
<file path=[Content_Types].xml><?xml version="1.0" encoding="utf-8"?>
<Types xmlns="http://schemas.openxmlformats.org/package/2006/content-types">
  <Default Extension="png" ContentType="image/png"/>
  <Default Extension="bin" ContentType="application/vnd.openxmlformats-officedocument.oleObject"/>
  <Default Extension="svg" ContentType="image/svg+xml"/>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1"/>
  </p:notesMasterIdLst>
  <p:handoutMasterIdLst>
    <p:handoutMasterId r:id="rId82"/>
  </p:handoutMasterIdLst>
  <p:sldIdLst>
    <p:sldId id="282" r:id="rId2"/>
    <p:sldId id="459" r:id="rId3"/>
    <p:sldId id="461" r:id="rId4"/>
    <p:sldId id="462" r:id="rId5"/>
    <p:sldId id="464" r:id="rId6"/>
    <p:sldId id="465" r:id="rId7"/>
    <p:sldId id="466" r:id="rId8"/>
    <p:sldId id="467" r:id="rId9"/>
    <p:sldId id="468" r:id="rId10"/>
    <p:sldId id="469" r:id="rId11"/>
    <p:sldId id="470" r:id="rId12"/>
    <p:sldId id="471" r:id="rId13"/>
    <p:sldId id="472" r:id="rId14"/>
    <p:sldId id="473" r:id="rId15"/>
    <p:sldId id="474" r:id="rId16"/>
    <p:sldId id="475" r:id="rId17"/>
    <p:sldId id="476" r:id="rId18"/>
    <p:sldId id="477" r:id="rId19"/>
    <p:sldId id="494" r:id="rId20"/>
    <p:sldId id="495" r:id="rId21"/>
    <p:sldId id="496" r:id="rId22"/>
    <p:sldId id="497" r:id="rId23"/>
    <p:sldId id="499" r:id="rId24"/>
    <p:sldId id="500" r:id="rId25"/>
    <p:sldId id="501" r:id="rId26"/>
    <p:sldId id="502" r:id="rId27"/>
    <p:sldId id="503" r:id="rId28"/>
    <p:sldId id="504" r:id="rId29"/>
    <p:sldId id="505" r:id="rId30"/>
    <p:sldId id="506" r:id="rId31"/>
    <p:sldId id="507" r:id="rId32"/>
    <p:sldId id="508" r:id="rId33"/>
    <p:sldId id="509" r:id="rId34"/>
    <p:sldId id="510" r:id="rId35"/>
    <p:sldId id="511" r:id="rId36"/>
    <p:sldId id="512" r:id="rId37"/>
    <p:sldId id="513" r:id="rId38"/>
    <p:sldId id="518" r:id="rId39"/>
    <p:sldId id="519" r:id="rId40"/>
    <p:sldId id="520" r:id="rId41"/>
    <p:sldId id="521" r:id="rId42"/>
    <p:sldId id="522" r:id="rId43"/>
    <p:sldId id="523" r:id="rId44"/>
    <p:sldId id="524" r:id="rId45"/>
    <p:sldId id="525" r:id="rId46"/>
    <p:sldId id="526" r:id="rId47"/>
    <p:sldId id="527" r:id="rId48"/>
    <p:sldId id="528" r:id="rId49"/>
    <p:sldId id="529" r:id="rId50"/>
    <p:sldId id="530" r:id="rId51"/>
    <p:sldId id="531" r:id="rId52"/>
    <p:sldId id="532" r:id="rId53"/>
    <p:sldId id="533" r:id="rId54"/>
    <p:sldId id="534" r:id="rId55"/>
    <p:sldId id="535" r:id="rId56"/>
    <p:sldId id="536" r:id="rId57"/>
    <p:sldId id="537" r:id="rId58"/>
    <p:sldId id="538" r:id="rId59"/>
    <p:sldId id="539" r:id="rId60"/>
    <p:sldId id="540" r:id="rId61"/>
    <p:sldId id="541" r:id="rId62"/>
    <p:sldId id="542" r:id="rId63"/>
    <p:sldId id="543" r:id="rId64"/>
    <p:sldId id="544" r:id="rId65"/>
    <p:sldId id="545" r:id="rId66"/>
    <p:sldId id="546" r:id="rId67"/>
    <p:sldId id="547" r:id="rId68"/>
    <p:sldId id="548" r:id="rId69"/>
    <p:sldId id="549" r:id="rId70"/>
    <p:sldId id="550" r:id="rId71"/>
    <p:sldId id="551" r:id="rId72"/>
    <p:sldId id="552" r:id="rId73"/>
    <p:sldId id="553" r:id="rId74"/>
    <p:sldId id="554" r:id="rId75"/>
    <p:sldId id="514" r:id="rId76"/>
    <p:sldId id="555" r:id="rId77"/>
    <p:sldId id="515" r:id="rId78"/>
    <p:sldId id="516" r:id="rId79"/>
    <p:sldId id="517" r:id="rId80"/>
  </p:sldIdLst>
  <p:sldSz cx="12192000" cy="6858000"/>
  <p:notesSz cx="6858000" cy="9144000"/>
  <p:defaultTex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 uri="{2D200454-40CA-4A62-9FC3-DE9A4176ACB9}">
      <p15:notes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7ECF1"/>
    <a:srgbClr val="29455F"/>
    <a:srgbClr val="2F333E"/>
    <a:srgbClr val="585C65"/>
    <a:srgbClr val="D9E1E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5202B0CA-FC54-4496-8BCA-5EF66A818D29}" styleName="Dark Style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660B408-B3CF-4A94-85FC-2B1E0A45F4A2}" styleName="Dark Style 2 - Accent 1/Acc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vertBarState="maximized">
    <p:restoredLeft sz="34587" autoAdjust="0"/>
    <p:restoredTop sz="97552" autoAdjust="0"/>
  </p:normalViewPr>
  <p:slideViewPr>
    <p:cSldViewPr snapToGrid="0">
      <p:cViewPr>
        <p:scale>
          <a:sx n="75" d="100"/>
          <a:sy n="75" d="100"/>
        </p:scale>
        <p:origin x="-562" y="-293"/>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22003"/>
    </p:cViewPr>
  </p:sorterViewPr>
  <p:notesViewPr>
    <p:cSldViewPr snapToGrid="0">
      <p:cViewPr varScale="1">
        <p:scale>
          <a:sx n="99" d="100"/>
          <a:sy n="99" d="100"/>
        </p:scale>
        <p:origin x="3810" y="72"/>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viewProps" Target="viewProp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handoutMaster" Target="handoutMasters/handoutMaster1.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notesMaster" Target="notesMasters/notesMaster1.xml"/><Relationship Id="rId86"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9.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0.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a:extLst>
              <a:ext uri="{FF2B5EF4-FFF2-40B4-BE49-F238E27FC236}">
                <a16:creationId xmlns:a16="http://schemas.microsoft.com/office/drawing/2014/main" xmlns="" id="{1FA06A38-C37F-4568-A048-47EECB9A14E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ko-KR" altLang="en-US"/>
          </a:p>
        </p:txBody>
      </p:sp>
      <p:sp>
        <p:nvSpPr>
          <p:cNvPr id="3" name="날짜 개체 틀 2">
            <a:extLst>
              <a:ext uri="{FF2B5EF4-FFF2-40B4-BE49-F238E27FC236}">
                <a16:creationId xmlns:a16="http://schemas.microsoft.com/office/drawing/2014/main" xmlns="" id="{752D2E05-4CF1-4BCC-9766-ECC4888F3EF2}"/>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C0BD674-518E-4782-9092-813744A91FEA}" type="datetimeFigureOut">
              <a:rPr lang="ko-KR" altLang="en-US" smtClean="0"/>
              <a:t>2024-06-04</a:t>
            </a:fld>
            <a:endParaRPr lang="ko-KR" altLang="en-US"/>
          </a:p>
        </p:txBody>
      </p:sp>
      <p:sp>
        <p:nvSpPr>
          <p:cNvPr id="4" name="바닥글 개체 틀 3">
            <a:extLst>
              <a:ext uri="{FF2B5EF4-FFF2-40B4-BE49-F238E27FC236}">
                <a16:creationId xmlns:a16="http://schemas.microsoft.com/office/drawing/2014/main" xmlns="" id="{C551118D-489C-4243-BEFA-9A1FB90A45B3}"/>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ko-KR" altLang="en-US"/>
          </a:p>
        </p:txBody>
      </p:sp>
      <p:sp>
        <p:nvSpPr>
          <p:cNvPr id="5" name="슬라이드 번호 개체 틀 4">
            <a:extLst>
              <a:ext uri="{FF2B5EF4-FFF2-40B4-BE49-F238E27FC236}">
                <a16:creationId xmlns:a16="http://schemas.microsoft.com/office/drawing/2014/main" xmlns="" id="{32BA7DCD-C975-460D-BFAB-67A58038289A}"/>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FDB4EAB-417F-45EB-9B7D-11919795AFEA}" type="slidenum">
              <a:rPr lang="ko-KR" altLang="en-US" smtClean="0"/>
              <a:t>‹#›</a:t>
            </a:fld>
            <a:endParaRPr lang="ko-KR" altLang="en-US"/>
          </a:p>
        </p:txBody>
      </p:sp>
    </p:spTree>
    <p:extLst>
      <p:ext uri="{BB962C8B-B14F-4D97-AF65-F5344CB8AC3E}">
        <p14:creationId xmlns:p14="http://schemas.microsoft.com/office/powerpoint/2010/main" val="100767202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51D5277-1C88-45E0-8B58-18FDF1DF2317}" type="datetimeFigureOut">
              <a:rPr lang="en-US" smtClean="0"/>
              <a:t>6/4/2024</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020840C-0D3C-4014-BD18-AB395A5B5CA2}" type="slidenum">
              <a:rPr lang="en-US" smtClean="0"/>
              <a:t>‹#›</a:t>
            </a:fld>
            <a:endParaRPr lang="en-US"/>
          </a:p>
        </p:txBody>
      </p:sp>
    </p:spTree>
    <p:extLst>
      <p:ext uri="{BB962C8B-B14F-4D97-AF65-F5344CB8AC3E}">
        <p14:creationId xmlns:p14="http://schemas.microsoft.com/office/powerpoint/2010/main" val="18016277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020840C-0D3C-4014-BD18-AB395A5B5CA2}" type="slidenum">
              <a:rPr lang="en-US" smtClean="0"/>
              <a:t>1</a:t>
            </a:fld>
            <a:endParaRPr lang="en-US"/>
          </a:p>
        </p:txBody>
      </p:sp>
    </p:spTree>
    <p:extLst>
      <p:ext uri="{BB962C8B-B14F-4D97-AF65-F5344CB8AC3E}">
        <p14:creationId xmlns:p14="http://schemas.microsoft.com/office/powerpoint/2010/main" val="405541875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2.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Master" Target="../slideMasters/slideMaster1.xml"/><Relationship Id="rId5" Type="http://schemas.openxmlformats.org/officeDocument/2006/relationships/image" Target="../media/image2.svg"/><Relationship Id="rId4" Type="http://schemas.openxmlformats.org/officeDocument/2006/relationships/image" Target="../media/image1.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2.sv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6.svg"/><Relationship Id="rId7" Type="http://schemas.openxmlformats.org/officeDocument/2006/relationships/image" Target="../media/image2.svg"/><Relationship Id="rId2" Type="http://schemas.openxmlformats.org/officeDocument/2006/relationships/image" Target="../media/image3.pn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14.svg"/><Relationship Id="rId4" Type="http://schemas.openxmlformats.org/officeDocument/2006/relationships/image" Target="../media/image8.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표지">
    <p:spTree>
      <p:nvGrpSpPr>
        <p:cNvPr id="1" name=""/>
        <p:cNvGrpSpPr/>
        <p:nvPr/>
      </p:nvGrpSpPr>
      <p:grpSpPr>
        <a:xfrm>
          <a:off x="0" y="0"/>
          <a:ext cx="0" cy="0"/>
          <a:chOff x="0" y="0"/>
          <a:chExt cx="0" cy="0"/>
        </a:xfrm>
      </p:grpSpPr>
      <p:pic>
        <p:nvPicPr>
          <p:cNvPr id="20" name="우측이미지">
            <a:extLst>
              <a:ext uri="{FF2B5EF4-FFF2-40B4-BE49-F238E27FC236}">
                <a16:creationId xmlns:a16="http://schemas.microsoft.com/office/drawing/2014/main" xmlns="" id="{7A334113-2019-4F08-BFDD-FAA6F78B7BDB}"/>
              </a:ext>
            </a:extLst>
          </p:cNvPr>
          <p:cNvPicPr>
            <a:picLocks noChangeAspect="1"/>
          </p:cNvPicPr>
          <p:nvPr userDrawn="1"/>
        </p:nvPicPr>
        <p:blipFill>
          <a:blip r:embed="rId2">
            <a:extLst>
              <a:ext uri="{96DAC541-7B7A-43D3-8B79-37D633B846F1}">
                <asvg:svgBlip xmlns:asvg="http://schemas.microsoft.com/office/drawing/2016/SVG/main" xmlns="" r:embed="rId3"/>
              </a:ext>
            </a:extLst>
          </a:blip>
          <a:stretch>
            <a:fillRect/>
          </a:stretch>
        </p:blipFill>
        <p:spPr>
          <a:xfrm rot="21105531">
            <a:off x="6020907" y="1345035"/>
            <a:ext cx="7004124" cy="5805700"/>
          </a:xfrm>
          <a:prstGeom prst="rect">
            <a:avLst/>
          </a:prstGeom>
        </p:spPr>
      </p:pic>
      <p:sp>
        <p:nvSpPr>
          <p:cNvPr id="21" name="자유형: 도형 20">
            <a:extLst>
              <a:ext uri="{FF2B5EF4-FFF2-40B4-BE49-F238E27FC236}">
                <a16:creationId xmlns:a16="http://schemas.microsoft.com/office/drawing/2014/main" xmlns="" id="{9338A8CF-C5A9-4FCB-B078-3773C5473AE2}"/>
              </a:ext>
            </a:extLst>
          </p:cNvPr>
          <p:cNvSpPr/>
          <p:nvPr userDrawn="1"/>
        </p:nvSpPr>
        <p:spPr>
          <a:xfrm>
            <a:off x="5628321" y="1815966"/>
            <a:ext cx="4602078" cy="5042034"/>
          </a:xfrm>
          <a:custGeom>
            <a:avLst/>
            <a:gdLst>
              <a:gd name="connsiteX0" fmla="*/ 0 w 4602079"/>
              <a:gd name="connsiteY0" fmla="*/ 0 h 5410200"/>
              <a:gd name="connsiteX1" fmla="*/ 1241659 w 4602079"/>
              <a:gd name="connsiteY1" fmla="*/ 0 h 5410200"/>
              <a:gd name="connsiteX2" fmla="*/ 4602079 w 4602079"/>
              <a:gd name="connsiteY2" fmla="*/ 5410200 h 5410200"/>
              <a:gd name="connsiteX3" fmla="*/ 3360420 w 4602079"/>
              <a:gd name="connsiteY3" fmla="*/ 5410200 h 5410200"/>
            </a:gdLst>
            <a:ahLst/>
            <a:cxnLst>
              <a:cxn ang="0">
                <a:pos x="connsiteX0" y="connsiteY0"/>
              </a:cxn>
              <a:cxn ang="0">
                <a:pos x="connsiteX1" y="connsiteY1"/>
              </a:cxn>
              <a:cxn ang="0">
                <a:pos x="connsiteX2" y="connsiteY2"/>
              </a:cxn>
              <a:cxn ang="0">
                <a:pos x="connsiteX3" y="connsiteY3"/>
              </a:cxn>
            </a:cxnLst>
            <a:rect l="l" t="t" r="r" b="b"/>
            <a:pathLst>
              <a:path w="4602079" h="5410200">
                <a:moveTo>
                  <a:pt x="0" y="0"/>
                </a:moveTo>
                <a:lnTo>
                  <a:pt x="1241659" y="0"/>
                </a:lnTo>
                <a:lnTo>
                  <a:pt x="4602079" y="5410200"/>
                </a:lnTo>
                <a:lnTo>
                  <a:pt x="3360420" y="5410200"/>
                </a:lnTo>
                <a:close/>
              </a:path>
            </a:pathLst>
          </a:custGeom>
          <a:solidFill>
            <a:srgbClr val="8FCBDC">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22" name="그래픽 18">
            <a:extLst>
              <a:ext uri="{FF2B5EF4-FFF2-40B4-BE49-F238E27FC236}">
                <a16:creationId xmlns:a16="http://schemas.microsoft.com/office/drawing/2014/main" xmlns="" id="{15C35F22-CF5F-4968-A7D2-CA117F0B363E}"/>
              </a:ext>
            </a:extLst>
          </p:cNvPr>
          <p:cNvSpPr/>
          <p:nvPr userDrawn="1"/>
        </p:nvSpPr>
        <p:spPr>
          <a:xfrm>
            <a:off x="0" y="1371827"/>
            <a:ext cx="6067033" cy="5042033"/>
          </a:xfrm>
          <a:custGeom>
            <a:avLst/>
            <a:gdLst>
              <a:gd name="connsiteX0" fmla="*/ 6067034 w 6067033"/>
              <a:gd name="connsiteY0" fmla="*/ 5042033 h 5042033"/>
              <a:gd name="connsiteX1" fmla="*/ 0 w 6067033"/>
              <a:gd name="connsiteY1" fmla="*/ 0 h 5042033"/>
              <a:gd name="connsiteX2" fmla="*/ 0 w 6067033"/>
              <a:gd name="connsiteY2" fmla="*/ 5042033 h 5042033"/>
            </a:gdLst>
            <a:ahLst/>
            <a:cxnLst>
              <a:cxn ang="0">
                <a:pos x="connsiteX0" y="connsiteY0"/>
              </a:cxn>
              <a:cxn ang="0">
                <a:pos x="connsiteX1" y="connsiteY1"/>
              </a:cxn>
              <a:cxn ang="0">
                <a:pos x="connsiteX2" y="connsiteY2"/>
              </a:cxn>
            </a:cxnLst>
            <a:rect l="l" t="t" r="r" b="b"/>
            <a:pathLst>
              <a:path w="6067033" h="5042033">
                <a:moveTo>
                  <a:pt x="6067034" y="5042033"/>
                </a:moveTo>
                <a:lnTo>
                  <a:pt x="0" y="0"/>
                </a:lnTo>
                <a:lnTo>
                  <a:pt x="0" y="5042033"/>
                </a:lnTo>
                <a:close/>
              </a:path>
            </a:pathLst>
          </a:custGeom>
          <a:gradFill flip="none" rotWithShape="1">
            <a:gsLst>
              <a:gs pos="0">
                <a:srgbClr val="9AE0E2"/>
              </a:gs>
              <a:gs pos="100000">
                <a:srgbClr val="8F9DEC"/>
              </a:gs>
            </a:gsLst>
            <a:lin ang="2700000" scaled="1"/>
            <a:tileRect/>
          </a:gradFill>
          <a:ln w="635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solidFill>
                <a:schemeClr val="lt1"/>
              </a:solidFill>
            </a:endParaRPr>
          </a:p>
        </p:txBody>
      </p:sp>
      <p:sp>
        <p:nvSpPr>
          <p:cNvPr id="23" name="자유형: 도형 22">
            <a:extLst>
              <a:ext uri="{FF2B5EF4-FFF2-40B4-BE49-F238E27FC236}">
                <a16:creationId xmlns:a16="http://schemas.microsoft.com/office/drawing/2014/main" xmlns="" id="{C4F55F57-C455-4D44-BF5B-7B61AB79BBD1}"/>
              </a:ext>
            </a:extLst>
          </p:cNvPr>
          <p:cNvSpPr/>
          <p:nvPr userDrawn="1"/>
        </p:nvSpPr>
        <p:spPr>
          <a:xfrm>
            <a:off x="0" y="592754"/>
            <a:ext cx="8815538" cy="5042034"/>
          </a:xfrm>
          <a:custGeom>
            <a:avLst/>
            <a:gdLst>
              <a:gd name="connsiteX0" fmla="*/ 0 w 8815537"/>
              <a:gd name="connsiteY0" fmla="*/ 0 h 5410200"/>
              <a:gd name="connsiteX1" fmla="*/ 5455117 w 8815537"/>
              <a:gd name="connsiteY1" fmla="*/ 0 h 5410200"/>
              <a:gd name="connsiteX2" fmla="*/ 8815537 w 8815537"/>
              <a:gd name="connsiteY2" fmla="*/ 5410200 h 5410200"/>
              <a:gd name="connsiteX3" fmla="*/ 5455117 w 8815537"/>
              <a:gd name="connsiteY3" fmla="*/ 5410200 h 5410200"/>
              <a:gd name="connsiteX4" fmla="*/ 2094697 w 8815537"/>
              <a:gd name="connsiteY4" fmla="*/ 5410200 h 5410200"/>
              <a:gd name="connsiteX5" fmla="*/ 0 w 8815537"/>
              <a:gd name="connsiteY5" fmla="*/ 5410200 h 541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15537" h="5410200">
                <a:moveTo>
                  <a:pt x="0" y="0"/>
                </a:moveTo>
                <a:lnTo>
                  <a:pt x="5455117" y="0"/>
                </a:lnTo>
                <a:lnTo>
                  <a:pt x="8815537" y="5410200"/>
                </a:lnTo>
                <a:lnTo>
                  <a:pt x="5455117" y="5410200"/>
                </a:lnTo>
                <a:lnTo>
                  <a:pt x="2094697" y="5410200"/>
                </a:lnTo>
                <a:lnTo>
                  <a:pt x="0" y="5410200"/>
                </a:lnTo>
                <a:close/>
              </a:path>
            </a:pathLst>
          </a:custGeom>
          <a:solidFill>
            <a:srgbClr val="2B90D9"/>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24" name="직사각형 23">
            <a:extLst>
              <a:ext uri="{FF2B5EF4-FFF2-40B4-BE49-F238E27FC236}">
                <a16:creationId xmlns:a16="http://schemas.microsoft.com/office/drawing/2014/main" xmlns="" id="{9E13D364-9946-48F8-A1D3-D34015297BFD}"/>
              </a:ext>
            </a:extLst>
          </p:cNvPr>
          <p:cNvSpPr/>
          <p:nvPr userDrawn="1"/>
        </p:nvSpPr>
        <p:spPr bwMode="auto">
          <a:xfrm rot="10800000">
            <a:off x="404660" y="1024400"/>
            <a:ext cx="2415449" cy="276999"/>
          </a:xfrm>
          <a:prstGeom prst="rect">
            <a:avLst/>
          </a:prstGeom>
        </p:spPr>
        <p:txBody>
          <a:bodyPr>
            <a:spAutoFit/>
            <a:scene3d>
              <a:camera prst="orthographicFront"/>
              <a:lightRig rig="threePt" dir="t"/>
            </a:scene3d>
            <a:sp3d>
              <a:bevelT w="1270" h="1270"/>
              <a:bevelB w="1270" h="1270"/>
            </a:sp3d>
          </a:bodyPr>
          <a:lstStyle/>
          <a:p>
            <a:pPr marL="0" lvl="1" indent="-85725" fontAlgn="auto" latinLnBrk="0">
              <a:spcBef>
                <a:spcPts val="100"/>
              </a:spcBef>
              <a:spcAft>
                <a:spcPts val="0"/>
              </a:spcAft>
              <a:buClr>
                <a:srgbClr val="008400"/>
              </a:buClr>
              <a:buSzPct val="140000"/>
              <a:tabLst>
                <a:tab pos="5645270" algn="l"/>
              </a:tabLst>
              <a:defRPr/>
            </a:pPr>
            <a:endParaRPr kumimoji="0" lang="ko-KR" altLang="en-US" sz="1200" b="1" spc="-100" dirty="0">
              <a:gradFill>
                <a:gsLst>
                  <a:gs pos="0">
                    <a:schemeClr val="bg1"/>
                  </a:gs>
                  <a:gs pos="100000">
                    <a:schemeClr val="bg1"/>
                  </a:gs>
                </a:gsLst>
                <a:lin ang="0" scaled="0"/>
              </a:gradFill>
              <a:latin typeface="나눔스퀘어 Bold" panose="020B0600000101010101" pitchFamily="50" charset="-127"/>
              <a:ea typeface="나눔스퀘어 Bold" panose="020B0600000101010101" pitchFamily="50" charset="-127"/>
              <a:sym typeface="Monotype Sorts"/>
            </a:endParaRPr>
          </a:p>
        </p:txBody>
      </p:sp>
      <p:pic>
        <p:nvPicPr>
          <p:cNvPr id="25" name="그래픽 24">
            <a:extLst>
              <a:ext uri="{FF2B5EF4-FFF2-40B4-BE49-F238E27FC236}">
                <a16:creationId xmlns:a16="http://schemas.microsoft.com/office/drawing/2014/main" xmlns="" id="{44BF4D7B-D180-4DA2-8FA5-EB96C65A5F41}"/>
              </a:ext>
            </a:extLst>
          </p:cNvPr>
          <p:cNvPicPr>
            <a:picLocks noChangeAspect="1"/>
          </p:cNvPicPr>
          <p:nvPr userDrawn="1"/>
        </p:nvPicPr>
        <p:blipFill rotWithShape="1">
          <a:blip r:embed="rId4">
            <a:extLst>
              <a:ext uri="{96DAC541-7B7A-43D3-8B79-37D633B846F1}">
                <asvg:svgBlip xmlns:asvg="http://schemas.microsoft.com/office/drawing/2016/SVG/main" xmlns="" r:embed="rId5"/>
              </a:ext>
            </a:extLst>
          </a:blip>
          <a:srcRect l="27344" b="12244"/>
          <a:stretch/>
        </p:blipFill>
        <p:spPr>
          <a:xfrm>
            <a:off x="-1914979" y="829518"/>
            <a:ext cx="7561806" cy="6028483"/>
          </a:xfrm>
          <a:prstGeom prst="rect">
            <a:avLst/>
          </a:prstGeom>
        </p:spPr>
      </p:pic>
      <p:sp>
        <p:nvSpPr>
          <p:cNvPr id="26" name="상단바">
            <a:extLst>
              <a:ext uri="{FF2B5EF4-FFF2-40B4-BE49-F238E27FC236}">
                <a16:creationId xmlns:a16="http://schemas.microsoft.com/office/drawing/2014/main" xmlns="" id="{B31180F2-2F84-47B4-97B7-E65F8DB51734}"/>
              </a:ext>
            </a:extLst>
          </p:cNvPr>
          <p:cNvSpPr/>
          <p:nvPr userDrawn="1"/>
        </p:nvSpPr>
        <p:spPr>
          <a:xfrm>
            <a:off x="0" y="-13063"/>
            <a:ext cx="12192000" cy="842580"/>
          </a:xfrm>
          <a:prstGeom prst="rect">
            <a:avLst/>
          </a:prstGeom>
          <a:solidFill>
            <a:srgbClr val="282C37">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31" name="이등변 삼각형 30">
            <a:extLst>
              <a:ext uri="{FF2B5EF4-FFF2-40B4-BE49-F238E27FC236}">
                <a16:creationId xmlns:a16="http://schemas.microsoft.com/office/drawing/2014/main" xmlns="" id="{331E1F0E-DC95-4538-AF87-5CCEC619B153}"/>
              </a:ext>
            </a:extLst>
          </p:cNvPr>
          <p:cNvSpPr/>
          <p:nvPr userDrawn="1"/>
        </p:nvSpPr>
        <p:spPr>
          <a:xfrm>
            <a:off x="-4265410" y="-386446"/>
            <a:ext cx="6987820" cy="6023983"/>
          </a:xfrm>
          <a:prstGeom prst="triangle">
            <a:avLst/>
          </a:prstGeom>
          <a:solidFill>
            <a:srgbClr val="152375">
              <a:alpha val="15000"/>
            </a:srgbClr>
          </a:solidFill>
          <a:ln w="2329"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2" name="제목 1">
            <a:extLst>
              <a:ext uri="{FF2B5EF4-FFF2-40B4-BE49-F238E27FC236}">
                <a16:creationId xmlns:a16="http://schemas.microsoft.com/office/drawing/2014/main" xmlns="" id="{FED57959-16C0-466D-A78C-A8F7339A3B7B}"/>
              </a:ext>
            </a:extLst>
          </p:cNvPr>
          <p:cNvSpPr>
            <a:spLocks noGrp="1"/>
          </p:cNvSpPr>
          <p:nvPr userDrawn="1">
            <p:ph type="ctrTitle"/>
          </p:nvPr>
        </p:nvSpPr>
        <p:spPr>
          <a:xfrm>
            <a:off x="459692" y="2735226"/>
            <a:ext cx="6197963" cy="1477328"/>
          </a:xfrm>
          <a:noFill/>
        </p:spPr>
        <p:txBody>
          <a:bodyPr wrap="square" rtlCol="0">
            <a:spAutoFit/>
          </a:bodyPr>
          <a:lstStyle>
            <a:lvl1pPr>
              <a:lnSpc>
                <a:spcPct val="90000"/>
              </a:lnSpc>
              <a:defRPr lang="ko-KR" altLang="en-US" sz="10000" spc="-300" dirty="0">
                <a:solidFill>
                  <a:schemeClr val="bg1"/>
                </a:solidFill>
                <a:latin typeface="나눔스퀘어_ac" panose="020B0600000101010101" pitchFamily="50" charset="-127"/>
                <a:ea typeface="나눔스퀘어_ac" panose="020B0600000101010101" pitchFamily="50" charset="-127"/>
                <a:cs typeface="+mn-cs"/>
              </a:defRPr>
            </a:lvl1pPr>
          </a:lstStyle>
          <a:p>
            <a:pPr marL="0" lvl="0"/>
            <a:endParaRPr lang="ko-KR" altLang="en-US" dirty="0"/>
          </a:p>
        </p:txBody>
      </p:sp>
      <p:sp>
        <p:nvSpPr>
          <p:cNvPr id="3" name="부제목 2">
            <a:extLst>
              <a:ext uri="{FF2B5EF4-FFF2-40B4-BE49-F238E27FC236}">
                <a16:creationId xmlns:a16="http://schemas.microsoft.com/office/drawing/2014/main" xmlns="" id="{8E912B2B-1BEA-42A8-94BA-27DE2589530D}"/>
              </a:ext>
            </a:extLst>
          </p:cNvPr>
          <p:cNvSpPr>
            <a:spLocks noGrp="1"/>
          </p:cNvSpPr>
          <p:nvPr userDrawn="1">
            <p:ph type="subTitle" idx="1"/>
          </p:nvPr>
        </p:nvSpPr>
        <p:spPr>
          <a:xfrm>
            <a:off x="9128491" y="195861"/>
            <a:ext cx="3963516" cy="424732"/>
          </a:xfrm>
          <a:noFill/>
        </p:spPr>
        <p:txBody>
          <a:bodyPr wrap="square" rtlCol="0">
            <a:spAutoFit/>
          </a:bodyPr>
          <a:lstStyle>
            <a:lvl1pPr marL="0" indent="0">
              <a:buNone/>
              <a:defRPr kumimoji="0" lang="ko-KR" altLang="en-US" sz="3000" b="1" i="0" u="none" strike="noStrike" cap="none" spc="-200" normalizeH="0" dirty="0">
                <a:ln>
                  <a:noFill/>
                </a:ln>
                <a:solidFill>
                  <a:schemeClr val="bg1"/>
                </a:solidFill>
                <a:effectLst/>
                <a:uLnTx/>
                <a:uFillTx/>
                <a:latin typeface="나눔스퀘어_ac Light" panose="020B0600000101010101" pitchFamily="50" charset="-127"/>
                <a:ea typeface="나눔스퀘어_ac Light" panose="020B0600000101010101" pitchFamily="50" charset="-127"/>
              </a:defRPr>
            </a:lvl1pPr>
          </a:lstStyle>
          <a:p>
            <a:pPr marL="0" lvl="0"/>
            <a:endParaRPr lang="ko-KR" altLang="en-US" sz="2400" dirty="0">
              <a:solidFill>
                <a:schemeClr val="bg1"/>
              </a:solidFill>
            </a:endParaRPr>
          </a:p>
        </p:txBody>
      </p:sp>
    </p:spTree>
    <p:extLst>
      <p:ext uri="{BB962C8B-B14F-4D97-AF65-F5344CB8AC3E}">
        <p14:creationId xmlns:p14="http://schemas.microsoft.com/office/powerpoint/2010/main" val="19948258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본문_bg">
    <p:spTree>
      <p:nvGrpSpPr>
        <p:cNvPr id="1" name=""/>
        <p:cNvGrpSpPr/>
        <p:nvPr/>
      </p:nvGrpSpPr>
      <p:grpSpPr>
        <a:xfrm>
          <a:off x="0" y="0"/>
          <a:ext cx="0" cy="0"/>
          <a:chOff x="0" y="0"/>
          <a:chExt cx="0" cy="0"/>
        </a:xfrm>
      </p:grpSpPr>
      <p:pic>
        <p:nvPicPr>
          <p:cNvPr id="7" name="그래픽 6">
            <a:extLst>
              <a:ext uri="{FF2B5EF4-FFF2-40B4-BE49-F238E27FC236}">
                <a16:creationId xmlns:a16="http://schemas.microsoft.com/office/drawing/2014/main" xmlns="" id="{8430E921-D36B-4D13-A177-F2F6046E4A51}"/>
              </a:ext>
            </a:extLst>
          </p:cNvPr>
          <p:cNvPicPr>
            <a:picLocks noChangeAspect="1"/>
          </p:cNvPicPr>
          <p:nvPr userDrawn="1"/>
        </p:nvPicPr>
        <p:blipFill rotWithShape="1">
          <a:blip r:embed="rId2">
            <a:extLst>
              <a:ext uri="{96DAC541-7B7A-43D3-8B79-37D633B846F1}">
                <asvg:svgBlip xmlns:asvg="http://schemas.microsoft.com/office/drawing/2016/SVG/main" xmlns="" r:embed="rId3"/>
              </a:ext>
            </a:extLst>
          </a:blip>
          <a:srcRect l="27344" b="12244"/>
          <a:stretch/>
        </p:blipFill>
        <p:spPr>
          <a:xfrm rot="10800000">
            <a:off x="4623243" y="827432"/>
            <a:ext cx="7561806" cy="6074667"/>
          </a:xfrm>
          <a:prstGeom prst="rect">
            <a:avLst/>
          </a:prstGeom>
        </p:spPr>
      </p:pic>
      <p:sp>
        <p:nvSpPr>
          <p:cNvPr id="16" name="직사각형 15">
            <a:extLst>
              <a:ext uri="{FF2B5EF4-FFF2-40B4-BE49-F238E27FC236}">
                <a16:creationId xmlns:a16="http://schemas.microsoft.com/office/drawing/2014/main" xmlns="" id="{CD0F39D9-E803-48E2-8A5B-312C027A2595}"/>
              </a:ext>
            </a:extLst>
          </p:cNvPr>
          <p:cNvSpPr/>
          <p:nvPr userDrawn="1"/>
        </p:nvSpPr>
        <p:spPr>
          <a:xfrm>
            <a:off x="1" y="766473"/>
            <a:ext cx="10833769" cy="6095103"/>
          </a:xfrm>
          <a:custGeom>
            <a:avLst/>
            <a:gdLst>
              <a:gd name="connsiteX0" fmla="*/ 0 w 12185048"/>
              <a:gd name="connsiteY0" fmla="*/ 0 h 6023983"/>
              <a:gd name="connsiteX1" fmla="*/ 12185048 w 12185048"/>
              <a:gd name="connsiteY1" fmla="*/ 0 h 6023983"/>
              <a:gd name="connsiteX2" fmla="*/ 12185048 w 12185048"/>
              <a:gd name="connsiteY2" fmla="*/ 6023983 h 6023983"/>
              <a:gd name="connsiteX3" fmla="*/ 0 w 12185048"/>
              <a:gd name="connsiteY3" fmla="*/ 6023983 h 6023983"/>
              <a:gd name="connsiteX4" fmla="*/ 0 w 12185048"/>
              <a:gd name="connsiteY4" fmla="*/ 0 h 6023983"/>
              <a:gd name="connsiteX0" fmla="*/ 0 w 12185048"/>
              <a:gd name="connsiteY0" fmla="*/ 0 h 6044303"/>
              <a:gd name="connsiteX1" fmla="*/ 12185048 w 12185048"/>
              <a:gd name="connsiteY1" fmla="*/ 0 h 6044303"/>
              <a:gd name="connsiteX2" fmla="*/ 9086248 w 12185048"/>
              <a:gd name="connsiteY2" fmla="*/ 6044303 h 6044303"/>
              <a:gd name="connsiteX3" fmla="*/ 0 w 12185048"/>
              <a:gd name="connsiteY3" fmla="*/ 6023983 h 6044303"/>
              <a:gd name="connsiteX4" fmla="*/ 0 w 12185048"/>
              <a:gd name="connsiteY4" fmla="*/ 0 h 6044303"/>
              <a:gd name="connsiteX0" fmla="*/ 0 w 12185048"/>
              <a:gd name="connsiteY0" fmla="*/ 0 h 6044303"/>
              <a:gd name="connsiteX1" fmla="*/ 12185048 w 12185048"/>
              <a:gd name="connsiteY1" fmla="*/ 0 h 6044303"/>
              <a:gd name="connsiteX2" fmla="*/ 7877208 w 12185048"/>
              <a:gd name="connsiteY2" fmla="*/ 6044303 h 6044303"/>
              <a:gd name="connsiteX3" fmla="*/ 0 w 12185048"/>
              <a:gd name="connsiteY3" fmla="*/ 6023983 h 6044303"/>
              <a:gd name="connsiteX4" fmla="*/ 0 w 12185048"/>
              <a:gd name="connsiteY4" fmla="*/ 0 h 6044303"/>
              <a:gd name="connsiteX0" fmla="*/ 0 w 10833768"/>
              <a:gd name="connsiteY0" fmla="*/ 60960 h 6105263"/>
              <a:gd name="connsiteX1" fmla="*/ 10833768 w 10833768"/>
              <a:gd name="connsiteY1" fmla="*/ 0 h 6105263"/>
              <a:gd name="connsiteX2" fmla="*/ 7877208 w 10833768"/>
              <a:gd name="connsiteY2" fmla="*/ 6105263 h 6105263"/>
              <a:gd name="connsiteX3" fmla="*/ 0 w 10833768"/>
              <a:gd name="connsiteY3" fmla="*/ 6084943 h 6105263"/>
              <a:gd name="connsiteX4" fmla="*/ 0 w 10833768"/>
              <a:gd name="connsiteY4" fmla="*/ 60960 h 6105263"/>
              <a:gd name="connsiteX0" fmla="*/ 0 w 10833768"/>
              <a:gd name="connsiteY0" fmla="*/ 60960 h 6095103"/>
              <a:gd name="connsiteX1" fmla="*/ 10833768 w 10833768"/>
              <a:gd name="connsiteY1" fmla="*/ 0 h 6095103"/>
              <a:gd name="connsiteX2" fmla="*/ 7765448 w 10833768"/>
              <a:gd name="connsiteY2" fmla="*/ 6095103 h 6095103"/>
              <a:gd name="connsiteX3" fmla="*/ 0 w 10833768"/>
              <a:gd name="connsiteY3" fmla="*/ 6084943 h 6095103"/>
              <a:gd name="connsiteX4" fmla="*/ 0 w 10833768"/>
              <a:gd name="connsiteY4" fmla="*/ 60960 h 6095103"/>
              <a:gd name="connsiteX0" fmla="*/ 0 w 10833768"/>
              <a:gd name="connsiteY0" fmla="*/ 60960 h 6084943"/>
              <a:gd name="connsiteX1" fmla="*/ 10833768 w 10833768"/>
              <a:gd name="connsiteY1" fmla="*/ 0 h 6084943"/>
              <a:gd name="connsiteX2" fmla="*/ 7196488 w 10833768"/>
              <a:gd name="connsiteY2" fmla="*/ 6064623 h 6084943"/>
              <a:gd name="connsiteX3" fmla="*/ 0 w 10833768"/>
              <a:gd name="connsiteY3" fmla="*/ 6084943 h 6084943"/>
              <a:gd name="connsiteX4" fmla="*/ 0 w 10833768"/>
              <a:gd name="connsiteY4" fmla="*/ 60960 h 6084943"/>
              <a:gd name="connsiteX0" fmla="*/ 0 w 10833768"/>
              <a:gd name="connsiteY0" fmla="*/ 60960 h 6095103"/>
              <a:gd name="connsiteX1" fmla="*/ 10833768 w 10833768"/>
              <a:gd name="connsiteY1" fmla="*/ 0 h 6095103"/>
              <a:gd name="connsiteX2" fmla="*/ 7806088 w 10833768"/>
              <a:gd name="connsiteY2" fmla="*/ 6095103 h 6095103"/>
              <a:gd name="connsiteX3" fmla="*/ 0 w 10833768"/>
              <a:gd name="connsiteY3" fmla="*/ 6084943 h 6095103"/>
              <a:gd name="connsiteX4" fmla="*/ 0 w 10833768"/>
              <a:gd name="connsiteY4" fmla="*/ 60960 h 60951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33768" h="6095103">
                <a:moveTo>
                  <a:pt x="0" y="60960"/>
                </a:moveTo>
                <a:lnTo>
                  <a:pt x="10833768" y="0"/>
                </a:lnTo>
                <a:lnTo>
                  <a:pt x="7806088" y="6095103"/>
                </a:lnTo>
                <a:lnTo>
                  <a:pt x="0" y="6084943"/>
                </a:lnTo>
                <a:lnTo>
                  <a:pt x="0" y="6096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0" name="직사각형 9">
            <a:extLst>
              <a:ext uri="{FF2B5EF4-FFF2-40B4-BE49-F238E27FC236}">
                <a16:creationId xmlns:a16="http://schemas.microsoft.com/office/drawing/2014/main" xmlns="" id="{112072C9-293D-4D05-9701-C2EFEC827FED}"/>
              </a:ext>
            </a:extLst>
          </p:cNvPr>
          <p:cNvSpPr/>
          <p:nvPr userDrawn="1"/>
        </p:nvSpPr>
        <p:spPr>
          <a:xfrm>
            <a:off x="0" y="-13063"/>
            <a:ext cx="12192000" cy="842580"/>
          </a:xfrm>
          <a:prstGeom prst="rect">
            <a:avLst/>
          </a:prstGeom>
          <a:solidFill>
            <a:srgbClr val="282C37">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2" name="이등변 삼각형 11">
            <a:extLst>
              <a:ext uri="{FF2B5EF4-FFF2-40B4-BE49-F238E27FC236}">
                <a16:creationId xmlns:a16="http://schemas.microsoft.com/office/drawing/2014/main" xmlns="" id="{835BC0DA-2154-4248-9986-7156D3ACC0FA}"/>
              </a:ext>
            </a:extLst>
          </p:cNvPr>
          <p:cNvSpPr/>
          <p:nvPr userDrawn="1"/>
        </p:nvSpPr>
        <p:spPr>
          <a:xfrm>
            <a:off x="4386808" y="827433"/>
            <a:ext cx="6987820" cy="6023983"/>
          </a:xfrm>
          <a:prstGeom prst="triangle">
            <a:avLst/>
          </a:prstGeom>
          <a:solidFill>
            <a:srgbClr val="FFFFFF">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4" name="직사각형 13">
            <a:extLst>
              <a:ext uri="{FF2B5EF4-FFF2-40B4-BE49-F238E27FC236}">
                <a16:creationId xmlns:a16="http://schemas.microsoft.com/office/drawing/2014/main" xmlns="" id="{9352F398-F353-41EC-852E-CA997DAA8852}"/>
              </a:ext>
            </a:extLst>
          </p:cNvPr>
          <p:cNvSpPr/>
          <p:nvPr/>
        </p:nvSpPr>
        <p:spPr>
          <a:xfrm>
            <a:off x="208679" y="253332"/>
            <a:ext cx="6111356" cy="842580"/>
          </a:xfrm>
          <a:prstGeom prst="rect">
            <a:avLst/>
          </a:prstGeom>
          <a:solidFill>
            <a:srgbClr val="404040">
              <a:alpha val="27059"/>
            </a:srgbClr>
          </a:solidFill>
          <a:ln>
            <a:no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ko-KR" altLang="en-US"/>
          </a:p>
        </p:txBody>
      </p:sp>
      <p:sp>
        <p:nvSpPr>
          <p:cNvPr id="15" name="직사각형 14">
            <a:extLst>
              <a:ext uri="{FF2B5EF4-FFF2-40B4-BE49-F238E27FC236}">
                <a16:creationId xmlns:a16="http://schemas.microsoft.com/office/drawing/2014/main" xmlns="" id="{C396019B-5111-4D3B-8EED-7B4BD901B7C0}"/>
              </a:ext>
            </a:extLst>
          </p:cNvPr>
          <p:cNvSpPr/>
          <p:nvPr/>
        </p:nvSpPr>
        <p:spPr>
          <a:xfrm>
            <a:off x="134381" y="178308"/>
            <a:ext cx="6111356" cy="842580"/>
          </a:xfrm>
          <a:prstGeom prst="rect">
            <a:avLst/>
          </a:prstGeom>
          <a:gradFill flip="none" rotWithShape="1">
            <a:gsLst>
              <a:gs pos="0">
                <a:srgbClr val="CFE6ED"/>
              </a:gs>
              <a:gs pos="100000">
                <a:srgbClr val="DDEEF3"/>
              </a:gs>
            </a:gsLst>
            <a:lin ang="18900000" scaled="1"/>
            <a:tileRect/>
          </a:gradFill>
          <a:ln w="3175">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a:p>
        </p:txBody>
      </p:sp>
      <p:sp>
        <p:nvSpPr>
          <p:cNvPr id="2" name="제목 1">
            <a:extLst>
              <a:ext uri="{FF2B5EF4-FFF2-40B4-BE49-F238E27FC236}">
                <a16:creationId xmlns:a16="http://schemas.microsoft.com/office/drawing/2014/main" xmlns="" id="{79D67CF0-B63A-482C-AA8D-0120CDB87CC9}"/>
              </a:ext>
            </a:extLst>
          </p:cNvPr>
          <p:cNvSpPr>
            <a:spLocks noGrp="1"/>
          </p:cNvSpPr>
          <p:nvPr>
            <p:ph type="title" hasCustomPrompt="1"/>
          </p:nvPr>
        </p:nvSpPr>
        <p:spPr>
          <a:xfrm>
            <a:off x="213357" y="268895"/>
            <a:ext cx="628698" cy="701731"/>
          </a:xfrm>
          <a:noFill/>
        </p:spPr>
        <p:txBody>
          <a:bodyPr wrap="none" rtlCol="0">
            <a:spAutoFit/>
          </a:bodyPr>
          <a:lstStyle>
            <a:lvl1pPr>
              <a:defRPr lang="en-US" altLang="ko-KR" sz="3700" b="0" spc="-150" dirty="0">
                <a:solidFill>
                  <a:srgbClr val="3C1E06"/>
                </a:solidFill>
                <a:latin typeface="나눔스퀘어_ac Bold" panose="020B0600000101010101" pitchFamily="50" charset="-127"/>
                <a:ea typeface="나눔스퀘어_ac Bold" panose="020B0600000101010101" pitchFamily="50" charset="-127"/>
                <a:cs typeface="+mn-cs"/>
              </a:defRPr>
            </a:lvl1pPr>
          </a:lstStyle>
          <a:p>
            <a:pPr marL="0" lvl="0"/>
            <a:r>
              <a:rPr lang="en-US" altLang="ko-KR" sz="4400" dirty="0">
                <a:solidFill>
                  <a:srgbClr val="3C1E06"/>
                </a:solidFill>
                <a:latin typeface="나눔스퀘어_ac Bold" panose="020B0600000101010101" pitchFamily="50" charset="-127"/>
                <a:ea typeface="나눔스퀘어_ac Bold" panose="020B0600000101010101" pitchFamily="50" charset="-127"/>
              </a:rPr>
              <a:t>1)</a:t>
            </a:r>
          </a:p>
        </p:txBody>
      </p:sp>
    </p:spTree>
    <p:extLst>
      <p:ext uri="{BB962C8B-B14F-4D97-AF65-F5344CB8AC3E}">
        <p14:creationId xmlns:p14="http://schemas.microsoft.com/office/powerpoint/2010/main" val="11213905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본문_기본">
    <p:spTree>
      <p:nvGrpSpPr>
        <p:cNvPr id="1" name=""/>
        <p:cNvGrpSpPr/>
        <p:nvPr/>
      </p:nvGrpSpPr>
      <p:grpSpPr>
        <a:xfrm>
          <a:off x="0" y="0"/>
          <a:ext cx="0" cy="0"/>
          <a:chOff x="0" y="0"/>
          <a:chExt cx="0" cy="0"/>
        </a:xfrm>
      </p:grpSpPr>
      <p:pic>
        <p:nvPicPr>
          <p:cNvPr id="7" name="그래픽 6">
            <a:extLst>
              <a:ext uri="{FF2B5EF4-FFF2-40B4-BE49-F238E27FC236}">
                <a16:creationId xmlns:a16="http://schemas.microsoft.com/office/drawing/2014/main" xmlns="" id="{8430E921-D36B-4D13-A177-F2F6046E4A51}"/>
              </a:ext>
            </a:extLst>
          </p:cNvPr>
          <p:cNvPicPr>
            <a:picLocks noChangeAspect="1"/>
          </p:cNvPicPr>
          <p:nvPr userDrawn="1"/>
        </p:nvPicPr>
        <p:blipFill rotWithShape="1">
          <a:blip r:embed="rId2">
            <a:extLst>
              <a:ext uri="{96DAC541-7B7A-43D3-8B79-37D633B846F1}">
                <asvg:svgBlip xmlns:asvg="http://schemas.microsoft.com/office/drawing/2016/SVG/main" xmlns="" r:embed="rId3"/>
              </a:ext>
            </a:extLst>
          </a:blip>
          <a:srcRect l="27344" b="12244"/>
          <a:stretch/>
        </p:blipFill>
        <p:spPr>
          <a:xfrm rot="10800000">
            <a:off x="4623243" y="827432"/>
            <a:ext cx="7561806" cy="6074667"/>
          </a:xfrm>
          <a:prstGeom prst="rect">
            <a:avLst/>
          </a:prstGeom>
        </p:spPr>
      </p:pic>
      <p:sp>
        <p:nvSpPr>
          <p:cNvPr id="18" name="직사각형 15">
            <a:extLst>
              <a:ext uri="{FF2B5EF4-FFF2-40B4-BE49-F238E27FC236}">
                <a16:creationId xmlns:a16="http://schemas.microsoft.com/office/drawing/2014/main" xmlns="" id="{2337AB86-FB4C-4A0F-9E99-D3858A5D9CF6}"/>
              </a:ext>
            </a:extLst>
          </p:cNvPr>
          <p:cNvSpPr/>
          <p:nvPr userDrawn="1"/>
        </p:nvSpPr>
        <p:spPr>
          <a:xfrm>
            <a:off x="1" y="766473"/>
            <a:ext cx="10833769" cy="6095103"/>
          </a:xfrm>
          <a:custGeom>
            <a:avLst/>
            <a:gdLst>
              <a:gd name="connsiteX0" fmla="*/ 0 w 12185048"/>
              <a:gd name="connsiteY0" fmla="*/ 0 h 6023983"/>
              <a:gd name="connsiteX1" fmla="*/ 12185048 w 12185048"/>
              <a:gd name="connsiteY1" fmla="*/ 0 h 6023983"/>
              <a:gd name="connsiteX2" fmla="*/ 12185048 w 12185048"/>
              <a:gd name="connsiteY2" fmla="*/ 6023983 h 6023983"/>
              <a:gd name="connsiteX3" fmla="*/ 0 w 12185048"/>
              <a:gd name="connsiteY3" fmla="*/ 6023983 h 6023983"/>
              <a:gd name="connsiteX4" fmla="*/ 0 w 12185048"/>
              <a:gd name="connsiteY4" fmla="*/ 0 h 6023983"/>
              <a:gd name="connsiteX0" fmla="*/ 0 w 12185048"/>
              <a:gd name="connsiteY0" fmla="*/ 0 h 6044303"/>
              <a:gd name="connsiteX1" fmla="*/ 12185048 w 12185048"/>
              <a:gd name="connsiteY1" fmla="*/ 0 h 6044303"/>
              <a:gd name="connsiteX2" fmla="*/ 9086248 w 12185048"/>
              <a:gd name="connsiteY2" fmla="*/ 6044303 h 6044303"/>
              <a:gd name="connsiteX3" fmla="*/ 0 w 12185048"/>
              <a:gd name="connsiteY3" fmla="*/ 6023983 h 6044303"/>
              <a:gd name="connsiteX4" fmla="*/ 0 w 12185048"/>
              <a:gd name="connsiteY4" fmla="*/ 0 h 6044303"/>
              <a:gd name="connsiteX0" fmla="*/ 0 w 12185048"/>
              <a:gd name="connsiteY0" fmla="*/ 0 h 6044303"/>
              <a:gd name="connsiteX1" fmla="*/ 12185048 w 12185048"/>
              <a:gd name="connsiteY1" fmla="*/ 0 h 6044303"/>
              <a:gd name="connsiteX2" fmla="*/ 7877208 w 12185048"/>
              <a:gd name="connsiteY2" fmla="*/ 6044303 h 6044303"/>
              <a:gd name="connsiteX3" fmla="*/ 0 w 12185048"/>
              <a:gd name="connsiteY3" fmla="*/ 6023983 h 6044303"/>
              <a:gd name="connsiteX4" fmla="*/ 0 w 12185048"/>
              <a:gd name="connsiteY4" fmla="*/ 0 h 6044303"/>
              <a:gd name="connsiteX0" fmla="*/ 0 w 10833768"/>
              <a:gd name="connsiteY0" fmla="*/ 60960 h 6105263"/>
              <a:gd name="connsiteX1" fmla="*/ 10833768 w 10833768"/>
              <a:gd name="connsiteY1" fmla="*/ 0 h 6105263"/>
              <a:gd name="connsiteX2" fmla="*/ 7877208 w 10833768"/>
              <a:gd name="connsiteY2" fmla="*/ 6105263 h 6105263"/>
              <a:gd name="connsiteX3" fmla="*/ 0 w 10833768"/>
              <a:gd name="connsiteY3" fmla="*/ 6084943 h 6105263"/>
              <a:gd name="connsiteX4" fmla="*/ 0 w 10833768"/>
              <a:gd name="connsiteY4" fmla="*/ 60960 h 6105263"/>
              <a:gd name="connsiteX0" fmla="*/ 0 w 10833768"/>
              <a:gd name="connsiteY0" fmla="*/ 60960 h 6095103"/>
              <a:gd name="connsiteX1" fmla="*/ 10833768 w 10833768"/>
              <a:gd name="connsiteY1" fmla="*/ 0 h 6095103"/>
              <a:gd name="connsiteX2" fmla="*/ 7765448 w 10833768"/>
              <a:gd name="connsiteY2" fmla="*/ 6095103 h 6095103"/>
              <a:gd name="connsiteX3" fmla="*/ 0 w 10833768"/>
              <a:gd name="connsiteY3" fmla="*/ 6084943 h 6095103"/>
              <a:gd name="connsiteX4" fmla="*/ 0 w 10833768"/>
              <a:gd name="connsiteY4" fmla="*/ 60960 h 6095103"/>
              <a:gd name="connsiteX0" fmla="*/ 0 w 10833768"/>
              <a:gd name="connsiteY0" fmla="*/ 60960 h 6084943"/>
              <a:gd name="connsiteX1" fmla="*/ 10833768 w 10833768"/>
              <a:gd name="connsiteY1" fmla="*/ 0 h 6084943"/>
              <a:gd name="connsiteX2" fmla="*/ 7196488 w 10833768"/>
              <a:gd name="connsiteY2" fmla="*/ 6064623 h 6084943"/>
              <a:gd name="connsiteX3" fmla="*/ 0 w 10833768"/>
              <a:gd name="connsiteY3" fmla="*/ 6084943 h 6084943"/>
              <a:gd name="connsiteX4" fmla="*/ 0 w 10833768"/>
              <a:gd name="connsiteY4" fmla="*/ 60960 h 6084943"/>
              <a:gd name="connsiteX0" fmla="*/ 0 w 10833768"/>
              <a:gd name="connsiteY0" fmla="*/ 60960 h 6095103"/>
              <a:gd name="connsiteX1" fmla="*/ 10833768 w 10833768"/>
              <a:gd name="connsiteY1" fmla="*/ 0 h 6095103"/>
              <a:gd name="connsiteX2" fmla="*/ 7806088 w 10833768"/>
              <a:gd name="connsiteY2" fmla="*/ 6095103 h 6095103"/>
              <a:gd name="connsiteX3" fmla="*/ 0 w 10833768"/>
              <a:gd name="connsiteY3" fmla="*/ 6084943 h 6095103"/>
              <a:gd name="connsiteX4" fmla="*/ 0 w 10833768"/>
              <a:gd name="connsiteY4" fmla="*/ 60960 h 60951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33768" h="6095103">
                <a:moveTo>
                  <a:pt x="0" y="60960"/>
                </a:moveTo>
                <a:lnTo>
                  <a:pt x="10833768" y="0"/>
                </a:lnTo>
                <a:lnTo>
                  <a:pt x="7806088" y="6095103"/>
                </a:lnTo>
                <a:lnTo>
                  <a:pt x="0" y="6084943"/>
                </a:lnTo>
                <a:lnTo>
                  <a:pt x="0" y="6096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0" name="직사각형 9">
            <a:extLst>
              <a:ext uri="{FF2B5EF4-FFF2-40B4-BE49-F238E27FC236}">
                <a16:creationId xmlns:a16="http://schemas.microsoft.com/office/drawing/2014/main" xmlns="" id="{112072C9-293D-4D05-9701-C2EFEC827FED}"/>
              </a:ext>
            </a:extLst>
          </p:cNvPr>
          <p:cNvSpPr/>
          <p:nvPr userDrawn="1"/>
        </p:nvSpPr>
        <p:spPr>
          <a:xfrm>
            <a:off x="0" y="-13063"/>
            <a:ext cx="12192000" cy="842580"/>
          </a:xfrm>
          <a:prstGeom prst="rect">
            <a:avLst/>
          </a:prstGeom>
          <a:solidFill>
            <a:srgbClr val="282C37">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2" name="이등변 삼각형 11">
            <a:extLst>
              <a:ext uri="{FF2B5EF4-FFF2-40B4-BE49-F238E27FC236}">
                <a16:creationId xmlns:a16="http://schemas.microsoft.com/office/drawing/2014/main" xmlns="" id="{835BC0DA-2154-4248-9986-7156D3ACC0FA}"/>
              </a:ext>
            </a:extLst>
          </p:cNvPr>
          <p:cNvSpPr/>
          <p:nvPr userDrawn="1"/>
        </p:nvSpPr>
        <p:spPr>
          <a:xfrm>
            <a:off x="4386808" y="827433"/>
            <a:ext cx="6987820" cy="6023983"/>
          </a:xfrm>
          <a:prstGeom prst="triangle">
            <a:avLst/>
          </a:prstGeom>
          <a:solidFill>
            <a:srgbClr val="FFFFFF">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4" name="직사각형 13">
            <a:extLst>
              <a:ext uri="{FF2B5EF4-FFF2-40B4-BE49-F238E27FC236}">
                <a16:creationId xmlns:a16="http://schemas.microsoft.com/office/drawing/2014/main" xmlns="" id="{9352F398-F353-41EC-852E-CA997DAA8852}"/>
              </a:ext>
            </a:extLst>
          </p:cNvPr>
          <p:cNvSpPr/>
          <p:nvPr/>
        </p:nvSpPr>
        <p:spPr>
          <a:xfrm>
            <a:off x="208679" y="253332"/>
            <a:ext cx="6111356" cy="842580"/>
          </a:xfrm>
          <a:prstGeom prst="rect">
            <a:avLst/>
          </a:prstGeom>
          <a:solidFill>
            <a:srgbClr val="404040">
              <a:alpha val="27059"/>
            </a:srgbClr>
          </a:solidFill>
          <a:ln>
            <a:no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ko-KR" altLang="en-US"/>
          </a:p>
        </p:txBody>
      </p:sp>
      <p:sp>
        <p:nvSpPr>
          <p:cNvPr id="15" name="직사각형 14">
            <a:extLst>
              <a:ext uri="{FF2B5EF4-FFF2-40B4-BE49-F238E27FC236}">
                <a16:creationId xmlns:a16="http://schemas.microsoft.com/office/drawing/2014/main" xmlns="" id="{C396019B-5111-4D3B-8EED-7B4BD901B7C0}"/>
              </a:ext>
            </a:extLst>
          </p:cNvPr>
          <p:cNvSpPr/>
          <p:nvPr/>
        </p:nvSpPr>
        <p:spPr>
          <a:xfrm>
            <a:off x="134381" y="178308"/>
            <a:ext cx="6111356" cy="842580"/>
          </a:xfrm>
          <a:prstGeom prst="rect">
            <a:avLst/>
          </a:prstGeom>
          <a:gradFill flip="none" rotWithShape="1">
            <a:gsLst>
              <a:gs pos="0">
                <a:srgbClr val="CFE6ED"/>
              </a:gs>
              <a:gs pos="100000">
                <a:srgbClr val="DDEEF3"/>
              </a:gs>
            </a:gsLst>
            <a:lin ang="18900000" scaled="1"/>
            <a:tileRect/>
          </a:gradFill>
          <a:ln w="3175">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a:p>
        </p:txBody>
      </p:sp>
      <p:sp>
        <p:nvSpPr>
          <p:cNvPr id="2" name="제목 1">
            <a:extLst>
              <a:ext uri="{FF2B5EF4-FFF2-40B4-BE49-F238E27FC236}">
                <a16:creationId xmlns:a16="http://schemas.microsoft.com/office/drawing/2014/main" xmlns="" id="{79D67CF0-B63A-482C-AA8D-0120CDB87CC9}"/>
              </a:ext>
            </a:extLst>
          </p:cNvPr>
          <p:cNvSpPr>
            <a:spLocks noGrp="1"/>
          </p:cNvSpPr>
          <p:nvPr>
            <p:ph type="title" hasCustomPrompt="1"/>
          </p:nvPr>
        </p:nvSpPr>
        <p:spPr>
          <a:xfrm>
            <a:off x="213357" y="268895"/>
            <a:ext cx="628698" cy="701731"/>
          </a:xfrm>
          <a:noFill/>
        </p:spPr>
        <p:txBody>
          <a:bodyPr wrap="none" rtlCol="0">
            <a:spAutoFit/>
          </a:bodyPr>
          <a:lstStyle>
            <a:lvl1pPr>
              <a:defRPr lang="en-US" altLang="ko-KR" sz="3700" b="0" spc="-150" dirty="0">
                <a:solidFill>
                  <a:srgbClr val="3C1E06"/>
                </a:solidFill>
                <a:latin typeface="나눔스퀘어_ac Bold" panose="020B0600000101010101" pitchFamily="50" charset="-127"/>
                <a:ea typeface="나눔스퀘어_ac Bold" panose="020B0600000101010101" pitchFamily="50" charset="-127"/>
                <a:cs typeface="+mn-cs"/>
              </a:defRPr>
            </a:lvl1pPr>
          </a:lstStyle>
          <a:p>
            <a:pPr marL="0" lvl="0"/>
            <a:r>
              <a:rPr lang="en-US" altLang="ko-KR" sz="4400" dirty="0">
                <a:solidFill>
                  <a:srgbClr val="3C1E06"/>
                </a:solidFill>
                <a:latin typeface="나눔스퀘어_ac Bold" panose="020B0600000101010101" pitchFamily="50" charset="-127"/>
                <a:ea typeface="나눔스퀘어_ac Bold" panose="020B0600000101010101" pitchFamily="50" charset="-127"/>
              </a:rPr>
              <a:t>1)</a:t>
            </a:r>
          </a:p>
        </p:txBody>
      </p:sp>
      <p:sp>
        <p:nvSpPr>
          <p:cNvPr id="45" name="내용 개체 틀 2">
            <a:extLst>
              <a:ext uri="{FF2B5EF4-FFF2-40B4-BE49-F238E27FC236}">
                <a16:creationId xmlns:a16="http://schemas.microsoft.com/office/drawing/2014/main" xmlns="" id="{76BF5C99-1997-42D7-9B55-D543611FB4ED}"/>
              </a:ext>
            </a:extLst>
          </p:cNvPr>
          <p:cNvSpPr>
            <a:spLocks noGrp="1"/>
          </p:cNvSpPr>
          <p:nvPr>
            <p:ph idx="10"/>
          </p:nvPr>
        </p:nvSpPr>
        <p:spPr>
          <a:xfrm>
            <a:off x="446482" y="1233348"/>
            <a:ext cx="9026292" cy="5351094"/>
          </a:xfrm>
        </p:spPr>
        <p:txBody>
          <a:bodyPr>
            <a:normAutofit/>
          </a:bodyPr>
          <a:lstStyle>
            <a:lvl1pPr marL="252000" indent="-252000">
              <a:lnSpc>
                <a:spcPct val="120000"/>
              </a:lnSpc>
              <a:buClr>
                <a:srgbClr val="D5B8EA"/>
              </a:buClr>
              <a:buSzPct val="100000"/>
              <a:buFontTx/>
              <a:buBlip>
                <a:blip r:embed="rId4"/>
              </a:buBlip>
              <a:defRPr sz="3200" b="1">
                <a:latin typeface="나눔스퀘어_ac" panose="020B0600000101010101" pitchFamily="50" charset="-127"/>
                <a:ea typeface="나눔스퀘어_ac" panose="020B0600000101010101" pitchFamily="50" charset="-127"/>
              </a:defRPr>
            </a:lvl1pPr>
            <a:lvl2pPr marL="504000" indent="-228600">
              <a:lnSpc>
                <a:spcPct val="120000"/>
              </a:lnSpc>
              <a:buClr>
                <a:schemeClr val="accent4"/>
              </a:buClr>
              <a:buFont typeface="Wingdings" panose="05000000000000000000" pitchFamily="2" charset="2"/>
              <a:buChar char="§"/>
              <a:defRPr sz="3000">
                <a:latin typeface="나눔바른고딕" panose="020B0603020101020101" pitchFamily="50" charset="-127"/>
                <a:ea typeface="나눔바른고딕" panose="020B0603020101020101" pitchFamily="50" charset="-127"/>
              </a:defRPr>
            </a:lvl2pPr>
            <a:lvl3pPr marL="828000">
              <a:lnSpc>
                <a:spcPct val="120000"/>
              </a:lnSpc>
              <a:buClr>
                <a:schemeClr val="accent3">
                  <a:lumMod val="75000"/>
                </a:schemeClr>
              </a:buClr>
              <a:defRPr sz="2800">
                <a:latin typeface="나눔바른고딕" panose="020B0603020101020101" pitchFamily="50" charset="-127"/>
                <a:ea typeface="나눔바른고딕" panose="020B0603020101020101" pitchFamily="50" charset="-127"/>
              </a:defRPr>
            </a:lvl3pPr>
            <a:lvl4pPr>
              <a:defRPr sz="2600">
                <a:latin typeface="나눔바른고딕" panose="020B0603020101020101" pitchFamily="50" charset="-127"/>
                <a:ea typeface="나눔바른고딕" panose="020B0603020101020101" pitchFamily="50" charset="-127"/>
              </a:defRPr>
            </a:lvl4pPr>
            <a:lvl5pPr marL="1828800" indent="0">
              <a:buClr>
                <a:srgbClr val="D5B8EA"/>
              </a:buClr>
              <a:buNone/>
              <a:defRPr sz="2600">
                <a:latin typeface="나눔바른고딕" panose="020B0603020101020101" pitchFamily="50" charset="-127"/>
                <a:ea typeface="나눔바른고딕" panose="020B0603020101020101" pitchFamily="50" charset="-127"/>
              </a:defRPr>
            </a:lvl5pPr>
          </a:lstStyle>
          <a:p>
            <a:pPr lvl="4"/>
            <a:endParaRPr lang="ko-KR" altLang="en-US" dirty="0"/>
          </a:p>
        </p:txBody>
      </p:sp>
    </p:spTree>
    <p:extLst>
      <p:ext uri="{BB962C8B-B14F-4D97-AF65-F5344CB8AC3E}">
        <p14:creationId xmlns:p14="http://schemas.microsoft.com/office/powerpoint/2010/main" val="21968967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목차">
    <p:spTree>
      <p:nvGrpSpPr>
        <p:cNvPr id="1" name=""/>
        <p:cNvGrpSpPr/>
        <p:nvPr/>
      </p:nvGrpSpPr>
      <p:grpSpPr>
        <a:xfrm>
          <a:off x="0" y="0"/>
          <a:ext cx="0" cy="0"/>
          <a:chOff x="0" y="0"/>
          <a:chExt cx="0" cy="0"/>
        </a:xfrm>
      </p:grpSpPr>
      <p:sp>
        <p:nvSpPr>
          <p:cNvPr id="13" name="직사각형 2">
            <a:extLst>
              <a:ext uri="{FF2B5EF4-FFF2-40B4-BE49-F238E27FC236}">
                <a16:creationId xmlns:a16="http://schemas.microsoft.com/office/drawing/2014/main" xmlns="" id="{E4FB8308-C79E-4DBF-934B-DFE971567015}"/>
              </a:ext>
            </a:extLst>
          </p:cNvPr>
          <p:cNvSpPr/>
          <p:nvPr userDrawn="1"/>
        </p:nvSpPr>
        <p:spPr>
          <a:xfrm>
            <a:off x="1" y="-58140"/>
            <a:ext cx="10053115" cy="6913497"/>
          </a:xfrm>
          <a:custGeom>
            <a:avLst/>
            <a:gdLst>
              <a:gd name="connsiteX0" fmla="*/ 0 w 10898802"/>
              <a:gd name="connsiteY0" fmla="*/ 0 h 6864482"/>
              <a:gd name="connsiteX1" fmla="*/ 10898802 w 10898802"/>
              <a:gd name="connsiteY1" fmla="*/ 0 h 6864482"/>
              <a:gd name="connsiteX2" fmla="*/ 10898802 w 10898802"/>
              <a:gd name="connsiteY2" fmla="*/ 6864482 h 6864482"/>
              <a:gd name="connsiteX3" fmla="*/ 0 w 10898802"/>
              <a:gd name="connsiteY3" fmla="*/ 6864482 h 6864482"/>
              <a:gd name="connsiteX4" fmla="*/ 0 w 10898802"/>
              <a:gd name="connsiteY4" fmla="*/ 0 h 6864482"/>
              <a:gd name="connsiteX0" fmla="*/ 0 w 10898802"/>
              <a:gd name="connsiteY0" fmla="*/ 0 h 6868420"/>
              <a:gd name="connsiteX1" fmla="*/ 10898802 w 10898802"/>
              <a:gd name="connsiteY1" fmla="*/ 0 h 6868420"/>
              <a:gd name="connsiteX2" fmla="*/ 6569938 w 10898802"/>
              <a:gd name="connsiteY2" fmla="*/ 6868420 h 6868420"/>
              <a:gd name="connsiteX3" fmla="*/ 0 w 10898802"/>
              <a:gd name="connsiteY3" fmla="*/ 6864482 h 6868420"/>
              <a:gd name="connsiteX4" fmla="*/ 0 w 10898802"/>
              <a:gd name="connsiteY4" fmla="*/ 0 h 6868420"/>
              <a:gd name="connsiteX0" fmla="*/ 0 w 9989688"/>
              <a:gd name="connsiteY0" fmla="*/ 0 h 6868420"/>
              <a:gd name="connsiteX1" fmla="*/ 9989688 w 9989688"/>
              <a:gd name="connsiteY1" fmla="*/ 45719 h 6868420"/>
              <a:gd name="connsiteX2" fmla="*/ 6569938 w 9989688"/>
              <a:gd name="connsiteY2" fmla="*/ 6868420 h 6868420"/>
              <a:gd name="connsiteX3" fmla="*/ 0 w 9989688"/>
              <a:gd name="connsiteY3" fmla="*/ 6864482 h 6868420"/>
              <a:gd name="connsiteX4" fmla="*/ 0 w 9989688"/>
              <a:gd name="connsiteY4" fmla="*/ 0 h 6868420"/>
              <a:gd name="connsiteX0" fmla="*/ 0 w 9984402"/>
              <a:gd name="connsiteY0" fmla="*/ 45719 h 6914139"/>
              <a:gd name="connsiteX1" fmla="*/ 9984402 w 9984402"/>
              <a:gd name="connsiteY1" fmla="*/ 0 h 6914139"/>
              <a:gd name="connsiteX2" fmla="*/ 6569938 w 9984402"/>
              <a:gd name="connsiteY2" fmla="*/ 6914139 h 6914139"/>
              <a:gd name="connsiteX3" fmla="*/ 0 w 9984402"/>
              <a:gd name="connsiteY3" fmla="*/ 6910201 h 6914139"/>
              <a:gd name="connsiteX4" fmla="*/ 0 w 9984402"/>
              <a:gd name="connsiteY4" fmla="*/ 45719 h 69141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984402" h="6914139">
                <a:moveTo>
                  <a:pt x="0" y="45719"/>
                </a:moveTo>
                <a:lnTo>
                  <a:pt x="9984402" y="0"/>
                </a:lnTo>
                <a:lnTo>
                  <a:pt x="6569938" y="6914139"/>
                </a:lnTo>
                <a:lnTo>
                  <a:pt x="0" y="6910201"/>
                </a:lnTo>
                <a:lnTo>
                  <a:pt x="0" y="45719"/>
                </a:lnTo>
                <a:close/>
              </a:path>
            </a:pathLst>
          </a:custGeom>
          <a:solidFill>
            <a:srgbClr val="E7EC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40" name="자유형: 도형 39">
            <a:extLst>
              <a:ext uri="{FF2B5EF4-FFF2-40B4-BE49-F238E27FC236}">
                <a16:creationId xmlns:a16="http://schemas.microsoft.com/office/drawing/2014/main" xmlns="" id="{DD1AAACB-28E9-4D52-A6EE-22B06FA2EE4A}"/>
              </a:ext>
            </a:extLst>
          </p:cNvPr>
          <p:cNvSpPr/>
          <p:nvPr userDrawn="1"/>
        </p:nvSpPr>
        <p:spPr>
          <a:xfrm>
            <a:off x="768816" y="1243616"/>
            <a:ext cx="8815538" cy="5307946"/>
          </a:xfrm>
          <a:custGeom>
            <a:avLst/>
            <a:gdLst>
              <a:gd name="connsiteX0" fmla="*/ 0 w 8815537"/>
              <a:gd name="connsiteY0" fmla="*/ 0 h 5410200"/>
              <a:gd name="connsiteX1" fmla="*/ 5455117 w 8815537"/>
              <a:gd name="connsiteY1" fmla="*/ 0 h 5410200"/>
              <a:gd name="connsiteX2" fmla="*/ 8815537 w 8815537"/>
              <a:gd name="connsiteY2" fmla="*/ 5410200 h 5410200"/>
              <a:gd name="connsiteX3" fmla="*/ 5455117 w 8815537"/>
              <a:gd name="connsiteY3" fmla="*/ 5410200 h 5410200"/>
              <a:gd name="connsiteX4" fmla="*/ 2094697 w 8815537"/>
              <a:gd name="connsiteY4" fmla="*/ 5410200 h 5410200"/>
              <a:gd name="connsiteX5" fmla="*/ 0 w 8815537"/>
              <a:gd name="connsiteY5" fmla="*/ 5410200 h 541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15537" h="5410200">
                <a:moveTo>
                  <a:pt x="0" y="0"/>
                </a:moveTo>
                <a:lnTo>
                  <a:pt x="5455117" y="0"/>
                </a:lnTo>
                <a:lnTo>
                  <a:pt x="8815537" y="5410200"/>
                </a:lnTo>
                <a:lnTo>
                  <a:pt x="5455117" y="5410200"/>
                </a:lnTo>
                <a:lnTo>
                  <a:pt x="2094697" y="5410200"/>
                </a:lnTo>
                <a:lnTo>
                  <a:pt x="0" y="5410200"/>
                </a:lnTo>
                <a:close/>
              </a:path>
            </a:pathLst>
          </a:custGeom>
          <a:solidFill>
            <a:srgbClr val="8FCBDC">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41" name="자유형: 도형 40">
            <a:extLst>
              <a:ext uri="{FF2B5EF4-FFF2-40B4-BE49-F238E27FC236}">
                <a16:creationId xmlns:a16="http://schemas.microsoft.com/office/drawing/2014/main" xmlns="" id="{3A9E8056-E227-48D0-A362-012CD6F927DB}"/>
              </a:ext>
            </a:extLst>
          </p:cNvPr>
          <p:cNvSpPr/>
          <p:nvPr userDrawn="1"/>
        </p:nvSpPr>
        <p:spPr>
          <a:xfrm>
            <a:off x="11495" y="845026"/>
            <a:ext cx="8815538" cy="5307946"/>
          </a:xfrm>
          <a:custGeom>
            <a:avLst/>
            <a:gdLst>
              <a:gd name="connsiteX0" fmla="*/ 0 w 8815537"/>
              <a:gd name="connsiteY0" fmla="*/ 0 h 5410200"/>
              <a:gd name="connsiteX1" fmla="*/ 5455117 w 8815537"/>
              <a:gd name="connsiteY1" fmla="*/ 0 h 5410200"/>
              <a:gd name="connsiteX2" fmla="*/ 8815537 w 8815537"/>
              <a:gd name="connsiteY2" fmla="*/ 5410200 h 5410200"/>
              <a:gd name="connsiteX3" fmla="*/ 5455117 w 8815537"/>
              <a:gd name="connsiteY3" fmla="*/ 5410200 h 5410200"/>
              <a:gd name="connsiteX4" fmla="*/ 2094697 w 8815537"/>
              <a:gd name="connsiteY4" fmla="*/ 5410200 h 5410200"/>
              <a:gd name="connsiteX5" fmla="*/ 0 w 8815537"/>
              <a:gd name="connsiteY5" fmla="*/ 5410200 h 541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15537" h="5410200">
                <a:moveTo>
                  <a:pt x="0" y="0"/>
                </a:moveTo>
                <a:lnTo>
                  <a:pt x="5455117" y="0"/>
                </a:lnTo>
                <a:lnTo>
                  <a:pt x="8815537" y="5410200"/>
                </a:lnTo>
                <a:lnTo>
                  <a:pt x="5455117" y="5410200"/>
                </a:lnTo>
                <a:lnTo>
                  <a:pt x="2094697" y="5410200"/>
                </a:lnTo>
                <a:lnTo>
                  <a:pt x="0" y="54102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42" name="직사각형 41">
            <a:extLst>
              <a:ext uri="{FF2B5EF4-FFF2-40B4-BE49-F238E27FC236}">
                <a16:creationId xmlns:a16="http://schemas.microsoft.com/office/drawing/2014/main" xmlns="" id="{3E639EC3-96A7-44E5-A7D4-BDDA1BCAA187}"/>
              </a:ext>
            </a:extLst>
          </p:cNvPr>
          <p:cNvSpPr/>
          <p:nvPr userDrawn="1"/>
        </p:nvSpPr>
        <p:spPr>
          <a:xfrm>
            <a:off x="0" y="-13063"/>
            <a:ext cx="12192000" cy="842580"/>
          </a:xfrm>
          <a:prstGeom prst="rect">
            <a:avLst/>
          </a:prstGeom>
          <a:solidFill>
            <a:srgbClr val="282C37">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pic>
        <p:nvPicPr>
          <p:cNvPr id="44" name="그래픽 43">
            <a:extLst>
              <a:ext uri="{FF2B5EF4-FFF2-40B4-BE49-F238E27FC236}">
                <a16:creationId xmlns:a16="http://schemas.microsoft.com/office/drawing/2014/main" xmlns="" id="{3E6241A5-2F2F-42ED-85F8-D43B71F806A0}"/>
              </a:ext>
            </a:extLst>
          </p:cNvPr>
          <p:cNvPicPr>
            <a:picLocks noChangeAspect="1"/>
          </p:cNvPicPr>
          <p:nvPr userDrawn="1"/>
        </p:nvPicPr>
        <p:blipFill rotWithShape="1">
          <a:blip r:embed="rId2">
            <a:extLst>
              <a:ext uri="{96DAC541-7B7A-43D3-8B79-37D633B846F1}">
                <asvg:svgBlip xmlns:asvg="http://schemas.microsoft.com/office/drawing/2016/SVG/main" xmlns="" r:embed="rId3"/>
              </a:ext>
            </a:extLst>
          </a:blip>
          <a:srcRect l="27344" b="12244"/>
          <a:stretch/>
        </p:blipFill>
        <p:spPr>
          <a:xfrm rot="10800000">
            <a:off x="4641689" y="805103"/>
            <a:ext cx="7561806" cy="6074667"/>
          </a:xfrm>
          <a:prstGeom prst="rect">
            <a:avLst/>
          </a:prstGeom>
        </p:spPr>
      </p:pic>
    </p:spTree>
    <p:extLst>
      <p:ext uri="{BB962C8B-B14F-4D97-AF65-F5344CB8AC3E}">
        <p14:creationId xmlns:p14="http://schemas.microsoft.com/office/powerpoint/2010/main" val="32396651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절제목_간지">
    <p:spTree>
      <p:nvGrpSpPr>
        <p:cNvPr id="1" name=""/>
        <p:cNvGrpSpPr/>
        <p:nvPr/>
      </p:nvGrpSpPr>
      <p:grpSpPr>
        <a:xfrm>
          <a:off x="0" y="0"/>
          <a:ext cx="0" cy="0"/>
          <a:chOff x="0" y="0"/>
          <a:chExt cx="0" cy="0"/>
        </a:xfrm>
      </p:grpSpPr>
      <p:sp>
        <p:nvSpPr>
          <p:cNvPr id="6" name="그래픽 18">
            <a:extLst>
              <a:ext uri="{FF2B5EF4-FFF2-40B4-BE49-F238E27FC236}">
                <a16:creationId xmlns:a16="http://schemas.microsoft.com/office/drawing/2014/main" xmlns="" id="{F530099C-CA70-497E-9E2C-570DD13C57C5}"/>
              </a:ext>
            </a:extLst>
          </p:cNvPr>
          <p:cNvSpPr/>
          <p:nvPr userDrawn="1"/>
        </p:nvSpPr>
        <p:spPr>
          <a:xfrm rot="10800000">
            <a:off x="7666724" y="132125"/>
            <a:ext cx="4394137" cy="3651766"/>
          </a:xfrm>
          <a:custGeom>
            <a:avLst/>
            <a:gdLst>
              <a:gd name="connsiteX0" fmla="*/ 6067034 w 6067033"/>
              <a:gd name="connsiteY0" fmla="*/ 5042033 h 5042033"/>
              <a:gd name="connsiteX1" fmla="*/ 0 w 6067033"/>
              <a:gd name="connsiteY1" fmla="*/ 0 h 5042033"/>
              <a:gd name="connsiteX2" fmla="*/ 0 w 6067033"/>
              <a:gd name="connsiteY2" fmla="*/ 5042033 h 5042033"/>
            </a:gdLst>
            <a:ahLst/>
            <a:cxnLst>
              <a:cxn ang="0">
                <a:pos x="connsiteX0" y="connsiteY0"/>
              </a:cxn>
              <a:cxn ang="0">
                <a:pos x="connsiteX1" y="connsiteY1"/>
              </a:cxn>
              <a:cxn ang="0">
                <a:pos x="connsiteX2" y="connsiteY2"/>
              </a:cxn>
            </a:cxnLst>
            <a:rect l="l" t="t" r="r" b="b"/>
            <a:pathLst>
              <a:path w="6067033" h="5042033">
                <a:moveTo>
                  <a:pt x="6067034" y="5042033"/>
                </a:moveTo>
                <a:lnTo>
                  <a:pt x="0" y="0"/>
                </a:lnTo>
                <a:lnTo>
                  <a:pt x="0" y="5042033"/>
                </a:lnTo>
                <a:close/>
              </a:path>
            </a:pathLst>
          </a:custGeom>
          <a:gradFill flip="none" rotWithShape="1">
            <a:gsLst>
              <a:gs pos="0">
                <a:srgbClr val="9AE0E2"/>
              </a:gs>
              <a:gs pos="100000">
                <a:srgbClr val="8F9DEC"/>
              </a:gs>
            </a:gsLst>
            <a:lin ang="2700000" scaled="1"/>
            <a:tileRect/>
          </a:gradFill>
          <a:ln w="635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solidFill>
                <a:schemeClr val="lt1"/>
              </a:solidFill>
            </a:endParaRPr>
          </a:p>
        </p:txBody>
      </p:sp>
      <p:sp>
        <p:nvSpPr>
          <p:cNvPr id="7" name="사각형: 둥근 모서리 6">
            <a:extLst>
              <a:ext uri="{FF2B5EF4-FFF2-40B4-BE49-F238E27FC236}">
                <a16:creationId xmlns:a16="http://schemas.microsoft.com/office/drawing/2014/main" xmlns="" id="{39C9C839-8C4C-401D-891A-9EB09EA999DB}"/>
              </a:ext>
            </a:extLst>
          </p:cNvPr>
          <p:cNvSpPr/>
          <p:nvPr userDrawn="1"/>
        </p:nvSpPr>
        <p:spPr>
          <a:xfrm>
            <a:off x="556098" y="1613463"/>
            <a:ext cx="11079804" cy="4105072"/>
          </a:xfrm>
          <a:prstGeom prst="roundRect">
            <a:avLst/>
          </a:prstGeom>
          <a:solidFill>
            <a:schemeClr val="bg1">
              <a:alpha val="49804"/>
            </a:schemeClr>
          </a:solidFill>
          <a:ln>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a:p>
        </p:txBody>
      </p:sp>
      <p:pic>
        <p:nvPicPr>
          <p:cNvPr id="9" name="그래픽 8">
            <a:extLst>
              <a:ext uri="{FF2B5EF4-FFF2-40B4-BE49-F238E27FC236}">
                <a16:creationId xmlns:a16="http://schemas.microsoft.com/office/drawing/2014/main" xmlns="" id="{D265E156-5DAB-412B-B8ED-5B3264F77CF5}"/>
              </a:ext>
            </a:extLst>
          </p:cNvPr>
          <p:cNvPicPr>
            <a:picLocks noChangeAspect="1"/>
          </p:cNvPicPr>
          <p:nvPr userDrawn="1"/>
        </p:nvPicPr>
        <p:blipFill rotWithShape="1">
          <a:blip r:embed="rId2">
            <a:extLst>
              <a:ext uri="{96DAC541-7B7A-43D3-8B79-37D633B846F1}">
                <asvg:svgBlip xmlns:asvg="http://schemas.microsoft.com/office/drawing/2016/SVG/main" xmlns="" r:embed="rId3"/>
              </a:ext>
            </a:extLst>
          </a:blip>
          <a:srcRect l="27344" b="12244"/>
          <a:stretch/>
        </p:blipFill>
        <p:spPr>
          <a:xfrm rot="10800000">
            <a:off x="3575174" y="-645"/>
            <a:ext cx="8616827" cy="6858002"/>
          </a:xfrm>
          <a:prstGeom prst="rect">
            <a:avLst/>
          </a:prstGeom>
        </p:spPr>
      </p:pic>
      <p:pic>
        <p:nvPicPr>
          <p:cNvPr id="14" name="그래픽 13">
            <a:extLst>
              <a:ext uri="{FF2B5EF4-FFF2-40B4-BE49-F238E27FC236}">
                <a16:creationId xmlns:a16="http://schemas.microsoft.com/office/drawing/2014/main" xmlns="" id="{2F4B05E3-97F5-4C0C-BABF-9754BC166810}"/>
              </a:ext>
            </a:extLst>
          </p:cNvPr>
          <p:cNvPicPr>
            <a:picLocks noChangeAspect="1"/>
          </p:cNvPicPr>
          <p:nvPr userDrawn="1"/>
        </p:nvPicPr>
        <p:blipFill>
          <a:blip r:embed="rId4">
            <a:extLst>
              <a:ext uri="{96DAC541-7B7A-43D3-8B79-37D633B846F1}">
                <asvg:svgBlip xmlns:asvg="http://schemas.microsoft.com/office/drawing/2016/SVG/main" xmlns="" r:embed="rId5"/>
              </a:ext>
            </a:extLst>
          </a:blip>
          <a:stretch>
            <a:fillRect/>
          </a:stretch>
        </p:blipFill>
        <p:spPr>
          <a:xfrm rot="21105531">
            <a:off x="7071037" y="2495151"/>
            <a:ext cx="7004124" cy="5805700"/>
          </a:xfrm>
          <a:prstGeom prst="rect">
            <a:avLst/>
          </a:prstGeom>
        </p:spPr>
      </p:pic>
      <p:sp>
        <p:nvSpPr>
          <p:cNvPr id="2" name="절제목입력">
            <a:extLst>
              <a:ext uri="{FF2B5EF4-FFF2-40B4-BE49-F238E27FC236}">
                <a16:creationId xmlns:a16="http://schemas.microsoft.com/office/drawing/2014/main" xmlns="" id="{C4266977-02BA-456A-825A-A4467609EC61}"/>
              </a:ext>
            </a:extLst>
          </p:cNvPr>
          <p:cNvSpPr>
            <a:spLocks noGrp="1"/>
          </p:cNvSpPr>
          <p:nvPr>
            <p:ph type="title"/>
          </p:nvPr>
        </p:nvSpPr>
        <p:spPr>
          <a:xfrm>
            <a:off x="1120303" y="3221244"/>
            <a:ext cx="10515600" cy="1338828"/>
          </a:xfrm>
          <a:noFill/>
        </p:spPr>
        <p:txBody>
          <a:bodyPr wrap="square" rtlCol="0">
            <a:spAutoFit/>
          </a:bodyPr>
          <a:lstStyle>
            <a:lvl1pPr>
              <a:defRPr lang="ko-KR" altLang="en-US" sz="9000" spc="-300" dirty="0">
                <a:solidFill>
                  <a:schemeClr val="tx2">
                    <a:lumMod val="50000"/>
                  </a:schemeClr>
                </a:solidFill>
                <a:latin typeface="나눔바른고딕" panose="020B0603020101020101" pitchFamily="50" charset="-127"/>
                <a:ea typeface="나눔바른고딕" panose="020B0603020101020101" pitchFamily="50" charset="-127"/>
                <a:cs typeface="+mn-cs"/>
              </a:defRPr>
            </a:lvl1pPr>
          </a:lstStyle>
          <a:p>
            <a:pPr marL="0" lvl="0"/>
            <a:endParaRPr lang="ko-KR" altLang="en-US" dirty="0">
              <a:solidFill>
                <a:schemeClr val="tx2">
                  <a:lumMod val="50000"/>
                </a:schemeClr>
              </a:solidFill>
            </a:endParaRPr>
          </a:p>
        </p:txBody>
      </p:sp>
    </p:spTree>
    <p:extLst>
      <p:ext uri="{BB962C8B-B14F-4D97-AF65-F5344CB8AC3E}">
        <p14:creationId xmlns:p14="http://schemas.microsoft.com/office/powerpoint/2010/main" val="32279781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다음시간안내">
    <p:spTree>
      <p:nvGrpSpPr>
        <p:cNvPr id="1" name=""/>
        <p:cNvGrpSpPr/>
        <p:nvPr/>
      </p:nvGrpSpPr>
      <p:grpSpPr>
        <a:xfrm>
          <a:off x="0" y="0"/>
          <a:ext cx="0" cy="0"/>
          <a:chOff x="0" y="0"/>
          <a:chExt cx="0" cy="0"/>
        </a:xfrm>
      </p:grpSpPr>
      <p:pic>
        <p:nvPicPr>
          <p:cNvPr id="16" name="그림 15" descr="실내이(가) 표시된 사진&#10;&#10;자동 생성된 설명" hidden="1">
            <a:extLst>
              <a:ext uri="{FF2B5EF4-FFF2-40B4-BE49-F238E27FC236}">
                <a16:creationId xmlns:a16="http://schemas.microsoft.com/office/drawing/2014/main" xmlns="" id="{1F988D3E-7A9E-4D99-A05F-EC0F8D429EC0}"/>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r="8995"/>
          <a:stretch/>
        </p:blipFill>
        <p:spPr>
          <a:xfrm>
            <a:off x="4991101" y="776752"/>
            <a:ext cx="7191376" cy="6074667"/>
          </a:xfrm>
          <a:prstGeom prst="rect">
            <a:avLst/>
          </a:prstGeom>
        </p:spPr>
      </p:pic>
      <p:sp>
        <p:nvSpPr>
          <p:cNvPr id="5" name="직사각형 4">
            <a:extLst>
              <a:ext uri="{FF2B5EF4-FFF2-40B4-BE49-F238E27FC236}">
                <a16:creationId xmlns:a16="http://schemas.microsoft.com/office/drawing/2014/main" xmlns="" id="{7669C717-D7EA-4559-971D-9D96519396A4}"/>
              </a:ext>
            </a:extLst>
          </p:cNvPr>
          <p:cNvSpPr/>
          <p:nvPr userDrawn="1"/>
        </p:nvSpPr>
        <p:spPr>
          <a:xfrm>
            <a:off x="1" y="-2945"/>
            <a:ext cx="8942228" cy="6879996"/>
          </a:xfrm>
          <a:custGeom>
            <a:avLst/>
            <a:gdLst>
              <a:gd name="connsiteX0" fmla="*/ 0 w 10487025"/>
              <a:gd name="connsiteY0" fmla="*/ 0 h 6844840"/>
              <a:gd name="connsiteX1" fmla="*/ 10487025 w 10487025"/>
              <a:gd name="connsiteY1" fmla="*/ 0 h 6844840"/>
              <a:gd name="connsiteX2" fmla="*/ 10487025 w 10487025"/>
              <a:gd name="connsiteY2" fmla="*/ 6844840 h 6844840"/>
              <a:gd name="connsiteX3" fmla="*/ 0 w 10487025"/>
              <a:gd name="connsiteY3" fmla="*/ 6844840 h 6844840"/>
              <a:gd name="connsiteX4" fmla="*/ 0 w 10487025"/>
              <a:gd name="connsiteY4" fmla="*/ 0 h 6844840"/>
              <a:gd name="connsiteX0" fmla="*/ 0 w 10487025"/>
              <a:gd name="connsiteY0" fmla="*/ 161925 h 7006765"/>
              <a:gd name="connsiteX1" fmla="*/ 5962650 w 10487025"/>
              <a:gd name="connsiteY1" fmla="*/ 0 h 7006765"/>
              <a:gd name="connsiteX2" fmla="*/ 10487025 w 10487025"/>
              <a:gd name="connsiteY2" fmla="*/ 7006765 h 7006765"/>
              <a:gd name="connsiteX3" fmla="*/ 0 w 10487025"/>
              <a:gd name="connsiteY3" fmla="*/ 7006765 h 7006765"/>
              <a:gd name="connsiteX4" fmla="*/ 0 w 10487025"/>
              <a:gd name="connsiteY4" fmla="*/ 161925 h 7006765"/>
              <a:gd name="connsiteX0" fmla="*/ 0 w 10487025"/>
              <a:gd name="connsiteY0" fmla="*/ 0 h 6844840"/>
              <a:gd name="connsiteX1" fmla="*/ 8896350 w 10487025"/>
              <a:gd name="connsiteY1" fmla="*/ 0 h 6844840"/>
              <a:gd name="connsiteX2" fmla="*/ 10487025 w 10487025"/>
              <a:gd name="connsiteY2" fmla="*/ 6844840 h 6844840"/>
              <a:gd name="connsiteX3" fmla="*/ 0 w 10487025"/>
              <a:gd name="connsiteY3" fmla="*/ 6844840 h 6844840"/>
              <a:gd name="connsiteX4" fmla="*/ 0 w 10487025"/>
              <a:gd name="connsiteY4" fmla="*/ 0 h 6844840"/>
              <a:gd name="connsiteX0" fmla="*/ 0 w 8896350"/>
              <a:gd name="connsiteY0" fmla="*/ 0 h 6844840"/>
              <a:gd name="connsiteX1" fmla="*/ 8896350 w 8896350"/>
              <a:gd name="connsiteY1" fmla="*/ 0 h 6844840"/>
              <a:gd name="connsiteX2" fmla="*/ 6467475 w 8896350"/>
              <a:gd name="connsiteY2" fmla="*/ 6816265 h 6844840"/>
              <a:gd name="connsiteX3" fmla="*/ 0 w 8896350"/>
              <a:gd name="connsiteY3" fmla="*/ 6844840 h 6844840"/>
              <a:gd name="connsiteX4" fmla="*/ 0 w 8896350"/>
              <a:gd name="connsiteY4" fmla="*/ 0 h 6844840"/>
              <a:gd name="connsiteX0" fmla="*/ 0 w 8896350"/>
              <a:gd name="connsiteY0" fmla="*/ 0 h 6844840"/>
              <a:gd name="connsiteX1" fmla="*/ 8896350 w 8896350"/>
              <a:gd name="connsiteY1" fmla="*/ 0 h 6844840"/>
              <a:gd name="connsiteX2" fmla="*/ 5429250 w 8896350"/>
              <a:gd name="connsiteY2" fmla="*/ 6816265 h 6844840"/>
              <a:gd name="connsiteX3" fmla="*/ 0 w 8896350"/>
              <a:gd name="connsiteY3" fmla="*/ 6844840 h 6844840"/>
              <a:gd name="connsiteX4" fmla="*/ 0 w 8896350"/>
              <a:gd name="connsiteY4" fmla="*/ 0 h 6844840"/>
              <a:gd name="connsiteX0" fmla="*/ 0 w 8896350"/>
              <a:gd name="connsiteY0" fmla="*/ 0 h 6844840"/>
              <a:gd name="connsiteX1" fmla="*/ 8896350 w 8896350"/>
              <a:gd name="connsiteY1" fmla="*/ 0 h 6844840"/>
              <a:gd name="connsiteX2" fmla="*/ 5486400 w 8896350"/>
              <a:gd name="connsiteY2" fmla="*/ 6835315 h 6844840"/>
              <a:gd name="connsiteX3" fmla="*/ 0 w 8896350"/>
              <a:gd name="connsiteY3" fmla="*/ 6844840 h 6844840"/>
              <a:gd name="connsiteX4" fmla="*/ 0 w 8896350"/>
              <a:gd name="connsiteY4" fmla="*/ 0 h 68448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96350" h="6844840">
                <a:moveTo>
                  <a:pt x="0" y="0"/>
                </a:moveTo>
                <a:lnTo>
                  <a:pt x="8896350" y="0"/>
                </a:lnTo>
                <a:lnTo>
                  <a:pt x="5486400" y="6835315"/>
                </a:lnTo>
                <a:lnTo>
                  <a:pt x="0" y="6844840"/>
                </a:lnTo>
                <a:lnTo>
                  <a:pt x="0" y="0"/>
                </a:lnTo>
                <a:close/>
              </a:path>
            </a:pathLst>
          </a:custGeom>
          <a:solidFill>
            <a:srgbClr val="E7EC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pic>
        <p:nvPicPr>
          <p:cNvPr id="11" name="그래픽 10">
            <a:extLst>
              <a:ext uri="{FF2B5EF4-FFF2-40B4-BE49-F238E27FC236}">
                <a16:creationId xmlns:a16="http://schemas.microsoft.com/office/drawing/2014/main" xmlns="" id="{F88AB430-4AA1-45AA-B076-C34B61161B87}"/>
              </a:ext>
            </a:extLst>
          </p:cNvPr>
          <p:cNvPicPr>
            <a:picLocks noChangeAspect="1"/>
          </p:cNvPicPr>
          <p:nvPr userDrawn="1"/>
        </p:nvPicPr>
        <p:blipFill rotWithShape="1">
          <a:blip r:embed="rId3">
            <a:extLst>
              <a:ext uri="{96DAC541-7B7A-43D3-8B79-37D633B846F1}">
                <asvg:svgBlip xmlns:asvg="http://schemas.microsoft.com/office/drawing/2016/SVG/main" xmlns="" r:embed="rId4"/>
              </a:ext>
            </a:extLst>
          </a:blip>
          <a:srcRect b="37766"/>
          <a:stretch/>
        </p:blipFill>
        <p:spPr>
          <a:xfrm>
            <a:off x="9524" y="-1849373"/>
            <a:ext cx="7004124" cy="3613135"/>
          </a:xfrm>
          <a:prstGeom prst="rect">
            <a:avLst/>
          </a:prstGeom>
        </p:spPr>
      </p:pic>
      <p:sp>
        <p:nvSpPr>
          <p:cNvPr id="13" name="직사각형 12">
            <a:extLst>
              <a:ext uri="{FF2B5EF4-FFF2-40B4-BE49-F238E27FC236}">
                <a16:creationId xmlns:a16="http://schemas.microsoft.com/office/drawing/2014/main" xmlns="" id="{C5EB58ED-179B-4078-B192-BE5B72A0F7A2}"/>
              </a:ext>
            </a:extLst>
          </p:cNvPr>
          <p:cNvSpPr/>
          <p:nvPr userDrawn="1"/>
        </p:nvSpPr>
        <p:spPr>
          <a:xfrm>
            <a:off x="0" y="-13063"/>
            <a:ext cx="12192000" cy="1784842"/>
          </a:xfrm>
          <a:prstGeom prst="rect">
            <a:avLst/>
          </a:prstGeom>
          <a:solidFill>
            <a:schemeClr val="accent1">
              <a:lumMod val="50000"/>
              <a:alpha val="40000"/>
            </a:schemeClr>
          </a:solidFill>
          <a:ln w="2329"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grpSp>
        <p:nvGrpSpPr>
          <p:cNvPr id="3" name="그룹 2">
            <a:extLst>
              <a:ext uri="{FF2B5EF4-FFF2-40B4-BE49-F238E27FC236}">
                <a16:creationId xmlns:a16="http://schemas.microsoft.com/office/drawing/2014/main" xmlns="" id="{70F86DED-00F3-458B-8659-DC3628B429DE}"/>
              </a:ext>
            </a:extLst>
          </p:cNvPr>
          <p:cNvGrpSpPr/>
          <p:nvPr userDrawn="1"/>
        </p:nvGrpSpPr>
        <p:grpSpPr>
          <a:xfrm>
            <a:off x="857294" y="2370245"/>
            <a:ext cx="4756327" cy="2536467"/>
            <a:chOff x="857294" y="2370244"/>
            <a:chExt cx="4756327" cy="2536467"/>
          </a:xfrm>
        </p:grpSpPr>
        <p:cxnSp>
          <p:nvCxnSpPr>
            <p:cNvPr id="25" name="직선 연결선 24">
              <a:extLst>
                <a:ext uri="{FF2B5EF4-FFF2-40B4-BE49-F238E27FC236}">
                  <a16:creationId xmlns:a16="http://schemas.microsoft.com/office/drawing/2014/main" xmlns="" id="{0403CE34-B4DF-4BC4-9CEA-89E13DDE2288}"/>
                </a:ext>
              </a:extLst>
            </p:cNvPr>
            <p:cNvCxnSpPr>
              <a:cxnSpLocks/>
            </p:cNvCxnSpPr>
            <p:nvPr userDrawn="1"/>
          </p:nvCxnSpPr>
          <p:spPr>
            <a:xfrm>
              <a:off x="857294" y="4906711"/>
              <a:ext cx="4756327" cy="0"/>
            </a:xfrm>
            <a:prstGeom prst="line">
              <a:avLst/>
            </a:prstGeom>
            <a:ln>
              <a:solidFill>
                <a:schemeClr val="accent1">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6" name="직선 연결선 25">
              <a:extLst>
                <a:ext uri="{FF2B5EF4-FFF2-40B4-BE49-F238E27FC236}">
                  <a16:creationId xmlns:a16="http://schemas.microsoft.com/office/drawing/2014/main" xmlns="" id="{37043C51-C423-4A7B-AD44-8284F712F9F3}"/>
                </a:ext>
              </a:extLst>
            </p:cNvPr>
            <p:cNvCxnSpPr>
              <a:cxnSpLocks/>
            </p:cNvCxnSpPr>
            <p:nvPr userDrawn="1"/>
          </p:nvCxnSpPr>
          <p:spPr>
            <a:xfrm>
              <a:off x="857294" y="2370244"/>
              <a:ext cx="4756327" cy="0"/>
            </a:xfrm>
            <a:prstGeom prst="line">
              <a:avLst/>
            </a:prstGeom>
            <a:ln>
              <a:solidFill>
                <a:schemeClr val="accent1">
                  <a:lumMod val="75000"/>
                </a:schemeClr>
              </a:solidFill>
              <a:prstDash val="dash"/>
            </a:ln>
          </p:spPr>
          <p:style>
            <a:lnRef idx="1">
              <a:schemeClr val="accent1"/>
            </a:lnRef>
            <a:fillRef idx="0">
              <a:schemeClr val="accent1"/>
            </a:fillRef>
            <a:effectRef idx="0">
              <a:schemeClr val="accent1"/>
            </a:effectRef>
            <a:fontRef idx="minor">
              <a:schemeClr val="tx1"/>
            </a:fontRef>
          </p:style>
        </p:cxnSp>
      </p:grpSp>
      <p:sp>
        <p:nvSpPr>
          <p:cNvPr id="2" name="절제목입력">
            <a:extLst>
              <a:ext uri="{FF2B5EF4-FFF2-40B4-BE49-F238E27FC236}">
                <a16:creationId xmlns:a16="http://schemas.microsoft.com/office/drawing/2014/main" xmlns="" id="{C4266977-02BA-456A-825A-A4467609EC61}"/>
              </a:ext>
            </a:extLst>
          </p:cNvPr>
          <p:cNvSpPr>
            <a:spLocks noGrp="1"/>
          </p:cNvSpPr>
          <p:nvPr>
            <p:ph type="title" hasCustomPrompt="1"/>
          </p:nvPr>
        </p:nvSpPr>
        <p:spPr>
          <a:xfrm>
            <a:off x="857295" y="2439212"/>
            <a:ext cx="5186199" cy="2554545"/>
          </a:xfrm>
          <a:noFill/>
        </p:spPr>
        <p:txBody>
          <a:bodyPr wrap="square" rtlCol="0">
            <a:spAutoFit/>
          </a:bodyPr>
          <a:lstStyle>
            <a:lvl1pPr>
              <a:lnSpc>
                <a:spcPct val="100000"/>
              </a:lnSpc>
              <a:defRPr lang="ko-KR" altLang="en-US" sz="8000" spc="-300" dirty="0">
                <a:solidFill>
                  <a:schemeClr val="tx2">
                    <a:lumMod val="50000"/>
                  </a:schemeClr>
                </a:solidFill>
                <a:latin typeface="나눔바른고딕" panose="020B0603020101020101" pitchFamily="50" charset="-127"/>
                <a:ea typeface="나눔바른고딕" panose="020B0603020101020101" pitchFamily="50" charset="-127"/>
                <a:cs typeface="+mn-cs"/>
              </a:defRPr>
            </a:lvl1pPr>
          </a:lstStyle>
          <a:p>
            <a:pPr marL="0" lvl="0"/>
            <a:r>
              <a:rPr lang="ko-KR" altLang="en-US" dirty="0">
                <a:solidFill>
                  <a:schemeClr val="tx2">
                    <a:lumMod val="50000"/>
                  </a:schemeClr>
                </a:solidFill>
              </a:rPr>
              <a:t/>
            </a:r>
            <a:br>
              <a:rPr lang="ko-KR" altLang="en-US" dirty="0">
                <a:solidFill>
                  <a:schemeClr val="tx2">
                    <a:lumMod val="50000"/>
                  </a:schemeClr>
                </a:solidFill>
              </a:rPr>
            </a:br>
            <a:endParaRPr lang="ko-KR" altLang="en-US" dirty="0">
              <a:solidFill>
                <a:schemeClr val="tx2">
                  <a:lumMod val="50000"/>
                </a:schemeClr>
              </a:solidFill>
            </a:endParaRPr>
          </a:p>
        </p:txBody>
      </p:sp>
    </p:spTree>
    <p:extLst>
      <p:ext uri="{BB962C8B-B14F-4D97-AF65-F5344CB8AC3E}">
        <p14:creationId xmlns:p14="http://schemas.microsoft.com/office/powerpoint/2010/main" val="10052684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정리하기">
    <p:spTree>
      <p:nvGrpSpPr>
        <p:cNvPr id="1" name=""/>
        <p:cNvGrpSpPr/>
        <p:nvPr/>
      </p:nvGrpSpPr>
      <p:grpSpPr>
        <a:xfrm>
          <a:off x="0" y="0"/>
          <a:ext cx="0" cy="0"/>
          <a:chOff x="0" y="0"/>
          <a:chExt cx="0" cy="0"/>
        </a:xfrm>
      </p:grpSpPr>
      <p:pic>
        <p:nvPicPr>
          <p:cNvPr id="6" name="그래픽 5">
            <a:extLst>
              <a:ext uri="{FF2B5EF4-FFF2-40B4-BE49-F238E27FC236}">
                <a16:creationId xmlns:a16="http://schemas.microsoft.com/office/drawing/2014/main" xmlns="" id="{E6127282-84D8-4C6D-B83A-DD91189F825F}"/>
              </a:ext>
            </a:extLst>
          </p:cNvPr>
          <p:cNvPicPr>
            <a:picLocks noChangeAspect="1"/>
          </p:cNvPicPr>
          <p:nvPr userDrawn="1"/>
        </p:nvPicPr>
        <p:blipFill rotWithShape="1">
          <a:blip r:embed="rId2">
            <a:extLst>
              <a:ext uri="{96DAC541-7B7A-43D3-8B79-37D633B846F1}">
                <asvg:svgBlip xmlns:asvg="http://schemas.microsoft.com/office/drawing/2016/SVG/main" xmlns="" r:embed="rId3"/>
              </a:ext>
            </a:extLst>
          </a:blip>
          <a:srcRect l="27344" b="12244"/>
          <a:stretch/>
        </p:blipFill>
        <p:spPr>
          <a:xfrm rot="10800000">
            <a:off x="4623243" y="827432"/>
            <a:ext cx="7561806" cy="6074667"/>
          </a:xfrm>
          <a:prstGeom prst="rect">
            <a:avLst/>
          </a:prstGeom>
        </p:spPr>
      </p:pic>
      <p:sp>
        <p:nvSpPr>
          <p:cNvPr id="7" name="직사각형 6">
            <a:extLst>
              <a:ext uri="{FF2B5EF4-FFF2-40B4-BE49-F238E27FC236}">
                <a16:creationId xmlns:a16="http://schemas.microsoft.com/office/drawing/2014/main" xmlns="" id="{8259956A-65B4-4EEA-9C7C-0AF5194488F5}"/>
              </a:ext>
            </a:extLst>
          </p:cNvPr>
          <p:cNvSpPr/>
          <p:nvPr userDrawn="1"/>
        </p:nvSpPr>
        <p:spPr>
          <a:xfrm>
            <a:off x="13749" y="823551"/>
            <a:ext cx="12185049" cy="6027166"/>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8" name="직사각형 7">
            <a:extLst>
              <a:ext uri="{FF2B5EF4-FFF2-40B4-BE49-F238E27FC236}">
                <a16:creationId xmlns:a16="http://schemas.microsoft.com/office/drawing/2014/main" xmlns="" id="{DA3C90BF-7600-40AA-8805-55295AE0CF88}"/>
              </a:ext>
            </a:extLst>
          </p:cNvPr>
          <p:cNvSpPr/>
          <p:nvPr userDrawn="1"/>
        </p:nvSpPr>
        <p:spPr>
          <a:xfrm>
            <a:off x="0" y="-13063"/>
            <a:ext cx="12192000" cy="842580"/>
          </a:xfrm>
          <a:prstGeom prst="rect">
            <a:avLst/>
          </a:prstGeom>
          <a:solidFill>
            <a:srgbClr val="282C37">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0" name="이등변 삼각형 9">
            <a:extLst>
              <a:ext uri="{FF2B5EF4-FFF2-40B4-BE49-F238E27FC236}">
                <a16:creationId xmlns:a16="http://schemas.microsoft.com/office/drawing/2014/main" xmlns="" id="{0B197D7A-6573-4F38-9142-7D335934E7E5}"/>
              </a:ext>
            </a:extLst>
          </p:cNvPr>
          <p:cNvSpPr/>
          <p:nvPr userDrawn="1"/>
        </p:nvSpPr>
        <p:spPr>
          <a:xfrm>
            <a:off x="9247672" y="833399"/>
            <a:ext cx="6987820" cy="6023983"/>
          </a:xfrm>
          <a:prstGeom prst="triangle">
            <a:avLst/>
          </a:prstGeom>
          <a:solidFill>
            <a:schemeClr val="accent1">
              <a:lumMod val="75000"/>
              <a:alpha val="15000"/>
            </a:schemeClr>
          </a:solidFill>
          <a:ln w="2329"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2" name="대각선 방향의 모서리가 둥근 사각형 175">
            <a:extLst>
              <a:ext uri="{FF2B5EF4-FFF2-40B4-BE49-F238E27FC236}">
                <a16:creationId xmlns:a16="http://schemas.microsoft.com/office/drawing/2014/main" xmlns="" id="{3ACEB31D-F473-492D-896B-19B4B5802F74}"/>
              </a:ext>
            </a:extLst>
          </p:cNvPr>
          <p:cNvSpPr/>
          <p:nvPr userDrawn="1"/>
        </p:nvSpPr>
        <p:spPr bwMode="auto">
          <a:xfrm>
            <a:off x="446482" y="413245"/>
            <a:ext cx="2417191" cy="907308"/>
          </a:xfrm>
          <a:prstGeom prst="round2DiagRect">
            <a:avLst>
              <a:gd name="adj1" fmla="val 34495"/>
              <a:gd name="adj2" fmla="val 0"/>
            </a:avLst>
          </a:prstGeom>
          <a:solidFill>
            <a:srgbClr val="000000">
              <a:alpha val="18039"/>
            </a:srgbClr>
          </a:solidFill>
          <a:ln>
            <a:no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ko-KR" altLang="en-US" dirty="0"/>
          </a:p>
        </p:txBody>
      </p:sp>
      <p:sp>
        <p:nvSpPr>
          <p:cNvPr id="13" name="대각선 방향의 모서리가 둥근 사각형 175">
            <a:extLst>
              <a:ext uri="{FF2B5EF4-FFF2-40B4-BE49-F238E27FC236}">
                <a16:creationId xmlns:a16="http://schemas.microsoft.com/office/drawing/2014/main" xmlns="" id="{E19E2B2F-F19A-4B13-BA5B-51D91EA0AEFA}"/>
              </a:ext>
            </a:extLst>
          </p:cNvPr>
          <p:cNvSpPr/>
          <p:nvPr userDrawn="1"/>
        </p:nvSpPr>
        <p:spPr bwMode="auto">
          <a:xfrm>
            <a:off x="296354" y="272411"/>
            <a:ext cx="2417191" cy="907308"/>
          </a:xfrm>
          <a:prstGeom prst="round2DiagRect">
            <a:avLst>
              <a:gd name="adj1" fmla="val 34495"/>
              <a:gd name="adj2" fmla="val 0"/>
            </a:avLst>
          </a:prstGeom>
          <a:solidFill>
            <a:srgbClr val="2B90D9">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14" name="직사각형 35">
            <a:extLst>
              <a:ext uri="{FF2B5EF4-FFF2-40B4-BE49-F238E27FC236}">
                <a16:creationId xmlns:a16="http://schemas.microsoft.com/office/drawing/2014/main" xmlns="" id="{953AE7E3-D204-4367-80C4-AF39C650F4B5}"/>
              </a:ext>
            </a:extLst>
          </p:cNvPr>
          <p:cNvSpPr/>
          <p:nvPr userDrawn="1"/>
        </p:nvSpPr>
        <p:spPr bwMode="auto">
          <a:xfrm>
            <a:off x="68242" y="365404"/>
            <a:ext cx="2417191" cy="724561"/>
          </a:xfrm>
          <a:prstGeom prst="rect">
            <a:avLst/>
          </a:prstGeom>
          <a:noFill/>
        </p:spPr>
        <p:txBody>
          <a:bodyPr anchor="ctr">
            <a:scene3d>
              <a:camera prst="orthographicFront"/>
              <a:lightRig rig="threePt" dir="t"/>
            </a:scene3d>
            <a:sp3d>
              <a:bevelT w="1270" h="1270"/>
              <a:bevelB w="1270" h="1270"/>
            </a:sp3d>
          </a:bodyPr>
          <a:lstStyle/>
          <a:p>
            <a:pPr marL="0" lvl="1" algn="r">
              <a:buClr>
                <a:srgbClr val="008400"/>
              </a:buClr>
              <a:buSzPct val="140000"/>
              <a:tabLst>
                <a:tab pos="5645270" algn="l"/>
              </a:tabLst>
            </a:pPr>
            <a:endParaRPr lang="ko-KR" altLang="en-US" sz="4000" b="1" spc="-100" dirty="0">
              <a:solidFill>
                <a:schemeClr val="bg1"/>
              </a:solidFill>
              <a:latin typeface="나눔스퀘어_ac Light" panose="020B0600000101010101" pitchFamily="50" charset="-127"/>
              <a:ea typeface="나눔스퀘어_ac Light" panose="020B0600000101010101" pitchFamily="50" charset="-127"/>
              <a:sym typeface="Monotype Sorts"/>
            </a:endParaRPr>
          </a:p>
        </p:txBody>
      </p:sp>
      <p:pic>
        <p:nvPicPr>
          <p:cNvPr id="15" name="그래픽 14">
            <a:extLst>
              <a:ext uri="{FF2B5EF4-FFF2-40B4-BE49-F238E27FC236}">
                <a16:creationId xmlns:a16="http://schemas.microsoft.com/office/drawing/2014/main" xmlns="" id="{9576B87C-9060-46BF-9AEE-FB7EBE001AA2}"/>
              </a:ext>
            </a:extLst>
          </p:cNvPr>
          <p:cNvPicPr>
            <a:picLocks noChangeAspect="1"/>
          </p:cNvPicPr>
          <p:nvPr userDrawn="1"/>
        </p:nvPicPr>
        <p:blipFill>
          <a:blip r:embed="rId4">
            <a:extLst>
              <a:ext uri="{96DAC541-7B7A-43D3-8B79-37D633B846F1}">
                <asvg:svgBlip xmlns:asvg="http://schemas.microsoft.com/office/drawing/2016/SVG/main" xmlns="" r:embed="rId5"/>
              </a:ext>
            </a:extLst>
          </a:blip>
          <a:stretch>
            <a:fillRect/>
          </a:stretch>
        </p:blipFill>
        <p:spPr>
          <a:xfrm rot="5400000">
            <a:off x="460701" y="434444"/>
            <a:ext cx="238271" cy="198286"/>
          </a:xfrm>
          <a:prstGeom prst="rect">
            <a:avLst/>
          </a:prstGeom>
        </p:spPr>
      </p:pic>
      <p:pic>
        <p:nvPicPr>
          <p:cNvPr id="16" name="그래픽 15">
            <a:extLst>
              <a:ext uri="{FF2B5EF4-FFF2-40B4-BE49-F238E27FC236}">
                <a16:creationId xmlns:a16="http://schemas.microsoft.com/office/drawing/2014/main" xmlns="" id="{8FA20798-5018-4E15-AC02-980DAE92A4FA}"/>
              </a:ext>
            </a:extLst>
          </p:cNvPr>
          <p:cNvPicPr>
            <a:picLocks noChangeAspect="1"/>
          </p:cNvPicPr>
          <p:nvPr userDrawn="1"/>
        </p:nvPicPr>
        <p:blipFill>
          <a:blip r:embed="rId6">
            <a:extLst>
              <a:ext uri="{96DAC541-7B7A-43D3-8B79-37D633B846F1}">
                <asvg:svgBlip xmlns:asvg="http://schemas.microsoft.com/office/drawing/2016/SVG/main" xmlns="" r:embed="rId7"/>
              </a:ext>
            </a:extLst>
          </a:blip>
          <a:stretch>
            <a:fillRect/>
          </a:stretch>
        </p:blipFill>
        <p:spPr>
          <a:xfrm rot="817888">
            <a:off x="9061190" y="2125299"/>
            <a:ext cx="7004124" cy="5805700"/>
          </a:xfrm>
          <a:prstGeom prst="rect">
            <a:avLst/>
          </a:prstGeom>
        </p:spPr>
      </p:pic>
      <p:sp>
        <p:nvSpPr>
          <p:cNvPr id="17" name="내용 개체 틀 2">
            <a:extLst>
              <a:ext uri="{FF2B5EF4-FFF2-40B4-BE49-F238E27FC236}">
                <a16:creationId xmlns:a16="http://schemas.microsoft.com/office/drawing/2014/main" xmlns="" id="{8882EFD0-2702-4CF9-A9A1-7AC20E3EDEFE}"/>
              </a:ext>
            </a:extLst>
          </p:cNvPr>
          <p:cNvSpPr>
            <a:spLocks noGrp="1"/>
          </p:cNvSpPr>
          <p:nvPr>
            <p:ph idx="10"/>
          </p:nvPr>
        </p:nvSpPr>
        <p:spPr>
          <a:xfrm>
            <a:off x="446482" y="1513530"/>
            <a:ext cx="9026292" cy="4351338"/>
          </a:xfrm>
        </p:spPr>
        <p:txBody>
          <a:bodyPr>
            <a:normAutofit/>
          </a:bodyPr>
          <a:lstStyle>
            <a:lvl1pPr marL="252000" indent="-252000">
              <a:buClr>
                <a:srgbClr val="D5B8EA"/>
              </a:buClr>
              <a:buSzPct val="80000"/>
              <a:buFont typeface="Wingdings" panose="05000000000000000000" pitchFamily="2" charset="2"/>
              <a:buChar char="l"/>
              <a:defRPr sz="2600">
                <a:latin typeface="나눔바른고딕" panose="020B0603020101020101" pitchFamily="50" charset="-127"/>
                <a:ea typeface="나눔바른고딕" panose="020B0603020101020101" pitchFamily="50" charset="-127"/>
              </a:defRPr>
            </a:lvl1pPr>
            <a:lvl2pPr marL="685800" indent="-228600">
              <a:buFont typeface="Wingdings" panose="05000000000000000000" pitchFamily="2" charset="2"/>
              <a:buChar char="v"/>
              <a:defRPr sz="2600">
                <a:latin typeface="나눔바른고딕" panose="020B0603020101020101" pitchFamily="50" charset="-127"/>
                <a:ea typeface="나눔바른고딕" panose="020B0603020101020101" pitchFamily="50" charset="-127"/>
              </a:defRPr>
            </a:lvl2pPr>
            <a:lvl3pPr>
              <a:defRPr sz="2600">
                <a:latin typeface="나눔바른고딕" panose="020B0603020101020101" pitchFamily="50" charset="-127"/>
                <a:ea typeface="나눔바른고딕" panose="020B0603020101020101" pitchFamily="50" charset="-127"/>
              </a:defRPr>
            </a:lvl3pPr>
            <a:lvl4pPr>
              <a:defRPr sz="2600">
                <a:latin typeface="나눔바른고딕" panose="020B0603020101020101" pitchFamily="50" charset="-127"/>
                <a:ea typeface="나눔바른고딕" panose="020B0603020101020101" pitchFamily="50" charset="-127"/>
              </a:defRPr>
            </a:lvl4pPr>
            <a:lvl5pPr marL="1828800" indent="0">
              <a:buClr>
                <a:srgbClr val="D5B8EA"/>
              </a:buClr>
              <a:buNone/>
              <a:defRPr sz="2600">
                <a:latin typeface="나눔바른고딕" panose="020B0603020101020101" pitchFamily="50" charset="-127"/>
                <a:ea typeface="나눔바른고딕" panose="020B0603020101020101" pitchFamily="50" charset="-127"/>
              </a:defRPr>
            </a:lvl5pPr>
          </a:lstStyle>
          <a:p>
            <a:pPr lvl="4"/>
            <a:endParaRPr lang="ko-KR" altLang="en-US" dirty="0"/>
          </a:p>
        </p:txBody>
      </p:sp>
    </p:spTree>
    <p:extLst>
      <p:ext uri="{BB962C8B-B14F-4D97-AF65-F5344CB8AC3E}">
        <p14:creationId xmlns:p14="http://schemas.microsoft.com/office/powerpoint/2010/main" val="5337425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7"/>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693E4970-EEDE-46E3-BCAF-EEA3A6AC9FAD}" type="datetime1">
              <a:rPr lang="en-US" smtClean="0"/>
              <a:t>6/4/2024</a:t>
            </a:fld>
            <a:endParaRPr lang="en-US"/>
          </a:p>
        </p:txBody>
      </p:sp>
      <p:sp>
        <p:nvSpPr>
          <p:cNvPr id="5" name="Footer Placeholder 4"/>
          <p:cNvSpPr>
            <a:spLocks noGrp="1"/>
          </p:cNvSpPr>
          <p:nvPr>
            <p:ph type="ftr" sz="quarter" idx="11"/>
          </p:nvPr>
        </p:nvSpPr>
        <p:spPr/>
        <p:txBody>
          <a:bodyPr/>
          <a:lstStyle/>
          <a:p>
            <a:r>
              <a:rPr lang="en-US" smtClean="0"/>
              <a:t>Presenter: Dr.Teshome Goa</a:t>
            </a:r>
            <a:endParaRPr lang="en-US"/>
          </a:p>
        </p:txBody>
      </p:sp>
      <p:sp>
        <p:nvSpPr>
          <p:cNvPr id="6" name="Slide Number Placeholder 5"/>
          <p:cNvSpPr>
            <a:spLocks noGrp="1"/>
          </p:cNvSpPr>
          <p:nvPr>
            <p:ph type="sldNum" sz="quarter" idx="12"/>
          </p:nvPr>
        </p:nvSpPr>
        <p:spPr/>
        <p:txBody>
          <a:bodyPr/>
          <a:lstStyle/>
          <a:p>
            <a:fld id="{A48DA065-FA52-4A6B-AE36-1AE15AD4FD00}" type="slidenum">
              <a:rPr lang="en-US" smtClean="0"/>
              <a:pPr/>
              <a:t>‹#›</a:t>
            </a:fld>
            <a:endParaRPr lang="en-US"/>
          </a:p>
        </p:txBody>
      </p:sp>
    </p:spTree>
    <p:extLst>
      <p:ext uri="{BB962C8B-B14F-4D97-AF65-F5344CB8AC3E}">
        <p14:creationId xmlns:p14="http://schemas.microsoft.com/office/powerpoint/2010/main" val="19072987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556E64B-77D2-46F5-B39C-2B5080147F14}" type="datetime1">
              <a:rPr lang="en-US" smtClean="0"/>
              <a:t>6/4/2024</a:t>
            </a:fld>
            <a:endParaRPr lang="en-US"/>
          </a:p>
        </p:txBody>
      </p:sp>
      <p:sp>
        <p:nvSpPr>
          <p:cNvPr id="3" name="Footer Placeholder 2"/>
          <p:cNvSpPr>
            <a:spLocks noGrp="1"/>
          </p:cNvSpPr>
          <p:nvPr>
            <p:ph type="ftr" sz="quarter" idx="11"/>
          </p:nvPr>
        </p:nvSpPr>
        <p:spPr/>
        <p:txBody>
          <a:bodyPr/>
          <a:lstStyle/>
          <a:p>
            <a:r>
              <a:rPr lang="en-US" smtClean="0"/>
              <a:t>Presenter: Dr.Teshome Goa</a:t>
            </a:r>
            <a:endParaRPr lang="en-US"/>
          </a:p>
        </p:txBody>
      </p:sp>
      <p:sp>
        <p:nvSpPr>
          <p:cNvPr id="4" name="Slide Number Placeholder 3"/>
          <p:cNvSpPr>
            <a:spLocks noGrp="1"/>
          </p:cNvSpPr>
          <p:nvPr>
            <p:ph type="sldNum" sz="quarter" idx="12"/>
          </p:nvPr>
        </p:nvSpPr>
        <p:spPr/>
        <p:txBody>
          <a:bodyPr/>
          <a:lstStyle/>
          <a:p>
            <a:fld id="{A48DA065-FA52-4A6B-AE36-1AE15AD4FD00}" type="slidenum">
              <a:rPr lang="en-US" smtClean="0"/>
              <a:pPr/>
              <a:t>‹#›</a:t>
            </a:fld>
            <a:endParaRPr lang="en-US"/>
          </a:p>
        </p:txBody>
      </p:sp>
    </p:spTree>
    <p:extLst>
      <p:ext uri="{BB962C8B-B14F-4D97-AF65-F5344CB8AC3E}">
        <p14:creationId xmlns:p14="http://schemas.microsoft.com/office/powerpoint/2010/main" val="18887159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00D3BFC-3C1C-4D65-9026-5B8C4C20BD6E}" type="datetime1">
              <a:rPr lang="en-US" smtClean="0"/>
              <a:t>6/4/2024</a:t>
            </a:fld>
            <a:endParaRPr lang="en-US"/>
          </a:p>
        </p:txBody>
      </p:sp>
      <p:sp>
        <p:nvSpPr>
          <p:cNvPr id="5" name="Footer Placeholder 4"/>
          <p:cNvSpPr>
            <a:spLocks noGrp="1"/>
          </p:cNvSpPr>
          <p:nvPr>
            <p:ph type="ftr" sz="quarter" idx="11"/>
          </p:nvPr>
        </p:nvSpPr>
        <p:spPr/>
        <p:txBody>
          <a:bodyPr/>
          <a:lstStyle/>
          <a:p>
            <a:r>
              <a:rPr lang="en-US" smtClean="0"/>
              <a:t>Presenter: Dr.Teshome Goa</a:t>
            </a:r>
            <a:endParaRPr lang="en-US"/>
          </a:p>
        </p:txBody>
      </p:sp>
      <p:sp>
        <p:nvSpPr>
          <p:cNvPr id="6" name="Slide Number Placeholder 5"/>
          <p:cNvSpPr>
            <a:spLocks noGrp="1"/>
          </p:cNvSpPr>
          <p:nvPr>
            <p:ph type="sldNum" sz="quarter" idx="12"/>
          </p:nvPr>
        </p:nvSpPr>
        <p:spPr/>
        <p:txBody>
          <a:bodyPr/>
          <a:lstStyle/>
          <a:p>
            <a:fld id="{A48DA065-FA52-4A6B-AE36-1AE15AD4FD00}" type="slidenum">
              <a:rPr lang="en-US" smtClean="0"/>
              <a:pPr/>
              <a:t>‹#›</a:t>
            </a:fld>
            <a:endParaRPr lang="en-US"/>
          </a:p>
        </p:txBody>
      </p:sp>
    </p:spTree>
    <p:extLst>
      <p:ext uri="{BB962C8B-B14F-4D97-AF65-F5344CB8AC3E}">
        <p14:creationId xmlns:p14="http://schemas.microsoft.com/office/powerpoint/2010/main" val="6078276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D9E1E8">
            <a:alpha val="62000"/>
          </a:srgbClr>
        </a:solidFill>
        <a:effectLst/>
      </p:bgPr>
    </p:bg>
    <p:spTree>
      <p:nvGrpSpPr>
        <p:cNvPr id="1" name=""/>
        <p:cNvGrpSpPr/>
        <p:nvPr/>
      </p:nvGrpSpPr>
      <p:grpSpPr>
        <a:xfrm>
          <a:off x="0" y="0"/>
          <a:ext cx="0" cy="0"/>
          <a:chOff x="0" y="0"/>
          <a:chExt cx="0" cy="0"/>
        </a:xfrm>
      </p:grpSpPr>
      <p:sp>
        <p:nvSpPr>
          <p:cNvPr id="2" name="제목 개체 틀 1">
            <a:extLst>
              <a:ext uri="{FF2B5EF4-FFF2-40B4-BE49-F238E27FC236}">
                <a16:creationId xmlns:a16="http://schemas.microsoft.com/office/drawing/2014/main" xmlns="" id="{5A864DAE-ECE1-4533-8A71-4E4D39FE0B47}"/>
              </a:ext>
            </a:extLst>
          </p:cNvPr>
          <p:cNvSpPr>
            <a:spLocks noGrp="1"/>
          </p:cNvSpPr>
          <p:nvPr>
            <p:ph type="title"/>
          </p:nvPr>
        </p:nvSpPr>
        <p:spPr>
          <a:xfrm>
            <a:off x="838202" y="365125"/>
            <a:ext cx="10515600" cy="1325563"/>
          </a:xfrm>
          <a:prstGeom prst="rect">
            <a:avLst/>
          </a:prstGeom>
        </p:spPr>
        <p:txBody>
          <a:bodyPr vert="horz" lIns="91440" tIns="45720" rIns="91440" bIns="45720" rtlCol="0" anchor="ctr">
            <a:normAutofit/>
          </a:bodyPr>
          <a:lstStyle/>
          <a:p>
            <a:r>
              <a:rPr lang="ko-KR" altLang="en-US"/>
              <a:t>마스터 제목 스타일 편집</a:t>
            </a:r>
          </a:p>
        </p:txBody>
      </p:sp>
      <p:sp>
        <p:nvSpPr>
          <p:cNvPr id="3" name="텍스트 개체 틀 2">
            <a:extLst>
              <a:ext uri="{FF2B5EF4-FFF2-40B4-BE49-F238E27FC236}">
                <a16:creationId xmlns:a16="http://schemas.microsoft.com/office/drawing/2014/main" xmlns="" id="{2D443D05-94D4-4342-AEFA-0197AA7802A6}"/>
              </a:ext>
            </a:extLst>
          </p:cNvPr>
          <p:cNvSpPr>
            <a:spLocks noGrp="1"/>
          </p:cNvSpPr>
          <p:nvPr>
            <p:ph type="body" idx="1"/>
          </p:nvPr>
        </p:nvSpPr>
        <p:spPr>
          <a:xfrm>
            <a:off x="838202" y="1825625"/>
            <a:ext cx="10515600" cy="4351338"/>
          </a:xfrm>
          <a:prstGeom prst="rect">
            <a:avLst/>
          </a:prstGeom>
        </p:spPr>
        <p:txBody>
          <a:bodyPr vert="horz" lIns="91440" tIns="45720" rIns="91440" bIns="45720" rtlCol="0">
            <a:normAutofit/>
          </a:bodyPr>
          <a:lstStyle/>
          <a:p>
            <a:pPr lvl="0"/>
            <a:r>
              <a:rPr lang="ko-KR" altLang="en-US" dirty="0"/>
              <a:t>마스터 텍스트 스타일을 편집하려면 클릭</a:t>
            </a:r>
          </a:p>
          <a:p>
            <a:pPr lvl="1"/>
            <a:r>
              <a:rPr lang="ko-KR" altLang="en-US" dirty="0"/>
              <a:t>두 번째 수준</a:t>
            </a:r>
          </a:p>
          <a:p>
            <a:pPr lvl="2"/>
            <a:r>
              <a:rPr lang="ko-KR" altLang="en-US" dirty="0"/>
              <a:t>세 번째 수준</a:t>
            </a:r>
          </a:p>
          <a:p>
            <a:pPr lvl="3"/>
            <a:r>
              <a:rPr lang="ko-KR" altLang="en-US" dirty="0"/>
              <a:t>네 번째 수준</a:t>
            </a:r>
          </a:p>
          <a:p>
            <a:pPr lvl="4"/>
            <a:r>
              <a:rPr lang="ko-KR" altLang="en-US" dirty="0"/>
              <a:t>다섯 번째 수준</a:t>
            </a:r>
          </a:p>
        </p:txBody>
      </p:sp>
      <p:sp>
        <p:nvSpPr>
          <p:cNvPr id="4" name="날짜 개체 틀 3">
            <a:extLst>
              <a:ext uri="{FF2B5EF4-FFF2-40B4-BE49-F238E27FC236}">
                <a16:creationId xmlns:a16="http://schemas.microsoft.com/office/drawing/2014/main" xmlns="" id="{DA825FC3-8F69-4D96-AC04-9C5FA0606E7A}"/>
              </a:ext>
            </a:extLst>
          </p:cNvPr>
          <p:cNvSpPr>
            <a:spLocks noGrp="1"/>
          </p:cNvSpPr>
          <p:nvPr>
            <p:ph type="dt" sz="half" idx="2"/>
          </p:nvPr>
        </p:nvSpPr>
        <p:spPr>
          <a:xfrm>
            <a:off x="838201"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560CE4F-AF36-419A-8B22-FC26FC6F3854}" type="datetime1">
              <a:rPr lang="en-US" altLang="ko-KR" smtClean="0"/>
              <a:t>6/4/2024</a:t>
            </a:fld>
            <a:endParaRPr lang="ko-KR" altLang="en-US"/>
          </a:p>
        </p:txBody>
      </p:sp>
      <p:sp>
        <p:nvSpPr>
          <p:cNvPr id="5" name="바닥글 개체 틀 4">
            <a:extLst>
              <a:ext uri="{FF2B5EF4-FFF2-40B4-BE49-F238E27FC236}">
                <a16:creationId xmlns:a16="http://schemas.microsoft.com/office/drawing/2014/main" xmlns="" id="{32F7D89B-8384-4B4C-B483-77929B29860E}"/>
              </a:ext>
            </a:extLst>
          </p:cNvPr>
          <p:cNvSpPr>
            <a:spLocks noGrp="1"/>
          </p:cNvSpPr>
          <p:nvPr>
            <p:ph type="ftr" sz="quarter" idx="3"/>
          </p:nvPr>
        </p:nvSpPr>
        <p:spPr>
          <a:xfrm>
            <a:off x="4038602"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ltLang="ko-KR" smtClean="0"/>
              <a:t>Presenter: Dr.Teshome Goa</a:t>
            </a:r>
            <a:endParaRPr lang="ko-KR" altLang="en-US"/>
          </a:p>
        </p:txBody>
      </p:sp>
      <p:sp>
        <p:nvSpPr>
          <p:cNvPr id="6" name="슬라이드 번호 개체 틀 5">
            <a:extLst>
              <a:ext uri="{FF2B5EF4-FFF2-40B4-BE49-F238E27FC236}">
                <a16:creationId xmlns:a16="http://schemas.microsoft.com/office/drawing/2014/main" xmlns="" id="{573BD4B8-82EB-4089-9218-49718EAEE925}"/>
              </a:ext>
            </a:extLst>
          </p:cNvPr>
          <p:cNvSpPr>
            <a:spLocks noGrp="1"/>
          </p:cNvSpPr>
          <p:nvPr>
            <p:ph type="sldNum" sz="quarter" idx="4"/>
          </p:nvPr>
        </p:nvSpPr>
        <p:spPr>
          <a:xfrm>
            <a:off x="8610601"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199C1B-4DD0-46FA-B2CF-A309B1949049}" type="slidenum">
              <a:rPr lang="ko-KR" altLang="en-US" smtClean="0"/>
              <a:t>‹#›</a:t>
            </a:fld>
            <a:endParaRPr lang="ko-KR" altLang="en-US"/>
          </a:p>
        </p:txBody>
      </p:sp>
    </p:spTree>
    <p:extLst>
      <p:ext uri="{BB962C8B-B14F-4D97-AF65-F5344CB8AC3E}">
        <p14:creationId xmlns:p14="http://schemas.microsoft.com/office/powerpoint/2010/main" val="68210776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1" r:id="rId3"/>
    <p:sldLayoutId id="2147483651" r:id="rId4"/>
    <p:sldLayoutId id="2147483654" r:id="rId5"/>
    <p:sldLayoutId id="2147483660" r:id="rId6"/>
    <p:sldLayoutId id="2147483655" r:id="rId7"/>
    <p:sldLayoutId id="2147483662" r:id="rId8"/>
    <p:sldLayoutId id="2147483663" r:id="rId9"/>
    <p:sldLayoutId id="2147483664" r:id="rId10"/>
  </p:sldLayoutIdLst>
  <p:hf hdr="0" dt="0"/>
  <p:txStyles>
    <p:titleStyle>
      <a:lvl1pPr algn="l" defTabSz="914400" rtl="0" eaLnBrk="1" latinLnBrk="1"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0.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9.xml"/><Relationship Id="rId1" Type="http://schemas.openxmlformats.org/officeDocument/2006/relationships/vmlDrawing" Target="../drawings/vmlDrawing1.vml"/><Relationship Id="rId4" Type="http://schemas.openxmlformats.org/officeDocument/2006/relationships/image" Target="../media/image9.wmf"/></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2.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9.xml"/><Relationship Id="rId1" Type="http://schemas.openxmlformats.org/officeDocument/2006/relationships/vmlDrawing" Target="../drawings/vmlDrawing2.vml"/><Relationship Id="rId4" Type="http://schemas.openxmlformats.org/officeDocument/2006/relationships/image" Target="../media/image10.wmf"/></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9.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9.xml"/></Relationships>
</file>

<file path=ppt/slides/_rels/slide3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9.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50.xml.rels><?xml version="1.0" encoding="UTF-8" standalone="yes"?>
<Relationships xmlns="http://schemas.openxmlformats.org/package/2006/relationships"><Relationship Id="rId2" Type="http://schemas.openxmlformats.org/officeDocument/2006/relationships/hyperlink" Target="https://globalsolaratlas.info/map?s=9.035829,38.752413,10" TargetMode="External"/><Relationship Id="rId1" Type="http://schemas.openxmlformats.org/officeDocument/2006/relationships/slideLayout" Target="../slideLayouts/slideLayout10.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5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9.xml"/></Relationships>
</file>

<file path=ppt/slides/_rels/slide5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9.xml"/></Relationships>
</file>

<file path=ppt/slides/_rels/slide5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9.xml"/></Relationships>
</file>

<file path=ppt/slides/_rels/slide5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9.xml"/></Relationships>
</file>

<file path=ppt/slides/_rels/slide5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9.xml"/></Relationships>
</file>

<file path=ppt/slides/_rels/slide5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9.xml"/></Relationships>
</file>

<file path=ppt/slides/_rels/slide5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0.xml"/></Relationships>
</file>

<file path=ppt/slides/_rels/slide5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9.xml"/></Relationships>
</file>

<file path=ppt/slides/_rels/slide6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9.xml"/></Relationships>
</file>

<file path=ppt/slides/_rels/slide6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9.xml"/></Relationships>
</file>

<file path=ppt/slides/_rels/slide6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9.xml"/></Relationships>
</file>

<file path=ppt/slides/_rels/slide63.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9.xml"/></Relationships>
</file>

<file path=ppt/slides/_rels/slide64.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9.xml"/></Relationships>
</file>

<file path=ppt/slides/_rels/slide65.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9.xml"/></Relationships>
</file>

<file path=ppt/slides/_rels/slide66.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9.xml"/></Relationships>
</file>

<file path=ppt/slides/_rels/slide67.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9.xml"/></Relationships>
</file>

<file path=ppt/slides/_rels/slide68.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9.xml"/></Relationships>
</file>

<file path=ppt/slides/_rels/slide69.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9.xml"/></Relationships>
</file>

<file path=ppt/slides/_rels/slide70.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9.xml"/></Relationships>
</file>

<file path=ppt/slides/_rels/slide71.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9.xml"/></Relationships>
</file>

<file path=ppt/slides/_rels/slide72.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9.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75.xml.rels><?xml version="1.0" encoding="UTF-8" standalone="yes"?>
<Relationships xmlns="http://schemas.openxmlformats.org/package/2006/relationships"><Relationship Id="rId2" Type="http://schemas.openxmlformats.org/officeDocument/2006/relationships/hyperlink" Target="https://www.lightingglobal.org/wp-content/uploads/2021/05/QualityAssurance-OffGridSolar-PublicFacilities-Nov2020.pdf" TargetMode="External"/><Relationship Id="rId1" Type="http://schemas.openxmlformats.org/officeDocument/2006/relationships/slideLayout" Target="../slideLayouts/slideLayout10.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04800" y="152401"/>
            <a:ext cx="11582400" cy="914400"/>
          </a:xfrm>
        </p:spPr>
        <p:txBody>
          <a:bodyPr>
            <a:normAutofit/>
          </a:bodyPr>
          <a:lstStyle/>
          <a:p>
            <a:pPr algn="ctr"/>
            <a:r>
              <a:rPr lang="en-US" sz="3000" b="1" dirty="0">
                <a:latin typeface="Arial" pitchFamily="34" charset="0"/>
                <a:cs typeface="Arial" pitchFamily="34" charset="0"/>
              </a:rPr>
              <a:t>Renewable Energy and Distributed Generations </a:t>
            </a:r>
          </a:p>
        </p:txBody>
      </p:sp>
      <p:sp>
        <p:nvSpPr>
          <p:cNvPr id="3" name="Subtitle 2"/>
          <p:cNvSpPr>
            <a:spLocks noGrp="1"/>
          </p:cNvSpPr>
          <p:nvPr>
            <p:ph type="subTitle" idx="1"/>
          </p:nvPr>
        </p:nvSpPr>
        <p:spPr>
          <a:xfrm>
            <a:off x="101600" y="990600"/>
            <a:ext cx="12090400" cy="5786718"/>
          </a:xfrm>
        </p:spPr>
        <p:txBody>
          <a:bodyPr>
            <a:normAutofit fontScale="70000" lnSpcReduction="20000"/>
          </a:bodyPr>
          <a:lstStyle/>
          <a:p>
            <a:r>
              <a:rPr lang="en-US" sz="3600" b="1" dirty="0" smtClean="0">
                <a:solidFill>
                  <a:schemeClr val="tx1"/>
                </a:solidFill>
                <a:latin typeface="Arial" pitchFamily="34" charset="0"/>
                <a:cs typeface="Arial" pitchFamily="34" charset="0"/>
              </a:rPr>
              <a:t>Lecture </a:t>
            </a:r>
            <a:r>
              <a:rPr lang="en-US" sz="3600" b="1" dirty="0" smtClean="0">
                <a:solidFill>
                  <a:schemeClr val="tx1"/>
                </a:solidFill>
                <a:latin typeface="Arial" pitchFamily="34" charset="0"/>
                <a:cs typeface="Arial" pitchFamily="34" charset="0"/>
              </a:rPr>
              <a:t>12</a:t>
            </a:r>
            <a:endParaRPr lang="en-US" sz="3600" b="1" dirty="0" smtClean="0">
              <a:solidFill>
                <a:schemeClr val="tx1"/>
              </a:solidFill>
              <a:latin typeface="Arial" pitchFamily="34" charset="0"/>
              <a:cs typeface="Arial" pitchFamily="34" charset="0"/>
            </a:endParaRPr>
          </a:p>
          <a:p>
            <a:r>
              <a:rPr lang="en-US" sz="3600" b="1" dirty="0" smtClean="0">
                <a:solidFill>
                  <a:schemeClr val="tx1"/>
                </a:solidFill>
                <a:latin typeface="Arial" pitchFamily="34" charset="0"/>
                <a:cs typeface="Arial" pitchFamily="34" charset="0"/>
              </a:rPr>
              <a:t>Sizing </a:t>
            </a:r>
            <a:r>
              <a:rPr lang="en-US" sz="3600" b="1" dirty="0">
                <a:solidFill>
                  <a:schemeClr val="tx1"/>
                </a:solidFill>
                <a:latin typeface="Arial" pitchFamily="34" charset="0"/>
                <a:cs typeface="Arial" pitchFamily="34" charset="0"/>
              </a:rPr>
              <a:t>and </a:t>
            </a:r>
            <a:r>
              <a:rPr lang="en-US" sz="3600" b="1" dirty="0" smtClean="0">
                <a:solidFill>
                  <a:schemeClr val="tx1"/>
                </a:solidFill>
                <a:latin typeface="Arial" pitchFamily="34" charset="0"/>
                <a:cs typeface="Arial" pitchFamily="34" charset="0"/>
              </a:rPr>
              <a:t>Designing </a:t>
            </a:r>
            <a:r>
              <a:rPr lang="en-US" sz="3600" b="1" dirty="0">
                <a:solidFill>
                  <a:schemeClr val="tx1"/>
                </a:solidFill>
                <a:latin typeface="Arial" pitchFamily="34" charset="0"/>
                <a:cs typeface="Arial" pitchFamily="34" charset="0"/>
              </a:rPr>
              <a:t>the </a:t>
            </a:r>
            <a:r>
              <a:rPr lang="en-US" sz="3600" b="1" dirty="0" smtClean="0">
                <a:solidFill>
                  <a:schemeClr val="tx1"/>
                </a:solidFill>
                <a:latin typeface="Arial" pitchFamily="34" charset="0"/>
                <a:cs typeface="Arial" pitchFamily="34" charset="0"/>
              </a:rPr>
              <a:t>Off-grid </a:t>
            </a:r>
            <a:r>
              <a:rPr lang="en-US" sz="3600" b="1" dirty="0">
                <a:solidFill>
                  <a:schemeClr val="tx1"/>
                </a:solidFill>
                <a:latin typeface="Arial" pitchFamily="34" charset="0"/>
                <a:cs typeface="Arial" pitchFamily="34" charset="0"/>
              </a:rPr>
              <a:t>and </a:t>
            </a:r>
            <a:r>
              <a:rPr lang="en-US" sz="3600" b="1" dirty="0" smtClean="0">
                <a:solidFill>
                  <a:schemeClr val="tx1"/>
                </a:solidFill>
                <a:latin typeface="Arial" pitchFamily="34" charset="0"/>
                <a:cs typeface="Arial" pitchFamily="34" charset="0"/>
              </a:rPr>
              <a:t>Grid Connected PV System </a:t>
            </a:r>
          </a:p>
          <a:p>
            <a:r>
              <a:rPr lang="en-US" sz="3600" b="1" dirty="0" smtClean="0">
                <a:solidFill>
                  <a:schemeClr val="tx1"/>
                </a:solidFill>
                <a:latin typeface="Arial" pitchFamily="34" charset="0"/>
                <a:cs typeface="Arial" pitchFamily="34" charset="0"/>
              </a:rPr>
              <a:t> </a:t>
            </a:r>
            <a:r>
              <a:rPr lang="en-US" sz="3600" b="1" dirty="0" smtClean="0">
                <a:solidFill>
                  <a:schemeClr val="tx1"/>
                </a:solidFill>
                <a:latin typeface="Arial" pitchFamily="34" charset="0"/>
                <a:cs typeface="Arial" pitchFamily="34" charset="0"/>
              </a:rPr>
              <a:t>Lecturer:</a:t>
            </a:r>
            <a:r>
              <a:rPr lang="en-US" sz="3600" dirty="0" smtClean="0">
                <a:solidFill>
                  <a:schemeClr val="tx1"/>
                </a:solidFill>
                <a:latin typeface="Arial" pitchFamily="34" charset="0"/>
                <a:cs typeface="Arial" pitchFamily="34" charset="0"/>
              </a:rPr>
              <a:t> Teshome Goa (Assist. Prof.)</a:t>
            </a:r>
          </a:p>
          <a:p>
            <a:endParaRPr lang="en-US" sz="6000" b="1" i="1" dirty="0" smtClean="0">
              <a:solidFill>
                <a:schemeClr val="tx1"/>
              </a:solidFill>
              <a:latin typeface="Times New Roman" pitchFamily="18" charset="0"/>
              <a:cs typeface="Times New Roman" pitchFamily="18" charset="0"/>
            </a:endParaRPr>
          </a:p>
          <a:p>
            <a:pPr algn="l"/>
            <a:r>
              <a:rPr lang="en-US" sz="6000" b="1" i="1" dirty="0" smtClean="0">
                <a:solidFill>
                  <a:schemeClr val="tx1"/>
                </a:solidFill>
                <a:latin typeface="Arial" pitchFamily="34" charset="0"/>
                <a:cs typeface="Arial" pitchFamily="34" charset="0"/>
              </a:rPr>
              <a:t>Lecture learning outcomes</a:t>
            </a:r>
            <a:r>
              <a:rPr lang="en-US" sz="6000" dirty="0" smtClean="0">
                <a:solidFill>
                  <a:schemeClr val="tx1"/>
                </a:solidFill>
                <a:latin typeface="Arial" pitchFamily="34" charset="0"/>
                <a:cs typeface="Arial" pitchFamily="34" charset="0"/>
              </a:rPr>
              <a:t>:</a:t>
            </a:r>
          </a:p>
          <a:p>
            <a:pPr algn="l">
              <a:lnSpc>
                <a:spcPct val="170000"/>
              </a:lnSpc>
            </a:pPr>
            <a:r>
              <a:rPr lang="en-US" sz="4400" dirty="0" smtClean="0">
                <a:solidFill>
                  <a:schemeClr val="tx1"/>
                </a:solidFill>
                <a:latin typeface="Arial" pitchFamily="34" charset="0"/>
                <a:cs typeface="Arial" pitchFamily="34" charset="0"/>
              </a:rPr>
              <a:t>At the end of this lecture, you will be able to:</a:t>
            </a:r>
          </a:p>
          <a:p>
            <a:pPr marL="571500" indent="-571500" algn="l">
              <a:lnSpc>
                <a:spcPct val="170000"/>
              </a:lnSpc>
              <a:buAutoNum type="romanLcPeriod"/>
            </a:pPr>
            <a:r>
              <a:rPr lang="en-US" sz="2900" dirty="0" smtClean="0">
                <a:solidFill>
                  <a:schemeClr val="tx1"/>
                </a:solidFill>
                <a:latin typeface="Arial" pitchFamily="34" charset="0"/>
                <a:cs typeface="Arial" pitchFamily="34" charset="0"/>
              </a:rPr>
              <a:t>Understand the </a:t>
            </a:r>
            <a:r>
              <a:rPr lang="en-US" sz="2900" dirty="0" smtClean="0">
                <a:solidFill>
                  <a:schemeClr val="tx1"/>
                </a:solidFill>
                <a:latin typeface="Arial" pitchFamily="34" charset="0"/>
                <a:cs typeface="Arial" pitchFamily="34" charset="0"/>
              </a:rPr>
              <a:t>sizing and designing of off-grid and grid connected PV systems </a:t>
            </a:r>
            <a:endParaRPr lang="en-US" sz="2900" dirty="0" smtClean="0">
              <a:solidFill>
                <a:schemeClr val="tx1"/>
              </a:solidFill>
              <a:latin typeface="Arial" pitchFamily="34" charset="0"/>
              <a:cs typeface="Arial" pitchFamily="34" charset="0"/>
            </a:endParaRPr>
          </a:p>
          <a:p>
            <a:pPr marL="571500" indent="-571500" algn="l">
              <a:lnSpc>
                <a:spcPct val="170000"/>
              </a:lnSpc>
              <a:buAutoNum type="romanLcPeriod"/>
            </a:pPr>
            <a:r>
              <a:rPr lang="en-US" sz="2900" dirty="0" smtClean="0">
                <a:solidFill>
                  <a:schemeClr val="tx1"/>
                </a:solidFill>
                <a:latin typeface="Arial" pitchFamily="34" charset="0"/>
                <a:cs typeface="Arial" pitchFamily="34" charset="0"/>
              </a:rPr>
              <a:t>Identify </a:t>
            </a:r>
            <a:r>
              <a:rPr lang="en-US" sz="2900" dirty="0" smtClean="0">
                <a:solidFill>
                  <a:schemeClr val="tx1"/>
                </a:solidFill>
                <a:latin typeface="Arial" pitchFamily="34" charset="0"/>
                <a:cs typeface="Arial" pitchFamily="34" charset="0"/>
              </a:rPr>
              <a:t>how to estimating  an electric load </a:t>
            </a:r>
            <a:endParaRPr lang="en-US" sz="2900" dirty="0" smtClean="0">
              <a:solidFill>
                <a:schemeClr val="tx1"/>
              </a:solidFill>
              <a:latin typeface="Arial" pitchFamily="34" charset="0"/>
              <a:cs typeface="Arial" pitchFamily="34" charset="0"/>
            </a:endParaRPr>
          </a:p>
          <a:p>
            <a:pPr marL="571500" indent="-571500" algn="l">
              <a:lnSpc>
                <a:spcPct val="170000"/>
              </a:lnSpc>
              <a:buAutoNum type="romanLcPeriod"/>
            </a:pPr>
            <a:r>
              <a:rPr lang="en-US" sz="2900" dirty="0" smtClean="0">
                <a:solidFill>
                  <a:schemeClr val="tx1"/>
                </a:solidFill>
                <a:latin typeface="Arial" pitchFamily="34" charset="0"/>
                <a:cs typeface="Arial" pitchFamily="34" charset="0"/>
              </a:rPr>
              <a:t>Knows the software application on grid connected and off-grid PV systems </a:t>
            </a:r>
            <a:endParaRPr lang="en-US" sz="2900" dirty="0" smtClean="0">
              <a:solidFill>
                <a:schemeClr val="tx1"/>
              </a:solidFill>
              <a:latin typeface="Arial" pitchFamily="34" charset="0"/>
              <a:cs typeface="Arial" pitchFamily="34" charset="0"/>
            </a:endParaRPr>
          </a:p>
          <a:p>
            <a:pPr marL="571500" indent="-571500" algn="l">
              <a:lnSpc>
                <a:spcPct val="170000"/>
              </a:lnSpc>
              <a:buAutoNum type="romanLcPeriod"/>
            </a:pPr>
            <a:r>
              <a:rPr lang="en-US" sz="2900" dirty="0" smtClean="0">
                <a:solidFill>
                  <a:schemeClr val="tx1"/>
                </a:solidFill>
                <a:latin typeface="Arial" pitchFamily="34" charset="0"/>
                <a:cs typeface="Arial" pitchFamily="34" charset="0"/>
              </a:rPr>
              <a:t>Develop design project using Homer optimization </a:t>
            </a:r>
            <a:endParaRPr lang="en-US" sz="2900" dirty="0" smtClean="0">
              <a:solidFill>
                <a:schemeClr val="tx1"/>
              </a:solidFill>
              <a:latin typeface="Arial" pitchFamily="34" charset="0"/>
              <a:cs typeface="Arial" pitchFamily="34" charset="0"/>
            </a:endParaRPr>
          </a:p>
          <a:p>
            <a:pPr marL="571500" indent="-571500" algn="l">
              <a:lnSpc>
                <a:spcPct val="170000"/>
              </a:lnSpc>
              <a:buAutoNum type="romanLcPeriod"/>
            </a:pPr>
            <a:endParaRPr lang="en-US" sz="4000" dirty="0" smtClean="0">
              <a:solidFill>
                <a:schemeClr val="tx1"/>
              </a:solidFill>
              <a:latin typeface="Times New Roman" pitchFamily="18" charset="0"/>
              <a:cs typeface="Times New Roman" pitchFamily="18" charset="0"/>
            </a:endParaRPr>
          </a:p>
          <a:p>
            <a:endParaRPr lang="en-US" sz="6000" dirty="0">
              <a:solidFill>
                <a:schemeClr val="tx1"/>
              </a:solidFill>
              <a:latin typeface="Times New Roman" pitchFamily="18" charset="0"/>
              <a:cs typeface="Times New Roman" pitchFamily="18" charset="0"/>
            </a:endParaRPr>
          </a:p>
        </p:txBody>
      </p:sp>
      <p:sp>
        <p:nvSpPr>
          <p:cNvPr id="5" name="Footer Placeholder 4"/>
          <p:cNvSpPr>
            <a:spLocks noGrp="1"/>
          </p:cNvSpPr>
          <p:nvPr>
            <p:ph type="ftr" sz="quarter" idx="11"/>
          </p:nvPr>
        </p:nvSpPr>
        <p:spPr/>
        <p:txBody>
          <a:bodyPr/>
          <a:lstStyle/>
          <a:p>
            <a:r>
              <a:rPr lang="en-US" b="1" dirty="0" smtClean="0">
                <a:solidFill>
                  <a:schemeClr val="tx1"/>
                </a:solidFill>
                <a:latin typeface="Times New Roman" pitchFamily="18" charset="0"/>
                <a:cs typeface="Times New Roman" pitchFamily="18" charset="0"/>
              </a:rPr>
              <a:t>Presenter: </a:t>
            </a:r>
            <a:r>
              <a:rPr lang="en-US" b="1" dirty="0" err="1" smtClean="0">
                <a:solidFill>
                  <a:schemeClr val="tx1"/>
                </a:solidFill>
                <a:latin typeface="Times New Roman" pitchFamily="18" charset="0"/>
                <a:cs typeface="Times New Roman" pitchFamily="18" charset="0"/>
              </a:rPr>
              <a:t>Dr.Teshome</a:t>
            </a:r>
            <a:r>
              <a:rPr lang="en-US" b="1" dirty="0" smtClean="0">
                <a:solidFill>
                  <a:schemeClr val="tx1"/>
                </a:solidFill>
                <a:latin typeface="Times New Roman" pitchFamily="18" charset="0"/>
                <a:cs typeface="Times New Roman" pitchFamily="18" charset="0"/>
              </a:rPr>
              <a:t> Goa</a:t>
            </a:r>
            <a:endParaRPr lang="en-US" b="1" dirty="0">
              <a:solidFill>
                <a:schemeClr val="tx1"/>
              </a:solidFill>
              <a:latin typeface="Times New Roman" pitchFamily="18" charset="0"/>
              <a:cs typeface="Times New Roman" pitchFamily="18" charset="0"/>
            </a:endParaRPr>
          </a:p>
        </p:txBody>
      </p:sp>
      <p:sp>
        <p:nvSpPr>
          <p:cNvPr id="6" name="Slide Number Placeholder 5"/>
          <p:cNvSpPr>
            <a:spLocks noGrp="1"/>
          </p:cNvSpPr>
          <p:nvPr>
            <p:ph type="sldNum" sz="quarter" idx="12"/>
          </p:nvPr>
        </p:nvSpPr>
        <p:spPr/>
        <p:txBody>
          <a:bodyPr/>
          <a:lstStyle/>
          <a:p>
            <a:fld id="{96054161-4A6B-4E63-8C44-EE703BDA66C5}" type="slidenum">
              <a:rPr lang="en-US" smtClean="0"/>
              <a:t>1</a:t>
            </a:fld>
            <a:endParaRPr lang="en-US"/>
          </a:p>
        </p:txBody>
      </p:sp>
    </p:spTree>
    <p:extLst>
      <p:ext uri="{BB962C8B-B14F-4D97-AF65-F5344CB8AC3E}">
        <p14:creationId xmlns:p14="http://schemas.microsoft.com/office/powerpoint/2010/main" val="118856323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7082" y="151765"/>
            <a:ext cx="10515600" cy="1325563"/>
          </a:xfrm>
        </p:spPr>
        <p:txBody>
          <a:bodyPr>
            <a:normAutofit/>
          </a:bodyPr>
          <a:lstStyle/>
          <a:p>
            <a:r>
              <a:rPr lang="en-US" sz="3000" b="1" dirty="0" smtClean="0">
                <a:latin typeface="Arial" pitchFamily="34" charset="0"/>
                <a:cs typeface="Arial" pitchFamily="34" charset="0"/>
              </a:rPr>
              <a:t>Outlines </a:t>
            </a:r>
            <a:endParaRPr lang="en-US" sz="3000" b="1" dirty="0">
              <a:latin typeface="Arial" pitchFamily="34" charset="0"/>
              <a:cs typeface="Arial" pitchFamily="34" charset="0"/>
            </a:endParaRPr>
          </a:p>
        </p:txBody>
      </p:sp>
      <p:sp>
        <p:nvSpPr>
          <p:cNvPr id="3" name="Content Placeholder 2"/>
          <p:cNvSpPr>
            <a:spLocks noGrp="1"/>
          </p:cNvSpPr>
          <p:nvPr>
            <p:ph idx="1"/>
          </p:nvPr>
        </p:nvSpPr>
        <p:spPr>
          <a:xfrm>
            <a:off x="365760" y="1127760"/>
            <a:ext cx="10988042" cy="5049203"/>
          </a:xfrm>
        </p:spPr>
        <p:txBody>
          <a:bodyPr>
            <a:normAutofit/>
          </a:bodyPr>
          <a:lstStyle/>
          <a:p>
            <a:pPr marL="0" indent="0">
              <a:lnSpc>
                <a:spcPct val="150000"/>
              </a:lnSpc>
              <a:buNone/>
            </a:pPr>
            <a:r>
              <a:rPr lang="en-US" altLang="en-US" sz="2000" b="1" dirty="0" smtClean="0">
                <a:solidFill>
                  <a:srgbClr val="000000"/>
                </a:solidFill>
                <a:latin typeface="Times New Roman" pitchFamily="18" charset="0"/>
                <a:cs typeface="Times New Roman" pitchFamily="18" charset="0"/>
              </a:rPr>
              <a:t>1. </a:t>
            </a:r>
            <a:r>
              <a:rPr lang="en-US" altLang="en-US" sz="2000" b="1" dirty="0" smtClean="0">
                <a:solidFill>
                  <a:srgbClr val="000000"/>
                </a:solidFill>
                <a:latin typeface="Arial" pitchFamily="34" charset="0"/>
                <a:cs typeface="Arial" pitchFamily="34" charset="0"/>
              </a:rPr>
              <a:t>Sizing </a:t>
            </a:r>
            <a:r>
              <a:rPr lang="en-US" altLang="en-US" sz="2000" b="1" dirty="0">
                <a:solidFill>
                  <a:srgbClr val="000000"/>
                </a:solidFill>
                <a:latin typeface="Arial" pitchFamily="34" charset="0"/>
                <a:cs typeface="Arial" pitchFamily="34" charset="0"/>
              </a:rPr>
              <a:t>and Designing </a:t>
            </a:r>
            <a:r>
              <a:rPr lang="en-US" altLang="en-US" sz="2000" b="1" dirty="0" smtClean="0">
                <a:solidFill>
                  <a:srgbClr val="000000"/>
                </a:solidFill>
                <a:latin typeface="Arial" pitchFamily="34" charset="0"/>
                <a:cs typeface="Arial" pitchFamily="34" charset="0"/>
              </a:rPr>
              <a:t>the </a:t>
            </a:r>
            <a:r>
              <a:rPr lang="en-US" altLang="en-US" sz="2000" b="1" dirty="0">
                <a:solidFill>
                  <a:srgbClr val="000000"/>
                </a:solidFill>
                <a:latin typeface="Arial" pitchFamily="34" charset="0"/>
                <a:cs typeface="Arial" pitchFamily="34" charset="0"/>
              </a:rPr>
              <a:t>Grid Connected </a:t>
            </a:r>
            <a:r>
              <a:rPr lang="en-US" altLang="en-US" sz="2000" b="1" dirty="0" smtClean="0">
                <a:solidFill>
                  <a:srgbClr val="000000"/>
                </a:solidFill>
                <a:latin typeface="Arial" pitchFamily="34" charset="0"/>
                <a:cs typeface="Arial" pitchFamily="34" charset="0"/>
              </a:rPr>
              <a:t>System</a:t>
            </a:r>
          </a:p>
          <a:p>
            <a:pPr marL="0" indent="0">
              <a:lnSpc>
                <a:spcPct val="150000"/>
              </a:lnSpc>
              <a:buNone/>
            </a:pPr>
            <a:r>
              <a:rPr lang="en-US" sz="2000" b="1" dirty="0" smtClean="0">
                <a:latin typeface="Arial" pitchFamily="34" charset="0"/>
                <a:cs typeface="Arial" pitchFamily="34" charset="0"/>
              </a:rPr>
              <a:t>2</a:t>
            </a:r>
            <a:r>
              <a:rPr lang="en-US" sz="2000" b="1" dirty="0">
                <a:latin typeface="Arial" pitchFamily="34" charset="0"/>
                <a:cs typeface="Arial" pitchFamily="34" charset="0"/>
              </a:rPr>
              <a:t>. Designing and sizing Off-grid </a:t>
            </a:r>
            <a:r>
              <a:rPr lang="en-US" sz="2000" b="1" dirty="0" smtClean="0">
                <a:latin typeface="Arial" pitchFamily="34" charset="0"/>
                <a:cs typeface="Arial" pitchFamily="34" charset="0"/>
              </a:rPr>
              <a:t>system</a:t>
            </a:r>
          </a:p>
          <a:p>
            <a:pPr marL="0" indent="0">
              <a:lnSpc>
                <a:spcPct val="150000"/>
              </a:lnSpc>
              <a:buNone/>
            </a:pPr>
            <a:r>
              <a:rPr lang="en-US" sz="2000" b="1" dirty="0">
                <a:solidFill>
                  <a:srgbClr val="000000"/>
                </a:solidFill>
                <a:latin typeface="Arial" pitchFamily="34" charset="0"/>
                <a:cs typeface="Arial" pitchFamily="34" charset="0"/>
              </a:rPr>
              <a:t>3.  Estimating an Electric </a:t>
            </a:r>
            <a:r>
              <a:rPr lang="en-US" sz="2000" b="1" dirty="0" smtClean="0">
                <a:solidFill>
                  <a:srgbClr val="000000"/>
                </a:solidFill>
                <a:latin typeface="Arial" pitchFamily="34" charset="0"/>
                <a:cs typeface="Arial" pitchFamily="34" charset="0"/>
              </a:rPr>
              <a:t>load</a:t>
            </a:r>
            <a:endParaRPr lang="en-US" sz="1400" b="1" dirty="0">
              <a:solidFill>
                <a:srgbClr val="000000"/>
              </a:solidFill>
              <a:latin typeface="Arial" pitchFamily="34" charset="0"/>
              <a:cs typeface="Arial" pitchFamily="34" charset="0"/>
            </a:endParaRPr>
          </a:p>
          <a:p>
            <a:pPr marL="0" indent="0">
              <a:lnSpc>
                <a:spcPct val="150000"/>
              </a:lnSpc>
              <a:buNone/>
            </a:pPr>
            <a:r>
              <a:rPr lang="en-US" sz="2000" b="1" dirty="0">
                <a:latin typeface="Arial" pitchFamily="34" charset="0"/>
                <a:cs typeface="Arial" pitchFamily="34" charset="0"/>
              </a:rPr>
              <a:t>4. Software's used for PV/RE  simulation </a:t>
            </a:r>
            <a:r>
              <a:rPr lang="en-US" sz="2000" b="1" dirty="0" smtClean="0">
                <a:latin typeface="Arial" pitchFamily="34" charset="0"/>
                <a:cs typeface="Arial" pitchFamily="34" charset="0"/>
              </a:rPr>
              <a:t> </a:t>
            </a:r>
          </a:p>
          <a:p>
            <a:pPr marL="0" indent="0">
              <a:lnSpc>
                <a:spcPct val="150000"/>
              </a:lnSpc>
              <a:buNone/>
            </a:pPr>
            <a:r>
              <a:rPr lang="en-US" sz="2000" b="1" dirty="0" smtClean="0">
                <a:latin typeface="Arial" pitchFamily="34" charset="0"/>
                <a:cs typeface="Arial" pitchFamily="34" charset="0"/>
              </a:rPr>
              <a:t>5. Design Project Example </a:t>
            </a:r>
            <a:endParaRPr lang="en-US" sz="2000" b="1" dirty="0" smtClean="0">
              <a:latin typeface="Arial" pitchFamily="34" charset="0"/>
              <a:cs typeface="Arial" pitchFamily="34" charset="0"/>
            </a:endParaRPr>
          </a:p>
          <a:p>
            <a:pPr marL="0" indent="0">
              <a:lnSpc>
                <a:spcPct val="150000"/>
              </a:lnSpc>
              <a:buNone/>
            </a:pPr>
            <a:r>
              <a:rPr lang="en-US" sz="2000" b="1" dirty="0">
                <a:latin typeface="Arial" pitchFamily="34" charset="0"/>
                <a:cs typeface="Arial" pitchFamily="34" charset="0"/>
              </a:rPr>
              <a:t>6. Solution of the Design Project</a:t>
            </a:r>
            <a:endParaRPr lang="en-US" sz="2000" b="1" dirty="0" smtClean="0">
              <a:latin typeface="Arial" pitchFamily="34" charset="0"/>
              <a:cs typeface="Arial" pitchFamily="34" charset="0"/>
            </a:endParaRPr>
          </a:p>
          <a:p>
            <a:pPr marL="0" indent="0">
              <a:lnSpc>
                <a:spcPct val="150000"/>
              </a:lnSpc>
              <a:buNone/>
            </a:pPr>
            <a:r>
              <a:rPr lang="en-US" sz="2000" b="1" dirty="0" smtClean="0">
                <a:latin typeface="Arial" pitchFamily="34" charset="0"/>
                <a:cs typeface="Arial" pitchFamily="34" charset="0"/>
              </a:rPr>
              <a:t>Summary </a:t>
            </a:r>
          </a:p>
          <a:p>
            <a:pPr marL="0" indent="0">
              <a:lnSpc>
                <a:spcPct val="150000"/>
              </a:lnSpc>
              <a:buNone/>
            </a:pPr>
            <a:r>
              <a:rPr lang="en-US" sz="2000" b="1" dirty="0" smtClean="0">
                <a:latin typeface="Arial" pitchFamily="34" charset="0"/>
                <a:cs typeface="Arial" pitchFamily="34" charset="0"/>
              </a:rPr>
              <a:t>References </a:t>
            </a:r>
          </a:p>
          <a:p>
            <a:pPr marL="457200" indent="-457200">
              <a:buAutoNum type="arabicPeriod"/>
            </a:pPr>
            <a:endParaRPr lang="en-US" sz="2000" b="1" dirty="0">
              <a:latin typeface="Arial" pitchFamily="34" charset="0"/>
              <a:cs typeface="Arial" pitchFamily="34" charset="0"/>
            </a:endParaRPr>
          </a:p>
          <a:p>
            <a:endParaRPr lang="en-US" dirty="0"/>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2</a:t>
            </a:fld>
            <a:endParaRPr lang="en-US"/>
          </a:p>
        </p:txBody>
      </p:sp>
    </p:spTree>
    <p:extLst>
      <p:ext uri="{BB962C8B-B14F-4D97-AF65-F5344CB8AC3E}">
        <p14:creationId xmlns:p14="http://schemas.microsoft.com/office/powerpoint/2010/main" val="62088337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extBox 2"/>
          <p:cNvSpPr txBox="1">
            <a:spLocks noChangeArrowheads="1"/>
          </p:cNvSpPr>
          <p:nvPr/>
        </p:nvSpPr>
        <p:spPr bwMode="auto">
          <a:xfrm>
            <a:off x="1" y="1"/>
            <a:ext cx="12090399"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457200" eaLnBrk="0" fontAlgn="base" hangingPunct="0">
              <a:spcBef>
                <a:spcPct val="0"/>
              </a:spcBef>
              <a:spcAft>
                <a:spcPct val="0"/>
              </a:spcAft>
              <a:defRPr>
                <a:solidFill>
                  <a:schemeClr val="tx1"/>
                </a:solidFill>
                <a:latin typeface="Calibri" pitchFamily="34" charset="0"/>
              </a:defRPr>
            </a:lvl6pPr>
            <a:lvl7pPr marL="2971800" indent="-228600" defTabSz="457200" eaLnBrk="0" fontAlgn="base" hangingPunct="0">
              <a:spcBef>
                <a:spcPct val="0"/>
              </a:spcBef>
              <a:spcAft>
                <a:spcPct val="0"/>
              </a:spcAft>
              <a:defRPr>
                <a:solidFill>
                  <a:schemeClr val="tx1"/>
                </a:solidFill>
                <a:latin typeface="Calibri" pitchFamily="34" charset="0"/>
              </a:defRPr>
            </a:lvl7pPr>
            <a:lvl8pPr marL="3429000" indent="-228600" defTabSz="457200" eaLnBrk="0" fontAlgn="base" hangingPunct="0">
              <a:spcBef>
                <a:spcPct val="0"/>
              </a:spcBef>
              <a:spcAft>
                <a:spcPct val="0"/>
              </a:spcAft>
              <a:defRPr>
                <a:solidFill>
                  <a:schemeClr val="tx1"/>
                </a:solidFill>
                <a:latin typeface="Calibri" pitchFamily="34" charset="0"/>
              </a:defRPr>
            </a:lvl8pPr>
            <a:lvl9pPr marL="3886200" indent="-228600" defTabSz="457200" eaLnBrk="0" fontAlgn="base" hangingPunct="0">
              <a:spcBef>
                <a:spcPct val="0"/>
              </a:spcBef>
              <a:spcAft>
                <a:spcPct val="0"/>
              </a:spcAft>
              <a:defRPr>
                <a:solidFill>
                  <a:schemeClr val="tx1"/>
                </a:solidFill>
                <a:latin typeface="Calibri" pitchFamily="34" charset="0"/>
              </a:defRPr>
            </a:lvl9pPr>
          </a:lstStyle>
          <a:p>
            <a:pPr algn="ctr"/>
            <a:r>
              <a:rPr lang="en-US" altLang="en-US" sz="3000" b="1" dirty="0" smtClean="0">
                <a:solidFill>
                  <a:srgbClr val="000000"/>
                </a:solidFill>
                <a:latin typeface="Times New Roman" pitchFamily="18" charset="0"/>
                <a:cs typeface="Times New Roman" pitchFamily="18" charset="0"/>
              </a:rPr>
              <a:t> 1. Sizing </a:t>
            </a:r>
            <a:r>
              <a:rPr lang="en-US" altLang="en-US" sz="3000" b="1" dirty="0">
                <a:solidFill>
                  <a:srgbClr val="000000"/>
                </a:solidFill>
                <a:latin typeface="Times New Roman" pitchFamily="18" charset="0"/>
                <a:cs typeface="Times New Roman" pitchFamily="18" charset="0"/>
              </a:rPr>
              <a:t>and </a:t>
            </a:r>
            <a:r>
              <a:rPr lang="en-US" altLang="en-US" sz="3000" b="1" dirty="0" smtClean="0">
                <a:solidFill>
                  <a:srgbClr val="000000"/>
                </a:solidFill>
                <a:latin typeface="Times New Roman" pitchFamily="18" charset="0"/>
                <a:cs typeface="Times New Roman" pitchFamily="18" charset="0"/>
              </a:rPr>
              <a:t>Designing </a:t>
            </a:r>
            <a:r>
              <a:rPr lang="en-US" altLang="en-US" sz="3000" b="1" dirty="0">
                <a:solidFill>
                  <a:srgbClr val="000000"/>
                </a:solidFill>
                <a:latin typeface="Times New Roman" pitchFamily="18" charset="0"/>
                <a:cs typeface="Times New Roman" pitchFamily="18" charset="0"/>
              </a:rPr>
              <a:t>the </a:t>
            </a:r>
            <a:r>
              <a:rPr lang="en-US" altLang="en-US" sz="3000" b="1" dirty="0" smtClean="0">
                <a:solidFill>
                  <a:srgbClr val="000000"/>
                </a:solidFill>
                <a:latin typeface="Times New Roman" pitchFamily="18" charset="0"/>
                <a:cs typeface="Times New Roman" pitchFamily="18" charset="0"/>
              </a:rPr>
              <a:t>Grid Connected System </a:t>
            </a:r>
            <a:endParaRPr lang="en-US" altLang="en-US" sz="3000" b="1" dirty="0">
              <a:solidFill>
                <a:srgbClr val="000000"/>
              </a:solidFill>
              <a:latin typeface="Times New Roman" pitchFamily="18" charset="0"/>
              <a:cs typeface="Times New Roman" pitchFamily="18" charset="0"/>
            </a:endParaRPr>
          </a:p>
          <a:p>
            <a:r>
              <a:rPr lang="en-US" altLang="en-US" sz="2000" b="1" dirty="0">
                <a:solidFill>
                  <a:srgbClr val="000000"/>
                </a:solidFill>
                <a:latin typeface="Times New Roman" pitchFamily="18" charset="0"/>
                <a:cs typeface="Times New Roman" pitchFamily="18" charset="0"/>
              </a:rPr>
              <a:t>              </a:t>
            </a:r>
          </a:p>
        </p:txBody>
      </p:sp>
      <p:sp>
        <p:nvSpPr>
          <p:cNvPr id="9219" name="TextBox 4"/>
          <p:cNvSpPr txBox="1">
            <a:spLocks noChangeArrowheads="1"/>
          </p:cNvSpPr>
          <p:nvPr/>
        </p:nvSpPr>
        <p:spPr bwMode="auto">
          <a:xfrm>
            <a:off x="101599" y="548641"/>
            <a:ext cx="11988801" cy="51706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457200" eaLnBrk="0" fontAlgn="base" hangingPunct="0">
              <a:spcBef>
                <a:spcPct val="0"/>
              </a:spcBef>
              <a:spcAft>
                <a:spcPct val="0"/>
              </a:spcAft>
              <a:defRPr>
                <a:solidFill>
                  <a:schemeClr val="tx1"/>
                </a:solidFill>
                <a:latin typeface="Calibri" pitchFamily="34" charset="0"/>
              </a:defRPr>
            </a:lvl6pPr>
            <a:lvl7pPr marL="2971800" indent="-228600" defTabSz="457200" eaLnBrk="0" fontAlgn="base" hangingPunct="0">
              <a:spcBef>
                <a:spcPct val="0"/>
              </a:spcBef>
              <a:spcAft>
                <a:spcPct val="0"/>
              </a:spcAft>
              <a:defRPr>
                <a:solidFill>
                  <a:schemeClr val="tx1"/>
                </a:solidFill>
                <a:latin typeface="Calibri" pitchFamily="34" charset="0"/>
              </a:defRPr>
            </a:lvl7pPr>
            <a:lvl8pPr marL="3429000" indent="-228600" defTabSz="457200" eaLnBrk="0" fontAlgn="base" hangingPunct="0">
              <a:spcBef>
                <a:spcPct val="0"/>
              </a:spcBef>
              <a:spcAft>
                <a:spcPct val="0"/>
              </a:spcAft>
              <a:defRPr>
                <a:solidFill>
                  <a:schemeClr val="tx1"/>
                </a:solidFill>
                <a:latin typeface="Calibri" pitchFamily="34" charset="0"/>
              </a:defRPr>
            </a:lvl8pPr>
            <a:lvl9pPr marL="3886200" indent="-228600" defTabSz="457200" eaLnBrk="0" fontAlgn="base" hangingPunct="0">
              <a:spcBef>
                <a:spcPct val="0"/>
              </a:spcBef>
              <a:spcAft>
                <a:spcPct val="0"/>
              </a:spcAft>
              <a:defRPr>
                <a:solidFill>
                  <a:schemeClr val="tx1"/>
                </a:solidFill>
                <a:latin typeface="Calibri" pitchFamily="34" charset="0"/>
              </a:defRPr>
            </a:lvl9pPr>
          </a:lstStyle>
          <a:p>
            <a:pPr>
              <a:lnSpc>
                <a:spcPct val="150000"/>
              </a:lnSpc>
            </a:pPr>
            <a:r>
              <a:rPr lang="en-US" altLang="en-US" sz="2000" dirty="0" smtClean="0">
                <a:latin typeface="Times New Roman" pitchFamily="18" charset="0"/>
                <a:cs typeface="Times New Roman" pitchFamily="18" charset="0"/>
              </a:rPr>
              <a:t>The following steps are needed:</a:t>
            </a:r>
            <a:endParaRPr lang="en-US" altLang="en-US" sz="2000" dirty="0" smtClean="0">
              <a:solidFill>
                <a:srgbClr val="000000"/>
              </a:solidFill>
              <a:latin typeface="Times New Roman" pitchFamily="18" charset="0"/>
              <a:cs typeface="Times New Roman" pitchFamily="18" charset="0"/>
            </a:endParaRPr>
          </a:p>
          <a:p>
            <a:pPr>
              <a:lnSpc>
                <a:spcPct val="150000"/>
              </a:lnSpc>
            </a:pPr>
            <a:r>
              <a:rPr lang="en-US" altLang="en-US" sz="2000" dirty="0" smtClean="0">
                <a:solidFill>
                  <a:srgbClr val="000000"/>
                </a:solidFill>
                <a:latin typeface="Arial" pitchFamily="34" charset="0"/>
                <a:cs typeface="Arial" pitchFamily="34" charset="0"/>
              </a:rPr>
              <a:t>1. Select site, </a:t>
            </a:r>
            <a:r>
              <a:rPr lang="en-US" altLang="en-US" sz="2000" dirty="0">
                <a:solidFill>
                  <a:srgbClr val="000000"/>
                </a:solidFill>
                <a:latin typeface="Arial" pitchFamily="34" charset="0"/>
                <a:cs typeface="Arial" pitchFamily="34" charset="0"/>
              </a:rPr>
              <a:t>efficiency of PV modules used, array layout and budget</a:t>
            </a:r>
            <a:r>
              <a:rPr lang="en-US" altLang="en-US" sz="2000" dirty="0" smtClean="0">
                <a:solidFill>
                  <a:srgbClr val="000000"/>
                </a:solidFill>
                <a:latin typeface="Arial" pitchFamily="34" charset="0"/>
                <a:cs typeface="Arial" pitchFamily="34" charset="0"/>
              </a:rPr>
              <a:t>.</a:t>
            </a:r>
          </a:p>
          <a:p>
            <a:pPr>
              <a:lnSpc>
                <a:spcPct val="150000"/>
              </a:lnSpc>
            </a:pPr>
            <a:r>
              <a:rPr lang="en-US" altLang="en-US" sz="2000" dirty="0" smtClean="0">
                <a:solidFill>
                  <a:srgbClr val="000000"/>
                </a:solidFill>
                <a:latin typeface="Arial" pitchFamily="34" charset="0"/>
                <a:cs typeface="Arial" pitchFamily="34" charset="0"/>
              </a:rPr>
              <a:t>Determining </a:t>
            </a:r>
            <a:r>
              <a:rPr lang="en-US" altLang="en-US" sz="2000" dirty="0">
                <a:solidFill>
                  <a:srgbClr val="000000"/>
                </a:solidFill>
                <a:latin typeface="Arial" pitchFamily="34" charset="0"/>
                <a:cs typeface="Arial" pitchFamily="34" charset="0"/>
              </a:rPr>
              <a:t>the maximum array power </a:t>
            </a:r>
            <a:r>
              <a:rPr lang="en-US" altLang="en-US" sz="2000" dirty="0" smtClean="0">
                <a:solidFill>
                  <a:srgbClr val="000000"/>
                </a:solidFill>
                <a:latin typeface="Arial" pitchFamily="34" charset="0"/>
                <a:cs typeface="Arial" pitchFamily="34" charset="0"/>
              </a:rPr>
              <a:t>output.</a:t>
            </a:r>
          </a:p>
          <a:p>
            <a:pPr>
              <a:lnSpc>
                <a:spcPct val="150000"/>
              </a:lnSpc>
            </a:pPr>
            <a:r>
              <a:rPr lang="en-US" altLang="en-US" sz="2000" dirty="0" smtClean="0">
                <a:solidFill>
                  <a:srgbClr val="000000"/>
                </a:solidFill>
                <a:latin typeface="Arial" pitchFamily="34" charset="0"/>
                <a:cs typeface="Arial" pitchFamily="34" charset="0"/>
              </a:rPr>
              <a:t>2. Selecting </a:t>
            </a:r>
            <a:r>
              <a:rPr lang="en-US" altLang="en-US" sz="2000" dirty="0">
                <a:solidFill>
                  <a:srgbClr val="000000"/>
                </a:solidFill>
                <a:latin typeface="Arial" pitchFamily="34" charset="0"/>
                <a:cs typeface="Arial" pitchFamily="34" charset="0"/>
              </a:rPr>
              <a:t>one or more inverters with a combined rated power output 80% to 90% of the array maximum power rating at </a:t>
            </a:r>
            <a:r>
              <a:rPr lang="en-US" altLang="en-US" sz="2000" dirty="0" smtClean="0">
                <a:solidFill>
                  <a:srgbClr val="000000"/>
                </a:solidFill>
                <a:latin typeface="Arial" pitchFamily="34" charset="0"/>
                <a:cs typeface="Arial" pitchFamily="34" charset="0"/>
              </a:rPr>
              <a:t>STC.</a:t>
            </a:r>
          </a:p>
          <a:p>
            <a:pPr>
              <a:lnSpc>
                <a:spcPct val="150000"/>
              </a:lnSpc>
            </a:pPr>
            <a:r>
              <a:rPr lang="en-US" altLang="en-US" sz="2000" dirty="0" smtClean="0">
                <a:solidFill>
                  <a:srgbClr val="000000"/>
                </a:solidFill>
                <a:latin typeface="Arial" pitchFamily="34" charset="0"/>
                <a:cs typeface="Arial" pitchFamily="34" charset="0"/>
              </a:rPr>
              <a:t>3. </a:t>
            </a:r>
            <a:r>
              <a:rPr lang="en-US" altLang="en-US" sz="2000" dirty="0" smtClean="0">
                <a:solidFill>
                  <a:srgbClr val="00B0F0"/>
                </a:solidFill>
                <a:latin typeface="Arial" pitchFamily="34" charset="0"/>
                <a:cs typeface="Arial" pitchFamily="34" charset="0"/>
              </a:rPr>
              <a:t>Inverter </a:t>
            </a:r>
            <a:r>
              <a:rPr lang="en-US" altLang="en-US" sz="2000" dirty="0">
                <a:solidFill>
                  <a:srgbClr val="00B0F0"/>
                </a:solidFill>
                <a:latin typeface="Arial" pitchFamily="34" charset="0"/>
                <a:cs typeface="Arial" pitchFamily="34" charset="0"/>
              </a:rPr>
              <a:t>string sizing determines the specific number </a:t>
            </a:r>
            <a:r>
              <a:rPr lang="en-US" altLang="en-US" sz="2000" dirty="0">
                <a:solidFill>
                  <a:srgbClr val="000000"/>
                </a:solidFill>
                <a:latin typeface="Arial" pitchFamily="34" charset="0"/>
                <a:cs typeface="Arial" pitchFamily="34" charset="0"/>
              </a:rPr>
              <a:t>of series-connected modules permitted in each source </a:t>
            </a:r>
            <a:r>
              <a:rPr lang="en-US" altLang="en-US" sz="2000" dirty="0">
                <a:solidFill>
                  <a:srgbClr val="00B0F0"/>
                </a:solidFill>
                <a:latin typeface="Arial" pitchFamily="34" charset="0"/>
                <a:cs typeface="Arial" pitchFamily="34" charset="0"/>
              </a:rPr>
              <a:t>circuit to meet voltage </a:t>
            </a:r>
            <a:r>
              <a:rPr lang="en-US" altLang="en-US" sz="2000" dirty="0" smtClean="0">
                <a:solidFill>
                  <a:srgbClr val="00B0F0"/>
                </a:solidFill>
                <a:latin typeface="Arial" pitchFamily="34" charset="0"/>
                <a:cs typeface="Arial" pitchFamily="34" charset="0"/>
              </a:rPr>
              <a:t>requirements</a:t>
            </a:r>
            <a:r>
              <a:rPr lang="en-US" altLang="en-US" sz="2000" dirty="0" smtClean="0">
                <a:solidFill>
                  <a:srgbClr val="000000"/>
                </a:solidFill>
                <a:latin typeface="Arial" pitchFamily="34" charset="0"/>
                <a:cs typeface="Arial" pitchFamily="34" charset="0"/>
              </a:rPr>
              <a:t>.</a:t>
            </a:r>
          </a:p>
          <a:p>
            <a:pPr>
              <a:lnSpc>
                <a:spcPct val="150000"/>
              </a:lnSpc>
            </a:pPr>
            <a:r>
              <a:rPr lang="en-US" altLang="en-US" sz="2000" dirty="0" smtClean="0">
                <a:solidFill>
                  <a:srgbClr val="000000"/>
                </a:solidFill>
                <a:latin typeface="Arial" pitchFamily="34" charset="0"/>
                <a:cs typeface="Arial" pitchFamily="34" charset="0"/>
              </a:rPr>
              <a:t>4. The </a:t>
            </a:r>
            <a:r>
              <a:rPr lang="en-US" altLang="en-US" sz="2000" dirty="0">
                <a:solidFill>
                  <a:srgbClr val="000000"/>
                </a:solidFill>
                <a:latin typeface="Arial" pitchFamily="34" charset="0"/>
                <a:cs typeface="Arial" pitchFamily="34" charset="0"/>
              </a:rPr>
              <a:t>inverter power </a:t>
            </a:r>
            <a:r>
              <a:rPr lang="en-US" altLang="en-US" sz="2000" dirty="0">
                <a:solidFill>
                  <a:srgbClr val="00B0F0"/>
                </a:solidFill>
                <a:latin typeface="Arial" pitchFamily="34" charset="0"/>
                <a:cs typeface="Arial" pitchFamily="34" charset="0"/>
              </a:rPr>
              <a:t>rating limits the total number </a:t>
            </a:r>
            <a:r>
              <a:rPr lang="en-US" altLang="en-US" sz="2000" dirty="0">
                <a:solidFill>
                  <a:srgbClr val="000000"/>
                </a:solidFill>
                <a:latin typeface="Arial" pitchFamily="34" charset="0"/>
                <a:cs typeface="Arial" pitchFamily="34" charset="0"/>
              </a:rPr>
              <a:t>of parallel source </a:t>
            </a:r>
            <a:r>
              <a:rPr lang="en-US" altLang="en-US" sz="2000" dirty="0" smtClean="0">
                <a:solidFill>
                  <a:srgbClr val="000000"/>
                </a:solidFill>
                <a:latin typeface="Arial" pitchFamily="34" charset="0"/>
                <a:cs typeface="Arial" pitchFamily="34" charset="0"/>
              </a:rPr>
              <a:t>circuits.</a:t>
            </a:r>
          </a:p>
          <a:p>
            <a:pPr>
              <a:lnSpc>
                <a:spcPct val="150000"/>
              </a:lnSpc>
            </a:pPr>
            <a:r>
              <a:rPr lang="en-US" altLang="en-US" sz="2000" dirty="0" smtClean="0">
                <a:solidFill>
                  <a:srgbClr val="000000"/>
                </a:solidFill>
                <a:latin typeface="Arial" pitchFamily="34" charset="0"/>
                <a:cs typeface="Arial" pitchFamily="34" charset="0"/>
              </a:rPr>
              <a:t>5. Estimating </a:t>
            </a:r>
            <a:r>
              <a:rPr lang="en-US" altLang="en-US" sz="2000" dirty="0">
                <a:solidFill>
                  <a:srgbClr val="000000"/>
                </a:solidFill>
                <a:latin typeface="Arial" pitchFamily="34" charset="0"/>
                <a:cs typeface="Arial" pitchFamily="34" charset="0"/>
              </a:rPr>
              <a:t>system energy production based on the local solar resource and </a:t>
            </a:r>
            <a:r>
              <a:rPr lang="en-US" altLang="en-US" sz="2000" dirty="0" smtClean="0">
                <a:solidFill>
                  <a:srgbClr val="000000"/>
                </a:solidFill>
                <a:latin typeface="Arial" pitchFamily="34" charset="0"/>
                <a:cs typeface="Arial" pitchFamily="34" charset="0"/>
              </a:rPr>
              <a:t>weather data.</a:t>
            </a:r>
          </a:p>
          <a:p>
            <a:pPr>
              <a:lnSpc>
                <a:spcPct val="150000"/>
              </a:lnSpc>
            </a:pPr>
            <a:r>
              <a:rPr lang="en-US" altLang="en-US" sz="2000" dirty="0" smtClean="0">
                <a:solidFill>
                  <a:srgbClr val="000000"/>
                </a:solidFill>
                <a:latin typeface="Arial" pitchFamily="34" charset="0"/>
                <a:cs typeface="Arial" pitchFamily="34" charset="0"/>
              </a:rPr>
              <a:t>6. The </a:t>
            </a:r>
            <a:r>
              <a:rPr lang="en-US" altLang="en-US" sz="2000" dirty="0">
                <a:solidFill>
                  <a:srgbClr val="000000"/>
                </a:solidFill>
                <a:latin typeface="Arial" pitchFamily="34" charset="0"/>
                <a:cs typeface="Arial" pitchFamily="34" charset="0"/>
              </a:rPr>
              <a:t>sizing of interactive PV systems is centered on the inverter requirements</a:t>
            </a:r>
            <a:r>
              <a:rPr lang="en-US" altLang="en-US" sz="2000" dirty="0">
                <a:latin typeface="Arial" pitchFamily="34" charset="0"/>
                <a:cs typeface="Arial" pitchFamily="34" charset="0"/>
              </a:rPr>
              <a:t> </a:t>
            </a:r>
            <a:br>
              <a:rPr lang="en-US" altLang="en-US" sz="2000" dirty="0">
                <a:latin typeface="Arial" pitchFamily="34" charset="0"/>
                <a:cs typeface="Arial" pitchFamily="34" charset="0"/>
              </a:rPr>
            </a:br>
            <a:endParaRPr lang="en-US" altLang="en-US" sz="2000" dirty="0">
              <a:latin typeface="Arial" pitchFamily="34" charset="0"/>
              <a:cs typeface="Arial" pitchFamily="34" charset="0"/>
            </a:endParaRPr>
          </a:p>
        </p:txBody>
      </p:sp>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A48DA065-FA52-4A6B-AE36-1AE15AD4FD00}" type="slidenum">
              <a:rPr lang="en-US" smtClean="0"/>
              <a:pPr/>
              <a:t>3</a:t>
            </a:fld>
            <a:endParaRPr lang="en-US"/>
          </a:p>
        </p:txBody>
      </p:sp>
    </p:spTree>
    <p:extLst>
      <p:ext uri="{BB962C8B-B14F-4D97-AF65-F5344CB8AC3E}">
        <p14:creationId xmlns:p14="http://schemas.microsoft.com/office/powerpoint/2010/main" val="354499990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extBox 2"/>
          <p:cNvSpPr txBox="1">
            <a:spLocks noChangeArrowheads="1"/>
          </p:cNvSpPr>
          <p:nvPr/>
        </p:nvSpPr>
        <p:spPr bwMode="auto">
          <a:xfrm>
            <a:off x="193040" y="416561"/>
            <a:ext cx="11734800"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457200" eaLnBrk="0" fontAlgn="base" hangingPunct="0">
              <a:spcBef>
                <a:spcPct val="0"/>
              </a:spcBef>
              <a:spcAft>
                <a:spcPct val="0"/>
              </a:spcAft>
              <a:defRPr>
                <a:solidFill>
                  <a:schemeClr val="tx1"/>
                </a:solidFill>
                <a:latin typeface="Calibri" pitchFamily="34" charset="0"/>
              </a:defRPr>
            </a:lvl6pPr>
            <a:lvl7pPr marL="2971800" indent="-228600" defTabSz="457200" eaLnBrk="0" fontAlgn="base" hangingPunct="0">
              <a:spcBef>
                <a:spcPct val="0"/>
              </a:spcBef>
              <a:spcAft>
                <a:spcPct val="0"/>
              </a:spcAft>
              <a:defRPr>
                <a:solidFill>
                  <a:schemeClr val="tx1"/>
                </a:solidFill>
                <a:latin typeface="Calibri" pitchFamily="34" charset="0"/>
              </a:defRPr>
            </a:lvl7pPr>
            <a:lvl8pPr marL="3429000" indent="-228600" defTabSz="457200" eaLnBrk="0" fontAlgn="base" hangingPunct="0">
              <a:spcBef>
                <a:spcPct val="0"/>
              </a:spcBef>
              <a:spcAft>
                <a:spcPct val="0"/>
              </a:spcAft>
              <a:defRPr>
                <a:solidFill>
                  <a:schemeClr val="tx1"/>
                </a:solidFill>
                <a:latin typeface="Calibri" pitchFamily="34" charset="0"/>
              </a:defRPr>
            </a:lvl8pPr>
            <a:lvl9pPr marL="3886200" indent="-228600" defTabSz="457200" eaLnBrk="0" fontAlgn="base" hangingPunct="0">
              <a:spcBef>
                <a:spcPct val="0"/>
              </a:spcBef>
              <a:spcAft>
                <a:spcPct val="0"/>
              </a:spcAft>
              <a:defRPr>
                <a:solidFill>
                  <a:schemeClr val="tx1"/>
                </a:solidFill>
                <a:latin typeface="Calibri" pitchFamily="34" charset="0"/>
              </a:defRPr>
            </a:lvl9pPr>
          </a:lstStyle>
          <a:p>
            <a:pPr algn="just">
              <a:lnSpc>
                <a:spcPct val="150000"/>
              </a:lnSpc>
              <a:buFont typeface="Wingdings" pitchFamily="2" charset="2"/>
              <a:buChar char="§"/>
            </a:pPr>
            <a:r>
              <a:rPr lang="en-US" altLang="en-US" sz="2000" dirty="0">
                <a:solidFill>
                  <a:srgbClr val="000000"/>
                </a:solidFill>
                <a:latin typeface="Times New Roman" pitchFamily="18" charset="0"/>
                <a:cs typeface="Times New Roman" pitchFamily="18" charset="0"/>
              </a:rPr>
              <a:t>The solar modules constitute the input of your solar system; therefore, </a:t>
            </a:r>
            <a:r>
              <a:rPr lang="en-US" altLang="en-US" sz="2000" dirty="0" smtClean="0">
                <a:solidFill>
                  <a:srgbClr val="000000"/>
                </a:solidFill>
                <a:latin typeface="Times New Roman" pitchFamily="18" charset="0"/>
                <a:cs typeface="Times New Roman" pitchFamily="18" charset="0"/>
              </a:rPr>
              <a:t>you need </a:t>
            </a:r>
            <a:r>
              <a:rPr lang="en-US" altLang="en-US" sz="2000" dirty="0">
                <a:solidFill>
                  <a:srgbClr val="000000"/>
                </a:solidFill>
                <a:latin typeface="Times New Roman" pitchFamily="18" charset="0"/>
                <a:cs typeface="Times New Roman" pitchFamily="18" charset="0"/>
              </a:rPr>
              <a:t>to include the system </a:t>
            </a:r>
            <a:r>
              <a:rPr lang="en-US" altLang="en-US" sz="2000" dirty="0">
                <a:solidFill>
                  <a:srgbClr val="FF0000"/>
                </a:solidFill>
                <a:latin typeface="Times New Roman" pitchFamily="18" charset="0"/>
                <a:cs typeface="Times New Roman" pitchFamily="18" charset="0"/>
              </a:rPr>
              <a:t>inefficiencies</a:t>
            </a:r>
            <a:r>
              <a:rPr lang="en-US" altLang="en-US" sz="2000" dirty="0">
                <a:solidFill>
                  <a:srgbClr val="000000"/>
                </a:solidFill>
                <a:latin typeface="Times New Roman" pitchFamily="18" charset="0"/>
                <a:cs typeface="Times New Roman" pitchFamily="18" charset="0"/>
              </a:rPr>
              <a:t> in order to estimate the number of solar panels you need. </a:t>
            </a:r>
          </a:p>
          <a:p>
            <a:pPr algn="just">
              <a:lnSpc>
                <a:spcPct val="150000"/>
              </a:lnSpc>
              <a:buFont typeface="Wingdings" pitchFamily="2" charset="2"/>
              <a:buChar char="§"/>
            </a:pPr>
            <a:r>
              <a:rPr lang="en-US" altLang="en-US" sz="2000" dirty="0" smtClean="0">
                <a:solidFill>
                  <a:srgbClr val="000000"/>
                </a:solidFill>
                <a:latin typeface="Times New Roman" pitchFamily="18" charset="0"/>
                <a:cs typeface="Times New Roman" pitchFamily="18" charset="0"/>
              </a:rPr>
              <a:t>Normally, a </a:t>
            </a:r>
            <a:r>
              <a:rPr lang="en-US" altLang="en-US" sz="2000" dirty="0">
                <a:solidFill>
                  <a:srgbClr val="000000"/>
                </a:solidFill>
                <a:latin typeface="Times New Roman" pitchFamily="18" charset="0"/>
                <a:cs typeface="Times New Roman" pitchFamily="18" charset="0"/>
              </a:rPr>
              <a:t>common grid-tie solar system </a:t>
            </a:r>
            <a:r>
              <a:rPr lang="en-US" altLang="en-US" sz="2000" dirty="0" smtClean="0">
                <a:solidFill>
                  <a:srgbClr val="000000"/>
                </a:solidFill>
                <a:latin typeface="Times New Roman" pitchFamily="18" charset="0"/>
                <a:cs typeface="Times New Roman" pitchFamily="18" charset="0"/>
              </a:rPr>
              <a:t>may have losses about 14-22%.</a:t>
            </a:r>
          </a:p>
          <a:p>
            <a:pPr algn="just">
              <a:lnSpc>
                <a:spcPct val="150000"/>
              </a:lnSpc>
              <a:buFont typeface="Wingdings" pitchFamily="2" charset="2"/>
              <a:buChar char="§"/>
            </a:pPr>
            <a:r>
              <a:rPr lang="en-US" altLang="en-US" sz="2000" dirty="0" smtClean="0">
                <a:solidFill>
                  <a:srgbClr val="000000"/>
                </a:solidFill>
                <a:latin typeface="Times New Roman" pitchFamily="18" charset="0"/>
                <a:cs typeface="Times New Roman" pitchFamily="18" charset="0"/>
              </a:rPr>
              <a:t> Accordingly, consider  these losses while designing your system . </a:t>
            </a:r>
          </a:p>
        </p:txBody>
      </p:sp>
      <p:sp>
        <p:nvSpPr>
          <p:cNvPr id="5" name="TextBox 4"/>
          <p:cNvSpPr txBox="1"/>
          <p:nvPr/>
        </p:nvSpPr>
        <p:spPr>
          <a:xfrm>
            <a:off x="101600" y="2245360"/>
            <a:ext cx="12090400" cy="3739485"/>
          </a:xfrm>
          <a:prstGeom prst="rect">
            <a:avLst/>
          </a:prstGeom>
          <a:noFill/>
        </p:spPr>
        <p:txBody>
          <a:bodyPr wrap="square">
            <a:spAutoFit/>
          </a:bodyPr>
          <a:lstStyle/>
          <a:p>
            <a:pPr algn="just">
              <a:lnSpc>
                <a:spcPct val="150000"/>
              </a:lnSpc>
              <a:defRPr/>
            </a:pPr>
            <a:r>
              <a:rPr lang="en-US" b="1" dirty="0" smtClean="0">
                <a:solidFill>
                  <a:srgbClr val="000000"/>
                </a:solidFill>
                <a:latin typeface="Arial" pitchFamily="34" charset="0"/>
                <a:cs typeface="Arial" pitchFamily="34" charset="0"/>
              </a:rPr>
              <a:t>Thus, calculate </a:t>
            </a:r>
            <a:r>
              <a:rPr lang="en-US" b="1" dirty="0">
                <a:solidFill>
                  <a:srgbClr val="000000"/>
                </a:solidFill>
                <a:latin typeface="Arial" pitchFamily="34" charset="0"/>
                <a:cs typeface="Arial" pitchFamily="34" charset="0"/>
              </a:rPr>
              <a:t>the number of solar </a:t>
            </a:r>
            <a:r>
              <a:rPr lang="en-US" b="1" dirty="0" smtClean="0">
                <a:solidFill>
                  <a:srgbClr val="000000"/>
                </a:solidFill>
                <a:latin typeface="Arial" pitchFamily="34" charset="0"/>
                <a:cs typeface="Arial" pitchFamily="34" charset="0"/>
              </a:rPr>
              <a:t>panel needs the following things: </a:t>
            </a:r>
            <a:endParaRPr lang="en-US" b="1" dirty="0">
              <a:solidFill>
                <a:srgbClr val="000000"/>
              </a:solidFill>
              <a:latin typeface="Arial" pitchFamily="34" charset="0"/>
              <a:cs typeface="Arial" pitchFamily="34" charset="0"/>
            </a:endParaRPr>
          </a:p>
          <a:p>
            <a:pPr marL="342900" indent="-342900" algn="just">
              <a:lnSpc>
                <a:spcPct val="150000"/>
              </a:lnSpc>
              <a:buFont typeface="Wingdings" pitchFamily="2" charset="2"/>
              <a:buChar char="§"/>
              <a:defRPr/>
            </a:pPr>
            <a:r>
              <a:rPr lang="en-US" sz="2000" dirty="0">
                <a:solidFill>
                  <a:srgbClr val="000000"/>
                </a:solidFill>
                <a:latin typeface="Arial" pitchFamily="34" charset="0"/>
                <a:cs typeface="Arial" pitchFamily="34" charset="0"/>
              </a:rPr>
              <a:t>Considering a well-designed solar system with good efficiency &gt;85%, divide the solar system size (AC) in step 4 </a:t>
            </a:r>
          </a:p>
          <a:p>
            <a:pPr marL="285750" indent="-285750" algn="just">
              <a:lnSpc>
                <a:spcPct val="150000"/>
              </a:lnSpc>
              <a:buFont typeface="Wingdings" panose="05000000000000000000" pitchFamily="2" charset="2"/>
              <a:buChar char="v"/>
              <a:defRPr/>
            </a:pPr>
            <a:r>
              <a:rPr lang="en-US" sz="2000" dirty="0" smtClean="0">
                <a:solidFill>
                  <a:srgbClr val="000000"/>
                </a:solidFill>
                <a:latin typeface="Arial" pitchFamily="34" charset="0"/>
                <a:cs typeface="Arial" pitchFamily="34" charset="0"/>
              </a:rPr>
              <a:t>Select the solar module </a:t>
            </a:r>
            <a:r>
              <a:rPr lang="en-US" sz="2000" dirty="0">
                <a:solidFill>
                  <a:srgbClr val="000000"/>
                </a:solidFill>
                <a:latin typeface="Arial" pitchFamily="34" charset="0"/>
                <a:cs typeface="Arial" pitchFamily="34" charset="0"/>
              </a:rPr>
              <a:t>with </a:t>
            </a:r>
            <a:r>
              <a:rPr lang="en-US" sz="2000" dirty="0" smtClean="0">
                <a:solidFill>
                  <a:srgbClr val="000000"/>
                </a:solidFill>
                <a:latin typeface="Arial" pitchFamily="34" charset="0"/>
                <a:cs typeface="Arial" pitchFamily="34" charset="0"/>
              </a:rPr>
              <a:t>standard nominal </a:t>
            </a:r>
            <a:r>
              <a:rPr lang="en-US" sz="2000" dirty="0">
                <a:solidFill>
                  <a:srgbClr val="000000"/>
                </a:solidFill>
                <a:latin typeface="Arial" pitchFamily="34" charset="0"/>
                <a:cs typeface="Arial" pitchFamily="34" charset="0"/>
              </a:rPr>
              <a:t>name plate </a:t>
            </a:r>
            <a:r>
              <a:rPr lang="en-US" sz="2000" dirty="0" smtClean="0">
                <a:solidFill>
                  <a:srgbClr val="000000"/>
                </a:solidFill>
                <a:latin typeface="Arial" pitchFamily="34" charset="0"/>
                <a:cs typeface="Arial" pitchFamily="34" charset="0"/>
              </a:rPr>
              <a:t>from manufacturer </a:t>
            </a:r>
            <a:endParaRPr lang="en-US" sz="2000" dirty="0">
              <a:solidFill>
                <a:srgbClr val="000000"/>
              </a:solidFill>
              <a:latin typeface="Arial" pitchFamily="34" charset="0"/>
              <a:cs typeface="Arial" pitchFamily="34" charset="0"/>
            </a:endParaRPr>
          </a:p>
          <a:p>
            <a:pPr marL="342900" indent="-342900" algn="just">
              <a:lnSpc>
                <a:spcPct val="150000"/>
              </a:lnSpc>
              <a:buFont typeface="Wingdings" panose="05000000000000000000" pitchFamily="2" charset="2"/>
              <a:buChar char="v"/>
              <a:defRPr/>
            </a:pPr>
            <a:r>
              <a:rPr lang="en-US" sz="2000" dirty="0">
                <a:solidFill>
                  <a:srgbClr val="000000"/>
                </a:solidFill>
                <a:latin typeface="Arial" pitchFamily="34" charset="0"/>
                <a:cs typeface="Arial" pitchFamily="34" charset="0"/>
              </a:rPr>
              <a:t> If the power calculated at step 4 is </a:t>
            </a:r>
            <a:r>
              <a:rPr lang="en-US" sz="2000" dirty="0" smtClean="0">
                <a:solidFill>
                  <a:srgbClr val="000000"/>
                </a:solidFill>
                <a:latin typeface="Arial" pitchFamily="34" charset="0"/>
                <a:cs typeface="Arial" pitchFamily="34" charset="0"/>
              </a:rPr>
              <a:t>known and calculate the number of panels  using  power </a:t>
            </a:r>
            <a:r>
              <a:rPr lang="en-US" sz="2000" dirty="0" smtClean="0">
                <a:solidFill>
                  <a:srgbClr val="FF0000"/>
                </a:solidFill>
                <a:latin typeface="Arial" pitchFamily="34" charset="0"/>
                <a:cs typeface="Arial" pitchFamily="34" charset="0"/>
              </a:rPr>
              <a:t>output dived by the selected panel rating </a:t>
            </a:r>
            <a:endParaRPr lang="en-US" sz="2000" dirty="0">
              <a:solidFill>
                <a:srgbClr val="FF0000"/>
              </a:solidFill>
              <a:latin typeface="Arial" pitchFamily="34" charset="0"/>
              <a:cs typeface="Arial" pitchFamily="34" charset="0"/>
            </a:endParaRPr>
          </a:p>
          <a:p>
            <a:pPr marL="342900" indent="-342900" algn="just">
              <a:lnSpc>
                <a:spcPct val="150000"/>
              </a:lnSpc>
              <a:buFont typeface="Wingdings" panose="05000000000000000000" pitchFamily="2" charset="2"/>
              <a:buChar char="v"/>
              <a:defRPr/>
            </a:pPr>
            <a:r>
              <a:rPr lang="en-US" sz="2000" dirty="0">
                <a:solidFill>
                  <a:srgbClr val="000000"/>
                </a:solidFill>
                <a:latin typeface="Arial" pitchFamily="34" charset="0"/>
                <a:cs typeface="Arial" pitchFamily="34" charset="0"/>
              </a:rPr>
              <a:t> In this </a:t>
            </a:r>
            <a:r>
              <a:rPr lang="en-US" sz="2000" dirty="0" smtClean="0">
                <a:solidFill>
                  <a:srgbClr val="000000"/>
                </a:solidFill>
                <a:latin typeface="Arial" pitchFamily="34" charset="0"/>
                <a:cs typeface="Arial" pitchFamily="34" charset="0"/>
              </a:rPr>
              <a:t>case, number of modules should cover </a:t>
            </a:r>
            <a:r>
              <a:rPr lang="en-US" sz="2000" dirty="0">
                <a:solidFill>
                  <a:srgbClr val="000000"/>
                </a:solidFill>
                <a:latin typeface="Arial" pitchFamily="34" charset="0"/>
                <a:cs typeface="Arial" pitchFamily="34" charset="0"/>
              </a:rPr>
              <a:t>100% of your energy needs.</a:t>
            </a:r>
            <a:r>
              <a:rPr lang="en-US" sz="2000" dirty="0">
                <a:latin typeface="Arial" pitchFamily="34" charset="0"/>
                <a:cs typeface="Arial" pitchFamily="34" charset="0"/>
              </a:rPr>
              <a:t> </a:t>
            </a:r>
            <a:br>
              <a:rPr lang="en-US" sz="2000" dirty="0">
                <a:latin typeface="Arial" pitchFamily="34" charset="0"/>
                <a:cs typeface="Arial" pitchFamily="34" charset="0"/>
              </a:rPr>
            </a:br>
            <a:endParaRPr lang="en-US" sz="2000" dirty="0">
              <a:latin typeface="Arial" pitchFamily="34" charset="0"/>
              <a:cs typeface="Arial" pitchFamily="34" charset="0"/>
            </a:endParaRPr>
          </a:p>
        </p:txBody>
      </p:sp>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A48DA065-FA52-4A6B-AE36-1AE15AD4FD00}" type="slidenum">
              <a:rPr lang="en-US" smtClean="0"/>
              <a:pPr/>
              <a:t>4</a:t>
            </a:fld>
            <a:endParaRPr lang="en-US"/>
          </a:p>
        </p:txBody>
      </p:sp>
    </p:spTree>
    <p:extLst>
      <p:ext uri="{BB962C8B-B14F-4D97-AF65-F5344CB8AC3E}">
        <p14:creationId xmlns:p14="http://schemas.microsoft.com/office/powerpoint/2010/main" val="167440548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87338"/>
            <a:ext cx="11988800" cy="322262"/>
          </a:xfrm>
        </p:spPr>
        <p:txBody>
          <a:bodyPr>
            <a:noAutofit/>
          </a:bodyPr>
          <a:lstStyle/>
          <a:p>
            <a:pPr algn="ctr">
              <a:defRPr/>
            </a:pPr>
            <a:r>
              <a:rPr lang="en-US" sz="3000" b="1" dirty="0" smtClean="0">
                <a:latin typeface="Arial" pitchFamily="34" charset="0"/>
                <a:cs typeface="Arial" pitchFamily="34" charset="0"/>
              </a:rPr>
              <a:t>2. Designing </a:t>
            </a:r>
            <a:r>
              <a:rPr lang="en-US" sz="3000" b="1" dirty="0" smtClean="0">
                <a:latin typeface="Arial" pitchFamily="34" charset="0"/>
                <a:cs typeface="Arial" pitchFamily="34" charset="0"/>
              </a:rPr>
              <a:t>and sizing </a:t>
            </a:r>
            <a:r>
              <a:rPr lang="en-US" sz="3000" b="1" dirty="0" smtClean="0">
                <a:latin typeface="Arial" pitchFamily="34" charset="0"/>
                <a:cs typeface="Arial" pitchFamily="34" charset="0"/>
              </a:rPr>
              <a:t>Off-grid </a:t>
            </a:r>
            <a:r>
              <a:rPr lang="en-US" sz="3000" b="1" dirty="0" smtClean="0">
                <a:latin typeface="Arial" pitchFamily="34" charset="0"/>
                <a:cs typeface="Arial" pitchFamily="34" charset="0"/>
              </a:rPr>
              <a:t>system</a:t>
            </a:r>
            <a:endParaRPr lang="en-US" sz="3000" b="1" dirty="0">
              <a:latin typeface="Arial" pitchFamily="34" charset="0"/>
              <a:cs typeface="Arial" pitchFamily="34" charset="0"/>
            </a:endParaRPr>
          </a:p>
        </p:txBody>
      </p:sp>
      <p:sp>
        <p:nvSpPr>
          <p:cNvPr id="3" name="Content Placeholder 2"/>
          <p:cNvSpPr>
            <a:spLocks noGrp="1"/>
          </p:cNvSpPr>
          <p:nvPr>
            <p:ph idx="1"/>
          </p:nvPr>
        </p:nvSpPr>
        <p:spPr>
          <a:xfrm>
            <a:off x="0" y="457200"/>
            <a:ext cx="12090400" cy="5715000"/>
          </a:xfrm>
        </p:spPr>
        <p:txBody>
          <a:bodyPr>
            <a:normAutofit fontScale="32500" lnSpcReduction="20000"/>
          </a:bodyPr>
          <a:lstStyle/>
          <a:p>
            <a:pPr algn="just">
              <a:lnSpc>
                <a:spcPct val="170000"/>
              </a:lnSpc>
              <a:buFont typeface="Wingdings" pitchFamily="2" charset="2"/>
              <a:buChar char="§"/>
              <a:defRPr/>
            </a:pPr>
            <a:r>
              <a:rPr lang="en-US" sz="6200" dirty="0" smtClean="0">
                <a:latin typeface="Arial" pitchFamily="34" charset="0"/>
                <a:cs typeface="Arial" pitchFamily="34" charset="0"/>
              </a:rPr>
              <a:t>The main </a:t>
            </a:r>
            <a:r>
              <a:rPr lang="en-US" sz="6200" b="1" dirty="0" smtClean="0">
                <a:latin typeface="Arial" pitchFamily="34" charset="0"/>
                <a:cs typeface="Arial" pitchFamily="34" charset="0"/>
              </a:rPr>
              <a:t>objective of sizing </a:t>
            </a:r>
            <a:r>
              <a:rPr lang="en-US" sz="6200" dirty="0" smtClean="0">
                <a:latin typeface="Arial" pitchFamily="34" charset="0"/>
                <a:cs typeface="Arial" pitchFamily="34" charset="0"/>
              </a:rPr>
              <a:t>stand-alone PV system is: a critical balance between energy supply and demand.</a:t>
            </a:r>
          </a:p>
          <a:p>
            <a:pPr marL="0" indent="0" algn="just">
              <a:lnSpc>
                <a:spcPct val="170000"/>
              </a:lnSpc>
              <a:buFont typeface="Calibri" panose="020F0502020204030204" pitchFamily="34" charset="0"/>
              <a:buNone/>
              <a:defRPr/>
            </a:pPr>
            <a:r>
              <a:rPr lang="en-US" sz="6200" b="1" dirty="0" smtClean="0">
                <a:latin typeface="Arial" pitchFamily="34" charset="0"/>
                <a:cs typeface="Arial" pitchFamily="34" charset="0"/>
              </a:rPr>
              <a:t>It involves the following key steps[1]:</a:t>
            </a:r>
          </a:p>
          <a:p>
            <a:pPr algn="just">
              <a:lnSpc>
                <a:spcPct val="170000"/>
              </a:lnSpc>
              <a:buFont typeface="Wingdings" pitchFamily="2" charset="2"/>
              <a:buChar char="§"/>
              <a:defRPr/>
            </a:pPr>
            <a:r>
              <a:rPr lang="en-US" altLang="en-US" sz="6200" dirty="0" smtClean="0">
                <a:solidFill>
                  <a:schemeClr val="tx1"/>
                </a:solidFill>
                <a:latin typeface="Arial" pitchFamily="34" charset="0"/>
                <a:cs typeface="Arial" pitchFamily="34" charset="0"/>
              </a:rPr>
              <a:t>Determine </a:t>
            </a:r>
            <a:r>
              <a:rPr lang="en-US" altLang="en-US" sz="6200" dirty="0">
                <a:solidFill>
                  <a:schemeClr val="tx1"/>
                </a:solidFill>
                <a:latin typeface="Arial" pitchFamily="34" charset="0"/>
                <a:cs typeface="Arial" pitchFamily="34" charset="0"/>
              </a:rPr>
              <a:t>the average daily load requirements </a:t>
            </a:r>
            <a:r>
              <a:rPr lang="en-US" altLang="en-US" sz="6200" dirty="0" smtClean="0">
                <a:solidFill>
                  <a:schemeClr val="tx1"/>
                </a:solidFill>
                <a:latin typeface="Arial" pitchFamily="34" charset="0"/>
                <a:cs typeface="Arial" pitchFamily="34" charset="0"/>
              </a:rPr>
              <a:t>of each month</a:t>
            </a:r>
          </a:p>
          <a:p>
            <a:pPr algn="just">
              <a:lnSpc>
                <a:spcPct val="170000"/>
              </a:lnSpc>
              <a:buFont typeface="Wingdings" pitchFamily="2" charset="2"/>
              <a:buChar char="§"/>
              <a:defRPr/>
            </a:pPr>
            <a:r>
              <a:rPr lang="en-US" altLang="en-US" sz="6200" dirty="0" smtClean="0">
                <a:solidFill>
                  <a:schemeClr val="tx1"/>
                </a:solidFill>
                <a:latin typeface="Arial" pitchFamily="34" charset="0"/>
                <a:cs typeface="Arial" pitchFamily="34" charset="0"/>
              </a:rPr>
              <a:t>Conduct </a:t>
            </a:r>
            <a:r>
              <a:rPr lang="en-US" altLang="en-US" sz="6200" dirty="0">
                <a:solidFill>
                  <a:schemeClr val="tx1"/>
                </a:solidFill>
                <a:latin typeface="Arial" pitchFamily="34" charset="0"/>
                <a:cs typeface="Arial" pitchFamily="34" charset="0"/>
              </a:rPr>
              <a:t>a critical design analysis to determine the month with the </a:t>
            </a:r>
            <a:r>
              <a:rPr lang="en-US" altLang="en-US" sz="6200" dirty="0" smtClean="0">
                <a:solidFill>
                  <a:schemeClr val="tx1"/>
                </a:solidFill>
                <a:latin typeface="Arial" pitchFamily="34" charset="0"/>
                <a:cs typeface="Arial" pitchFamily="34" charset="0"/>
              </a:rPr>
              <a:t>highest load </a:t>
            </a:r>
            <a:r>
              <a:rPr lang="en-US" altLang="en-US" sz="6200" dirty="0">
                <a:solidFill>
                  <a:schemeClr val="tx1"/>
                </a:solidFill>
                <a:latin typeface="Arial" pitchFamily="34" charset="0"/>
                <a:cs typeface="Arial" pitchFamily="34" charset="0"/>
              </a:rPr>
              <a:t>to solar insolation </a:t>
            </a:r>
            <a:r>
              <a:rPr lang="en-US" altLang="en-US" sz="6200" dirty="0" smtClean="0">
                <a:solidFill>
                  <a:schemeClr val="tx1"/>
                </a:solidFill>
                <a:latin typeface="Arial" pitchFamily="34" charset="0"/>
                <a:cs typeface="Arial" pitchFamily="34" charset="0"/>
              </a:rPr>
              <a:t>ratio</a:t>
            </a:r>
          </a:p>
          <a:p>
            <a:pPr algn="just">
              <a:lnSpc>
                <a:spcPct val="170000"/>
              </a:lnSpc>
              <a:buFont typeface="Wingdings" pitchFamily="2" charset="2"/>
              <a:buChar char="§"/>
              <a:defRPr/>
            </a:pPr>
            <a:r>
              <a:rPr lang="en-US" altLang="en-US" sz="6200" dirty="0" smtClean="0">
                <a:solidFill>
                  <a:schemeClr val="tx1"/>
                </a:solidFill>
                <a:latin typeface="Arial" pitchFamily="34" charset="0"/>
                <a:cs typeface="Arial" pitchFamily="34" charset="0"/>
              </a:rPr>
              <a:t>Size the </a:t>
            </a:r>
            <a:r>
              <a:rPr lang="en-US" altLang="en-US" sz="6200" dirty="0">
                <a:solidFill>
                  <a:schemeClr val="tx1"/>
                </a:solidFill>
                <a:latin typeface="Arial" pitchFamily="34" charset="0"/>
                <a:cs typeface="Arial" pitchFamily="34" charset="0"/>
              </a:rPr>
              <a:t>battery </a:t>
            </a:r>
            <a:r>
              <a:rPr lang="en-US" altLang="en-US" sz="6200" dirty="0" smtClean="0">
                <a:solidFill>
                  <a:schemeClr val="tx1"/>
                </a:solidFill>
                <a:latin typeface="Arial" pitchFamily="34" charset="0"/>
                <a:cs typeface="Arial" pitchFamily="34" charset="0"/>
              </a:rPr>
              <a:t>banks </a:t>
            </a:r>
            <a:r>
              <a:rPr lang="en-US" altLang="en-US" sz="6200" dirty="0">
                <a:solidFill>
                  <a:schemeClr val="tx1"/>
                </a:solidFill>
                <a:latin typeface="Arial" pitchFamily="34" charset="0"/>
                <a:cs typeface="Arial" pitchFamily="34" charset="0"/>
              </a:rPr>
              <a:t>for system voltage and required energy </a:t>
            </a:r>
            <a:r>
              <a:rPr lang="en-US" altLang="en-US" sz="6200" dirty="0" smtClean="0">
                <a:solidFill>
                  <a:schemeClr val="tx1"/>
                </a:solidFill>
                <a:latin typeface="Arial" pitchFamily="34" charset="0"/>
                <a:cs typeface="Arial" pitchFamily="34" charset="0"/>
              </a:rPr>
              <a:t>storage capacity</a:t>
            </a:r>
          </a:p>
          <a:p>
            <a:pPr algn="just">
              <a:lnSpc>
                <a:spcPct val="170000"/>
              </a:lnSpc>
              <a:buFont typeface="Wingdings" pitchFamily="2" charset="2"/>
              <a:buChar char="§"/>
              <a:defRPr/>
            </a:pPr>
            <a:r>
              <a:rPr lang="en-US" altLang="en-US" sz="6200" dirty="0" smtClean="0">
                <a:solidFill>
                  <a:schemeClr val="tx1"/>
                </a:solidFill>
                <a:latin typeface="Arial" pitchFamily="34" charset="0"/>
                <a:cs typeface="Arial" pitchFamily="34" charset="0"/>
              </a:rPr>
              <a:t>Size </a:t>
            </a:r>
            <a:r>
              <a:rPr lang="en-US" altLang="en-US" sz="6200" dirty="0">
                <a:solidFill>
                  <a:schemeClr val="tx1"/>
                </a:solidFill>
                <a:latin typeface="Arial" pitchFamily="34" charset="0"/>
                <a:cs typeface="Arial" pitchFamily="34" charset="0"/>
              </a:rPr>
              <a:t>PV array to </a:t>
            </a:r>
            <a:r>
              <a:rPr lang="en-US" altLang="en-US" sz="6200" dirty="0" smtClean="0">
                <a:solidFill>
                  <a:schemeClr val="tx1"/>
                </a:solidFill>
                <a:latin typeface="Arial" pitchFamily="34" charset="0"/>
                <a:cs typeface="Arial" pitchFamily="34" charset="0"/>
              </a:rPr>
              <a:t>meet the </a:t>
            </a:r>
            <a:r>
              <a:rPr lang="en-US" altLang="en-US" sz="6200" dirty="0">
                <a:solidFill>
                  <a:schemeClr val="tx1"/>
                </a:solidFill>
                <a:latin typeface="Arial" pitchFamily="34" charset="0"/>
                <a:cs typeface="Arial" pitchFamily="34" charset="0"/>
              </a:rPr>
              <a:t>average daily load requirements </a:t>
            </a:r>
            <a:r>
              <a:rPr lang="en-US" altLang="en-US" sz="6200" dirty="0" smtClean="0">
                <a:solidFill>
                  <a:schemeClr val="tx1"/>
                </a:solidFill>
                <a:latin typeface="Arial" pitchFamily="34" charset="0"/>
                <a:cs typeface="Arial" pitchFamily="34" charset="0"/>
              </a:rPr>
              <a:t>for the period </a:t>
            </a:r>
            <a:r>
              <a:rPr lang="en-US" altLang="en-US" sz="6200" dirty="0">
                <a:solidFill>
                  <a:schemeClr val="tx1"/>
                </a:solidFill>
                <a:latin typeface="Arial" pitchFamily="34" charset="0"/>
                <a:cs typeface="Arial" pitchFamily="34" charset="0"/>
              </a:rPr>
              <a:t>with </a:t>
            </a:r>
            <a:r>
              <a:rPr lang="en-US" altLang="en-US" sz="6200" dirty="0" smtClean="0">
                <a:solidFill>
                  <a:schemeClr val="tx1"/>
                </a:solidFill>
                <a:latin typeface="Arial" pitchFamily="34" charset="0"/>
                <a:cs typeface="Arial" pitchFamily="34" charset="0"/>
              </a:rPr>
              <a:t>lowest sunlight </a:t>
            </a:r>
            <a:r>
              <a:rPr lang="en-US" altLang="en-US" sz="6200" dirty="0">
                <a:solidFill>
                  <a:schemeClr val="tx1"/>
                </a:solidFill>
                <a:latin typeface="Arial" pitchFamily="34" charset="0"/>
                <a:cs typeface="Arial" pitchFamily="34" charset="0"/>
              </a:rPr>
              <a:t>and highest load (usually winter</a:t>
            </a:r>
            <a:r>
              <a:rPr lang="en-US" altLang="en-US" sz="6200" dirty="0" smtClean="0">
                <a:solidFill>
                  <a:schemeClr val="tx1"/>
                </a:solidFill>
                <a:latin typeface="Arial" pitchFamily="34" charset="0"/>
                <a:cs typeface="Arial" pitchFamily="34" charset="0"/>
              </a:rPr>
              <a:t>)</a:t>
            </a:r>
          </a:p>
          <a:p>
            <a:pPr marL="0" indent="0" algn="just">
              <a:buFont typeface="Calibri" panose="020F0502020204030204" pitchFamily="34" charset="0"/>
              <a:buNone/>
              <a:defRPr/>
            </a:pPr>
            <a:r>
              <a:rPr lang="en-US" altLang="en-US" dirty="0">
                <a:solidFill>
                  <a:srgbClr val="000000"/>
                </a:solidFill>
                <a:latin typeface="Times New Roman" pitchFamily="18" charset="0"/>
                <a:cs typeface="Times New Roman" pitchFamily="18" charset="0"/>
              </a:rPr>
              <a:t/>
            </a:r>
            <a:br>
              <a:rPr lang="en-US" altLang="en-US" dirty="0">
                <a:solidFill>
                  <a:srgbClr val="000000"/>
                </a:solidFill>
                <a:latin typeface="Times New Roman" pitchFamily="18" charset="0"/>
                <a:cs typeface="Times New Roman" pitchFamily="18" charset="0"/>
              </a:rPr>
            </a:br>
            <a:r>
              <a:rPr lang="en-US" altLang="en-US" dirty="0">
                <a:solidFill>
                  <a:srgbClr val="7030A0"/>
                </a:solidFill>
                <a:latin typeface="Times New Roman" pitchFamily="18" charset="0"/>
                <a:cs typeface="Times New Roman" pitchFamily="18" charset="0"/>
              </a:rPr>
              <a:t/>
            </a:r>
            <a:br>
              <a:rPr lang="en-US" altLang="en-US" dirty="0">
                <a:solidFill>
                  <a:srgbClr val="7030A0"/>
                </a:solidFill>
                <a:latin typeface="Times New Roman" pitchFamily="18" charset="0"/>
                <a:cs typeface="Times New Roman" pitchFamily="18" charset="0"/>
              </a:rPr>
            </a:br>
            <a:endParaRPr lang="en-US" dirty="0" smtClean="0">
              <a:latin typeface="Arial" pitchFamily="34" charset="0"/>
              <a:cs typeface="Arial" pitchFamily="34" charset="0"/>
            </a:endParaRPr>
          </a:p>
          <a:p>
            <a:pPr marL="0" indent="0" algn="just">
              <a:buFont typeface="Calibri" panose="020F0502020204030204" pitchFamily="34" charset="0"/>
              <a:buNone/>
              <a:defRPr/>
            </a:pPr>
            <a:r>
              <a:rPr lang="en-US" dirty="0" smtClean="0">
                <a:latin typeface="Arial" pitchFamily="34" charset="0"/>
                <a:cs typeface="Arial" pitchFamily="34" charset="0"/>
              </a:rPr>
              <a:t> </a:t>
            </a:r>
            <a:br>
              <a:rPr lang="en-US" dirty="0" smtClean="0">
                <a:latin typeface="Arial" pitchFamily="34" charset="0"/>
                <a:cs typeface="Arial" pitchFamily="34" charset="0"/>
              </a:rPr>
            </a:br>
            <a:endParaRPr lang="en-US" dirty="0" smtClean="0">
              <a:latin typeface="Arial" pitchFamily="34" charset="0"/>
              <a:cs typeface="Arial" pitchFamily="34" charset="0"/>
            </a:endParaRPr>
          </a:p>
          <a:p>
            <a:pPr>
              <a:defRPr/>
            </a:pPr>
            <a:endParaRPr lang="en-US" dirty="0"/>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5</a:t>
            </a:fld>
            <a:endParaRPr lang="en-US"/>
          </a:p>
        </p:txBody>
      </p:sp>
    </p:spTree>
    <p:extLst>
      <p:ext uri="{BB962C8B-B14F-4D97-AF65-F5344CB8AC3E}">
        <p14:creationId xmlns:p14="http://schemas.microsoft.com/office/powerpoint/2010/main" val="1524343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6881" y="193040"/>
            <a:ext cx="10717954" cy="645160"/>
          </a:xfrm>
        </p:spPr>
        <p:txBody>
          <a:bodyPr>
            <a:normAutofit fontScale="90000"/>
          </a:bodyPr>
          <a:lstStyle/>
          <a:p>
            <a:pPr>
              <a:defRPr/>
            </a:pPr>
            <a:r>
              <a:rPr lang="en-US" b="1" dirty="0" smtClean="0">
                <a:latin typeface="Arial" pitchFamily="34" charset="0"/>
                <a:cs typeface="Arial" pitchFamily="34" charset="0"/>
              </a:rPr>
              <a:t>Designing                                      Cont.…</a:t>
            </a:r>
            <a:endParaRPr lang="en-US" dirty="0"/>
          </a:p>
        </p:txBody>
      </p:sp>
      <p:sp>
        <p:nvSpPr>
          <p:cNvPr id="13315" name="Content Placeholder 2"/>
          <p:cNvSpPr>
            <a:spLocks noGrp="1"/>
          </p:cNvSpPr>
          <p:nvPr>
            <p:ph idx="1"/>
          </p:nvPr>
        </p:nvSpPr>
        <p:spPr>
          <a:xfrm>
            <a:off x="0" y="660400"/>
            <a:ext cx="11988800" cy="6045200"/>
          </a:xfrm>
        </p:spPr>
        <p:txBody>
          <a:bodyPr>
            <a:normAutofit/>
          </a:bodyPr>
          <a:lstStyle/>
          <a:p>
            <a:pPr algn="just">
              <a:lnSpc>
                <a:spcPct val="200000"/>
              </a:lnSpc>
              <a:spcBef>
                <a:spcPct val="0"/>
              </a:spcBef>
              <a:spcAft>
                <a:spcPct val="0"/>
              </a:spcAft>
              <a:buFont typeface="Wingdings" pitchFamily="2" charset="2"/>
              <a:buChar char="§"/>
            </a:pPr>
            <a:r>
              <a:rPr lang="en-US" sz="2000" dirty="0" smtClean="0">
                <a:latin typeface="Arial" pitchFamily="34" charset="0"/>
                <a:cs typeface="Arial" pitchFamily="34" charset="0"/>
              </a:rPr>
              <a:t>Calculate the necessary energy before establishing a solar PV system, it is necessary to calculate the total energy requirements of all applications that the system will need to power. </a:t>
            </a:r>
          </a:p>
          <a:p>
            <a:pPr algn="just">
              <a:lnSpc>
                <a:spcPct val="200000"/>
              </a:lnSpc>
              <a:spcBef>
                <a:spcPct val="0"/>
              </a:spcBef>
              <a:spcAft>
                <a:spcPct val="0"/>
              </a:spcAft>
              <a:buFont typeface="Wingdings" pitchFamily="2" charset="2"/>
              <a:buChar char="§"/>
            </a:pPr>
            <a:r>
              <a:rPr lang="en-US" sz="2000" dirty="0" smtClean="0">
                <a:latin typeface="Arial" pitchFamily="34" charset="0"/>
                <a:cs typeface="Arial" pitchFamily="34" charset="0"/>
              </a:rPr>
              <a:t>Every day, determine how many watt-hours each piece of equipment uses. For the purpose of calculating the total Watt-hours that is added to the Watt-hours needed for all of the equipment taken together, which can be supplied to the goods. </a:t>
            </a:r>
          </a:p>
          <a:p>
            <a:pPr algn="just">
              <a:lnSpc>
                <a:spcPct val="200000"/>
              </a:lnSpc>
              <a:spcBef>
                <a:spcPct val="0"/>
              </a:spcBef>
              <a:spcAft>
                <a:spcPct val="0"/>
              </a:spcAft>
              <a:buFont typeface="Wingdings" pitchFamily="2" charset="2"/>
              <a:buChar char="§"/>
            </a:pPr>
            <a:r>
              <a:rPr lang="en-US" sz="2000" dirty="0" smtClean="0">
                <a:latin typeface="Arial" pitchFamily="34" charset="0"/>
                <a:cs typeface="Arial" pitchFamily="34" charset="0"/>
              </a:rPr>
              <a:t>Determine the number of Watt-hours that the solar system generates on a daily average. </a:t>
            </a:r>
          </a:p>
          <a:p>
            <a:pPr algn="just">
              <a:lnSpc>
                <a:spcPct val="200000"/>
              </a:lnSpc>
              <a:spcBef>
                <a:spcPct val="0"/>
              </a:spcBef>
              <a:spcAft>
                <a:spcPct val="0"/>
              </a:spcAft>
              <a:buFont typeface="Wingdings" pitchFamily="2" charset="2"/>
              <a:buChar char="§"/>
            </a:pPr>
            <a:r>
              <a:rPr lang="en-US" sz="2000" dirty="0" smtClean="0">
                <a:latin typeface="Arial" pitchFamily="34" charset="0"/>
                <a:cs typeface="Arial" pitchFamily="34" charset="0"/>
              </a:rPr>
              <a:t>The daily total of equipment Watt-hours must be divided by to get the amount of electricity that the panels must produce.</a:t>
            </a:r>
          </a:p>
        </p:txBody>
      </p:sp>
      <p:sp>
        <p:nvSpPr>
          <p:cNvPr id="3" name="Footer Placeholder 2"/>
          <p:cNvSpPr>
            <a:spLocks noGrp="1"/>
          </p:cNvSpPr>
          <p:nvPr>
            <p:ph type="ftr" sz="quarter" idx="11"/>
          </p:nvPr>
        </p:nvSpPr>
        <p:spPr/>
        <p:txBody>
          <a:bodyPr/>
          <a:lstStyle/>
          <a:p>
            <a:r>
              <a:rPr lang="en-US" smtClean="0"/>
              <a:t>Presenter: Dr.Teshome Goa</a:t>
            </a:r>
            <a:endParaRPr lang="en-US"/>
          </a:p>
        </p:txBody>
      </p:sp>
      <p:sp>
        <p:nvSpPr>
          <p:cNvPr id="4" name="Slide Number Placeholder 3"/>
          <p:cNvSpPr>
            <a:spLocks noGrp="1"/>
          </p:cNvSpPr>
          <p:nvPr>
            <p:ph type="sldNum" sz="quarter" idx="12"/>
          </p:nvPr>
        </p:nvSpPr>
        <p:spPr/>
        <p:txBody>
          <a:bodyPr/>
          <a:lstStyle/>
          <a:p>
            <a:fld id="{A48DA065-FA52-4A6B-AE36-1AE15AD4FD00}" type="slidenum">
              <a:rPr lang="en-US" smtClean="0"/>
              <a:pPr/>
              <a:t>6</a:t>
            </a:fld>
            <a:endParaRPr lang="en-US"/>
          </a:p>
        </p:txBody>
      </p:sp>
    </p:spTree>
    <p:extLst>
      <p:ext uri="{BB962C8B-B14F-4D97-AF65-F5344CB8AC3E}">
        <p14:creationId xmlns:p14="http://schemas.microsoft.com/office/powerpoint/2010/main" val="3227403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6" name="TextBox 6"/>
          <p:cNvSpPr txBox="1">
            <a:spLocks noChangeArrowheads="1"/>
          </p:cNvSpPr>
          <p:nvPr/>
        </p:nvSpPr>
        <p:spPr bwMode="auto">
          <a:xfrm>
            <a:off x="203200" y="457200"/>
            <a:ext cx="11940117" cy="43057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457200" eaLnBrk="0" fontAlgn="base" hangingPunct="0">
              <a:spcBef>
                <a:spcPct val="0"/>
              </a:spcBef>
              <a:spcAft>
                <a:spcPct val="0"/>
              </a:spcAft>
              <a:defRPr>
                <a:solidFill>
                  <a:schemeClr val="tx1"/>
                </a:solidFill>
                <a:latin typeface="Calibri" pitchFamily="34" charset="0"/>
              </a:defRPr>
            </a:lvl6pPr>
            <a:lvl7pPr marL="2971800" indent="-228600" defTabSz="457200" eaLnBrk="0" fontAlgn="base" hangingPunct="0">
              <a:spcBef>
                <a:spcPct val="0"/>
              </a:spcBef>
              <a:spcAft>
                <a:spcPct val="0"/>
              </a:spcAft>
              <a:defRPr>
                <a:solidFill>
                  <a:schemeClr val="tx1"/>
                </a:solidFill>
                <a:latin typeface="Calibri" pitchFamily="34" charset="0"/>
              </a:defRPr>
            </a:lvl7pPr>
            <a:lvl8pPr marL="3429000" indent="-228600" defTabSz="457200" eaLnBrk="0" fontAlgn="base" hangingPunct="0">
              <a:spcBef>
                <a:spcPct val="0"/>
              </a:spcBef>
              <a:spcAft>
                <a:spcPct val="0"/>
              </a:spcAft>
              <a:defRPr>
                <a:solidFill>
                  <a:schemeClr val="tx1"/>
                </a:solidFill>
                <a:latin typeface="Calibri" pitchFamily="34" charset="0"/>
              </a:defRPr>
            </a:lvl8pPr>
            <a:lvl9pPr marL="3886200" indent="-228600" defTabSz="457200" eaLnBrk="0" fontAlgn="base" hangingPunct="0">
              <a:spcBef>
                <a:spcPct val="0"/>
              </a:spcBef>
              <a:spcAft>
                <a:spcPct val="0"/>
              </a:spcAft>
              <a:defRPr>
                <a:solidFill>
                  <a:schemeClr val="tx1"/>
                </a:solidFill>
                <a:latin typeface="Calibri" pitchFamily="34" charset="0"/>
              </a:defRPr>
            </a:lvl9pPr>
          </a:lstStyle>
          <a:p>
            <a:pPr marL="0" indent="0" algn="just">
              <a:lnSpc>
                <a:spcPct val="200000"/>
              </a:lnSpc>
              <a:defRPr/>
            </a:pPr>
            <a:r>
              <a:rPr lang="en-US" altLang="en-US" sz="2000" b="1" dirty="0" smtClean="0">
                <a:latin typeface="Arial" pitchFamily="34" charset="0"/>
                <a:cs typeface="Arial" pitchFamily="34" charset="0"/>
              </a:rPr>
              <a:t>The System Sizing is given by: generally, </a:t>
            </a:r>
            <a:r>
              <a:rPr lang="en-US" altLang="en-US" sz="2000" dirty="0" smtClean="0">
                <a:latin typeface="Arial" pitchFamily="34" charset="0"/>
                <a:cs typeface="Arial" pitchFamily="34" charset="0"/>
              </a:rPr>
              <a:t>involves a Six-step process which will allow the photovoltaic system designer:</a:t>
            </a:r>
          </a:p>
          <a:p>
            <a:pPr algn="just">
              <a:lnSpc>
                <a:spcPct val="200000"/>
              </a:lnSpc>
              <a:buFont typeface="Wingdings" pitchFamily="2" charset="2"/>
              <a:buChar char="§"/>
              <a:defRPr/>
            </a:pPr>
            <a:r>
              <a:rPr lang="en-US" altLang="en-US" sz="2000" dirty="0" smtClean="0">
                <a:latin typeface="Arial" pitchFamily="34" charset="0"/>
                <a:cs typeface="Arial" pitchFamily="34" charset="0"/>
              </a:rPr>
              <a:t>Estimating the Electric Load</a:t>
            </a:r>
          </a:p>
          <a:p>
            <a:pPr algn="just">
              <a:lnSpc>
                <a:spcPct val="200000"/>
              </a:lnSpc>
              <a:buFont typeface="Wingdings" pitchFamily="2" charset="2"/>
              <a:buChar char="§"/>
              <a:defRPr/>
            </a:pPr>
            <a:r>
              <a:rPr lang="en-US" altLang="en-US" sz="2000" dirty="0" smtClean="0">
                <a:latin typeface="Arial" pitchFamily="34" charset="0"/>
                <a:cs typeface="Arial" pitchFamily="34" charset="0"/>
              </a:rPr>
              <a:t>Sizing and Specifying Batteries</a:t>
            </a:r>
          </a:p>
          <a:p>
            <a:pPr algn="just">
              <a:lnSpc>
                <a:spcPct val="200000"/>
              </a:lnSpc>
              <a:buFont typeface="Wingdings" pitchFamily="2" charset="2"/>
              <a:buChar char="§"/>
              <a:defRPr/>
            </a:pPr>
            <a:r>
              <a:rPr lang="en-US" altLang="en-US" sz="2000" dirty="0" smtClean="0">
                <a:latin typeface="Arial" pitchFamily="34" charset="0"/>
                <a:cs typeface="Arial" pitchFamily="34" charset="0"/>
              </a:rPr>
              <a:t>Sizing and Specifying an Inverter </a:t>
            </a:r>
          </a:p>
          <a:p>
            <a:pPr algn="just">
              <a:lnSpc>
                <a:spcPct val="200000"/>
              </a:lnSpc>
              <a:buFont typeface="Wingdings" pitchFamily="2" charset="2"/>
              <a:buChar char="§"/>
              <a:defRPr/>
            </a:pPr>
            <a:r>
              <a:rPr lang="en-US" altLang="en-US" sz="2000" dirty="0" smtClean="0">
                <a:latin typeface="Arial" pitchFamily="34" charset="0"/>
                <a:cs typeface="Arial" pitchFamily="34" charset="0"/>
              </a:rPr>
              <a:t>Sizing and Specifying an Array and specifying A Controller</a:t>
            </a:r>
          </a:p>
          <a:p>
            <a:pPr algn="just">
              <a:lnSpc>
                <a:spcPct val="200000"/>
              </a:lnSpc>
              <a:buFont typeface="Wingdings" pitchFamily="2" charset="2"/>
              <a:buChar char="§"/>
              <a:defRPr/>
            </a:pPr>
            <a:r>
              <a:rPr lang="en-US" altLang="en-US" sz="2000" dirty="0" smtClean="0">
                <a:latin typeface="Arial" pitchFamily="34" charset="0"/>
                <a:cs typeface="Arial" pitchFamily="34" charset="0"/>
              </a:rPr>
              <a:t>Sizing the cablings between each PV components  </a:t>
            </a:r>
          </a:p>
        </p:txBody>
      </p:sp>
      <p:sp>
        <p:nvSpPr>
          <p:cNvPr id="3" name="Title 1"/>
          <p:cNvSpPr txBox="1">
            <a:spLocks/>
          </p:cNvSpPr>
          <p:nvPr/>
        </p:nvSpPr>
        <p:spPr>
          <a:xfrm>
            <a:off x="436881" y="193040"/>
            <a:ext cx="10717954" cy="645160"/>
          </a:xfrm>
          <a:prstGeom prst="rect">
            <a:avLst/>
          </a:prstGeom>
        </p:spPr>
        <p:txBody>
          <a:bodyPr>
            <a:normAutofit fontScale="97500"/>
          </a:bodyPr>
          <a:lstStyle>
            <a:lvl1pPr algn="l" defTabSz="914400" rtl="0" eaLnBrk="1" latinLnBrk="1" hangingPunct="1">
              <a:lnSpc>
                <a:spcPct val="90000"/>
              </a:lnSpc>
              <a:spcBef>
                <a:spcPct val="0"/>
              </a:spcBef>
              <a:buNone/>
              <a:defRPr sz="4400" kern="1200">
                <a:solidFill>
                  <a:schemeClr val="tx1"/>
                </a:solidFill>
                <a:latin typeface="+mj-lt"/>
                <a:ea typeface="+mj-ea"/>
                <a:cs typeface="+mj-cs"/>
              </a:defRPr>
            </a:lvl1pPr>
          </a:lstStyle>
          <a:p>
            <a:pPr>
              <a:defRPr/>
            </a:pPr>
            <a:r>
              <a:rPr lang="en-US" sz="3000" b="1" dirty="0" smtClean="0">
                <a:latin typeface="Arial" pitchFamily="34" charset="0"/>
                <a:cs typeface="Arial" pitchFamily="34" charset="0"/>
              </a:rPr>
              <a:t>Designing                                      Cont.…</a:t>
            </a:r>
            <a:endParaRPr lang="en-US" sz="3000" dirty="0"/>
          </a:p>
        </p:txBody>
      </p:sp>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4" name="Slide Number Placeholder 3"/>
          <p:cNvSpPr>
            <a:spLocks noGrp="1"/>
          </p:cNvSpPr>
          <p:nvPr>
            <p:ph type="sldNum" sz="quarter" idx="12"/>
          </p:nvPr>
        </p:nvSpPr>
        <p:spPr/>
        <p:txBody>
          <a:bodyPr/>
          <a:lstStyle/>
          <a:p>
            <a:fld id="{A48DA065-FA52-4A6B-AE36-1AE15AD4FD00}" type="slidenum">
              <a:rPr lang="en-US" smtClean="0"/>
              <a:pPr/>
              <a:t>7</a:t>
            </a:fld>
            <a:endParaRPr lang="en-US"/>
          </a:p>
        </p:txBody>
      </p:sp>
    </p:spTree>
    <p:extLst>
      <p:ext uri="{BB962C8B-B14F-4D97-AF65-F5344CB8AC3E}">
        <p14:creationId xmlns:p14="http://schemas.microsoft.com/office/powerpoint/2010/main" val="413841412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TextBox 4"/>
          <p:cNvSpPr txBox="1">
            <a:spLocks noChangeArrowheads="1"/>
          </p:cNvSpPr>
          <p:nvPr/>
        </p:nvSpPr>
        <p:spPr bwMode="auto">
          <a:xfrm>
            <a:off x="0" y="441961"/>
            <a:ext cx="12192000" cy="50167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457200" eaLnBrk="0" fontAlgn="base" hangingPunct="0">
              <a:spcBef>
                <a:spcPct val="0"/>
              </a:spcBef>
              <a:spcAft>
                <a:spcPct val="0"/>
              </a:spcAft>
              <a:defRPr>
                <a:solidFill>
                  <a:schemeClr val="tx1"/>
                </a:solidFill>
                <a:latin typeface="Calibri" pitchFamily="34" charset="0"/>
              </a:defRPr>
            </a:lvl6pPr>
            <a:lvl7pPr marL="2971800" indent="-228600" defTabSz="457200" eaLnBrk="0" fontAlgn="base" hangingPunct="0">
              <a:spcBef>
                <a:spcPct val="0"/>
              </a:spcBef>
              <a:spcAft>
                <a:spcPct val="0"/>
              </a:spcAft>
              <a:defRPr>
                <a:solidFill>
                  <a:schemeClr val="tx1"/>
                </a:solidFill>
                <a:latin typeface="Calibri" pitchFamily="34" charset="0"/>
              </a:defRPr>
            </a:lvl7pPr>
            <a:lvl8pPr marL="3429000" indent="-228600" defTabSz="457200" eaLnBrk="0" fontAlgn="base" hangingPunct="0">
              <a:spcBef>
                <a:spcPct val="0"/>
              </a:spcBef>
              <a:spcAft>
                <a:spcPct val="0"/>
              </a:spcAft>
              <a:defRPr>
                <a:solidFill>
                  <a:schemeClr val="tx1"/>
                </a:solidFill>
                <a:latin typeface="Calibri" pitchFamily="34" charset="0"/>
              </a:defRPr>
            </a:lvl8pPr>
            <a:lvl9pPr marL="3886200" indent="-228600" defTabSz="457200" eaLnBrk="0" fontAlgn="base" hangingPunct="0">
              <a:spcBef>
                <a:spcPct val="0"/>
              </a:spcBef>
              <a:spcAft>
                <a:spcPct val="0"/>
              </a:spcAft>
              <a:defRPr>
                <a:solidFill>
                  <a:schemeClr val="tx1"/>
                </a:solidFill>
                <a:latin typeface="Calibri" pitchFamily="34" charset="0"/>
              </a:defRPr>
            </a:lvl9pPr>
          </a:lstStyle>
          <a:p>
            <a:pPr marL="0" algn="just">
              <a:lnSpc>
                <a:spcPct val="200000"/>
              </a:lnSpc>
              <a:buFont typeface="Wingdings" pitchFamily="2" charset="2"/>
              <a:buChar char="§"/>
            </a:pPr>
            <a:r>
              <a:rPr lang="en-US" sz="2000" dirty="0">
                <a:solidFill>
                  <a:srgbClr val="000000"/>
                </a:solidFill>
                <a:latin typeface="Arial" pitchFamily="34" charset="0"/>
                <a:cs typeface="Arial" pitchFamily="34" charset="0"/>
              </a:rPr>
              <a:t>Thus, the following steps help you determine the array size for your off-grid or grid tie solar photovoltaic stem</a:t>
            </a:r>
            <a:endParaRPr lang="en-US" altLang="en-US" sz="2000" dirty="0" smtClean="0">
              <a:solidFill>
                <a:srgbClr val="000000"/>
              </a:solidFill>
              <a:latin typeface="Arial" pitchFamily="34" charset="0"/>
              <a:cs typeface="Arial" pitchFamily="34" charset="0"/>
            </a:endParaRPr>
          </a:p>
          <a:p>
            <a:pPr marL="0" algn="just">
              <a:lnSpc>
                <a:spcPct val="200000"/>
              </a:lnSpc>
              <a:buFont typeface="Wingdings" pitchFamily="2" charset="2"/>
              <a:buChar char="§"/>
            </a:pPr>
            <a:r>
              <a:rPr lang="en-US" altLang="en-US" sz="2000" dirty="0" smtClean="0">
                <a:solidFill>
                  <a:srgbClr val="000000"/>
                </a:solidFill>
                <a:latin typeface="Arial" pitchFamily="34" charset="0"/>
                <a:cs typeface="Arial" pitchFamily="34" charset="0"/>
              </a:rPr>
              <a:t>Find </a:t>
            </a:r>
            <a:r>
              <a:rPr lang="en-US" altLang="en-US" sz="2000" dirty="0">
                <a:solidFill>
                  <a:srgbClr val="000000"/>
                </a:solidFill>
                <a:latin typeface="Arial" pitchFamily="34" charset="0"/>
                <a:cs typeface="Arial" pitchFamily="34" charset="0"/>
              </a:rPr>
              <a:t>you monthly average electricity usage from your energy bill: This is the total kWh you pay for in a single month. </a:t>
            </a:r>
          </a:p>
          <a:p>
            <a:pPr marL="0" algn="just">
              <a:lnSpc>
                <a:spcPct val="200000"/>
              </a:lnSpc>
              <a:buFont typeface="Wingdings" pitchFamily="2" charset="2"/>
              <a:buChar char="§"/>
            </a:pPr>
            <a:r>
              <a:rPr lang="en-US" altLang="en-US" sz="2000" dirty="0">
                <a:solidFill>
                  <a:srgbClr val="000000"/>
                </a:solidFill>
                <a:latin typeface="Arial" pitchFamily="34" charset="0"/>
                <a:cs typeface="Arial" pitchFamily="34" charset="0"/>
              </a:rPr>
              <a:t>Find your daily average electricity usage: Divide your monthly average kWh found in step 1 by 30 days.</a:t>
            </a:r>
          </a:p>
          <a:p>
            <a:pPr marL="0" algn="just">
              <a:lnSpc>
                <a:spcPct val="200000"/>
              </a:lnSpc>
              <a:buFont typeface="Wingdings" pitchFamily="2" charset="2"/>
              <a:buChar char="§"/>
            </a:pPr>
            <a:r>
              <a:rPr lang="en-US" altLang="en-US" sz="2000" dirty="0">
                <a:solidFill>
                  <a:srgbClr val="000000"/>
                </a:solidFill>
                <a:latin typeface="Arial" pitchFamily="34" charset="0"/>
                <a:cs typeface="Arial" pitchFamily="34" charset="0"/>
              </a:rPr>
              <a:t>Find the daily average peak sun hours for your location</a:t>
            </a:r>
            <a:r>
              <a:rPr lang="en-US" altLang="en-US" sz="2000" dirty="0">
                <a:latin typeface="Arial" pitchFamily="34" charset="0"/>
                <a:cs typeface="Arial" pitchFamily="34" charset="0"/>
              </a:rPr>
              <a:t> : it’s also possible to </a:t>
            </a:r>
            <a:r>
              <a:rPr lang="en-US" altLang="en-US" sz="2000" dirty="0">
                <a:solidFill>
                  <a:srgbClr val="FF0000"/>
                </a:solidFill>
                <a:latin typeface="Arial" pitchFamily="34" charset="0"/>
                <a:cs typeface="Arial" pitchFamily="34" charset="0"/>
              </a:rPr>
              <a:t>visit NASA data</a:t>
            </a:r>
          </a:p>
          <a:p>
            <a:pPr marL="0" algn="just">
              <a:lnSpc>
                <a:spcPct val="200000"/>
              </a:lnSpc>
              <a:buFont typeface="Wingdings" pitchFamily="2" charset="2"/>
              <a:buChar char="§"/>
            </a:pPr>
            <a:r>
              <a:rPr lang="en-US" altLang="en-US" sz="2000" dirty="0">
                <a:solidFill>
                  <a:srgbClr val="000000"/>
                </a:solidFill>
                <a:latin typeface="Arial" pitchFamily="34" charset="0"/>
                <a:cs typeface="Arial" pitchFamily="34" charset="0"/>
              </a:rPr>
              <a:t>Calculate the solar system size (AC) to generate 100% of your electricity consumption</a:t>
            </a:r>
            <a:r>
              <a:rPr lang="en-US" altLang="en-US" sz="2000" dirty="0">
                <a:latin typeface="Arial" pitchFamily="34" charset="0"/>
                <a:cs typeface="Arial" pitchFamily="34" charset="0"/>
              </a:rPr>
              <a:t> : can be achieved by </a:t>
            </a:r>
            <a:r>
              <a:rPr lang="en-US" altLang="en-US" sz="2000" dirty="0">
                <a:solidFill>
                  <a:srgbClr val="FF0000"/>
                </a:solidFill>
                <a:latin typeface="Arial" pitchFamily="34" charset="0"/>
                <a:cs typeface="Arial" pitchFamily="34" charset="0"/>
              </a:rPr>
              <a:t>dividing the </a:t>
            </a:r>
            <a:r>
              <a:rPr lang="en-US" altLang="en-US" dirty="0">
                <a:solidFill>
                  <a:srgbClr val="FF0000"/>
                </a:solidFill>
                <a:latin typeface="Arial" pitchFamily="34" charset="0"/>
                <a:cs typeface="Arial" pitchFamily="34" charset="0"/>
              </a:rPr>
              <a:t>daily average energy usage </a:t>
            </a:r>
            <a:r>
              <a:rPr lang="en-US" altLang="en-US" dirty="0">
                <a:solidFill>
                  <a:srgbClr val="000000"/>
                </a:solidFill>
                <a:latin typeface="Arial" pitchFamily="34" charset="0"/>
                <a:cs typeface="Arial" pitchFamily="34" charset="0"/>
              </a:rPr>
              <a:t>by the </a:t>
            </a:r>
            <a:r>
              <a:rPr lang="en-US" altLang="en-US" dirty="0">
                <a:solidFill>
                  <a:srgbClr val="FF0000"/>
                </a:solidFill>
                <a:latin typeface="Arial" pitchFamily="34" charset="0"/>
                <a:cs typeface="Arial" pitchFamily="34" charset="0"/>
              </a:rPr>
              <a:t>average sun peak hours in your location</a:t>
            </a:r>
            <a:r>
              <a:rPr lang="en-US" altLang="en-US" dirty="0">
                <a:solidFill>
                  <a:srgbClr val="000000"/>
                </a:solidFill>
                <a:latin typeface="Arial" pitchFamily="34" charset="0"/>
                <a:cs typeface="Arial" pitchFamily="34" charset="0"/>
              </a:rPr>
              <a:t>.</a:t>
            </a:r>
            <a:r>
              <a:rPr lang="en-US" altLang="en-US" sz="2000" dirty="0">
                <a:latin typeface="Arial" pitchFamily="34" charset="0"/>
                <a:cs typeface="Arial" pitchFamily="34" charset="0"/>
              </a:rPr>
              <a:t> </a:t>
            </a:r>
            <a:endParaRPr lang="en-US" altLang="en-US" sz="2000" dirty="0">
              <a:latin typeface="Times New Roman" pitchFamily="18" charset="0"/>
              <a:cs typeface="Times New Roman" pitchFamily="18" charset="0"/>
            </a:endParaRPr>
          </a:p>
        </p:txBody>
      </p:sp>
      <p:sp>
        <p:nvSpPr>
          <p:cNvPr id="4" name="Title 1"/>
          <p:cNvSpPr txBox="1">
            <a:spLocks/>
          </p:cNvSpPr>
          <p:nvPr/>
        </p:nvSpPr>
        <p:spPr>
          <a:xfrm>
            <a:off x="274320" y="0"/>
            <a:ext cx="10717954" cy="645160"/>
          </a:xfrm>
          <a:prstGeom prst="rect">
            <a:avLst/>
          </a:prstGeom>
        </p:spPr>
        <p:txBody>
          <a:bodyPr>
            <a:normAutofit fontScale="97500"/>
          </a:bodyPr>
          <a:lstStyle>
            <a:lvl1pPr algn="l" defTabSz="914400" rtl="0" eaLnBrk="1" latinLnBrk="1" hangingPunct="1">
              <a:lnSpc>
                <a:spcPct val="90000"/>
              </a:lnSpc>
              <a:spcBef>
                <a:spcPct val="0"/>
              </a:spcBef>
              <a:buNone/>
              <a:defRPr sz="4400" kern="1200">
                <a:solidFill>
                  <a:schemeClr val="tx1"/>
                </a:solidFill>
                <a:latin typeface="+mj-lt"/>
                <a:ea typeface="+mj-ea"/>
                <a:cs typeface="+mj-cs"/>
              </a:defRPr>
            </a:lvl1pPr>
          </a:lstStyle>
          <a:p>
            <a:pPr>
              <a:defRPr/>
            </a:pPr>
            <a:r>
              <a:rPr lang="en-US" sz="3000" b="1" dirty="0" smtClean="0">
                <a:latin typeface="Arial" pitchFamily="34" charset="0"/>
                <a:cs typeface="Arial" pitchFamily="34" charset="0"/>
              </a:rPr>
              <a:t>Designing                                      Cont.…</a:t>
            </a:r>
            <a:endParaRPr lang="en-US" sz="3000" dirty="0"/>
          </a:p>
        </p:txBody>
      </p:sp>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A48DA065-FA52-4A6B-AE36-1AE15AD4FD00}" type="slidenum">
              <a:rPr lang="en-US" smtClean="0"/>
              <a:pPr/>
              <a:t>8</a:t>
            </a:fld>
            <a:endParaRPr lang="en-US"/>
          </a:p>
        </p:txBody>
      </p:sp>
    </p:spTree>
    <p:extLst>
      <p:ext uri="{BB962C8B-B14F-4D97-AF65-F5344CB8AC3E}">
        <p14:creationId xmlns:p14="http://schemas.microsoft.com/office/powerpoint/2010/main" val="75911949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0" y="0"/>
            <a:ext cx="12192000" cy="4939814"/>
          </a:xfrm>
          <a:prstGeom prst="rect">
            <a:avLst/>
          </a:prstGeom>
          <a:noFill/>
        </p:spPr>
        <p:txBody>
          <a:bodyPr>
            <a:spAutoFit/>
          </a:bodyPr>
          <a:lstStyle/>
          <a:p>
            <a:pPr algn="ctr">
              <a:lnSpc>
                <a:spcPct val="150000"/>
              </a:lnSpc>
              <a:defRPr/>
            </a:pPr>
            <a:r>
              <a:rPr lang="en-US" sz="3000" b="1" dirty="0" smtClean="0">
                <a:solidFill>
                  <a:srgbClr val="000000"/>
                </a:solidFill>
                <a:latin typeface="Arial" pitchFamily="34" charset="0"/>
                <a:cs typeface="Arial" pitchFamily="34" charset="0"/>
              </a:rPr>
              <a:t>3.  </a:t>
            </a:r>
            <a:r>
              <a:rPr lang="en-US" sz="3000" b="1" dirty="0">
                <a:solidFill>
                  <a:srgbClr val="000000"/>
                </a:solidFill>
                <a:latin typeface="Arial" pitchFamily="34" charset="0"/>
                <a:cs typeface="Arial" pitchFamily="34" charset="0"/>
              </a:rPr>
              <a:t>Estimating an Electric load(EEL)</a:t>
            </a:r>
          </a:p>
          <a:p>
            <a:pPr marL="342900" indent="-342900" algn="just">
              <a:lnSpc>
                <a:spcPct val="150000"/>
              </a:lnSpc>
              <a:buFont typeface="Wingdings" pitchFamily="2" charset="2"/>
              <a:buChar char="§"/>
              <a:defRPr/>
            </a:pPr>
            <a:r>
              <a:rPr lang="en-US" sz="2000" b="1" dirty="0">
                <a:solidFill>
                  <a:srgbClr val="000000"/>
                </a:solidFill>
                <a:latin typeface="Times New Roman" panose="02020603050405020304" pitchFamily="18" charset="0"/>
                <a:cs typeface="Times New Roman" panose="02020603050405020304" pitchFamily="18" charset="0"/>
              </a:rPr>
              <a:t> </a:t>
            </a:r>
            <a:r>
              <a:rPr lang="en-US" sz="2000" b="1" dirty="0">
                <a:solidFill>
                  <a:srgbClr val="000000"/>
                </a:solidFill>
                <a:latin typeface="Arial" pitchFamily="34" charset="0"/>
                <a:cs typeface="Arial" pitchFamily="34" charset="0"/>
              </a:rPr>
              <a:t>Power calculation: </a:t>
            </a:r>
            <a:r>
              <a:rPr lang="en-US" sz="2000" dirty="0">
                <a:solidFill>
                  <a:srgbClr val="000000"/>
                </a:solidFill>
                <a:latin typeface="Arial" pitchFamily="34" charset="0"/>
                <a:cs typeface="Arial" pitchFamily="34" charset="0"/>
              </a:rPr>
              <a:t>the total power or energy requirement  that needs to design the PV system depends on your daily energy requirements and future energy requirements</a:t>
            </a:r>
          </a:p>
          <a:p>
            <a:pPr marL="342900" indent="-342900" algn="just">
              <a:lnSpc>
                <a:spcPct val="150000"/>
              </a:lnSpc>
              <a:buFont typeface="Wingdings" pitchFamily="2" charset="2"/>
              <a:buChar char="§"/>
              <a:defRPr/>
            </a:pPr>
            <a:r>
              <a:rPr lang="en-US" sz="2000" dirty="0">
                <a:solidFill>
                  <a:srgbClr val="000000"/>
                </a:solidFill>
                <a:latin typeface="Arial" pitchFamily="34" charset="0"/>
                <a:cs typeface="Arial" pitchFamily="34" charset="0"/>
              </a:rPr>
              <a:t>To determine the daily energy requirement, it’s recommended to fill out the load sizing worksheet, considering the standard efficiency and voltage of Inverter and battery as presented in Table.1 </a:t>
            </a:r>
          </a:p>
          <a:p>
            <a:pPr algn="ctr">
              <a:lnSpc>
                <a:spcPct val="150000"/>
              </a:lnSpc>
              <a:defRPr/>
            </a:pPr>
            <a:r>
              <a:rPr lang="en-US" sz="2000" dirty="0">
                <a:solidFill>
                  <a:srgbClr val="000000"/>
                </a:solidFill>
                <a:latin typeface="Times New Roman" panose="02020603050405020304" pitchFamily="18" charset="0"/>
                <a:cs typeface="Times New Roman" panose="02020603050405020304" pitchFamily="18" charset="0"/>
              </a:rPr>
              <a:t>Table. 1 Battery voltage and Inverter efficiency[2] </a:t>
            </a:r>
          </a:p>
          <a:p>
            <a:pPr marL="342900" indent="-342900" algn="just">
              <a:lnSpc>
                <a:spcPct val="150000"/>
              </a:lnSpc>
              <a:buFont typeface="Wingdings" pitchFamily="2" charset="2"/>
              <a:buChar char="§"/>
              <a:defRPr/>
            </a:pPr>
            <a:r>
              <a:rPr lang="en-US" sz="2000" dirty="0">
                <a:latin typeface="Times New Roman" panose="02020603050405020304" pitchFamily="18" charset="0"/>
                <a:cs typeface="Times New Roman" panose="02020603050405020304" pitchFamily="18" charset="0"/>
              </a:rPr>
              <a:t>  </a:t>
            </a:r>
            <a:r>
              <a:rPr lang="en-US" sz="2000" dirty="0"/>
              <a:t/>
            </a:r>
            <a:br>
              <a:rPr lang="en-US" sz="2000" dirty="0"/>
            </a:br>
            <a:r>
              <a:rPr lang="en-US" sz="2000" dirty="0">
                <a:latin typeface="Times New Roman" panose="02020603050405020304" pitchFamily="18" charset="0"/>
                <a:cs typeface="Times New Roman" panose="02020603050405020304" pitchFamily="18" charset="0"/>
              </a:rPr>
              <a:t> </a:t>
            </a:r>
            <a:br>
              <a:rPr lang="en-US" sz="2000" dirty="0">
                <a:latin typeface="Times New Roman" panose="02020603050405020304" pitchFamily="18" charset="0"/>
                <a:cs typeface="Times New Roman" panose="02020603050405020304" pitchFamily="18" charset="0"/>
              </a:rPr>
            </a:br>
            <a:endParaRPr lang="en-US" sz="2000" dirty="0">
              <a:solidFill>
                <a:srgbClr val="000000"/>
              </a:solidFill>
              <a:latin typeface="Times New Roman" panose="02020603050405020304" pitchFamily="18" charset="0"/>
              <a:cs typeface="Times New Roman" panose="02020603050405020304" pitchFamily="18" charset="0"/>
            </a:endParaRPr>
          </a:p>
          <a:p>
            <a:pPr algn="just">
              <a:lnSpc>
                <a:spcPct val="150000"/>
              </a:lnSpc>
              <a:defRPr/>
            </a:pPr>
            <a:endParaRPr lang="en-US" sz="2000" dirty="0">
              <a:solidFill>
                <a:srgbClr val="000000"/>
              </a:solidFill>
              <a:latin typeface="Times New Roman" panose="02020603050405020304" pitchFamily="18" charset="0"/>
              <a:cs typeface="Times New Roman" panose="02020603050405020304" pitchFamily="18" charset="0"/>
            </a:endParaRPr>
          </a:p>
        </p:txBody>
      </p:sp>
      <p:graphicFrame>
        <p:nvGraphicFramePr>
          <p:cNvPr id="2" name="Table 1"/>
          <p:cNvGraphicFramePr>
            <a:graphicFrameLocks noGrp="1"/>
          </p:cNvGraphicFramePr>
          <p:nvPr>
            <p:extLst>
              <p:ext uri="{D42A27DB-BD31-4B8C-83A1-F6EECF244321}">
                <p14:modId xmlns:p14="http://schemas.microsoft.com/office/powerpoint/2010/main" val="1555945871"/>
              </p:ext>
            </p:extLst>
          </p:nvPr>
        </p:nvGraphicFramePr>
        <p:xfrm>
          <a:off x="1371600" y="3073400"/>
          <a:ext cx="8239760" cy="2341880"/>
        </p:xfrm>
        <a:graphic>
          <a:graphicData uri="http://schemas.openxmlformats.org/drawingml/2006/table">
            <a:tbl>
              <a:tblPr firstRow="1" bandRow="1">
                <a:tableStyleId>{5C22544A-7EE6-4342-B048-85BDC9FD1C3A}</a:tableStyleId>
              </a:tblPr>
              <a:tblGrid>
                <a:gridCol w="1863755"/>
                <a:gridCol w="3629418"/>
                <a:gridCol w="2746587"/>
              </a:tblGrid>
              <a:tr h="677694">
                <a:tc>
                  <a:txBody>
                    <a:bodyPr/>
                    <a:lstStyle/>
                    <a:p>
                      <a:r>
                        <a:rPr lang="en-US" sz="1800" dirty="0" smtClean="0">
                          <a:latin typeface="Arial" pitchFamily="34" charset="0"/>
                          <a:cs typeface="Arial" pitchFamily="34" charset="0"/>
                        </a:rPr>
                        <a:t>A</a:t>
                      </a:r>
                      <a:endParaRPr lang="en-US" sz="1800" dirty="0">
                        <a:latin typeface="Arial" pitchFamily="34" charset="0"/>
                        <a:cs typeface="Arial" pitchFamily="34" charset="0"/>
                      </a:endParaRPr>
                    </a:p>
                  </a:txBody>
                  <a:tcPr marL="121920" marR="121920" marT="45710" marB="45710"/>
                </a:tc>
                <a:tc>
                  <a:txBody>
                    <a:bodyPr/>
                    <a:lstStyle/>
                    <a:p>
                      <a:r>
                        <a:rPr lang="en-US" sz="1800" dirty="0" smtClean="0">
                          <a:latin typeface="Arial" pitchFamily="34" charset="0"/>
                          <a:cs typeface="Arial" pitchFamily="34" charset="0"/>
                        </a:rPr>
                        <a:t>Inverter</a:t>
                      </a:r>
                      <a:r>
                        <a:rPr lang="en-US" sz="1800" baseline="0" dirty="0" smtClean="0">
                          <a:latin typeface="Arial" pitchFamily="34" charset="0"/>
                          <a:cs typeface="Arial" pitchFamily="34" charset="0"/>
                        </a:rPr>
                        <a:t> efficiency </a:t>
                      </a:r>
                      <a:endParaRPr lang="en-US" sz="1800" dirty="0">
                        <a:latin typeface="Arial" pitchFamily="34" charset="0"/>
                        <a:cs typeface="Arial" pitchFamily="34" charset="0"/>
                      </a:endParaRPr>
                    </a:p>
                  </a:txBody>
                  <a:tcPr marL="121920" marR="121920" marT="45710" marB="45710"/>
                </a:tc>
                <a:tc>
                  <a:txBody>
                    <a:bodyPr/>
                    <a:lstStyle/>
                    <a:p>
                      <a:r>
                        <a:rPr lang="en-US" sz="1800" dirty="0" smtClean="0">
                          <a:latin typeface="Arial" pitchFamily="34" charset="0"/>
                          <a:cs typeface="Arial" pitchFamily="34" charset="0"/>
                        </a:rPr>
                        <a:t>0.88 to 0.98</a:t>
                      </a:r>
                      <a:endParaRPr lang="en-US" sz="1800" dirty="0">
                        <a:latin typeface="Arial" pitchFamily="34" charset="0"/>
                        <a:cs typeface="Arial" pitchFamily="34" charset="0"/>
                      </a:endParaRPr>
                    </a:p>
                  </a:txBody>
                  <a:tcPr marL="121920" marR="121920" marT="45710" marB="45710"/>
                </a:tc>
              </a:tr>
              <a:tr h="832093">
                <a:tc>
                  <a:txBody>
                    <a:bodyPr/>
                    <a:lstStyle/>
                    <a:p>
                      <a:r>
                        <a:rPr lang="en-US" sz="1800" dirty="0" smtClean="0">
                          <a:latin typeface="Arial" pitchFamily="34" charset="0"/>
                          <a:cs typeface="Arial" pitchFamily="34" charset="0"/>
                        </a:rPr>
                        <a:t>B</a:t>
                      </a:r>
                      <a:endParaRPr lang="en-US" sz="1800" dirty="0">
                        <a:latin typeface="Arial" pitchFamily="34" charset="0"/>
                        <a:cs typeface="Arial" pitchFamily="34" charset="0"/>
                      </a:endParaRPr>
                    </a:p>
                  </a:txBody>
                  <a:tcPr marL="121920" marR="121920" marT="45710" marB="45710"/>
                </a:tc>
                <a:tc>
                  <a:txBody>
                    <a:bodyPr/>
                    <a:lstStyle/>
                    <a:p>
                      <a:r>
                        <a:rPr lang="en-US" sz="1800" dirty="0" smtClean="0">
                          <a:latin typeface="Arial" pitchFamily="34" charset="0"/>
                          <a:cs typeface="Arial" pitchFamily="34" charset="0"/>
                        </a:rPr>
                        <a:t>Battery bus voltage </a:t>
                      </a:r>
                      <a:endParaRPr lang="en-US" sz="1800" dirty="0">
                        <a:latin typeface="Arial" pitchFamily="34" charset="0"/>
                        <a:cs typeface="Arial" pitchFamily="34" charset="0"/>
                      </a:endParaRPr>
                    </a:p>
                  </a:txBody>
                  <a:tcPr marL="121920" marR="121920" marT="45710" marB="45710"/>
                </a:tc>
                <a:tc>
                  <a:txBody>
                    <a:bodyPr/>
                    <a:lstStyle/>
                    <a:p>
                      <a:r>
                        <a:rPr lang="en-US" sz="1800" dirty="0" smtClean="0">
                          <a:latin typeface="Arial" pitchFamily="34" charset="0"/>
                          <a:cs typeface="Arial" pitchFamily="34" charset="0"/>
                        </a:rPr>
                        <a:t>12V,</a:t>
                      </a:r>
                      <a:r>
                        <a:rPr lang="en-US" sz="1800" baseline="0" dirty="0" smtClean="0">
                          <a:latin typeface="Arial" pitchFamily="34" charset="0"/>
                          <a:cs typeface="Arial" pitchFamily="34" charset="0"/>
                        </a:rPr>
                        <a:t> 24V, 48V</a:t>
                      </a:r>
                      <a:endParaRPr lang="en-US" sz="1800" dirty="0">
                        <a:latin typeface="Arial" pitchFamily="34" charset="0"/>
                        <a:cs typeface="Arial" pitchFamily="34" charset="0"/>
                      </a:endParaRPr>
                    </a:p>
                  </a:txBody>
                  <a:tcPr marL="121920" marR="121920" marT="45710" marB="45710"/>
                </a:tc>
              </a:tr>
              <a:tr h="832093">
                <a:tc>
                  <a:txBody>
                    <a:bodyPr/>
                    <a:lstStyle/>
                    <a:p>
                      <a:r>
                        <a:rPr lang="en-US" sz="1800" dirty="0" smtClean="0">
                          <a:latin typeface="Arial" pitchFamily="34" charset="0"/>
                          <a:cs typeface="Arial" pitchFamily="34" charset="0"/>
                        </a:rPr>
                        <a:t>C</a:t>
                      </a:r>
                      <a:endParaRPr lang="en-US" sz="1800" dirty="0">
                        <a:latin typeface="Arial" pitchFamily="34" charset="0"/>
                        <a:cs typeface="Arial" pitchFamily="34" charset="0"/>
                      </a:endParaRPr>
                    </a:p>
                  </a:txBody>
                  <a:tcPr marL="121920" marR="121920" marT="45710" marB="45710"/>
                </a:tc>
                <a:tc>
                  <a:txBody>
                    <a:bodyPr/>
                    <a:lstStyle/>
                    <a:p>
                      <a:r>
                        <a:rPr lang="en-US" sz="1800" dirty="0" smtClean="0">
                          <a:latin typeface="Arial" pitchFamily="34" charset="0"/>
                          <a:cs typeface="Arial" pitchFamily="34" charset="0"/>
                        </a:rPr>
                        <a:t>Inverter AC Voltage</a:t>
                      </a:r>
                      <a:r>
                        <a:rPr lang="en-US" sz="1800" baseline="0" dirty="0" smtClean="0">
                          <a:latin typeface="Arial" pitchFamily="34" charset="0"/>
                          <a:cs typeface="Arial" pitchFamily="34" charset="0"/>
                        </a:rPr>
                        <a:t> </a:t>
                      </a:r>
                      <a:endParaRPr lang="en-US" sz="1800" dirty="0">
                        <a:latin typeface="Arial" pitchFamily="34" charset="0"/>
                        <a:cs typeface="Arial" pitchFamily="34" charset="0"/>
                      </a:endParaRPr>
                    </a:p>
                  </a:txBody>
                  <a:tcPr marL="121920" marR="121920" marT="45710" marB="45710"/>
                </a:tc>
                <a:tc>
                  <a:txBody>
                    <a:bodyPr/>
                    <a:lstStyle/>
                    <a:p>
                      <a:r>
                        <a:rPr lang="en-US" sz="1800" dirty="0" smtClean="0">
                          <a:latin typeface="Arial" pitchFamily="34" charset="0"/>
                          <a:cs typeface="Arial" pitchFamily="34" charset="0"/>
                        </a:rPr>
                        <a:t>120V or 408 V </a:t>
                      </a:r>
                      <a:endParaRPr lang="en-US" sz="1800" dirty="0">
                        <a:latin typeface="Arial" pitchFamily="34" charset="0"/>
                        <a:cs typeface="Arial" pitchFamily="34" charset="0"/>
                      </a:endParaRPr>
                    </a:p>
                  </a:txBody>
                  <a:tcPr marL="121920" marR="121920" marT="45710" marB="45710"/>
                </a:tc>
              </a:tr>
            </a:tbl>
          </a:graphicData>
        </a:graphic>
      </p:graphicFrame>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9</a:t>
            </a:fld>
            <a:endParaRPr lang="en-US"/>
          </a:p>
        </p:txBody>
      </p:sp>
    </p:spTree>
    <p:extLst>
      <p:ext uri="{BB962C8B-B14F-4D97-AF65-F5344CB8AC3E}">
        <p14:creationId xmlns:p14="http://schemas.microsoft.com/office/powerpoint/2010/main" val="110593288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2948542745"/>
              </p:ext>
            </p:extLst>
          </p:nvPr>
        </p:nvGraphicFramePr>
        <p:xfrm>
          <a:off x="233680" y="1043338"/>
          <a:ext cx="11156516" cy="4836632"/>
        </p:xfrm>
        <a:graphic>
          <a:graphicData uri="http://schemas.openxmlformats.org/drawingml/2006/table">
            <a:tbl>
              <a:tblPr firstRow="1" firstCol="1" bandRow="1">
                <a:tableStyleId>{BDBED569-4797-4DF1-A0F4-6AAB3CD982D8}</a:tableStyleId>
              </a:tblPr>
              <a:tblGrid>
                <a:gridCol w="3718560"/>
                <a:gridCol w="1859698"/>
                <a:gridCol w="2789129"/>
                <a:gridCol w="2789129"/>
              </a:tblGrid>
              <a:tr h="513341">
                <a:tc>
                  <a:txBody>
                    <a:bodyPr/>
                    <a:lstStyle/>
                    <a:p>
                      <a:pPr marL="0" marR="0">
                        <a:lnSpc>
                          <a:spcPct val="100000"/>
                        </a:lnSpc>
                        <a:spcBef>
                          <a:spcPts val="0"/>
                        </a:spcBef>
                        <a:spcAft>
                          <a:spcPts val="0"/>
                        </a:spcAft>
                      </a:pPr>
                      <a:r>
                        <a:rPr lang="en-US" sz="1400" dirty="0">
                          <a:effectLst/>
                          <a:latin typeface="Arial" pitchFamily="34" charset="0"/>
                          <a:cs typeface="Arial" pitchFamily="34" charset="0"/>
                        </a:rPr>
                        <a:t>D= Rating of each Item (I).  (W)</a:t>
                      </a:r>
                      <a:endParaRPr lang="en-US" sz="1400" dirty="0">
                        <a:effectLst/>
                        <a:latin typeface="Arial" pitchFamily="34" charset="0"/>
                        <a:ea typeface="Calibri"/>
                        <a:cs typeface="Arial" pitchFamily="34" charset="0"/>
                      </a:endParaRPr>
                    </a:p>
                  </a:txBody>
                  <a:tcPr marL="74957" marR="74957" marT="0" marB="0"/>
                </a:tc>
                <a:tc gridSpan="3">
                  <a:txBody>
                    <a:bodyPr/>
                    <a:lstStyle/>
                    <a:p>
                      <a:pPr marL="0" marR="0">
                        <a:lnSpc>
                          <a:spcPct val="100000"/>
                        </a:lnSpc>
                        <a:spcBef>
                          <a:spcPts val="0"/>
                        </a:spcBef>
                        <a:spcAft>
                          <a:spcPts val="0"/>
                        </a:spcAft>
                      </a:pPr>
                      <a:r>
                        <a:rPr lang="en-US" sz="1600">
                          <a:effectLst/>
                          <a:latin typeface="Arial" pitchFamily="34" charset="0"/>
                          <a:cs typeface="Arial" pitchFamily="34" charset="0"/>
                        </a:rPr>
                        <a:t>I.1           I. 2              I.3           I.4……………………………………………..I.n</a:t>
                      </a:r>
                      <a:endParaRPr lang="en-US" sz="1100">
                        <a:effectLst/>
                        <a:latin typeface="Arial" pitchFamily="34" charset="0"/>
                        <a:ea typeface="Calibri"/>
                        <a:cs typeface="Arial" pitchFamily="34" charset="0"/>
                      </a:endParaRPr>
                    </a:p>
                  </a:txBody>
                  <a:tcPr marL="74957" marR="74957" marT="0" marB="0"/>
                </a:tc>
                <a:tc hMerge="1">
                  <a:txBody>
                    <a:bodyPr/>
                    <a:lstStyle/>
                    <a:p>
                      <a:endParaRPr lang="en-US"/>
                    </a:p>
                  </a:txBody>
                  <a:tcPr/>
                </a:tc>
                <a:tc hMerge="1">
                  <a:txBody>
                    <a:bodyPr/>
                    <a:lstStyle/>
                    <a:p>
                      <a:endParaRPr lang="en-US"/>
                    </a:p>
                  </a:txBody>
                  <a:tcPr/>
                </a:tc>
              </a:tr>
              <a:tr h="473235">
                <a:tc>
                  <a:txBody>
                    <a:bodyPr/>
                    <a:lstStyle/>
                    <a:p>
                      <a:pPr marL="0" marR="0">
                        <a:lnSpc>
                          <a:spcPct val="100000"/>
                        </a:lnSpc>
                        <a:spcBef>
                          <a:spcPts val="0"/>
                        </a:spcBef>
                        <a:spcAft>
                          <a:spcPts val="0"/>
                        </a:spcAft>
                      </a:pPr>
                      <a:r>
                        <a:rPr lang="en-US" sz="1400" dirty="0">
                          <a:effectLst/>
                          <a:latin typeface="Arial" pitchFamily="34" charset="0"/>
                          <a:cs typeface="Arial" pitchFamily="34" charset="0"/>
                        </a:rPr>
                        <a:t>E=Adjustment factor(A.F)</a:t>
                      </a:r>
                      <a:endParaRPr lang="en-US" sz="1400" dirty="0">
                        <a:effectLst/>
                        <a:latin typeface="Arial" pitchFamily="34" charset="0"/>
                        <a:ea typeface="Calibri"/>
                        <a:cs typeface="Arial" pitchFamily="34" charset="0"/>
                      </a:endParaRPr>
                    </a:p>
                  </a:txBody>
                  <a:tcPr marL="74957" marR="74957" marT="0" marB="0"/>
                </a:tc>
                <a:tc>
                  <a:txBody>
                    <a:bodyPr/>
                    <a:lstStyle/>
                    <a:p>
                      <a:pPr marL="0" marR="0">
                        <a:lnSpc>
                          <a:spcPct val="100000"/>
                        </a:lnSpc>
                        <a:spcBef>
                          <a:spcPts val="0"/>
                        </a:spcBef>
                        <a:spcAft>
                          <a:spcPts val="0"/>
                        </a:spcAft>
                      </a:pPr>
                      <a:r>
                        <a:rPr lang="en-US" sz="1600">
                          <a:effectLst/>
                          <a:latin typeface="Arial" pitchFamily="34" charset="0"/>
                          <a:cs typeface="Arial" pitchFamily="34" charset="0"/>
                        </a:rPr>
                        <a:t>A.F=1 for DC item </a:t>
                      </a:r>
                      <a:endParaRPr lang="en-US" sz="1100">
                        <a:effectLst/>
                        <a:latin typeface="Arial" pitchFamily="34" charset="0"/>
                        <a:ea typeface="Calibri"/>
                        <a:cs typeface="Arial" pitchFamily="34" charset="0"/>
                      </a:endParaRPr>
                    </a:p>
                  </a:txBody>
                  <a:tcPr marL="74957" marR="74957" marT="0" marB="0"/>
                </a:tc>
                <a:tc>
                  <a:txBody>
                    <a:bodyPr/>
                    <a:lstStyle/>
                    <a:p>
                      <a:pPr marL="0" marR="0">
                        <a:lnSpc>
                          <a:spcPct val="100000"/>
                        </a:lnSpc>
                        <a:spcBef>
                          <a:spcPts val="0"/>
                        </a:spcBef>
                        <a:spcAft>
                          <a:spcPts val="0"/>
                        </a:spcAft>
                      </a:pPr>
                      <a:r>
                        <a:rPr lang="en-US" sz="1600">
                          <a:effectLst/>
                          <a:latin typeface="Arial" pitchFamily="34" charset="0"/>
                          <a:cs typeface="Arial" pitchFamily="34" charset="0"/>
                        </a:rPr>
                        <a:t>A.F=A for AC</a:t>
                      </a:r>
                      <a:endParaRPr lang="en-US" sz="1100">
                        <a:effectLst/>
                        <a:latin typeface="Arial" pitchFamily="34" charset="0"/>
                        <a:ea typeface="Calibri"/>
                        <a:cs typeface="Arial" pitchFamily="34" charset="0"/>
                      </a:endParaRPr>
                    </a:p>
                  </a:txBody>
                  <a:tcPr marL="74957" marR="74957" marT="0" marB="0"/>
                </a:tc>
                <a:tc>
                  <a:txBody>
                    <a:bodyPr/>
                    <a:lstStyle/>
                    <a:p>
                      <a:pPr marL="0" marR="0">
                        <a:lnSpc>
                          <a:spcPct val="100000"/>
                        </a:lnSpc>
                        <a:spcBef>
                          <a:spcPts val="0"/>
                        </a:spcBef>
                        <a:spcAft>
                          <a:spcPts val="0"/>
                        </a:spcAft>
                      </a:pPr>
                      <a:r>
                        <a:rPr lang="en-US" sz="1600" dirty="0">
                          <a:effectLst/>
                          <a:latin typeface="Arial" pitchFamily="34" charset="0"/>
                          <a:cs typeface="Arial" pitchFamily="34" charset="0"/>
                        </a:rPr>
                        <a:t>&lt;=1</a:t>
                      </a:r>
                      <a:endParaRPr lang="en-US" sz="1100" dirty="0">
                        <a:effectLst/>
                        <a:latin typeface="Arial" pitchFamily="34" charset="0"/>
                        <a:ea typeface="Calibri"/>
                        <a:cs typeface="Arial" pitchFamily="34" charset="0"/>
                      </a:endParaRPr>
                    </a:p>
                  </a:txBody>
                  <a:tcPr marL="74957" marR="74957" marT="0" marB="0"/>
                </a:tc>
              </a:tr>
              <a:tr h="513341">
                <a:tc>
                  <a:txBody>
                    <a:bodyPr/>
                    <a:lstStyle/>
                    <a:p>
                      <a:pPr marL="0" marR="0">
                        <a:lnSpc>
                          <a:spcPct val="100000"/>
                        </a:lnSpc>
                        <a:spcBef>
                          <a:spcPts val="0"/>
                        </a:spcBef>
                        <a:spcAft>
                          <a:spcPts val="0"/>
                        </a:spcAft>
                      </a:pPr>
                      <a:r>
                        <a:rPr lang="en-US" sz="1400" dirty="0">
                          <a:effectLst/>
                          <a:latin typeface="Arial" pitchFamily="34" charset="0"/>
                          <a:cs typeface="Arial" pitchFamily="34" charset="0"/>
                        </a:rPr>
                        <a:t>F</a:t>
                      </a:r>
                      <a:r>
                        <a:rPr lang="en-US" sz="1400" baseline="-25000" dirty="0">
                          <a:effectLst/>
                          <a:latin typeface="Arial" pitchFamily="34" charset="0"/>
                          <a:cs typeface="Arial" pitchFamily="34" charset="0"/>
                        </a:rPr>
                        <a:t>i</a:t>
                      </a:r>
                      <a:r>
                        <a:rPr lang="en-US" sz="1400" dirty="0">
                          <a:effectLst/>
                          <a:latin typeface="Arial" pitchFamily="34" charset="0"/>
                          <a:cs typeface="Arial" pitchFamily="34" charset="0"/>
                        </a:rPr>
                        <a:t>=Adjusted rating of each appliance</a:t>
                      </a:r>
                      <a:endParaRPr lang="en-US" sz="1400" dirty="0">
                        <a:effectLst/>
                        <a:latin typeface="Arial" pitchFamily="34" charset="0"/>
                        <a:ea typeface="Calibri"/>
                        <a:cs typeface="Arial" pitchFamily="34" charset="0"/>
                      </a:endParaRPr>
                    </a:p>
                  </a:txBody>
                  <a:tcPr marL="74957" marR="74957" marT="0" marB="0"/>
                </a:tc>
                <a:tc gridSpan="2">
                  <a:txBody>
                    <a:bodyPr/>
                    <a:lstStyle/>
                    <a:p>
                      <a:pPr marL="0" marR="0">
                        <a:lnSpc>
                          <a:spcPct val="100000"/>
                        </a:lnSpc>
                        <a:spcBef>
                          <a:spcPts val="0"/>
                        </a:spcBef>
                        <a:spcAft>
                          <a:spcPts val="0"/>
                        </a:spcAft>
                      </a:pPr>
                      <a:r>
                        <a:rPr lang="en-US" sz="1600" dirty="0">
                          <a:effectLst/>
                          <a:latin typeface="Arial" pitchFamily="34" charset="0"/>
                          <a:cs typeface="Arial" pitchFamily="34" charset="0"/>
                        </a:rPr>
                        <a:t>D/E</a:t>
                      </a:r>
                      <a:endParaRPr lang="en-US" sz="1100" dirty="0">
                        <a:effectLst/>
                        <a:latin typeface="Arial" pitchFamily="34" charset="0"/>
                        <a:ea typeface="Calibri"/>
                        <a:cs typeface="Arial" pitchFamily="34" charset="0"/>
                      </a:endParaRPr>
                    </a:p>
                  </a:txBody>
                  <a:tcPr marL="74957" marR="74957" marT="0" marB="0"/>
                </a:tc>
                <a:tc hMerge="1">
                  <a:txBody>
                    <a:bodyPr/>
                    <a:lstStyle/>
                    <a:p>
                      <a:endParaRPr lang="en-US"/>
                    </a:p>
                  </a:txBody>
                  <a:tcPr/>
                </a:tc>
                <a:tc>
                  <a:txBody>
                    <a:bodyPr/>
                    <a:lstStyle/>
                    <a:p>
                      <a:pPr marL="0" marR="0">
                        <a:lnSpc>
                          <a:spcPct val="100000"/>
                        </a:lnSpc>
                        <a:spcBef>
                          <a:spcPts val="0"/>
                        </a:spcBef>
                        <a:spcAft>
                          <a:spcPts val="0"/>
                        </a:spcAft>
                      </a:pPr>
                      <a:r>
                        <a:rPr lang="en-US" sz="1600">
                          <a:effectLst/>
                          <a:latin typeface="Arial" pitchFamily="34" charset="0"/>
                          <a:cs typeface="Arial" pitchFamily="34" charset="0"/>
                        </a:rPr>
                        <a:t>In watt </a:t>
                      </a:r>
                      <a:endParaRPr lang="en-US" sz="1100">
                        <a:effectLst/>
                        <a:latin typeface="Arial" pitchFamily="34" charset="0"/>
                        <a:ea typeface="Calibri"/>
                        <a:cs typeface="Arial" pitchFamily="34" charset="0"/>
                      </a:endParaRPr>
                    </a:p>
                  </a:txBody>
                  <a:tcPr marL="74957" marR="74957" marT="0" marB="0"/>
                </a:tc>
              </a:tr>
              <a:tr h="513341">
                <a:tc>
                  <a:txBody>
                    <a:bodyPr/>
                    <a:lstStyle/>
                    <a:p>
                      <a:pPr marL="0" marR="0">
                        <a:lnSpc>
                          <a:spcPct val="100000"/>
                        </a:lnSpc>
                        <a:spcBef>
                          <a:spcPts val="0"/>
                        </a:spcBef>
                        <a:spcAft>
                          <a:spcPts val="0"/>
                        </a:spcAft>
                      </a:pPr>
                      <a:r>
                        <a:rPr lang="en-US" sz="1400" dirty="0">
                          <a:effectLst/>
                          <a:latin typeface="Arial" pitchFamily="34" charset="0"/>
                          <a:cs typeface="Arial" pitchFamily="34" charset="0"/>
                        </a:rPr>
                        <a:t>G= operating time of each item per day</a:t>
                      </a:r>
                      <a:endParaRPr lang="en-US" sz="1400" dirty="0">
                        <a:effectLst/>
                        <a:latin typeface="Arial" pitchFamily="34" charset="0"/>
                        <a:ea typeface="Calibri"/>
                        <a:cs typeface="Arial" pitchFamily="34" charset="0"/>
                      </a:endParaRPr>
                    </a:p>
                  </a:txBody>
                  <a:tcPr marL="74957" marR="74957" marT="0" marB="0"/>
                </a:tc>
                <a:tc gridSpan="2">
                  <a:txBody>
                    <a:bodyPr/>
                    <a:lstStyle/>
                    <a:p>
                      <a:pPr marL="0" marR="0">
                        <a:lnSpc>
                          <a:spcPct val="100000"/>
                        </a:lnSpc>
                        <a:spcBef>
                          <a:spcPts val="0"/>
                        </a:spcBef>
                        <a:spcAft>
                          <a:spcPts val="0"/>
                        </a:spcAft>
                      </a:pPr>
                      <a:r>
                        <a:rPr lang="en-US" sz="1600" dirty="0">
                          <a:effectLst/>
                          <a:latin typeface="Arial" pitchFamily="34" charset="0"/>
                          <a:cs typeface="Arial" pitchFamily="34" charset="0"/>
                        </a:rPr>
                        <a:t>Number of hours </a:t>
                      </a:r>
                      <a:endParaRPr lang="en-US" sz="1100" dirty="0">
                        <a:effectLst/>
                        <a:latin typeface="Arial" pitchFamily="34" charset="0"/>
                        <a:ea typeface="Calibri"/>
                        <a:cs typeface="Arial" pitchFamily="34" charset="0"/>
                      </a:endParaRPr>
                    </a:p>
                  </a:txBody>
                  <a:tcPr marL="74957" marR="74957" marT="0" marB="0"/>
                </a:tc>
                <a:tc hMerge="1">
                  <a:txBody>
                    <a:bodyPr/>
                    <a:lstStyle/>
                    <a:p>
                      <a:endParaRPr lang="en-US"/>
                    </a:p>
                  </a:txBody>
                  <a:tcPr/>
                </a:tc>
                <a:tc>
                  <a:txBody>
                    <a:bodyPr/>
                    <a:lstStyle/>
                    <a:p>
                      <a:pPr marL="0" marR="0">
                        <a:lnSpc>
                          <a:spcPct val="100000"/>
                        </a:lnSpc>
                        <a:spcBef>
                          <a:spcPts val="0"/>
                        </a:spcBef>
                        <a:spcAft>
                          <a:spcPts val="0"/>
                        </a:spcAft>
                      </a:pPr>
                      <a:r>
                        <a:rPr lang="en-US" sz="1600">
                          <a:effectLst/>
                          <a:latin typeface="Arial" pitchFamily="34" charset="0"/>
                          <a:cs typeface="Arial" pitchFamily="34" charset="0"/>
                        </a:rPr>
                        <a:t>Hrs.</a:t>
                      </a:r>
                      <a:endParaRPr lang="en-US" sz="1100">
                        <a:effectLst/>
                        <a:latin typeface="Arial" pitchFamily="34" charset="0"/>
                        <a:ea typeface="Calibri"/>
                        <a:cs typeface="Arial" pitchFamily="34" charset="0"/>
                      </a:endParaRPr>
                    </a:p>
                  </a:txBody>
                  <a:tcPr marL="74957" marR="74957" marT="0" marB="0"/>
                </a:tc>
              </a:tr>
              <a:tr h="513341">
                <a:tc>
                  <a:txBody>
                    <a:bodyPr/>
                    <a:lstStyle/>
                    <a:p>
                      <a:pPr marL="0" marR="0">
                        <a:lnSpc>
                          <a:spcPct val="100000"/>
                        </a:lnSpc>
                        <a:spcBef>
                          <a:spcPts val="0"/>
                        </a:spcBef>
                        <a:spcAft>
                          <a:spcPts val="0"/>
                        </a:spcAft>
                      </a:pPr>
                      <a:r>
                        <a:rPr lang="en-US" sz="1400" dirty="0">
                          <a:effectLst/>
                          <a:latin typeface="Arial" pitchFamily="34" charset="0"/>
                          <a:cs typeface="Arial" pitchFamily="34" charset="0"/>
                        </a:rPr>
                        <a:t>H</a:t>
                      </a:r>
                      <a:r>
                        <a:rPr lang="en-US" sz="1400" baseline="-25000" dirty="0">
                          <a:effectLst/>
                          <a:latin typeface="Arial" pitchFamily="34" charset="0"/>
                          <a:cs typeface="Arial" pitchFamily="34" charset="0"/>
                        </a:rPr>
                        <a:t>i</a:t>
                      </a:r>
                      <a:r>
                        <a:rPr lang="en-US" sz="1400" dirty="0">
                          <a:effectLst/>
                          <a:latin typeface="Arial" pitchFamily="34" charset="0"/>
                          <a:cs typeface="Arial" pitchFamily="34" charset="0"/>
                        </a:rPr>
                        <a:t>=Energy usage  per day/item </a:t>
                      </a:r>
                      <a:endParaRPr lang="en-US" sz="1400" dirty="0">
                        <a:effectLst/>
                        <a:latin typeface="Arial" pitchFamily="34" charset="0"/>
                        <a:ea typeface="Calibri"/>
                        <a:cs typeface="Arial" pitchFamily="34" charset="0"/>
                      </a:endParaRPr>
                    </a:p>
                  </a:txBody>
                  <a:tcPr marL="74957" marR="74957" marT="0" marB="0"/>
                </a:tc>
                <a:tc gridSpan="2">
                  <a:txBody>
                    <a:bodyPr/>
                    <a:lstStyle/>
                    <a:p>
                      <a:pPr marL="0" marR="0">
                        <a:lnSpc>
                          <a:spcPct val="100000"/>
                        </a:lnSpc>
                        <a:spcBef>
                          <a:spcPts val="0"/>
                        </a:spcBef>
                        <a:spcAft>
                          <a:spcPts val="0"/>
                        </a:spcAft>
                      </a:pPr>
                      <a:r>
                        <a:rPr lang="en-US" sz="1600" dirty="0">
                          <a:effectLst/>
                          <a:latin typeface="Arial" pitchFamily="34" charset="0"/>
                          <a:cs typeface="Arial" pitchFamily="34" charset="0"/>
                        </a:rPr>
                        <a:t>F*G</a:t>
                      </a:r>
                      <a:endParaRPr lang="en-US" sz="1100" dirty="0">
                        <a:effectLst/>
                        <a:latin typeface="Arial" pitchFamily="34" charset="0"/>
                        <a:ea typeface="Calibri"/>
                        <a:cs typeface="Arial" pitchFamily="34" charset="0"/>
                      </a:endParaRPr>
                    </a:p>
                  </a:txBody>
                  <a:tcPr marL="74957" marR="74957" marT="0" marB="0"/>
                </a:tc>
                <a:tc hMerge="1">
                  <a:txBody>
                    <a:bodyPr/>
                    <a:lstStyle/>
                    <a:p>
                      <a:endParaRPr lang="en-US"/>
                    </a:p>
                  </a:txBody>
                  <a:tcPr/>
                </a:tc>
                <a:tc>
                  <a:txBody>
                    <a:bodyPr/>
                    <a:lstStyle/>
                    <a:p>
                      <a:pPr marL="0" marR="0">
                        <a:lnSpc>
                          <a:spcPct val="100000"/>
                        </a:lnSpc>
                        <a:spcBef>
                          <a:spcPts val="0"/>
                        </a:spcBef>
                        <a:spcAft>
                          <a:spcPts val="0"/>
                        </a:spcAft>
                      </a:pPr>
                      <a:r>
                        <a:rPr lang="en-US" sz="1600">
                          <a:effectLst/>
                          <a:latin typeface="Arial" pitchFamily="34" charset="0"/>
                          <a:cs typeface="Arial" pitchFamily="34" charset="0"/>
                        </a:rPr>
                        <a:t>Watt-hr. </a:t>
                      </a:r>
                      <a:endParaRPr lang="en-US" sz="1100">
                        <a:effectLst/>
                        <a:latin typeface="Arial" pitchFamily="34" charset="0"/>
                        <a:ea typeface="Calibri"/>
                        <a:cs typeface="Arial" pitchFamily="34" charset="0"/>
                      </a:endParaRPr>
                    </a:p>
                  </a:txBody>
                  <a:tcPr marL="74957" marR="74957" marT="0" marB="0"/>
                </a:tc>
              </a:tr>
              <a:tr h="513341">
                <a:tc>
                  <a:txBody>
                    <a:bodyPr/>
                    <a:lstStyle/>
                    <a:p>
                      <a:pPr marL="0" marR="0">
                        <a:lnSpc>
                          <a:spcPct val="100000"/>
                        </a:lnSpc>
                        <a:spcBef>
                          <a:spcPts val="0"/>
                        </a:spcBef>
                        <a:spcAft>
                          <a:spcPts val="0"/>
                        </a:spcAft>
                      </a:pPr>
                      <a:r>
                        <a:rPr lang="en-US" sz="1400" dirty="0">
                          <a:effectLst/>
                          <a:latin typeface="Arial" pitchFamily="34" charset="0"/>
                          <a:cs typeface="Arial" pitchFamily="34" charset="0"/>
                        </a:rPr>
                        <a:t>I=total energy in Watt-hours</a:t>
                      </a:r>
                      <a:endParaRPr lang="en-US" sz="1400" dirty="0">
                        <a:effectLst/>
                        <a:latin typeface="Arial" pitchFamily="34" charset="0"/>
                        <a:ea typeface="Calibri"/>
                        <a:cs typeface="Arial" pitchFamily="34" charset="0"/>
                      </a:endParaRPr>
                    </a:p>
                  </a:txBody>
                  <a:tcPr marL="74957" marR="74957" marT="0" marB="0"/>
                </a:tc>
                <a:tc gridSpan="2">
                  <a:txBody>
                    <a:bodyPr/>
                    <a:lstStyle/>
                    <a:p>
                      <a:pPr marL="0" marR="0">
                        <a:lnSpc>
                          <a:spcPct val="100000"/>
                        </a:lnSpc>
                        <a:spcBef>
                          <a:spcPts val="0"/>
                        </a:spcBef>
                        <a:spcAft>
                          <a:spcPts val="0"/>
                        </a:spcAft>
                      </a:pPr>
                      <a:r>
                        <a:rPr lang="en-US" sz="1600" dirty="0">
                          <a:effectLst/>
                          <a:latin typeface="Arial" pitchFamily="34" charset="0"/>
                          <a:cs typeface="Arial" pitchFamily="34" charset="0"/>
                        </a:rPr>
                        <a:t>Summation of  the total  item energy in Watt-hours= sum(Hi), i=1…..n</a:t>
                      </a:r>
                      <a:endParaRPr lang="en-US" sz="1100" dirty="0">
                        <a:effectLst/>
                        <a:latin typeface="Arial" pitchFamily="34" charset="0"/>
                        <a:ea typeface="Calibri"/>
                        <a:cs typeface="Arial" pitchFamily="34" charset="0"/>
                      </a:endParaRPr>
                    </a:p>
                  </a:txBody>
                  <a:tcPr marL="74957" marR="74957" marT="0" marB="0"/>
                </a:tc>
                <a:tc hMerge="1">
                  <a:txBody>
                    <a:bodyPr/>
                    <a:lstStyle/>
                    <a:p>
                      <a:endParaRPr lang="en-US"/>
                    </a:p>
                  </a:txBody>
                  <a:tcPr/>
                </a:tc>
                <a:tc>
                  <a:txBody>
                    <a:bodyPr/>
                    <a:lstStyle/>
                    <a:p>
                      <a:pPr marL="0" marR="0">
                        <a:lnSpc>
                          <a:spcPct val="100000"/>
                        </a:lnSpc>
                        <a:spcBef>
                          <a:spcPts val="0"/>
                        </a:spcBef>
                        <a:spcAft>
                          <a:spcPts val="0"/>
                        </a:spcAft>
                      </a:pPr>
                      <a:r>
                        <a:rPr lang="en-US" sz="1600">
                          <a:effectLst/>
                          <a:latin typeface="Arial" pitchFamily="34" charset="0"/>
                          <a:cs typeface="Arial" pitchFamily="34" charset="0"/>
                        </a:rPr>
                        <a:t>Watt-hr. </a:t>
                      </a:r>
                      <a:endParaRPr lang="en-US" sz="1100">
                        <a:effectLst/>
                        <a:latin typeface="Arial" pitchFamily="34" charset="0"/>
                        <a:ea typeface="Calibri"/>
                        <a:cs typeface="Arial" pitchFamily="34" charset="0"/>
                      </a:endParaRPr>
                    </a:p>
                  </a:txBody>
                  <a:tcPr marL="74957" marR="74957" marT="0" marB="0"/>
                </a:tc>
              </a:tr>
              <a:tr h="256670">
                <a:tc>
                  <a:txBody>
                    <a:bodyPr/>
                    <a:lstStyle/>
                    <a:p>
                      <a:pPr marL="0" marR="0">
                        <a:lnSpc>
                          <a:spcPct val="100000"/>
                        </a:lnSpc>
                        <a:spcBef>
                          <a:spcPts val="0"/>
                        </a:spcBef>
                        <a:spcAft>
                          <a:spcPts val="0"/>
                        </a:spcAft>
                      </a:pPr>
                      <a:r>
                        <a:rPr lang="en-US" sz="1400" dirty="0">
                          <a:effectLst/>
                          <a:latin typeface="Arial" pitchFamily="34" charset="0"/>
                          <a:cs typeface="Arial" pitchFamily="34" charset="0"/>
                        </a:rPr>
                        <a:t>J=</a:t>
                      </a:r>
                      <a:r>
                        <a:rPr lang="en-US" sz="1400" kern="1200" dirty="0">
                          <a:effectLst/>
                          <a:latin typeface="Arial" pitchFamily="34" charset="0"/>
                          <a:cs typeface="Arial" pitchFamily="34" charset="0"/>
                        </a:rPr>
                        <a:t> </a:t>
                      </a:r>
                      <a:r>
                        <a:rPr lang="en-US" sz="1400" dirty="0">
                          <a:effectLst/>
                          <a:latin typeface="Arial" pitchFamily="34" charset="0"/>
                          <a:cs typeface="Arial" pitchFamily="34" charset="0"/>
                        </a:rPr>
                        <a:t>Total Amp-hr./day</a:t>
                      </a:r>
                      <a:endParaRPr lang="en-US" sz="1400" dirty="0">
                        <a:effectLst/>
                        <a:latin typeface="Arial" pitchFamily="34" charset="0"/>
                        <a:ea typeface="Calibri"/>
                        <a:cs typeface="Arial" pitchFamily="34" charset="0"/>
                      </a:endParaRPr>
                    </a:p>
                  </a:txBody>
                  <a:tcPr marL="74957" marR="74957" marT="0" marB="0"/>
                </a:tc>
                <a:tc gridSpan="2">
                  <a:txBody>
                    <a:bodyPr/>
                    <a:lstStyle/>
                    <a:p>
                      <a:pPr marL="0" marR="0">
                        <a:lnSpc>
                          <a:spcPct val="100000"/>
                        </a:lnSpc>
                        <a:spcBef>
                          <a:spcPts val="0"/>
                        </a:spcBef>
                        <a:spcAft>
                          <a:spcPts val="0"/>
                        </a:spcAft>
                      </a:pPr>
                      <a:r>
                        <a:rPr lang="en-US" sz="1600" dirty="0">
                          <a:effectLst/>
                          <a:latin typeface="Arial" pitchFamily="34" charset="0"/>
                          <a:cs typeface="Arial" pitchFamily="34" charset="0"/>
                        </a:rPr>
                        <a:t>I/B</a:t>
                      </a:r>
                      <a:endParaRPr lang="en-US" sz="1100" dirty="0">
                        <a:effectLst/>
                        <a:latin typeface="Arial" pitchFamily="34" charset="0"/>
                        <a:ea typeface="Calibri"/>
                        <a:cs typeface="Arial" pitchFamily="34" charset="0"/>
                      </a:endParaRPr>
                    </a:p>
                  </a:txBody>
                  <a:tcPr marL="74957" marR="74957" marT="0" marB="0"/>
                </a:tc>
                <a:tc hMerge="1">
                  <a:txBody>
                    <a:bodyPr/>
                    <a:lstStyle/>
                    <a:p>
                      <a:endParaRPr lang="en-US"/>
                    </a:p>
                  </a:txBody>
                  <a:tcPr/>
                </a:tc>
                <a:tc>
                  <a:txBody>
                    <a:bodyPr/>
                    <a:lstStyle/>
                    <a:p>
                      <a:pPr marL="0" marR="0">
                        <a:lnSpc>
                          <a:spcPct val="100000"/>
                        </a:lnSpc>
                        <a:spcBef>
                          <a:spcPts val="0"/>
                        </a:spcBef>
                        <a:spcAft>
                          <a:spcPts val="0"/>
                        </a:spcAft>
                      </a:pPr>
                      <a:r>
                        <a:rPr lang="en-US" sz="1600">
                          <a:effectLst/>
                          <a:latin typeface="Arial" pitchFamily="34" charset="0"/>
                          <a:cs typeface="Arial" pitchFamily="34" charset="0"/>
                        </a:rPr>
                        <a:t>Amp-hr</a:t>
                      </a:r>
                      <a:endParaRPr lang="en-US" sz="1100">
                        <a:effectLst/>
                        <a:latin typeface="Arial" pitchFamily="34" charset="0"/>
                        <a:ea typeface="Calibri"/>
                        <a:cs typeface="Arial" pitchFamily="34" charset="0"/>
                      </a:endParaRPr>
                    </a:p>
                  </a:txBody>
                  <a:tcPr marL="74957" marR="74957" marT="0" marB="0"/>
                </a:tc>
              </a:tr>
              <a:tr h="513341">
                <a:tc>
                  <a:txBody>
                    <a:bodyPr/>
                    <a:lstStyle/>
                    <a:p>
                      <a:pPr marL="0" marR="0">
                        <a:lnSpc>
                          <a:spcPct val="100000"/>
                        </a:lnSpc>
                        <a:spcBef>
                          <a:spcPts val="0"/>
                        </a:spcBef>
                        <a:spcAft>
                          <a:spcPts val="0"/>
                        </a:spcAft>
                      </a:pPr>
                      <a:r>
                        <a:rPr lang="en-US" sz="1400" dirty="0">
                          <a:effectLst/>
                          <a:latin typeface="Arial" pitchFamily="34" charset="0"/>
                          <a:cs typeface="Arial" pitchFamily="34" charset="0"/>
                        </a:rPr>
                        <a:t>K= Maximum AC power  requiring</a:t>
                      </a:r>
                      <a:endParaRPr lang="en-US" sz="1400" dirty="0">
                        <a:effectLst/>
                        <a:latin typeface="Arial" pitchFamily="34" charset="0"/>
                        <a:ea typeface="Calibri"/>
                        <a:cs typeface="Arial" pitchFamily="34" charset="0"/>
                      </a:endParaRPr>
                    </a:p>
                  </a:txBody>
                  <a:tcPr marL="74957" marR="74957" marT="0" marB="0"/>
                </a:tc>
                <a:tc gridSpan="2">
                  <a:txBody>
                    <a:bodyPr/>
                    <a:lstStyle/>
                    <a:p>
                      <a:pPr marL="0" marR="0">
                        <a:lnSpc>
                          <a:spcPct val="100000"/>
                        </a:lnSpc>
                        <a:spcBef>
                          <a:spcPts val="0"/>
                        </a:spcBef>
                        <a:spcAft>
                          <a:spcPts val="0"/>
                        </a:spcAft>
                      </a:pPr>
                      <a:r>
                        <a:rPr lang="en-US" sz="1600" dirty="0">
                          <a:effectLst/>
                          <a:latin typeface="Arial" pitchFamily="34" charset="0"/>
                          <a:cs typeface="Arial" pitchFamily="34" charset="0"/>
                        </a:rPr>
                        <a:t>Sum (Fi), i=1…..n(for AC only)</a:t>
                      </a:r>
                      <a:endParaRPr lang="en-US" sz="1100" dirty="0">
                        <a:effectLst/>
                        <a:latin typeface="Arial" pitchFamily="34" charset="0"/>
                        <a:ea typeface="Calibri"/>
                        <a:cs typeface="Arial" pitchFamily="34" charset="0"/>
                      </a:endParaRPr>
                    </a:p>
                  </a:txBody>
                  <a:tcPr marL="74957" marR="74957" marT="0" marB="0"/>
                </a:tc>
                <a:tc hMerge="1">
                  <a:txBody>
                    <a:bodyPr/>
                    <a:lstStyle/>
                    <a:p>
                      <a:endParaRPr lang="en-US"/>
                    </a:p>
                  </a:txBody>
                  <a:tcPr/>
                </a:tc>
                <a:tc>
                  <a:txBody>
                    <a:bodyPr/>
                    <a:lstStyle/>
                    <a:p>
                      <a:pPr marL="0" marR="0">
                        <a:lnSpc>
                          <a:spcPct val="100000"/>
                        </a:lnSpc>
                        <a:spcBef>
                          <a:spcPts val="0"/>
                        </a:spcBef>
                        <a:spcAft>
                          <a:spcPts val="0"/>
                        </a:spcAft>
                      </a:pPr>
                      <a:r>
                        <a:rPr lang="en-US" sz="1600">
                          <a:effectLst/>
                          <a:latin typeface="Arial" pitchFamily="34" charset="0"/>
                          <a:cs typeface="Arial" pitchFamily="34" charset="0"/>
                        </a:rPr>
                        <a:t>Watt</a:t>
                      </a:r>
                      <a:endParaRPr lang="en-US" sz="1100">
                        <a:effectLst/>
                        <a:latin typeface="Arial" pitchFamily="34" charset="0"/>
                        <a:ea typeface="Calibri"/>
                        <a:cs typeface="Arial" pitchFamily="34" charset="0"/>
                      </a:endParaRPr>
                    </a:p>
                  </a:txBody>
                  <a:tcPr marL="74957" marR="74957" marT="0" marB="0"/>
                </a:tc>
              </a:tr>
              <a:tr h="770011">
                <a:tc>
                  <a:txBody>
                    <a:bodyPr/>
                    <a:lstStyle/>
                    <a:p>
                      <a:pPr marL="0" marR="0">
                        <a:lnSpc>
                          <a:spcPct val="100000"/>
                        </a:lnSpc>
                        <a:spcBef>
                          <a:spcPts val="0"/>
                        </a:spcBef>
                        <a:spcAft>
                          <a:spcPts val="0"/>
                        </a:spcAft>
                      </a:pPr>
                      <a:r>
                        <a:rPr lang="en-US" sz="1400" dirty="0">
                          <a:effectLst/>
                          <a:latin typeface="Arial" pitchFamily="34" charset="0"/>
                          <a:cs typeface="Arial" pitchFamily="34" charset="0"/>
                        </a:rPr>
                        <a:t>L= Maximum DC power  requiring </a:t>
                      </a:r>
                    </a:p>
                    <a:p>
                      <a:pPr marL="0" marR="0">
                        <a:lnSpc>
                          <a:spcPct val="100000"/>
                        </a:lnSpc>
                        <a:spcBef>
                          <a:spcPts val="0"/>
                        </a:spcBef>
                        <a:spcAft>
                          <a:spcPts val="0"/>
                        </a:spcAft>
                      </a:pPr>
                      <a:r>
                        <a:rPr lang="en-US" sz="1400" dirty="0">
                          <a:effectLst/>
                          <a:latin typeface="Arial" pitchFamily="34" charset="0"/>
                          <a:cs typeface="Arial" pitchFamily="34" charset="0"/>
                        </a:rPr>
                        <a:t> </a:t>
                      </a:r>
                      <a:endParaRPr lang="en-US" sz="1400" dirty="0">
                        <a:effectLst/>
                        <a:latin typeface="Arial" pitchFamily="34" charset="0"/>
                        <a:ea typeface="Calibri"/>
                        <a:cs typeface="Arial" pitchFamily="34" charset="0"/>
                      </a:endParaRPr>
                    </a:p>
                  </a:txBody>
                  <a:tcPr marL="74957" marR="74957" marT="0" marB="0"/>
                </a:tc>
                <a:tc gridSpan="2">
                  <a:txBody>
                    <a:bodyPr/>
                    <a:lstStyle/>
                    <a:p>
                      <a:pPr marL="0" marR="0">
                        <a:lnSpc>
                          <a:spcPct val="100000"/>
                        </a:lnSpc>
                        <a:spcBef>
                          <a:spcPts val="0"/>
                        </a:spcBef>
                        <a:spcAft>
                          <a:spcPts val="0"/>
                        </a:spcAft>
                      </a:pPr>
                      <a:r>
                        <a:rPr lang="en-US" sz="1600" dirty="0">
                          <a:effectLst/>
                          <a:latin typeface="Arial" pitchFamily="34" charset="0"/>
                          <a:cs typeface="Arial" pitchFamily="34" charset="0"/>
                        </a:rPr>
                        <a:t>Sum (Fi), i=1…..n(for DC only)</a:t>
                      </a:r>
                      <a:endParaRPr lang="en-US" sz="1100" dirty="0">
                        <a:effectLst/>
                        <a:latin typeface="Arial" pitchFamily="34" charset="0"/>
                        <a:ea typeface="Calibri"/>
                        <a:cs typeface="Arial" pitchFamily="34" charset="0"/>
                      </a:endParaRPr>
                    </a:p>
                  </a:txBody>
                  <a:tcPr marL="74957" marR="74957" marT="0" marB="0"/>
                </a:tc>
                <a:tc hMerge="1">
                  <a:txBody>
                    <a:bodyPr/>
                    <a:lstStyle/>
                    <a:p>
                      <a:endParaRPr lang="en-US"/>
                    </a:p>
                  </a:txBody>
                  <a:tcPr/>
                </a:tc>
                <a:tc>
                  <a:txBody>
                    <a:bodyPr/>
                    <a:lstStyle/>
                    <a:p>
                      <a:pPr marL="0" marR="0">
                        <a:lnSpc>
                          <a:spcPct val="100000"/>
                        </a:lnSpc>
                        <a:spcBef>
                          <a:spcPts val="0"/>
                        </a:spcBef>
                        <a:spcAft>
                          <a:spcPts val="0"/>
                        </a:spcAft>
                      </a:pPr>
                      <a:r>
                        <a:rPr lang="en-US" sz="1600">
                          <a:effectLst/>
                          <a:latin typeface="Arial" pitchFamily="34" charset="0"/>
                          <a:cs typeface="Arial" pitchFamily="34" charset="0"/>
                        </a:rPr>
                        <a:t>Watt</a:t>
                      </a:r>
                      <a:endParaRPr lang="en-US" sz="1100">
                        <a:effectLst/>
                        <a:latin typeface="Arial" pitchFamily="34" charset="0"/>
                        <a:ea typeface="Calibri"/>
                        <a:cs typeface="Arial" pitchFamily="34" charset="0"/>
                      </a:endParaRPr>
                    </a:p>
                  </a:txBody>
                  <a:tcPr marL="74957" marR="74957" marT="0" marB="0"/>
                </a:tc>
              </a:tr>
              <a:tr h="256670">
                <a:tc>
                  <a:txBody>
                    <a:bodyPr/>
                    <a:lstStyle/>
                    <a:p>
                      <a:pPr marL="0" marR="0">
                        <a:lnSpc>
                          <a:spcPct val="100000"/>
                        </a:lnSpc>
                        <a:spcBef>
                          <a:spcPts val="0"/>
                        </a:spcBef>
                        <a:spcAft>
                          <a:spcPts val="0"/>
                        </a:spcAft>
                      </a:pPr>
                      <a:r>
                        <a:rPr lang="en-US" sz="1400" dirty="0">
                          <a:effectLst/>
                          <a:latin typeface="Arial" pitchFamily="34" charset="0"/>
                          <a:cs typeface="Arial" pitchFamily="34" charset="0"/>
                        </a:rPr>
                        <a:t>M= total Power </a:t>
                      </a:r>
                      <a:endParaRPr lang="en-US" sz="1400" dirty="0">
                        <a:effectLst/>
                        <a:latin typeface="Arial" pitchFamily="34" charset="0"/>
                        <a:ea typeface="Calibri"/>
                        <a:cs typeface="Arial" pitchFamily="34" charset="0"/>
                      </a:endParaRPr>
                    </a:p>
                  </a:txBody>
                  <a:tcPr marL="74957" marR="74957" marT="0" marB="0"/>
                </a:tc>
                <a:tc gridSpan="2">
                  <a:txBody>
                    <a:bodyPr/>
                    <a:lstStyle/>
                    <a:p>
                      <a:pPr marL="0" marR="0">
                        <a:lnSpc>
                          <a:spcPct val="100000"/>
                        </a:lnSpc>
                        <a:spcBef>
                          <a:spcPts val="0"/>
                        </a:spcBef>
                        <a:spcAft>
                          <a:spcPts val="0"/>
                        </a:spcAft>
                      </a:pPr>
                      <a:r>
                        <a:rPr lang="en-US" sz="1600" dirty="0">
                          <a:effectLst/>
                          <a:latin typeface="Arial" pitchFamily="34" charset="0"/>
                          <a:cs typeface="Arial" pitchFamily="34" charset="0"/>
                        </a:rPr>
                        <a:t>K+L</a:t>
                      </a:r>
                      <a:endParaRPr lang="en-US" sz="1100" dirty="0">
                        <a:effectLst/>
                        <a:latin typeface="Arial" pitchFamily="34" charset="0"/>
                        <a:ea typeface="Calibri"/>
                        <a:cs typeface="Arial" pitchFamily="34" charset="0"/>
                      </a:endParaRPr>
                    </a:p>
                  </a:txBody>
                  <a:tcPr marL="74957" marR="74957" marT="0" marB="0"/>
                </a:tc>
                <a:tc hMerge="1">
                  <a:txBody>
                    <a:bodyPr/>
                    <a:lstStyle/>
                    <a:p>
                      <a:endParaRPr lang="en-US"/>
                    </a:p>
                  </a:txBody>
                  <a:tcPr/>
                </a:tc>
                <a:tc>
                  <a:txBody>
                    <a:bodyPr/>
                    <a:lstStyle/>
                    <a:p>
                      <a:pPr marL="0" marR="0">
                        <a:lnSpc>
                          <a:spcPct val="100000"/>
                        </a:lnSpc>
                        <a:spcBef>
                          <a:spcPts val="0"/>
                        </a:spcBef>
                        <a:spcAft>
                          <a:spcPts val="0"/>
                        </a:spcAft>
                      </a:pPr>
                      <a:r>
                        <a:rPr lang="en-US" sz="1600" dirty="0">
                          <a:effectLst/>
                          <a:latin typeface="Arial" pitchFamily="34" charset="0"/>
                          <a:cs typeface="Arial" pitchFamily="34" charset="0"/>
                        </a:rPr>
                        <a:t>Watt</a:t>
                      </a:r>
                      <a:endParaRPr lang="en-US" sz="1100" dirty="0">
                        <a:effectLst/>
                        <a:latin typeface="Arial" pitchFamily="34" charset="0"/>
                        <a:ea typeface="Calibri"/>
                        <a:cs typeface="Arial" pitchFamily="34" charset="0"/>
                      </a:endParaRPr>
                    </a:p>
                  </a:txBody>
                  <a:tcPr marL="74957" marR="74957" marT="0" marB="0"/>
                </a:tc>
              </a:tr>
            </a:tbl>
          </a:graphicData>
        </a:graphic>
      </p:graphicFrame>
      <p:sp>
        <p:nvSpPr>
          <p:cNvPr id="17463" name="Rectangle 3"/>
          <p:cNvSpPr>
            <a:spLocks noChangeArrowheads="1"/>
          </p:cNvSpPr>
          <p:nvPr/>
        </p:nvSpPr>
        <p:spPr bwMode="auto">
          <a:xfrm>
            <a:off x="609599" y="643225"/>
            <a:ext cx="105664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sz="2000" dirty="0">
                <a:solidFill>
                  <a:srgbClr val="000000"/>
                </a:solidFill>
                <a:latin typeface="Arial" pitchFamily="34" charset="0"/>
                <a:cs typeface="Arial" pitchFamily="34" charset="0"/>
              </a:rPr>
              <a:t> Table. 2 the electric load datasheet</a:t>
            </a:r>
            <a:endParaRPr lang="en-US" sz="2000" dirty="0">
              <a:latin typeface="Arial" pitchFamily="34" charset="0"/>
              <a:cs typeface="Arial" pitchFamily="34" charset="0"/>
            </a:endParaRPr>
          </a:p>
        </p:txBody>
      </p:sp>
      <p:sp>
        <p:nvSpPr>
          <p:cNvPr id="2" name="Rectangle 1"/>
          <p:cNvSpPr/>
          <p:nvPr/>
        </p:nvSpPr>
        <p:spPr>
          <a:xfrm>
            <a:off x="395402" y="147598"/>
            <a:ext cx="10994795" cy="553998"/>
          </a:xfrm>
          <a:prstGeom prst="rect">
            <a:avLst/>
          </a:prstGeom>
        </p:spPr>
        <p:txBody>
          <a:bodyPr wrap="square">
            <a:spAutoFit/>
          </a:bodyPr>
          <a:lstStyle/>
          <a:p>
            <a:r>
              <a:rPr lang="en-US" sz="3000" b="1" dirty="0" smtClean="0">
                <a:solidFill>
                  <a:srgbClr val="000000"/>
                </a:solidFill>
                <a:latin typeface="Arial" pitchFamily="34" charset="0"/>
                <a:cs typeface="Arial" pitchFamily="34" charset="0"/>
              </a:rPr>
              <a:t>EEL                                                                           Cont.….</a:t>
            </a:r>
            <a:endParaRPr lang="en-US" sz="30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10</a:t>
            </a:fld>
            <a:endParaRPr lang="en-US"/>
          </a:p>
        </p:txBody>
      </p:sp>
    </p:spTree>
    <p:extLst>
      <p:ext uri="{BB962C8B-B14F-4D97-AF65-F5344CB8AC3E}">
        <p14:creationId xmlns:p14="http://schemas.microsoft.com/office/powerpoint/2010/main" val="117188369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6881" y="998538"/>
            <a:ext cx="10545233" cy="474662"/>
          </a:xfrm>
        </p:spPr>
        <p:txBody>
          <a:bodyPr>
            <a:noAutofit/>
          </a:bodyPr>
          <a:lstStyle/>
          <a:p>
            <a:pPr>
              <a:defRPr/>
            </a:pPr>
            <a:r>
              <a:rPr lang="en-US" sz="2000" b="1" dirty="0" smtClean="0">
                <a:solidFill>
                  <a:schemeClr val="tx1"/>
                </a:solidFill>
                <a:latin typeface="Arial" pitchFamily="34" charset="0"/>
                <a:cs typeface="Arial" pitchFamily="34" charset="0"/>
              </a:rPr>
              <a:t>Battery </a:t>
            </a:r>
            <a:r>
              <a:rPr lang="en-US" sz="2000" b="1" dirty="0" smtClean="0">
                <a:solidFill>
                  <a:schemeClr val="tx1"/>
                </a:solidFill>
                <a:latin typeface="Arial" pitchFamily="34" charset="0"/>
                <a:cs typeface="Arial" pitchFamily="34" charset="0"/>
              </a:rPr>
              <a:t>Rating/sizing</a:t>
            </a:r>
            <a:endParaRPr lang="en-US" sz="2000" b="1" dirty="0">
              <a:solidFill>
                <a:schemeClr val="tx1"/>
              </a:solidFill>
              <a:latin typeface="Arial" pitchFamily="34" charset="0"/>
              <a:cs typeface="Arial" pitchFamily="34" charset="0"/>
            </a:endParaRPr>
          </a:p>
        </p:txBody>
      </p:sp>
      <p:sp>
        <p:nvSpPr>
          <p:cNvPr id="18435" name="Content Placeholder 2"/>
          <p:cNvSpPr>
            <a:spLocks noGrp="1"/>
          </p:cNvSpPr>
          <p:nvPr>
            <p:ph idx="1"/>
          </p:nvPr>
        </p:nvSpPr>
        <p:spPr>
          <a:xfrm>
            <a:off x="101600" y="1402080"/>
            <a:ext cx="12090400" cy="5257800"/>
          </a:xfrm>
        </p:spPr>
        <p:txBody>
          <a:bodyPr>
            <a:normAutofit/>
          </a:bodyPr>
          <a:lstStyle/>
          <a:p>
            <a:pPr marL="0" indent="0">
              <a:lnSpc>
                <a:spcPct val="160000"/>
              </a:lnSpc>
              <a:buNone/>
            </a:pPr>
            <a:r>
              <a:rPr lang="en-US" sz="2000" dirty="0" smtClean="0">
                <a:latin typeface="Arial" pitchFamily="34" charset="0"/>
                <a:cs typeface="Arial" pitchFamily="34" charset="0"/>
              </a:rPr>
              <a:t>The  battery capacity required depends on the following:</a:t>
            </a:r>
            <a:br>
              <a:rPr lang="en-US" sz="2000" dirty="0" smtClean="0">
                <a:latin typeface="Arial" pitchFamily="34" charset="0"/>
                <a:cs typeface="Arial" pitchFamily="34" charset="0"/>
              </a:rPr>
            </a:br>
            <a:r>
              <a:rPr lang="en-US" sz="2000" dirty="0" smtClean="0">
                <a:latin typeface="Arial" pitchFamily="34" charset="0"/>
                <a:cs typeface="Arial" pitchFamily="34" charset="0"/>
              </a:rPr>
              <a:t>a. Desired days of storage to meet system loads with no recharge from PV</a:t>
            </a:r>
            <a:br>
              <a:rPr lang="en-US" sz="2000" dirty="0" smtClean="0">
                <a:latin typeface="Arial" pitchFamily="34" charset="0"/>
                <a:cs typeface="Arial" pitchFamily="34" charset="0"/>
              </a:rPr>
            </a:br>
            <a:r>
              <a:rPr lang="en-US" sz="2000" dirty="0" smtClean="0">
                <a:latin typeface="Arial" pitchFamily="34" charset="0"/>
                <a:cs typeface="Arial" pitchFamily="34" charset="0"/>
              </a:rPr>
              <a:t>b. Maximum allowable depth-of-discharge</a:t>
            </a:r>
            <a:br>
              <a:rPr lang="en-US" sz="2000" dirty="0" smtClean="0">
                <a:latin typeface="Arial" pitchFamily="34" charset="0"/>
                <a:cs typeface="Arial" pitchFamily="34" charset="0"/>
              </a:rPr>
            </a:br>
            <a:r>
              <a:rPr lang="en-US" sz="2000" dirty="0" smtClean="0">
                <a:latin typeface="Arial" pitchFamily="34" charset="0"/>
                <a:cs typeface="Arial" pitchFamily="34" charset="0"/>
              </a:rPr>
              <a:t>c. Temperature and discharge rates</a:t>
            </a:r>
            <a:br>
              <a:rPr lang="en-US" sz="2000" dirty="0" smtClean="0">
                <a:latin typeface="Arial" pitchFamily="34" charset="0"/>
                <a:cs typeface="Arial" pitchFamily="34" charset="0"/>
              </a:rPr>
            </a:br>
            <a:r>
              <a:rPr lang="en-US" sz="2000" dirty="0" smtClean="0">
                <a:latin typeface="Arial" pitchFamily="34" charset="0"/>
                <a:cs typeface="Arial" pitchFamily="34" charset="0"/>
              </a:rPr>
              <a:t>d. System losses and efficiencies</a:t>
            </a:r>
            <a:br>
              <a:rPr lang="en-US" sz="2000" dirty="0" smtClean="0">
                <a:latin typeface="Arial" pitchFamily="34" charset="0"/>
                <a:cs typeface="Arial" pitchFamily="34" charset="0"/>
              </a:rPr>
            </a:br>
            <a:r>
              <a:rPr lang="en-US" sz="2000" dirty="0" smtClean="0">
                <a:latin typeface="Arial" pitchFamily="34" charset="0"/>
                <a:cs typeface="Arial" pitchFamily="34" charset="0"/>
              </a:rPr>
              <a:t>e. The system voltage defines the number of series-connected battery cells required.</a:t>
            </a:r>
          </a:p>
          <a:p>
            <a:pPr marL="0" indent="0">
              <a:lnSpc>
                <a:spcPct val="160000"/>
              </a:lnSpc>
              <a:buNone/>
            </a:pPr>
            <a:r>
              <a:rPr lang="en-US" sz="2000" dirty="0" smtClean="0">
                <a:latin typeface="Arial" pitchFamily="34" charset="0"/>
                <a:cs typeface="Arial" pitchFamily="34" charset="0"/>
              </a:rPr>
              <a:t>f. The number of parallel battery strings </a:t>
            </a:r>
            <a:r>
              <a:rPr lang="en-US" sz="2000" dirty="0" smtClean="0">
                <a:latin typeface="Arial" pitchFamily="34" charset="0"/>
                <a:cs typeface="Arial" pitchFamily="34" charset="0"/>
              </a:rPr>
              <a:t>required </a:t>
            </a:r>
            <a:r>
              <a:rPr lang="en-US" dirty="0" smtClean="0">
                <a:latin typeface="Arial" pitchFamily="34" charset="0"/>
                <a:cs typeface="Arial" pitchFamily="34" charset="0"/>
              </a:rPr>
              <a:t/>
            </a:r>
            <a:br>
              <a:rPr lang="en-US" dirty="0" smtClean="0">
                <a:latin typeface="Arial" pitchFamily="34" charset="0"/>
                <a:cs typeface="Arial" pitchFamily="34" charset="0"/>
              </a:rPr>
            </a:br>
            <a:r>
              <a:rPr lang="en-US" dirty="0" smtClean="0"/>
              <a:t/>
            </a:r>
            <a:br>
              <a:rPr lang="en-US" dirty="0" smtClean="0"/>
            </a:br>
            <a:endParaRPr lang="en-US" dirty="0" smtClean="0"/>
          </a:p>
        </p:txBody>
      </p:sp>
      <p:sp>
        <p:nvSpPr>
          <p:cNvPr id="4" name="Rectangle 3"/>
          <p:cNvSpPr/>
          <p:nvPr/>
        </p:nvSpPr>
        <p:spPr>
          <a:xfrm>
            <a:off x="395402" y="147598"/>
            <a:ext cx="10994795" cy="553998"/>
          </a:xfrm>
          <a:prstGeom prst="rect">
            <a:avLst/>
          </a:prstGeom>
        </p:spPr>
        <p:txBody>
          <a:bodyPr wrap="square">
            <a:spAutoFit/>
          </a:bodyPr>
          <a:lstStyle/>
          <a:p>
            <a:r>
              <a:rPr lang="en-US" sz="3000" b="1" dirty="0" smtClean="0">
                <a:solidFill>
                  <a:srgbClr val="000000"/>
                </a:solidFill>
                <a:latin typeface="Arial" pitchFamily="34" charset="0"/>
                <a:cs typeface="Arial" pitchFamily="34" charset="0"/>
              </a:rPr>
              <a:t>EEL                                                                           Cont.….</a:t>
            </a:r>
            <a:endParaRPr lang="en-US" sz="3000" dirty="0">
              <a:latin typeface="Arial" pitchFamily="34" charset="0"/>
              <a:cs typeface="Arial" pitchFamily="34" charset="0"/>
            </a:endParaRPr>
          </a:p>
        </p:txBody>
      </p:sp>
      <p:sp>
        <p:nvSpPr>
          <p:cNvPr id="3" name="Footer Placeholder 2"/>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11</a:t>
            </a:fld>
            <a:endParaRPr lang="en-US"/>
          </a:p>
        </p:txBody>
      </p:sp>
    </p:spTree>
    <p:extLst>
      <p:ext uri="{BB962C8B-B14F-4D97-AF65-F5344CB8AC3E}">
        <p14:creationId xmlns:p14="http://schemas.microsoft.com/office/powerpoint/2010/main" val="223338519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1" y="0"/>
            <a:ext cx="11805919" cy="670559"/>
          </a:xfrm>
        </p:spPr>
        <p:txBody>
          <a:bodyPr>
            <a:normAutofit/>
          </a:bodyPr>
          <a:lstStyle/>
          <a:p>
            <a:pPr>
              <a:defRPr/>
            </a:pPr>
            <a:r>
              <a:rPr lang="en-US" sz="3000" b="1" dirty="0">
                <a:latin typeface="Arial" pitchFamily="34" charset="0"/>
                <a:cs typeface="Arial" pitchFamily="34" charset="0"/>
              </a:rPr>
              <a:t>EEL                                                                           Cont.….</a:t>
            </a:r>
            <a:endParaRPr lang="en-US" sz="3000" b="1" dirty="0" smtClean="0">
              <a:latin typeface="Arial" pitchFamily="34" charset="0"/>
              <a:cs typeface="Arial" pitchFamily="34" charset="0"/>
            </a:endParaRPr>
          </a:p>
        </p:txBody>
      </p:sp>
      <p:sp>
        <p:nvSpPr>
          <p:cNvPr id="19459" name="Content Placeholder 2"/>
          <p:cNvSpPr>
            <a:spLocks noGrp="1"/>
          </p:cNvSpPr>
          <p:nvPr>
            <p:ph idx="1"/>
          </p:nvPr>
        </p:nvSpPr>
        <p:spPr>
          <a:xfrm>
            <a:off x="203200" y="762000"/>
            <a:ext cx="11988800" cy="5334000"/>
          </a:xfrm>
        </p:spPr>
        <p:txBody>
          <a:bodyPr/>
          <a:lstStyle/>
          <a:p>
            <a:pPr marL="0" indent="0">
              <a:buNone/>
            </a:pPr>
            <a:r>
              <a:rPr lang="en-US" sz="2000" dirty="0">
                <a:latin typeface="Arial" pitchFamily="34" charset="0"/>
                <a:cs typeface="Arial" pitchFamily="34" charset="0"/>
              </a:rPr>
              <a:t>T</a:t>
            </a:r>
            <a:r>
              <a:rPr lang="en-US" sz="2000" dirty="0" smtClean="0">
                <a:latin typeface="Arial" pitchFamily="34" charset="0"/>
                <a:cs typeface="Arial" pitchFamily="34" charset="0"/>
              </a:rPr>
              <a:t>able </a:t>
            </a:r>
            <a:r>
              <a:rPr lang="en-US" sz="2000" dirty="0" smtClean="0">
                <a:latin typeface="Arial" pitchFamily="34" charset="0"/>
                <a:cs typeface="Arial" pitchFamily="34" charset="0"/>
              </a:rPr>
              <a:t>3. Standard worksheet for Battery Sizing  is given by:</a:t>
            </a:r>
          </a:p>
          <a:p>
            <a:endParaRPr lang="en-US" dirty="0" smtClean="0"/>
          </a:p>
        </p:txBody>
      </p:sp>
      <p:graphicFrame>
        <p:nvGraphicFramePr>
          <p:cNvPr id="4" name="Table 3"/>
          <p:cNvGraphicFramePr>
            <a:graphicFrameLocks noGrp="1"/>
          </p:cNvGraphicFramePr>
          <p:nvPr/>
        </p:nvGraphicFramePr>
        <p:xfrm>
          <a:off x="203200" y="1295400"/>
          <a:ext cx="11785600" cy="4359274"/>
        </p:xfrm>
        <a:graphic>
          <a:graphicData uri="http://schemas.openxmlformats.org/drawingml/2006/table">
            <a:tbl>
              <a:tblPr firstRow="1" bandRow="1">
                <a:tableStyleId>{5C22544A-7EE6-4342-B048-85BDC9FD1C3A}</a:tableStyleId>
              </a:tblPr>
              <a:tblGrid>
                <a:gridCol w="1016000"/>
                <a:gridCol w="2641600"/>
                <a:gridCol w="2032000"/>
                <a:gridCol w="6096000"/>
              </a:tblGrid>
              <a:tr h="640201">
                <a:tc>
                  <a:txBody>
                    <a:bodyPr/>
                    <a:lstStyle/>
                    <a:p>
                      <a:r>
                        <a:rPr lang="en-US" sz="1800" dirty="0" smtClean="0">
                          <a:latin typeface="Arial" pitchFamily="34" charset="0"/>
                          <a:cs typeface="Arial" pitchFamily="34" charset="0"/>
                        </a:rPr>
                        <a:t>Items</a:t>
                      </a:r>
                      <a:r>
                        <a:rPr lang="en-US" sz="1800" baseline="0" dirty="0" smtClean="0">
                          <a:latin typeface="Arial" pitchFamily="34" charset="0"/>
                          <a:cs typeface="Arial" pitchFamily="34" charset="0"/>
                        </a:rPr>
                        <a:t> </a:t>
                      </a:r>
                      <a:endParaRPr lang="en-US" sz="1800" dirty="0">
                        <a:latin typeface="Arial" pitchFamily="34" charset="0"/>
                        <a:cs typeface="Arial" pitchFamily="34" charset="0"/>
                      </a:endParaRPr>
                    </a:p>
                  </a:txBody>
                  <a:tcPr marL="121920" marR="121920" marT="45733" marB="45733"/>
                </a:tc>
                <a:tc>
                  <a:txBody>
                    <a:bodyPr/>
                    <a:lstStyle/>
                    <a:p>
                      <a:r>
                        <a:rPr lang="en-US" sz="1800" dirty="0" smtClean="0">
                          <a:latin typeface="Arial" pitchFamily="34" charset="0"/>
                          <a:cs typeface="Arial" pitchFamily="34" charset="0"/>
                        </a:rPr>
                        <a:t>Parameters</a:t>
                      </a:r>
                      <a:endParaRPr lang="en-US" sz="1800" dirty="0">
                        <a:latin typeface="Arial" pitchFamily="34" charset="0"/>
                        <a:cs typeface="Arial" pitchFamily="34" charset="0"/>
                      </a:endParaRPr>
                    </a:p>
                  </a:txBody>
                  <a:tcPr marL="121920" marR="121920" marT="45733" marB="45733"/>
                </a:tc>
                <a:tc>
                  <a:txBody>
                    <a:bodyPr/>
                    <a:lstStyle/>
                    <a:p>
                      <a:r>
                        <a:rPr lang="en-US" sz="1800" dirty="0" smtClean="0">
                          <a:latin typeface="Arial" pitchFamily="34" charset="0"/>
                          <a:cs typeface="Arial" pitchFamily="34" charset="0"/>
                        </a:rPr>
                        <a:t>Required values </a:t>
                      </a:r>
                    </a:p>
                  </a:txBody>
                  <a:tcPr marL="121920" marR="121920" marT="45733" marB="45733"/>
                </a:tc>
                <a:tc>
                  <a:txBody>
                    <a:bodyPr/>
                    <a:lstStyle/>
                    <a:p>
                      <a:r>
                        <a:rPr lang="en-US" sz="1800" dirty="0" smtClean="0">
                          <a:latin typeface="Arial" pitchFamily="34" charset="0"/>
                          <a:cs typeface="Arial" pitchFamily="34" charset="0"/>
                        </a:rPr>
                        <a:t>Description </a:t>
                      </a:r>
                      <a:endParaRPr lang="en-US" sz="1800" dirty="0">
                        <a:latin typeface="Arial" pitchFamily="34" charset="0"/>
                        <a:cs typeface="Arial" pitchFamily="34" charset="0"/>
                      </a:endParaRPr>
                    </a:p>
                  </a:txBody>
                  <a:tcPr marL="121920" marR="121920" marT="45733" marB="45733"/>
                </a:tc>
              </a:tr>
              <a:tr h="701172">
                <a:tc>
                  <a:txBody>
                    <a:bodyPr/>
                    <a:lstStyle/>
                    <a:p>
                      <a:pPr algn="just"/>
                      <a:r>
                        <a:rPr lang="en-US" sz="2000" dirty="0" smtClean="0">
                          <a:latin typeface="Arial" pitchFamily="34" charset="0"/>
                          <a:cs typeface="Arial" pitchFamily="34" charset="0"/>
                        </a:rPr>
                        <a:t>B.1</a:t>
                      </a:r>
                      <a:endParaRPr lang="en-US" sz="2000" dirty="0">
                        <a:latin typeface="Arial" pitchFamily="34" charset="0"/>
                        <a:cs typeface="Arial" pitchFamily="34" charset="0"/>
                      </a:endParaRPr>
                    </a:p>
                  </a:txBody>
                  <a:tcPr marL="121920" marR="121920" marT="45733" marB="45733"/>
                </a:tc>
                <a:tc>
                  <a:txBody>
                    <a:bodyPr/>
                    <a:lstStyle/>
                    <a:p>
                      <a:pPr algn="just"/>
                      <a:r>
                        <a:rPr lang="en-US" sz="2000" dirty="0" smtClean="0">
                          <a:latin typeface="Arial" pitchFamily="34" charset="0"/>
                          <a:cs typeface="Arial" pitchFamily="34" charset="0"/>
                        </a:rPr>
                        <a:t>Day of storage </a:t>
                      </a:r>
                      <a:endParaRPr lang="en-US" sz="2000" dirty="0">
                        <a:latin typeface="Arial" pitchFamily="34" charset="0"/>
                        <a:cs typeface="Arial" pitchFamily="34" charset="0"/>
                      </a:endParaRPr>
                    </a:p>
                  </a:txBody>
                  <a:tcPr marL="121920" marR="121920" marT="45733" marB="45733"/>
                </a:tc>
                <a:tc>
                  <a:txBody>
                    <a:bodyPr/>
                    <a:lstStyle/>
                    <a:p>
                      <a:pPr algn="just"/>
                      <a:r>
                        <a:rPr lang="en-US" sz="2000" dirty="0" smtClean="0">
                          <a:latin typeface="Arial" pitchFamily="34" charset="0"/>
                          <a:cs typeface="Arial" pitchFamily="34" charset="0"/>
                        </a:rPr>
                        <a:t>Days </a:t>
                      </a:r>
                      <a:endParaRPr lang="en-US" sz="2000" dirty="0">
                        <a:latin typeface="Arial" pitchFamily="34" charset="0"/>
                        <a:cs typeface="Arial" pitchFamily="34" charset="0"/>
                      </a:endParaRPr>
                    </a:p>
                  </a:txBody>
                  <a:tcPr marL="121920" marR="121920" marT="45733" marB="45733"/>
                </a:tc>
                <a:tc>
                  <a:txBody>
                    <a:bodyPr/>
                    <a:lstStyle/>
                    <a:p>
                      <a:pPr algn="just"/>
                      <a:r>
                        <a:rPr lang="en-US" sz="2000" dirty="0" smtClean="0">
                          <a:latin typeface="Arial" pitchFamily="34" charset="0"/>
                          <a:cs typeface="Arial" pitchFamily="34" charset="0"/>
                        </a:rPr>
                        <a:t>It is required to provide power (3-5 days is recommended )</a:t>
                      </a:r>
                      <a:endParaRPr lang="en-US" sz="2000" dirty="0">
                        <a:latin typeface="Arial" pitchFamily="34" charset="0"/>
                        <a:cs typeface="Arial" pitchFamily="34" charset="0"/>
                      </a:endParaRPr>
                    </a:p>
                  </a:txBody>
                  <a:tcPr marL="121920" marR="121920" marT="45733" marB="45733"/>
                </a:tc>
              </a:tr>
              <a:tr h="701172">
                <a:tc>
                  <a:txBody>
                    <a:bodyPr/>
                    <a:lstStyle/>
                    <a:p>
                      <a:pPr algn="just"/>
                      <a:r>
                        <a:rPr lang="en-US" sz="2000" dirty="0" smtClean="0">
                          <a:latin typeface="Arial" pitchFamily="34" charset="0"/>
                          <a:cs typeface="Arial" pitchFamily="34" charset="0"/>
                        </a:rPr>
                        <a:t>B.2</a:t>
                      </a:r>
                      <a:endParaRPr lang="en-US" sz="2000" dirty="0">
                        <a:latin typeface="Arial" pitchFamily="34" charset="0"/>
                        <a:cs typeface="Arial" pitchFamily="34" charset="0"/>
                      </a:endParaRPr>
                    </a:p>
                  </a:txBody>
                  <a:tcPr marL="121920" marR="121920" marT="45733" marB="45733"/>
                </a:tc>
                <a:tc>
                  <a:txBody>
                    <a:bodyPr/>
                    <a:lstStyle/>
                    <a:p>
                      <a:pPr algn="just"/>
                      <a:r>
                        <a:rPr lang="en-US" sz="2000" dirty="0" smtClean="0">
                          <a:latin typeface="Arial" pitchFamily="34" charset="0"/>
                          <a:cs typeface="Arial" pitchFamily="34" charset="0"/>
                        </a:rPr>
                        <a:t>Depth</a:t>
                      </a:r>
                      <a:r>
                        <a:rPr lang="en-US" sz="2000" baseline="0" dirty="0" smtClean="0">
                          <a:latin typeface="Arial" pitchFamily="34" charset="0"/>
                          <a:cs typeface="Arial" pitchFamily="34" charset="0"/>
                        </a:rPr>
                        <a:t> discharge </a:t>
                      </a:r>
                      <a:endParaRPr lang="en-US" sz="2000" dirty="0">
                        <a:latin typeface="Arial" pitchFamily="34" charset="0"/>
                        <a:cs typeface="Arial" pitchFamily="34" charset="0"/>
                      </a:endParaRPr>
                    </a:p>
                  </a:txBody>
                  <a:tcPr marL="121920" marR="121920" marT="45733" marB="45733"/>
                </a:tc>
                <a:tc>
                  <a:txBody>
                    <a:bodyPr/>
                    <a:lstStyle/>
                    <a:p>
                      <a:pPr algn="just"/>
                      <a:r>
                        <a:rPr lang="en-US" sz="2000" dirty="0" smtClean="0">
                          <a:latin typeface="Arial" pitchFamily="34" charset="0"/>
                          <a:cs typeface="Arial" pitchFamily="34" charset="0"/>
                        </a:rPr>
                        <a:t>0.8</a:t>
                      </a:r>
                      <a:endParaRPr lang="en-US" sz="2000" dirty="0">
                        <a:latin typeface="Arial" pitchFamily="34" charset="0"/>
                        <a:cs typeface="Arial" pitchFamily="34" charset="0"/>
                      </a:endParaRPr>
                    </a:p>
                  </a:txBody>
                  <a:tcPr marL="121920" marR="121920" marT="45733" marB="45733"/>
                </a:tc>
                <a:tc>
                  <a:txBody>
                    <a:bodyPr/>
                    <a:lstStyle/>
                    <a:p>
                      <a:pPr algn="just"/>
                      <a:r>
                        <a:rPr lang="en-US" sz="2000" dirty="0" smtClean="0">
                          <a:latin typeface="Arial" pitchFamily="34" charset="0"/>
                          <a:cs typeface="Arial" pitchFamily="34" charset="0"/>
                        </a:rPr>
                        <a:t>Maximum fraction</a:t>
                      </a:r>
                      <a:r>
                        <a:rPr lang="en-US" sz="2000" baseline="0" dirty="0" smtClean="0">
                          <a:latin typeface="Arial" pitchFamily="34" charset="0"/>
                          <a:cs typeface="Arial" pitchFamily="34" charset="0"/>
                        </a:rPr>
                        <a:t> of capacity that can be withdrawn from battery </a:t>
                      </a:r>
                      <a:endParaRPr lang="en-US" sz="2000" dirty="0">
                        <a:latin typeface="Arial" pitchFamily="34" charset="0"/>
                        <a:cs typeface="Arial" pitchFamily="34" charset="0"/>
                      </a:endParaRPr>
                    </a:p>
                  </a:txBody>
                  <a:tcPr marL="121920" marR="121920" marT="45733" marB="45733"/>
                </a:tc>
              </a:tr>
              <a:tr h="1310704">
                <a:tc>
                  <a:txBody>
                    <a:bodyPr/>
                    <a:lstStyle/>
                    <a:p>
                      <a:pPr algn="just"/>
                      <a:r>
                        <a:rPr lang="en-US" sz="2000" dirty="0" smtClean="0">
                          <a:latin typeface="Arial" pitchFamily="34" charset="0"/>
                          <a:cs typeface="Arial" pitchFamily="34" charset="0"/>
                        </a:rPr>
                        <a:t>B.3</a:t>
                      </a:r>
                      <a:endParaRPr lang="en-US" sz="2000" dirty="0">
                        <a:latin typeface="Arial" pitchFamily="34" charset="0"/>
                        <a:cs typeface="Arial" pitchFamily="34" charset="0"/>
                      </a:endParaRPr>
                    </a:p>
                  </a:txBody>
                  <a:tcPr marL="121920" marR="121920" marT="45733" marB="45733"/>
                </a:tc>
                <a:tc>
                  <a:txBody>
                    <a:bodyPr/>
                    <a:lstStyle/>
                    <a:p>
                      <a:pPr algn="just"/>
                      <a:r>
                        <a:rPr lang="en-US" sz="2000" dirty="0" smtClean="0">
                          <a:latin typeface="Arial" pitchFamily="34" charset="0"/>
                          <a:cs typeface="Arial" pitchFamily="34" charset="0"/>
                        </a:rPr>
                        <a:t>Required Battery capacity</a:t>
                      </a:r>
                      <a:r>
                        <a:rPr lang="en-US" sz="2000" baseline="0" dirty="0" smtClean="0">
                          <a:latin typeface="Arial" pitchFamily="34" charset="0"/>
                          <a:cs typeface="Arial" pitchFamily="34" charset="0"/>
                        </a:rPr>
                        <a:t> </a:t>
                      </a:r>
                      <a:r>
                        <a:rPr lang="en-US" sz="2000" dirty="0" smtClean="0">
                          <a:latin typeface="Arial" pitchFamily="34" charset="0"/>
                          <a:cs typeface="Arial" pitchFamily="34" charset="0"/>
                        </a:rPr>
                        <a:t>(A-hrs.)</a:t>
                      </a:r>
                      <a:endParaRPr lang="en-US" sz="2000" dirty="0">
                        <a:latin typeface="Arial" pitchFamily="34" charset="0"/>
                        <a:cs typeface="Arial" pitchFamily="34" charset="0"/>
                      </a:endParaRPr>
                    </a:p>
                  </a:txBody>
                  <a:tcPr marL="121920" marR="121920" marT="45733" marB="45733"/>
                </a:tc>
                <a:tc>
                  <a:txBody>
                    <a:bodyPr/>
                    <a:lstStyle/>
                    <a:p>
                      <a:pPr algn="just"/>
                      <a:r>
                        <a:rPr lang="en-US" sz="2000" dirty="0" smtClean="0">
                          <a:latin typeface="Arial" pitchFamily="34" charset="0"/>
                          <a:cs typeface="Arial" pitchFamily="34" charset="0"/>
                        </a:rPr>
                        <a:t>(J*B.1)/B.2</a:t>
                      </a:r>
                      <a:endParaRPr lang="en-US" sz="2000" dirty="0">
                        <a:latin typeface="Arial" pitchFamily="34" charset="0"/>
                        <a:cs typeface="Arial" pitchFamily="34" charset="0"/>
                      </a:endParaRPr>
                    </a:p>
                  </a:txBody>
                  <a:tcPr marL="121920" marR="121920" marT="45733" marB="45733"/>
                </a:tc>
                <a:tc>
                  <a:txBody>
                    <a:bodyPr/>
                    <a:lstStyle/>
                    <a:p>
                      <a:pPr algn="just"/>
                      <a:r>
                        <a:rPr lang="en-US" sz="2000" dirty="0" smtClean="0">
                          <a:latin typeface="Arial" pitchFamily="34" charset="0"/>
                          <a:cs typeface="Arial" pitchFamily="34" charset="0"/>
                        </a:rPr>
                        <a:t>It</a:t>
                      </a:r>
                      <a:r>
                        <a:rPr lang="en-US" sz="2000" baseline="0" dirty="0" smtClean="0">
                          <a:latin typeface="Arial" pitchFamily="34" charset="0"/>
                          <a:cs typeface="Arial" pitchFamily="34" charset="0"/>
                        </a:rPr>
                        <a:t> is the product of total A-</a:t>
                      </a:r>
                      <a:r>
                        <a:rPr lang="en-US" sz="2000" baseline="0" dirty="0" err="1" smtClean="0">
                          <a:latin typeface="Arial" pitchFamily="34" charset="0"/>
                          <a:cs typeface="Arial" pitchFamily="34" charset="0"/>
                        </a:rPr>
                        <a:t>hrs</a:t>
                      </a:r>
                      <a:r>
                        <a:rPr lang="en-US" sz="2000" baseline="0" dirty="0" smtClean="0">
                          <a:latin typeface="Arial" pitchFamily="34" charset="0"/>
                          <a:cs typeface="Arial" pitchFamily="34" charset="0"/>
                        </a:rPr>
                        <a:t> per day and day of autonomy per depth of discharge</a:t>
                      </a:r>
                      <a:endParaRPr lang="en-US" sz="2000" dirty="0">
                        <a:latin typeface="Arial" pitchFamily="34" charset="0"/>
                        <a:cs typeface="Arial" pitchFamily="34" charset="0"/>
                      </a:endParaRPr>
                    </a:p>
                  </a:txBody>
                  <a:tcPr marL="121920" marR="121920" marT="45733" marB="45733"/>
                </a:tc>
              </a:tr>
              <a:tr h="1006025">
                <a:tc>
                  <a:txBody>
                    <a:bodyPr/>
                    <a:lstStyle/>
                    <a:p>
                      <a:pPr algn="just"/>
                      <a:r>
                        <a:rPr lang="en-US" sz="2000" dirty="0" smtClean="0">
                          <a:latin typeface="Arial" pitchFamily="34" charset="0"/>
                          <a:cs typeface="Arial" pitchFamily="34" charset="0"/>
                        </a:rPr>
                        <a:t>B.4</a:t>
                      </a:r>
                      <a:endParaRPr lang="en-US" sz="2000" dirty="0">
                        <a:latin typeface="Arial" pitchFamily="34" charset="0"/>
                        <a:cs typeface="Arial" pitchFamily="34" charset="0"/>
                      </a:endParaRPr>
                    </a:p>
                  </a:txBody>
                  <a:tcPr marL="121920" marR="121920" marT="45733" marB="45733"/>
                </a:tc>
                <a:tc>
                  <a:txBody>
                    <a:bodyPr/>
                    <a:lstStyle/>
                    <a:p>
                      <a:pPr algn="just"/>
                      <a:r>
                        <a:rPr lang="en-US" sz="2000" dirty="0" smtClean="0">
                          <a:latin typeface="Arial" pitchFamily="34" charset="0"/>
                          <a:cs typeface="Arial" pitchFamily="34" charset="0"/>
                        </a:rPr>
                        <a:t>Amp-hr.</a:t>
                      </a:r>
                      <a:r>
                        <a:rPr lang="en-US" sz="2000" baseline="0" dirty="0" smtClean="0">
                          <a:latin typeface="Arial" pitchFamily="34" charset="0"/>
                          <a:cs typeface="Arial" pitchFamily="34" charset="0"/>
                        </a:rPr>
                        <a:t> capacity of selected battery </a:t>
                      </a:r>
                      <a:endParaRPr lang="en-US" sz="2000" dirty="0">
                        <a:latin typeface="Arial" pitchFamily="34" charset="0"/>
                        <a:cs typeface="Arial" pitchFamily="34" charset="0"/>
                      </a:endParaRPr>
                    </a:p>
                  </a:txBody>
                  <a:tcPr marL="121920" marR="121920" marT="45733" marB="45733"/>
                </a:tc>
                <a:tc>
                  <a:txBody>
                    <a:bodyPr/>
                    <a:lstStyle/>
                    <a:p>
                      <a:pPr algn="just"/>
                      <a:r>
                        <a:rPr lang="en-US" sz="2000" dirty="0" smtClean="0">
                          <a:latin typeface="Arial" pitchFamily="34" charset="0"/>
                          <a:cs typeface="Arial" pitchFamily="34" charset="0"/>
                        </a:rPr>
                        <a:t>Select the battery type </a:t>
                      </a:r>
                      <a:endParaRPr lang="en-US" sz="2000" dirty="0">
                        <a:latin typeface="Arial" pitchFamily="34" charset="0"/>
                        <a:cs typeface="Arial" pitchFamily="34" charset="0"/>
                      </a:endParaRPr>
                    </a:p>
                  </a:txBody>
                  <a:tcPr marL="121920" marR="121920" marT="45733" marB="45733"/>
                </a:tc>
                <a:tc>
                  <a:txBody>
                    <a:bodyPr/>
                    <a:lstStyle/>
                    <a:p>
                      <a:pPr algn="just"/>
                      <a:r>
                        <a:rPr lang="en-US" sz="2000" dirty="0" smtClean="0">
                          <a:latin typeface="Arial" pitchFamily="34" charset="0"/>
                          <a:cs typeface="Arial" pitchFamily="34" charset="0"/>
                        </a:rPr>
                        <a:t>The battery cell can</a:t>
                      </a:r>
                      <a:r>
                        <a:rPr lang="en-US" sz="2000" baseline="0" dirty="0" smtClean="0">
                          <a:latin typeface="Arial" pitchFamily="34" charset="0"/>
                          <a:cs typeface="Arial" pitchFamily="34" charset="0"/>
                        </a:rPr>
                        <a:t> be selected from different manufacturer </a:t>
                      </a:r>
                      <a:endParaRPr lang="en-US" sz="2000" dirty="0">
                        <a:latin typeface="Arial" pitchFamily="34" charset="0"/>
                        <a:cs typeface="Arial" pitchFamily="34" charset="0"/>
                      </a:endParaRPr>
                    </a:p>
                  </a:txBody>
                  <a:tcPr marL="121920" marR="121920" marT="45733" marB="45733"/>
                </a:tc>
              </a:tr>
            </a:tbl>
          </a:graphicData>
        </a:graphic>
      </p:graphicFrame>
      <p:sp>
        <p:nvSpPr>
          <p:cNvPr id="3" name="Footer Placeholder 2"/>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12</a:t>
            </a:fld>
            <a:endParaRPr lang="en-US"/>
          </a:p>
        </p:txBody>
      </p:sp>
    </p:spTree>
    <p:extLst>
      <p:ext uri="{BB962C8B-B14F-4D97-AF65-F5344CB8AC3E}">
        <p14:creationId xmlns:p14="http://schemas.microsoft.com/office/powerpoint/2010/main" val="95851741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nvGraphicFramePr>
        <p:xfrm>
          <a:off x="304800" y="838200"/>
          <a:ext cx="11074400" cy="4419600"/>
        </p:xfrm>
        <a:graphic>
          <a:graphicData uri="http://schemas.openxmlformats.org/drawingml/2006/table">
            <a:tbl>
              <a:tblPr firstRow="1" bandRow="1">
                <a:tableStyleId>{5C22544A-7EE6-4342-B048-85BDC9FD1C3A}</a:tableStyleId>
              </a:tblPr>
              <a:tblGrid>
                <a:gridCol w="954689"/>
                <a:gridCol w="2482192"/>
                <a:gridCol w="1909380"/>
                <a:gridCol w="5728139"/>
              </a:tblGrid>
              <a:tr h="1299880">
                <a:tc>
                  <a:txBody>
                    <a:bodyPr/>
                    <a:lstStyle/>
                    <a:p>
                      <a:pPr algn="just"/>
                      <a:r>
                        <a:rPr lang="en-US" sz="2000" dirty="0" smtClean="0">
                          <a:latin typeface="Arial" pitchFamily="34" charset="0"/>
                          <a:cs typeface="Arial" pitchFamily="34" charset="0"/>
                        </a:rPr>
                        <a:t>B.5</a:t>
                      </a:r>
                      <a:endParaRPr lang="en-US" sz="2000" dirty="0">
                        <a:latin typeface="Arial" pitchFamily="34" charset="0"/>
                        <a:cs typeface="Arial" pitchFamily="34" charset="0"/>
                      </a:endParaRPr>
                    </a:p>
                  </a:txBody>
                  <a:tcPr marL="121920" marR="121920" marT="45725" marB="45725"/>
                </a:tc>
                <a:tc>
                  <a:txBody>
                    <a:bodyPr/>
                    <a:lstStyle/>
                    <a:p>
                      <a:pPr algn="just"/>
                      <a:r>
                        <a:rPr lang="en-US" sz="2000" dirty="0" smtClean="0">
                          <a:latin typeface="Arial" pitchFamily="34" charset="0"/>
                          <a:cs typeface="Arial" pitchFamily="34" charset="0"/>
                        </a:rPr>
                        <a:t>Number</a:t>
                      </a:r>
                      <a:r>
                        <a:rPr lang="en-US" sz="2000" baseline="0" dirty="0" smtClean="0">
                          <a:latin typeface="Arial" pitchFamily="34" charset="0"/>
                          <a:cs typeface="Arial" pitchFamily="34" charset="0"/>
                        </a:rPr>
                        <a:t> of battery in Parallel</a:t>
                      </a:r>
                      <a:endParaRPr lang="en-US" sz="2000" dirty="0">
                        <a:latin typeface="Arial" pitchFamily="34" charset="0"/>
                        <a:cs typeface="Arial" pitchFamily="34" charset="0"/>
                      </a:endParaRPr>
                    </a:p>
                  </a:txBody>
                  <a:tcPr marL="121920" marR="121920" marT="45725" marB="45725"/>
                </a:tc>
                <a:tc>
                  <a:txBody>
                    <a:bodyPr/>
                    <a:lstStyle/>
                    <a:p>
                      <a:pPr algn="just"/>
                      <a:r>
                        <a:rPr lang="en-US" sz="2000" dirty="0" smtClean="0">
                          <a:latin typeface="Arial" pitchFamily="34" charset="0"/>
                          <a:cs typeface="Arial" pitchFamily="34" charset="0"/>
                        </a:rPr>
                        <a:t>B.3/B.4</a:t>
                      </a:r>
                      <a:endParaRPr lang="en-US" sz="2000" dirty="0">
                        <a:latin typeface="Arial" pitchFamily="34" charset="0"/>
                        <a:cs typeface="Arial" pitchFamily="34" charset="0"/>
                      </a:endParaRPr>
                    </a:p>
                  </a:txBody>
                  <a:tcPr marL="121920" marR="121920" marT="45725" marB="45725"/>
                </a:tc>
                <a:tc>
                  <a:txBody>
                    <a:bodyPr/>
                    <a:lstStyle/>
                    <a:p>
                      <a:pPr algn="just"/>
                      <a:r>
                        <a:rPr lang="en-US" sz="2000" dirty="0" smtClean="0">
                          <a:latin typeface="Arial" pitchFamily="34" charset="0"/>
                          <a:cs typeface="Arial" pitchFamily="34" charset="0"/>
                        </a:rPr>
                        <a:t>The sum of batter in parallel =total amp-</a:t>
                      </a:r>
                      <a:r>
                        <a:rPr lang="en-US" sz="2000" dirty="0" err="1" smtClean="0">
                          <a:latin typeface="Arial" pitchFamily="34" charset="0"/>
                          <a:cs typeface="Arial" pitchFamily="34" charset="0"/>
                        </a:rPr>
                        <a:t>hr</a:t>
                      </a:r>
                      <a:endParaRPr lang="en-US" sz="2000" dirty="0">
                        <a:latin typeface="Arial" pitchFamily="34" charset="0"/>
                        <a:cs typeface="Arial" pitchFamily="34" charset="0"/>
                      </a:endParaRPr>
                    </a:p>
                  </a:txBody>
                  <a:tcPr marL="121920" marR="121920" marT="45725" marB="45725"/>
                </a:tc>
              </a:tr>
              <a:tr h="1299880">
                <a:tc>
                  <a:txBody>
                    <a:bodyPr/>
                    <a:lstStyle/>
                    <a:p>
                      <a:pPr algn="just"/>
                      <a:r>
                        <a:rPr lang="en-US" sz="2000" dirty="0" smtClean="0">
                          <a:latin typeface="Arial" pitchFamily="34" charset="0"/>
                          <a:cs typeface="Arial" pitchFamily="34" charset="0"/>
                        </a:rPr>
                        <a:t>B.6</a:t>
                      </a:r>
                      <a:endParaRPr lang="en-US" sz="2000" dirty="0">
                        <a:latin typeface="Arial" pitchFamily="34" charset="0"/>
                        <a:cs typeface="Arial" pitchFamily="34" charset="0"/>
                      </a:endParaRPr>
                    </a:p>
                  </a:txBody>
                  <a:tcPr marL="121920" marR="121920" marT="45725" marB="45725"/>
                </a:tc>
                <a:tc>
                  <a:txBody>
                    <a:bodyPr/>
                    <a:lstStyle/>
                    <a:p>
                      <a:pPr algn="just"/>
                      <a:r>
                        <a:rPr lang="en-US" sz="2000" dirty="0" smtClean="0">
                          <a:latin typeface="Arial" pitchFamily="34" charset="0"/>
                          <a:cs typeface="Arial" pitchFamily="34" charset="0"/>
                        </a:rPr>
                        <a:t>Battery in series </a:t>
                      </a:r>
                      <a:endParaRPr lang="en-US" sz="2000" dirty="0">
                        <a:latin typeface="Arial" pitchFamily="34" charset="0"/>
                        <a:cs typeface="Arial" pitchFamily="34" charset="0"/>
                      </a:endParaRPr>
                    </a:p>
                  </a:txBody>
                  <a:tcPr marL="121920" marR="121920" marT="45725" marB="45725"/>
                </a:tc>
                <a:tc>
                  <a:txBody>
                    <a:bodyPr/>
                    <a:lstStyle/>
                    <a:p>
                      <a:pPr algn="just"/>
                      <a:r>
                        <a:rPr lang="en-US" sz="2000" dirty="0" smtClean="0">
                          <a:latin typeface="Arial" pitchFamily="34" charset="0"/>
                          <a:cs typeface="Arial" pitchFamily="34" charset="0"/>
                        </a:rPr>
                        <a:t>B/selected battery Volt.</a:t>
                      </a:r>
                      <a:endParaRPr lang="en-US" sz="2000" dirty="0">
                        <a:latin typeface="Arial" pitchFamily="34" charset="0"/>
                        <a:cs typeface="Arial" pitchFamily="34" charset="0"/>
                      </a:endParaRPr>
                    </a:p>
                  </a:txBody>
                  <a:tcPr marL="121920" marR="121920" marT="45725" marB="45725"/>
                </a:tc>
                <a:tc>
                  <a:txBody>
                    <a:bodyPr/>
                    <a:lstStyle/>
                    <a:p>
                      <a:pPr algn="just"/>
                      <a:r>
                        <a:rPr lang="en-US" sz="2000" dirty="0" smtClean="0">
                          <a:latin typeface="Arial" pitchFamily="34" charset="0"/>
                          <a:cs typeface="Arial" pitchFamily="34" charset="0"/>
                        </a:rPr>
                        <a:t>Batteries achieve maximum required</a:t>
                      </a:r>
                      <a:r>
                        <a:rPr lang="en-US" sz="2000" baseline="0" dirty="0" smtClean="0">
                          <a:latin typeface="Arial" pitchFamily="34" charset="0"/>
                          <a:cs typeface="Arial" pitchFamily="34" charset="0"/>
                        </a:rPr>
                        <a:t> voltage by connecting N-Batteries -radial</a:t>
                      </a:r>
                      <a:endParaRPr lang="en-US" sz="2000" dirty="0">
                        <a:latin typeface="Arial" pitchFamily="34" charset="0"/>
                        <a:cs typeface="Arial" pitchFamily="34" charset="0"/>
                      </a:endParaRPr>
                    </a:p>
                  </a:txBody>
                  <a:tcPr marL="121920" marR="121920" marT="45725" marB="45725"/>
                </a:tc>
              </a:tr>
              <a:tr h="909920">
                <a:tc>
                  <a:txBody>
                    <a:bodyPr/>
                    <a:lstStyle/>
                    <a:p>
                      <a:pPr algn="just"/>
                      <a:r>
                        <a:rPr lang="en-US" sz="2000" dirty="0" smtClean="0">
                          <a:latin typeface="Arial" pitchFamily="34" charset="0"/>
                          <a:cs typeface="Arial" pitchFamily="34" charset="0"/>
                        </a:rPr>
                        <a:t>B.7</a:t>
                      </a:r>
                      <a:endParaRPr lang="en-US" sz="2000" dirty="0">
                        <a:latin typeface="Arial" pitchFamily="34" charset="0"/>
                        <a:cs typeface="Arial" pitchFamily="34" charset="0"/>
                      </a:endParaRPr>
                    </a:p>
                  </a:txBody>
                  <a:tcPr marL="121920" marR="121920" marT="45725" marB="45725"/>
                </a:tc>
                <a:tc>
                  <a:txBody>
                    <a:bodyPr/>
                    <a:lstStyle/>
                    <a:p>
                      <a:pPr algn="just"/>
                      <a:r>
                        <a:rPr lang="en-US" sz="2000" dirty="0" smtClean="0">
                          <a:latin typeface="Arial" pitchFamily="34" charset="0"/>
                          <a:cs typeface="Arial" pitchFamily="34" charset="0"/>
                        </a:rPr>
                        <a:t>Total number of Batteries </a:t>
                      </a:r>
                      <a:endParaRPr lang="en-US" sz="2000" dirty="0">
                        <a:latin typeface="Arial" pitchFamily="34" charset="0"/>
                        <a:cs typeface="Arial" pitchFamily="34" charset="0"/>
                      </a:endParaRPr>
                    </a:p>
                  </a:txBody>
                  <a:tcPr marL="121920" marR="121920" marT="45725" marB="45725"/>
                </a:tc>
                <a:tc>
                  <a:txBody>
                    <a:bodyPr/>
                    <a:lstStyle/>
                    <a:p>
                      <a:pPr algn="just"/>
                      <a:r>
                        <a:rPr lang="en-US" sz="2000" dirty="0" smtClean="0">
                          <a:latin typeface="Arial" pitchFamily="34" charset="0"/>
                          <a:cs typeface="Arial" pitchFamily="34" charset="0"/>
                        </a:rPr>
                        <a:t>B.5*B.6</a:t>
                      </a:r>
                      <a:endParaRPr lang="en-US" sz="2000" dirty="0">
                        <a:latin typeface="Arial" pitchFamily="34" charset="0"/>
                        <a:cs typeface="Arial" pitchFamily="34" charset="0"/>
                      </a:endParaRPr>
                    </a:p>
                  </a:txBody>
                  <a:tcPr marL="121920" marR="121920" marT="45725" marB="45725"/>
                </a:tc>
                <a:tc>
                  <a:txBody>
                    <a:bodyPr/>
                    <a:lstStyle/>
                    <a:p>
                      <a:pPr algn="just"/>
                      <a:r>
                        <a:rPr lang="en-US" sz="2000" dirty="0" smtClean="0">
                          <a:latin typeface="Arial" pitchFamily="34" charset="0"/>
                          <a:cs typeface="Arial" pitchFamily="34" charset="0"/>
                        </a:rPr>
                        <a:t>Parallel battery</a:t>
                      </a:r>
                      <a:r>
                        <a:rPr lang="en-US" sz="2000" baseline="0" dirty="0" smtClean="0">
                          <a:latin typeface="Arial" pitchFamily="34" charset="0"/>
                          <a:cs typeface="Arial" pitchFamily="34" charset="0"/>
                        </a:rPr>
                        <a:t> *series Batteries </a:t>
                      </a:r>
                      <a:endParaRPr lang="en-US" sz="2000" dirty="0">
                        <a:latin typeface="Arial" pitchFamily="34" charset="0"/>
                        <a:cs typeface="Arial" pitchFamily="34" charset="0"/>
                      </a:endParaRPr>
                    </a:p>
                  </a:txBody>
                  <a:tcPr marL="121920" marR="121920" marT="45725" marB="45725"/>
                </a:tc>
              </a:tr>
              <a:tr h="909920">
                <a:tc>
                  <a:txBody>
                    <a:bodyPr/>
                    <a:lstStyle/>
                    <a:p>
                      <a:pPr algn="just"/>
                      <a:r>
                        <a:rPr lang="en-US" sz="2000" dirty="0" smtClean="0">
                          <a:latin typeface="Arial" pitchFamily="34" charset="0"/>
                          <a:cs typeface="Arial" pitchFamily="34" charset="0"/>
                        </a:rPr>
                        <a:t>B.8</a:t>
                      </a:r>
                      <a:endParaRPr lang="en-US" sz="2000" dirty="0">
                        <a:latin typeface="Arial" pitchFamily="34" charset="0"/>
                        <a:cs typeface="Arial" pitchFamily="34" charset="0"/>
                      </a:endParaRPr>
                    </a:p>
                  </a:txBody>
                  <a:tcPr marL="121920" marR="121920" marT="45725" marB="45725"/>
                </a:tc>
                <a:tc>
                  <a:txBody>
                    <a:bodyPr/>
                    <a:lstStyle/>
                    <a:p>
                      <a:pPr algn="just"/>
                      <a:r>
                        <a:rPr lang="en-US" sz="2000" dirty="0" smtClean="0">
                          <a:latin typeface="Arial" pitchFamily="34" charset="0"/>
                          <a:cs typeface="Arial" pitchFamily="34" charset="0"/>
                        </a:rPr>
                        <a:t>Total</a:t>
                      </a:r>
                      <a:r>
                        <a:rPr lang="en-US" sz="2000" baseline="0" dirty="0" smtClean="0">
                          <a:latin typeface="Arial" pitchFamily="34" charset="0"/>
                          <a:cs typeface="Arial" pitchFamily="34" charset="0"/>
                        </a:rPr>
                        <a:t> Amp-hr. capacity</a:t>
                      </a:r>
                      <a:endParaRPr lang="en-US" sz="2000" dirty="0">
                        <a:latin typeface="Arial" pitchFamily="34" charset="0"/>
                        <a:cs typeface="Arial" pitchFamily="34" charset="0"/>
                      </a:endParaRPr>
                    </a:p>
                  </a:txBody>
                  <a:tcPr marL="121920" marR="121920" marT="45725" marB="45725"/>
                </a:tc>
                <a:tc>
                  <a:txBody>
                    <a:bodyPr/>
                    <a:lstStyle/>
                    <a:p>
                      <a:pPr algn="just"/>
                      <a:r>
                        <a:rPr lang="en-US" sz="2000" dirty="0" smtClean="0">
                          <a:latin typeface="Arial" pitchFamily="34" charset="0"/>
                          <a:cs typeface="Arial" pitchFamily="34" charset="0"/>
                        </a:rPr>
                        <a:t>B.4*B.6</a:t>
                      </a:r>
                      <a:endParaRPr lang="en-US" sz="2000" dirty="0">
                        <a:latin typeface="Arial" pitchFamily="34" charset="0"/>
                        <a:cs typeface="Arial" pitchFamily="34" charset="0"/>
                      </a:endParaRPr>
                    </a:p>
                  </a:txBody>
                  <a:tcPr marL="121920" marR="121920" marT="45725" marB="45725"/>
                </a:tc>
                <a:tc>
                  <a:txBody>
                    <a:bodyPr/>
                    <a:lstStyle/>
                    <a:p>
                      <a:pPr algn="just"/>
                      <a:r>
                        <a:rPr lang="en-US" sz="2000" dirty="0" smtClean="0">
                          <a:latin typeface="Arial" pitchFamily="34" charset="0"/>
                          <a:cs typeface="Arial" pitchFamily="34" charset="0"/>
                        </a:rPr>
                        <a:t>Battery Amp-hr.</a:t>
                      </a:r>
                      <a:r>
                        <a:rPr lang="en-US" sz="2000" baseline="0" dirty="0" smtClean="0">
                          <a:latin typeface="Arial" pitchFamily="34" charset="0"/>
                          <a:cs typeface="Arial" pitchFamily="34" charset="0"/>
                        </a:rPr>
                        <a:t> capacity </a:t>
                      </a:r>
                      <a:endParaRPr lang="en-US" sz="2000" dirty="0">
                        <a:latin typeface="Arial" pitchFamily="34" charset="0"/>
                        <a:cs typeface="Arial" pitchFamily="34" charset="0"/>
                      </a:endParaRPr>
                    </a:p>
                  </a:txBody>
                  <a:tcPr marL="121920" marR="121920" marT="45725" marB="45725"/>
                </a:tc>
              </a:tr>
            </a:tbl>
          </a:graphicData>
        </a:graphic>
      </p:graphicFrame>
      <p:sp>
        <p:nvSpPr>
          <p:cNvPr id="4" name="Rectangle 3"/>
          <p:cNvSpPr/>
          <p:nvPr/>
        </p:nvSpPr>
        <p:spPr>
          <a:xfrm>
            <a:off x="284480" y="193041"/>
            <a:ext cx="11084560" cy="553998"/>
          </a:xfrm>
          <a:prstGeom prst="rect">
            <a:avLst/>
          </a:prstGeom>
        </p:spPr>
        <p:txBody>
          <a:bodyPr wrap="square">
            <a:spAutoFit/>
          </a:bodyPr>
          <a:lstStyle/>
          <a:p>
            <a:r>
              <a:rPr lang="en-US" sz="3000" b="1" dirty="0">
                <a:solidFill>
                  <a:srgbClr val="000000"/>
                </a:solidFill>
                <a:latin typeface="Arial" pitchFamily="34" charset="0"/>
                <a:cs typeface="Arial" pitchFamily="34" charset="0"/>
              </a:rPr>
              <a:t>EEL                                                                           Cont.….</a:t>
            </a:r>
            <a:endParaRPr lang="en-US" sz="3000" dirty="0">
              <a:latin typeface="Arial" pitchFamily="34" charset="0"/>
              <a:cs typeface="Arial" pitchFamily="34" charset="0"/>
            </a:endParaRPr>
          </a:p>
        </p:txBody>
      </p:sp>
      <p:sp>
        <p:nvSpPr>
          <p:cNvPr id="5" name="Footer Placeholder 4"/>
          <p:cNvSpPr>
            <a:spLocks noGrp="1"/>
          </p:cNvSpPr>
          <p:nvPr>
            <p:ph type="ftr" sz="quarter" idx="11"/>
          </p:nvPr>
        </p:nvSpPr>
        <p:spPr/>
        <p:txBody>
          <a:bodyPr/>
          <a:lstStyle/>
          <a:p>
            <a:r>
              <a:rPr lang="en-US" smtClean="0"/>
              <a:t>Presenter: Dr.Teshome Goa</a:t>
            </a:r>
            <a:endParaRPr lang="en-US"/>
          </a:p>
        </p:txBody>
      </p:sp>
      <p:sp>
        <p:nvSpPr>
          <p:cNvPr id="6" name="Slide Number Placeholder 5"/>
          <p:cNvSpPr>
            <a:spLocks noGrp="1"/>
          </p:cNvSpPr>
          <p:nvPr>
            <p:ph type="sldNum" sz="quarter" idx="12"/>
          </p:nvPr>
        </p:nvSpPr>
        <p:spPr/>
        <p:txBody>
          <a:bodyPr/>
          <a:lstStyle/>
          <a:p>
            <a:fld id="{A48DA065-FA52-4A6B-AE36-1AE15AD4FD00}" type="slidenum">
              <a:rPr lang="en-US" smtClean="0"/>
              <a:pPr/>
              <a:t>13</a:t>
            </a:fld>
            <a:endParaRPr lang="en-US"/>
          </a:p>
        </p:txBody>
      </p:sp>
    </p:spTree>
    <p:extLst>
      <p:ext uri="{BB962C8B-B14F-4D97-AF65-F5344CB8AC3E}">
        <p14:creationId xmlns:p14="http://schemas.microsoft.com/office/powerpoint/2010/main" val="132004979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extBox 2"/>
          <p:cNvSpPr txBox="1">
            <a:spLocks noChangeArrowheads="1"/>
          </p:cNvSpPr>
          <p:nvPr/>
        </p:nvSpPr>
        <p:spPr bwMode="auto">
          <a:xfrm>
            <a:off x="203200" y="540713"/>
            <a:ext cx="11988800" cy="43057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457200" eaLnBrk="0" fontAlgn="base" hangingPunct="0">
              <a:spcBef>
                <a:spcPct val="0"/>
              </a:spcBef>
              <a:spcAft>
                <a:spcPct val="0"/>
              </a:spcAft>
              <a:defRPr>
                <a:solidFill>
                  <a:schemeClr val="tx1"/>
                </a:solidFill>
                <a:latin typeface="Calibri" pitchFamily="34" charset="0"/>
              </a:defRPr>
            </a:lvl6pPr>
            <a:lvl7pPr marL="2971800" indent="-228600" defTabSz="457200" eaLnBrk="0" fontAlgn="base" hangingPunct="0">
              <a:spcBef>
                <a:spcPct val="0"/>
              </a:spcBef>
              <a:spcAft>
                <a:spcPct val="0"/>
              </a:spcAft>
              <a:defRPr>
                <a:solidFill>
                  <a:schemeClr val="tx1"/>
                </a:solidFill>
                <a:latin typeface="Calibri" pitchFamily="34" charset="0"/>
              </a:defRPr>
            </a:lvl7pPr>
            <a:lvl8pPr marL="3429000" indent="-228600" defTabSz="457200" eaLnBrk="0" fontAlgn="base" hangingPunct="0">
              <a:spcBef>
                <a:spcPct val="0"/>
              </a:spcBef>
              <a:spcAft>
                <a:spcPct val="0"/>
              </a:spcAft>
              <a:defRPr>
                <a:solidFill>
                  <a:schemeClr val="tx1"/>
                </a:solidFill>
                <a:latin typeface="Calibri" pitchFamily="34" charset="0"/>
              </a:defRPr>
            </a:lvl8pPr>
            <a:lvl9pPr marL="3886200" indent="-228600" defTabSz="457200" eaLnBrk="0" fontAlgn="base" hangingPunct="0">
              <a:spcBef>
                <a:spcPct val="0"/>
              </a:spcBef>
              <a:spcAft>
                <a:spcPct val="0"/>
              </a:spcAft>
              <a:defRPr>
                <a:solidFill>
                  <a:schemeClr val="tx1"/>
                </a:solidFill>
                <a:latin typeface="Calibri" pitchFamily="34" charset="0"/>
              </a:defRPr>
            </a:lvl9pPr>
          </a:lstStyle>
          <a:p>
            <a:pPr>
              <a:lnSpc>
                <a:spcPct val="200000"/>
              </a:lnSpc>
            </a:pPr>
            <a:r>
              <a:rPr lang="en-US" altLang="en-US" sz="2000" b="1" dirty="0">
                <a:solidFill>
                  <a:srgbClr val="000000"/>
                </a:solidFill>
                <a:latin typeface="Arial" pitchFamily="34" charset="0"/>
                <a:cs typeface="Arial" pitchFamily="34" charset="0"/>
              </a:rPr>
              <a:t>C. PV Array Sizing</a:t>
            </a:r>
            <a:br>
              <a:rPr lang="en-US" altLang="en-US" sz="2000" b="1" dirty="0">
                <a:solidFill>
                  <a:srgbClr val="000000"/>
                </a:solidFill>
                <a:latin typeface="Arial" pitchFamily="34" charset="0"/>
                <a:cs typeface="Arial" pitchFamily="34" charset="0"/>
              </a:rPr>
            </a:br>
            <a:r>
              <a:rPr lang="en-US" altLang="en-US" sz="2000" dirty="0">
                <a:latin typeface="Arial" pitchFamily="34" charset="0"/>
                <a:cs typeface="Arial" pitchFamily="34" charset="0"/>
              </a:rPr>
              <a:t>Solar array size is determined by the following parameters:</a:t>
            </a:r>
            <a:br>
              <a:rPr lang="en-US" altLang="en-US" sz="2000" dirty="0">
                <a:latin typeface="Arial" pitchFamily="34" charset="0"/>
                <a:cs typeface="Arial" pitchFamily="34" charset="0"/>
              </a:rPr>
            </a:br>
            <a:r>
              <a:rPr lang="en-US" altLang="en-US" sz="2000" dirty="0">
                <a:latin typeface="Arial" pitchFamily="34" charset="0"/>
                <a:cs typeface="Arial" pitchFamily="34" charset="0"/>
              </a:rPr>
              <a:t>a. The PV array for stand-alone systems is sized to meet the average daily load during the critical design month.</a:t>
            </a:r>
            <a:br>
              <a:rPr lang="en-US" altLang="en-US" sz="2000" dirty="0">
                <a:latin typeface="Arial" pitchFamily="34" charset="0"/>
                <a:cs typeface="Arial" pitchFamily="34" charset="0"/>
              </a:rPr>
            </a:br>
            <a:r>
              <a:rPr lang="en-US" altLang="en-US" sz="2000" dirty="0">
                <a:latin typeface="Arial" pitchFamily="34" charset="0"/>
                <a:cs typeface="Arial" pitchFamily="34" charset="0"/>
              </a:rPr>
              <a:t>b. Solar insolation received in the site</a:t>
            </a:r>
            <a:br>
              <a:rPr lang="en-US" altLang="en-US" sz="2000" dirty="0">
                <a:latin typeface="Arial" pitchFamily="34" charset="0"/>
                <a:cs typeface="Arial" pitchFamily="34" charset="0"/>
              </a:rPr>
            </a:br>
            <a:r>
              <a:rPr lang="en-US" altLang="en-US" sz="2000" dirty="0">
                <a:latin typeface="Arial" pitchFamily="34" charset="0"/>
                <a:cs typeface="Arial" pitchFamily="34" charset="0"/>
              </a:rPr>
              <a:t>c. System losses, soiling and higher operating temperatures are factored in estimating</a:t>
            </a:r>
            <a:br>
              <a:rPr lang="en-US" altLang="en-US" sz="2000" dirty="0">
                <a:latin typeface="Arial" pitchFamily="34" charset="0"/>
                <a:cs typeface="Arial" pitchFamily="34" charset="0"/>
              </a:rPr>
            </a:br>
            <a:r>
              <a:rPr lang="en-US" altLang="en-US" sz="2000" dirty="0">
                <a:latin typeface="Arial" pitchFamily="34" charset="0"/>
                <a:cs typeface="Arial" pitchFamily="34" charset="0"/>
              </a:rPr>
              <a:t>array output</a:t>
            </a:r>
            <a:r>
              <a:rPr lang="en-US" altLang="en-US" sz="2000" dirty="0" smtClean="0">
                <a:latin typeface="Arial" pitchFamily="34" charset="0"/>
                <a:cs typeface="Arial" pitchFamily="34" charset="0"/>
              </a:rPr>
              <a:t>.</a:t>
            </a:r>
            <a:endParaRPr lang="en-US" altLang="en-US" sz="2000" dirty="0">
              <a:latin typeface="Arial" pitchFamily="34" charset="0"/>
              <a:cs typeface="Arial" pitchFamily="34" charset="0"/>
            </a:endParaRPr>
          </a:p>
        </p:txBody>
      </p:sp>
      <p:sp>
        <p:nvSpPr>
          <p:cNvPr id="2" name="Rectangle 1"/>
          <p:cNvSpPr/>
          <p:nvPr/>
        </p:nvSpPr>
        <p:spPr>
          <a:xfrm>
            <a:off x="792480" y="-23445"/>
            <a:ext cx="11186160" cy="553998"/>
          </a:xfrm>
          <a:prstGeom prst="rect">
            <a:avLst/>
          </a:prstGeom>
        </p:spPr>
        <p:txBody>
          <a:bodyPr wrap="square">
            <a:spAutoFit/>
          </a:bodyPr>
          <a:lstStyle/>
          <a:p>
            <a:r>
              <a:rPr lang="en-US" sz="3000" b="1" dirty="0">
                <a:solidFill>
                  <a:srgbClr val="000000"/>
                </a:solidFill>
                <a:latin typeface="Arial" pitchFamily="34" charset="0"/>
                <a:cs typeface="Arial" pitchFamily="34" charset="0"/>
              </a:rPr>
              <a:t>EEL                                                                           Cont.….</a:t>
            </a:r>
            <a:endParaRPr lang="en-US" sz="3000" dirty="0">
              <a:latin typeface="Arial" pitchFamily="34" charset="0"/>
              <a:cs typeface="Arial" pitchFamily="34" charset="0"/>
            </a:endParaRPr>
          </a:p>
        </p:txBody>
      </p:sp>
      <p:sp>
        <p:nvSpPr>
          <p:cNvPr id="3" name="Footer Placeholder 2"/>
          <p:cNvSpPr>
            <a:spLocks noGrp="1"/>
          </p:cNvSpPr>
          <p:nvPr>
            <p:ph type="ftr" sz="quarter" idx="11"/>
          </p:nvPr>
        </p:nvSpPr>
        <p:spPr/>
        <p:txBody>
          <a:bodyPr/>
          <a:lstStyle/>
          <a:p>
            <a:r>
              <a:rPr lang="en-US" smtClean="0"/>
              <a:t>Presenter: Dr.Teshome Goa</a:t>
            </a:r>
            <a:endParaRPr lang="en-US"/>
          </a:p>
        </p:txBody>
      </p:sp>
      <p:sp>
        <p:nvSpPr>
          <p:cNvPr id="4" name="Slide Number Placeholder 3"/>
          <p:cNvSpPr>
            <a:spLocks noGrp="1"/>
          </p:cNvSpPr>
          <p:nvPr>
            <p:ph type="sldNum" sz="quarter" idx="12"/>
          </p:nvPr>
        </p:nvSpPr>
        <p:spPr/>
        <p:txBody>
          <a:bodyPr/>
          <a:lstStyle/>
          <a:p>
            <a:fld id="{A48DA065-FA52-4A6B-AE36-1AE15AD4FD00}" type="slidenum">
              <a:rPr lang="en-US" smtClean="0"/>
              <a:pPr/>
              <a:t>14</a:t>
            </a:fld>
            <a:endParaRPr lang="en-US"/>
          </a:p>
        </p:txBody>
      </p:sp>
    </p:spTree>
    <p:extLst>
      <p:ext uri="{BB962C8B-B14F-4D97-AF65-F5344CB8AC3E}">
        <p14:creationId xmlns:p14="http://schemas.microsoft.com/office/powerpoint/2010/main" val="375368777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1"/>
          <p:cNvSpPr>
            <a:spLocks noChangeArrowheads="1"/>
          </p:cNvSpPr>
          <p:nvPr/>
        </p:nvSpPr>
        <p:spPr bwMode="auto">
          <a:xfrm>
            <a:off x="467360" y="1143000"/>
            <a:ext cx="10871200" cy="42473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lnSpc>
                <a:spcPct val="150000"/>
              </a:lnSpc>
            </a:pPr>
            <a:r>
              <a:rPr lang="en-US" altLang="en-US" dirty="0" smtClean="0">
                <a:solidFill>
                  <a:srgbClr val="000000"/>
                </a:solidFill>
                <a:latin typeface="Arial" pitchFamily="34" charset="0"/>
                <a:cs typeface="Arial" pitchFamily="34" charset="0"/>
              </a:rPr>
              <a:t>d</a:t>
            </a:r>
            <a:r>
              <a:rPr lang="en-US" altLang="en-US" sz="2000" dirty="0" smtClean="0">
                <a:solidFill>
                  <a:srgbClr val="000000"/>
                </a:solidFill>
                <a:latin typeface="Arial" pitchFamily="34" charset="0"/>
                <a:cs typeface="Arial" pitchFamily="34" charset="0"/>
              </a:rPr>
              <a:t>. Characteristics </a:t>
            </a:r>
            <a:r>
              <a:rPr lang="en-US" altLang="en-US" sz="2000" dirty="0">
                <a:solidFill>
                  <a:srgbClr val="000000"/>
                </a:solidFill>
                <a:latin typeface="Arial" pitchFamily="34" charset="0"/>
                <a:cs typeface="Arial" pitchFamily="34" charset="0"/>
              </a:rPr>
              <a:t>of the PV </a:t>
            </a:r>
            <a:r>
              <a:rPr lang="en-US" altLang="en-US" sz="2000" dirty="0" smtClean="0">
                <a:solidFill>
                  <a:srgbClr val="000000"/>
                </a:solidFill>
                <a:latin typeface="Arial" pitchFamily="34" charset="0"/>
                <a:cs typeface="Arial" pitchFamily="34" charset="0"/>
              </a:rPr>
              <a:t>modules</a:t>
            </a:r>
          </a:p>
          <a:p>
            <a:pPr algn="just">
              <a:lnSpc>
                <a:spcPct val="150000"/>
              </a:lnSpc>
            </a:pPr>
            <a:r>
              <a:rPr lang="en-US" altLang="en-US" sz="2000" dirty="0" smtClean="0">
                <a:solidFill>
                  <a:srgbClr val="000000"/>
                </a:solidFill>
                <a:latin typeface="Arial" pitchFamily="34" charset="0"/>
                <a:cs typeface="Arial" pitchFamily="34" charset="0"/>
              </a:rPr>
              <a:t>e</a:t>
            </a:r>
            <a:r>
              <a:rPr lang="en-US" altLang="en-US" sz="2000" dirty="0">
                <a:solidFill>
                  <a:srgbClr val="000000"/>
                </a:solidFill>
                <a:latin typeface="Arial" pitchFamily="34" charset="0"/>
                <a:cs typeface="Arial" pitchFamily="34" charset="0"/>
              </a:rPr>
              <a:t>. The </a:t>
            </a:r>
            <a:r>
              <a:rPr lang="en-US" altLang="en-US" sz="2000" dirty="0">
                <a:solidFill>
                  <a:srgbClr val="C00000"/>
                </a:solidFill>
                <a:latin typeface="Arial" pitchFamily="34" charset="0"/>
                <a:cs typeface="Arial" pitchFamily="34" charset="0"/>
              </a:rPr>
              <a:t>system voltage determines the number of series-connected </a:t>
            </a:r>
            <a:r>
              <a:rPr lang="en-US" altLang="en-US" sz="2000" dirty="0">
                <a:solidFill>
                  <a:srgbClr val="000000"/>
                </a:solidFill>
                <a:latin typeface="Arial" pitchFamily="34" charset="0"/>
                <a:cs typeface="Arial" pitchFamily="34" charset="0"/>
              </a:rPr>
              <a:t>modules required per source </a:t>
            </a:r>
            <a:r>
              <a:rPr lang="en-US" altLang="en-US" sz="2000" dirty="0" smtClean="0">
                <a:solidFill>
                  <a:srgbClr val="000000"/>
                </a:solidFill>
                <a:latin typeface="Arial" pitchFamily="34" charset="0"/>
                <a:cs typeface="Arial" pitchFamily="34" charset="0"/>
              </a:rPr>
              <a:t>circuit</a:t>
            </a:r>
          </a:p>
          <a:p>
            <a:pPr algn="just">
              <a:lnSpc>
                <a:spcPct val="150000"/>
              </a:lnSpc>
            </a:pPr>
            <a:r>
              <a:rPr lang="en-US" altLang="en-US" sz="2000" dirty="0" smtClean="0">
                <a:solidFill>
                  <a:srgbClr val="000000"/>
                </a:solidFill>
                <a:latin typeface="Arial" pitchFamily="34" charset="0"/>
                <a:cs typeface="Arial" pitchFamily="34" charset="0"/>
              </a:rPr>
              <a:t> f. The </a:t>
            </a:r>
            <a:r>
              <a:rPr lang="en-US" altLang="en-US" sz="2000" dirty="0">
                <a:solidFill>
                  <a:srgbClr val="000000"/>
                </a:solidFill>
                <a:latin typeface="Arial" pitchFamily="34" charset="0"/>
                <a:cs typeface="Arial" pitchFamily="34" charset="0"/>
              </a:rPr>
              <a:t>system </a:t>
            </a:r>
            <a:r>
              <a:rPr lang="en-US" altLang="en-US" sz="2000" dirty="0">
                <a:solidFill>
                  <a:srgbClr val="C00000"/>
                </a:solidFill>
                <a:latin typeface="Arial" pitchFamily="34" charset="0"/>
                <a:cs typeface="Arial" pitchFamily="34" charset="0"/>
              </a:rPr>
              <a:t>power and energy requirements determine the total number of parallel source circuits </a:t>
            </a:r>
            <a:r>
              <a:rPr lang="en-US" altLang="en-US" sz="2000" dirty="0" smtClean="0">
                <a:solidFill>
                  <a:srgbClr val="C00000"/>
                </a:solidFill>
                <a:latin typeface="Arial" pitchFamily="34" charset="0"/>
                <a:cs typeface="Arial" pitchFamily="34" charset="0"/>
              </a:rPr>
              <a:t>required</a:t>
            </a:r>
          </a:p>
          <a:p>
            <a:pPr algn="just">
              <a:lnSpc>
                <a:spcPct val="150000"/>
              </a:lnSpc>
            </a:pPr>
            <a:r>
              <a:rPr lang="en-US" altLang="en-US" sz="2000" dirty="0" smtClean="0">
                <a:solidFill>
                  <a:srgbClr val="C00000"/>
                </a:solidFill>
                <a:latin typeface="Arial" pitchFamily="34" charset="0"/>
                <a:cs typeface="Arial" pitchFamily="34" charset="0"/>
              </a:rPr>
              <a:t>g. </a:t>
            </a:r>
            <a:r>
              <a:rPr lang="en-US" altLang="en-US" sz="2000" dirty="0" smtClean="0">
                <a:solidFill>
                  <a:srgbClr val="000000"/>
                </a:solidFill>
                <a:latin typeface="Arial" pitchFamily="34" charset="0"/>
                <a:cs typeface="Arial" pitchFamily="34" charset="0"/>
              </a:rPr>
              <a:t>Then</a:t>
            </a:r>
            <a:r>
              <a:rPr lang="en-US" altLang="en-US" sz="2000" dirty="0">
                <a:solidFill>
                  <a:srgbClr val="000000"/>
                </a:solidFill>
                <a:latin typeface="Arial" pitchFamily="34" charset="0"/>
                <a:cs typeface="Arial" pitchFamily="34" charset="0"/>
              </a:rPr>
              <a:t>, knowing the requirements of the load and the output of a single module, the array can be </a:t>
            </a:r>
            <a:r>
              <a:rPr lang="en-US" altLang="en-US" sz="2000" dirty="0" smtClean="0">
                <a:solidFill>
                  <a:srgbClr val="000000"/>
                </a:solidFill>
                <a:latin typeface="Arial" pitchFamily="34" charset="0"/>
                <a:cs typeface="Arial" pitchFamily="34" charset="0"/>
              </a:rPr>
              <a:t>size</a:t>
            </a:r>
          </a:p>
          <a:p>
            <a:pPr algn="just">
              <a:lnSpc>
                <a:spcPct val="150000"/>
              </a:lnSpc>
            </a:pPr>
            <a:r>
              <a:rPr lang="en-US" altLang="en-US" sz="2000" dirty="0" smtClean="0">
                <a:solidFill>
                  <a:srgbClr val="000000"/>
                </a:solidFill>
                <a:latin typeface="Arial" pitchFamily="34" charset="0"/>
                <a:cs typeface="Arial" pitchFamily="34" charset="0"/>
              </a:rPr>
              <a:t>h. Higher </a:t>
            </a:r>
            <a:r>
              <a:rPr lang="en-US" altLang="en-US" sz="2000" dirty="0">
                <a:solidFill>
                  <a:srgbClr val="000000"/>
                </a:solidFill>
                <a:latin typeface="Arial" pitchFamily="34" charset="0"/>
                <a:cs typeface="Arial" pitchFamily="34" charset="0"/>
              </a:rPr>
              <a:t>system availability can be achieved by increasing the size of the PV array and/or battery</a:t>
            </a:r>
            <a:r>
              <a:rPr lang="en-US" altLang="en-US" sz="2000" dirty="0">
                <a:solidFill>
                  <a:srgbClr val="C00000"/>
                </a:solidFill>
                <a:latin typeface="Arial" pitchFamily="34" charset="0"/>
                <a:cs typeface="Arial" pitchFamily="34" charset="0"/>
              </a:rPr>
              <a:t> </a:t>
            </a:r>
          </a:p>
        </p:txBody>
      </p:sp>
      <p:sp>
        <p:nvSpPr>
          <p:cNvPr id="3" name="TextBox 4"/>
          <p:cNvSpPr txBox="1">
            <a:spLocks noChangeArrowheads="1"/>
          </p:cNvSpPr>
          <p:nvPr/>
        </p:nvSpPr>
        <p:spPr bwMode="auto">
          <a:xfrm>
            <a:off x="0" y="5334000"/>
            <a:ext cx="12192000" cy="9694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457200" eaLnBrk="0" fontAlgn="base" hangingPunct="0">
              <a:spcBef>
                <a:spcPct val="0"/>
              </a:spcBef>
              <a:spcAft>
                <a:spcPct val="0"/>
              </a:spcAft>
              <a:defRPr>
                <a:solidFill>
                  <a:schemeClr val="tx1"/>
                </a:solidFill>
                <a:latin typeface="Calibri" pitchFamily="34" charset="0"/>
              </a:defRPr>
            </a:lvl6pPr>
            <a:lvl7pPr marL="2971800" indent="-228600" defTabSz="457200" eaLnBrk="0" fontAlgn="base" hangingPunct="0">
              <a:spcBef>
                <a:spcPct val="0"/>
              </a:spcBef>
              <a:spcAft>
                <a:spcPct val="0"/>
              </a:spcAft>
              <a:defRPr>
                <a:solidFill>
                  <a:schemeClr val="tx1"/>
                </a:solidFill>
                <a:latin typeface="Calibri" pitchFamily="34" charset="0"/>
              </a:defRPr>
            </a:lvl7pPr>
            <a:lvl8pPr marL="3429000" indent="-228600" defTabSz="457200" eaLnBrk="0" fontAlgn="base" hangingPunct="0">
              <a:spcBef>
                <a:spcPct val="0"/>
              </a:spcBef>
              <a:spcAft>
                <a:spcPct val="0"/>
              </a:spcAft>
              <a:defRPr>
                <a:solidFill>
                  <a:schemeClr val="tx1"/>
                </a:solidFill>
                <a:latin typeface="Calibri" pitchFamily="34" charset="0"/>
              </a:defRPr>
            </a:lvl8pPr>
            <a:lvl9pPr marL="3886200" indent="-228600" defTabSz="457200" eaLnBrk="0" fontAlgn="base" hangingPunct="0">
              <a:spcBef>
                <a:spcPct val="0"/>
              </a:spcBef>
              <a:spcAft>
                <a:spcPct val="0"/>
              </a:spcAft>
              <a:defRPr>
                <a:solidFill>
                  <a:schemeClr val="tx1"/>
                </a:solidFill>
                <a:latin typeface="Calibri" pitchFamily="34" charset="0"/>
              </a:defRPr>
            </a:lvl9pPr>
          </a:lstStyle>
          <a:p>
            <a:pPr>
              <a:lnSpc>
                <a:spcPct val="150000"/>
              </a:lnSpc>
            </a:pPr>
            <a:r>
              <a:rPr lang="en-US" altLang="en-US" sz="2000">
                <a:latin typeface="Times New Roman" pitchFamily="18" charset="0"/>
                <a:cs typeface="Times New Roman" pitchFamily="18" charset="0"/>
              </a:rPr>
              <a:t> </a:t>
            </a:r>
            <a:r>
              <a:rPr lang="en-US" altLang="en-US"/>
              <a:t/>
            </a:r>
            <a:br>
              <a:rPr lang="en-US" altLang="en-US"/>
            </a:br>
            <a:endParaRPr lang="en-US" altLang="en-US"/>
          </a:p>
        </p:txBody>
      </p:sp>
      <p:sp>
        <p:nvSpPr>
          <p:cNvPr id="5" name="Rectangle 4"/>
          <p:cNvSpPr/>
          <p:nvPr/>
        </p:nvSpPr>
        <p:spPr>
          <a:xfrm>
            <a:off x="589280" y="253554"/>
            <a:ext cx="11186160" cy="553998"/>
          </a:xfrm>
          <a:prstGeom prst="rect">
            <a:avLst/>
          </a:prstGeom>
        </p:spPr>
        <p:txBody>
          <a:bodyPr wrap="square">
            <a:spAutoFit/>
          </a:bodyPr>
          <a:lstStyle/>
          <a:p>
            <a:r>
              <a:rPr lang="en-US" sz="3000" b="1" dirty="0">
                <a:solidFill>
                  <a:srgbClr val="000000"/>
                </a:solidFill>
                <a:latin typeface="Arial" pitchFamily="34" charset="0"/>
                <a:cs typeface="Arial" pitchFamily="34" charset="0"/>
              </a:rPr>
              <a:t>EEL                                                                           Cont.….</a:t>
            </a:r>
            <a:endParaRPr lang="en-US" sz="3000" dirty="0">
              <a:latin typeface="Arial" pitchFamily="34" charset="0"/>
              <a:cs typeface="Arial" pitchFamily="34" charset="0"/>
            </a:endParaRPr>
          </a:p>
        </p:txBody>
      </p:sp>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6" name="Slide Number Placeholder 5"/>
          <p:cNvSpPr>
            <a:spLocks noGrp="1"/>
          </p:cNvSpPr>
          <p:nvPr>
            <p:ph type="sldNum" sz="quarter" idx="12"/>
          </p:nvPr>
        </p:nvSpPr>
        <p:spPr/>
        <p:txBody>
          <a:bodyPr/>
          <a:lstStyle/>
          <a:p>
            <a:fld id="{A48DA065-FA52-4A6B-AE36-1AE15AD4FD00}" type="slidenum">
              <a:rPr lang="en-US" smtClean="0"/>
              <a:pPr/>
              <a:t>15</a:t>
            </a:fld>
            <a:endParaRPr lang="en-US"/>
          </a:p>
        </p:txBody>
      </p:sp>
    </p:spTree>
    <p:extLst>
      <p:ext uri="{BB962C8B-B14F-4D97-AF65-F5344CB8AC3E}">
        <p14:creationId xmlns:p14="http://schemas.microsoft.com/office/powerpoint/2010/main" val="60329341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extBox 2"/>
          <p:cNvSpPr txBox="1">
            <a:spLocks noChangeArrowheads="1"/>
          </p:cNvSpPr>
          <p:nvPr/>
        </p:nvSpPr>
        <p:spPr bwMode="auto">
          <a:xfrm>
            <a:off x="812800" y="860426"/>
            <a:ext cx="95504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457200" eaLnBrk="0" fontAlgn="base" hangingPunct="0">
              <a:spcBef>
                <a:spcPct val="0"/>
              </a:spcBef>
              <a:spcAft>
                <a:spcPct val="0"/>
              </a:spcAft>
              <a:defRPr>
                <a:solidFill>
                  <a:schemeClr val="tx1"/>
                </a:solidFill>
                <a:latin typeface="Calibri" pitchFamily="34" charset="0"/>
              </a:defRPr>
            </a:lvl6pPr>
            <a:lvl7pPr marL="2971800" indent="-228600" defTabSz="457200" eaLnBrk="0" fontAlgn="base" hangingPunct="0">
              <a:spcBef>
                <a:spcPct val="0"/>
              </a:spcBef>
              <a:spcAft>
                <a:spcPct val="0"/>
              </a:spcAft>
              <a:defRPr>
                <a:solidFill>
                  <a:schemeClr val="tx1"/>
                </a:solidFill>
                <a:latin typeface="Calibri" pitchFamily="34" charset="0"/>
              </a:defRPr>
            </a:lvl7pPr>
            <a:lvl8pPr marL="3429000" indent="-228600" defTabSz="457200" eaLnBrk="0" fontAlgn="base" hangingPunct="0">
              <a:spcBef>
                <a:spcPct val="0"/>
              </a:spcBef>
              <a:spcAft>
                <a:spcPct val="0"/>
              </a:spcAft>
              <a:defRPr>
                <a:solidFill>
                  <a:schemeClr val="tx1"/>
                </a:solidFill>
                <a:latin typeface="Calibri" pitchFamily="34" charset="0"/>
              </a:defRPr>
            </a:lvl8pPr>
            <a:lvl9pPr marL="3886200" indent="-228600" defTabSz="457200" eaLnBrk="0" fontAlgn="base" hangingPunct="0">
              <a:spcBef>
                <a:spcPct val="0"/>
              </a:spcBef>
              <a:spcAft>
                <a:spcPct val="0"/>
              </a:spcAft>
              <a:defRPr>
                <a:solidFill>
                  <a:schemeClr val="tx1"/>
                </a:solidFill>
                <a:latin typeface="Calibri" pitchFamily="34" charset="0"/>
              </a:defRPr>
            </a:lvl9pPr>
          </a:lstStyle>
          <a:p>
            <a:r>
              <a:rPr lang="en-US" altLang="en-US" sz="2000" b="1" dirty="0">
                <a:solidFill>
                  <a:srgbClr val="000000"/>
                </a:solidFill>
                <a:latin typeface="Arial" pitchFamily="34" charset="0"/>
                <a:cs typeface="Arial" pitchFamily="34" charset="0"/>
              </a:rPr>
              <a:t>Table 4. The Sample Worksheet for PV  Array </a:t>
            </a:r>
            <a:r>
              <a:rPr lang="en-US" altLang="en-US" sz="2000" b="1" dirty="0" smtClean="0">
                <a:solidFill>
                  <a:srgbClr val="000000"/>
                </a:solidFill>
                <a:latin typeface="Arial" pitchFamily="34" charset="0"/>
                <a:cs typeface="Arial" pitchFamily="34" charset="0"/>
              </a:rPr>
              <a:t>sizing</a:t>
            </a:r>
            <a:r>
              <a:rPr lang="en-US" altLang="en-US" sz="2000" dirty="0" smtClean="0">
                <a:latin typeface="Arial" pitchFamily="34" charset="0"/>
                <a:cs typeface="Arial" pitchFamily="34" charset="0"/>
              </a:rPr>
              <a:t> </a:t>
            </a:r>
            <a:endParaRPr lang="en-US" altLang="en-US" sz="2000" dirty="0">
              <a:latin typeface="Arial" pitchFamily="34" charset="0"/>
              <a:cs typeface="Arial" pitchFamily="34" charset="0"/>
            </a:endParaRPr>
          </a:p>
        </p:txBody>
      </p:sp>
      <p:graphicFrame>
        <p:nvGraphicFramePr>
          <p:cNvPr id="2" name="Table 1"/>
          <p:cNvGraphicFramePr>
            <a:graphicFrameLocks noGrp="1"/>
          </p:cNvGraphicFramePr>
          <p:nvPr>
            <p:extLst>
              <p:ext uri="{D42A27DB-BD31-4B8C-83A1-F6EECF244321}">
                <p14:modId xmlns:p14="http://schemas.microsoft.com/office/powerpoint/2010/main" val="1971248918"/>
              </p:ext>
            </p:extLst>
          </p:nvPr>
        </p:nvGraphicFramePr>
        <p:xfrm>
          <a:off x="71120" y="1346200"/>
          <a:ext cx="11785600" cy="4340225"/>
        </p:xfrm>
        <a:graphic>
          <a:graphicData uri="http://schemas.openxmlformats.org/drawingml/2006/table">
            <a:tbl>
              <a:tblPr firstRow="1" bandRow="1">
                <a:tableStyleId>{5C22544A-7EE6-4342-B048-85BDC9FD1C3A}</a:tableStyleId>
              </a:tblPr>
              <a:tblGrid>
                <a:gridCol w="812800"/>
                <a:gridCol w="3965147"/>
                <a:gridCol w="1927653"/>
                <a:gridCol w="5080000"/>
              </a:tblGrid>
              <a:tr h="640063">
                <a:tc>
                  <a:txBody>
                    <a:bodyPr/>
                    <a:lstStyle/>
                    <a:p>
                      <a:r>
                        <a:rPr lang="en-US" sz="1800" dirty="0" smtClean="0">
                          <a:latin typeface="Arial" pitchFamily="34" charset="0"/>
                          <a:cs typeface="Arial" pitchFamily="34" charset="0"/>
                        </a:rPr>
                        <a:t>Item </a:t>
                      </a:r>
                      <a:endParaRPr lang="en-US" sz="1800" dirty="0">
                        <a:latin typeface="Arial" pitchFamily="34" charset="0"/>
                        <a:cs typeface="Arial" pitchFamily="34" charset="0"/>
                      </a:endParaRPr>
                    </a:p>
                  </a:txBody>
                  <a:tcPr marL="121920" marR="121920" marT="45715" marB="45715"/>
                </a:tc>
                <a:tc>
                  <a:txBody>
                    <a:bodyPr/>
                    <a:lstStyle/>
                    <a:p>
                      <a:r>
                        <a:rPr lang="en-US" sz="1800" dirty="0" smtClean="0">
                          <a:latin typeface="Arial" pitchFamily="34" charset="0"/>
                          <a:cs typeface="Arial" pitchFamily="34" charset="0"/>
                        </a:rPr>
                        <a:t>Parameter </a:t>
                      </a:r>
                      <a:endParaRPr lang="en-US" sz="1800" dirty="0">
                        <a:latin typeface="Arial" pitchFamily="34" charset="0"/>
                        <a:cs typeface="Arial" pitchFamily="34" charset="0"/>
                      </a:endParaRPr>
                    </a:p>
                  </a:txBody>
                  <a:tcPr marL="121920" marR="121920" marT="45715" marB="45715"/>
                </a:tc>
                <a:tc>
                  <a:txBody>
                    <a:bodyPr/>
                    <a:lstStyle/>
                    <a:p>
                      <a:r>
                        <a:rPr lang="en-US" sz="1800" dirty="0" smtClean="0">
                          <a:latin typeface="Arial" pitchFamily="34" charset="0"/>
                          <a:cs typeface="Arial" pitchFamily="34" charset="0"/>
                        </a:rPr>
                        <a:t>Value </a:t>
                      </a:r>
                      <a:endParaRPr lang="en-US" sz="1800" dirty="0">
                        <a:latin typeface="Arial" pitchFamily="34" charset="0"/>
                        <a:cs typeface="Arial" pitchFamily="34" charset="0"/>
                      </a:endParaRPr>
                    </a:p>
                  </a:txBody>
                  <a:tcPr marL="121920" marR="121920" marT="45715" marB="45715"/>
                </a:tc>
                <a:tc>
                  <a:txBody>
                    <a:bodyPr/>
                    <a:lstStyle/>
                    <a:p>
                      <a:r>
                        <a:rPr lang="en-US" sz="1800" dirty="0" smtClean="0">
                          <a:latin typeface="Arial" pitchFamily="34" charset="0"/>
                          <a:cs typeface="Arial" pitchFamily="34" charset="0"/>
                        </a:rPr>
                        <a:t>Description </a:t>
                      </a:r>
                      <a:endParaRPr lang="en-US" sz="1800" dirty="0">
                        <a:latin typeface="Arial" pitchFamily="34" charset="0"/>
                        <a:cs typeface="Arial" pitchFamily="34" charset="0"/>
                      </a:endParaRPr>
                    </a:p>
                  </a:txBody>
                  <a:tcPr marL="121920" marR="121920" marT="45715" marB="45715"/>
                </a:tc>
              </a:tr>
              <a:tr h="655176">
                <a:tc>
                  <a:txBody>
                    <a:bodyPr/>
                    <a:lstStyle/>
                    <a:p>
                      <a:pPr algn="just"/>
                      <a:r>
                        <a:rPr lang="en-US" sz="1800" b="0" dirty="0" smtClean="0">
                          <a:latin typeface="Arial" pitchFamily="34" charset="0"/>
                          <a:cs typeface="Arial" pitchFamily="34" charset="0"/>
                        </a:rPr>
                        <a:t>C1</a:t>
                      </a:r>
                      <a:endParaRPr lang="en-US" sz="1800" b="0" dirty="0">
                        <a:latin typeface="Arial" pitchFamily="34" charset="0"/>
                        <a:cs typeface="Arial" pitchFamily="34" charset="0"/>
                      </a:endParaRPr>
                    </a:p>
                  </a:txBody>
                  <a:tcPr marL="121920" marR="121920" marT="45715" marB="45715"/>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US" sz="1800" b="0" dirty="0" smtClean="0">
                          <a:latin typeface="Arial" pitchFamily="34" charset="0"/>
                          <a:cs typeface="Arial" pitchFamily="34" charset="0"/>
                        </a:rPr>
                        <a:t>Total energy demand per day(watt-hrs.)</a:t>
                      </a:r>
                    </a:p>
                  </a:txBody>
                  <a:tcPr marL="121920" marR="121920" marT="45715" marB="45715"/>
                </a:tc>
                <a:tc>
                  <a:txBody>
                    <a:bodyPr/>
                    <a:lstStyle/>
                    <a:p>
                      <a:pPr algn="just"/>
                      <a:r>
                        <a:rPr lang="en-US" sz="1800" b="0" dirty="0" smtClean="0">
                          <a:latin typeface="Arial" pitchFamily="34" charset="0"/>
                          <a:cs typeface="Arial" pitchFamily="34" charset="0"/>
                        </a:rPr>
                        <a:t>I</a:t>
                      </a:r>
                      <a:endParaRPr lang="en-US" sz="1800" b="0" dirty="0">
                        <a:latin typeface="Arial" pitchFamily="34" charset="0"/>
                        <a:cs typeface="Arial" pitchFamily="34" charset="0"/>
                      </a:endParaRPr>
                    </a:p>
                  </a:txBody>
                  <a:tcPr marL="121920" marR="121920" marT="45715" marB="45715"/>
                </a:tc>
                <a:tc>
                  <a:txBody>
                    <a:bodyPr/>
                    <a:lstStyle/>
                    <a:p>
                      <a:pPr algn="just"/>
                      <a:r>
                        <a:rPr lang="en-US" sz="1800" b="0" dirty="0" smtClean="0">
                          <a:latin typeface="Arial" pitchFamily="34" charset="0"/>
                          <a:cs typeface="Arial" pitchFamily="34" charset="0"/>
                        </a:rPr>
                        <a:t>The</a:t>
                      </a:r>
                      <a:r>
                        <a:rPr lang="en-US" sz="1800" b="0" baseline="0" dirty="0" smtClean="0">
                          <a:latin typeface="Arial" pitchFamily="34" charset="0"/>
                          <a:cs typeface="Arial" pitchFamily="34" charset="0"/>
                        </a:rPr>
                        <a:t> energy demand per hour (watt-hrs.)</a:t>
                      </a:r>
                      <a:endParaRPr lang="en-US" sz="1800" b="0" dirty="0">
                        <a:latin typeface="Arial" pitchFamily="34" charset="0"/>
                        <a:cs typeface="Arial" pitchFamily="34" charset="0"/>
                      </a:endParaRPr>
                    </a:p>
                  </a:txBody>
                  <a:tcPr marL="121920" marR="121920" marT="45715" marB="45715"/>
                </a:tc>
              </a:tr>
              <a:tr h="682009">
                <a:tc>
                  <a:txBody>
                    <a:bodyPr/>
                    <a:lstStyle/>
                    <a:p>
                      <a:pPr algn="just"/>
                      <a:r>
                        <a:rPr lang="en-US" sz="1800" b="0" dirty="0" smtClean="0">
                          <a:latin typeface="Arial" pitchFamily="34" charset="0"/>
                          <a:cs typeface="Arial" pitchFamily="34" charset="0"/>
                        </a:rPr>
                        <a:t>C2</a:t>
                      </a:r>
                      <a:endParaRPr lang="en-US" sz="1800" b="0" dirty="0">
                        <a:latin typeface="Arial" pitchFamily="34" charset="0"/>
                        <a:cs typeface="Arial" pitchFamily="34" charset="0"/>
                      </a:endParaRPr>
                    </a:p>
                  </a:txBody>
                  <a:tcPr marL="121920" marR="121920" marT="45715" marB="45715"/>
                </a:tc>
                <a:tc>
                  <a:txBody>
                    <a:bodyPr/>
                    <a:lstStyle/>
                    <a:p>
                      <a:pPr algn="just"/>
                      <a:r>
                        <a:rPr lang="en-US" sz="1800" b="0" dirty="0" smtClean="0">
                          <a:latin typeface="Arial" pitchFamily="34" charset="0"/>
                          <a:cs typeface="Arial" pitchFamily="34" charset="0"/>
                        </a:rPr>
                        <a:t>Battery round trip</a:t>
                      </a:r>
                      <a:r>
                        <a:rPr lang="en-US" sz="1800" b="0" baseline="0" dirty="0" smtClean="0">
                          <a:latin typeface="Arial" pitchFamily="34" charset="0"/>
                          <a:cs typeface="Arial" pitchFamily="34" charset="0"/>
                        </a:rPr>
                        <a:t> </a:t>
                      </a:r>
                      <a:r>
                        <a:rPr lang="en-US" sz="1800" b="0" dirty="0" smtClean="0">
                          <a:latin typeface="Arial" pitchFamily="34" charset="0"/>
                          <a:cs typeface="Arial" pitchFamily="34" charset="0"/>
                        </a:rPr>
                        <a:t>efficiency </a:t>
                      </a:r>
                      <a:endParaRPr lang="en-US" sz="1800" b="0" dirty="0">
                        <a:latin typeface="Arial" pitchFamily="34" charset="0"/>
                        <a:cs typeface="Arial" pitchFamily="34" charset="0"/>
                      </a:endParaRPr>
                    </a:p>
                  </a:txBody>
                  <a:tcPr marL="121920" marR="121920" marT="45715" marB="45715"/>
                </a:tc>
                <a:tc>
                  <a:txBody>
                    <a:bodyPr/>
                    <a:lstStyle/>
                    <a:p>
                      <a:pPr algn="just"/>
                      <a:r>
                        <a:rPr lang="en-US" sz="1800" b="0" dirty="0" smtClean="0">
                          <a:latin typeface="Arial" pitchFamily="34" charset="0"/>
                          <a:cs typeface="Arial" pitchFamily="34" charset="0"/>
                        </a:rPr>
                        <a:t>0.7-0.85</a:t>
                      </a:r>
                      <a:endParaRPr lang="en-US" sz="1800" b="0" dirty="0">
                        <a:latin typeface="Arial" pitchFamily="34" charset="0"/>
                        <a:cs typeface="Arial" pitchFamily="34" charset="0"/>
                      </a:endParaRPr>
                    </a:p>
                  </a:txBody>
                  <a:tcPr marL="121920" marR="121920" marT="45715" marB="45715"/>
                </a:tc>
                <a:tc>
                  <a:txBody>
                    <a:bodyPr/>
                    <a:lstStyle/>
                    <a:p>
                      <a:pPr algn="just"/>
                      <a:r>
                        <a:rPr lang="en-US" sz="1800" b="0" dirty="0" smtClean="0">
                          <a:latin typeface="Arial" pitchFamily="34" charset="0"/>
                          <a:cs typeface="Arial" pitchFamily="34" charset="0"/>
                        </a:rPr>
                        <a:t>Use 0.85</a:t>
                      </a:r>
                      <a:r>
                        <a:rPr lang="en-US" sz="1800" b="0" baseline="0" dirty="0" smtClean="0">
                          <a:latin typeface="Arial" pitchFamily="34" charset="0"/>
                          <a:cs typeface="Arial" pitchFamily="34" charset="0"/>
                        </a:rPr>
                        <a:t> if selected battery is efficient </a:t>
                      </a:r>
                      <a:endParaRPr lang="en-US" sz="1800" b="0" dirty="0">
                        <a:latin typeface="Arial" pitchFamily="34" charset="0"/>
                        <a:cs typeface="Arial" pitchFamily="34" charset="0"/>
                      </a:endParaRPr>
                    </a:p>
                  </a:txBody>
                  <a:tcPr marL="121920" marR="121920" marT="45715" marB="45715"/>
                </a:tc>
              </a:tr>
              <a:tr h="795965">
                <a:tc>
                  <a:txBody>
                    <a:bodyPr/>
                    <a:lstStyle/>
                    <a:p>
                      <a:pPr algn="just"/>
                      <a:r>
                        <a:rPr lang="en-US" sz="1800" b="0" dirty="0" smtClean="0">
                          <a:latin typeface="Arial" pitchFamily="34" charset="0"/>
                          <a:cs typeface="Arial" pitchFamily="34" charset="0"/>
                        </a:rPr>
                        <a:t>C3</a:t>
                      </a:r>
                      <a:endParaRPr lang="en-US" sz="1800" b="0" dirty="0">
                        <a:latin typeface="Arial" pitchFamily="34" charset="0"/>
                        <a:cs typeface="Arial" pitchFamily="34" charset="0"/>
                      </a:endParaRPr>
                    </a:p>
                  </a:txBody>
                  <a:tcPr marL="121920" marR="121920" marT="45715" marB="45715"/>
                </a:tc>
                <a:tc>
                  <a:txBody>
                    <a:bodyPr/>
                    <a:lstStyle/>
                    <a:p>
                      <a:pPr algn="just"/>
                      <a:r>
                        <a:rPr lang="en-US" sz="1800" b="0" dirty="0" smtClean="0">
                          <a:latin typeface="Arial" pitchFamily="34" charset="0"/>
                          <a:cs typeface="Arial" pitchFamily="34" charset="0"/>
                        </a:rPr>
                        <a:t>Required solar array output power </a:t>
                      </a:r>
                      <a:endParaRPr lang="en-US" sz="1800" b="0" dirty="0">
                        <a:latin typeface="Arial" pitchFamily="34" charset="0"/>
                        <a:cs typeface="Arial" pitchFamily="34" charset="0"/>
                      </a:endParaRPr>
                    </a:p>
                  </a:txBody>
                  <a:tcPr marL="121920" marR="121920" marT="45715" marB="45715"/>
                </a:tc>
                <a:tc>
                  <a:txBody>
                    <a:bodyPr/>
                    <a:lstStyle/>
                    <a:p>
                      <a:pPr algn="just"/>
                      <a:r>
                        <a:rPr lang="en-US" sz="1800" b="0" dirty="0" smtClean="0">
                          <a:latin typeface="Arial" pitchFamily="34" charset="0"/>
                          <a:cs typeface="Arial" pitchFamily="34" charset="0"/>
                        </a:rPr>
                        <a:t>C1/C2</a:t>
                      </a:r>
                      <a:endParaRPr lang="en-US" sz="1800" b="0" dirty="0">
                        <a:latin typeface="Arial" pitchFamily="34" charset="0"/>
                        <a:cs typeface="Arial" pitchFamily="34" charset="0"/>
                      </a:endParaRPr>
                    </a:p>
                  </a:txBody>
                  <a:tcPr marL="121920" marR="121920" marT="45715" marB="45715"/>
                </a:tc>
                <a:tc>
                  <a:txBody>
                    <a:bodyPr/>
                    <a:lstStyle/>
                    <a:p>
                      <a:pPr algn="just"/>
                      <a:r>
                        <a:rPr lang="en-US" sz="1800" b="0" dirty="0" smtClean="0">
                          <a:latin typeface="Arial" pitchFamily="34" charset="0"/>
                          <a:cs typeface="Arial" pitchFamily="34" charset="0"/>
                        </a:rPr>
                        <a:t>Divide the total energy demand per day by the battery</a:t>
                      </a:r>
                      <a:r>
                        <a:rPr lang="en-US" sz="1800" b="0" baseline="0" dirty="0" smtClean="0">
                          <a:latin typeface="Arial" pitchFamily="34" charset="0"/>
                          <a:cs typeface="Arial" pitchFamily="34" charset="0"/>
                        </a:rPr>
                        <a:t> trip efficiency </a:t>
                      </a:r>
                      <a:endParaRPr lang="en-US" sz="1800" b="0" dirty="0">
                        <a:latin typeface="Arial" pitchFamily="34" charset="0"/>
                        <a:cs typeface="Arial" pitchFamily="34" charset="0"/>
                      </a:endParaRPr>
                    </a:p>
                  </a:txBody>
                  <a:tcPr marL="121920" marR="121920" marT="45715" marB="45715"/>
                </a:tc>
              </a:tr>
              <a:tr h="652632">
                <a:tc>
                  <a:txBody>
                    <a:bodyPr/>
                    <a:lstStyle/>
                    <a:p>
                      <a:pPr algn="just"/>
                      <a:r>
                        <a:rPr lang="en-US" sz="1800" b="0" dirty="0" smtClean="0">
                          <a:latin typeface="Arial" pitchFamily="34" charset="0"/>
                          <a:cs typeface="Arial" pitchFamily="34" charset="0"/>
                        </a:rPr>
                        <a:t>C4</a:t>
                      </a:r>
                      <a:endParaRPr lang="en-US" sz="1800" b="0" dirty="0">
                        <a:latin typeface="Arial" pitchFamily="34" charset="0"/>
                        <a:cs typeface="Arial" pitchFamily="34" charset="0"/>
                      </a:endParaRPr>
                    </a:p>
                  </a:txBody>
                  <a:tcPr marL="121920" marR="121920" marT="45715" marB="45715"/>
                </a:tc>
                <a:tc>
                  <a:txBody>
                    <a:bodyPr/>
                    <a:lstStyle/>
                    <a:p>
                      <a:pPr algn="just"/>
                      <a:r>
                        <a:rPr lang="en-US" sz="1800" b="0" dirty="0" smtClean="0">
                          <a:latin typeface="Arial" pitchFamily="34" charset="0"/>
                          <a:cs typeface="Arial" pitchFamily="34" charset="0"/>
                        </a:rPr>
                        <a:t>Select the PV module max- power voltage at </a:t>
                      </a:r>
                      <a:r>
                        <a:rPr lang="en-US" sz="1800" b="0" dirty="0" err="1" smtClean="0">
                          <a:latin typeface="Arial" pitchFamily="34" charset="0"/>
                          <a:cs typeface="Arial" pitchFamily="34" charset="0"/>
                        </a:rPr>
                        <a:t>stc</a:t>
                      </a:r>
                      <a:r>
                        <a:rPr lang="en-US" sz="1800" b="0" dirty="0" smtClean="0">
                          <a:latin typeface="Arial" pitchFamily="34" charset="0"/>
                          <a:cs typeface="Arial" pitchFamily="34" charset="0"/>
                        </a:rPr>
                        <a:t>(Volt)</a:t>
                      </a:r>
                      <a:endParaRPr lang="en-US" sz="1800" b="0" dirty="0">
                        <a:latin typeface="Arial" pitchFamily="34" charset="0"/>
                        <a:cs typeface="Arial" pitchFamily="34" charset="0"/>
                      </a:endParaRPr>
                    </a:p>
                  </a:txBody>
                  <a:tcPr marL="121920" marR="121920" marT="45715" marB="45715"/>
                </a:tc>
                <a:tc>
                  <a:txBody>
                    <a:bodyPr/>
                    <a:lstStyle/>
                    <a:p>
                      <a:pPr algn="just"/>
                      <a:r>
                        <a:rPr lang="en-US" sz="1800" b="0" dirty="0" err="1" smtClean="0">
                          <a:latin typeface="Arial" pitchFamily="34" charset="0"/>
                          <a:cs typeface="Arial" pitchFamily="34" charset="0"/>
                        </a:rPr>
                        <a:t>P</a:t>
                      </a:r>
                      <a:r>
                        <a:rPr lang="en-US" sz="1800" b="0" baseline="-25000" dirty="0" err="1" smtClean="0">
                          <a:latin typeface="Arial" pitchFamily="34" charset="0"/>
                          <a:cs typeface="Arial" pitchFamily="34" charset="0"/>
                        </a:rPr>
                        <a:t>max</a:t>
                      </a:r>
                      <a:r>
                        <a:rPr lang="en-US" sz="1800" b="0" dirty="0" smtClean="0">
                          <a:latin typeface="Arial" pitchFamily="34" charset="0"/>
                          <a:cs typeface="Arial" pitchFamily="34" charset="0"/>
                        </a:rPr>
                        <a:t>*0.85</a:t>
                      </a:r>
                      <a:endParaRPr lang="en-US" sz="1800" b="0" dirty="0">
                        <a:latin typeface="Arial" pitchFamily="34" charset="0"/>
                        <a:cs typeface="Arial" pitchFamily="34" charset="0"/>
                      </a:endParaRPr>
                    </a:p>
                  </a:txBody>
                  <a:tcPr marL="121920" marR="121920" marT="45715" marB="45715"/>
                </a:tc>
                <a:tc>
                  <a:txBody>
                    <a:bodyPr/>
                    <a:lstStyle/>
                    <a:p>
                      <a:pPr algn="just"/>
                      <a:r>
                        <a:rPr lang="en-US" sz="1800" b="0" dirty="0" smtClean="0">
                          <a:latin typeface="Arial" pitchFamily="34" charset="0"/>
                          <a:cs typeface="Arial" pitchFamily="34" charset="0"/>
                        </a:rPr>
                        <a:t>Which is determined from the manufacturer data sheet</a:t>
                      </a:r>
                      <a:endParaRPr lang="en-US" sz="1800" b="0" dirty="0">
                        <a:latin typeface="Arial" pitchFamily="34" charset="0"/>
                        <a:cs typeface="Arial" pitchFamily="34" charset="0"/>
                      </a:endParaRPr>
                    </a:p>
                  </a:txBody>
                  <a:tcPr marL="121920" marR="121920" marT="45715" marB="45715"/>
                </a:tc>
              </a:tr>
              <a:tr h="914380">
                <a:tc>
                  <a:txBody>
                    <a:bodyPr/>
                    <a:lstStyle/>
                    <a:p>
                      <a:pPr algn="just"/>
                      <a:r>
                        <a:rPr lang="en-US" sz="1800" b="0" dirty="0" smtClean="0">
                          <a:latin typeface="Arial" pitchFamily="34" charset="0"/>
                          <a:cs typeface="Arial" pitchFamily="34" charset="0"/>
                        </a:rPr>
                        <a:t>C5</a:t>
                      </a:r>
                      <a:endParaRPr lang="en-US" sz="1800" b="0" dirty="0">
                        <a:latin typeface="Arial" pitchFamily="34" charset="0"/>
                        <a:cs typeface="Arial" pitchFamily="34" charset="0"/>
                      </a:endParaRPr>
                    </a:p>
                  </a:txBody>
                  <a:tcPr marL="121920" marR="121920" marT="45715" marB="45715"/>
                </a:tc>
                <a:tc>
                  <a:txBody>
                    <a:bodyPr/>
                    <a:lstStyle/>
                    <a:p>
                      <a:pPr algn="just"/>
                      <a:r>
                        <a:rPr lang="en-US" sz="1800" b="0" dirty="0" smtClean="0">
                          <a:latin typeface="Arial" pitchFamily="34" charset="0"/>
                          <a:cs typeface="Arial" pitchFamily="34" charset="0"/>
                        </a:rPr>
                        <a:t>PV guaranteed output power </a:t>
                      </a:r>
                      <a:endParaRPr lang="en-US" sz="1800" b="0" dirty="0">
                        <a:latin typeface="Arial" pitchFamily="34" charset="0"/>
                        <a:cs typeface="Arial" pitchFamily="34" charset="0"/>
                      </a:endParaRPr>
                    </a:p>
                  </a:txBody>
                  <a:tcPr marL="121920" marR="121920" marT="45715" marB="45715"/>
                </a:tc>
                <a:tc>
                  <a:txBody>
                    <a:bodyPr/>
                    <a:lstStyle/>
                    <a:p>
                      <a:pPr algn="just"/>
                      <a:r>
                        <a:rPr lang="en-US" sz="1800" b="0" dirty="0" smtClean="0">
                          <a:latin typeface="Arial" pitchFamily="34" charset="0"/>
                          <a:cs typeface="Arial" pitchFamily="34" charset="0"/>
                        </a:rPr>
                        <a:t>Refer </a:t>
                      </a:r>
                      <a:r>
                        <a:rPr lang="en-US" sz="1800" b="0" baseline="0" dirty="0" smtClean="0">
                          <a:latin typeface="Arial" pitchFamily="34" charset="0"/>
                          <a:cs typeface="Arial" pitchFamily="34" charset="0"/>
                        </a:rPr>
                        <a:t>manufacturer data</a:t>
                      </a:r>
                      <a:endParaRPr lang="en-US" sz="1800" b="0" dirty="0">
                        <a:latin typeface="Arial" pitchFamily="34" charset="0"/>
                        <a:cs typeface="Arial" pitchFamily="34" charset="0"/>
                      </a:endParaRPr>
                    </a:p>
                  </a:txBody>
                  <a:tcPr marL="121920" marR="121920" marT="45715" marB="45715"/>
                </a:tc>
                <a:tc>
                  <a:txBody>
                    <a:bodyPr/>
                    <a:lstStyle/>
                    <a:p>
                      <a:pPr algn="just"/>
                      <a:r>
                        <a:rPr lang="en-US" sz="1800" b="0" dirty="0" smtClean="0">
                          <a:latin typeface="Arial" pitchFamily="34" charset="0"/>
                          <a:cs typeface="Arial" pitchFamily="34" charset="0"/>
                        </a:rPr>
                        <a:t>Refer the manufacturer data sheet based on the module type selected </a:t>
                      </a:r>
                      <a:endParaRPr lang="en-US" sz="1800" b="0" dirty="0">
                        <a:latin typeface="Arial" pitchFamily="34" charset="0"/>
                        <a:cs typeface="Arial" pitchFamily="34" charset="0"/>
                      </a:endParaRPr>
                    </a:p>
                  </a:txBody>
                  <a:tcPr marL="121920" marR="121920" marT="45715" marB="45715"/>
                </a:tc>
              </a:tr>
            </a:tbl>
          </a:graphicData>
        </a:graphic>
      </p:graphicFrame>
      <p:sp>
        <p:nvSpPr>
          <p:cNvPr id="4" name="Rectangle 3"/>
          <p:cNvSpPr/>
          <p:nvPr/>
        </p:nvSpPr>
        <p:spPr>
          <a:xfrm>
            <a:off x="589280" y="253554"/>
            <a:ext cx="11186160" cy="553998"/>
          </a:xfrm>
          <a:prstGeom prst="rect">
            <a:avLst/>
          </a:prstGeom>
        </p:spPr>
        <p:txBody>
          <a:bodyPr wrap="square">
            <a:spAutoFit/>
          </a:bodyPr>
          <a:lstStyle/>
          <a:p>
            <a:r>
              <a:rPr lang="en-US" sz="3000" b="1" dirty="0">
                <a:solidFill>
                  <a:srgbClr val="000000"/>
                </a:solidFill>
                <a:latin typeface="Arial" pitchFamily="34" charset="0"/>
                <a:cs typeface="Arial" pitchFamily="34" charset="0"/>
              </a:rPr>
              <a:t>EEL                                                                           Cont.….</a:t>
            </a:r>
            <a:endParaRPr lang="en-US" sz="3000" dirty="0">
              <a:latin typeface="Arial" pitchFamily="34" charset="0"/>
              <a:cs typeface="Arial" pitchFamily="34" charset="0"/>
            </a:endParaRPr>
          </a:p>
        </p:txBody>
      </p:sp>
      <p:sp>
        <p:nvSpPr>
          <p:cNvPr id="3" name="Footer Placeholder 2"/>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16</a:t>
            </a:fld>
            <a:endParaRPr lang="en-US"/>
          </a:p>
        </p:txBody>
      </p:sp>
    </p:spTree>
    <p:extLst>
      <p:ext uri="{BB962C8B-B14F-4D97-AF65-F5344CB8AC3E}">
        <p14:creationId xmlns:p14="http://schemas.microsoft.com/office/powerpoint/2010/main" val="269401434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667765448"/>
              </p:ext>
            </p:extLst>
          </p:nvPr>
        </p:nvGraphicFramePr>
        <p:xfrm>
          <a:off x="111760" y="1264920"/>
          <a:ext cx="11480800" cy="4711731"/>
        </p:xfrm>
        <a:graphic>
          <a:graphicData uri="http://schemas.openxmlformats.org/drawingml/2006/table">
            <a:tbl>
              <a:tblPr firstRow="1" bandRow="1">
                <a:tableStyleId>{5C22544A-7EE6-4342-B048-85BDC9FD1C3A}</a:tableStyleId>
              </a:tblPr>
              <a:tblGrid>
                <a:gridCol w="711200"/>
                <a:gridCol w="3742559"/>
                <a:gridCol w="1337441"/>
                <a:gridCol w="5689600"/>
              </a:tblGrid>
              <a:tr h="1615349">
                <a:tc>
                  <a:txBody>
                    <a:bodyPr/>
                    <a:lstStyle/>
                    <a:p>
                      <a:pPr algn="just"/>
                      <a:r>
                        <a:rPr lang="en-US" sz="2000" b="0" dirty="0" smtClean="0">
                          <a:latin typeface="Arial" pitchFamily="34" charset="0"/>
                          <a:cs typeface="Arial" pitchFamily="34" charset="0"/>
                        </a:rPr>
                        <a:t>C6</a:t>
                      </a:r>
                      <a:endParaRPr lang="en-US" sz="2000" b="0" dirty="0">
                        <a:latin typeface="Arial" pitchFamily="34" charset="0"/>
                        <a:cs typeface="Arial" pitchFamily="34" charset="0"/>
                      </a:endParaRPr>
                    </a:p>
                  </a:txBody>
                  <a:tcPr marL="121920" marR="121920" marT="45713" marB="45713"/>
                </a:tc>
                <a:tc>
                  <a:txBody>
                    <a:bodyPr/>
                    <a:lstStyle/>
                    <a:p>
                      <a:pPr algn="l"/>
                      <a:r>
                        <a:rPr lang="en-US" sz="2000" b="0" dirty="0" smtClean="0">
                          <a:latin typeface="Arial" pitchFamily="34" charset="0"/>
                          <a:cs typeface="Arial" pitchFamily="34" charset="0"/>
                        </a:rPr>
                        <a:t>Peak-sun hour at designed tilt for designed months</a:t>
                      </a:r>
                      <a:endParaRPr lang="en-US" sz="2000" b="0" dirty="0">
                        <a:latin typeface="Arial" pitchFamily="34" charset="0"/>
                        <a:cs typeface="Arial" pitchFamily="34" charset="0"/>
                      </a:endParaRPr>
                    </a:p>
                  </a:txBody>
                  <a:tcPr marL="121920" marR="121920" marT="45713" marB="45713"/>
                </a:tc>
                <a:tc>
                  <a:txBody>
                    <a:bodyPr/>
                    <a:lstStyle/>
                    <a:p>
                      <a:pPr algn="just"/>
                      <a:r>
                        <a:rPr lang="en-US" sz="2000" b="0" dirty="0" smtClean="0">
                          <a:latin typeface="Arial" pitchFamily="34" charset="0"/>
                          <a:cs typeface="Arial" pitchFamily="34" charset="0"/>
                        </a:rPr>
                        <a:t>Hours </a:t>
                      </a:r>
                      <a:endParaRPr lang="en-US" sz="2000" b="0" dirty="0">
                        <a:latin typeface="Arial" pitchFamily="34" charset="0"/>
                        <a:cs typeface="Arial" pitchFamily="34" charset="0"/>
                      </a:endParaRPr>
                    </a:p>
                  </a:txBody>
                  <a:tcPr marL="121920" marR="121920" marT="45713" marB="45713"/>
                </a:tc>
                <a:tc>
                  <a:txBody>
                    <a:bodyPr/>
                    <a:lstStyle/>
                    <a:p>
                      <a:pPr algn="just"/>
                      <a:r>
                        <a:rPr lang="en-US" sz="2000" b="0" dirty="0" smtClean="0">
                          <a:latin typeface="Arial" pitchFamily="34" charset="0"/>
                          <a:cs typeface="Arial" pitchFamily="34" charset="0"/>
                        </a:rPr>
                        <a:t>It’s a</a:t>
                      </a:r>
                      <a:r>
                        <a:rPr lang="en-US" sz="2000" b="0" baseline="0" dirty="0" smtClean="0">
                          <a:latin typeface="Arial" pitchFamily="34" charset="0"/>
                          <a:cs typeface="Arial" pitchFamily="34" charset="0"/>
                        </a:rPr>
                        <a:t> peak sun hour at optimal tilt. Normally determined  from the solar radiation data of a given location based on the average-day of  lowest month </a:t>
                      </a:r>
                      <a:endParaRPr lang="en-US" sz="2000" b="0" dirty="0">
                        <a:latin typeface="Arial" pitchFamily="34" charset="0"/>
                        <a:cs typeface="Arial" pitchFamily="34" charset="0"/>
                      </a:endParaRPr>
                    </a:p>
                  </a:txBody>
                  <a:tcPr marL="121920" marR="121920" marT="45713" marB="45713"/>
                </a:tc>
              </a:tr>
              <a:tr h="700987">
                <a:tc>
                  <a:txBody>
                    <a:bodyPr/>
                    <a:lstStyle/>
                    <a:p>
                      <a:pPr algn="just"/>
                      <a:r>
                        <a:rPr lang="en-US" sz="2000" b="0" dirty="0" smtClean="0">
                          <a:latin typeface="Arial" pitchFamily="34" charset="0"/>
                          <a:cs typeface="Arial" pitchFamily="34" charset="0"/>
                        </a:rPr>
                        <a:t>C7</a:t>
                      </a:r>
                      <a:endParaRPr lang="en-US" sz="2000" b="0" dirty="0">
                        <a:latin typeface="Arial" pitchFamily="34" charset="0"/>
                        <a:cs typeface="Arial" pitchFamily="34" charset="0"/>
                      </a:endParaRPr>
                    </a:p>
                  </a:txBody>
                  <a:tcPr marL="121920" marR="121920" marT="45709" marB="45709"/>
                </a:tc>
                <a:tc>
                  <a:txBody>
                    <a:bodyPr/>
                    <a:lstStyle/>
                    <a:p>
                      <a:pPr algn="just"/>
                      <a:r>
                        <a:rPr lang="en-US" sz="2000" b="0" dirty="0" smtClean="0">
                          <a:latin typeface="Arial" pitchFamily="34" charset="0"/>
                          <a:cs typeface="Arial" pitchFamily="34" charset="0"/>
                        </a:rPr>
                        <a:t>Energy</a:t>
                      </a:r>
                      <a:r>
                        <a:rPr lang="en-US" sz="2000" b="0" baseline="0" dirty="0" smtClean="0">
                          <a:latin typeface="Arial" pitchFamily="34" charset="0"/>
                          <a:cs typeface="Arial" pitchFamily="34" charset="0"/>
                        </a:rPr>
                        <a:t> output per module per day</a:t>
                      </a:r>
                      <a:endParaRPr lang="en-US" sz="2000" b="0" dirty="0">
                        <a:latin typeface="Arial" pitchFamily="34" charset="0"/>
                        <a:cs typeface="Arial" pitchFamily="34" charset="0"/>
                      </a:endParaRPr>
                    </a:p>
                  </a:txBody>
                  <a:tcPr marL="121920" marR="121920" marT="45709" marB="45709"/>
                </a:tc>
                <a:tc>
                  <a:txBody>
                    <a:bodyPr/>
                    <a:lstStyle/>
                    <a:p>
                      <a:pPr algn="just"/>
                      <a:r>
                        <a:rPr lang="en-US" sz="2000" b="0" dirty="0" smtClean="0">
                          <a:latin typeface="Arial" pitchFamily="34" charset="0"/>
                          <a:cs typeface="Arial" pitchFamily="34" charset="0"/>
                        </a:rPr>
                        <a:t>C5*C6</a:t>
                      </a:r>
                      <a:endParaRPr lang="en-US" sz="2000" b="0" dirty="0">
                        <a:latin typeface="Arial" pitchFamily="34" charset="0"/>
                        <a:cs typeface="Arial" pitchFamily="34" charset="0"/>
                      </a:endParaRPr>
                    </a:p>
                  </a:txBody>
                  <a:tcPr marL="121920" marR="121920" marT="45709" marB="45709"/>
                </a:tc>
                <a:tc>
                  <a:txBody>
                    <a:bodyPr/>
                    <a:lstStyle/>
                    <a:p>
                      <a:pPr algn="just"/>
                      <a:r>
                        <a:rPr lang="en-US" sz="2000" b="0" dirty="0" smtClean="0">
                          <a:latin typeface="Arial" pitchFamily="34" charset="0"/>
                          <a:cs typeface="Arial" pitchFamily="34" charset="0"/>
                        </a:rPr>
                        <a:t>The</a:t>
                      </a:r>
                      <a:r>
                        <a:rPr lang="en-US" sz="2000" b="0" baseline="0" dirty="0" smtClean="0">
                          <a:latin typeface="Arial" pitchFamily="34" charset="0"/>
                          <a:cs typeface="Arial" pitchFamily="34" charset="0"/>
                        </a:rPr>
                        <a:t> energy determined per-array for worst months</a:t>
                      </a:r>
                      <a:endParaRPr lang="en-US" sz="2000" b="0" dirty="0">
                        <a:latin typeface="Arial" pitchFamily="34" charset="0"/>
                        <a:cs typeface="Arial" pitchFamily="34" charset="0"/>
                      </a:endParaRPr>
                    </a:p>
                  </a:txBody>
                  <a:tcPr marL="121920" marR="121920" marT="45709" marB="45709"/>
                </a:tc>
              </a:tr>
              <a:tr h="1389592">
                <a:tc>
                  <a:txBody>
                    <a:bodyPr/>
                    <a:lstStyle/>
                    <a:p>
                      <a:pPr algn="just"/>
                      <a:r>
                        <a:rPr lang="en-US" sz="2000" b="0" dirty="0" smtClean="0">
                          <a:latin typeface="Arial" pitchFamily="34" charset="0"/>
                          <a:cs typeface="Arial" pitchFamily="34" charset="0"/>
                        </a:rPr>
                        <a:t>C8</a:t>
                      </a:r>
                      <a:endParaRPr lang="en-US" sz="2000" b="0" dirty="0">
                        <a:latin typeface="Arial" pitchFamily="34" charset="0"/>
                        <a:cs typeface="Arial" pitchFamily="34" charset="0"/>
                      </a:endParaRPr>
                    </a:p>
                  </a:txBody>
                  <a:tcPr marL="121920" marR="121920" marT="45709" marB="45709"/>
                </a:tc>
                <a:tc>
                  <a:txBody>
                    <a:bodyPr/>
                    <a:lstStyle/>
                    <a:p>
                      <a:pPr algn="just"/>
                      <a:r>
                        <a:rPr lang="en-US" sz="2000" b="0" dirty="0" smtClean="0">
                          <a:latin typeface="Arial" pitchFamily="34" charset="0"/>
                          <a:cs typeface="Arial" pitchFamily="34" charset="0"/>
                        </a:rPr>
                        <a:t>Module energy output at operating temperature (watt-hrs.)</a:t>
                      </a:r>
                      <a:endParaRPr lang="en-US" sz="2000" b="0" dirty="0">
                        <a:latin typeface="Arial" pitchFamily="34" charset="0"/>
                        <a:cs typeface="Arial" pitchFamily="34" charset="0"/>
                      </a:endParaRPr>
                    </a:p>
                  </a:txBody>
                  <a:tcPr marL="121920" marR="121920" marT="45709" marB="45709"/>
                </a:tc>
                <a:tc>
                  <a:txBody>
                    <a:bodyPr/>
                    <a:lstStyle/>
                    <a:p>
                      <a:pPr algn="just"/>
                      <a:r>
                        <a:rPr lang="en-US" sz="2000" b="0" dirty="0" smtClean="0">
                          <a:latin typeface="Arial" pitchFamily="34" charset="0"/>
                          <a:cs typeface="Arial" pitchFamily="34" charset="0"/>
                        </a:rPr>
                        <a:t>DF*C7</a:t>
                      </a:r>
                      <a:endParaRPr lang="en-US" sz="2000" b="0" dirty="0">
                        <a:latin typeface="Arial" pitchFamily="34" charset="0"/>
                        <a:cs typeface="Arial" pitchFamily="34" charset="0"/>
                      </a:endParaRPr>
                    </a:p>
                  </a:txBody>
                  <a:tcPr marL="121920" marR="121920" marT="45709" marB="45709"/>
                </a:tc>
                <a:tc>
                  <a:txBody>
                    <a:bodyPr/>
                    <a:lstStyle/>
                    <a:p>
                      <a:pPr algn="just"/>
                      <a:r>
                        <a:rPr lang="en-US" sz="2000" b="0" dirty="0" smtClean="0">
                          <a:latin typeface="Arial" pitchFamily="34" charset="0"/>
                          <a:cs typeface="Arial" pitchFamily="34" charset="0"/>
                        </a:rPr>
                        <a:t>Consider the effect</a:t>
                      </a:r>
                      <a:r>
                        <a:rPr lang="en-US" sz="2000" b="0" baseline="0" dirty="0" smtClean="0">
                          <a:latin typeface="Arial" pitchFamily="34" charset="0"/>
                          <a:cs typeface="Arial" pitchFamily="34" charset="0"/>
                        </a:rPr>
                        <a:t> of constraints. It’s different for hot and cold days . 0.8 for hot and critical, whereas 0.9 is considered for moderate </a:t>
                      </a:r>
                      <a:endParaRPr lang="en-US" sz="2000" b="0" dirty="0">
                        <a:latin typeface="Arial" pitchFamily="34" charset="0"/>
                        <a:cs typeface="Arial" pitchFamily="34" charset="0"/>
                      </a:endParaRPr>
                    </a:p>
                  </a:txBody>
                  <a:tcPr marL="121920" marR="121920" marT="45709" marB="45709"/>
                </a:tc>
              </a:tr>
              <a:tr h="1005772">
                <a:tc>
                  <a:txBody>
                    <a:bodyPr/>
                    <a:lstStyle/>
                    <a:p>
                      <a:pPr algn="just"/>
                      <a:r>
                        <a:rPr lang="en-US" sz="2000" b="0" dirty="0" smtClean="0">
                          <a:latin typeface="Arial" pitchFamily="34" charset="0"/>
                          <a:cs typeface="Arial" pitchFamily="34" charset="0"/>
                        </a:rPr>
                        <a:t>C9</a:t>
                      </a:r>
                      <a:endParaRPr lang="en-US" sz="2000" b="0" dirty="0">
                        <a:latin typeface="Arial" pitchFamily="34" charset="0"/>
                        <a:cs typeface="Arial" pitchFamily="34" charset="0"/>
                      </a:endParaRPr>
                    </a:p>
                  </a:txBody>
                  <a:tcPr marL="121920" marR="121920" marT="45709" marB="45709"/>
                </a:tc>
                <a:tc>
                  <a:txBody>
                    <a:bodyPr/>
                    <a:lstStyle/>
                    <a:p>
                      <a:pPr algn="just"/>
                      <a:r>
                        <a:rPr lang="en-US" sz="2000" b="0" dirty="0" smtClean="0">
                          <a:latin typeface="Arial" pitchFamily="34" charset="0"/>
                          <a:cs typeface="Arial" pitchFamily="34" charset="0"/>
                        </a:rPr>
                        <a:t>Number of module required for required energy </a:t>
                      </a:r>
                      <a:endParaRPr lang="en-US" sz="2000" b="0" dirty="0">
                        <a:latin typeface="Arial" pitchFamily="34" charset="0"/>
                        <a:cs typeface="Arial" pitchFamily="34" charset="0"/>
                      </a:endParaRPr>
                    </a:p>
                  </a:txBody>
                  <a:tcPr marL="121920" marR="121920" marT="45709" marB="45709"/>
                </a:tc>
                <a:tc>
                  <a:txBody>
                    <a:bodyPr/>
                    <a:lstStyle/>
                    <a:p>
                      <a:pPr algn="just"/>
                      <a:r>
                        <a:rPr lang="en-US" sz="2000" b="0" dirty="0" smtClean="0">
                          <a:latin typeface="Arial" pitchFamily="34" charset="0"/>
                          <a:cs typeface="Arial" pitchFamily="34" charset="0"/>
                        </a:rPr>
                        <a:t>C3/C8</a:t>
                      </a:r>
                      <a:endParaRPr lang="en-US" sz="2000" b="0" dirty="0">
                        <a:latin typeface="Arial" pitchFamily="34" charset="0"/>
                        <a:cs typeface="Arial" pitchFamily="34" charset="0"/>
                      </a:endParaRPr>
                    </a:p>
                  </a:txBody>
                  <a:tcPr marL="121920" marR="121920" marT="45709" marB="45709"/>
                </a:tc>
                <a:tc>
                  <a:txBody>
                    <a:bodyPr/>
                    <a:lstStyle/>
                    <a:p>
                      <a:pPr algn="just"/>
                      <a:r>
                        <a:rPr lang="en-US" sz="2000" b="0" dirty="0" smtClean="0">
                          <a:latin typeface="Arial" pitchFamily="34" charset="0"/>
                          <a:cs typeface="Arial" pitchFamily="34" charset="0"/>
                        </a:rPr>
                        <a:t>Divide the required power per day by the module energy o/p</a:t>
                      </a:r>
                      <a:endParaRPr lang="en-US" sz="2000" b="0" dirty="0">
                        <a:latin typeface="Arial" pitchFamily="34" charset="0"/>
                        <a:cs typeface="Arial" pitchFamily="34" charset="0"/>
                      </a:endParaRPr>
                    </a:p>
                  </a:txBody>
                  <a:tcPr marL="121920" marR="121920" marT="45709" marB="45709"/>
                </a:tc>
              </a:tr>
            </a:tbl>
          </a:graphicData>
        </a:graphic>
      </p:graphicFrame>
      <p:sp>
        <p:nvSpPr>
          <p:cNvPr id="3" name="Rectangle 2"/>
          <p:cNvSpPr/>
          <p:nvPr/>
        </p:nvSpPr>
        <p:spPr>
          <a:xfrm>
            <a:off x="589280" y="253554"/>
            <a:ext cx="11186160" cy="553998"/>
          </a:xfrm>
          <a:prstGeom prst="rect">
            <a:avLst/>
          </a:prstGeom>
        </p:spPr>
        <p:txBody>
          <a:bodyPr wrap="square">
            <a:spAutoFit/>
          </a:bodyPr>
          <a:lstStyle/>
          <a:p>
            <a:r>
              <a:rPr lang="en-US" sz="3000" b="1" dirty="0">
                <a:solidFill>
                  <a:srgbClr val="000000"/>
                </a:solidFill>
                <a:latin typeface="Arial" pitchFamily="34" charset="0"/>
                <a:cs typeface="Arial" pitchFamily="34" charset="0"/>
              </a:rPr>
              <a:t>EEL                                                                           Cont.….</a:t>
            </a:r>
            <a:endParaRPr lang="en-US" sz="30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17</a:t>
            </a:fld>
            <a:endParaRPr lang="en-US"/>
          </a:p>
        </p:txBody>
      </p:sp>
    </p:spTree>
    <p:extLst>
      <p:ext uri="{BB962C8B-B14F-4D97-AF65-F5344CB8AC3E}">
        <p14:creationId xmlns:p14="http://schemas.microsoft.com/office/powerpoint/2010/main" val="328708079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Content Placeholder 2"/>
          <p:cNvSpPr>
            <a:spLocks noGrp="1"/>
          </p:cNvSpPr>
          <p:nvPr>
            <p:ph idx="1"/>
          </p:nvPr>
        </p:nvSpPr>
        <p:spPr/>
        <p:txBody>
          <a:bodyPr/>
          <a:lstStyle/>
          <a:p>
            <a:r>
              <a:rPr lang="en-US" smtClean="0"/>
              <a:t>,,</a:t>
            </a:r>
          </a:p>
        </p:txBody>
      </p:sp>
      <p:graphicFrame>
        <p:nvGraphicFramePr>
          <p:cNvPr id="5" name="Table 4"/>
          <p:cNvGraphicFramePr>
            <a:graphicFrameLocks noGrp="1"/>
          </p:cNvGraphicFramePr>
          <p:nvPr>
            <p:extLst>
              <p:ext uri="{D42A27DB-BD31-4B8C-83A1-F6EECF244321}">
                <p14:modId xmlns:p14="http://schemas.microsoft.com/office/powerpoint/2010/main" val="3245574772"/>
              </p:ext>
            </p:extLst>
          </p:nvPr>
        </p:nvGraphicFramePr>
        <p:xfrm>
          <a:off x="304800" y="1209040"/>
          <a:ext cx="11785600" cy="3909895"/>
        </p:xfrm>
        <a:graphic>
          <a:graphicData uri="http://schemas.openxmlformats.org/drawingml/2006/table">
            <a:tbl>
              <a:tblPr firstRow="1" bandRow="1">
                <a:tableStyleId>{5C22544A-7EE6-4342-B048-85BDC9FD1C3A}</a:tableStyleId>
              </a:tblPr>
              <a:tblGrid>
                <a:gridCol w="1194487"/>
                <a:gridCol w="3583460"/>
                <a:gridCol w="2521693"/>
                <a:gridCol w="4485960"/>
              </a:tblGrid>
              <a:tr h="199777">
                <a:tc>
                  <a:txBody>
                    <a:bodyPr/>
                    <a:lstStyle/>
                    <a:p>
                      <a:pPr algn="just"/>
                      <a:r>
                        <a:rPr lang="en-US" sz="2000" b="0" dirty="0" smtClean="0">
                          <a:latin typeface="Arial" pitchFamily="34" charset="0"/>
                          <a:cs typeface="Arial" pitchFamily="34" charset="0"/>
                        </a:rPr>
                        <a:t>C10</a:t>
                      </a:r>
                      <a:endParaRPr lang="en-US" sz="2000" b="0" dirty="0">
                        <a:latin typeface="Arial" pitchFamily="34" charset="0"/>
                        <a:cs typeface="Arial" pitchFamily="34" charset="0"/>
                      </a:endParaRPr>
                    </a:p>
                  </a:txBody>
                  <a:tcPr marL="121920" marR="121920"/>
                </a:tc>
                <a:tc>
                  <a:txBody>
                    <a:bodyPr/>
                    <a:lstStyle/>
                    <a:p>
                      <a:pPr algn="just"/>
                      <a:r>
                        <a:rPr lang="en-US" sz="2000" b="0" dirty="0" smtClean="0">
                          <a:latin typeface="Arial" pitchFamily="34" charset="0"/>
                          <a:cs typeface="Arial" pitchFamily="34" charset="0"/>
                        </a:rPr>
                        <a:t>Number of module required per string </a:t>
                      </a:r>
                      <a:endParaRPr lang="en-US" sz="2000" b="0" dirty="0">
                        <a:latin typeface="Arial" pitchFamily="34" charset="0"/>
                        <a:cs typeface="Arial" pitchFamily="34" charset="0"/>
                      </a:endParaRPr>
                    </a:p>
                  </a:txBody>
                  <a:tcPr marL="121920" marR="121920"/>
                </a:tc>
                <a:tc>
                  <a:txBody>
                    <a:bodyPr/>
                    <a:lstStyle/>
                    <a:p>
                      <a:pPr algn="just"/>
                      <a:r>
                        <a:rPr lang="en-US" sz="2000" b="0" dirty="0" smtClean="0">
                          <a:latin typeface="Arial" pitchFamily="34" charset="0"/>
                          <a:cs typeface="Arial" pitchFamily="34" charset="0"/>
                        </a:rPr>
                        <a:t>B/C4</a:t>
                      </a:r>
                      <a:endParaRPr lang="en-US" sz="2000" b="0" dirty="0">
                        <a:latin typeface="Arial" pitchFamily="34" charset="0"/>
                        <a:cs typeface="Arial" pitchFamily="34" charset="0"/>
                      </a:endParaRPr>
                    </a:p>
                  </a:txBody>
                  <a:tcPr marL="121920" marR="121920"/>
                </a:tc>
                <a:tc>
                  <a:txBody>
                    <a:bodyPr/>
                    <a:lstStyle/>
                    <a:p>
                      <a:pPr algn="just"/>
                      <a:r>
                        <a:rPr lang="en-US" sz="2000" b="0" dirty="0" smtClean="0">
                          <a:latin typeface="Arial" pitchFamily="34" charset="0"/>
                          <a:cs typeface="Arial" pitchFamily="34" charset="0"/>
                        </a:rPr>
                        <a:t>Divide the battery bus voltage by the module operating voltage </a:t>
                      </a:r>
                    </a:p>
                  </a:txBody>
                  <a:tcPr marL="121920" marR="121920"/>
                </a:tc>
              </a:tr>
              <a:tr h="951617">
                <a:tc>
                  <a:txBody>
                    <a:bodyPr/>
                    <a:lstStyle/>
                    <a:p>
                      <a:pPr algn="just"/>
                      <a:r>
                        <a:rPr lang="en-US" sz="2000" dirty="0" smtClean="0">
                          <a:latin typeface="Arial" pitchFamily="34" charset="0"/>
                          <a:cs typeface="Arial" pitchFamily="34" charset="0"/>
                        </a:rPr>
                        <a:t>C11</a:t>
                      </a:r>
                      <a:endParaRPr lang="en-US" sz="2000" dirty="0">
                        <a:latin typeface="Arial" pitchFamily="34" charset="0"/>
                        <a:cs typeface="Arial" pitchFamily="34" charset="0"/>
                      </a:endParaRPr>
                    </a:p>
                  </a:txBody>
                  <a:tcPr marL="121920" marR="121920"/>
                </a:tc>
                <a:tc>
                  <a:txBody>
                    <a:bodyPr/>
                    <a:lstStyle/>
                    <a:p>
                      <a:pPr algn="just"/>
                      <a:r>
                        <a:rPr lang="en-US" sz="2000" dirty="0" smtClean="0">
                          <a:latin typeface="Arial" pitchFamily="34" charset="0"/>
                          <a:cs typeface="Arial" pitchFamily="34" charset="0"/>
                        </a:rPr>
                        <a:t>Number of sting required </a:t>
                      </a:r>
                      <a:r>
                        <a:rPr lang="en-US" sz="2000" baseline="0" dirty="0" smtClean="0">
                          <a:latin typeface="Arial" pitchFamily="34" charset="0"/>
                          <a:cs typeface="Arial" pitchFamily="34" charset="0"/>
                        </a:rPr>
                        <a:t> in parallel</a:t>
                      </a:r>
                      <a:endParaRPr lang="en-US" sz="2000" dirty="0">
                        <a:latin typeface="Arial" pitchFamily="34" charset="0"/>
                        <a:cs typeface="Arial" pitchFamily="34" charset="0"/>
                      </a:endParaRPr>
                    </a:p>
                  </a:txBody>
                  <a:tcPr marL="121920" marR="121920"/>
                </a:tc>
                <a:tc>
                  <a:txBody>
                    <a:bodyPr/>
                    <a:lstStyle/>
                    <a:p>
                      <a:pPr algn="just"/>
                      <a:r>
                        <a:rPr lang="en-US" sz="2000" dirty="0" smtClean="0">
                          <a:latin typeface="Arial" pitchFamily="34" charset="0"/>
                          <a:cs typeface="Arial" pitchFamily="34" charset="0"/>
                        </a:rPr>
                        <a:t>C9/C10</a:t>
                      </a:r>
                      <a:endParaRPr lang="en-US" sz="2000" dirty="0">
                        <a:latin typeface="Arial" pitchFamily="34" charset="0"/>
                        <a:cs typeface="Arial" pitchFamily="34" charset="0"/>
                      </a:endParaRPr>
                    </a:p>
                  </a:txBody>
                  <a:tcPr marL="121920" marR="121920"/>
                </a:tc>
                <a:tc>
                  <a:txBody>
                    <a:bodyPr/>
                    <a:lstStyle/>
                    <a:p>
                      <a:pPr algn="just"/>
                      <a:r>
                        <a:rPr lang="en-US" sz="2000" dirty="0" smtClean="0">
                          <a:latin typeface="Arial" pitchFamily="34" charset="0"/>
                          <a:cs typeface="Arial" pitchFamily="34" charset="0"/>
                        </a:rPr>
                        <a:t>Refer the manufacturer data sheet based on the module type selected </a:t>
                      </a:r>
                      <a:endParaRPr lang="en-US" sz="2000" dirty="0">
                        <a:latin typeface="Arial" pitchFamily="34" charset="0"/>
                        <a:cs typeface="Arial" pitchFamily="34" charset="0"/>
                      </a:endParaRPr>
                    </a:p>
                  </a:txBody>
                  <a:tcPr marL="121920" marR="121920"/>
                </a:tc>
              </a:tr>
              <a:tr h="1038038">
                <a:tc>
                  <a:txBody>
                    <a:bodyPr/>
                    <a:lstStyle/>
                    <a:p>
                      <a:pPr algn="just"/>
                      <a:r>
                        <a:rPr lang="en-US" sz="2000" dirty="0" smtClean="0">
                          <a:latin typeface="Arial" pitchFamily="34" charset="0"/>
                          <a:cs typeface="Arial" pitchFamily="34" charset="0"/>
                        </a:rPr>
                        <a:t>C12</a:t>
                      </a:r>
                      <a:endParaRPr lang="en-US" sz="2000" dirty="0">
                        <a:latin typeface="Arial" pitchFamily="34" charset="0"/>
                        <a:cs typeface="Arial" pitchFamily="34" charset="0"/>
                      </a:endParaRPr>
                    </a:p>
                  </a:txBody>
                  <a:tcPr marL="121920" marR="121920"/>
                </a:tc>
                <a:tc>
                  <a:txBody>
                    <a:bodyPr/>
                    <a:lstStyle/>
                    <a:p>
                      <a:pPr algn="just"/>
                      <a:r>
                        <a:rPr lang="en-US" sz="2000" dirty="0" smtClean="0">
                          <a:latin typeface="Arial" pitchFamily="34" charset="0"/>
                          <a:cs typeface="Arial" pitchFamily="34" charset="0"/>
                        </a:rPr>
                        <a:t>Number of</a:t>
                      </a:r>
                      <a:r>
                        <a:rPr lang="en-US" sz="2000" baseline="0" dirty="0" smtClean="0">
                          <a:latin typeface="Arial" pitchFamily="34" charset="0"/>
                          <a:cs typeface="Arial" pitchFamily="34" charset="0"/>
                        </a:rPr>
                        <a:t> </a:t>
                      </a:r>
                      <a:r>
                        <a:rPr lang="en-US" sz="2000" dirty="0" smtClean="0">
                          <a:latin typeface="Arial" pitchFamily="34" charset="0"/>
                          <a:cs typeface="Arial" pitchFamily="34" charset="0"/>
                        </a:rPr>
                        <a:t>module to be purchased </a:t>
                      </a:r>
                      <a:endParaRPr lang="en-US" sz="2000" dirty="0">
                        <a:latin typeface="Arial" pitchFamily="34" charset="0"/>
                        <a:cs typeface="Arial" pitchFamily="34" charset="0"/>
                      </a:endParaRPr>
                    </a:p>
                  </a:txBody>
                  <a:tcPr marL="121920" marR="121920"/>
                </a:tc>
                <a:tc>
                  <a:txBody>
                    <a:bodyPr/>
                    <a:lstStyle/>
                    <a:p>
                      <a:pPr algn="just"/>
                      <a:r>
                        <a:rPr lang="en-US" sz="2000" dirty="0" smtClean="0">
                          <a:latin typeface="Arial" pitchFamily="34" charset="0"/>
                          <a:cs typeface="Arial" pitchFamily="34" charset="0"/>
                        </a:rPr>
                        <a:t>C10*C11</a:t>
                      </a:r>
                      <a:endParaRPr lang="en-US" sz="2000" dirty="0">
                        <a:latin typeface="Arial" pitchFamily="34" charset="0"/>
                        <a:cs typeface="Arial" pitchFamily="34" charset="0"/>
                      </a:endParaRPr>
                    </a:p>
                  </a:txBody>
                  <a:tcPr marL="121920" marR="121920"/>
                </a:tc>
                <a:tc>
                  <a:txBody>
                    <a:bodyPr/>
                    <a:lstStyle/>
                    <a:p>
                      <a:pPr algn="just"/>
                      <a:r>
                        <a:rPr lang="en-US" sz="2000" dirty="0" smtClean="0">
                          <a:latin typeface="Arial" pitchFamily="34" charset="0"/>
                          <a:cs typeface="Arial" pitchFamily="34" charset="0"/>
                        </a:rPr>
                        <a:t>It’s a</a:t>
                      </a:r>
                      <a:r>
                        <a:rPr lang="en-US" sz="2000" baseline="0" dirty="0" smtClean="0">
                          <a:latin typeface="Arial" pitchFamily="34" charset="0"/>
                          <a:cs typeface="Arial" pitchFamily="34" charset="0"/>
                        </a:rPr>
                        <a:t> peak sun hour at optimal tilt. Normally determined  from the solar radiation data of a given location</a:t>
                      </a:r>
                      <a:endParaRPr lang="en-US" sz="2000" dirty="0">
                        <a:latin typeface="Arial" pitchFamily="34" charset="0"/>
                        <a:cs typeface="Arial" pitchFamily="34" charset="0"/>
                      </a:endParaRPr>
                    </a:p>
                  </a:txBody>
                  <a:tcPr marL="121920" marR="121920"/>
                </a:tc>
              </a:tr>
              <a:tr h="609600">
                <a:tc>
                  <a:txBody>
                    <a:bodyPr/>
                    <a:lstStyle/>
                    <a:p>
                      <a:pPr algn="just"/>
                      <a:r>
                        <a:rPr lang="en-US" sz="2000" dirty="0" smtClean="0">
                          <a:latin typeface="Arial" pitchFamily="34" charset="0"/>
                          <a:cs typeface="Arial" pitchFamily="34" charset="0"/>
                        </a:rPr>
                        <a:t>C13</a:t>
                      </a:r>
                      <a:endParaRPr lang="en-US" sz="2000" dirty="0">
                        <a:latin typeface="Arial" pitchFamily="34" charset="0"/>
                        <a:cs typeface="Arial" pitchFamily="34" charset="0"/>
                      </a:endParaRPr>
                    </a:p>
                  </a:txBody>
                  <a:tcPr marL="121920" marR="121920"/>
                </a:tc>
                <a:tc>
                  <a:txBody>
                    <a:bodyPr/>
                    <a:lstStyle/>
                    <a:p>
                      <a:pPr algn="just"/>
                      <a:r>
                        <a:rPr lang="en-US" sz="2000" dirty="0" smtClean="0">
                          <a:latin typeface="Arial" pitchFamily="34" charset="0"/>
                          <a:cs typeface="Arial" pitchFamily="34" charset="0"/>
                        </a:rPr>
                        <a:t>Nominal rated PV O/P power </a:t>
                      </a:r>
                      <a:endParaRPr lang="en-US" sz="2000" dirty="0">
                        <a:latin typeface="Arial" pitchFamily="34" charset="0"/>
                        <a:cs typeface="Arial" pitchFamily="34" charset="0"/>
                      </a:endParaRPr>
                    </a:p>
                  </a:txBody>
                  <a:tcPr marL="121920" marR="121920"/>
                </a:tc>
                <a:tc>
                  <a:txBody>
                    <a:bodyPr/>
                    <a:lstStyle/>
                    <a:p>
                      <a:pPr algn="just"/>
                      <a:r>
                        <a:rPr lang="en-US" sz="2000" dirty="0" smtClean="0">
                          <a:latin typeface="Arial" pitchFamily="34" charset="0"/>
                          <a:cs typeface="Arial" pitchFamily="34" charset="0"/>
                        </a:rPr>
                        <a:t>Manufacturer data</a:t>
                      </a:r>
                      <a:endParaRPr lang="en-US" sz="2000" dirty="0">
                        <a:latin typeface="Arial" pitchFamily="34" charset="0"/>
                        <a:cs typeface="Arial" pitchFamily="34" charset="0"/>
                      </a:endParaRPr>
                    </a:p>
                  </a:txBody>
                  <a:tcPr marL="121920" marR="121920"/>
                </a:tc>
                <a:tc>
                  <a:txBody>
                    <a:bodyPr/>
                    <a:lstStyle/>
                    <a:p>
                      <a:pPr algn="just"/>
                      <a:r>
                        <a:rPr lang="en-US" sz="2000" dirty="0" smtClean="0">
                          <a:latin typeface="Arial" pitchFamily="34" charset="0"/>
                          <a:cs typeface="Arial" pitchFamily="34" charset="0"/>
                        </a:rPr>
                        <a:t>Select your PV type</a:t>
                      </a:r>
                      <a:endParaRPr lang="en-US" sz="2000" dirty="0">
                        <a:latin typeface="Arial" pitchFamily="34" charset="0"/>
                        <a:cs typeface="Arial" pitchFamily="34" charset="0"/>
                      </a:endParaRPr>
                    </a:p>
                  </a:txBody>
                  <a:tcPr marL="121920" marR="121920"/>
                </a:tc>
              </a:tr>
              <a:tr h="609600">
                <a:tc>
                  <a:txBody>
                    <a:bodyPr/>
                    <a:lstStyle/>
                    <a:p>
                      <a:pPr algn="just"/>
                      <a:r>
                        <a:rPr lang="en-US" sz="2000" dirty="0" smtClean="0">
                          <a:latin typeface="Arial" pitchFamily="34" charset="0"/>
                          <a:cs typeface="Arial" pitchFamily="34" charset="0"/>
                        </a:rPr>
                        <a:t>C14</a:t>
                      </a:r>
                      <a:endParaRPr lang="en-US" sz="2000" dirty="0">
                        <a:latin typeface="Arial" pitchFamily="34" charset="0"/>
                        <a:cs typeface="Arial" pitchFamily="34" charset="0"/>
                      </a:endParaRPr>
                    </a:p>
                  </a:txBody>
                  <a:tcPr marL="121920" marR="121920"/>
                </a:tc>
                <a:tc>
                  <a:txBody>
                    <a:bodyPr/>
                    <a:lstStyle/>
                    <a:p>
                      <a:pPr algn="just"/>
                      <a:r>
                        <a:rPr lang="en-US" sz="2000" dirty="0" smtClean="0">
                          <a:latin typeface="Arial" pitchFamily="34" charset="0"/>
                          <a:cs typeface="Arial" pitchFamily="34" charset="0"/>
                        </a:rPr>
                        <a:t>Nominal array output power</a:t>
                      </a:r>
                      <a:r>
                        <a:rPr lang="en-US" sz="2000" baseline="0" dirty="0" smtClean="0">
                          <a:latin typeface="Arial" pitchFamily="34" charset="0"/>
                          <a:cs typeface="Arial" pitchFamily="34" charset="0"/>
                        </a:rPr>
                        <a:t> </a:t>
                      </a:r>
                      <a:endParaRPr lang="en-US" sz="2000" dirty="0">
                        <a:latin typeface="Arial" pitchFamily="34" charset="0"/>
                        <a:cs typeface="Arial" pitchFamily="34" charset="0"/>
                      </a:endParaRPr>
                    </a:p>
                  </a:txBody>
                  <a:tcPr marL="121920" marR="121920"/>
                </a:tc>
                <a:tc>
                  <a:txBody>
                    <a:bodyPr/>
                    <a:lstStyle/>
                    <a:p>
                      <a:pPr algn="just"/>
                      <a:r>
                        <a:rPr lang="en-US" sz="2000" dirty="0" smtClean="0">
                          <a:latin typeface="Arial" pitchFamily="34" charset="0"/>
                          <a:cs typeface="Arial" pitchFamily="34" charset="0"/>
                        </a:rPr>
                        <a:t>C12*C13</a:t>
                      </a:r>
                      <a:endParaRPr lang="en-US" sz="2000" dirty="0">
                        <a:latin typeface="Arial" pitchFamily="34" charset="0"/>
                        <a:cs typeface="Arial" pitchFamily="34" charset="0"/>
                      </a:endParaRPr>
                    </a:p>
                  </a:txBody>
                  <a:tcPr marL="121920" marR="121920"/>
                </a:tc>
                <a:tc>
                  <a:txBody>
                    <a:bodyPr/>
                    <a:lstStyle/>
                    <a:p>
                      <a:pPr algn="just"/>
                      <a:endParaRPr lang="en-US" sz="2000" dirty="0">
                        <a:latin typeface="Arial" pitchFamily="34" charset="0"/>
                        <a:cs typeface="Arial" pitchFamily="34" charset="0"/>
                      </a:endParaRPr>
                    </a:p>
                  </a:txBody>
                  <a:tcPr marL="121920" marR="121920"/>
                </a:tc>
              </a:tr>
            </a:tbl>
          </a:graphicData>
        </a:graphic>
      </p:graphicFrame>
      <p:sp>
        <p:nvSpPr>
          <p:cNvPr id="6" name="Rectangle 5"/>
          <p:cNvSpPr/>
          <p:nvPr/>
        </p:nvSpPr>
        <p:spPr>
          <a:xfrm>
            <a:off x="589280" y="253554"/>
            <a:ext cx="11186160" cy="553998"/>
          </a:xfrm>
          <a:prstGeom prst="rect">
            <a:avLst/>
          </a:prstGeom>
        </p:spPr>
        <p:txBody>
          <a:bodyPr wrap="square">
            <a:spAutoFit/>
          </a:bodyPr>
          <a:lstStyle/>
          <a:p>
            <a:r>
              <a:rPr lang="en-US" sz="3000" b="1" dirty="0">
                <a:solidFill>
                  <a:srgbClr val="000000"/>
                </a:solidFill>
                <a:latin typeface="Arial" pitchFamily="34" charset="0"/>
                <a:cs typeface="Arial" pitchFamily="34" charset="0"/>
              </a:rPr>
              <a:t>EEL                                                                           Cont.….</a:t>
            </a:r>
            <a:endParaRPr lang="en-US" sz="30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7" name="Slide Number Placeholder 6"/>
          <p:cNvSpPr>
            <a:spLocks noGrp="1"/>
          </p:cNvSpPr>
          <p:nvPr>
            <p:ph type="sldNum" sz="quarter" idx="12"/>
          </p:nvPr>
        </p:nvSpPr>
        <p:spPr/>
        <p:txBody>
          <a:bodyPr/>
          <a:lstStyle/>
          <a:p>
            <a:fld id="{A48DA065-FA52-4A6B-AE36-1AE15AD4FD00}" type="slidenum">
              <a:rPr lang="en-US" smtClean="0"/>
              <a:pPr/>
              <a:t>18</a:t>
            </a:fld>
            <a:endParaRPr lang="en-US"/>
          </a:p>
        </p:txBody>
      </p:sp>
    </p:spTree>
    <p:extLst>
      <p:ext uri="{BB962C8B-B14F-4D97-AF65-F5344CB8AC3E}">
        <p14:creationId xmlns:p14="http://schemas.microsoft.com/office/powerpoint/2010/main" val="53977125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TextBox 4"/>
          <p:cNvSpPr txBox="1">
            <a:spLocks noChangeArrowheads="1"/>
          </p:cNvSpPr>
          <p:nvPr/>
        </p:nvSpPr>
        <p:spPr bwMode="auto">
          <a:xfrm>
            <a:off x="135467" y="1085850"/>
            <a:ext cx="12056533" cy="4524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457200" eaLnBrk="0" fontAlgn="base" hangingPunct="0">
              <a:spcBef>
                <a:spcPct val="0"/>
              </a:spcBef>
              <a:spcAft>
                <a:spcPct val="0"/>
              </a:spcAft>
              <a:defRPr>
                <a:solidFill>
                  <a:schemeClr val="tx1"/>
                </a:solidFill>
                <a:latin typeface="Calibri" pitchFamily="34" charset="0"/>
              </a:defRPr>
            </a:lvl6pPr>
            <a:lvl7pPr marL="2971800" indent="-228600" defTabSz="457200" eaLnBrk="0" fontAlgn="base" hangingPunct="0">
              <a:spcBef>
                <a:spcPct val="0"/>
              </a:spcBef>
              <a:spcAft>
                <a:spcPct val="0"/>
              </a:spcAft>
              <a:defRPr>
                <a:solidFill>
                  <a:schemeClr val="tx1"/>
                </a:solidFill>
                <a:latin typeface="Calibri" pitchFamily="34" charset="0"/>
              </a:defRPr>
            </a:lvl7pPr>
            <a:lvl8pPr marL="3429000" indent="-228600" defTabSz="457200" eaLnBrk="0" fontAlgn="base" hangingPunct="0">
              <a:spcBef>
                <a:spcPct val="0"/>
              </a:spcBef>
              <a:spcAft>
                <a:spcPct val="0"/>
              </a:spcAft>
              <a:defRPr>
                <a:solidFill>
                  <a:schemeClr val="tx1"/>
                </a:solidFill>
                <a:latin typeface="Calibri" pitchFamily="34" charset="0"/>
              </a:defRPr>
            </a:lvl8pPr>
            <a:lvl9pPr marL="3886200" indent="-228600" defTabSz="457200" eaLnBrk="0" fontAlgn="base" hangingPunct="0">
              <a:spcBef>
                <a:spcPct val="0"/>
              </a:spcBef>
              <a:spcAft>
                <a:spcPct val="0"/>
              </a:spcAft>
              <a:defRPr>
                <a:solidFill>
                  <a:schemeClr val="tx1"/>
                </a:solidFill>
                <a:latin typeface="Calibri" pitchFamily="34" charset="0"/>
              </a:defRPr>
            </a:lvl9pPr>
          </a:lstStyle>
          <a:p>
            <a:pPr marL="0" indent="0" algn="just">
              <a:lnSpc>
                <a:spcPct val="150000"/>
              </a:lnSpc>
            </a:pPr>
            <a:r>
              <a:rPr lang="en-US" altLang="en-US" sz="2000" b="1" dirty="0" smtClean="0">
                <a:solidFill>
                  <a:srgbClr val="000000"/>
                </a:solidFill>
                <a:latin typeface="Calibri-Bold" charset="0"/>
              </a:rPr>
              <a:t>D. Sizing </a:t>
            </a:r>
            <a:r>
              <a:rPr lang="en-US" altLang="en-US" sz="2000" b="1" dirty="0">
                <a:solidFill>
                  <a:srgbClr val="000000"/>
                </a:solidFill>
                <a:latin typeface="Calibri-Bold" charset="0"/>
              </a:rPr>
              <a:t>the Charge </a:t>
            </a:r>
            <a:r>
              <a:rPr lang="en-US" altLang="en-US" sz="2000" b="1" dirty="0" smtClean="0">
                <a:solidFill>
                  <a:srgbClr val="000000"/>
                </a:solidFill>
                <a:latin typeface="Calibri-Bold" charset="0"/>
              </a:rPr>
              <a:t>Controller:</a:t>
            </a:r>
            <a:endParaRPr lang="en-US" altLang="en-US" sz="2000" dirty="0"/>
          </a:p>
          <a:p>
            <a:pPr algn="just">
              <a:lnSpc>
                <a:spcPct val="150000"/>
              </a:lnSpc>
              <a:buFont typeface="Wingdings" pitchFamily="2" charset="2"/>
              <a:buChar char="§"/>
            </a:pPr>
            <a:r>
              <a:rPr lang="en-US" altLang="en-US" sz="2000" dirty="0" smtClean="0">
                <a:latin typeface="Arial" pitchFamily="34" charset="0"/>
                <a:cs typeface="Arial" pitchFamily="34" charset="0"/>
              </a:rPr>
              <a:t>The </a:t>
            </a:r>
            <a:r>
              <a:rPr lang="en-US" altLang="en-US" sz="2000" dirty="0">
                <a:latin typeface="Arial" pitchFamily="34" charset="0"/>
                <a:cs typeface="Arial" pitchFamily="34" charset="0"/>
              </a:rPr>
              <a:t>function of a charge controller is to regulate the charge going into your batteries bank from your solar array and prevent overcharging and reverse current flow at the night. </a:t>
            </a:r>
          </a:p>
          <a:p>
            <a:pPr algn="just">
              <a:lnSpc>
                <a:spcPct val="150000"/>
              </a:lnSpc>
              <a:buFont typeface="Wingdings" pitchFamily="2" charset="2"/>
              <a:buChar char="§"/>
            </a:pPr>
            <a:r>
              <a:rPr lang="en-US" altLang="en-US" sz="2000" dirty="0">
                <a:latin typeface="Arial" pitchFamily="34" charset="0"/>
                <a:cs typeface="Arial" pitchFamily="34" charset="0"/>
              </a:rPr>
              <a:t>Most used charge controllers are Pulse width modulation (PWM) or Maximum power point tracking (MPPT) </a:t>
            </a:r>
          </a:p>
          <a:p>
            <a:pPr algn="just">
              <a:lnSpc>
                <a:spcPct val="150000"/>
              </a:lnSpc>
              <a:buFont typeface="Wingdings" pitchFamily="2" charset="2"/>
              <a:buChar char="§"/>
            </a:pPr>
            <a:r>
              <a:rPr lang="en-US" altLang="en-US" dirty="0">
                <a:latin typeface="Arial" pitchFamily="34" charset="0"/>
                <a:cs typeface="Arial" pitchFamily="34" charset="0"/>
              </a:rPr>
              <a:t>The voltage at which PV module can produce maximum power is called maximum power point (or peak power voltage). </a:t>
            </a:r>
          </a:p>
          <a:p>
            <a:pPr algn="just">
              <a:lnSpc>
                <a:spcPct val="150000"/>
              </a:lnSpc>
              <a:buFont typeface="Wingdings" pitchFamily="2" charset="2"/>
              <a:buChar char="§"/>
            </a:pPr>
            <a:r>
              <a:rPr lang="en-US" altLang="en-US" dirty="0">
                <a:latin typeface="Arial" pitchFamily="34" charset="0"/>
                <a:cs typeface="Arial" pitchFamily="34" charset="0"/>
              </a:rPr>
              <a:t>Maximum power varies with solar radiation, ambient temperature and solar cell temperature.</a:t>
            </a:r>
          </a:p>
          <a:p>
            <a:pPr algn="just">
              <a:lnSpc>
                <a:spcPct val="150000"/>
              </a:lnSpc>
              <a:buFont typeface="Wingdings" pitchFamily="2" charset="2"/>
              <a:buChar char="§"/>
            </a:pPr>
            <a:r>
              <a:rPr lang="en-US" altLang="en-US" dirty="0">
                <a:latin typeface="Arial" pitchFamily="34" charset="0"/>
                <a:cs typeface="Arial" pitchFamily="34" charset="0"/>
              </a:rPr>
              <a:t>Typical PV module produces power with maximum power voltage of around 17V when measured at a cell temperature of 25°C, it can drop to around 15V on a very hot day and it can also rise to 18V on a very cold day</a:t>
            </a:r>
            <a:r>
              <a:rPr lang="en-US" altLang="en-US" sz="2000" dirty="0">
                <a:latin typeface="Arial" pitchFamily="34" charset="0"/>
                <a:cs typeface="Arial" pitchFamily="34" charset="0"/>
              </a:rPr>
              <a:t> </a:t>
            </a:r>
          </a:p>
        </p:txBody>
      </p:sp>
      <p:sp>
        <p:nvSpPr>
          <p:cNvPr id="4" name="Rectangle 3"/>
          <p:cNvSpPr/>
          <p:nvPr/>
        </p:nvSpPr>
        <p:spPr>
          <a:xfrm>
            <a:off x="589280" y="253554"/>
            <a:ext cx="11186160" cy="553998"/>
          </a:xfrm>
          <a:prstGeom prst="rect">
            <a:avLst/>
          </a:prstGeom>
        </p:spPr>
        <p:txBody>
          <a:bodyPr wrap="square">
            <a:spAutoFit/>
          </a:bodyPr>
          <a:lstStyle/>
          <a:p>
            <a:r>
              <a:rPr lang="en-US" sz="3000" b="1" dirty="0">
                <a:solidFill>
                  <a:srgbClr val="000000"/>
                </a:solidFill>
                <a:latin typeface="Arial" pitchFamily="34" charset="0"/>
                <a:cs typeface="Arial" pitchFamily="34" charset="0"/>
              </a:rPr>
              <a:t>EEL                                                                           Cont.….</a:t>
            </a:r>
            <a:endParaRPr lang="en-US" sz="3000" dirty="0">
              <a:latin typeface="Arial" pitchFamily="34" charset="0"/>
              <a:cs typeface="Arial" pitchFamily="34" charset="0"/>
            </a:endParaRPr>
          </a:p>
        </p:txBody>
      </p:sp>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A48DA065-FA52-4A6B-AE36-1AE15AD4FD00}" type="slidenum">
              <a:rPr lang="en-US" smtClean="0"/>
              <a:pPr/>
              <a:t>19</a:t>
            </a:fld>
            <a:endParaRPr lang="en-US"/>
          </a:p>
        </p:txBody>
      </p:sp>
    </p:spTree>
    <p:extLst>
      <p:ext uri="{BB962C8B-B14F-4D97-AF65-F5344CB8AC3E}">
        <p14:creationId xmlns:p14="http://schemas.microsoft.com/office/powerpoint/2010/main" val="156512283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extBox 2"/>
          <p:cNvSpPr txBox="1">
            <a:spLocks noChangeArrowheads="1"/>
          </p:cNvSpPr>
          <p:nvPr/>
        </p:nvSpPr>
        <p:spPr bwMode="auto">
          <a:xfrm>
            <a:off x="0" y="721360"/>
            <a:ext cx="12082091" cy="51706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457200" eaLnBrk="0" fontAlgn="base" hangingPunct="0">
              <a:spcBef>
                <a:spcPct val="0"/>
              </a:spcBef>
              <a:spcAft>
                <a:spcPct val="0"/>
              </a:spcAft>
              <a:defRPr>
                <a:solidFill>
                  <a:schemeClr val="tx1"/>
                </a:solidFill>
                <a:latin typeface="Calibri" pitchFamily="34" charset="0"/>
              </a:defRPr>
            </a:lvl6pPr>
            <a:lvl7pPr marL="2971800" indent="-228600" defTabSz="457200" eaLnBrk="0" fontAlgn="base" hangingPunct="0">
              <a:spcBef>
                <a:spcPct val="0"/>
              </a:spcBef>
              <a:spcAft>
                <a:spcPct val="0"/>
              </a:spcAft>
              <a:defRPr>
                <a:solidFill>
                  <a:schemeClr val="tx1"/>
                </a:solidFill>
                <a:latin typeface="Calibri" pitchFamily="34" charset="0"/>
              </a:defRPr>
            </a:lvl7pPr>
            <a:lvl8pPr marL="3429000" indent="-228600" defTabSz="457200" eaLnBrk="0" fontAlgn="base" hangingPunct="0">
              <a:spcBef>
                <a:spcPct val="0"/>
              </a:spcBef>
              <a:spcAft>
                <a:spcPct val="0"/>
              </a:spcAft>
              <a:defRPr>
                <a:solidFill>
                  <a:schemeClr val="tx1"/>
                </a:solidFill>
                <a:latin typeface="Calibri" pitchFamily="34" charset="0"/>
              </a:defRPr>
            </a:lvl8pPr>
            <a:lvl9pPr marL="3886200" indent="-228600" defTabSz="457200" eaLnBrk="0" fontAlgn="base" hangingPunct="0">
              <a:spcBef>
                <a:spcPct val="0"/>
              </a:spcBef>
              <a:spcAft>
                <a:spcPct val="0"/>
              </a:spcAft>
              <a:defRPr>
                <a:solidFill>
                  <a:schemeClr val="tx1"/>
                </a:solidFill>
                <a:latin typeface="Calibri" pitchFamily="34" charset="0"/>
              </a:defRPr>
            </a:lvl9pPr>
          </a:lstStyle>
          <a:p>
            <a:pPr algn="just">
              <a:lnSpc>
                <a:spcPct val="150000"/>
              </a:lnSpc>
              <a:buFont typeface="Wingdings" pitchFamily="2" charset="2"/>
              <a:buChar char="§"/>
              <a:defRPr/>
            </a:pPr>
            <a:r>
              <a:rPr lang="en-US" altLang="en-US" sz="2000" dirty="0" smtClean="0">
                <a:latin typeface="Arial" pitchFamily="34" charset="0"/>
                <a:cs typeface="Arial" pitchFamily="34" charset="0"/>
              </a:rPr>
              <a:t>MPPT solar charge controller allows users to use PV module with a higher voltage output than the operating voltage of battery system. </a:t>
            </a:r>
          </a:p>
          <a:p>
            <a:pPr algn="just">
              <a:lnSpc>
                <a:spcPct val="150000"/>
              </a:lnSpc>
              <a:buFont typeface="Wingdings" pitchFamily="2" charset="2"/>
              <a:buChar char="§"/>
              <a:defRPr/>
            </a:pPr>
            <a:r>
              <a:rPr lang="en-US" altLang="en-US" sz="2000" dirty="0" smtClean="0">
                <a:latin typeface="Arial" pitchFamily="34" charset="0"/>
                <a:cs typeface="Arial" pitchFamily="34" charset="0"/>
              </a:rPr>
              <a:t>If PV module has to be placed far away from charge controller and battery, its wire size must be very large to reduce voltage drop. </a:t>
            </a:r>
          </a:p>
          <a:p>
            <a:pPr algn="just">
              <a:lnSpc>
                <a:spcPct val="150000"/>
              </a:lnSpc>
              <a:buFont typeface="Wingdings" pitchFamily="2" charset="2"/>
              <a:buChar char="§"/>
              <a:defRPr/>
            </a:pPr>
            <a:r>
              <a:rPr lang="en-US" altLang="en-US" sz="2000" dirty="0" smtClean="0">
                <a:latin typeface="Arial" pitchFamily="34" charset="0"/>
                <a:cs typeface="Arial" pitchFamily="34" charset="0"/>
              </a:rPr>
              <a:t>With a MPPT solar charge controller, users can wire PV module for 12,24 or 48 V and bring power into 12, 24 V or 48 V battery system. </a:t>
            </a:r>
          </a:p>
          <a:p>
            <a:pPr algn="just">
              <a:lnSpc>
                <a:spcPct val="150000"/>
              </a:lnSpc>
              <a:buFont typeface="Wingdings" pitchFamily="2" charset="2"/>
              <a:buChar char="§"/>
              <a:defRPr/>
            </a:pPr>
            <a:r>
              <a:rPr lang="en-US" altLang="en-US" sz="2000" dirty="0" smtClean="0">
                <a:latin typeface="Arial" pitchFamily="34" charset="0"/>
                <a:cs typeface="Arial" pitchFamily="34" charset="0"/>
              </a:rPr>
              <a:t>Which reduces the wire size needed while retaining full output of PV module.</a:t>
            </a:r>
          </a:p>
          <a:p>
            <a:pPr algn="just">
              <a:lnSpc>
                <a:spcPct val="150000"/>
              </a:lnSpc>
              <a:buFont typeface="Wingdings" pitchFamily="2" charset="2"/>
              <a:buChar char="§"/>
              <a:defRPr/>
            </a:pPr>
            <a:r>
              <a:rPr lang="en-US" altLang="en-US" sz="2000" dirty="0" smtClean="0">
                <a:latin typeface="Arial" pitchFamily="34" charset="0"/>
                <a:cs typeface="Arial" pitchFamily="34" charset="0"/>
              </a:rPr>
              <a:t>The charge controller </a:t>
            </a:r>
            <a:r>
              <a:rPr lang="en-US" altLang="en-US" sz="2000" dirty="0" smtClean="0">
                <a:solidFill>
                  <a:srgbClr val="FF0000"/>
                </a:solidFill>
                <a:latin typeface="Arial" pitchFamily="34" charset="0"/>
                <a:cs typeface="Arial" pitchFamily="34" charset="0"/>
              </a:rPr>
              <a:t>current input rating is equal to the product </a:t>
            </a:r>
            <a:r>
              <a:rPr lang="en-US" altLang="en-US" sz="2000" dirty="0" smtClean="0">
                <a:latin typeface="Arial" pitchFamily="34" charset="0"/>
                <a:cs typeface="Arial" pitchFamily="34" charset="0"/>
              </a:rPr>
              <a:t>of the short circuit </a:t>
            </a:r>
            <a:r>
              <a:rPr lang="en-US" altLang="en-US" sz="2000" dirty="0" smtClean="0">
                <a:solidFill>
                  <a:srgbClr val="FF0000"/>
                </a:solidFill>
                <a:latin typeface="Arial" pitchFamily="34" charset="0"/>
                <a:cs typeface="Arial" pitchFamily="34" charset="0"/>
              </a:rPr>
              <a:t>current of the PV module</a:t>
            </a:r>
            <a:r>
              <a:rPr lang="en-US" altLang="en-US" sz="2000" dirty="0" smtClean="0">
                <a:latin typeface="Arial" pitchFamily="34" charset="0"/>
                <a:cs typeface="Arial" pitchFamily="34" charset="0"/>
              </a:rPr>
              <a:t>, number of PV modules in parallel, and safety factor, where safety factor, normally 1.25</a:t>
            </a:r>
            <a:r>
              <a:rPr lang="en-US" altLang="en-US" sz="2000" dirty="0" smtClean="0">
                <a:latin typeface="Arial" pitchFamily="34" charset="0"/>
                <a:cs typeface="Arial" pitchFamily="34" charset="0"/>
              </a:rPr>
              <a:t>.</a:t>
            </a:r>
          </a:p>
          <a:p>
            <a:pPr marL="0" indent="0" algn="just">
              <a:lnSpc>
                <a:spcPct val="150000"/>
              </a:lnSpc>
              <a:defRPr/>
            </a:pPr>
            <a:endParaRPr lang="en-US" altLang="en-US" sz="2000" dirty="0" smtClean="0">
              <a:latin typeface="Arial" pitchFamily="34" charset="0"/>
              <a:cs typeface="Arial" pitchFamily="34" charset="0"/>
            </a:endParaRPr>
          </a:p>
          <a:p>
            <a:pPr marL="0" indent="0" algn="just">
              <a:lnSpc>
                <a:spcPct val="150000"/>
              </a:lnSpc>
              <a:defRPr/>
            </a:pPr>
            <a:r>
              <a:rPr lang="en-US" altLang="en-US" sz="2000" dirty="0">
                <a:latin typeface="Arial" pitchFamily="34" charset="0"/>
                <a:cs typeface="Arial" pitchFamily="34" charset="0"/>
              </a:rPr>
              <a:t> </a:t>
            </a:r>
            <a:r>
              <a:rPr lang="en-US" altLang="en-US" sz="2000" dirty="0" smtClean="0">
                <a:latin typeface="Arial" pitchFamily="34" charset="0"/>
                <a:cs typeface="Arial" pitchFamily="34" charset="0"/>
              </a:rPr>
              <a:t>                                                                                                                  eqn.(1)</a:t>
            </a:r>
            <a:endParaRPr lang="en-US" altLang="en-US" sz="2000" dirty="0" smtClean="0">
              <a:latin typeface="Arial" pitchFamily="34" charset="0"/>
              <a:cs typeface="Arial" pitchFamily="34" charset="0"/>
            </a:endParaRPr>
          </a:p>
        </p:txBody>
      </p:sp>
      <p:sp>
        <p:nvSpPr>
          <p:cNvPr id="27651" name="Rectangle 2"/>
          <p:cNvSpPr>
            <a:spLocks noChangeArrowheads="1"/>
          </p:cNvSpPr>
          <p:nvPr/>
        </p:nvSpPr>
        <p:spPr bwMode="auto">
          <a:xfrm>
            <a:off x="0"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aphicFrame>
        <p:nvGraphicFramePr>
          <p:cNvPr id="27652" name="Object 2"/>
          <p:cNvGraphicFramePr>
            <a:graphicFrameLocks noChangeAspect="1"/>
          </p:cNvGraphicFramePr>
          <p:nvPr>
            <p:extLst>
              <p:ext uri="{D42A27DB-BD31-4B8C-83A1-F6EECF244321}">
                <p14:modId xmlns:p14="http://schemas.microsoft.com/office/powerpoint/2010/main" val="1835378967"/>
              </p:ext>
            </p:extLst>
          </p:nvPr>
        </p:nvGraphicFramePr>
        <p:xfrm>
          <a:off x="1452881" y="5356066"/>
          <a:ext cx="3520017" cy="381000"/>
        </p:xfrm>
        <a:graphic>
          <a:graphicData uri="http://schemas.openxmlformats.org/presentationml/2006/ole">
            <mc:AlternateContent xmlns:mc="http://schemas.openxmlformats.org/markup-compatibility/2006">
              <mc:Choice xmlns:v="urn:schemas-microsoft-com:vml" Requires="v">
                <p:oleObj spid="_x0000_s34847" name="Equation" r:id="rId3" imgW="1688367" imgH="241195" progId="Equation.3">
                  <p:embed/>
                </p:oleObj>
              </mc:Choice>
              <mc:Fallback>
                <p:oleObj name="Equation" r:id="rId3" imgW="1688367" imgH="241195" progId="Equation.3">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52881" y="5356066"/>
                        <a:ext cx="3520017" cy="38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5" name="Rectangle 4"/>
          <p:cNvSpPr/>
          <p:nvPr/>
        </p:nvSpPr>
        <p:spPr>
          <a:xfrm>
            <a:off x="589280" y="253554"/>
            <a:ext cx="11186160" cy="553998"/>
          </a:xfrm>
          <a:prstGeom prst="rect">
            <a:avLst/>
          </a:prstGeom>
        </p:spPr>
        <p:txBody>
          <a:bodyPr wrap="square">
            <a:spAutoFit/>
          </a:bodyPr>
          <a:lstStyle/>
          <a:p>
            <a:r>
              <a:rPr lang="en-US" sz="3000" b="1" dirty="0">
                <a:solidFill>
                  <a:srgbClr val="000000"/>
                </a:solidFill>
                <a:latin typeface="Arial" pitchFamily="34" charset="0"/>
                <a:cs typeface="Arial" pitchFamily="34" charset="0"/>
              </a:rPr>
              <a:t>EEL                                                                           Cont.….</a:t>
            </a:r>
            <a:endParaRPr lang="en-US" sz="3000" dirty="0">
              <a:latin typeface="Arial" pitchFamily="34" charset="0"/>
              <a:cs typeface="Arial" pitchFamily="34" charset="0"/>
            </a:endParaRPr>
          </a:p>
        </p:txBody>
      </p:sp>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A48DA065-FA52-4A6B-AE36-1AE15AD4FD00}" type="slidenum">
              <a:rPr lang="en-US" smtClean="0"/>
              <a:pPr/>
              <a:t>20</a:t>
            </a:fld>
            <a:endParaRPr lang="en-US"/>
          </a:p>
        </p:txBody>
      </p:sp>
    </p:spTree>
    <p:extLst>
      <p:ext uri="{BB962C8B-B14F-4D97-AF65-F5344CB8AC3E}">
        <p14:creationId xmlns:p14="http://schemas.microsoft.com/office/powerpoint/2010/main" val="398709062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01600" y="868680"/>
            <a:ext cx="11684000" cy="5170646"/>
          </a:xfrm>
          <a:prstGeom prst="rect">
            <a:avLst/>
          </a:prstGeom>
          <a:noFill/>
        </p:spPr>
        <p:txBody>
          <a:bodyPr>
            <a:spAutoFit/>
          </a:bodyPr>
          <a:lstStyle/>
          <a:p>
            <a:pPr>
              <a:lnSpc>
                <a:spcPct val="150000"/>
              </a:lnSpc>
              <a:defRPr/>
            </a:pPr>
            <a:r>
              <a:rPr lang="en-US" sz="2000" b="1" dirty="0">
                <a:solidFill>
                  <a:srgbClr val="000000"/>
                </a:solidFill>
                <a:latin typeface="Times New Roman" panose="02020603050405020304" pitchFamily="18" charset="0"/>
                <a:cs typeface="Times New Roman" panose="02020603050405020304" pitchFamily="18" charset="0"/>
              </a:rPr>
              <a:t>e. </a:t>
            </a:r>
            <a:r>
              <a:rPr lang="en-US" sz="2000" b="1" dirty="0">
                <a:solidFill>
                  <a:srgbClr val="000000"/>
                </a:solidFill>
                <a:latin typeface="Arial" pitchFamily="34" charset="0"/>
                <a:cs typeface="Arial" pitchFamily="34" charset="0"/>
              </a:rPr>
              <a:t>Selecting an Inverter sizing</a:t>
            </a:r>
          </a:p>
          <a:p>
            <a:pPr marL="342900" indent="-342900" algn="just">
              <a:lnSpc>
                <a:spcPct val="150000"/>
              </a:lnSpc>
              <a:buFont typeface="Wingdings" pitchFamily="2" charset="2"/>
              <a:buChar char="§"/>
              <a:defRPr/>
            </a:pPr>
            <a:r>
              <a:rPr lang="en-US" sz="2000" dirty="0">
                <a:latin typeface="Arial" pitchFamily="34" charset="0"/>
                <a:cs typeface="Arial" pitchFamily="34" charset="0"/>
              </a:rPr>
              <a:t>It is required to convert direct current to alternating current based on the demand.</a:t>
            </a:r>
          </a:p>
          <a:p>
            <a:pPr marL="342900" indent="-342900" algn="just">
              <a:lnSpc>
                <a:spcPct val="150000"/>
              </a:lnSpc>
              <a:buFont typeface="Wingdings" pitchFamily="2" charset="2"/>
              <a:buChar char="§"/>
              <a:defRPr/>
            </a:pPr>
            <a:r>
              <a:rPr lang="en-US" sz="2000" dirty="0">
                <a:latin typeface="Arial" pitchFamily="34" charset="0"/>
                <a:cs typeface="Arial" pitchFamily="34" charset="0"/>
              </a:rPr>
              <a:t> Stand-alone inverters are typically voltage-specific, the inverter must have the same nominal voltage as your battery</a:t>
            </a:r>
          </a:p>
          <a:p>
            <a:pPr marL="342900" indent="-342900" algn="just">
              <a:lnSpc>
                <a:spcPct val="150000"/>
              </a:lnSpc>
              <a:buFont typeface="Wingdings" pitchFamily="2" charset="2"/>
              <a:buChar char="§"/>
              <a:defRPr/>
            </a:pPr>
            <a:r>
              <a:rPr lang="en-US" sz="2000" dirty="0">
                <a:latin typeface="Arial" pitchFamily="34" charset="0"/>
                <a:cs typeface="Arial" pitchFamily="34" charset="0"/>
              </a:rPr>
              <a:t>The input rating of the inverter should never be lower than the total watt required power, inverter capacity &gt; </a:t>
            </a:r>
            <a:r>
              <a:rPr lang="en-US" sz="2000" dirty="0" err="1">
                <a:latin typeface="Arial" pitchFamily="34" charset="0"/>
                <a:cs typeface="Arial" pitchFamily="34" charset="0"/>
              </a:rPr>
              <a:t>P</a:t>
            </a:r>
            <a:r>
              <a:rPr lang="en-US" sz="2000" baseline="-25000" dirty="0" err="1">
                <a:latin typeface="Arial" pitchFamily="34" charset="0"/>
                <a:cs typeface="Arial" pitchFamily="34" charset="0"/>
              </a:rPr>
              <a:t>t</a:t>
            </a:r>
            <a:endParaRPr lang="en-US" sz="2000" dirty="0">
              <a:latin typeface="Arial" pitchFamily="34" charset="0"/>
              <a:cs typeface="Arial" pitchFamily="34" charset="0"/>
            </a:endParaRPr>
          </a:p>
          <a:p>
            <a:pPr marL="342900" indent="-342900" algn="just">
              <a:lnSpc>
                <a:spcPct val="150000"/>
              </a:lnSpc>
              <a:buFont typeface="Wingdings" pitchFamily="2" charset="2"/>
              <a:buChar char="§"/>
              <a:defRPr/>
            </a:pPr>
            <a:r>
              <a:rPr lang="en-US" sz="2000" dirty="0">
                <a:latin typeface="Arial" pitchFamily="34" charset="0"/>
                <a:cs typeface="Arial" pitchFamily="34" charset="0"/>
              </a:rPr>
              <a:t>The input rating of the inverter should be ideally 25-30% more than the rated wattage of your appliances</a:t>
            </a:r>
          </a:p>
          <a:p>
            <a:pPr marL="342900" indent="-342900" algn="just">
              <a:lnSpc>
                <a:spcPct val="150000"/>
              </a:lnSpc>
              <a:buFont typeface="Wingdings" pitchFamily="2" charset="2"/>
              <a:buChar char="§"/>
              <a:defRPr/>
            </a:pPr>
            <a:r>
              <a:rPr lang="en-US" sz="2000" dirty="0">
                <a:latin typeface="Arial" pitchFamily="34" charset="0"/>
                <a:cs typeface="Arial" pitchFamily="34" charset="0"/>
              </a:rPr>
              <a:t>Then, you can select the inverter specifications from manufacturing data</a:t>
            </a:r>
          </a:p>
          <a:p>
            <a:pPr algn="just">
              <a:lnSpc>
                <a:spcPct val="150000"/>
              </a:lnSpc>
              <a:defRPr/>
            </a:pPr>
            <a:r>
              <a:rPr lang="en-US" sz="2000" dirty="0">
                <a:latin typeface="Times New Roman" panose="02020603050405020304" pitchFamily="18" charset="0"/>
                <a:cs typeface="Times New Roman" panose="02020603050405020304" pitchFamily="18" charset="0"/>
              </a:rPr>
              <a:t/>
            </a:r>
            <a:br>
              <a:rPr lang="en-US" sz="2000" dirty="0">
                <a:latin typeface="Times New Roman" panose="02020603050405020304" pitchFamily="18" charset="0"/>
                <a:cs typeface="Times New Roman" panose="02020603050405020304" pitchFamily="18" charset="0"/>
              </a:rPr>
            </a:br>
            <a:endParaRPr lang="en-US" sz="2000" dirty="0">
              <a:latin typeface="Times New Roman" panose="02020603050405020304" pitchFamily="18" charset="0"/>
              <a:cs typeface="Times New Roman" panose="02020603050405020304" pitchFamily="18" charset="0"/>
            </a:endParaRPr>
          </a:p>
        </p:txBody>
      </p:sp>
      <p:sp>
        <p:nvSpPr>
          <p:cNvPr id="4" name="Rectangle 3"/>
          <p:cNvSpPr/>
          <p:nvPr/>
        </p:nvSpPr>
        <p:spPr>
          <a:xfrm>
            <a:off x="589280" y="253554"/>
            <a:ext cx="11186160" cy="553998"/>
          </a:xfrm>
          <a:prstGeom prst="rect">
            <a:avLst/>
          </a:prstGeom>
        </p:spPr>
        <p:txBody>
          <a:bodyPr wrap="square">
            <a:spAutoFit/>
          </a:bodyPr>
          <a:lstStyle/>
          <a:p>
            <a:r>
              <a:rPr lang="en-US" sz="3000" b="1" dirty="0">
                <a:solidFill>
                  <a:srgbClr val="000000"/>
                </a:solidFill>
                <a:latin typeface="Arial" pitchFamily="34" charset="0"/>
                <a:cs typeface="Arial" pitchFamily="34" charset="0"/>
              </a:rPr>
              <a:t>EEL                                                                           Cont.….</a:t>
            </a:r>
            <a:endParaRPr lang="en-US" sz="3000" dirty="0">
              <a:latin typeface="Arial" pitchFamily="34" charset="0"/>
              <a:cs typeface="Arial" pitchFamily="34" charset="0"/>
            </a:endParaRPr>
          </a:p>
        </p:txBody>
      </p:sp>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21</a:t>
            </a:fld>
            <a:endParaRPr lang="en-US"/>
          </a:p>
        </p:txBody>
      </p:sp>
    </p:spTree>
    <p:extLst>
      <p:ext uri="{BB962C8B-B14F-4D97-AF65-F5344CB8AC3E}">
        <p14:creationId xmlns:p14="http://schemas.microsoft.com/office/powerpoint/2010/main" val="420974725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TextBox 4"/>
          <p:cNvSpPr txBox="1">
            <a:spLocks noChangeArrowheads="1"/>
          </p:cNvSpPr>
          <p:nvPr/>
        </p:nvSpPr>
        <p:spPr bwMode="auto">
          <a:xfrm>
            <a:off x="0" y="444501"/>
            <a:ext cx="12090400" cy="51706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457200" eaLnBrk="0" fontAlgn="base" hangingPunct="0">
              <a:spcBef>
                <a:spcPct val="0"/>
              </a:spcBef>
              <a:spcAft>
                <a:spcPct val="0"/>
              </a:spcAft>
              <a:defRPr>
                <a:solidFill>
                  <a:schemeClr val="tx1"/>
                </a:solidFill>
                <a:latin typeface="Calibri" pitchFamily="34" charset="0"/>
              </a:defRPr>
            </a:lvl6pPr>
            <a:lvl7pPr marL="2971800" indent="-228600" defTabSz="457200" eaLnBrk="0" fontAlgn="base" hangingPunct="0">
              <a:spcBef>
                <a:spcPct val="0"/>
              </a:spcBef>
              <a:spcAft>
                <a:spcPct val="0"/>
              </a:spcAft>
              <a:defRPr>
                <a:solidFill>
                  <a:schemeClr val="tx1"/>
                </a:solidFill>
                <a:latin typeface="Calibri" pitchFamily="34" charset="0"/>
              </a:defRPr>
            </a:lvl7pPr>
            <a:lvl8pPr marL="3429000" indent="-228600" defTabSz="457200" eaLnBrk="0" fontAlgn="base" hangingPunct="0">
              <a:spcBef>
                <a:spcPct val="0"/>
              </a:spcBef>
              <a:spcAft>
                <a:spcPct val="0"/>
              </a:spcAft>
              <a:defRPr>
                <a:solidFill>
                  <a:schemeClr val="tx1"/>
                </a:solidFill>
                <a:latin typeface="Calibri" pitchFamily="34" charset="0"/>
              </a:defRPr>
            </a:lvl8pPr>
            <a:lvl9pPr marL="3886200" indent="-228600" defTabSz="457200" eaLnBrk="0" fontAlgn="base" hangingPunct="0">
              <a:spcBef>
                <a:spcPct val="0"/>
              </a:spcBef>
              <a:spcAft>
                <a:spcPct val="0"/>
              </a:spcAft>
              <a:defRPr>
                <a:solidFill>
                  <a:schemeClr val="tx1"/>
                </a:solidFill>
                <a:latin typeface="Calibri" pitchFamily="34" charset="0"/>
              </a:defRPr>
            </a:lvl9pPr>
          </a:lstStyle>
          <a:p>
            <a:pPr marL="0" indent="0" algn="just">
              <a:lnSpc>
                <a:spcPct val="150000"/>
              </a:lnSpc>
              <a:defRPr/>
            </a:pPr>
            <a:r>
              <a:rPr lang="en-US" altLang="en-US" sz="2000" b="1" dirty="0">
                <a:solidFill>
                  <a:srgbClr val="000000"/>
                </a:solidFill>
                <a:latin typeface="Times New Roman" pitchFamily="18" charset="0"/>
                <a:cs typeface="Times New Roman" pitchFamily="18" charset="0"/>
              </a:rPr>
              <a:t>f. Cable Sizing</a:t>
            </a:r>
            <a:r>
              <a:rPr lang="en-US" altLang="en-US" sz="2000" dirty="0">
                <a:latin typeface="Times New Roman" pitchFamily="18" charset="0"/>
                <a:cs typeface="Times New Roman" pitchFamily="18" charset="0"/>
              </a:rPr>
              <a:t> </a:t>
            </a:r>
            <a:endParaRPr lang="en-US" altLang="en-US" sz="2000" dirty="0" smtClean="0">
              <a:solidFill>
                <a:srgbClr val="000000"/>
              </a:solidFill>
              <a:latin typeface="Arial" pitchFamily="34" charset="0"/>
              <a:cs typeface="Arial" pitchFamily="34" charset="0"/>
            </a:endParaRPr>
          </a:p>
          <a:p>
            <a:pPr algn="just">
              <a:lnSpc>
                <a:spcPct val="150000"/>
              </a:lnSpc>
              <a:buFont typeface="Arial" pitchFamily="34" charset="0"/>
              <a:buChar char="•"/>
              <a:defRPr/>
            </a:pPr>
            <a:r>
              <a:rPr lang="en-US" altLang="en-US" sz="2000" dirty="0" smtClean="0">
                <a:solidFill>
                  <a:srgbClr val="000000"/>
                </a:solidFill>
                <a:latin typeface="Arial" pitchFamily="34" charset="0"/>
                <a:cs typeface="Arial" pitchFamily="34" charset="0"/>
              </a:rPr>
              <a:t>It </a:t>
            </a:r>
            <a:r>
              <a:rPr lang="en-US" altLang="en-US" sz="2000" dirty="0" smtClean="0">
                <a:solidFill>
                  <a:srgbClr val="000000"/>
                </a:solidFill>
                <a:latin typeface="Arial" pitchFamily="34" charset="0"/>
                <a:cs typeface="Arial" pitchFamily="34" charset="0"/>
              </a:rPr>
              <a:t>is required to </a:t>
            </a:r>
            <a:r>
              <a:rPr lang="en-US" altLang="en-US" sz="2000" dirty="0" smtClean="0">
                <a:solidFill>
                  <a:srgbClr val="C00000"/>
                </a:solidFill>
                <a:latin typeface="Arial" pitchFamily="34" charset="0"/>
                <a:cs typeface="Arial" pitchFamily="34" charset="0"/>
              </a:rPr>
              <a:t>estimate the size and the type of wire that needs to connect;</a:t>
            </a:r>
          </a:p>
          <a:p>
            <a:pPr algn="just">
              <a:lnSpc>
                <a:spcPct val="150000"/>
              </a:lnSpc>
              <a:buFont typeface="Arial" pitchFamily="34" charset="0"/>
              <a:buChar char="•"/>
              <a:defRPr/>
            </a:pPr>
            <a:r>
              <a:rPr lang="en-US" altLang="en-US" sz="2000" dirty="0" smtClean="0">
                <a:solidFill>
                  <a:srgbClr val="000000"/>
                </a:solidFill>
                <a:latin typeface="Arial" pitchFamily="34" charset="0"/>
                <a:cs typeface="Arial" pitchFamily="34" charset="0"/>
              </a:rPr>
              <a:t>between PV modules and Batteries</a:t>
            </a:r>
          </a:p>
          <a:p>
            <a:pPr algn="just">
              <a:lnSpc>
                <a:spcPct val="150000"/>
              </a:lnSpc>
              <a:buFont typeface="Arial" pitchFamily="34" charset="0"/>
              <a:buChar char="•"/>
              <a:defRPr/>
            </a:pPr>
            <a:r>
              <a:rPr lang="en-US" altLang="en-US" sz="2000" dirty="0" smtClean="0">
                <a:solidFill>
                  <a:srgbClr val="000000"/>
                </a:solidFill>
                <a:latin typeface="Arial" pitchFamily="34" charset="0"/>
                <a:cs typeface="Arial" pitchFamily="34" charset="0"/>
              </a:rPr>
              <a:t>between the Battery Bank and the Inverter</a:t>
            </a:r>
          </a:p>
          <a:p>
            <a:pPr algn="just">
              <a:lnSpc>
                <a:spcPct val="150000"/>
              </a:lnSpc>
              <a:buFont typeface="Arial" pitchFamily="34" charset="0"/>
              <a:buChar char="•"/>
              <a:defRPr/>
            </a:pPr>
            <a:r>
              <a:rPr lang="en-US" altLang="en-US" sz="2000" dirty="0" smtClean="0">
                <a:solidFill>
                  <a:srgbClr val="000000"/>
                </a:solidFill>
                <a:latin typeface="Arial" pitchFamily="34" charset="0"/>
                <a:cs typeface="Arial" pitchFamily="34" charset="0"/>
              </a:rPr>
              <a:t>between the Inverter and Load. The equation needs to determine the size is given by:</a:t>
            </a:r>
            <a:r>
              <a:rPr lang="en-US" altLang="en-US" sz="2000" dirty="0" smtClean="0">
                <a:latin typeface="Arial" pitchFamily="34" charset="0"/>
                <a:cs typeface="Arial" pitchFamily="34" charset="0"/>
              </a:rPr>
              <a:t> </a:t>
            </a:r>
          </a:p>
          <a:p>
            <a:pPr marL="0" indent="0">
              <a:lnSpc>
                <a:spcPct val="150000"/>
              </a:lnSpc>
              <a:defRPr/>
            </a:pPr>
            <a:r>
              <a:rPr lang="en-US" altLang="en-US" sz="2000" dirty="0" smtClean="0">
                <a:latin typeface="Times New Roman" pitchFamily="18" charset="0"/>
                <a:cs typeface="Times New Roman" pitchFamily="18" charset="0"/>
              </a:rPr>
              <a:t>                                                                                          eqn.(2)</a:t>
            </a:r>
            <a:endParaRPr lang="en-US" altLang="en-US" sz="2000" dirty="0">
              <a:latin typeface="Times New Roman" pitchFamily="18" charset="0"/>
              <a:cs typeface="Times New Roman" pitchFamily="18" charset="0"/>
            </a:endParaRPr>
          </a:p>
          <a:p>
            <a:pPr marL="0" indent="0">
              <a:lnSpc>
                <a:spcPct val="150000"/>
              </a:lnSpc>
              <a:defRPr/>
            </a:pPr>
            <a:endParaRPr lang="en-US" altLang="en-US" sz="2000" dirty="0" smtClean="0">
              <a:latin typeface="Times New Roman" pitchFamily="18" charset="0"/>
              <a:cs typeface="Times New Roman" pitchFamily="18" charset="0"/>
            </a:endParaRPr>
          </a:p>
          <a:p>
            <a:pPr marL="0" indent="0">
              <a:lnSpc>
                <a:spcPct val="150000"/>
              </a:lnSpc>
              <a:defRPr/>
            </a:pPr>
            <a:r>
              <a:rPr lang="en-US" altLang="en-US" sz="2000" b="1" dirty="0" smtClean="0">
                <a:solidFill>
                  <a:srgbClr val="000000"/>
                </a:solidFill>
                <a:latin typeface="Arial" pitchFamily="34" charset="0"/>
                <a:cs typeface="Arial" pitchFamily="34" charset="0"/>
              </a:rPr>
              <a:t>The voltage </a:t>
            </a:r>
            <a:r>
              <a:rPr lang="en-US" altLang="en-US" sz="2000" b="1" dirty="0" err="1" smtClean="0">
                <a:solidFill>
                  <a:srgbClr val="000000"/>
                </a:solidFill>
                <a:latin typeface="Arial" pitchFamily="34" charset="0"/>
                <a:cs typeface="Arial" pitchFamily="34" charset="0"/>
              </a:rPr>
              <a:t>V</a:t>
            </a:r>
            <a:r>
              <a:rPr lang="en-US" altLang="en-US" sz="2000" b="1" baseline="-25000" dirty="0" err="1" smtClean="0">
                <a:solidFill>
                  <a:srgbClr val="000000"/>
                </a:solidFill>
                <a:latin typeface="Arial" pitchFamily="34" charset="0"/>
                <a:cs typeface="Arial" pitchFamily="34" charset="0"/>
              </a:rPr>
              <a:t>d</a:t>
            </a:r>
            <a:r>
              <a:rPr lang="en-US" altLang="en-US" sz="2000" b="1" dirty="0" smtClean="0">
                <a:solidFill>
                  <a:srgbClr val="000000"/>
                </a:solidFill>
                <a:latin typeface="Arial" pitchFamily="34" charset="0"/>
                <a:cs typeface="Arial" pitchFamily="34" charset="0"/>
              </a:rPr>
              <a:t> is typically:</a:t>
            </a:r>
            <a:r>
              <a:rPr lang="en-US" altLang="en-US" sz="2000" dirty="0" smtClean="0">
                <a:solidFill>
                  <a:srgbClr val="000000"/>
                </a:solidFill>
                <a:latin typeface="Arial" pitchFamily="34" charset="0"/>
                <a:cs typeface="Arial" pitchFamily="34" charset="0"/>
              </a:rPr>
              <a:t/>
            </a:r>
            <a:br>
              <a:rPr lang="en-US" altLang="en-US" sz="2000" dirty="0" smtClean="0">
                <a:solidFill>
                  <a:srgbClr val="000000"/>
                </a:solidFill>
                <a:latin typeface="Arial" pitchFamily="34" charset="0"/>
                <a:cs typeface="Arial" pitchFamily="34" charset="0"/>
              </a:rPr>
            </a:br>
            <a:r>
              <a:rPr lang="en-US" altLang="en-US" sz="2000" dirty="0" smtClean="0">
                <a:solidFill>
                  <a:srgbClr val="000000"/>
                </a:solidFill>
                <a:latin typeface="Arial" pitchFamily="34" charset="0"/>
                <a:cs typeface="Arial" pitchFamily="34" charset="0"/>
              </a:rPr>
              <a:t>a. For cabling between PV modules and Batteries = </a:t>
            </a:r>
            <a:r>
              <a:rPr lang="en-US" altLang="en-US" sz="2000" dirty="0" smtClean="0">
                <a:solidFill>
                  <a:srgbClr val="C00000"/>
                </a:solidFill>
                <a:latin typeface="Arial" pitchFamily="34" charset="0"/>
                <a:cs typeface="Arial" pitchFamily="34" charset="0"/>
              </a:rPr>
              <a:t>12V, </a:t>
            </a:r>
            <a:r>
              <a:rPr lang="en-US" altLang="en-US" sz="2000" dirty="0" smtClean="0">
                <a:solidFill>
                  <a:srgbClr val="00B0F0"/>
                </a:solidFill>
                <a:latin typeface="Arial" pitchFamily="34" charset="0"/>
                <a:cs typeface="Arial" pitchFamily="34" charset="0"/>
              </a:rPr>
              <a:t>24 V </a:t>
            </a:r>
            <a:r>
              <a:rPr lang="en-US" altLang="en-US" sz="2000" dirty="0" smtClean="0">
                <a:solidFill>
                  <a:srgbClr val="000000"/>
                </a:solidFill>
                <a:latin typeface="Arial" pitchFamily="34" charset="0"/>
                <a:cs typeface="Arial" pitchFamily="34" charset="0"/>
              </a:rPr>
              <a:t>or 48V</a:t>
            </a:r>
            <a:br>
              <a:rPr lang="en-US" altLang="en-US" sz="2000" dirty="0" smtClean="0">
                <a:solidFill>
                  <a:srgbClr val="000000"/>
                </a:solidFill>
                <a:latin typeface="Arial" pitchFamily="34" charset="0"/>
                <a:cs typeface="Arial" pitchFamily="34" charset="0"/>
              </a:rPr>
            </a:br>
            <a:r>
              <a:rPr lang="en-US" altLang="en-US" sz="2000" dirty="0" smtClean="0">
                <a:solidFill>
                  <a:srgbClr val="000000"/>
                </a:solidFill>
                <a:latin typeface="Arial" pitchFamily="34" charset="0"/>
                <a:cs typeface="Arial" pitchFamily="34" charset="0"/>
              </a:rPr>
              <a:t>b. For cabling between the Battery Bank and the Inverter = </a:t>
            </a:r>
            <a:r>
              <a:rPr lang="en-US" altLang="en-US" sz="2000" dirty="0" smtClean="0">
                <a:solidFill>
                  <a:srgbClr val="C00000"/>
                </a:solidFill>
                <a:latin typeface="Arial" pitchFamily="34" charset="0"/>
                <a:cs typeface="Arial" pitchFamily="34" charset="0"/>
              </a:rPr>
              <a:t>12V</a:t>
            </a:r>
            <a:r>
              <a:rPr lang="en-US" altLang="en-US" sz="2000" dirty="0" smtClean="0">
                <a:solidFill>
                  <a:srgbClr val="000000"/>
                </a:solidFill>
                <a:latin typeface="Arial" pitchFamily="34" charset="0"/>
                <a:cs typeface="Arial" pitchFamily="34" charset="0"/>
              </a:rPr>
              <a:t>, </a:t>
            </a:r>
            <a:r>
              <a:rPr lang="en-US" altLang="en-US" sz="2000" dirty="0" smtClean="0">
                <a:solidFill>
                  <a:srgbClr val="00B0F0"/>
                </a:solidFill>
                <a:latin typeface="Arial" pitchFamily="34" charset="0"/>
                <a:cs typeface="Arial" pitchFamily="34" charset="0"/>
              </a:rPr>
              <a:t>24V</a:t>
            </a:r>
            <a:r>
              <a:rPr lang="en-US" altLang="en-US" sz="2000" dirty="0" smtClean="0">
                <a:solidFill>
                  <a:srgbClr val="000000"/>
                </a:solidFill>
                <a:latin typeface="Arial" pitchFamily="34" charset="0"/>
                <a:cs typeface="Arial" pitchFamily="34" charset="0"/>
              </a:rPr>
              <a:t> or 48V</a:t>
            </a:r>
            <a:br>
              <a:rPr lang="en-US" altLang="en-US" sz="2000" dirty="0" smtClean="0">
                <a:solidFill>
                  <a:srgbClr val="000000"/>
                </a:solidFill>
                <a:latin typeface="Arial" pitchFamily="34" charset="0"/>
                <a:cs typeface="Arial" pitchFamily="34" charset="0"/>
              </a:rPr>
            </a:br>
            <a:r>
              <a:rPr lang="en-US" altLang="en-US" sz="2000" dirty="0" smtClean="0">
                <a:solidFill>
                  <a:srgbClr val="000000"/>
                </a:solidFill>
                <a:latin typeface="Arial" pitchFamily="34" charset="0"/>
                <a:cs typeface="Arial" pitchFamily="34" charset="0"/>
              </a:rPr>
              <a:t>c. For cabling between the Inverter and Load is equivalent to the load voltage  </a:t>
            </a:r>
            <a:endParaRPr lang="en-US" altLang="en-US" sz="2000" dirty="0" smtClean="0">
              <a:latin typeface="Arial" pitchFamily="34" charset="0"/>
              <a:cs typeface="Arial" pitchFamily="34" charset="0"/>
            </a:endParaRPr>
          </a:p>
        </p:txBody>
      </p:sp>
      <p:sp>
        <p:nvSpPr>
          <p:cNvPr id="29700" name="Rectangle 6"/>
          <p:cNvSpPr>
            <a:spLocks noChangeArrowheads="1"/>
          </p:cNvSpPr>
          <p:nvPr/>
        </p:nvSpPr>
        <p:spPr bwMode="auto">
          <a:xfrm>
            <a:off x="0"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graphicFrame>
        <p:nvGraphicFramePr>
          <p:cNvPr id="29701" name="Object 2"/>
          <p:cNvGraphicFramePr>
            <a:graphicFrameLocks noChangeAspect="1"/>
          </p:cNvGraphicFramePr>
          <p:nvPr>
            <p:extLst>
              <p:ext uri="{D42A27DB-BD31-4B8C-83A1-F6EECF244321}">
                <p14:modId xmlns:p14="http://schemas.microsoft.com/office/powerpoint/2010/main" val="710741505"/>
              </p:ext>
            </p:extLst>
          </p:nvPr>
        </p:nvGraphicFramePr>
        <p:xfrm>
          <a:off x="853440" y="2905760"/>
          <a:ext cx="2176801" cy="690880"/>
        </p:xfrm>
        <a:graphic>
          <a:graphicData uri="http://schemas.openxmlformats.org/presentationml/2006/ole">
            <mc:AlternateContent xmlns:mc="http://schemas.openxmlformats.org/markup-compatibility/2006">
              <mc:Choice xmlns:v="urn:schemas-microsoft-com:vml" Requires="v">
                <p:oleObj spid="_x0000_s32800" name="Equation" r:id="rId3" imgW="1028254" imgH="431613" progId="Equation.3">
                  <p:embed/>
                </p:oleObj>
              </mc:Choice>
              <mc:Fallback>
                <p:oleObj name="Equation" r:id="rId3" imgW="1028254" imgH="431613" progId="Equation.3">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440" y="2905760"/>
                        <a:ext cx="2176801" cy="690880"/>
                      </a:xfrm>
                      <a:prstGeom prst="rect">
                        <a:avLst/>
                      </a:prstGeom>
                      <a:noFill/>
                      <a:ln>
                        <a:noFill/>
                      </a:ln>
                    </p:spPr>
                  </p:pic>
                </p:oleObj>
              </mc:Fallback>
            </mc:AlternateContent>
          </a:graphicData>
        </a:graphic>
      </p:graphicFrame>
      <p:sp>
        <p:nvSpPr>
          <p:cNvPr id="6" name="Rectangle 5"/>
          <p:cNvSpPr/>
          <p:nvPr/>
        </p:nvSpPr>
        <p:spPr>
          <a:xfrm>
            <a:off x="452120" y="167502"/>
            <a:ext cx="11186160" cy="553998"/>
          </a:xfrm>
          <a:prstGeom prst="rect">
            <a:avLst/>
          </a:prstGeom>
        </p:spPr>
        <p:txBody>
          <a:bodyPr wrap="square">
            <a:spAutoFit/>
          </a:bodyPr>
          <a:lstStyle/>
          <a:p>
            <a:r>
              <a:rPr lang="en-US" sz="3000" b="1" dirty="0">
                <a:solidFill>
                  <a:srgbClr val="000000"/>
                </a:solidFill>
                <a:latin typeface="Arial" pitchFamily="34" charset="0"/>
                <a:cs typeface="Arial" pitchFamily="34" charset="0"/>
              </a:rPr>
              <a:t>EEL                                                                           Cont.….</a:t>
            </a:r>
            <a:endParaRPr lang="en-US" sz="3000" dirty="0">
              <a:latin typeface="Arial" pitchFamily="34" charset="0"/>
              <a:cs typeface="Arial" pitchFamily="34" charset="0"/>
            </a:endParaRPr>
          </a:p>
        </p:txBody>
      </p:sp>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A48DA065-FA52-4A6B-AE36-1AE15AD4FD00}" type="slidenum">
              <a:rPr lang="en-US" smtClean="0"/>
              <a:pPr/>
              <a:t>22</a:t>
            </a:fld>
            <a:endParaRPr lang="en-US"/>
          </a:p>
        </p:txBody>
      </p:sp>
    </p:spTree>
    <p:extLst>
      <p:ext uri="{BB962C8B-B14F-4D97-AF65-F5344CB8AC3E}">
        <p14:creationId xmlns:p14="http://schemas.microsoft.com/office/powerpoint/2010/main" val="49946142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76201"/>
            <a:ext cx="11154833" cy="627063"/>
          </a:xfrm>
        </p:spPr>
        <p:txBody>
          <a:bodyPr>
            <a:noAutofit/>
          </a:bodyPr>
          <a:lstStyle/>
          <a:p>
            <a:pPr algn="ctr">
              <a:defRPr/>
            </a:pPr>
            <a:r>
              <a:rPr lang="en-US" sz="3000" b="1" dirty="0" smtClean="0">
                <a:latin typeface="Arial" pitchFamily="34" charset="0"/>
                <a:cs typeface="Arial" pitchFamily="34" charset="0"/>
              </a:rPr>
              <a:t>4. Software's </a:t>
            </a:r>
            <a:r>
              <a:rPr lang="en-US" sz="3000" b="1" dirty="0" smtClean="0">
                <a:latin typeface="Arial" pitchFamily="34" charset="0"/>
                <a:cs typeface="Arial" pitchFamily="34" charset="0"/>
              </a:rPr>
              <a:t>used for PV/RE  simulation </a:t>
            </a:r>
            <a:endParaRPr lang="en-US" sz="3000" b="1" dirty="0">
              <a:latin typeface="Arial" pitchFamily="34" charset="0"/>
              <a:cs typeface="Arial" pitchFamily="34" charset="0"/>
            </a:endParaRPr>
          </a:p>
        </p:txBody>
      </p:sp>
      <p:sp>
        <p:nvSpPr>
          <p:cNvPr id="31747" name="Content Placeholder 2"/>
          <p:cNvSpPr>
            <a:spLocks noGrp="1"/>
          </p:cNvSpPr>
          <p:nvPr>
            <p:ph idx="1"/>
          </p:nvPr>
        </p:nvSpPr>
        <p:spPr>
          <a:xfrm>
            <a:off x="0" y="762000"/>
            <a:ext cx="11785600" cy="5410200"/>
          </a:xfrm>
        </p:spPr>
        <p:txBody>
          <a:bodyPr>
            <a:normAutofit/>
          </a:bodyPr>
          <a:lstStyle/>
          <a:p>
            <a:pPr algn="just">
              <a:lnSpc>
                <a:spcPct val="150000"/>
              </a:lnSpc>
              <a:buFont typeface="Wingdings" pitchFamily="2" charset="2"/>
              <a:buChar char="§"/>
            </a:pPr>
            <a:r>
              <a:rPr lang="en-US" sz="2000" dirty="0" smtClean="0">
                <a:latin typeface="Arial" pitchFamily="34" charset="0"/>
                <a:cs typeface="Arial" pitchFamily="34" charset="0"/>
              </a:rPr>
              <a:t>There are many software's that have been used for optimal renewable energy, generation, operation and control , and hence its integration to the Grid. </a:t>
            </a:r>
          </a:p>
          <a:p>
            <a:pPr marL="0" indent="0" algn="just">
              <a:lnSpc>
                <a:spcPct val="150000"/>
              </a:lnSpc>
              <a:buNone/>
            </a:pPr>
            <a:r>
              <a:rPr lang="en-US" sz="2000" b="1" dirty="0" smtClean="0">
                <a:latin typeface="Arial" pitchFamily="34" charset="0"/>
                <a:cs typeface="Arial" pitchFamily="34" charset="0"/>
              </a:rPr>
              <a:t>Some of commonly used software's are :</a:t>
            </a:r>
          </a:p>
          <a:p>
            <a:pPr marL="0" indent="0" algn="just">
              <a:lnSpc>
                <a:spcPct val="150000"/>
              </a:lnSpc>
              <a:buNone/>
            </a:pPr>
            <a:r>
              <a:rPr lang="en-US" sz="2000" dirty="0" smtClean="0">
                <a:latin typeface="Arial" pitchFamily="34" charset="0"/>
                <a:cs typeface="Arial" pitchFamily="34" charset="0"/>
              </a:rPr>
              <a:t>1. HOMER Micro grid and Hybrid Power Modeling Software</a:t>
            </a:r>
          </a:p>
          <a:p>
            <a:pPr marL="0" indent="0" algn="just">
              <a:lnSpc>
                <a:spcPct val="150000"/>
              </a:lnSpc>
              <a:buNone/>
            </a:pPr>
            <a:r>
              <a:rPr lang="en-US" sz="2000" dirty="0" smtClean="0">
                <a:latin typeface="Arial" pitchFamily="34" charset="0"/>
                <a:cs typeface="Arial" pitchFamily="34" charset="0"/>
              </a:rPr>
              <a:t>2. PSAT </a:t>
            </a:r>
          </a:p>
          <a:p>
            <a:pPr marL="0" indent="0" algn="just">
              <a:lnSpc>
                <a:spcPct val="150000"/>
              </a:lnSpc>
              <a:buNone/>
            </a:pPr>
            <a:r>
              <a:rPr lang="en-US" sz="2000" dirty="0" smtClean="0">
                <a:latin typeface="Arial" pitchFamily="34" charset="0"/>
                <a:cs typeface="Arial" pitchFamily="34" charset="0"/>
              </a:rPr>
              <a:t>3. </a:t>
            </a:r>
            <a:r>
              <a:rPr lang="en-US" sz="2000" dirty="0" err="1" smtClean="0">
                <a:latin typeface="Arial" pitchFamily="34" charset="0"/>
                <a:cs typeface="Arial" pitchFamily="34" charset="0"/>
              </a:rPr>
              <a:t>Windographar</a:t>
            </a:r>
            <a:r>
              <a:rPr lang="en-US" sz="2000" dirty="0" smtClean="0">
                <a:latin typeface="Arial" pitchFamily="34" charset="0"/>
                <a:cs typeface="Arial" pitchFamily="34" charset="0"/>
              </a:rPr>
              <a:t>  </a:t>
            </a:r>
            <a:endParaRPr lang="en-US" sz="2000" dirty="0" smtClean="0">
              <a:latin typeface="Arial" pitchFamily="34" charset="0"/>
              <a:cs typeface="Arial" pitchFamily="34" charset="0"/>
            </a:endParaRPr>
          </a:p>
          <a:p>
            <a:pPr marL="0" indent="0" algn="just">
              <a:lnSpc>
                <a:spcPct val="150000"/>
              </a:lnSpc>
              <a:buNone/>
            </a:pPr>
            <a:r>
              <a:rPr lang="en-US" sz="2000" dirty="0" smtClean="0">
                <a:latin typeface="Arial" pitchFamily="34" charset="0"/>
                <a:cs typeface="Arial" pitchFamily="34" charset="0"/>
              </a:rPr>
              <a:t>4</a:t>
            </a:r>
            <a:r>
              <a:rPr lang="en-US" sz="2000" dirty="0" smtClean="0">
                <a:latin typeface="Arial" pitchFamily="34" charset="0"/>
                <a:cs typeface="Arial" pitchFamily="34" charset="0"/>
              </a:rPr>
              <a:t>. Renewable Resource Assessment Platform</a:t>
            </a:r>
          </a:p>
          <a:p>
            <a:pPr marL="0" indent="0" algn="just">
              <a:lnSpc>
                <a:spcPct val="150000"/>
              </a:lnSpc>
              <a:buNone/>
            </a:pPr>
            <a:r>
              <a:rPr lang="en-US" sz="2000" dirty="0" smtClean="0">
                <a:latin typeface="Arial" pitchFamily="34" charset="0"/>
                <a:cs typeface="Arial" pitchFamily="34" charset="0"/>
              </a:rPr>
              <a:t>5. Data Management Dashboard</a:t>
            </a:r>
          </a:p>
        </p:txBody>
      </p:sp>
      <p:sp>
        <p:nvSpPr>
          <p:cNvPr id="3" name="Footer Placeholder 2"/>
          <p:cNvSpPr>
            <a:spLocks noGrp="1"/>
          </p:cNvSpPr>
          <p:nvPr>
            <p:ph type="ftr" sz="quarter" idx="11"/>
          </p:nvPr>
        </p:nvSpPr>
        <p:spPr/>
        <p:txBody>
          <a:bodyPr/>
          <a:lstStyle/>
          <a:p>
            <a:r>
              <a:rPr lang="en-US" smtClean="0"/>
              <a:t>Presenter: Dr.Teshome Goa</a:t>
            </a:r>
            <a:endParaRPr lang="en-US"/>
          </a:p>
        </p:txBody>
      </p:sp>
      <p:sp>
        <p:nvSpPr>
          <p:cNvPr id="4" name="Slide Number Placeholder 3"/>
          <p:cNvSpPr>
            <a:spLocks noGrp="1"/>
          </p:cNvSpPr>
          <p:nvPr>
            <p:ph type="sldNum" sz="quarter" idx="12"/>
          </p:nvPr>
        </p:nvSpPr>
        <p:spPr/>
        <p:txBody>
          <a:bodyPr/>
          <a:lstStyle/>
          <a:p>
            <a:fld id="{A48DA065-FA52-4A6B-AE36-1AE15AD4FD00}" type="slidenum">
              <a:rPr lang="en-US" smtClean="0"/>
              <a:pPr/>
              <a:t>23</a:t>
            </a:fld>
            <a:endParaRPr lang="en-US"/>
          </a:p>
        </p:txBody>
      </p:sp>
    </p:spTree>
    <p:extLst>
      <p:ext uri="{BB962C8B-B14F-4D97-AF65-F5344CB8AC3E}">
        <p14:creationId xmlns:p14="http://schemas.microsoft.com/office/powerpoint/2010/main" val="273701913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1" y="287338"/>
            <a:ext cx="10850033" cy="474662"/>
          </a:xfrm>
        </p:spPr>
        <p:txBody>
          <a:bodyPr>
            <a:noAutofit/>
          </a:bodyPr>
          <a:lstStyle/>
          <a:p>
            <a:pPr>
              <a:defRPr/>
            </a:pPr>
            <a:r>
              <a:rPr lang="en-US" sz="3000" b="1" dirty="0" smtClean="0">
                <a:latin typeface="Arial" pitchFamily="34" charset="0"/>
                <a:cs typeface="Arial" pitchFamily="34" charset="0"/>
              </a:rPr>
              <a:t>Software's                                                             Cont.… </a:t>
            </a:r>
            <a:br>
              <a:rPr lang="en-US" sz="3000" b="1" dirty="0" smtClean="0">
                <a:latin typeface="Arial" pitchFamily="34" charset="0"/>
                <a:cs typeface="Arial" pitchFamily="34" charset="0"/>
              </a:rPr>
            </a:br>
            <a:r>
              <a:rPr lang="en-US" sz="3000" b="1" dirty="0" smtClean="0">
                <a:latin typeface="Arial" pitchFamily="34" charset="0"/>
                <a:cs typeface="Arial" pitchFamily="34" charset="0"/>
              </a:rPr>
              <a:t>4.1 HOMER optimization </a:t>
            </a:r>
            <a:endParaRPr lang="en-US" sz="3000" b="1" dirty="0">
              <a:latin typeface="Arial" pitchFamily="34" charset="0"/>
              <a:cs typeface="Arial" pitchFamily="34" charset="0"/>
            </a:endParaRPr>
          </a:p>
        </p:txBody>
      </p:sp>
      <p:sp>
        <p:nvSpPr>
          <p:cNvPr id="32771" name="Content Placeholder 2"/>
          <p:cNvSpPr>
            <a:spLocks noGrp="1"/>
          </p:cNvSpPr>
          <p:nvPr>
            <p:ph idx="1"/>
          </p:nvPr>
        </p:nvSpPr>
        <p:spPr>
          <a:xfrm>
            <a:off x="111760" y="939800"/>
            <a:ext cx="11988800" cy="5918200"/>
          </a:xfrm>
        </p:spPr>
        <p:txBody>
          <a:bodyPr>
            <a:normAutofit/>
          </a:bodyPr>
          <a:lstStyle/>
          <a:p>
            <a:pPr algn="just">
              <a:lnSpc>
                <a:spcPct val="200000"/>
              </a:lnSpc>
              <a:spcBef>
                <a:spcPct val="0"/>
              </a:spcBef>
              <a:spcAft>
                <a:spcPct val="0"/>
              </a:spcAft>
              <a:buFont typeface="Wingdings" pitchFamily="2" charset="2"/>
              <a:buChar char="§"/>
            </a:pPr>
            <a:r>
              <a:rPr lang="en-US" sz="2000" dirty="0" smtClean="0">
                <a:latin typeface="Arial" pitchFamily="34" charset="0"/>
                <a:cs typeface="Arial" pitchFamily="34" charset="0"/>
              </a:rPr>
              <a:t>HOMER[3]</a:t>
            </a:r>
            <a:r>
              <a:rPr lang="en-US" sz="2000" dirty="0" smtClean="0">
                <a:solidFill>
                  <a:srgbClr val="FF0000"/>
                </a:solidFill>
                <a:latin typeface="Arial" pitchFamily="34" charset="0"/>
                <a:cs typeface="Arial" pitchFamily="34" charset="0"/>
              </a:rPr>
              <a:t> </a:t>
            </a:r>
            <a:r>
              <a:rPr lang="en-US" sz="2000" dirty="0" smtClean="0">
                <a:latin typeface="Arial" pitchFamily="34" charset="0"/>
                <a:cs typeface="Arial" pitchFamily="34" charset="0"/>
              </a:rPr>
              <a:t>the micro-power optimization model, simplifies the task of evaluating designs of  both off-grid and grid-connected power systems for a variety of applications. </a:t>
            </a:r>
          </a:p>
          <a:p>
            <a:pPr marL="0" indent="0" algn="just">
              <a:lnSpc>
                <a:spcPct val="200000"/>
              </a:lnSpc>
              <a:spcBef>
                <a:spcPct val="0"/>
              </a:spcBef>
              <a:spcAft>
                <a:spcPct val="0"/>
              </a:spcAft>
              <a:buNone/>
            </a:pPr>
            <a:r>
              <a:rPr lang="en-US" sz="2000" b="1" dirty="0" smtClean="0">
                <a:latin typeface="Arial" pitchFamily="34" charset="0"/>
                <a:cs typeface="Arial" pitchFamily="34" charset="0"/>
              </a:rPr>
              <a:t>When you design a power system, you must make many decisions about the configuration of the  system: </a:t>
            </a:r>
            <a:endParaRPr lang="en-US" sz="2000" b="1" dirty="0" smtClean="0">
              <a:latin typeface="Arial" pitchFamily="34" charset="0"/>
              <a:cs typeface="Arial" pitchFamily="34" charset="0"/>
            </a:endParaRPr>
          </a:p>
          <a:p>
            <a:pPr algn="just">
              <a:lnSpc>
                <a:spcPct val="200000"/>
              </a:lnSpc>
              <a:spcBef>
                <a:spcPct val="0"/>
              </a:spcBef>
              <a:spcAft>
                <a:spcPct val="0"/>
              </a:spcAft>
              <a:buFont typeface="Wingdings" pitchFamily="2" charset="2"/>
              <a:buChar char="§"/>
            </a:pPr>
            <a:r>
              <a:rPr lang="en-US" sz="2000" dirty="0" smtClean="0">
                <a:latin typeface="Arial" pitchFamily="34" charset="0"/>
                <a:cs typeface="Arial" pitchFamily="34" charset="0"/>
              </a:rPr>
              <a:t>What </a:t>
            </a:r>
            <a:r>
              <a:rPr lang="en-US" sz="2000" dirty="0" smtClean="0">
                <a:latin typeface="Arial" pitchFamily="34" charset="0"/>
                <a:cs typeface="Arial" pitchFamily="34" charset="0"/>
              </a:rPr>
              <a:t>components does it make sense to include in the system design? </a:t>
            </a:r>
          </a:p>
          <a:p>
            <a:pPr algn="just">
              <a:lnSpc>
                <a:spcPct val="200000"/>
              </a:lnSpc>
              <a:spcBef>
                <a:spcPct val="0"/>
              </a:spcBef>
              <a:spcAft>
                <a:spcPct val="0"/>
              </a:spcAft>
              <a:buFont typeface="Wingdings" pitchFamily="2" charset="2"/>
              <a:buChar char="§"/>
            </a:pPr>
            <a:r>
              <a:rPr lang="en-US" sz="2000" dirty="0" smtClean="0">
                <a:latin typeface="Arial" pitchFamily="34" charset="0"/>
                <a:cs typeface="Arial" pitchFamily="34" charset="0"/>
              </a:rPr>
              <a:t>How many  and what size of each component should you use? </a:t>
            </a:r>
          </a:p>
          <a:p>
            <a:pPr algn="just">
              <a:lnSpc>
                <a:spcPct val="200000"/>
              </a:lnSpc>
              <a:spcBef>
                <a:spcPct val="0"/>
              </a:spcBef>
              <a:spcAft>
                <a:spcPct val="0"/>
              </a:spcAft>
              <a:buFont typeface="Wingdings" pitchFamily="2" charset="2"/>
              <a:buChar char="§"/>
            </a:pPr>
            <a:r>
              <a:rPr lang="en-US" sz="2000" dirty="0" smtClean="0">
                <a:latin typeface="Arial" pitchFamily="34" charset="0"/>
                <a:cs typeface="Arial" pitchFamily="34" charset="0"/>
              </a:rPr>
              <a:t>The large number of technology options  and the variation in technology costs and availability of energy resources make these  decisions difficult.</a:t>
            </a:r>
          </a:p>
        </p:txBody>
      </p:sp>
      <p:sp>
        <p:nvSpPr>
          <p:cNvPr id="3" name="Footer Placeholder 2"/>
          <p:cNvSpPr>
            <a:spLocks noGrp="1"/>
          </p:cNvSpPr>
          <p:nvPr>
            <p:ph type="ftr" sz="quarter" idx="11"/>
          </p:nvPr>
        </p:nvSpPr>
        <p:spPr/>
        <p:txBody>
          <a:bodyPr/>
          <a:lstStyle/>
          <a:p>
            <a:r>
              <a:rPr lang="en-US" smtClean="0"/>
              <a:t>Presenter: Dr.Teshome Goa</a:t>
            </a:r>
            <a:endParaRPr lang="en-US"/>
          </a:p>
        </p:txBody>
      </p:sp>
      <p:sp>
        <p:nvSpPr>
          <p:cNvPr id="4" name="Slide Number Placeholder 3"/>
          <p:cNvSpPr>
            <a:spLocks noGrp="1"/>
          </p:cNvSpPr>
          <p:nvPr>
            <p:ph type="sldNum" sz="quarter" idx="12"/>
          </p:nvPr>
        </p:nvSpPr>
        <p:spPr/>
        <p:txBody>
          <a:bodyPr/>
          <a:lstStyle/>
          <a:p>
            <a:fld id="{A48DA065-FA52-4A6B-AE36-1AE15AD4FD00}" type="slidenum">
              <a:rPr lang="en-US" smtClean="0"/>
              <a:pPr/>
              <a:t>24</a:t>
            </a:fld>
            <a:endParaRPr lang="en-US"/>
          </a:p>
        </p:txBody>
      </p:sp>
    </p:spTree>
    <p:extLst>
      <p:ext uri="{BB962C8B-B14F-4D97-AF65-F5344CB8AC3E}">
        <p14:creationId xmlns:p14="http://schemas.microsoft.com/office/powerpoint/2010/main" val="106200535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72720" y="599440"/>
            <a:ext cx="12019280" cy="5273040"/>
          </a:xfrm>
        </p:spPr>
        <p:txBody>
          <a:bodyPr>
            <a:normAutofit fontScale="85000" lnSpcReduction="10000"/>
          </a:bodyPr>
          <a:lstStyle/>
          <a:p>
            <a:pPr algn="just">
              <a:lnSpc>
                <a:spcPct val="150000"/>
              </a:lnSpc>
              <a:spcBef>
                <a:spcPts val="0"/>
              </a:spcBef>
              <a:spcAft>
                <a:spcPts val="0"/>
              </a:spcAft>
              <a:buFont typeface="Wingdings" pitchFamily="2" charset="2"/>
              <a:buChar char="§"/>
              <a:defRPr/>
            </a:pPr>
            <a:r>
              <a:rPr lang="en-US" sz="2600" dirty="0" smtClean="0">
                <a:latin typeface="Arial" pitchFamily="34" charset="0"/>
                <a:cs typeface="Arial" pitchFamily="34" charset="0"/>
              </a:rPr>
              <a:t>HOMER's optimization </a:t>
            </a:r>
            <a:r>
              <a:rPr lang="en-US" sz="2600" dirty="0" smtClean="0">
                <a:solidFill>
                  <a:srgbClr val="FF0000"/>
                </a:solidFill>
                <a:latin typeface="Arial" pitchFamily="34" charset="0"/>
                <a:cs typeface="Arial" pitchFamily="34" charset="0"/>
              </a:rPr>
              <a:t>and sensitivity analysis algorithms </a:t>
            </a:r>
            <a:r>
              <a:rPr lang="en-US" sz="2600" dirty="0" smtClean="0">
                <a:latin typeface="Arial" pitchFamily="34" charset="0"/>
                <a:cs typeface="Arial" pitchFamily="34" charset="0"/>
              </a:rPr>
              <a:t>make it easier  to evaluate the many possible system configurations.</a:t>
            </a:r>
          </a:p>
          <a:p>
            <a:pPr algn="just">
              <a:lnSpc>
                <a:spcPct val="150000"/>
              </a:lnSpc>
              <a:spcBef>
                <a:spcPts val="0"/>
              </a:spcBef>
              <a:spcAft>
                <a:spcPts val="0"/>
              </a:spcAft>
              <a:buFont typeface="Wingdings" pitchFamily="2" charset="2"/>
              <a:buChar char="§"/>
              <a:defRPr/>
            </a:pPr>
            <a:r>
              <a:rPr lang="en-US" sz="2600" dirty="0" smtClean="0">
                <a:latin typeface="Arial" pitchFamily="34" charset="0"/>
                <a:cs typeface="Arial" pitchFamily="34" charset="0"/>
              </a:rPr>
              <a:t>To use HOMER, </a:t>
            </a:r>
            <a:r>
              <a:rPr lang="en-US" sz="2600" b="1" dirty="0" smtClean="0">
                <a:latin typeface="Arial" pitchFamily="34" charset="0"/>
                <a:cs typeface="Arial" pitchFamily="34" charset="0"/>
              </a:rPr>
              <a:t>you provide the model with inputs</a:t>
            </a:r>
            <a:r>
              <a:rPr lang="en-US" sz="2600" dirty="0" smtClean="0">
                <a:latin typeface="Arial" pitchFamily="34" charset="0"/>
                <a:cs typeface="Arial" pitchFamily="34" charset="0"/>
              </a:rPr>
              <a:t>, which describe technology options, component costs, and resource availability</a:t>
            </a:r>
          </a:p>
          <a:p>
            <a:pPr marL="0" indent="0" algn="just">
              <a:lnSpc>
                <a:spcPct val="150000"/>
              </a:lnSpc>
              <a:spcBef>
                <a:spcPct val="0"/>
              </a:spcBef>
              <a:spcAft>
                <a:spcPct val="0"/>
              </a:spcAft>
              <a:buFont typeface="Calibri" panose="020F0502020204030204" pitchFamily="34" charset="0"/>
              <a:buNone/>
              <a:defRPr/>
            </a:pPr>
            <a:r>
              <a:rPr lang="en-US" sz="2600" b="1" dirty="0" smtClean="0">
                <a:latin typeface="Arial" pitchFamily="34" charset="0"/>
                <a:cs typeface="Arial" pitchFamily="34" charset="0"/>
              </a:rPr>
              <a:t>How does HOMER work?</a:t>
            </a:r>
          </a:p>
          <a:p>
            <a:pPr algn="just">
              <a:lnSpc>
                <a:spcPct val="150000"/>
              </a:lnSpc>
              <a:spcBef>
                <a:spcPct val="0"/>
              </a:spcBef>
              <a:spcAft>
                <a:spcPct val="0"/>
              </a:spcAft>
              <a:buFont typeface="Wingdings" pitchFamily="2" charset="2"/>
              <a:buChar char="Ø"/>
              <a:defRPr/>
            </a:pPr>
            <a:r>
              <a:rPr lang="en-US" sz="2600" dirty="0" smtClean="0">
                <a:latin typeface="Arial" pitchFamily="34" charset="0"/>
                <a:cs typeface="Arial" pitchFamily="34" charset="0"/>
              </a:rPr>
              <a:t>Simulation </a:t>
            </a:r>
          </a:p>
          <a:p>
            <a:pPr algn="just">
              <a:lnSpc>
                <a:spcPct val="150000"/>
              </a:lnSpc>
              <a:spcBef>
                <a:spcPct val="0"/>
              </a:spcBef>
              <a:spcAft>
                <a:spcPct val="0"/>
              </a:spcAft>
              <a:buFont typeface="Wingdings" pitchFamily="2" charset="2"/>
              <a:buChar char="Ø"/>
              <a:defRPr/>
            </a:pPr>
            <a:r>
              <a:rPr lang="en-US" sz="2600" dirty="0" smtClean="0">
                <a:latin typeface="Arial" pitchFamily="34" charset="0"/>
                <a:cs typeface="Arial" pitchFamily="34" charset="0"/>
              </a:rPr>
              <a:t>Optimization </a:t>
            </a:r>
          </a:p>
          <a:p>
            <a:pPr algn="just">
              <a:lnSpc>
                <a:spcPct val="150000"/>
              </a:lnSpc>
              <a:spcBef>
                <a:spcPct val="0"/>
              </a:spcBef>
              <a:spcAft>
                <a:spcPct val="0"/>
              </a:spcAft>
              <a:buFont typeface="Wingdings" pitchFamily="2" charset="2"/>
              <a:buChar char="Ø"/>
              <a:defRPr/>
            </a:pPr>
            <a:r>
              <a:rPr lang="en-US" sz="2600" dirty="0" smtClean="0">
                <a:latin typeface="Arial" pitchFamily="34" charset="0"/>
                <a:cs typeface="Arial" pitchFamily="34" charset="0"/>
              </a:rPr>
              <a:t>Sensitivity analysis </a:t>
            </a:r>
            <a:r>
              <a:rPr lang="en-US" sz="2600" dirty="0" smtClean="0">
                <a:latin typeface="Arial" pitchFamily="34" charset="0"/>
                <a:cs typeface="Arial" pitchFamily="34" charset="0"/>
              </a:rPr>
              <a:t>. The steps are:</a:t>
            </a:r>
            <a:endParaRPr lang="en-US" sz="2600" dirty="0" smtClean="0">
              <a:latin typeface="Arial" pitchFamily="34" charset="0"/>
              <a:cs typeface="Arial" pitchFamily="34" charset="0"/>
            </a:endParaRPr>
          </a:p>
          <a:p>
            <a:pPr marL="0" indent="0" algn="just">
              <a:lnSpc>
                <a:spcPct val="150000"/>
              </a:lnSpc>
              <a:spcBef>
                <a:spcPct val="0"/>
              </a:spcBef>
              <a:spcAft>
                <a:spcPct val="0"/>
              </a:spcAft>
              <a:buNone/>
              <a:defRPr/>
            </a:pPr>
            <a:r>
              <a:rPr lang="en-US" sz="2600" b="1" dirty="0" smtClean="0">
                <a:latin typeface="Arial" pitchFamily="34" charset="0"/>
                <a:cs typeface="Arial" pitchFamily="34" charset="0"/>
              </a:rPr>
              <a:t>Step one</a:t>
            </a:r>
            <a:r>
              <a:rPr lang="en-US" sz="2600" dirty="0" smtClean="0">
                <a:latin typeface="Arial" pitchFamily="34" charset="0"/>
                <a:cs typeface="Arial" pitchFamily="34" charset="0"/>
              </a:rPr>
              <a:t>: Formulate a question that HOMER can help answer </a:t>
            </a:r>
          </a:p>
          <a:p>
            <a:pPr algn="just">
              <a:lnSpc>
                <a:spcPct val="150000"/>
              </a:lnSpc>
              <a:spcBef>
                <a:spcPct val="0"/>
              </a:spcBef>
              <a:spcAft>
                <a:spcPct val="0"/>
              </a:spcAft>
              <a:buFont typeface="Wingdings" pitchFamily="2" charset="2"/>
              <a:buChar char="§"/>
              <a:defRPr/>
            </a:pPr>
            <a:r>
              <a:rPr lang="en-US" sz="2600" dirty="0" smtClean="0">
                <a:latin typeface="Arial" pitchFamily="34" charset="0"/>
                <a:cs typeface="Arial" pitchFamily="34" charset="0"/>
              </a:rPr>
              <a:t>HOMER can answer a wide range of questions about the design of small power systems. </a:t>
            </a:r>
          </a:p>
          <a:p>
            <a:pPr>
              <a:defRPr/>
            </a:pPr>
            <a:endParaRPr lang="en-US" sz="2600" dirty="0" smtClean="0">
              <a:latin typeface="Arial" pitchFamily="34" charset="0"/>
              <a:cs typeface="Arial" pitchFamily="34" charset="0"/>
            </a:endParaRPr>
          </a:p>
          <a:p>
            <a:pPr marL="0" indent="0">
              <a:buFont typeface="Calibri" panose="020F0502020204030204" pitchFamily="34" charset="0"/>
              <a:buNone/>
              <a:defRPr/>
            </a:pPr>
            <a:endParaRPr lang="en-US" dirty="0"/>
          </a:p>
        </p:txBody>
      </p:sp>
      <p:sp>
        <p:nvSpPr>
          <p:cNvPr id="5" name="Title 1"/>
          <p:cNvSpPr>
            <a:spLocks noGrp="1"/>
          </p:cNvSpPr>
          <p:nvPr>
            <p:ph type="title"/>
          </p:nvPr>
        </p:nvSpPr>
        <p:spPr>
          <a:xfrm>
            <a:off x="223521" y="81280"/>
            <a:ext cx="10850033" cy="474662"/>
          </a:xfrm>
        </p:spPr>
        <p:txBody>
          <a:bodyPr>
            <a:noAutofit/>
          </a:bodyPr>
          <a:lstStyle/>
          <a:p>
            <a:pPr>
              <a:defRPr/>
            </a:pPr>
            <a:r>
              <a:rPr lang="en-US" sz="3000" b="1" dirty="0" smtClean="0">
                <a:latin typeface="Arial" pitchFamily="34" charset="0"/>
                <a:cs typeface="Arial" pitchFamily="34" charset="0"/>
              </a:rPr>
              <a:t>Software's                                                             Cont.… </a:t>
            </a:r>
            <a:endParaRPr lang="en-US" sz="3000" b="1" dirty="0">
              <a:latin typeface="Arial" pitchFamily="34" charset="0"/>
              <a:cs typeface="Arial" pitchFamily="34" charset="0"/>
            </a:endParaRPr>
          </a:p>
        </p:txBody>
      </p:sp>
      <p:sp>
        <p:nvSpPr>
          <p:cNvPr id="6" name="Footer Placeholder 5"/>
          <p:cNvSpPr>
            <a:spLocks noGrp="1"/>
          </p:cNvSpPr>
          <p:nvPr>
            <p:ph type="ftr" sz="quarter" idx="11"/>
          </p:nvPr>
        </p:nvSpPr>
        <p:spPr/>
        <p:txBody>
          <a:bodyPr/>
          <a:lstStyle/>
          <a:p>
            <a:r>
              <a:rPr lang="en-US" smtClean="0"/>
              <a:t>Presenter: Dr.Teshome Goa</a:t>
            </a:r>
            <a:endParaRPr lang="en-US"/>
          </a:p>
        </p:txBody>
      </p:sp>
      <p:sp>
        <p:nvSpPr>
          <p:cNvPr id="7" name="Slide Number Placeholder 6"/>
          <p:cNvSpPr>
            <a:spLocks noGrp="1"/>
          </p:cNvSpPr>
          <p:nvPr>
            <p:ph type="sldNum" sz="quarter" idx="12"/>
          </p:nvPr>
        </p:nvSpPr>
        <p:spPr/>
        <p:txBody>
          <a:bodyPr/>
          <a:lstStyle/>
          <a:p>
            <a:fld id="{A48DA065-FA52-4A6B-AE36-1AE15AD4FD00}" type="slidenum">
              <a:rPr lang="en-US" smtClean="0"/>
              <a:pPr/>
              <a:t>25</a:t>
            </a:fld>
            <a:endParaRPr lang="en-US"/>
          </a:p>
        </p:txBody>
      </p:sp>
    </p:spTree>
    <p:extLst>
      <p:ext uri="{BB962C8B-B14F-4D97-AF65-F5344CB8AC3E}">
        <p14:creationId xmlns:p14="http://schemas.microsoft.com/office/powerpoint/2010/main" val="159079461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1" y="152401"/>
            <a:ext cx="10646833" cy="550863"/>
          </a:xfrm>
        </p:spPr>
        <p:txBody>
          <a:bodyPr>
            <a:normAutofit/>
          </a:bodyPr>
          <a:lstStyle/>
          <a:p>
            <a:pPr>
              <a:defRPr/>
            </a:pPr>
            <a:r>
              <a:rPr lang="en-US" sz="3000" b="1" dirty="0">
                <a:latin typeface="Arial" pitchFamily="34" charset="0"/>
                <a:cs typeface="Arial" pitchFamily="34" charset="0"/>
              </a:rPr>
              <a:t>Software's                                                             Cont.… </a:t>
            </a:r>
            <a:endParaRPr lang="en-US" sz="3000" dirty="0"/>
          </a:p>
        </p:txBody>
      </p:sp>
      <p:sp>
        <p:nvSpPr>
          <p:cNvPr id="34819" name="Content Placeholder 2"/>
          <p:cNvSpPr>
            <a:spLocks noGrp="1"/>
          </p:cNvSpPr>
          <p:nvPr>
            <p:ph idx="1"/>
          </p:nvPr>
        </p:nvSpPr>
        <p:spPr>
          <a:xfrm>
            <a:off x="142240" y="812800"/>
            <a:ext cx="11887200" cy="5562600"/>
          </a:xfrm>
        </p:spPr>
        <p:txBody>
          <a:bodyPr>
            <a:normAutofit/>
          </a:bodyPr>
          <a:lstStyle/>
          <a:p>
            <a:pPr algn="just">
              <a:lnSpc>
                <a:spcPct val="200000"/>
              </a:lnSpc>
              <a:spcBef>
                <a:spcPct val="0"/>
              </a:spcBef>
              <a:spcAft>
                <a:spcPct val="0"/>
              </a:spcAft>
              <a:buFont typeface="Wingdings" pitchFamily="2" charset="2"/>
              <a:buChar char="§"/>
            </a:pPr>
            <a:r>
              <a:rPr lang="en-US" sz="2000" dirty="0" smtClean="0">
                <a:latin typeface="Arial" pitchFamily="34" charset="0"/>
                <a:cs typeface="Arial" pitchFamily="34" charset="0"/>
              </a:rPr>
              <a:t>It is  useful to have a clear idea </a:t>
            </a:r>
            <a:r>
              <a:rPr lang="en-US" sz="2000" dirty="0" smtClean="0">
                <a:solidFill>
                  <a:srgbClr val="FF0000"/>
                </a:solidFill>
                <a:latin typeface="Arial" pitchFamily="34" charset="0"/>
                <a:cs typeface="Arial" pitchFamily="34" charset="0"/>
              </a:rPr>
              <a:t>of a question that you want HOMER to </a:t>
            </a:r>
            <a:r>
              <a:rPr lang="en-US" sz="2000" dirty="0" smtClean="0">
                <a:latin typeface="Arial" pitchFamily="34" charset="0"/>
                <a:cs typeface="Arial" pitchFamily="34" charset="0"/>
              </a:rPr>
              <a:t>answer </a:t>
            </a:r>
            <a:r>
              <a:rPr lang="en-US" sz="2000" dirty="0" smtClean="0">
                <a:latin typeface="Arial" pitchFamily="34" charset="0"/>
                <a:cs typeface="Arial" pitchFamily="34" charset="0"/>
              </a:rPr>
              <a:t>before you  begin working with HOMER. </a:t>
            </a:r>
            <a:endParaRPr lang="en-US" sz="2000" dirty="0" smtClean="0">
              <a:latin typeface="Arial" pitchFamily="34" charset="0"/>
              <a:cs typeface="Arial" pitchFamily="34" charset="0"/>
            </a:endParaRPr>
          </a:p>
          <a:p>
            <a:pPr marL="0" indent="0" algn="just">
              <a:lnSpc>
                <a:spcPct val="200000"/>
              </a:lnSpc>
              <a:spcBef>
                <a:spcPct val="0"/>
              </a:spcBef>
              <a:spcAft>
                <a:spcPct val="0"/>
              </a:spcAft>
              <a:buNone/>
            </a:pPr>
            <a:r>
              <a:rPr lang="en-US" sz="2000" b="1" dirty="0" smtClean="0">
                <a:solidFill>
                  <a:srgbClr val="FF0000"/>
                </a:solidFill>
                <a:latin typeface="Arial" pitchFamily="34" charset="0"/>
                <a:cs typeface="Arial" pitchFamily="34" charset="0"/>
              </a:rPr>
              <a:t>kinds </a:t>
            </a:r>
            <a:r>
              <a:rPr lang="en-US" sz="2000" b="1" dirty="0" smtClean="0">
                <a:solidFill>
                  <a:srgbClr val="FF0000"/>
                </a:solidFill>
                <a:latin typeface="Arial" pitchFamily="34" charset="0"/>
                <a:cs typeface="Arial" pitchFamily="34" charset="0"/>
              </a:rPr>
              <a:t>of questions that HOMER can answer are: </a:t>
            </a:r>
          </a:p>
          <a:p>
            <a:pPr algn="just">
              <a:lnSpc>
                <a:spcPct val="200000"/>
              </a:lnSpc>
              <a:spcBef>
                <a:spcPct val="0"/>
              </a:spcBef>
              <a:spcAft>
                <a:spcPct val="0"/>
              </a:spcAft>
              <a:buFont typeface="Wingdings" pitchFamily="2" charset="2"/>
              <a:buChar char="§"/>
            </a:pPr>
            <a:r>
              <a:rPr lang="en-US" sz="2000" dirty="0" smtClean="0">
                <a:latin typeface="Arial" pitchFamily="34" charset="0"/>
                <a:cs typeface="Arial" pitchFamily="34" charset="0"/>
              </a:rPr>
              <a:t> </a:t>
            </a:r>
            <a:r>
              <a:rPr lang="en-US" sz="2000" dirty="0" smtClean="0">
                <a:latin typeface="Arial" pitchFamily="34" charset="0"/>
                <a:cs typeface="Arial" pitchFamily="34" charset="0"/>
              </a:rPr>
              <a:t>Is it cost-effective to add a wind turbine to the diesel generator in my system?  </a:t>
            </a:r>
          </a:p>
          <a:p>
            <a:pPr algn="just">
              <a:lnSpc>
                <a:spcPct val="200000"/>
              </a:lnSpc>
              <a:spcBef>
                <a:spcPct val="0"/>
              </a:spcBef>
              <a:spcAft>
                <a:spcPct val="0"/>
              </a:spcAft>
              <a:buFont typeface="Wingdings" pitchFamily="2" charset="2"/>
              <a:buChar char="§"/>
            </a:pPr>
            <a:r>
              <a:rPr lang="en-US" sz="2000" dirty="0" smtClean="0">
                <a:latin typeface="Arial" pitchFamily="34" charset="0"/>
                <a:cs typeface="Arial" pitchFamily="34" charset="0"/>
              </a:rPr>
              <a:t> </a:t>
            </a:r>
            <a:r>
              <a:rPr lang="en-US" sz="2000" dirty="0" smtClean="0">
                <a:latin typeface="Arial" pitchFamily="34" charset="0"/>
                <a:cs typeface="Arial" pitchFamily="34" charset="0"/>
              </a:rPr>
              <a:t>How much will the cost of diesel fuel need to increase to make photovoltaic cost  effective?  </a:t>
            </a:r>
          </a:p>
          <a:p>
            <a:pPr algn="just">
              <a:lnSpc>
                <a:spcPct val="200000"/>
              </a:lnSpc>
              <a:spcBef>
                <a:spcPct val="0"/>
              </a:spcBef>
              <a:spcAft>
                <a:spcPct val="0"/>
              </a:spcAft>
              <a:buFont typeface="Wingdings" pitchFamily="2" charset="2"/>
              <a:buChar char="§"/>
            </a:pPr>
            <a:r>
              <a:rPr lang="en-US" sz="2000" dirty="0" smtClean="0">
                <a:latin typeface="Arial" pitchFamily="34" charset="0"/>
                <a:cs typeface="Arial" pitchFamily="34" charset="0"/>
              </a:rPr>
              <a:t>Will </a:t>
            </a:r>
            <a:r>
              <a:rPr lang="en-US" sz="2000" dirty="0" smtClean="0">
                <a:latin typeface="Arial" pitchFamily="34" charset="0"/>
                <a:cs typeface="Arial" pitchFamily="34" charset="0"/>
              </a:rPr>
              <a:t>my design meet a growing electric demand? </a:t>
            </a:r>
            <a:endParaRPr lang="en-US" sz="2000" dirty="0" smtClean="0">
              <a:latin typeface="Arial" pitchFamily="34" charset="0"/>
              <a:cs typeface="Arial" pitchFamily="34" charset="0"/>
            </a:endParaRPr>
          </a:p>
          <a:p>
            <a:pPr algn="just">
              <a:lnSpc>
                <a:spcPct val="200000"/>
              </a:lnSpc>
              <a:spcBef>
                <a:spcPct val="0"/>
              </a:spcBef>
              <a:spcAft>
                <a:spcPct val="0"/>
              </a:spcAft>
              <a:buFont typeface="Wingdings" pitchFamily="2" charset="2"/>
              <a:buChar char="§"/>
            </a:pPr>
            <a:r>
              <a:rPr lang="en-US" sz="2000" dirty="0" smtClean="0">
                <a:latin typeface="Arial" pitchFamily="34" charset="0"/>
                <a:cs typeface="Arial" pitchFamily="34" charset="0"/>
              </a:rPr>
              <a:t>Is </a:t>
            </a:r>
            <a:r>
              <a:rPr lang="en-US" sz="2000" dirty="0" smtClean="0">
                <a:latin typeface="Arial" pitchFamily="34" charset="0"/>
                <a:cs typeface="Arial" pitchFamily="34" charset="0"/>
              </a:rPr>
              <a:t>it cost-effective to install a </a:t>
            </a:r>
            <a:r>
              <a:rPr lang="en-US" sz="2000" dirty="0" smtClean="0">
                <a:latin typeface="Arial" pitchFamily="34" charset="0"/>
                <a:cs typeface="Arial" pitchFamily="34" charset="0"/>
              </a:rPr>
              <a:t>system to produce </a:t>
            </a:r>
            <a:r>
              <a:rPr lang="en-US" sz="2000" dirty="0" smtClean="0">
                <a:latin typeface="Arial" pitchFamily="34" charset="0"/>
                <a:cs typeface="Arial" pitchFamily="34" charset="0"/>
              </a:rPr>
              <a:t>electricity and heat for my  grid-connected </a:t>
            </a:r>
            <a:r>
              <a:rPr lang="en-US" sz="2000" dirty="0" smtClean="0">
                <a:latin typeface="Arial" pitchFamily="34" charset="0"/>
                <a:cs typeface="Arial" pitchFamily="34" charset="0"/>
              </a:rPr>
              <a:t>system? </a:t>
            </a:r>
            <a:endParaRPr lang="en-US" sz="2000" dirty="0" smtClean="0">
              <a:latin typeface="Arial" pitchFamily="34" charset="0"/>
              <a:cs typeface="Arial" pitchFamily="34" charset="0"/>
            </a:endParaRPr>
          </a:p>
        </p:txBody>
      </p:sp>
      <p:sp>
        <p:nvSpPr>
          <p:cNvPr id="3" name="Footer Placeholder 2"/>
          <p:cNvSpPr>
            <a:spLocks noGrp="1"/>
          </p:cNvSpPr>
          <p:nvPr>
            <p:ph type="ftr" sz="quarter" idx="11"/>
          </p:nvPr>
        </p:nvSpPr>
        <p:spPr/>
        <p:txBody>
          <a:bodyPr/>
          <a:lstStyle/>
          <a:p>
            <a:r>
              <a:rPr lang="en-US" smtClean="0"/>
              <a:t>Presenter: Dr.Teshome Goa</a:t>
            </a:r>
            <a:endParaRPr lang="en-US"/>
          </a:p>
        </p:txBody>
      </p:sp>
      <p:sp>
        <p:nvSpPr>
          <p:cNvPr id="4" name="Slide Number Placeholder 3"/>
          <p:cNvSpPr>
            <a:spLocks noGrp="1"/>
          </p:cNvSpPr>
          <p:nvPr>
            <p:ph type="sldNum" sz="quarter" idx="12"/>
          </p:nvPr>
        </p:nvSpPr>
        <p:spPr/>
        <p:txBody>
          <a:bodyPr/>
          <a:lstStyle/>
          <a:p>
            <a:fld id="{A48DA065-FA52-4A6B-AE36-1AE15AD4FD00}" type="slidenum">
              <a:rPr lang="en-US" smtClean="0"/>
              <a:pPr/>
              <a:t>26</a:t>
            </a:fld>
            <a:endParaRPr lang="en-US"/>
          </a:p>
        </p:txBody>
      </p:sp>
    </p:spTree>
    <p:extLst>
      <p:ext uri="{BB962C8B-B14F-4D97-AF65-F5344CB8AC3E}">
        <p14:creationId xmlns:p14="http://schemas.microsoft.com/office/powerpoint/2010/main" val="206033099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Content Placeholder 2"/>
          <p:cNvSpPr>
            <a:spLocks noGrp="1"/>
          </p:cNvSpPr>
          <p:nvPr>
            <p:ph idx="1"/>
          </p:nvPr>
        </p:nvSpPr>
        <p:spPr>
          <a:xfrm>
            <a:off x="81280" y="634368"/>
            <a:ext cx="11602720" cy="4856480"/>
          </a:xfrm>
        </p:spPr>
        <p:txBody>
          <a:bodyPr>
            <a:normAutofit fontScale="92500" lnSpcReduction="10000"/>
          </a:bodyPr>
          <a:lstStyle/>
          <a:p>
            <a:pPr marL="0" indent="0" algn="just">
              <a:buNone/>
            </a:pPr>
            <a:r>
              <a:rPr lang="en-US" sz="2000" b="1" dirty="0" smtClean="0">
                <a:latin typeface="Arial" pitchFamily="34" charset="0"/>
                <a:cs typeface="Arial" pitchFamily="34" charset="0"/>
              </a:rPr>
              <a:t>How does new model work </a:t>
            </a:r>
          </a:p>
          <a:p>
            <a:pPr marL="0" indent="0" algn="just">
              <a:buNone/>
            </a:pPr>
            <a:r>
              <a:rPr lang="en-US" sz="2000" b="1" dirty="0" smtClean="0">
                <a:latin typeface="Arial" pitchFamily="34" charset="0"/>
                <a:cs typeface="Arial" pitchFamily="34" charset="0"/>
              </a:rPr>
              <a:t>Steps</a:t>
            </a:r>
            <a:r>
              <a:rPr lang="en-US" sz="2000" dirty="0" smtClean="0">
                <a:latin typeface="Arial" pitchFamily="34" charset="0"/>
                <a:cs typeface="Arial" pitchFamily="34" charset="0"/>
              </a:rPr>
              <a:t> to do new model are:</a:t>
            </a:r>
          </a:p>
          <a:p>
            <a:pPr marL="0" indent="0" algn="just">
              <a:lnSpc>
                <a:spcPct val="150000"/>
              </a:lnSpc>
              <a:buNone/>
            </a:pPr>
            <a:r>
              <a:rPr lang="en-US" sz="2000" dirty="0" smtClean="0">
                <a:latin typeface="Arial" pitchFamily="34" charset="0"/>
                <a:cs typeface="Arial" pitchFamily="34" charset="0"/>
              </a:rPr>
              <a:t>1. install the HOMER software using installation guideline </a:t>
            </a:r>
          </a:p>
          <a:p>
            <a:pPr marL="0" indent="0" algn="just">
              <a:lnSpc>
                <a:spcPct val="150000"/>
              </a:lnSpc>
              <a:buNone/>
            </a:pPr>
            <a:r>
              <a:rPr lang="en-US" sz="2000" dirty="0" smtClean="0">
                <a:latin typeface="Arial" pitchFamily="34" charset="0"/>
                <a:cs typeface="Arial" pitchFamily="34" charset="0"/>
              </a:rPr>
              <a:t>2. open the software after installation </a:t>
            </a:r>
          </a:p>
          <a:p>
            <a:pPr marL="0" indent="0" algn="just">
              <a:lnSpc>
                <a:spcPct val="150000"/>
              </a:lnSpc>
              <a:buNone/>
            </a:pPr>
            <a:r>
              <a:rPr lang="en-US" sz="2000" dirty="0" smtClean="0">
                <a:latin typeface="Arial" pitchFamily="34" charset="0"/>
                <a:cs typeface="Arial" pitchFamily="34" charset="0"/>
              </a:rPr>
              <a:t>3. go to file and open new model </a:t>
            </a:r>
          </a:p>
          <a:p>
            <a:pPr marL="0" indent="0" algn="just">
              <a:lnSpc>
                <a:spcPct val="150000"/>
              </a:lnSpc>
              <a:buNone/>
            </a:pPr>
            <a:r>
              <a:rPr lang="en-US" sz="2000" dirty="0" smtClean="0">
                <a:latin typeface="Arial" pitchFamily="34" charset="0"/>
                <a:cs typeface="Arial" pitchFamily="34" charset="0"/>
              </a:rPr>
              <a:t>4. Click Add/remove</a:t>
            </a:r>
          </a:p>
          <a:p>
            <a:pPr marL="0" indent="0" algn="just">
              <a:lnSpc>
                <a:spcPct val="150000"/>
              </a:lnSpc>
              <a:buNone/>
            </a:pPr>
            <a:r>
              <a:rPr lang="en-US" sz="2000" dirty="0" smtClean="0">
                <a:latin typeface="Arial" pitchFamily="34" charset="0"/>
                <a:cs typeface="Arial" pitchFamily="34" charset="0"/>
              </a:rPr>
              <a:t>5. Select the component and loads based on the design , which is given in Fig.1</a:t>
            </a:r>
          </a:p>
          <a:p>
            <a:pPr marL="0" indent="0" algn="just">
              <a:lnSpc>
                <a:spcPct val="150000"/>
              </a:lnSpc>
              <a:buNone/>
            </a:pPr>
            <a:r>
              <a:rPr lang="en-US" sz="2000" dirty="0" smtClean="0">
                <a:latin typeface="Arial" pitchFamily="34" charset="0"/>
                <a:cs typeface="Arial" pitchFamily="34" charset="0"/>
              </a:rPr>
              <a:t>6. select the don’t model the grid for off-grid system and select the system with grid connected system for grid integration </a:t>
            </a:r>
          </a:p>
          <a:p>
            <a:pPr marL="0" indent="0" algn="just">
              <a:lnSpc>
                <a:spcPct val="150000"/>
              </a:lnSpc>
              <a:buNone/>
            </a:pPr>
            <a:r>
              <a:rPr lang="en-US" sz="2000" dirty="0" smtClean="0">
                <a:latin typeface="Arial" pitchFamily="34" charset="0"/>
                <a:cs typeface="Arial" pitchFamily="34" charset="0"/>
              </a:rPr>
              <a:t>7. Then, select compare the stand alone with grid extension for comparing tow systems</a:t>
            </a:r>
          </a:p>
        </p:txBody>
      </p:sp>
      <p:sp>
        <p:nvSpPr>
          <p:cNvPr id="4" name="Title 1"/>
          <p:cNvSpPr txBox="1">
            <a:spLocks/>
          </p:cNvSpPr>
          <p:nvPr/>
        </p:nvSpPr>
        <p:spPr>
          <a:xfrm>
            <a:off x="304801" y="152401"/>
            <a:ext cx="10646833" cy="550863"/>
          </a:xfrm>
          <a:prstGeom prst="rect">
            <a:avLst/>
          </a:prstGeom>
        </p:spPr>
        <p:txBody>
          <a:bodyPr vert="horz" lIns="91440" tIns="45720" rIns="91440" bIns="45720" rtlCol="0" anchor="ctr">
            <a:normAutofit/>
          </a:bodyPr>
          <a:lstStyle>
            <a:lvl1pPr algn="l" defTabSz="914400" rtl="0" eaLnBrk="1" latinLnBrk="1" hangingPunct="1">
              <a:lnSpc>
                <a:spcPct val="90000"/>
              </a:lnSpc>
              <a:spcBef>
                <a:spcPct val="0"/>
              </a:spcBef>
              <a:buNone/>
              <a:defRPr sz="4400" kern="1200">
                <a:solidFill>
                  <a:schemeClr val="tx1"/>
                </a:solidFill>
                <a:latin typeface="+mj-lt"/>
                <a:ea typeface="+mj-ea"/>
                <a:cs typeface="+mj-cs"/>
              </a:defRPr>
            </a:lvl1pPr>
          </a:lstStyle>
          <a:p>
            <a:pPr>
              <a:defRPr/>
            </a:pPr>
            <a:r>
              <a:rPr lang="en-US" sz="3000" b="1" smtClean="0">
                <a:latin typeface="Arial" pitchFamily="34" charset="0"/>
                <a:cs typeface="Arial" pitchFamily="34" charset="0"/>
              </a:rPr>
              <a:t>Software's                                                             Cont.… </a:t>
            </a:r>
            <a:endParaRPr lang="en-US" sz="3000" dirty="0"/>
          </a:p>
        </p:txBody>
      </p:sp>
      <p:sp>
        <p:nvSpPr>
          <p:cNvPr id="5" name="Footer Placeholder 4"/>
          <p:cNvSpPr>
            <a:spLocks noGrp="1"/>
          </p:cNvSpPr>
          <p:nvPr>
            <p:ph type="ftr" sz="quarter" idx="11"/>
          </p:nvPr>
        </p:nvSpPr>
        <p:spPr/>
        <p:txBody>
          <a:bodyPr/>
          <a:lstStyle/>
          <a:p>
            <a:r>
              <a:rPr lang="en-US" smtClean="0"/>
              <a:t>Presenter: Dr.Teshome Goa</a:t>
            </a:r>
            <a:endParaRPr lang="en-US"/>
          </a:p>
        </p:txBody>
      </p:sp>
      <p:sp>
        <p:nvSpPr>
          <p:cNvPr id="6" name="Slide Number Placeholder 5"/>
          <p:cNvSpPr>
            <a:spLocks noGrp="1"/>
          </p:cNvSpPr>
          <p:nvPr>
            <p:ph type="sldNum" sz="quarter" idx="12"/>
          </p:nvPr>
        </p:nvSpPr>
        <p:spPr/>
        <p:txBody>
          <a:bodyPr/>
          <a:lstStyle/>
          <a:p>
            <a:fld id="{A48DA065-FA52-4A6B-AE36-1AE15AD4FD00}" type="slidenum">
              <a:rPr lang="en-US" smtClean="0"/>
              <a:pPr/>
              <a:t>27</a:t>
            </a:fld>
            <a:endParaRPr lang="en-US"/>
          </a:p>
        </p:txBody>
      </p:sp>
    </p:spTree>
    <p:extLst>
      <p:ext uri="{BB962C8B-B14F-4D97-AF65-F5344CB8AC3E}">
        <p14:creationId xmlns:p14="http://schemas.microsoft.com/office/powerpoint/2010/main" val="44588898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3234" y="685800"/>
            <a:ext cx="9327726" cy="46496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6867" name="Rectangle 1"/>
          <p:cNvSpPr>
            <a:spLocks noChangeArrowheads="1"/>
          </p:cNvSpPr>
          <p:nvPr/>
        </p:nvSpPr>
        <p:spPr bwMode="auto">
          <a:xfrm>
            <a:off x="416560" y="5505511"/>
            <a:ext cx="89408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sz="2000" dirty="0">
                <a:latin typeface="Arial" pitchFamily="34" charset="0"/>
                <a:cs typeface="Arial" pitchFamily="34" charset="0"/>
              </a:rPr>
              <a:t>Figure 1. </a:t>
            </a:r>
            <a:r>
              <a:rPr lang="en-US" sz="2000" dirty="0" smtClean="0">
                <a:latin typeface="Arial" pitchFamily="34" charset="0"/>
                <a:cs typeface="Arial" pitchFamily="34" charset="0"/>
              </a:rPr>
              <a:t>Developing </a:t>
            </a:r>
            <a:r>
              <a:rPr lang="en-US" sz="2000" dirty="0">
                <a:latin typeface="Arial" pitchFamily="34" charset="0"/>
                <a:cs typeface="Arial" pitchFamily="34" charset="0"/>
              </a:rPr>
              <a:t>the new model using HOMER software </a:t>
            </a:r>
          </a:p>
        </p:txBody>
      </p:sp>
      <p:sp>
        <p:nvSpPr>
          <p:cNvPr id="4" name="Title 1"/>
          <p:cNvSpPr txBox="1">
            <a:spLocks/>
          </p:cNvSpPr>
          <p:nvPr/>
        </p:nvSpPr>
        <p:spPr>
          <a:xfrm>
            <a:off x="304801" y="152401"/>
            <a:ext cx="10646833" cy="550863"/>
          </a:xfrm>
          <a:prstGeom prst="rect">
            <a:avLst/>
          </a:prstGeom>
        </p:spPr>
        <p:txBody>
          <a:bodyPr>
            <a:normAutofit/>
          </a:bodyPr>
          <a:lstStyle>
            <a:lvl1pPr algn="l" defTabSz="914400" rtl="0" eaLnBrk="1" latinLnBrk="1" hangingPunct="1">
              <a:lnSpc>
                <a:spcPct val="90000"/>
              </a:lnSpc>
              <a:spcBef>
                <a:spcPct val="0"/>
              </a:spcBef>
              <a:buNone/>
              <a:defRPr sz="4400" kern="1200">
                <a:solidFill>
                  <a:schemeClr val="tx1"/>
                </a:solidFill>
                <a:latin typeface="+mj-lt"/>
                <a:ea typeface="+mj-ea"/>
                <a:cs typeface="+mj-cs"/>
              </a:defRPr>
            </a:lvl1pPr>
          </a:lstStyle>
          <a:p>
            <a:pPr>
              <a:defRPr/>
            </a:pPr>
            <a:r>
              <a:rPr lang="en-US" sz="3000" b="1" smtClean="0">
                <a:latin typeface="Arial" pitchFamily="34" charset="0"/>
                <a:cs typeface="Arial" pitchFamily="34" charset="0"/>
              </a:rPr>
              <a:t>Software's                                                             Cont.… </a:t>
            </a:r>
            <a:endParaRPr lang="en-US" sz="3000" dirty="0"/>
          </a:p>
        </p:txBody>
      </p:sp>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A48DA065-FA52-4A6B-AE36-1AE15AD4FD00}" type="slidenum">
              <a:rPr lang="en-US" smtClean="0"/>
              <a:pPr/>
              <a:t>28</a:t>
            </a:fld>
            <a:endParaRPr lang="en-US"/>
          </a:p>
        </p:txBody>
      </p:sp>
    </p:spTree>
    <p:extLst>
      <p:ext uri="{BB962C8B-B14F-4D97-AF65-F5344CB8AC3E}">
        <p14:creationId xmlns:p14="http://schemas.microsoft.com/office/powerpoint/2010/main" val="111791411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1" name="Content Placeholder 2"/>
          <p:cNvSpPr>
            <a:spLocks noGrp="1"/>
          </p:cNvSpPr>
          <p:nvPr>
            <p:ph idx="1"/>
          </p:nvPr>
        </p:nvSpPr>
        <p:spPr>
          <a:xfrm>
            <a:off x="121920" y="883920"/>
            <a:ext cx="12070080" cy="5364480"/>
          </a:xfrm>
        </p:spPr>
        <p:txBody>
          <a:bodyPr>
            <a:normAutofit/>
          </a:bodyPr>
          <a:lstStyle/>
          <a:p>
            <a:pPr algn="just">
              <a:lnSpc>
                <a:spcPct val="200000"/>
              </a:lnSpc>
              <a:buFont typeface="Wingdings" pitchFamily="2" charset="2"/>
              <a:buChar char="§"/>
            </a:pPr>
            <a:r>
              <a:rPr lang="en-US" sz="2000" dirty="0" smtClean="0">
                <a:latin typeface="Arial" pitchFamily="34" charset="0"/>
                <a:cs typeface="Arial" pitchFamily="34" charset="0"/>
              </a:rPr>
              <a:t>Then, select the types of wind turbine, solar PV , hydro-turbine </a:t>
            </a:r>
            <a:r>
              <a:rPr lang="en-US" sz="2000" dirty="0" err="1" smtClean="0">
                <a:latin typeface="Arial" pitchFamily="34" charset="0"/>
                <a:cs typeface="Arial" pitchFamily="34" charset="0"/>
              </a:rPr>
              <a:t>etc</a:t>
            </a:r>
            <a:r>
              <a:rPr lang="en-US" sz="2000" dirty="0" smtClean="0">
                <a:latin typeface="Arial" pitchFamily="34" charset="0"/>
                <a:cs typeface="Arial" pitchFamily="34" charset="0"/>
              </a:rPr>
              <a:t> by clicking each parameter.</a:t>
            </a:r>
          </a:p>
          <a:p>
            <a:pPr algn="just">
              <a:lnSpc>
                <a:spcPct val="200000"/>
              </a:lnSpc>
              <a:buFont typeface="Wingdings" pitchFamily="2" charset="2"/>
              <a:buChar char="§"/>
            </a:pPr>
            <a:r>
              <a:rPr lang="en-US" sz="2000" dirty="0" smtClean="0">
                <a:latin typeface="Arial" pitchFamily="34" charset="0"/>
                <a:cs typeface="Arial" pitchFamily="34" charset="0"/>
              </a:rPr>
              <a:t>Insert resources : Solar, wind, Hydro, </a:t>
            </a:r>
            <a:r>
              <a:rPr lang="en-US" sz="2000" dirty="0" smtClean="0">
                <a:latin typeface="Arial" pitchFamily="34" charset="0"/>
                <a:cs typeface="Arial" pitchFamily="34" charset="0"/>
              </a:rPr>
              <a:t>and others </a:t>
            </a:r>
            <a:endParaRPr lang="en-US" sz="2000" dirty="0" smtClean="0">
              <a:latin typeface="Arial" pitchFamily="34" charset="0"/>
              <a:cs typeface="Arial" pitchFamily="34" charset="0"/>
            </a:endParaRPr>
          </a:p>
          <a:p>
            <a:pPr algn="just">
              <a:lnSpc>
                <a:spcPct val="200000"/>
              </a:lnSpc>
              <a:buFont typeface="Wingdings" pitchFamily="2" charset="2"/>
              <a:buChar char="§"/>
            </a:pPr>
            <a:r>
              <a:rPr lang="en-US" sz="2000" dirty="0" smtClean="0">
                <a:latin typeface="Arial" pitchFamily="34" charset="0"/>
                <a:cs typeface="Arial" pitchFamily="34" charset="0"/>
              </a:rPr>
              <a:t>Provide other necessary </a:t>
            </a:r>
            <a:r>
              <a:rPr lang="en-US" sz="2000" dirty="0" smtClean="0">
                <a:latin typeface="Arial" pitchFamily="34" charset="0"/>
                <a:cs typeface="Arial" pitchFamily="34" charset="0"/>
              </a:rPr>
              <a:t>data based on your system </a:t>
            </a:r>
            <a:r>
              <a:rPr lang="en-US" sz="2000" dirty="0" smtClean="0">
                <a:latin typeface="Arial" pitchFamily="34" charset="0"/>
                <a:cs typeface="Arial" pitchFamily="34" charset="0"/>
              </a:rPr>
              <a:t>model and </a:t>
            </a:r>
            <a:r>
              <a:rPr lang="en-US" sz="2000" dirty="0" smtClean="0">
                <a:latin typeface="Arial" pitchFamily="34" charset="0"/>
                <a:cs typeface="Arial" pitchFamily="34" charset="0"/>
              </a:rPr>
              <a:t>you will get the sample model as given in Fig.2. </a:t>
            </a:r>
          </a:p>
          <a:p>
            <a:pPr algn="just">
              <a:lnSpc>
                <a:spcPct val="200000"/>
              </a:lnSpc>
              <a:buFont typeface="Wingdings" pitchFamily="2" charset="2"/>
              <a:buChar char="§"/>
            </a:pPr>
            <a:r>
              <a:rPr lang="en-US" sz="2000" dirty="0" smtClean="0">
                <a:latin typeface="Arial" pitchFamily="34" charset="0"/>
                <a:cs typeface="Arial" pitchFamily="34" charset="0"/>
              </a:rPr>
              <a:t>Then, you will get the sample results in Fig.3 while clicking the calculate </a:t>
            </a:r>
          </a:p>
        </p:txBody>
      </p:sp>
      <p:sp>
        <p:nvSpPr>
          <p:cNvPr id="5" name="Title 1"/>
          <p:cNvSpPr>
            <a:spLocks noGrp="1"/>
          </p:cNvSpPr>
          <p:nvPr>
            <p:ph type="title"/>
          </p:nvPr>
        </p:nvSpPr>
        <p:spPr>
          <a:xfrm>
            <a:off x="304801" y="152401"/>
            <a:ext cx="10646833" cy="550863"/>
          </a:xfrm>
        </p:spPr>
        <p:txBody>
          <a:bodyPr>
            <a:normAutofit/>
          </a:bodyPr>
          <a:lstStyle/>
          <a:p>
            <a:pPr>
              <a:defRPr/>
            </a:pPr>
            <a:r>
              <a:rPr lang="en-US" sz="3000" b="1" dirty="0">
                <a:latin typeface="Arial" pitchFamily="34" charset="0"/>
                <a:cs typeface="Arial" pitchFamily="34" charset="0"/>
              </a:rPr>
              <a:t>Software's                                                             Cont.… </a:t>
            </a:r>
            <a:endParaRPr lang="en-US" sz="3000" dirty="0"/>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6" name="Slide Number Placeholder 5"/>
          <p:cNvSpPr>
            <a:spLocks noGrp="1"/>
          </p:cNvSpPr>
          <p:nvPr>
            <p:ph type="sldNum" sz="quarter" idx="12"/>
          </p:nvPr>
        </p:nvSpPr>
        <p:spPr/>
        <p:txBody>
          <a:bodyPr/>
          <a:lstStyle/>
          <a:p>
            <a:fld id="{A48DA065-FA52-4A6B-AE36-1AE15AD4FD00}" type="slidenum">
              <a:rPr lang="en-US" smtClean="0"/>
              <a:pPr/>
              <a:t>29</a:t>
            </a:fld>
            <a:endParaRPr lang="en-US"/>
          </a:p>
        </p:txBody>
      </p:sp>
    </p:spTree>
    <p:extLst>
      <p:ext uri="{BB962C8B-B14F-4D97-AF65-F5344CB8AC3E}">
        <p14:creationId xmlns:p14="http://schemas.microsoft.com/office/powerpoint/2010/main" val="327551913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64358" y="650014"/>
            <a:ext cx="5358247" cy="47144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8915" name="Rectangle 1"/>
          <p:cNvSpPr>
            <a:spLocks noChangeArrowheads="1"/>
          </p:cNvSpPr>
          <p:nvPr/>
        </p:nvSpPr>
        <p:spPr bwMode="auto">
          <a:xfrm>
            <a:off x="1605280" y="5655152"/>
            <a:ext cx="82296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r>
              <a:rPr lang="en-US" sz="2000" dirty="0">
                <a:latin typeface="Arial" pitchFamily="34" charset="0"/>
                <a:cs typeface="Arial" pitchFamily="34" charset="0"/>
              </a:rPr>
              <a:t>Figure 2. Sample Off-grid RE model using HOMER</a:t>
            </a:r>
          </a:p>
        </p:txBody>
      </p:sp>
      <p:sp>
        <p:nvSpPr>
          <p:cNvPr id="4" name="Title 1"/>
          <p:cNvSpPr txBox="1">
            <a:spLocks/>
          </p:cNvSpPr>
          <p:nvPr/>
        </p:nvSpPr>
        <p:spPr>
          <a:xfrm>
            <a:off x="304801" y="30481"/>
            <a:ext cx="10646833" cy="550863"/>
          </a:xfrm>
          <a:prstGeom prst="rect">
            <a:avLst/>
          </a:prstGeom>
        </p:spPr>
        <p:txBody>
          <a:bodyPr>
            <a:normAutofit/>
          </a:bodyPr>
          <a:lstStyle>
            <a:lvl1pPr algn="l" defTabSz="914400" rtl="0" eaLnBrk="1" latinLnBrk="1" hangingPunct="1">
              <a:lnSpc>
                <a:spcPct val="90000"/>
              </a:lnSpc>
              <a:spcBef>
                <a:spcPct val="0"/>
              </a:spcBef>
              <a:buNone/>
              <a:defRPr sz="4400" kern="1200">
                <a:solidFill>
                  <a:schemeClr val="tx1"/>
                </a:solidFill>
                <a:latin typeface="+mj-lt"/>
                <a:ea typeface="+mj-ea"/>
                <a:cs typeface="+mj-cs"/>
              </a:defRPr>
            </a:lvl1pPr>
          </a:lstStyle>
          <a:p>
            <a:pPr>
              <a:defRPr/>
            </a:pPr>
            <a:r>
              <a:rPr lang="en-US" sz="3000" b="1" dirty="0" smtClean="0">
                <a:latin typeface="Arial" pitchFamily="34" charset="0"/>
                <a:cs typeface="Arial" pitchFamily="34" charset="0"/>
              </a:rPr>
              <a:t>Software's                                                             Cont.… </a:t>
            </a:r>
            <a:endParaRPr lang="en-US" sz="3000" dirty="0"/>
          </a:p>
        </p:txBody>
      </p:sp>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A48DA065-FA52-4A6B-AE36-1AE15AD4FD00}" type="slidenum">
              <a:rPr lang="en-US" smtClean="0"/>
              <a:pPr/>
              <a:t>30</a:t>
            </a:fld>
            <a:endParaRPr lang="en-US"/>
          </a:p>
        </p:txBody>
      </p:sp>
    </p:spTree>
    <p:extLst>
      <p:ext uri="{BB962C8B-B14F-4D97-AF65-F5344CB8AC3E}">
        <p14:creationId xmlns:p14="http://schemas.microsoft.com/office/powerpoint/2010/main" val="234768396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6560" y="395476"/>
            <a:ext cx="10160000" cy="54346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9939" name="Rectangle 1"/>
          <p:cNvSpPr>
            <a:spLocks noChangeArrowheads="1"/>
          </p:cNvSpPr>
          <p:nvPr/>
        </p:nvSpPr>
        <p:spPr bwMode="auto">
          <a:xfrm>
            <a:off x="863600" y="5861110"/>
            <a:ext cx="78232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sz="2000" dirty="0">
                <a:latin typeface="Arial" pitchFamily="34" charset="0"/>
                <a:cs typeface="Arial" pitchFamily="34" charset="0"/>
              </a:rPr>
              <a:t>Figure 3. Sample results using HOMER software </a:t>
            </a:r>
          </a:p>
        </p:txBody>
      </p:sp>
      <p:sp>
        <p:nvSpPr>
          <p:cNvPr id="4" name="Title 1"/>
          <p:cNvSpPr txBox="1">
            <a:spLocks/>
          </p:cNvSpPr>
          <p:nvPr/>
        </p:nvSpPr>
        <p:spPr>
          <a:xfrm>
            <a:off x="304801" y="0"/>
            <a:ext cx="10646833" cy="550863"/>
          </a:xfrm>
          <a:prstGeom prst="rect">
            <a:avLst/>
          </a:prstGeom>
        </p:spPr>
        <p:txBody>
          <a:bodyPr>
            <a:normAutofit/>
          </a:bodyPr>
          <a:lstStyle>
            <a:lvl1pPr algn="l" defTabSz="914400" rtl="0" eaLnBrk="1" latinLnBrk="1" hangingPunct="1">
              <a:lnSpc>
                <a:spcPct val="90000"/>
              </a:lnSpc>
              <a:spcBef>
                <a:spcPct val="0"/>
              </a:spcBef>
              <a:buNone/>
              <a:defRPr sz="4400" kern="1200">
                <a:solidFill>
                  <a:schemeClr val="tx1"/>
                </a:solidFill>
                <a:latin typeface="+mj-lt"/>
                <a:ea typeface="+mj-ea"/>
                <a:cs typeface="+mj-cs"/>
              </a:defRPr>
            </a:lvl1pPr>
          </a:lstStyle>
          <a:p>
            <a:pPr>
              <a:defRPr/>
            </a:pPr>
            <a:r>
              <a:rPr lang="en-US" sz="3000" b="1" dirty="0" smtClean="0">
                <a:latin typeface="Arial" pitchFamily="34" charset="0"/>
                <a:cs typeface="Arial" pitchFamily="34" charset="0"/>
              </a:rPr>
              <a:t>Software's                                                             Cont.… </a:t>
            </a:r>
            <a:endParaRPr lang="en-US" sz="3000" dirty="0"/>
          </a:p>
        </p:txBody>
      </p:sp>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A48DA065-FA52-4A6B-AE36-1AE15AD4FD00}" type="slidenum">
              <a:rPr lang="en-US" smtClean="0"/>
              <a:pPr/>
              <a:t>31</a:t>
            </a:fld>
            <a:endParaRPr lang="en-US"/>
          </a:p>
        </p:txBody>
      </p:sp>
    </p:spTree>
    <p:extLst>
      <p:ext uri="{BB962C8B-B14F-4D97-AF65-F5344CB8AC3E}">
        <p14:creationId xmlns:p14="http://schemas.microsoft.com/office/powerpoint/2010/main" val="317556767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6401" y="287338"/>
            <a:ext cx="10748433" cy="398462"/>
          </a:xfrm>
        </p:spPr>
        <p:txBody>
          <a:bodyPr>
            <a:noAutofit/>
          </a:bodyPr>
          <a:lstStyle/>
          <a:p>
            <a:pPr>
              <a:defRPr/>
            </a:pPr>
            <a:r>
              <a:rPr lang="en-US" sz="3000" b="1" dirty="0" smtClean="0">
                <a:latin typeface="Arial" pitchFamily="34" charset="0"/>
                <a:cs typeface="Arial" pitchFamily="34" charset="0"/>
              </a:rPr>
              <a:t>5. Design Project Example </a:t>
            </a:r>
            <a:endParaRPr lang="en-US" sz="3000" b="1" dirty="0">
              <a:latin typeface="Arial" pitchFamily="34" charset="0"/>
              <a:cs typeface="Arial" pitchFamily="34" charset="0"/>
            </a:endParaRPr>
          </a:p>
        </p:txBody>
      </p:sp>
      <p:sp>
        <p:nvSpPr>
          <p:cNvPr id="40963" name="Content Placeholder 2"/>
          <p:cNvSpPr>
            <a:spLocks noGrp="1"/>
          </p:cNvSpPr>
          <p:nvPr>
            <p:ph idx="1"/>
          </p:nvPr>
        </p:nvSpPr>
        <p:spPr>
          <a:xfrm>
            <a:off x="284479" y="792480"/>
            <a:ext cx="11826241" cy="5008880"/>
          </a:xfrm>
        </p:spPr>
        <p:txBody>
          <a:bodyPr>
            <a:normAutofit fontScale="77500" lnSpcReduction="20000"/>
          </a:bodyPr>
          <a:lstStyle/>
          <a:p>
            <a:pPr marL="0" indent="0" algn="just">
              <a:lnSpc>
                <a:spcPct val="170000"/>
              </a:lnSpc>
              <a:spcBef>
                <a:spcPts val="0"/>
              </a:spcBef>
              <a:spcAft>
                <a:spcPts val="0"/>
              </a:spcAft>
              <a:buNone/>
            </a:pPr>
            <a:r>
              <a:rPr lang="en-US" dirty="0" smtClean="0">
                <a:latin typeface="Arial" pitchFamily="34" charset="0"/>
                <a:cs typeface="Arial" pitchFamily="34" charset="0"/>
              </a:rPr>
              <a:t>1. Assume University K is constructing three big hostels that aims to accommodate the postgraduate students so that they can only concentrate on their education while living in the proposed hostels. The load data per hostel is given in </a:t>
            </a:r>
            <a:r>
              <a:rPr lang="en-US" b="1" dirty="0" smtClean="0">
                <a:latin typeface="Arial" pitchFamily="34" charset="0"/>
                <a:cs typeface="Arial" pitchFamily="34" charset="0"/>
              </a:rPr>
              <a:t>Appendix A. </a:t>
            </a:r>
            <a:r>
              <a:rPr lang="en-US" dirty="0" smtClean="0">
                <a:latin typeface="Arial" pitchFamily="34" charset="0"/>
                <a:cs typeface="Arial" pitchFamily="34" charset="0"/>
              </a:rPr>
              <a:t>As an Energy engineer, the University needs you to design the required system from the off-grid and grid connected PV energy systems.  Accordingly;</a:t>
            </a:r>
          </a:p>
          <a:p>
            <a:pPr marL="0" indent="0" algn="just">
              <a:lnSpc>
                <a:spcPct val="170000"/>
              </a:lnSpc>
              <a:spcBef>
                <a:spcPts val="0"/>
              </a:spcBef>
              <a:spcAft>
                <a:spcPts val="0"/>
              </a:spcAft>
              <a:buNone/>
            </a:pPr>
            <a:r>
              <a:rPr lang="en-US" dirty="0" smtClean="0">
                <a:latin typeface="Arial" pitchFamily="34" charset="0"/>
                <a:cs typeface="Arial" pitchFamily="34" charset="0"/>
              </a:rPr>
              <a:t>A. Design </a:t>
            </a:r>
            <a:r>
              <a:rPr lang="en-US" dirty="0" smtClean="0">
                <a:latin typeface="Arial" pitchFamily="34" charset="0"/>
                <a:cs typeface="Arial" pitchFamily="34" charset="0"/>
              </a:rPr>
              <a:t>the off-grid solar photovoltaic system that needs to satisfy the required </a:t>
            </a:r>
            <a:r>
              <a:rPr lang="en-US" dirty="0" smtClean="0">
                <a:latin typeface="Arial" pitchFamily="34" charset="0"/>
                <a:cs typeface="Arial" pitchFamily="34" charset="0"/>
              </a:rPr>
              <a:t>demand using: </a:t>
            </a:r>
            <a:r>
              <a:rPr lang="en-US" b="1" dirty="0" smtClean="0">
                <a:latin typeface="Arial" pitchFamily="34" charset="0"/>
                <a:cs typeface="Arial" pitchFamily="34" charset="0"/>
              </a:rPr>
              <a:t>hand-calculation and Homer optimization software</a:t>
            </a:r>
            <a:r>
              <a:rPr lang="en-US" dirty="0" smtClean="0">
                <a:latin typeface="Arial" pitchFamily="34" charset="0"/>
                <a:cs typeface="Arial" pitchFamily="34" charset="0"/>
              </a:rPr>
              <a:t>.  Then, compare the results and give your engineering conclusion. NB: you are recommended to extract the solar resource data from NASA, IAEA, World Bank or other necessary data resource sites. </a:t>
            </a:r>
          </a:p>
          <a:p>
            <a:pPr>
              <a:spcBef>
                <a:spcPts val="0"/>
              </a:spcBef>
              <a:spcAft>
                <a:spcPts val="0"/>
              </a:spcAft>
            </a:pPr>
            <a:endParaRPr lang="en-US" dirty="0" smtClean="0"/>
          </a:p>
        </p:txBody>
      </p:sp>
      <p:sp>
        <p:nvSpPr>
          <p:cNvPr id="3" name="Footer Placeholder 2"/>
          <p:cNvSpPr>
            <a:spLocks noGrp="1"/>
          </p:cNvSpPr>
          <p:nvPr>
            <p:ph type="ftr" sz="quarter" idx="11"/>
          </p:nvPr>
        </p:nvSpPr>
        <p:spPr/>
        <p:txBody>
          <a:bodyPr/>
          <a:lstStyle/>
          <a:p>
            <a:r>
              <a:rPr lang="en-US" smtClean="0"/>
              <a:t>Presenter: Dr.Teshome Goa</a:t>
            </a:r>
            <a:endParaRPr lang="en-US"/>
          </a:p>
        </p:txBody>
      </p:sp>
      <p:sp>
        <p:nvSpPr>
          <p:cNvPr id="4" name="Slide Number Placeholder 3"/>
          <p:cNvSpPr>
            <a:spLocks noGrp="1"/>
          </p:cNvSpPr>
          <p:nvPr>
            <p:ph type="sldNum" sz="quarter" idx="12"/>
          </p:nvPr>
        </p:nvSpPr>
        <p:spPr/>
        <p:txBody>
          <a:bodyPr/>
          <a:lstStyle/>
          <a:p>
            <a:fld id="{A48DA065-FA52-4A6B-AE36-1AE15AD4FD00}" type="slidenum">
              <a:rPr lang="en-US" smtClean="0"/>
              <a:pPr/>
              <a:t>32</a:t>
            </a:fld>
            <a:endParaRPr lang="en-US"/>
          </a:p>
        </p:txBody>
      </p:sp>
    </p:spTree>
    <p:extLst>
      <p:ext uri="{BB962C8B-B14F-4D97-AF65-F5344CB8AC3E}">
        <p14:creationId xmlns:p14="http://schemas.microsoft.com/office/powerpoint/2010/main" val="348336246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3200" y="152400"/>
            <a:ext cx="11887200" cy="533400"/>
          </a:xfrm>
        </p:spPr>
        <p:txBody>
          <a:bodyPr/>
          <a:lstStyle/>
          <a:p>
            <a:pPr>
              <a:defRPr/>
            </a:pPr>
            <a:r>
              <a:rPr lang="en-US" sz="3000" b="1" dirty="0" smtClean="0">
                <a:latin typeface="Arial" pitchFamily="34" charset="0"/>
                <a:cs typeface="Arial" pitchFamily="34" charset="0"/>
              </a:rPr>
              <a:t>Design Project                                                            Cont</a:t>
            </a:r>
            <a:r>
              <a:rPr lang="en-US" sz="3000" b="1" dirty="0" smtClean="0">
                <a:latin typeface="Arial" pitchFamily="34" charset="0"/>
                <a:cs typeface="Arial" pitchFamily="34" charset="0"/>
              </a:rPr>
              <a:t>.…</a:t>
            </a:r>
            <a:endParaRPr lang="en-US" sz="3000" b="1" dirty="0">
              <a:latin typeface="Arial" pitchFamily="34" charset="0"/>
              <a:cs typeface="Arial" pitchFamily="34" charset="0"/>
            </a:endParaRPr>
          </a:p>
        </p:txBody>
      </p:sp>
      <p:sp>
        <p:nvSpPr>
          <p:cNvPr id="41987" name="Content Placeholder 2"/>
          <p:cNvSpPr>
            <a:spLocks noGrp="1"/>
          </p:cNvSpPr>
          <p:nvPr>
            <p:ph idx="1"/>
          </p:nvPr>
        </p:nvSpPr>
        <p:spPr>
          <a:xfrm>
            <a:off x="203200" y="609600"/>
            <a:ext cx="11785600" cy="5105400"/>
          </a:xfrm>
        </p:spPr>
        <p:txBody>
          <a:bodyPr>
            <a:normAutofit/>
          </a:bodyPr>
          <a:lstStyle/>
          <a:p>
            <a:pPr marL="0" indent="0" algn="just">
              <a:lnSpc>
                <a:spcPct val="150000"/>
              </a:lnSpc>
              <a:spcBef>
                <a:spcPts val="0"/>
              </a:spcBef>
              <a:spcAft>
                <a:spcPts val="0"/>
              </a:spcAft>
              <a:buNone/>
              <a:defRPr/>
            </a:pPr>
            <a:r>
              <a:rPr lang="en-US" sz="2200" dirty="0" smtClean="0">
                <a:latin typeface="Arial" pitchFamily="34" charset="0"/>
                <a:cs typeface="Arial" pitchFamily="34" charset="0"/>
              </a:rPr>
              <a:t>b. Design </a:t>
            </a:r>
            <a:r>
              <a:rPr lang="en-US" sz="2200" dirty="0">
                <a:latin typeface="Arial" pitchFamily="34" charset="0"/>
                <a:cs typeface="Arial" pitchFamily="34" charset="0"/>
              </a:rPr>
              <a:t>the optimal Grid connected </a:t>
            </a:r>
            <a:r>
              <a:rPr lang="en-US" sz="2200" dirty="0" smtClean="0">
                <a:latin typeface="Arial" pitchFamily="34" charset="0"/>
                <a:cs typeface="Arial" pitchFamily="34" charset="0"/>
              </a:rPr>
              <a:t>PV systems </a:t>
            </a:r>
            <a:r>
              <a:rPr lang="en-US" sz="2200" dirty="0">
                <a:latin typeface="Arial" pitchFamily="34" charset="0"/>
                <a:cs typeface="Arial" pitchFamily="34" charset="0"/>
              </a:rPr>
              <a:t>with all necessary components. Extract the results, discus it and compare it with the results extracted in </a:t>
            </a:r>
            <a:r>
              <a:rPr lang="en-US" sz="2200" dirty="0" smtClean="0">
                <a:latin typeface="Arial" pitchFamily="34" charset="0"/>
                <a:cs typeface="Arial" pitchFamily="34" charset="0"/>
              </a:rPr>
              <a:t>case-a.</a:t>
            </a:r>
            <a:endParaRPr lang="en-US" sz="2200" dirty="0">
              <a:latin typeface="Arial" pitchFamily="34" charset="0"/>
              <a:cs typeface="Arial" pitchFamily="34" charset="0"/>
            </a:endParaRPr>
          </a:p>
          <a:p>
            <a:pPr marL="0" indent="0" algn="just">
              <a:spcBef>
                <a:spcPts val="0"/>
              </a:spcBef>
              <a:spcAft>
                <a:spcPts val="0"/>
              </a:spcAft>
              <a:buNone/>
              <a:defRPr/>
            </a:pPr>
            <a:r>
              <a:rPr lang="en-US" sz="2000" i="1" dirty="0" smtClean="0">
                <a:latin typeface="Arial" pitchFamily="34" charset="0"/>
                <a:cs typeface="Arial" pitchFamily="34" charset="0"/>
              </a:rPr>
              <a:t>Hint</a:t>
            </a:r>
            <a:r>
              <a:rPr lang="en-US" sz="2000" i="1" dirty="0" smtClean="0">
                <a:latin typeface="Arial" pitchFamily="34" charset="0"/>
                <a:cs typeface="Arial" pitchFamily="34" charset="0"/>
              </a:rPr>
              <a:t>: </a:t>
            </a:r>
            <a:r>
              <a:rPr lang="en-US" sz="2000" i="1" dirty="0" smtClean="0">
                <a:latin typeface="Arial" pitchFamily="34" charset="0"/>
                <a:cs typeface="Arial" pitchFamily="34" charset="0"/>
              </a:rPr>
              <a:t>For </a:t>
            </a:r>
            <a:r>
              <a:rPr lang="en-US" sz="2000" i="1" dirty="0" smtClean="0">
                <a:latin typeface="Arial" pitchFamily="34" charset="0"/>
                <a:cs typeface="Arial" pitchFamily="34" charset="0"/>
              </a:rPr>
              <a:t>hand calculation use the following steps</a:t>
            </a:r>
            <a:r>
              <a:rPr lang="en-US" sz="2000" i="1" dirty="0" smtClean="0">
                <a:latin typeface="Arial" pitchFamily="34" charset="0"/>
                <a:cs typeface="Arial" pitchFamily="34" charset="0"/>
              </a:rPr>
              <a:t>:</a:t>
            </a:r>
          </a:p>
          <a:p>
            <a:pPr marL="0" indent="0">
              <a:lnSpc>
                <a:spcPct val="150000"/>
              </a:lnSpc>
              <a:spcBef>
                <a:spcPts val="0"/>
              </a:spcBef>
              <a:spcAft>
                <a:spcPts val="0"/>
              </a:spcAft>
              <a:buNone/>
              <a:defRPr/>
            </a:pPr>
            <a:r>
              <a:rPr lang="en-US" b="1" dirty="0">
                <a:latin typeface="Arial" pitchFamily="34" charset="0"/>
                <a:cs typeface="Arial" pitchFamily="34" charset="0"/>
              </a:rPr>
              <a:t>Estimate the Electric Load</a:t>
            </a:r>
          </a:p>
          <a:p>
            <a:pPr marL="457200" indent="-457200">
              <a:lnSpc>
                <a:spcPct val="150000"/>
              </a:lnSpc>
              <a:spcBef>
                <a:spcPts val="0"/>
              </a:spcBef>
              <a:spcAft>
                <a:spcPts val="0"/>
              </a:spcAft>
              <a:buFontTx/>
              <a:buAutoNum type="arabicPeriod"/>
              <a:defRPr/>
            </a:pPr>
            <a:r>
              <a:rPr lang="en-US" sz="2000" dirty="0">
                <a:latin typeface="Arial" pitchFamily="34" charset="0"/>
                <a:cs typeface="Arial" pitchFamily="34" charset="0"/>
              </a:rPr>
              <a:t>Compute the total connected watts for both AC and DC.</a:t>
            </a:r>
          </a:p>
          <a:p>
            <a:pPr marL="457200" indent="-457200">
              <a:lnSpc>
                <a:spcPct val="150000"/>
              </a:lnSpc>
              <a:spcBef>
                <a:spcPts val="0"/>
              </a:spcBef>
              <a:spcAft>
                <a:spcPts val="0"/>
              </a:spcAft>
              <a:buFontTx/>
              <a:buAutoNum type="arabicPeriod"/>
              <a:defRPr/>
            </a:pPr>
            <a:r>
              <a:rPr lang="en-US" sz="2000" dirty="0">
                <a:latin typeface="Arial" pitchFamily="34" charset="0"/>
                <a:cs typeface="Arial" pitchFamily="34" charset="0"/>
              </a:rPr>
              <a:t>Compute the Average Daily Load for Both AC and DC</a:t>
            </a:r>
          </a:p>
          <a:p>
            <a:pPr marL="457200" indent="-457200">
              <a:lnSpc>
                <a:spcPct val="150000"/>
              </a:lnSpc>
              <a:spcBef>
                <a:spcPts val="0"/>
              </a:spcBef>
              <a:spcAft>
                <a:spcPts val="0"/>
              </a:spcAft>
              <a:buFontTx/>
              <a:buAutoNum type="arabicPeriod"/>
              <a:defRPr/>
            </a:pPr>
            <a:r>
              <a:rPr lang="en-US" sz="2000" dirty="0">
                <a:latin typeface="Arial" pitchFamily="34" charset="0"/>
                <a:cs typeface="Arial" pitchFamily="34" charset="0"/>
              </a:rPr>
              <a:t>Compute the Total AC connected watts.</a:t>
            </a:r>
          </a:p>
          <a:p>
            <a:pPr marL="457200" indent="-457200">
              <a:lnSpc>
                <a:spcPct val="150000"/>
              </a:lnSpc>
              <a:spcBef>
                <a:spcPts val="0"/>
              </a:spcBef>
              <a:spcAft>
                <a:spcPts val="0"/>
              </a:spcAft>
              <a:buFontTx/>
              <a:buAutoNum type="arabicPeriod"/>
              <a:defRPr/>
            </a:pPr>
            <a:r>
              <a:rPr lang="en-US" sz="2000" dirty="0">
                <a:latin typeface="Arial" pitchFamily="34" charset="0"/>
                <a:cs typeface="Arial" pitchFamily="34" charset="0"/>
              </a:rPr>
              <a:t>Specify an Inverter to supply the AC Total connected watts.</a:t>
            </a:r>
          </a:p>
          <a:p>
            <a:pPr marL="0" indent="0" algn="just">
              <a:buNone/>
              <a:defRPr/>
            </a:pPr>
            <a:endParaRPr lang="en-US" b="1" i="1" dirty="0" smtClean="0">
              <a:latin typeface="Arial" pitchFamily="34" charset="0"/>
              <a:cs typeface="Arial" pitchFamily="34" charset="0"/>
            </a:endParaRPr>
          </a:p>
          <a:p>
            <a:pPr>
              <a:defRPr/>
            </a:pPr>
            <a:endParaRPr lang="en-US" dirty="0" smtClean="0"/>
          </a:p>
          <a:p>
            <a:pPr>
              <a:defRPr/>
            </a:pPr>
            <a:endParaRPr lang="en-US" dirty="0" smtClean="0"/>
          </a:p>
        </p:txBody>
      </p:sp>
      <p:sp>
        <p:nvSpPr>
          <p:cNvPr id="3" name="Footer Placeholder 2"/>
          <p:cNvSpPr>
            <a:spLocks noGrp="1"/>
          </p:cNvSpPr>
          <p:nvPr>
            <p:ph type="ftr" sz="quarter" idx="11"/>
          </p:nvPr>
        </p:nvSpPr>
        <p:spPr/>
        <p:txBody>
          <a:bodyPr/>
          <a:lstStyle/>
          <a:p>
            <a:r>
              <a:rPr lang="en-US" smtClean="0"/>
              <a:t>Presenter: Dr.Teshome Goa</a:t>
            </a:r>
            <a:endParaRPr lang="en-US"/>
          </a:p>
        </p:txBody>
      </p:sp>
      <p:sp>
        <p:nvSpPr>
          <p:cNvPr id="4" name="Slide Number Placeholder 3"/>
          <p:cNvSpPr>
            <a:spLocks noGrp="1"/>
          </p:cNvSpPr>
          <p:nvPr>
            <p:ph type="sldNum" sz="quarter" idx="12"/>
          </p:nvPr>
        </p:nvSpPr>
        <p:spPr/>
        <p:txBody>
          <a:bodyPr/>
          <a:lstStyle/>
          <a:p>
            <a:fld id="{A48DA065-FA52-4A6B-AE36-1AE15AD4FD00}" type="slidenum">
              <a:rPr lang="en-US" smtClean="0"/>
              <a:pPr/>
              <a:t>33</a:t>
            </a:fld>
            <a:endParaRPr lang="en-US"/>
          </a:p>
        </p:txBody>
      </p:sp>
    </p:spTree>
    <p:extLst>
      <p:ext uri="{BB962C8B-B14F-4D97-AF65-F5344CB8AC3E}">
        <p14:creationId xmlns:p14="http://schemas.microsoft.com/office/powerpoint/2010/main" val="235810103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2880" y="934720"/>
            <a:ext cx="11785600" cy="4708981"/>
          </a:xfrm>
          <a:prstGeom prst="rect">
            <a:avLst/>
          </a:prstGeom>
        </p:spPr>
        <p:txBody>
          <a:bodyPr>
            <a:spAutoFit/>
          </a:bodyPr>
          <a:lstStyle/>
          <a:p>
            <a:pPr>
              <a:lnSpc>
                <a:spcPct val="150000"/>
              </a:lnSpc>
              <a:defRPr/>
            </a:pPr>
            <a:r>
              <a:rPr lang="en-US" sz="2000" b="1" dirty="0" smtClean="0">
                <a:latin typeface="Arial" pitchFamily="34" charset="0"/>
                <a:cs typeface="Arial" pitchFamily="34" charset="0"/>
              </a:rPr>
              <a:t>Battery </a:t>
            </a:r>
            <a:r>
              <a:rPr lang="en-US" sz="2000" b="1" dirty="0">
                <a:latin typeface="Arial" pitchFamily="34" charset="0"/>
                <a:cs typeface="Arial" pitchFamily="34" charset="0"/>
              </a:rPr>
              <a:t>Sizing</a:t>
            </a:r>
            <a:br>
              <a:rPr lang="en-US" sz="2000" b="1" dirty="0">
                <a:latin typeface="Arial" pitchFamily="34" charset="0"/>
                <a:cs typeface="Arial" pitchFamily="34" charset="0"/>
              </a:rPr>
            </a:br>
            <a:r>
              <a:rPr lang="en-US" sz="2000" dirty="0">
                <a:latin typeface="Arial" pitchFamily="34" charset="0"/>
                <a:cs typeface="Arial" pitchFamily="34" charset="0"/>
              </a:rPr>
              <a:t>5. </a:t>
            </a:r>
            <a:r>
              <a:rPr lang="en-US" sz="2000" dirty="0">
                <a:latin typeface="Arial" pitchFamily="34" charset="0"/>
                <a:cs typeface="Arial" pitchFamily="34" charset="0"/>
              </a:rPr>
              <a:t>Establish the Inverter Losses.</a:t>
            </a:r>
            <a:br>
              <a:rPr lang="en-US" sz="2000" dirty="0">
                <a:latin typeface="Arial" pitchFamily="34" charset="0"/>
                <a:cs typeface="Arial" pitchFamily="34" charset="0"/>
              </a:rPr>
            </a:br>
            <a:r>
              <a:rPr lang="en-US" sz="2000" dirty="0">
                <a:latin typeface="Arial" pitchFamily="34" charset="0"/>
                <a:cs typeface="Arial" pitchFamily="34" charset="0"/>
              </a:rPr>
              <a:t>6. Divide the AC Average Daily Load by the Inverter efficiency.</a:t>
            </a:r>
            <a:br>
              <a:rPr lang="en-US" sz="2000" dirty="0">
                <a:latin typeface="Arial" pitchFamily="34" charset="0"/>
                <a:cs typeface="Arial" pitchFamily="34" charset="0"/>
              </a:rPr>
            </a:br>
            <a:r>
              <a:rPr lang="en-US" sz="2000" dirty="0">
                <a:latin typeface="Arial" pitchFamily="34" charset="0"/>
                <a:cs typeface="Arial" pitchFamily="34" charset="0"/>
              </a:rPr>
              <a:t>7. </a:t>
            </a:r>
            <a:r>
              <a:rPr lang="en-US" sz="2000" dirty="0">
                <a:latin typeface="Arial" pitchFamily="34" charset="0"/>
                <a:cs typeface="Arial" pitchFamily="34" charset="0"/>
              </a:rPr>
              <a:t>Add the result in </a:t>
            </a:r>
            <a:r>
              <a:rPr lang="en-US" sz="2000" dirty="0" smtClean="0">
                <a:latin typeface="Arial" pitchFamily="34" charset="0"/>
                <a:cs typeface="Arial" pitchFamily="34" charset="0"/>
              </a:rPr>
              <a:t>6 </a:t>
            </a:r>
            <a:r>
              <a:rPr lang="en-US" sz="2000" dirty="0">
                <a:latin typeface="Arial" pitchFamily="34" charset="0"/>
                <a:cs typeface="Arial" pitchFamily="34" charset="0"/>
              </a:rPr>
              <a:t>to the DC Average Daily Load.</a:t>
            </a:r>
            <a:br>
              <a:rPr lang="en-US" sz="2000" dirty="0">
                <a:latin typeface="Arial" pitchFamily="34" charset="0"/>
                <a:cs typeface="Arial" pitchFamily="34" charset="0"/>
              </a:rPr>
            </a:br>
            <a:r>
              <a:rPr lang="en-US" sz="2000" dirty="0">
                <a:latin typeface="Arial" pitchFamily="34" charset="0"/>
                <a:cs typeface="Arial" pitchFamily="34" charset="0"/>
              </a:rPr>
              <a:t>8. </a:t>
            </a:r>
            <a:r>
              <a:rPr lang="en-US" sz="2000" dirty="0">
                <a:latin typeface="Arial" pitchFamily="34" charset="0"/>
                <a:cs typeface="Arial" pitchFamily="34" charset="0"/>
              </a:rPr>
              <a:t>Divide the result </a:t>
            </a:r>
            <a:r>
              <a:rPr lang="en-US" sz="2000" dirty="0" smtClean="0">
                <a:latin typeface="Arial" pitchFamily="34" charset="0"/>
                <a:cs typeface="Arial" pitchFamily="34" charset="0"/>
              </a:rPr>
              <a:t>in 7 </a:t>
            </a:r>
            <a:r>
              <a:rPr lang="en-US" sz="2000" dirty="0">
                <a:latin typeface="Arial" pitchFamily="34" charset="0"/>
                <a:cs typeface="Arial" pitchFamily="34" charset="0"/>
              </a:rPr>
              <a:t>by </a:t>
            </a:r>
            <a:r>
              <a:rPr lang="en-US" sz="2000" dirty="0" smtClean="0">
                <a:latin typeface="Arial" pitchFamily="34" charset="0"/>
                <a:cs typeface="Arial" pitchFamily="34" charset="0"/>
              </a:rPr>
              <a:t>system </a:t>
            </a:r>
            <a:r>
              <a:rPr lang="en-US" sz="2000" dirty="0">
                <a:latin typeface="Arial" pitchFamily="34" charset="0"/>
                <a:cs typeface="Arial" pitchFamily="34" charset="0"/>
              </a:rPr>
              <a:t>voltage to get ‘Average </a:t>
            </a:r>
            <a:r>
              <a:rPr lang="en-US" sz="2000" dirty="0" smtClean="0">
                <a:latin typeface="Arial" pitchFamily="34" charset="0"/>
                <a:cs typeface="Arial" pitchFamily="34" charset="0"/>
              </a:rPr>
              <a:t>Amp-hr. day load</a:t>
            </a:r>
            <a:r>
              <a:rPr lang="en-US" sz="2000" dirty="0">
                <a:latin typeface="Arial" pitchFamily="34" charset="0"/>
                <a:cs typeface="Arial" pitchFamily="34" charset="0"/>
              </a:rPr>
              <a:t>’.</a:t>
            </a:r>
            <a:br>
              <a:rPr lang="en-US" sz="2000" dirty="0">
                <a:latin typeface="Arial" pitchFamily="34" charset="0"/>
                <a:cs typeface="Arial" pitchFamily="34" charset="0"/>
              </a:rPr>
            </a:br>
            <a:r>
              <a:rPr lang="en-US" sz="2000" dirty="0">
                <a:latin typeface="Arial" pitchFamily="34" charset="0"/>
                <a:cs typeface="Arial" pitchFamily="34" charset="0"/>
              </a:rPr>
              <a:t>9. </a:t>
            </a:r>
            <a:r>
              <a:rPr lang="en-US" sz="2000" dirty="0">
                <a:latin typeface="Arial" pitchFamily="34" charset="0"/>
                <a:cs typeface="Arial" pitchFamily="34" charset="0"/>
              </a:rPr>
              <a:t>Divide the result in </a:t>
            </a:r>
            <a:r>
              <a:rPr lang="en-US" sz="2000" dirty="0" smtClean="0">
                <a:latin typeface="Arial" pitchFamily="34" charset="0"/>
                <a:cs typeface="Arial" pitchFamily="34" charset="0"/>
              </a:rPr>
              <a:t>8 </a:t>
            </a:r>
            <a:r>
              <a:rPr lang="en-US" sz="2000" dirty="0">
                <a:latin typeface="Arial" pitchFamily="34" charset="0"/>
                <a:cs typeface="Arial" pitchFamily="34" charset="0"/>
              </a:rPr>
              <a:t>by the Days of Autonomy.</a:t>
            </a:r>
            <a:br>
              <a:rPr lang="en-US" sz="2000" dirty="0">
                <a:latin typeface="Arial" pitchFamily="34" charset="0"/>
                <a:cs typeface="Arial" pitchFamily="34" charset="0"/>
              </a:rPr>
            </a:br>
            <a:r>
              <a:rPr lang="en-US" sz="2000" dirty="0">
                <a:latin typeface="Arial" pitchFamily="34" charset="0"/>
                <a:cs typeface="Arial" pitchFamily="34" charset="0"/>
              </a:rPr>
              <a:t>10. </a:t>
            </a:r>
            <a:r>
              <a:rPr lang="en-US" sz="2000" dirty="0">
                <a:latin typeface="Arial" pitchFamily="34" charset="0"/>
                <a:cs typeface="Arial" pitchFamily="34" charset="0"/>
              </a:rPr>
              <a:t>Divide the result In </a:t>
            </a:r>
            <a:r>
              <a:rPr lang="en-US" sz="2000" dirty="0" smtClean="0">
                <a:latin typeface="Arial" pitchFamily="34" charset="0"/>
                <a:cs typeface="Arial" pitchFamily="34" charset="0"/>
              </a:rPr>
              <a:t>9 </a:t>
            </a:r>
            <a:r>
              <a:rPr lang="en-US" sz="2000" dirty="0">
                <a:latin typeface="Arial" pitchFamily="34" charset="0"/>
                <a:cs typeface="Arial" pitchFamily="34" charset="0"/>
              </a:rPr>
              <a:t>to get the’ Total Amp Hour Capacity’ of the System.</a:t>
            </a:r>
            <a:br>
              <a:rPr lang="en-US" sz="2000" dirty="0">
                <a:latin typeface="Arial" pitchFamily="34" charset="0"/>
                <a:cs typeface="Arial" pitchFamily="34" charset="0"/>
              </a:rPr>
            </a:br>
            <a:r>
              <a:rPr lang="en-US" sz="2000" dirty="0">
                <a:latin typeface="Arial" pitchFamily="34" charset="0"/>
                <a:cs typeface="Arial" pitchFamily="34" charset="0"/>
              </a:rPr>
              <a:t>11. Specify a battery and divide the Total Connected watts by the battery’s rated its Amp-hour to get the Batteries needed to be connected in Parallel.</a:t>
            </a:r>
            <a:br>
              <a:rPr lang="en-US" sz="2000" dirty="0">
                <a:latin typeface="Arial" pitchFamily="34" charset="0"/>
                <a:cs typeface="Arial" pitchFamily="34" charset="0"/>
              </a:rPr>
            </a:br>
            <a:endParaRPr lang="en-US" sz="2000" dirty="0">
              <a:latin typeface="Arial" pitchFamily="34" charset="0"/>
              <a:cs typeface="Arial" pitchFamily="34" charset="0"/>
            </a:endParaRPr>
          </a:p>
        </p:txBody>
      </p:sp>
      <p:sp>
        <p:nvSpPr>
          <p:cNvPr id="3" name="Title 1"/>
          <p:cNvSpPr txBox="1">
            <a:spLocks/>
          </p:cNvSpPr>
          <p:nvPr/>
        </p:nvSpPr>
        <p:spPr>
          <a:xfrm>
            <a:off x="203200" y="152400"/>
            <a:ext cx="11887200" cy="533400"/>
          </a:xfrm>
          <a:prstGeom prst="rect">
            <a:avLst/>
          </a:prstGeom>
        </p:spPr>
        <p:txBody>
          <a:bodyPr/>
          <a:lstStyle>
            <a:lvl1pPr algn="l" defTabSz="914400" rtl="0" eaLnBrk="1" latinLnBrk="1" hangingPunct="1">
              <a:lnSpc>
                <a:spcPct val="90000"/>
              </a:lnSpc>
              <a:spcBef>
                <a:spcPct val="0"/>
              </a:spcBef>
              <a:buNone/>
              <a:defRPr sz="4400" kern="1200">
                <a:solidFill>
                  <a:schemeClr val="tx1"/>
                </a:solidFill>
                <a:latin typeface="+mj-lt"/>
                <a:ea typeface="+mj-ea"/>
                <a:cs typeface="+mj-cs"/>
              </a:defRPr>
            </a:lvl1pPr>
          </a:lstStyle>
          <a:p>
            <a:pPr>
              <a:defRPr/>
            </a:pPr>
            <a:r>
              <a:rPr lang="en-US" sz="3000" b="1" smtClean="0">
                <a:latin typeface="Arial" pitchFamily="34" charset="0"/>
                <a:cs typeface="Arial" pitchFamily="34" charset="0"/>
              </a:rPr>
              <a:t>Design Project                                                            Cont.…</a:t>
            </a:r>
            <a:endParaRPr lang="en-US" sz="3000" b="1"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34</a:t>
            </a:fld>
            <a:endParaRPr lang="en-US"/>
          </a:p>
        </p:txBody>
      </p:sp>
    </p:spTree>
    <p:extLst>
      <p:ext uri="{BB962C8B-B14F-4D97-AF65-F5344CB8AC3E}">
        <p14:creationId xmlns:p14="http://schemas.microsoft.com/office/powerpoint/2010/main" val="482929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1"/>
          <p:cNvSpPr>
            <a:spLocks noChangeArrowheads="1"/>
          </p:cNvSpPr>
          <p:nvPr/>
        </p:nvSpPr>
        <p:spPr bwMode="auto">
          <a:xfrm>
            <a:off x="406400" y="843281"/>
            <a:ext cx="11379200" cy="4401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200000"/>
              </a:lnSpc>
            </a:pPr>
            <a:r>
              <a:rPr lang="en-US" sz="2000" dirty="0">
                <a:latin typeface="Arial" pitchFamily="34" charset="0"/>
                <a:cs typeface="Arial" pitchFamily="34" charset="0"/>
              </a:rPr>
              <a:t>12. Divide the DC system voltage by the battery voltage to get the batteries wired in series.</a:t>
            </a:r>
            <a:br>
              <a:rPr lang="en-US" sz="2000" dirty="0">
                <a:latin typeface="Arial" pitchFamily="34" charset="0"/>
                <a:cs typeface="Arial" pitchFamily="34" charset="0"/>
              </a:rPr>
            </a:br>
            <a:r>
              <a:rPr lang="en-US" sz="2000" dirty="0">
                <a:latin typeface="Arial" pitchFamily="34" charset="0"/>
                <a:cs typeface="Arial" pitchFamily="34" charset="0"/>
              </a:rPr>
              <a:t>13. </a:t>
            </a:r>
            <a:r>
              <a:rPr lang="en-US" sz="2000" dirty="0" smtClean="0">
                <a:latin typeface="Arial" pitchFamily="34" charset="0"/>
                <a:cs typeface="Arial" pitchFamily="34" charset="0"/>
              </a:rPr>
              <a:t>Take the product of 11 </a:t>
            </a:r>
            <a:r>
              <a:rPr lang="en-US" sz="2000" dirty="0">
                <a:latin typeface="Arial" pitchFamily="34" charset="0"/>
                <a:cs typeface="Arial" pitchFamily="34" charset="0"/>
              </a:rPr>
              <a:t>and </a:t>
            </a:r>
            <a:r>
              <a:rPr lang="en-US" sz="2000" dirty="0" smtClean="0">
                <a:latin typeface="Arial" pitchFamily="34" charset="0"/>
                <a:cs typeface="Arial" pitchFamily="34" charset="0"/>
              </a:rPr>
              <a:t>12 </a:t>
            </a:r>
            <a:r>
              <a:rPr lang="en-US" sz="2000" dirty="0">
                <a:latin typeface="Arial" pitchFamily="34" charset="0"/>
                <a:cs typeface="Arial" pitchFamily="34" charset="0"/>
              </a:rPr>
              <a:t>to get the </a:t>
            </a:r>
            <a:r>
              <a:rPr lang="en-US" sz="2000" dirty="0" smtClean="0">
                <a:latin typeface="Arial" pitchFamily="34" charset="0"/>
                <a:cs typeface="Arial" pitchFamily="34" charset="0"/>
              </a:rPr>
              <a:t>total </a:t>
            </a:r>
            <a:r>
              <a:rPr lang="en-US" sz="2000" dirty="0">
                <a:latin typeface="Arial" pitchFamily="34" charset="0"/>
                <a:cs typeface="Arial" pitchFamily="34" charset="0"/>
              </a:rPr>
              <a:t>number of batteries needed.</a:t>
            </a:r>
            <a:br>
              <a:rPr lang="en-US" sz="2000" dirty="0">
                <a:latin typeface="Arial" pitchFamily="34" charset="0"/>
                <a:cs typeface="Arial" pitchFamily="34" charset="0"/>
              </a:rPr>
            </a:br>
            <a:r>
              <a:rPr lang="en-US" sz="2000" b="1" dirty="0">
                <a:latin typeface="Arial" pitchFamily="34" charset="0"/>
                <a:cs typeface="Arial" pitchFamily="34" charset="0"/>
              </a:rPr>
              <a:t>Array Sizing</a:t>
            </a:r>
            <a:br>
              <a:rPr lang="en-US" sz="2000" b="1" dirty="0">
                <a:latin typeface="Arial" pitchFamily="34" charset="0"/>
                <a:cs typeface="Arial" pitchFamily="34" charset="0"/>
              </a:rPr>
            </a:br>
            <a:r>
              <a:rPr lang="en-US" sz="2000" dirty="0">
                <a:latin typeface="Arial" pitchFamily="34" charset="0"/>
                <a:cs typeface="Arial" pitchFamily="34" charset="0"/>
              </a:rPr>
              <a:t>14. Establish the battery energy efficiency.</a:t>
            </a:r>
            <a:br>
              <a:rPr lang="en-US" sz="2000" dirty="0">
                <a:latin typeface="Arial" pitchFamily="34" charset="0"/>
                <a:cs typeface="Arial" pitchFamily="34" charset="0"/>
              </a:rPr>
            </a:br>
            <a:r>
              <a:rPr lang="en-US" sz="2000" dirty="0">
                <a:latin typeface="Arial" pitchFamily="34" charset="0"/>
                <a:cs typeface="Arial" pitchFamily="34" charset="0"/>
              </a:rPr>
              <a:t>15. Divide the Amp hour day Load by the battery efficiency.</a:t>
            </a:r>
            <a:br>
              <a:rPr lang="en-US" sz="2000" dirty="0">
                <a:latin typeface="Arial" pitchFamily="34" charset="0"/>
                <a:cs typeface="Arial" pitchFamily="34" charset="0"/>
              </a:rPr>
            </a:br>
            <a:r>
              <a:rPr lang="en-US" sz="2000" dirty="0">
                <a:latin typeface="Arial" pitchFamily="34" charset="0"/>
                <a:cs typeface="Arial" pitchFamily="34" charset="0"/>
              </a:rPr>
              <a:t>16. Divide the result in (15) by the ’Peak Sun Hours’ to get ‘Total Array Peak Amps’.</a:t>
            </a:r>
            <a:br>
              <a:rPr lang="en-US" sz="2000" dirty="0">
                <a:latin typeface="Arial" pitchFamily="34" charset="0"/>
                <a:cs typeface="Arial" pitchFamily="34" charset="0"/>
              </a:rPr>
            </a:br>
            <a:endParaRPr lang="en-US" sz="2000" dirty="0">
              <a:latin typeface="Arial" pitchFamily="34" charset="0"/>
              <a:cs typeface="Arial" pitchFamily="34" charset="0"/>
            </a:endParaRPr>
          </a:p>
        </p:txBody>
      </p:sp>
      <p:sp>
        <p:nvSpPr>
          <p:cNvPr id="3" name="Title 1"/>
          <p:cNvSpPr txBox="1">
            <a:spLocks/>
          </p:cNvSpPr>
          <p:nvPr/>
        </p:nvSpPr>
        <p:spPr>
          <a:xfrm>
            <a:off x="203200" y="152400"/>
            <a:ext cx="11887200" cy="533400"/>
          </a:xfrm>
          <a:prstGeom prst="rect">
            <a:avLst/>
          </a:prstGeom>
        </p:spPr>
        <p:txBody>
          <a:bodyPr/>
          <a:lstStyle>
            <a:lvl1pPr algn="l" defTabSz="914400" rtl="0" eaLnBrk="1" latinLnBrk="1" hangingPunct="1">
              <a:lnSpc>
                <a:spcPct val="90000"/>
              </a:lnSpc>
              <a:spcBef>
                <a:spcPct val="0"/>
              </a:spcBef>
              <a:buNone/>
              <a:defRPr sz="4400" kern="1200">
                <a:solidFill>
                  <a:schemeClr val="tx1"/>
                </a:solidFill>
                <a:latin typeface="+mj-lt"/>
                <a:ea typeface="+mj-ea"/>
                <a:cs typeface="+mj-cs"/>
              </a:defRPr>
            </a:lvl1pPr>
          </a:lstStyle>
          <a:p>
            <a:pPr>
              <a:defRPr/>
            </a:pPr>
            <a:r>
              <a:rPr lang="en-US" sz="3000" b="1" smtClean="0">
                <a:latin typeface="Arial" pitchFamily="34" charset="0"/>
                <a:cs typeface="Arial" pitchFamily="34" charset="0"/>
              </a:rPr>
              <a:t>Design Project                                                            Cont.…</a:t>
            </a:r>
            <a:endParaRPr lang="en-US" sz="3000" b="1" dirty="0">
              <a:latin typeface="Arial" pitchFamily="34" charset="0"/>
              <a:cs typeface="Arial" pitchFamily="34" charset="0"/>
            </a:endParaRPr>
          </a:p>
        </p:txBody>
      </p:sp>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4" name="Slide Number Placeholder 3"/>
          <p:cNvSpPr>
            <a:spLocks noGrp="1"/>
          </p:cNvSpPr>
          <p:nvPr>
            <p:ph type="sldNum" sz="quarter" idx="12"/>
          </p:nvPr>
        </p:nvSpPr>
        <p:spPr/>
        <p:txBody>
          <a:bodyPr/>
          <a:lstStyle/>
          <a:p>
            <a:fld id="{A48DA065-FA52-4A6B-AE36-1AE15AD4FD00}" type="slidenum">
              <a:rPr lang="en-US" smtClean="0"/>
              <a:pPr/>
              <a:t>35</a:t>
            </a:fld>
            <a:endParaRPr lang="en-US"/>
          </a:p>
        </p:txBody>
      </p:sp>
    </p:spTree>
    <p:extLst>
      <p:ext uri="{BB962C8B-B14F-4D97-AF65-F5344CB8AC3E}">
        <p14:creationId xmlns:p14="http://schemas.microsoft.com/office/powerpoint/2010/main" val="372293527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685800"/>
            <a:ext cx="11887200" cy="4401205"/>
          </a:xfrm>
          <a:prstGeom prst="rect">
            <a:avLst/>
          </a:prstGeom>
        </p:spPr>
        <p:txBody>
          <a:bodyPr wrap="square">
            <a:spAutoFit/>
          </a:bodyPr>
          <a:lstStyle/>
          <a:p>
            <a:pPr>
              <a:lnSpc>
                <a:spcPct val="200000"/>
              </a:lnSpc>
            </a:pPr>
            <a:r>
              <a:rPr lang="en-US" sz="2000" dirty="0" smtClean="0">
                <a:latin typeface="Arial" pitchFamily="34" charset="0"/>
                <a:cs typeface="Arial" pitchFamily="34" charset="0"/>
              </a:rPr>
              <a:t>17. Specify a module and divide the Array peak amps by the Peak amps produced by each module to get the Modules needed in parallel.</a:t>
            </a:r>
            <a:br>
              <a:rPr lang="en-US" sz="2000" dirty="0" smtClean="0">
                <a:latin typeface="Arial" pitchFamily="34" charset="0"/>
                <a:cs typeface="Arial" pitchFamily="34" charset="0"/>
              </a:rPr>
            </a:br>
            <a:r>
              <a:rPr lang="en-US" sz="2000" dirty="0" smtClean="0">
                <a:latin typeface="Arial" pitchFamily="34" charset="0"/>
                <a:cs typeface="Arial" pitchFamily="34" charset="0"/>
              </a:rPr>
              <a:t>18. Divide the Dc system voltage by the nominal module voltage to get the Modules in Series.</a:t>
            </a:r>
            <a:br>
              <a:rPr lang="en-US" sz="2000" dirty="0" smtClean="0">
                <a:latin typeface="Arial" pitchFamily="34" charset="0"/>
                <a:cs typeface="Arial" pitchFamily="34" charset="0"/>
              </a:rPr>
            </a:br>
            <a:r>
              <a:rPr lang="en-US" sz="2000" dirty="0" smtClean="0">
                <a:latin typeface="Arial" pitchFamily="34" charset="0"/>
                <a:cs typeface="Arial" pitchFamily="34" charset="0"/>
              </a:rPr>
              <a:t>19. Multiply the results of 17 and 18 to get the total number of modules.</a:t>
            </a:r>
            <a:br>
              <a:rPr lang="en-US" sz="2000" dirty="0" smtClean="0">
                <a:latin typeface="Arial" pitchFamily="34" charset="0"/>
                <a:cs typeface="Arial" pitchFamily="34" charset="0"/>
              </a:rPr>
            </a:br>
            <a:r>
              <a:rPr lang="en-US" sz="2000" b="1" dirty="0" smtClean="0">
                <a:latin typeface="Arial" pitchFamily="34" charset="0"/>
                <a:cs typeface="Arial" pitchFamily="34" charset="0"/>
              </a:rPr>
              <a:t>Specifying a Controller</a:t>
            </a:r>
            <a:br>
              <a:rPr lang="en-US" sz="2000" b="1" dirty="0" smtClean="0">
                <a:latin typeface="Arial" pitchFamily="34" charset="0"/>
                <a:cs typeface="Arial" pitchFamily="34" charset="0"/>
              </a:rPr>
            </a:br>
            <a:r>
              <a:rPr lang="en-US" sz="2000" dirty="0" smtClean="0">
                <a:latin typeface="Arial" pitchFamily="34" charset="0"/>
                <a:cs typeface="Arial" pitchFamily="34" charset="0"/>
              </a:rPr>
              <a:t>20. Multiply the module short circuit current by the total number of module to get the minimum Amp rating for the Charge Controller.</a:t>
            </a:r>
            <a:endParaRPr lang="en-US" sz="2000" dirty="0">
              <a:latin typeface="Arial" pitchFamily="34" charset="0"/>
              <a:cs typeface="Arial" pitchFamily="34" charset="0"/>
            </a:endParaRPr>
          </a:p>
        </p:txBody>
      </p:sp>
      <p:sp>
        <p:nvSpPr>
          <p:cNvPr id="3" name="Title 1"/>
          <p:cNvSpPr txBox="1">
            <a:spLocks/>
          </p:cNvSpPr>
          <p:nvPr/>
        </p:nvSpPr>
        <p:spPr>
          <a:xfrm>
            <a:off x="203200" y="152400"/>
            <a:ext cx="11887200" cy="533400"/>
          </a:xfrm>
          <a:prstGeom prst="rect">
            <a:avLst/>
          </a:prstGeom>
        </p:spPr>
        <p:txBody>
          <a:bodyPr/>
          <a:lstStyle>
            <a:lvl1pPr algn="l" defTabSz="914400" rtl="0" eaLnBrk="1" latinLnBrk="1" hangingPunct="1">
              <a:lnSpc>
                <a:spcPct val="90000"/>
              </a:lnSpc>
              <a:spcBef>
                <a:spcPct val="0"/>
              </a:spcBef>
              <a:buNone/>
              <a:defRPr sz="4400" kern="1200">
                <a:solidFill>
                  <a:schemeClr val="tx1"/>
                </a:solidFill>
                <a:latin typeface="+mj-lt"/>
                <a:ea typeface="+mj-ea"/>
                <a:cs typeface="+mj-cs"/>
              </a:defRPr>
            </a:lvl1pPr>
          </a:lstStyle>
          <a:p>
            <a:pPr>
              <a:defRPr/>
            </a:pPr>
            <a:r>
              <a:rPr lang="en-US" sz="3000" b="1" smtClean="0">
                <a:latin typeface="Arial" pitchFamily="34" charset="0"/>
                <a:cs typeface="Arial" pitchFamily="34" charset="0"/>
              </a:rPr>
              <a:t>Design Project                                                            Cont.…</a:t>
            </a:r>
            <a:endParaRPr lang="en-US" sz="3000" b="1"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36</a:t>
            </a:fld>
            <a:endParaRPr lang="en-US"/>
          </a:p>
        </p:txBody>
      </p:sp>
    </p:spTree>
    <p:extLst>
      <p:ext uri="{BB962C8B-B14F-4D97-AF65-F5344CB8AC3E}">
        <p14:creationId xmlns:p14="http://schemas.microsoft.com/office/powerpoint/2010/main" val="15591973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0560" y="104460"/>
            <a:ext cx="10363200" cy="550861"/>
          </a:xfrm>
        </p:spPr>
        <p:txBody>
          <a:bodyPr>
            <a:normAutofit/>
          </a:bodyPr>
          <a:lstStyle/>
          <a:p>
            <a:r>
              <a:rPr lang="en-US" sz="3000" b="1" dirty="0" smtClean="0">
                <a:latin typeface="Arial" pitchFamily="34" charset="0"/>
                <a:cs typeface="Arial" pitchFamily="34" charset="0"/>
              </a:rPr>
              <a:t>6. Solution of the Design Project</a:t>
            </a:r>
            <a:endParaRPr lang="en-US" sz="3000" b="1" dirty="0">
              <a:latin typeface="Arial" pitchFamily="34" charset="0"/>
              <a:cs typeface="Arial" pitchFamily="34" charset="0"/>
            </a:endParaRPr>
          </a:p>
        </p:txBody>
      </p:sp>
      <p:sp>
        <p:nvSpPr>
          <p:cNvPr id="3" name="Content Placeholder 2"/>
          <p:cNvSpPr>
            <a:spLocks noGrp="1"/>
          </p:cNvSpPr>
          <p:nvPr>
            <p:ph idx="1"/>
          </p:nvPr>
        </p:nvSpPr>
        <p:spPr>
          <a:xfrm>
            <a:off x="81280" y="558800"/>
            <a:ext cx="12110720" cy="6136639"/>
          </a:xfrm>
        </p:spPr>
        <p:txBody>
          <a:bodyPr/>
          <a:lstStyle/>
          <a:p>
            <a:pPr marL="0" indent="0">
              <a:buNone/>
            </a:pPr>
            <a:r>
              <a:rPr lang="en-US" dirty="0" smtClean="0"/>
              <a:t>A. </a:t>
            </a:r>
            <a:r>
              <a:rPr lang="en-US" b="1" dirty="0" smtClean="0">
                <a:latin typeface="Arial" pitchFamily="34" charset="0"/>
                <a:cs typeface="Arial" pitchFamily="34" charset="0"/>
              </a:rPr>
              <a:t>solution of Hand-calculation:</a:t>
            </a:r>
          </a:p>
          <a:p>
            <a:pPr marL="0" indent="0" algn="just">
              <a:buNone/>
            </a:pPr>
            <a:r>
              <a:rPr lang="en-US" sz="2000" dirty="0" smtClean="0">
                <a:latin typeface="Arial" pitchFamily="34" charset="0"/>
                <a:cs typeface="Arial" pitchFamily="34" charset="0"/>
              </a:rPr>
              <a:t>Steps from 1-20 are used to come up with the hand calculation design. Then, the result is given in Table 5. </a:t>
            </a:r>
          </a:p>
          <a:p>
            <a:pPr marL="0" indent="0" algn="ctr">
              <a:buNone/>
            </a:pPr>
            <a:r>
              <a:rPr lang="en-US" sz="2000" dirty="0" smtClean="0">
                <a:latin typeface="Arial" pitchFamily="34" charset="0"/>
                <a:cs typeface="Arial" pitchFamily="34" charset="0"/>
              </a:rPr>
              <a:t>   Table 5. Electrical load estimation results  </a:t>
            </a:r>
            <a:endParaRPr lang="en-US" sz="2000" dirty="0">
              <a:latin typeface="Arial" pitchFamily="34" charset="0"/>
              <a:cs typeface="Arial" pitchFamily="34" charset="0"/>
            </a:endParaRPr>
          </a:p>
        </p:txBody>
      </p:sp>
      <p:graphicFrame>
        <p:nvGraphicFramePr>
          <p:cNvPr id="6" name="Table 5"/>
          <p:cNvGraphicFramePr>
            <a:graphicFrameLocks noGrp="1"/>
          </p:cNvGraphicFramePr>
          <p:nvPr>
            <p:extLst>
              <p:ext uri="{D42A27DB-BD31-4B8C-83A1-F6EECF244321}">
                <p14:modId xmlns:p14="http://schemas.microsoft.com/office/powerpoint/2010/main" val="3866718977"/>
              </p:ext>
            </p:extLst>
          </p:nvPr>
        </p:nvGraphicFramePr>
        <p:xfrm>
          <a:off x="680720" y="1849120"/>
          <a:ext cx="8991600" cy="4199010"/>
        </p:xfrm>
        <a:graphic>
          <a:graphicData uri="http://schemas.openxmlformats.org/drawingml/2006/table">
            <a:tbl>
              <a:tblPr firstRow="1" bandRow="1">
                <a:tableStyleId>{5C22544A-7EE6-4342-B048-85BDC9FD1C3A}</a:tableStyleId>
              </a:tblPr>
              <a:tblGrid>
                <a:gridCol w="594236"/>
                <a:gridCol w="1573229"/>
                <a:gridCol w="1303486"/>
                <a:gridCol w="1111797"/>
                <a:gridCol w="1332240"/>
                <a:gridCol w="1072081"/>
                <a:gridCol w="2004531"/>
              </a:tblGrid>
              <a:tr h="329934">
                <a:tc rowSpan="3">
                  <a:txBody>
                    <a:bodyPr/>
                    <a:lstStyle/>
                    <a:p>
                      <a:endParaRPr lang="en-US" sz="2000" dirty="0">
                        <a:latin typeface="Arial" pitchFamily="34" charset="0"/>
                        <a:cs typeface="Arial" pitchFamily="34" charset="0"/>
                      </a:endParaRPr>
                    </a:p>
                  </a:txBody>
                  <a:tcPr/>
                </a:tc>
                <a:tc>
                  <a:txBody>
                    <a:bodyPr/>
                    <a:lstStyle/>
                    <a:p>
                      <a:pPr marL="0" marR="0">
                        <a:lnSpc>
                          <a:spcPct val="115000"/>
                        </a:lnSpc>
                        <a:spcBef>
                          <a:spcPts val="0"/>
                        </a:spcBef>
                        <a:spcAft>
                          <a:spcPts val="0"/>
                        </a:spcAft>
                      </a:pPr>
                      <a:r>
                        <a:rPr lang="en-US" sz="2000" dirty="0">
                          <a:solidFill>
                            <a:srgbClr val="000000"/>
                          </a:solidFill>
                          <a:effectLst/>
                          <a:latin typeface="Arial" pitchFamily="34" charset="0"/>
                          <a:ea typeface="Times New Roman"/>
                          <a:cs typeface="Arial" pitchFamily="34" charset="0"/>
                        </a:rPr>
                        <a:t>A</a:t>
                      </a:r>
                      <a:endParaRPr lang="en-US" sz="2000" dirty="0">
                        <a:effectLst/>
                        <a:latin typeface="Arial" pitchFamily="34" charset="0"/>
                        <a:ea typeface="Calibri"/>
                        <a:cs typeface="Arial" pitchFamily="34" charset="0"/>
                      </a:endParaRPr>
                    </a:p>
                  </a:txBody>
                  <a:tcPr marL="68580" marR="68580" marT="0" marB="0" anchor="b"/>
                </a:tc>
                <a:tc gridSpan="4">
                  <a:txBody>
                    <a:bodyPr/>
                    <a:lstStyle/>
                    <a:p>
                      <a:pPr marL="0" marR="0" algn="ctr">
                        <a:lnSpc>
                          <a:spcPct val="115000"/>
                        </a:lnSpc>
                        <a:spcBef>
                          <a:spcPts val="0"/>
                        </a:spcBef>
                        <a:spcAft>
                          <a:spcPts val="0"/>
                        </a:spcAft>
                      </a:pPr>
                      <a:r>
                        <a:rPr lang="en-US" sz="2000" b="1" kern="1200" dirty="0" smtClean="0">
                          <a:solidFill>
                            <a:schemeClr val="lt1"/>
                          </a:solidFill>
                          <a:effectLst/>
                          <a:latin typeface="Arial" pitchFamily="34" charset="0"/>
                          <a:ea typeface="+mn-ea"/>
                          <a:cs typeface="Arial" pitchFamily="34" charset="0"/>
                        </a:rPr>
                        <a:t>Inverter efficiency </a:t>
                      </a:r>
                      <a:endParaRPr lang="en-US" sz="2000" dirty="0">
                        <a:effectLst/>
                        <a:latin typeface="Arial" pitchFamily="34" charset="0"/>
                        <a:ea typeface="Calibri"/>
                        <a:cs typeface="Arial" pitchFamily="34" charset="0"/>
                      </a:endParaRPr>
                    </a:p>
                  </a:txBody>
                  <a:tcPr marL="68580" marR="68580" marT="0" marB="0" anchor="b"/>
                </a:tc>
                <a:tc hMerge="1">
                  <a:txBody>
                    <a:bodyPr/>
                    <a:lstStyle/>
                    <a:p>
                      <a:pPr marL="0" marR="0" algn="ctr">
                        <a:lnSpc>
                          <a:spcPct val="115000"/>
                        </a:lnSpc>
                        <a:spcBef>
                          <a:spcPts val="0"/>
                        </a:spcBef>
                        <a:spcAft>
                          <a:spcPts val="0"/>
                        </a:spcAft>
                      </a:pPr>
                      <a:endParaRPr lang="en-US" sz="1100" dirty="0">
                        <a:effectLst/>
                        <a:latin typeface="Calibri"/>
                        <a:ea typeface="Calibri"/>
                        <a:cs typeface="Times New Roman"/>
                      </a:endParaRPr>
                    </a:p>
                  </a:txBody>
                  <a:tcPr marL="68580" marR="68580" marT="0" marB="0" anchor="b"/>
                </a:tc>
                <a:tc hMerge="1">
                  <a:txBody>
                    <a:bodyPr/>
                    <a:lstStyle/>
                    <a:p>
                      <a:pPr marL="0" marR="0" algn="ctr">
                        <a:lnSpc>
                          <a:spcPct val="115000"/>
                        </a:lnSpc>
                        <a:spcBef>
                          <a:spcPts val="0"/>
                        </a:spcBef>
                        <a:spcAft>
                          <a:spcPts val="0"/>
                        </a:spcAft>
                      </a:pPr>
                      <a:endParaRPr lang="en-US" sz="1100" dirty="0">
                        <a:effectLst/>
                        <a:latin typeface="Calibri"/>
                        <a:ea typeface="Calibri"/>
                        <a:cs typeface="Times New Roman"/>
                      </a:endParaRPr>
                    </a:p>
                  </a:txBody>
                  <a:tcPr marL="68580" marR="68580" marT="0" marB="0" anchor="b"/>
                </a:tc>
                <a:tc hMerge="1">
                  <a:txBody>
                    <a:bodyPr/>
                    <a:lstStyle/>
                    <a:p>
                      <a:pPr marL="0" marR="0" algn="ctr">
                        <a:lnSpc>
                          <a:spcPct val="115000"/>
                        </a:lnSpc>
                        <a:spcBef>
                          <a:spcPts val="0"/>
                        </a:spcBef>
                        <a:spcAft>
                          <a:spcPts val="0"/>
                        </a:spcAft>
                      </a:pPr>
                      <a:endParaRPr lang="en-US" sz="1100" dirty="0">
                        <a:effectLst/>
                        <a:latin typeface="Calibri"/>
                        <a:ea typeface="Calibri"/>
                        <a:cs typeface="Times New Roman"/>
                      </a:endParaRPr>
                    </a:p>
                  </a:txBody>
                  <a:tcPr marL="68580" marR="68580" marT="0" marB="0" anchor="b"/>
                </a:tc>
                <a:tc>
                  <a:txBody>
                    <a:bodyPr/>
                    <a:lstStyle/>
                    <a:p>
                      <a:pPr marL="0" marR="0" algn="ctr">
                        <a:lnSpc>
                          <a:spcPct val="115000"/>
                        </a:lnSpc>
                        <a:spcBef>
                          <a:spcPts val="0"/>
                        </a:spcBef>
                        <a:spcAft>
                          <a:spcPts val="0"/>
                        </a:spcAft>
                      </a:pPr>
                      <a:r>
                        <a:rPr lang="en-US" sz="2000">
                          <a:solidFill>
                            <a:srgbClr val="000000"/>
                          </a:solidFill>
                          <a:effectLst/>
                          <a:latin typeface="Arial" pitchFamily="34" charset="0"/>
                          <a:ea typeface="Times New Roman"/>
                          <a:cs typeface="Arial" pitchFamily="34" charset="0"/>
                        </a:rPr>
                        <a:t>0.85</a:t>
                      </a:r>
                      <a:endParaRPr lang="en-US" sz="2000">
                        <a:effectLst/>
                        <a:latin typeface="Arial" pitchFamily="34" charset="0"/>
                        <a:ea typeface="Calibri"/>
                        <a:cs typeface="Arial" pitchFamily="34" charset="0"/>
                      </a:endParaRPr>
                    </a:p>
                  </a:txBody>
                  <a:tcPr marL="68580" marR="68580" marT="0" marB="0" anchor="b"/>
                </a:tc>
              </a:tr>
              <a:tr h="359040">
                <a:tc vMerge="1">
                  <a:txBody>
                    <a:bodyPr/>
                    <a:lstStyle/>
                    <a:p>
                      <a:endParaRPr lang="en-US" dirty="0"/>
                    </a:p>
                  </a:txBody>
                  <a:tcPr/>
                </a:tc>
                <a:tc>
                  <a:txBody>
                    <a:bodyPr/>
                    <a:lstStyle/>
                    <a:p>
                      <a:pPr marL="0" marR="0">
                        <a:lnSpc>
                          <a:spcPct val="115000"/>
                        </a:lnSpc>
                        <a:spcBef>
                          <a:spcPts val="0"/>
                        </a:spcBef>
                        <a:spcAft>
                          <a:spcPts val="0"/>
                        </a:spcAft>
                      </a:pPr>
                      <a:r>
                        <a:rPr lang="en-US" sz="2000" dirty="0">
                          <a:solidFill>
                            <a:srgbClr val="000000"/>
                          </a:solidFill>
                          <a:effectLst/>
                          <a:latin typeface="Arial" pitchFamily="34" charset="0"/>
                          <a:ea typeface="Times New Roman"/>
                          <a:cs typeface="Arial" pitchFamily="34" charset="0"/>
                        </a:rPr>
                        <a:t>B</a:t>
                      </a:r>
                      <a:endParaRPr lang="en-US" sz="2000" dirty="0">
                        <a:effectLst/>
                        <a:latin typeface="Arial" pitchFamily="34" charset="0"/>
                        <a:ea typeface="Calibri"/>
                        <a:cs typeface="Arial" pitchFamily="34" charset="0"/>
                      </a:endParaRPr>
                    </a:p>
                  </a:txBody>
                  <a:tcPr marL="68580" marR="68580" marT="0" marB="0" anchor="b"/>
                </a:tc>
                <a:tc gridSpan="4">
                  <a:txBody>
                    <a:bodyPr/>
                    <a:lstStyle/>
                    <a:p>
                      <a:pPr marL="0" marR="0" algn="ctr">
                        <a:lnSpc>
                          <a:spcPct val="115000"/>
                        </a:lnSpc>
                        <a:spcBef>
                          <a:spcPts val="0"/>
                        </a:spcBef>
                        <a:spcAft>
                          <a:spcPts val="0"/>
                        </a:spcAft>
                      </a:pPr>
                      <a:r>
                        <a:rPr lang="en-US" sz="2000" kern="1200" dirty="0" smtClean="0">
                          <a:solidFill>
                            <a:schemeClr val="dk1"/>
                          </a:solidFill>
                          <a:effectLst/>
                          <a:latin typeface="Arial" pitchFamily="34" charset="0"/>
                          <a:ea typeface="+mn-ea"/>
                          <a:cs typeface="Arial" pitchFamily="34" charset="0"/>
                        </a:rPr>
                        <a:t>Battery bus voltage</a:t>
                      </a:r>
                      <a:endParaRPr lang="en-US" sz="2000" dirty="0">
                        <a:effectLst/>
                        <a:latin typeface="Arial" pitchFamily="34" charset="0"/>
                        <a:ea typeface="Calibri"/>
                        <a:cs typeface="Arial" pitchFamily="34" charset="0"/>
                      </a:endParaRPr>
                    </a:p>
                  </a:txBody>
                  <a:tcPr marL="68580" marR="68580" marT="0" marB="0" anchor="b"/>
                </a:tc>
                <a:tc hMerge="1">
                  <a:txBody>
                    <a:bodyPr/>
                    <a:lstStyle/>
                    <a:p>
                      <a:pPr marL="0" marR="0" algn="ctr">
                        <a:lnSpc>
                          <a:spcPct val="115000"/>
                        </a:lnSpc>
                        <a:spcBef>
                          <a:spcPts val="0"/>
                        </a:spcBef>
                        <a:spcAft>
                          <a:spcPts val="0"/>
                        </a:spcAft>
                      </a:pPr>
                      <a:endParaRPr lang="en-US" sz="1100" dirty="0">
                        <a:effectLst/>
                        <a:latin typeface="Calibri"/>
                        <a:ea typeface="Calibri"/>
                        <a:cs typeface="Times New Roman"/>
                      </a:endParaRPr>
                    </a:p>
                  </a:txBody>
                  <a:tcPr marL="68580" marR="68580" marT="0" marB="0" anchor="b"/>
                </a:tc>
                <a:tc hMerge="1">
                  <a:txBody>
                    <a:bodyPr/>
                    <a:lstStyle/>
                    <a:p>
                      <a:pPr marL="0" marR="0" algn="ctr">
                        <a:lnSpc>
                          <a:spcPct val="115000"/>
                        </a:lnSpc>
                        <a:spcBef>
                          <a:spcPts val="0"/>
                        </a:spcBef>
                        <a:spcAft>
                          <a:spcPts val="0"/>
                        </a:spcAft>
                      </a:pPr>
                      <a:endParaRPr lang="en-US" sz="1100" dirty="0">
                        <a:effectLst/>
                        <a:latin typeface="Calibri"/>
                        <a:ea typeface="Calibri"/>
                        <a:cs typeface="Times New Roman"/>
                      </a:endParaRPr>
                    </a:p>
                  </a:txBody>
                  <a:tcPr marL="68580" marR="68580" marT="0" marB="0" anchor="b"/>
                </a:tc>
                <a:tc hMerge="1">
                  <a:txBody>
                    <a:bodyPr/>
                    <a:lstStyle/>
                    <a:p>
                      <a:pPr marL="0" marR="0" algn="ctr">
                        <a:lnSpc>
                          <a:spcPct val="115000"/>
                        </a:lnSpc>
                        <a:spcBef>
                          <a:spcPts val="0"/>
                        </a:spcBef>
                        <a:spcAft>
                          <a:spcPts val="0"/>
                        </a:spcAft>
                      </a:pPr>
                      <a:endParaRPr lang="en-US" sz="1100" dirty="0">
                        <a:effectLst/>
                        <a:latin typeface="Calibri"/>
                        <a:ea typeface="Calibri"/>
                        <a:cs typeface="Times New Roman"/>
                      </a:endParaRPr>
                    </a:p>
                  </a:txBody>
                  <a:tcPr marL="68580" marR="68580" marT="0" marB="0" anchor="b"/>
                </a:tc>
                <a:tc>
                  <a:txBody>
                    <a:bodyPr/>
                    <a:lstStyle/>
                    <a:p>
                      <a:pPr marL="0" marR="0" algn="ctr">
                        <a:lnSpc>
                          <a:spcPct val="115000"/>
                        </a:lnSpc>
                        <a:spcBef>
                          <a:spcPts val="0"/>
                        </a:spcBef>
                        <a:spcAft>
                          <a:spcPts val="0"/>
                        </a:spcAft>
                      </a:pPr>
                      <a:r>
                        <a:rPr lang="en-US" sz="2000">
                          <a:solidFill>
                            <a:srgbClr val="000000"/>
                          </a:solidFill>
                          <a:effectLst/>
                          <a:latin typeface="Arial" pitchFamily="34" charset="0"/>
                          <a:ea typeface="Times New Roman"/>
                          <a:cs typeface="Arial" pitchFamily="34" charset="0"/>
                        </a:rPr>
                        <a:t>24</a:t>
                      </a:r>
                      <a:endParaRPr lang="en-US" sz="2000">
                        <a:effectLst/>
                        <a:latin typeface="Arial" pitchFamily="34" charset="0"/>
                        <a:ea typeface="Calibri"/>
                        <a:cs typeface="Arial" pitchFamily="34" charset="0"/>
                      </a:endParaRPr>
                    </a:p>
                  </a:txBody>
                  <a:tcPr marL="68580" marR="68580" marT="0" marB="0" anchor="b"/>
                </a:tc>
              </a:tr>
              <a:tr h="359040">
                <a:tc vMerge="1">
                  <a:txBody>
                    <a:bodyPr/>
                    <a:lstStyle/>
                    <a:p>
                      <a:endParaRPr lang="en-US" dirty="0"/>
                    </a:p>
                  </a:txBody>
                  <a:tcPr/>
                </a:tc>
                <a:tc>
                  <a:txBody>
                    <a:bodyPr/>
                    <a:lstStyle/>
                    <a:p>
                      <a:pPr marL="0" marR="0">
                        <a:lnSpc>
                          <a:spcPct val="115000"/>
                        </a:lnSpc>
                        <a:spcBef>
                          <a:spcPts val="0"/>
                        </a:spcBef>
                        <a:spcAft>
                          <a:spcPts val="0"/>
                        </a:spcAft>
                      </a:pPr>
                      <a:r>
                        <a:rPr lang="en-US" sz="2000" dirty="0">
                          <a:solidFill>
                            <a:srgbClr val="000000"/>
                          </a:solidFill>
                          <a:effectLst/>
                          <a:latin typeface="Arial" pitchFamily="34" charset="0"/>
                          <a:ea typeface="Times New Roman"/>
                          <a:cs typeface="Arial" pitchFamily="34" charset="0"/>
                        </a:rPr>
                        <a:t>C</a:t>
                      </a:r>
                      <a:endParaRPr lang="en-US" sz="2000" dirty="0">
                        <a:effectLst/>
                        <a:latin typeface="Arial" pitchFamily="34" charset="0"/>
                        <a:ea typeface="Calibri"/>
                        <a:cs typeface="Arial" pitchFamily="34" charset="0"/>
                      </a:endParaRPr>
                    </a:p>
                  </a:txBody>
                  <a:tcPr marL="68580" marR="68580" marT="0" marB="0" anchor="b"/>
                </a:tc>
                <a:tc gridSpan="4">
                  <a:txBody>
                    <a:bodyPr/>
                    <a:lstStyle/>
                    <a:p>
                      <a:pPr marL="0" marR="0" algn="ctr">
                        <a:lnSpc>
                          <a:spcPct val="115000"/>
                        </a:lnSpc>
                        <a:spcBef>
                          <a:spcPts val="0"/>
                        </a:spcBef>
                        <a:spcAft>
                          <a:spcPts val="0"/>
                        </a:spcAft>
                      </a:pPr>
                      <a:r>
                        <a:rPr lang="en-US" sz="2000" dirty="0">
                          <a:solidFill>
                            <a:srgbClr val="000000"/>
                          </a:solidFill>
                          <a:effectLst/>
                          <a:latin typeface="Arial" pitchFamily="34" charset="0"/>
                          <a:ea typeface="Times New Roman"/>
                          <a:cs typeface="Arial" pitchFamily="34" charset="0"/>
                        </a:rPr>
                        <a:t>Inverter AC voltage</a:t>
                      </a:r>
                      <a:endParaRPr lang="en-US" sz="2000" dirty="0">
                        <a:effectLst/>
                        <a:latin typeface="Arial" pitchFamily="34" charset="0"/>
                        <a:ea typeface="Calibri"/>
                        <a:cs typeface="Arial" pitchFamily="34" charset="0"/>
                      </a:endParaRPr>
                    </a:p>
                  </a:txBody>
                  <a:tcPr marL="68580" marR="68580" marT="0" marB="0" anchor="b"/>
                </a:tc>
                <a:tc hMerge="1">
                  <a:txBody>
                    <a:bodyPr/>
                    <a:lstStyle/>
                    <a:p>
                      <a:pPr marL="0" marR="0" algn="ctr">
                        <a:lnSpc>
                          <a:spcPct val="115000"/>
                        </a:lnSpc>
                        <a:spcBef>
                          <a:spcPts val="0"/>
                        </a:spcBef>
                        <a:spcAft>
                          <a:spcPts val="0"/>
                        </a:spcAft>
                      </a:pPr>
                      <a:endParaRPr lang="en-US" sz="1100" dirty="0">
                        <a:effectLst/>
                        <a:latin typeface="Calibri"/>
                        <a:ea typeface="Calibri"/>
                        <a:cs typeface="Times New Roman"/>
                      </a:endParaRPr>
                    </a:p>
                  </a:txBody>
                  <a:tcPr marL="68580" marR="68580" marT="0" marB="0" anchor="b"/>
                </a:tc>
                <a:tc hMerge="1">
                  <a:txBody>
                    <a:bodyPr/>
                    <a:lstStyle/>
                    <a:p>
                      <a:pPr marL="0" marR="0" algn="ctr">
                        <a:lnSpc>
                          <a:spcPct val="115000"/>
                        </a:lnSpc>
                        <a:spcBef>
                          <a:spcPts val="0"/>
                        </a:spcBef>
                        <a:spcAft>
                          <a:spcPts val="0"/>
                        </a:spcAft>
                      </a:pPr>
                      <a:endParaRPr lang="en-US" sz="1100" dirty="0">
                        <a:effectLst/>
                        <a:latin typeface="Calibri"/>
                        <a:ea typeface="Calibri"/>
                        <a:cs typeface="Times New Roman"/>
                      </a:endParaRPr>
                    </a:p>
                  </a:txBody>
                  <a:tcPr marL="68580" marR="68580" marT="0" marB="0" anchor="b"/>
                </a:tc>
                <a:tc hMerge="1">
                  <a:txBody>
                    <a:bodyPr/>
                    <a:lstStyle/>
                    <a:p>
                      <a:pPr marL="0" marR="0" algn="ctr">
                        <a:lnSpc>
                          <a:spcPct val="115000"/>
                        </a:lnSpc>
                        <a:spcBef>
                          <a:spcPts val="0"/>
                        </a:spcBef>
                        <a:spcAft>
                          <a:spcPts val="0"/>
                        </a:spcAft>
                      </a:pPr>
                      <a:endParaRPr lang="en-US" sz="1100" dirty="0">
                        <a:effectLst/>
                        <a:latin typeface="Calibri"/>
                        <a:ea typeface="Calibri"/>
                        <a:cs typeface="Times New Roman"/>
                      </a:endParaRPr>
                    </a:p>
                  </a:txBody>
                  <a:tcPr marL="68580" marR="68580" marT="0" marB="0" anchor="b"/>
                </a:tc>
                <a:tc>
                  <a:txBody>
                    <a:bodyPr/>
                    <a:lstStyle/>
                    <a:p>
                      <a:pPr marL="0" marR="0" algn="ctr">
                        <a:lnSpc>
                          <a:spcPct val="115000"/>
                        </a:lnSpc>
                        <a:spcBef>
                          <a:spcPts val="0"/>
                        </a:spcBef>
                        <a:spcAft>
                          <a:spcPts val="0"/>
                        </a:spcAft>
                      </a:pPr>
                      <a:r>
                        <a:rPr lang="en-US" sz="2000" dirty="0">
                          <a:solidFill>
                            <a:srgbClr val="000000"/>
                          </a:solidFill>
                          <a:effectLst/>
                          <a:latin typeface="Arial" pitchFamily="34" charset="0"/>
                          <a:ea typeface="Times New Roman"/>
                          <a:cs typeface="Arial" pitchFamily="34" charset="0"/>
                        </a:rPr>
                        <a:t>120</a:t>
                      </a:r>
                      <a:endParaRPr lang="en-US" sz="2000" dirty="0">
                        <a:effectLst/>
                        <a:latin typeface="Arial" pitchFamily="34" charset="0"/>
                        <a:ea typeface="Calibri"/>
                        <a:cs typeface="Arial" pitchFamily="34" charset="0"/>
                      </a:endParaRPr>
                    </a:p>
                  </a:txBody>
                  <a:tcPr marL="68580" marR="68580" marT="0" marB="0" anchor="b"/>
                </a:tc>
              </a:tr>
              <a:tr h="989803">
                <a:tc>
                  <a:txBody>
                    <a:bodyPr/>
                    <a:lstStyle/>
                    <a:p>
                      <a:r>
                        <a:rPr lang="en-US" sz="2000" dirty="0" smtClean="0">
                          <a:latin typeface="Arial" pitchFamily="34" charset="0"/>
                          <a:cs typeface="Arial" pitchFamily="34" charset="0"/>
                        </a:rPr>
                        <a:t>No. </a:t>
                      </a:r>
                      <a:endParaRPr lang="en-US" sz="2000" dirty="0">
                        <a:latin typeface="Arial" pitchFamily="34" charset="0"/>
                        <a:cs typeface="Arial" pitchFamily="34" charset="0"/>
                      </a:endParaRPr>
                    </a:p>
                  </a:txBody>
                  <a:tcPr/>
                </a:tc>
                <a:tc>
                  <a:txBody>
                    <a:bodyPr/>
                    <a:lstStyle/>
                    <a:p>
                      <a:pPr marL="0" marR="0" algn="ctr">
                        <a:lnSpc>
                          <a:spcPct val="115000"/>
                        </a:lnSpc>
                        <a:spcBef>
                          <a:spcPts val="0"/>
                        </a:spcBef>
                        <a:spcAft>
                          <a:spcPts val="0"/>
                        </a:spcAft>
                      </a:pPr>
                      <a:r>
                        <a:rPr lang="en-US" sz="2000" dirty="0">
                          <a:solidFill>
                            <a:srgbClr val="000000"/>
                          </a:solidFill>
                          <a:effectLst/>
                          <a:latin typeface="Arial" pitchFamily="34" charset="0"/>
                          <a:ea typeface="Times New Roman"/>
                          <a:cs typeface="Arial" pitchFamily="34" charset="0"/>
                        </a:rPr>
                        <a:t>Appliance</a:t>
                      </a:r>
                      <a:endParaRPr lang="en-US" sz="2000" dirty="0">
                        <a:effectLst/>
                        <a:latin typeface="Arial" pitchFamily="34" charset="0"/>
                        <a:ea typeface="Calibri"/>
                        <a:cs typeface="Arial" pitchFamily="34" charset="0"/>
                      </a:endParaRPr>
                    </a:p>
                  </a:txBody>
                  <a:tcPr marL="68580" marR="68580" marT="0" marB="0" anchor="b"/>
                </a:tc>
                <a:tc>
                  <a:txBody>
                    <a:bodyPr/>
                    <a:lstStyle/>
                    <a:p>
                      <a:pPr marL="0" marR="0">
                        <a:lnSpc>
                          <a:spcPct val="115000"/>
                        </a:lnSpc>
                        <a:spcBef>
                          <a:spcPts val="0"/>
                        </a:spcBef>
                        <a:spcAft>
                          <a:spcPts val="0"/>
                        </a:spcAft>
                      </a:pPr>
                      <a:r>
                        <a:rPr lang="en-US" sz="2000" dirty="0">
                          <a:solidFill>
                            <a:srgbClr val="000000"/>
                          </a:solidFill>
                          <a:effectLst/>
                          <a:latin typeface="Arial" pitchFamily="34" charset="0"/>
                          <a:ea typeface="Times New Roman"/>
                          <a:cs typeface="Arial" pitchFamily="34" charset="0"/>
                        </a:rPr>
                        <a:t>Unit (Watt)</a:t>
                      </a:r>
                      <a:endParaRPr lang="en-US" sz="2000" dirty="0">
                        <a:effectLst/>
                        <a:latin typeface="Arial" pitchFamily="34" charset="0"/>
                        <a:ea typeface="Calibri"/>
                        <a:cs typeface="Arial" pitchFamily="34" charset="0"/>
                      </a:endParaRPr>
                    </a:p>
                  </a:txBody>
                  <a:tcPr marL="68580" marR="68580" marT="0" marB="0" anchor="b"/>
                </a:tc>
                <a:tc>
                  <a:txBody>
                    <a:bodyPr/>
                    <a:lstStyle/>
                    <a:p>
                      <a:pPr marL="0" marR="0" algn="ctr">
                        <a:lnSpc>
                          <a:spcPct val="115000"/>
                        </a:lnSpc>
                        <a:spcBef>
                          <a:spcPts val="0"/>
                        </a:spcBef>
                        <a:spcAft>
                          <a:spcPts val="0"/>
                        </a:spcAft>
                      </a:pPr>
                      <a:r>
                        <a:rPr lang="en-US" sz="2000" dirty="0">
                          <a:solidFill>
                            <a:srgbClr val="000000"/>
                          </a:solidFill>
                          <a:effectLst/>
                          <a:latin typeface="Arial" pitchFamily="34" charset="0"/>
                          <a:ea typeface="Times New Roman"/>
                          <a:cs typeface="Arial" pitchFamily="34" charset="0"/>
                        </a:rPr>
                        <a:t>Adjustment factor </a:t>
                      </a:r>
                      <a:endParaRPr lang="en-US" sz="2000" dirty="0">
                        <a:effectLst/>
                        <a:latin typeface="Arial" pitchFamily="34" charset="0"/>
                        <a:ea typeface="Calibri"/>
                        <a:cs typeface="Arial" pitchFamily="34" charset="0"/>
                      </a:endParaRPr>
                    </a:p>
                  </a:txBody>
                  <a:tcPr marL="68580" marR="68580" marT="0" marB="0" anchor="b"/>
                </a:tc>
                <a:tc>
                  <a:txBody>
                    <a:bodyPr/>
                    <a:lstStyle/>
                    <a:p>
                      <a:pPr marL="0" marR="0" algn="ctr">
                        <a:lnSpc>
                          <a:spcPct val="115000"/>
                        </a:lnSpc>
                        <a:spcBef>
                          <a:spcPts val="0"/>
                        </a:spcBef>
                        <a:spcAft>
                          <a:spcPts val="0"/>
                        </a:spcAft>
                      </a:pPr>
                      <a:r>
                        <a:rPr lang="en-US" sz="2000" dirty="0">
                          <a:solidFill>
                            <a:srgbClr val="000000"/>
                          </a:solidFill>
                          <a:effectLst/>
                          <a:latin typeface="Arial" pitchFamily="34" charset="0"/>
                          <a:ea typeface="Times New Roman"/>
                          <a:cs typeface="Arial" pitchFamily="34" charset="0"/>
                        </a:rPr>
                        <a:t>Adjusted power</a:t>
                      </a:r>
                      <a:endParaRPr lang="en-US" sz="2000" dirty="0">
                        <a:effectLst/>
                        <a:latin typeface="Arial" pitchFamily="34" charset="0"/>
                        <a:ea typeface="Calibri"/>
                        <a:cs typeface="Arial" pitchFamily="34" charset="0"/>
                      </a:endParaRPr>
                    </a:p>
                  </a:txBody>
                  <a:tcPr marL="68580" marR="68580" marT="0" marB="0" anchor="b"/>
                </a:tc>
                <a:tc>
                  <a:txBody>
                    <a:bodyPr/>
                    <a:lstStyle/>
                    <a:p>
                      <a:pPr marL="0" marR="0" algn="ctr">
                        <a:lnSpc>
                          <a:spcPct val="115000"/>
                        </a:lnSpc>
                        <a:spcBef>
                          <a:spcPts val="0"/>
                        </a:spcBef>
                        <a:spcAft>
                          <a:spcPts val="0"/>
                        </a:spcAft>
                      </a:pPr>
                      <a:r>
                        <a:rPr lang="en-US" sz="2000" dirty="0" smtClean="0">
                          <a:solidFill>
                            <a:srgbClr val="000000"/>
                          </a:solidFill>
                          <a:effectLst/>
                          <a:latin typeface="Arial" pitchFamily="34" charset="0"/>
                          <a:ea typeface="Times New Roman"/>
                          <a:cs typeface="Arial" pitchFamily="34" charset="0"/>
                        </a:rPr>
                        <a:t>usage (hr.)</a:t>
                      </a:r>
                      <a:endParaRPr lang="en-US" sz="2000" dirty="0">
                        <a:effectLst/>
                        <a:latin typeface="Arial" pitchFamily="34" charset="0"/>
                        <a:ea typeface="Calibri"/>
                        <a:cs typeface="Arial" pitchFamily="34" charset="0"/>
                      </a:endParaRPr>
                    </a:p>
                  </a:txBody>
                  <a:tcPr marL="68580" marR="68580" marT="0" marB="0" anchor="b"/>
                </a:tc>
                <a:tc>
                  <a:txBody>
                    <a:bodyPr/>
                    <a:lstStyle/>
                    <a:p>
                      <a:pPr marL="0" marR="0" algn="ctr">
                        <a:lnSpc>
                          <a:spcPct val="115000"/>
                        </a:lnSpc>
                        <a:spcBef>
                          <a:spcPts val="0"/>
                        </a:spcBef>
                        <a:spcAft>
                          <a:spcPts val="0"/>
                        </a:spcAft>
                      </a:pPr>
                      <a:r>
                        <a:rPr lang="en-US" sz="2000" dirty="0">
                          <a:solidFill>
                            <a:srgbClr val="000000"/>
                          </a:solidFill>
                          <a:effectLst/>
                          <a:latin typeface="Arial" pitchFamily="34" charset="0"/>
                          <a:ea typeface="Times New Roman"/>
                          <a:cs typeface="Arial" pitchFamily="34" charset="0"/>
                        </a:rPr>
                        <a:t>Energy usage /day/item</a:t>
                      </a:r>
                      <a:endParaRPr lang="en-US" sz="2000" dirty="0">
                        <a:effectLst/>
                        <a:latin typeface="Arial" pitchFamily="34" charset="0"/>
                        <a:ea typeface="Calibri"/>
                        <a:cs typeface="Arial" pitchFamily="34" charset="0"/>
                      </a:endParaRPr>
                    </a:p>
                  </a:txBody>
                  <a:tcPr marL="68580" marR="68580" marT="0" marB="0" anchor="b"/>
                </a:tc>
              </a:tr>
              <a:tr h="659730">
                <a:tc>
                  <a:txBody>
                    <a:bodyPr/>
                    <a:lstStyle/>
                    <a:p>
                      <a:pPr marL="0" marR="0" algn="r">
                        <a:lnSpc>
                          <a:spcPct val="115000"/>
                        </a:lnSpc>
                        <a:spcBef>
                          <a:spcPts val="0"/>
                        </a:spcBef>
                        <a:spcAft>
                          <a:spcPts val="0"/>
                        </a:spcAft>
                      </a:pPr>
                      <a:r>
                        <a:rPr lang="en-US" sz="2000" dirty="0">
                          <a:solidFill>
                            <a:srgbClr val="000000"/>
                          </a:solidFill>
                          <a:effectLst/>
                          <a:latin typeface="Arial" pitchFamily="34" charset="0"/>
                          <a:ea typeface="Times New Roman"/>
                          <a:cs typeface="Arial" pitchFamily="34" charset="0"/>
                        </a:rPr>
                        <a:t>1</a:t>
                      </a:r>
                      <a:endParaRPr lang="en-US" sz="2000" dirty="0">
                        <a:effectLst/>
                        <a:latin typeface="Arial" pitchFamily="34" charset="0"/>
                        <a:ea typeface="Calibri"/>
                        <a:cs typeface="Arial" pitchFamily="34" charset="0"/>
                      </a:endParaRPr>
                    </a:p>
                  </a:txBody>
                  <a:tcPr marL="68580" marR="68580" marT="0" marB="0" anchor="b"/>
                </a:tc>
                <a:tc>
                  <a:txBody>
                    <a:bodyPr/>
                    <a:lstStyle/>
                    <a:p>
                      <a:pPr marL="0" marR="0">
                        <a:lnSpc>
                          <a:spcPct val="115000"/>
                        </a:lnSpc>
                        <a:spcBef>
                          <a:spcPts val="0"/>
                        </a:spcBef>
                        <a:spcAft>
                          <a:spcPts val="0"/>
                        </a:spcAft>
                      </a:pPr>
                      <a:r>
                        <a:rPr lang="en-US" sz="2000" dirty="0">
                          <a:solidFill>
                            <a:srgbClr val="000000"/>
                          </a:solidFill>
                          <a:effectLst/>
                          <a:latin typeface="Arial" pitchFamily="34" charset="0"/>
                          <a:ea typeface="Times New Roman"/>
                          <a:cs typeface="Arial" pitchFamily="34" charset="0"/>
                        </a:rPr>
                        <a:t>Coffee pot</a:t>
                      </a:r>
                      <a:endParaRPr lang="en-US" sz="2000" dirty="0">
                        <a:effectLst/>
                        <a:latin typeface="Arial" pitchFamily="34" charset="0"/>
                        <a:ea typeface="Calibri"/>
                        <a:cs typeface="Arial" pitchFamily="34" charset="0"/>
                      </a:endParaRPr>
                    </a:p>
                  </a:txBody>
                  <a:tcPr marL="68580" marR="68580" marT="0" marB="0" anchor="b"/>
                </a:tc>
                <a:tc>
                  <a:txBody>
                    <a:bodyPr/>
                    <a:lstStyle/>
                    <a:p>
                      <a:pPr marL="0" marR="0">
                        <a:lnSpc>
                          <a:spcPct val="115000"/>
                        </a:lnSpc>
                        <a:spcBef>
                          <a:spcPts val="0"/>
                        </a:spcBef>
                        <a:spcAft>
                          <a:spcPts val="0"/>
                        </a:spcAft>
                      </a:pPr>
                      <a:r>
                        <a:rPr lang="en-US" sz="2000" dirty="0">
                          <a:solidFill>
                            <a:srgbClr val="000000"/>
                          </a:solidFill>
                          <a:effectLst/>
                          <a:latin typeface="Arial" pitchFamily="34" charset="0"/>
                          <a:ea typeface="Times New Roman"/>
                          <a:cs typeface="Arial" pitchFamily="34" charset="0"/>
                        </a:rPr>
                        <a:t>200</a:t>
                      </a:r>
                      <a:endParaRPr lang="en-US" sz="2000" dirty="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2000" dirty="0">
                          <a:solidFill>
                            <a:srgbClr val="000000"/>
                          </a:solidFill>
                          <a:effectLst/>
                          <a:latin typeface="Arial" pitchFamily="34" charset="0"/>
                          <a:ea typeface="Times New Roman"/>
                          <a:cs typeface="Arial" pitchFamily="34" charset="0"/>
                        </a:rPr>
                        <a:t>0.85</a:t>
                      </a:r>
                      <a:endParaRPr lang="en-US" sz="2000" dirty="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2000" dirty="0">
                          <a:solidFill>
                            <a:srgbClr val="000000"/>
                          </a:solidFill>
                          <a:effectLst/>
                          <a:latin typeface="Arial" pitchFamily="34" charset="0"/>
                          <a:ea typeface="Times New Roman"/>
                          <a:cs typeface="Arial" pitchFamily="34" charset="0"/>
                        </a:rPr>
                        <a:t>235.29</a:t>
                      </a:r>
                      <a:endParaRPr lang="en-US" sz="2000" dirty="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2000" dirty="0">
                          <a:solidFill>
                            <a:srgbClr val="000000"/>
                          </a:solidFill>
                          <a:effectLst/>
                          <a:latin typeface="Arial" pitchFamily="34" charset="0"/>
                          <a:ea typeface="Times New Roman"/>
                          <a:cs typeface="Arial" pitchFamily="34" charset="0"/>
                        </a:rPr>
                        <a:t>0.25</a:t>
                      </a:r>
                      <a:endParaRPr lang="en-US" sz="2000" dirty="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2000" dirty="0">
                          <a:solidFill>
                            <a:srgbClr val="000000"/>
                          </a:solidFill>
                          <a:effectLst/>
                          <a:latin typeface="Arial" pitchFamily="34" charset="0"/>
                          <a:ea typeface="Times New Roman"/>
                          <a:cs typeface="Arial" pitchFamily="34" charset="0"/>
                        </a:rPr>
                        <a:t>58.82</a:t>
                      </a:r>
                      <a:endParaRPr lang="en-US" sz="2000" dirty="0">
                        <a:effectLst/>
                        <a:latin typeface="Arial" pitchFamily="34" charset="0"/>
                        <a:ea typeface="Calibri"/>
                        <a:cs typeface="Arial" pitchFamily="34" charset="0"/>
                      </a:endParaRPr>
                    </a:p>
                  </a:txBody>
                  <a:tcPr marL="68580" marR="68580" marT="0" marB="0" anchor="b"/>
                </a:tc>
              </a:tr>
              <a:tr h="363891">
                <a:tc>
                  <a:txBody>
                    <a:bodyPr/>
                    <a:lstStyle/>
                    <a:p>
                      <a:pPr marL="0" marR="0" algn="r">
                        <a:lnSpc>
                          <a:spcPct val="115000"/>
                        </a:lnSpc>
                        <a:spcBef>
                          <a:spcPts val="0"/>
                        </a:spcBef>
                        <a:spcAft>
                          <a:spcPts val="0"/>
                        </a:spcAft>
                      </a:pPr>
                      <a:r>
                        <a:rPr lang="en-US" sz="2000">
                          <a:solidFill>
                            <a:srgbClr val="000000"/>
                          </a:solidFill>
                          <a:effectLst/>
                          <a:latin typeface="Arial" pitchFamily="34" charset="0"/>
                          <a:ea typeface="Times New Roman"/>
                          <a:cs typeface="Arial" pitchFamily="34" charset="0"/>
                        </a:rPr>
                        <a:t>2</a:t>
                      </a:r>
                      <a:endParaRPr lang="en-US" sz="2000">
                        <a:effectLst/>
                        <a:latin typeface="Arial" pitchFamily="34" charset="0"/>
                        <a:ea typeface="Calibri"/>
                        <a:cs typeface="Arial" pitchFamily="34" charset="0"/>
                      </a:endParaRPr>
                    </a:p>
                  </a:txBody>
                  <a:tcPr marL="68580" marR="68580" marT="0" marB="0" anchor="b"/>
                </a:tc>
                <a:tc>
                  <a:txBody>
                    <a:bodyPr/>
                    <a:lstStyle/>
                    <a:p>
                      <a:pPr marL="0" marR="0">
                        <a:lnSpc>
                          <a:spcPct val="115000"/>
                        </a:lnSpc>
                        <a:spcBef>
                          <a:spcPts val="0"/>
                        </a:spcBef>
                        <a:spcAft>
                          <a:spcPts val="0"/>
                        </a:spcAft>
                      </a:pPr>
                      <a:r>
                        <a:rPr lang="en-US" sz="2000">
                          <a:solidFill>
                            <a:srgbClr val="000000"/>
                          </a:solidFill>
                          <a:effectLst/>
                          <a:latin typeface="Arial" pitchFamily="34" charset="0"/>
                          <a:ea typeface="Times New Roman"/>
                          <a:cs typeface="Arial" pitchFamily="34" charset="0"/>
                        </a:rPr>
                        <a:t>coffee maker</a:t>
                      </a:r>
                      <a:endParaRPr lang="en-US" sz="2000">
                        <a:effectLst/>
                        <a:latin typeface="Arial" pitchFamily="34" charset="0"/>
                        <a:ea typeface="Calibri"/>
                        <a:cs typeface="Arial" pitchFamily="34" charset="0"/>
                      </a:endParaRPr>
                    </a:p>
                  </a:txBody>
                  <a:tcPr marL="68580" marR="68580" marT="0" marB="0" anchor="b"/>
                </a:tc>
                <a:tc>
                  <a:txBody>
                    <a:bodyPr/>
                    <a:lstStyle/>
                    <a:p>
                      <a:pPr marL="0" marR="0">
                        <a:lnSpc>
                          <a:spcPct val="115000"/>
                        </a:lnSpc>
                        <a:spcBef>
                          <a:spcPts val="0"/>
                        </a:spcBef>
                        <a:spcAft>
                          <a:spcPts val="0"/>
                        </a:spcAft>
                      </a:pPr>
                      <a:r>
                        <a:rPr lang="en-US" sz="2000">
                          <a:solidFill>
                            <a:srgbClr val="000000"/>
                          </a:solidFill>
                          <a:effectLst/>
                          <a:latin typeface="Arial" pitchFamily="34" charset="0"/>
                          <a:ea typeface="Times New Roman"/>
                          <a:cs typeface="Arial" pitchFamily="34" charset="0"/>
                        </a:rPr>
                        <a:t>800</a:t>
                      </a:r>
                      <a:endParaRPr lang="en-US" sz="200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2000">
                          <a:solidFill>
                            <a:srgbClr val="000000"/>
                          </a:solidFill>
                          <a:effectLst/>
                          <a:latin typeface="Arial" pitchFamily="34" charset="0"/>
                          <a:ea typeface="Times New Roman"/>
                          <a:cs typeface="Arial" pitchFamily="34" charset="0"/>
                        </a:rPr>
                        <a:t>0.85</a:t>
                      </a:r>
                      <a:endParaRPr lang="en-US" sz="200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2000">
                          <a:solidFill>
                            <a:srgbClr val="000000"/>
                          </a:solidFill>
                          <a:effectLst/>
                          <a:latin typeface="Arial" pitchFamily="34" charset="0"/>
                          <a:ea typeface="Times New Roman"/>
                          <a:cs typeface="Arial" pitchFamily="34" charset="0"/>
                        </a:rPr>
                        <a:t>941.18</a:t>
                      </a:r>
                      <a:endParaRPr lang="en-US" sz="200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2000" dirty="0">
                          <a:solidFill>
                            <a:srgbClr val="000000"/>
                          </a:solidFill>
                          <a:effectLst/>
                          <a:latin typeface="Arial" pitchFamily="34" charset="0"/>
                          <a:ea typeface="Times New Roman"/>
                          <a:cs typeface="Arial" pitchFamily="34" charset="0"/>
                        </a:rPr>
                        <a:t>0.25</a:t>
                      </a:r>
                      <a:endParaRPr lang="en-US" sz="2000" dirty="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2000" dirty="0">
                          <a:solidFill>
                            <a:srgbClr val="000000"/>
                          </a:solidFill>
                          <a:effectLst/>
                          <a:latin typeface="Arial" pitchFamily="34" charset="0"/>
                          <a:ea typeface="Times New Roman"/>
                          <a:cs typeface="Arial" pitchFamily="34" charset="0"/>
                        </a:rPr>
                        <a:t>235.29</a:t>
                      </a:r>
                      <a:endParaRPr lang="en-US" sz="2000" dirty="0">
                        <a:effectLst/>
                        <a:latin typeface="Arial" pitchFamily="34" charset="0"/>
                        <a:ea typeface="Calibri"/>
                        <a:cs typeface="Arial" pitchFamily="34" charset="0"/>
                      </a:endParaRPr>
                    </a:p>
                  </a:txBody>
                  <a:tcPr marL="68580" marR="68580" marT="0" marB="0" anchor="b"/>
                </a:tc>
              </a:tr>
              <a:tr h="359040">
                <a:tc>
                  <a:txBody>
                    <a:bodyPr/>
                    <a:lstStyle/>
                    <a:p>
                      <a:pPr marL="0" marR="0" algn="r">
                        <a:lnSpc>
                          <a:spcPct val="115000"/>
                        </a:lnSpc>
                        <a:spcBef>
                          <a:spcPts val="0"/>
                        </a:spcBef>
                        <a:spcAft>
                          <a:spcPts val="0"/>
                        </a:spcAft>
                      </a:pPr>
                      <a:r>
                        <a:rPr lang="en-US" sz="2000">
                          <a:solidFill>
                            <a:srgbClr val="000000"/>
                          </a:solidFill>
                          <a:effectLst/>
                          <a:latin typeface="Arial" pitchFamily="34" charset="0"/>
                          <a:ea typeface="Times New Roman"/>
                          <a:cs typeface="Arial" pitchFamily="34" charset="0"/>
                        </a:rPr>
                        <a:t>3</a:t>
                      </a:r>
                      <a:endParaRPr lang="en-US" sz="2000">
                        <a:effectLst/>
                        <a:latin typeface="Arial" pitchFamily="34" charset="0"/>
                        <a:ea typeface="Calibri"/>
                        <a:cs typeface="Arial" pitchFamily="34" charset="0"/>
                      </a:endParaRPr>
                    </a:p>
                  </a:txBody>
                  <a:tcPr marL="68580" marR="68580" marT="0" marB="0" anchor="b"/>
                </a:tc>
                <a:tc>
                  <a:txBody>
                    <a:bodyPr/>
                    <a:lstStyle/>
                    <a:p>
                      <a:pPr marL="0" marR="0">
                        <a:lnSpc>
                          <a:spcPct val="115000"/>
                        </a:lnSpc>
                        <a:spcBef>
                          <a:spcPts val="0"/>
                        </a:spcBef>
                        <a:spcAft>
                          <a:spcPts val="0"/>
                        </a:spcAft>
                      </a:pPr>
                      <a:r>
                        <a:rPr lang="en-US" sz="2000">
                          <a:solidFill>
                            <a:srgbClr val="000000"/>
                          </a:solidFill>
                          <a:effectLst/>
                          <a:latin typeface="Arial" pitchFamily="34" charset="0"/>
                          <a:ea typeface="Times New Roman"/>
                          <a:cs typeface="Arial" pitchFamily="34" charset="0"/>
                        </a:rPr>
                        <a:t>Toaster</a:t>
                      </a:r>
                      <a:endParaRPr lang="en-US" sz="2000">
                        <a:effectLst/>
                        <a:latin typeface="Arial" pitchFamily="34" charset="0"/>
                        <a:ea typeface="Calibri"/>
                        <a:cs typeface="Arial" pitchFamily="34" charset="0"/>
                      </a:endParaRPr>
                    </a:p>
                  </a:txBody>
                  <a:tcPr marL="68580" marR="68580" marT="0" marB="0" anchor="b"/>
                </a:tc>
                <a:tc>
                  <a:txBody>
                    <a:bodyPr/>
                    <a:lstStyle/>
                    <a:p>
                      <a:pPr marL="0" marR="0">
                        <a:lnSpc>
                          <a:spcPct val="115000"/>
                        </a:lnSpc>
                        <a:spcBef>
                          <a:spcPts val="0"/>
                        </a:spcBef>
                        <a:spcAft>
                          <a:spcPts val="0"/>
                        </a:spcAft>
                      </a:pPr>
                      <a:r>
                        <a:rPr lang="en-US" sz="2000">
                          <a:solidFill>
                            <a:srgbClr val="000000"/>
                          </a:solidFill>
                          <a:effectLst/>
                          <a:latin typeface="Arial" pitchFamily="34" charset="0"/>
                          <a:ea typeface="Times New Roman"/>
                          <a:cs typeface="Arial" pitchFamily="34" charset="0"/>
                        </a:rPr>
                        <a:t>1150</a:t>
                      </a:r>
                      <a:endParaRPr lang="en-US" sz="200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2000">
                          <a:solidFill>
                            <a:srgbClr val="000000"/>
                          </a:solidFill>
                          <a:effectLst/>
                          <a:latin typeface="Arial" pitchFamily="34" charset="0"/>
                          <a:ea typeface="Times New Roman"/>
                          <a:cs typeface="Arial" pitchFamily="34" charset="0"/>
                        </a:rPr>
                        <a:t>0.85</a:t>
                      </a:r>
                      <a:endParaRPr lang="en-US" sz="200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2000">
                          <a:solidFill>
                            <a:srgbClr val="000000"/>
                          </a:solidFill>
                          <a:effectLst/>
                          <a:latin typeface="Arial" pitchFamily="34" charset="0"/>
                          <a:ea typeface="Times New Roman"/>
                          <a:cs typeface="Arial" pitchFamily="34" charset="0"/>
                        </a:rPr>
                        <a:t>1352.94</a:t>
                      </a:r>
                      <a:endParaRPr lang="en-US" sz="200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2000">
                          <a:solidFill>
                            <a:srgbClr val="000000"/>
                          </a:solidFill>
                          <a:effectLst/>
                          <a:latin typeface="Arial" pitchFamily="34" charset="0"/>
                          <a:ea typeface="Times New Roman"/>
                          <a:cs typeface="Arial" pitchFamily="34" charset="0"/>
                        </a:rPr>
                        <a:t>0.25</a:t>
                      </a:r>
                      <a:endParaRPr lang="en-US" sz="200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2000" dirty="0">
                          <a:solidFill>
                            <a:srgbClr val="000000"/>
                          </a:solidFill>
                          <a:effectLst/>
                          <a:latin typeface="Arial" pitchFamily="34" charset="0"/>
                          <a:ea typeface="Times New Roman"/>
                          <a:cs typeface="Arial" pitchFamily="34" charset="0"/>
                        </a:rPr>
                        <a:t>338.24</a:t>
                      </a:r>
                      <a:endParaRPr lang="en-US" sz="2000" dirty="0">
                        <a:effectLst/>
                        <a:latin typeface="Arial" pitchFamily="34" charset="0"/>
                        <a:ea typeface="Calibri"/>
                        <a:cs typeface="Arial" pitchFamily="34" charset="0"/>
                      </a:endParaRPr>
                    </a:p>
                  </a:txBody>
                  <a:tcPr marL="68580" marR="68580" marT="0" marB="0" anchor="b"/>
                </a:tc>
              </a:tr>
              <a:tr h="359040">
                <a:tc>
                  <a:txBody>
                    <a:bodyPr/>
                    <a:lstStyle/>
                    <a:p>
                      <a:pPr marL="0" marR="0" algn="r">
                        <a:lnSpc>
                          <a:spcPct val="115000"/>
                        </a:lnSpc>
                        <a:spcBef>
                          <a:spcPts val="0"/>
                        </a:spcBef>
                        <a:spcAft>
                          <a:spcPts val="0"/>
                        </a:spcAft>
                      </a:pPr>
                      <a:r>
                        <a:rPr lang="en-US" sz="2000">
                          <a:solidFill>
                            <a:srgbClr val="000000"/>
                          </a:solidFill>
                          <a:effectLst/>
                          <a:latin typeface="Arial" pitchFamily="34" charset="0"/>
                          <a:ea typeface="Times New Roman"/>
                          <a:cs typeface="Arial" pitchFamily="34" charset="0"/>
                        </a:rPr>
                        <a:t>4</a:t>
                      </a:r>
                      <a:endParaRPr lang="en-US" sz="2000">
                        <a:effectLst/>
                        <a:latin typeface="Arial" pitchFamily="34" charset="0"/>
                        <a:ea typeface="Calibri"/>
                        <a:cs typeface="Arial" pitchFamily="34" charset="0"/>
                      </a:endParaRPr>
                    </a:p>
                  </a:txBody>
                  <a:tcPr marL="68580" marR="68580" marT="0" marB="0" anchor="b"/>
                </a:tc>
                <a:tc>
                  <a:txBody>
                    <a:bodyPr/>
                    <a:lstStyle/>
                    <a:p>
                      <a:pPr marL="0" marR="0">
                        <a:lnSpc>
                          <a:spcPct val="115000"/>
                        </a:lnSpc>
                        <a:spcBef>
                          <a:spcPts val="0"/>
                        </a:spcBef>
                        <a:spcAft>
                          <a:spcPts val="0"/>
                        </a:spcAft>
                      </a:pPr>
                      <a:r>
                        <a:rPr lang="en-US" sz="2000" dirty="0">
                          <a:solidFill>
                            <a:srgbClr val="000000"/>
                          </a:solidFill>
                          <a:effectLst/>
                          <a:latin typeface="Arial" pitchFamily="34" charset="0"/>
                          <a:ea typeface="Times New Roman"/>
                          <a:cs typeface="Arial" pitchFamily="34" charset="0"/>
                        </a:rPr>
                        <a:t>Blender</a:t>
                      </a:r>
                      <a:endParaRPr lang="en-US" sz="2000" dirty="0">
                        <a:effectLst/>
                        <a:latin typeface="Arial" pitchFamily="34" charset="0"/>
                        <a:ea typeface="Calibri"/>
                        <a:cs typeface="Arial" pitchFamily="34" charset="0"/>
                      </a:endParaRPr>
                    </a:p>
                  </a:txBody>
                  <a:tcPr marL="68580" marR="68580" marT="0" marB="0" anchor="b"/>
                </a:tc>
                <a:tc>
                  <a:txBody>
                    <a:bodyPr/>
                    <a:lstStyle/>
                    <a:p>
                      <a:pPr marL="0" marR="0">
                        <a:lnSpc>
                          <a:spcPct val="115000"/>
                        </a:lnSpc>
                        <a:spcBef>
                          <a:spcPts val="0"/>
                        </a:spcBef>
                        <a:spcAft>
                          <a:spcPts val="0"/>
                        </a:spcAft>
                      </a:pPr>
                      <a:r>
                        <a:rPr lang="en-US" sz="2000">
                          <a:solidFill>
                            <a:srgbClr val="000000"/>
                          </a:solidFill>
                          <a:effectLst/>
                          <a:latin typeface="Arial" pitchFamily="34" charset="0"/>
                          <a:ea typeface="Times New Roman"/>
                          <a:cs typeface="Arial" pitchFamily="34" charset="0"/>
                        </a:rPr>
                        <a:t>300</a:t>
                      </a:r>
                      <a:endParaRPr lang="en-US" sz="200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2000">
                          <a:solidFill>
                            <a:srgbClr val="000000"/>
                          </a:solidFill>
                          <a:effectLst/>
                          <a:latin typeface="Arial" pitchFamily="34" charset="0"/>
                          <a:ea typeface="Times New Roman"/>
                          <a:cs typeface="Arial" pitchFamily="34" charset="0"/>
                        </a:rPr>
                        <a:t>0.85</a:t>
                      </a:r>
                      <a:endParaRPr lang="en-US" sz="200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2000">
                          <a:solidFill>
                            <a:srgbClr val="000000"/>
                          </a:solidFill>
                          <a:effectLst/>
                          <a:latin typeface="Arial" pitchFamily="34" charset="0"/>
                          <a:ea typeface="Times New Roman"/>
                          <a:cs typeface="Arial" pitchFamily="34" charset="0"/>
                        </a:rPr>
                        <a:t>352.94</a:t>
                      </a:r>
                      <a:endParaRPr lang="en-US" sz="200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2000">
                          <a:solidFill>
                            <a:srgbClr val="000000"/>
                          </a:solidFill>
                          <a:effectLst/>
                          <a:latin typeface="Arial" pitchFamily="34" charset="0"/>
                          <a:ea typeface="Times New Roman"/>
                          <a:cs typeface="Arial" pitchFamily="34" charset="0"/>
                        </a:rPr>
                        <a:t>0.15</a:t>
                      </a:r>
                      <a:endParaRPr lang="en-US" sz="200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2000" dirty="0">
                          <a:solidFill>
                            <a:srgbClr val="000000"/>
                          </a:solidFill>
                          <a:effectLst/>
                          <a:latin typeface="Arial" pitchFamily="34" charset="0"/>
                          <a:ea typeface="Times New Roman"/>
                          <a:cs typeface="Arial" pitchFamily="34" charset="0"/>
                        </a:rPr>
                        <a:t>52.94</a:t>
                      </a:r>
                      <a:endParaRPr lang="en-US" sz="2000" dirty="0">
                        <a:effectLst/>
                        <a:latin typeface="Arial" pitchFamily="34" charset="0"/>
                        <a:ea typeface="Calibri"/>
                        <a:cs typeface="Arial" pitchFamily="34" charset="0"/>
                      </a:endParaRPr>
                    </a:p>
                  </a:txBody>
                  <a:tcPr marL="68580" marR="68580" marT="0" marB="0" anchor="b"/>
                </a:tc>
              </a:tr>
            </a:tbl>
          </a:graphicData>
        </a:graphic>
      </p:graphicFrame>
      <p:sp>
        <p:nvSpPr>
          <p:cNvPr id="7" name="Footer Placeholder 6"/>
          <p:cNvSpPr>
            <a:spLocks noGrp="1"/>
          </p:cNvSpPr>
          <p:nvPr>
            <p:ph type="ftr" sz="quarter" idx="11"/>
          </p:nvPr>
        </p:nvSpPr>
        <p:spPr/>
        <p:txBody>
          <a:bodyPr/>
          <a:lstStyle/>
          <a:p>
            <a:r>
              <a:rPr lang="en-US" smtClean="0"/>
              <a:t>Presenter: Dr.Teshome Goa</a:t>
            </a:r>
            <a:endParaRPr lang="en-US"/>
          </a:p>
        </p:txBody>
      </p:sp>
      <p:sp>
        <p:nvSpPr>
          <p:cNvPr id="8" name="Slide Number Placeholder 7"/>
          <p:cNvSpPr>
            <a:spLocks noGrp="1"/>
          </p:cNvSpPr>
          <p:nvPr>
            <p:ph type="sldNum" sz="quarter" idx="12"/>
          </p:nvPr>
        </p:nvSpPr>
        <p:spPr/>
        <p:txBody>
          <a:bodyPr/>
          <a:lstStyle/>
          <a:p>
            <a:fld id="{A48DA065-FA52-4A6B-AE36-1AE15AD4FD00}" type="slidenum">
              <a:rPr lang="en-US" smtClean="0"/>
              <a:pPr/>
              <a:t>37</a:t>
            </a:fld>
            <a:endParaRPr lang="en-US"/>
          </a:p>
        </p:txBody>
      </p:sp>
    </p:spTree>
    <p:extLst>
      <p:ext uri="{BB962C8B-B14F-4D97-AF65-F5344CB8AC3E}">
        <p14:creationId xmlns:p14="http://schemas.microsoft.com/office/powerpoint/2010/main" val="190683022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2080" y="182880"/>
            <a:ext cx="11572240" cy="335280"/>
          </a:xfrm>
        </p:spPr>
        <p:txBody>
          <a:bodyPr>
            <a:noAutofit/>
          </a:bodyPr>
          <a:lstStyle/>
          <a:p>
            <a:r>
              <a:rPr lang="en-US" sz="3000" b="1" dirty="0" smtClean="0">
                <a:latin typeface="Arial" pitchFamily="34" charset="0"/>
                <a:cs typeface="Arial" pitchFamily="34" charset="0"/>
              </a:rPr>
              <a:t>Load Estimation   Result                                                 Cont.…</a:t>
            </a:r>
            <a:endParaRPr lang="en-US" sz="3000" b="1" dirty="0">
              <a:latin typeface="Arial" pitchFamily="34" charset="0"/>
              <a:cs typeface="Arial" pitchFamily="34" charset="0"/>
            </a:endParaRPr>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2958407300"/>
              </p:ext>
            </p:extLst>
          </p:nvPr>
        </p:nvGraphicFramePr>
        <p:xfrm>
          <a:off x="172402" y="1066800"/>
          <a:ext cx="11724958" cy="4365857"/>
        </p:xfrm>
        <a:graphic>
          <a:graphicData uri="http://schemas.openxmlformats.org/drawingml/2006/table">
            <a:tbl>
              <a:tblPr firstRow="1" bandRow="1">
                <a:tableStyleId>{5C22544A-7EE6-4342-B048-85BDC9FD1C3A}</a:tableStyleId>
              </a:tblPr>
              <a:tblGrid>
                <a:gridCol w="715620"/>
                <a:gridCol w="2301387"/>
                <a:gridCol w="1627558"/>
                <a:gridCol w="1575725"/>
                <a:gridCol w="1565358"/>
                <a:gridCol w="2008910"/>
                <a:gridCol w="1930400"/>
              </a:tblGrid>
              <a:tr h="795558">
                <a:tc>
                  <a:txBody>
                    <a:bodyPr/>
                    <a:lstStyle/>
                    <a:p>
                      <a:r>
                        <a:rPr lang="en-US" sz="2400" dirty="0" smtClean="0">
                          <a:latin typeface="Arial" pitchFamily="34" charset="0"/>
                          <a:cs typeface="Arial" pitchFamily="34" charset="0"/>
                        </a:rPr>
                        <a:t>No. </a:t>
                      </a:r>
                      <a:endParaRPr lang="en-US" sz="2400" dirty="0">
                        <a:latin typeface="Arial" pitchFamily="34" charset="0"/>
                        <a:cs typeface="Arial" pitchFamily="34" charset="0"/>
                      </a:endParaRPr>
                    </a:p>
                  </a:txBody>
                  <a:tcPr/>
                </a:tc>
                <a:tc>
                  <a:txBody>
                    <a:bodyPr/>
                    <a:lstStyle/>
                    <a:p>
                      <a:pPr marL="0" marR="0" algn="ctr">
                        <a:lnSpc>
                          <a:spcPct val="115000"/>
                        </a:lnSpc>
                        <a:spcBef>
                          <a:spcPts val="0"/>
                        </a:spcBef>
                        <a:spcAft>
                          <a:spcPts val="0"/>
                        </a:spcAft>
                      </a:pPr>
                      <a:r>
                        <a:rPr lang="en-US" sz="2400" dirty="0">
                          <a:solidFill>
                            <a:srgbClr val="000000"/>
                          </a:solidFill>
                          <a:effectLst/>
                          <a:latin typeface="Arial" pitchFamily="34" charset="0"/>
                          <a:ea typeface="Times New Roman"/>
                          <a:cs typeface="Arial" pitchFamily="34" charset="0"/>
                        </a:rPr>
                        <a:t>Appliance</a:t>
                      </a:r>
                      <a:endParaRPr lang="en-US" sz="2400" dirty="0">
                        <a:effectLst/>
                        <a:latin typeface="Arial" pitchFamily="34" charset="0"/>
                        <a:ea typeface="Calibri"/>
                        <a:cs typeface="Arial" pitchFamily="34" charset="0"/>
                      </a:endParaRPr>
                    </a:p>
                  </a:txBody>
                  <a:tcPr marL="68580" marR="68580" marT="0" marB="0" anchor="b"/>
                </a:tc>
                <a:tc>
                  <a:txBody>
                    <a:bodyPr/>
                    <a:lstStyle/>
                    <a:p>
                      <a:pPr marL="0" marR="0">
                        <a:lnSpc>
                          <a:spcPct val="115000"/>
                        </a:lnSpc>
                        <a:spcBef>
                          <a:spcPts val="0"/>
                        </a:spcBef>
                        <a:spcAft>
                          <a:spcPts val="0"/>
                        </a:spcAft>
                      </a:pPr>
                      <a:r>
                        <a:rPr lang="en-US" sz="2400" dirty="0">
                          <a:solidFill>
                            <a:srgbClr val="000000"/>
                          </a:solidFill>
                          <a:effectLst/>
                          <a:latin typeface="Arial" pitchFamily="34" charset="0"/>
                          <a:ea typeface="Times New Roman"/>
                          <a:cs typeface="Arial" pitchFamily="34" charset="0"/>
                        </a:rPr>
                        <a:t>Unit (Watt)</a:t>
                      </a:r>
                      <a:endParaRPr lang="en-US" sz="2400" dirty="0">
                        <a:effectLst/>
                        <a:latin typeface="Arial" pitchFamily="34" charset="0"/>
                        <a:ea typeface="Calibri"/>
                        <a:cs typeface="Arial" pitchFamily="34" charset="0"/>
                      </a:endParaRPr>
                    </a:p>
                  </a:txBody>
                  <a:tcPr marL="68580" marR="68580" marT="0" marB="0" anchor="b"/>
                </a:tc>
                <a:tc>
                  <a:txBody>
                    <a:bodyPr/>
                    <a:lstStyle/>
                    <a:p>
                      <a:pPr marL="0" marR="0" algn="ctr">
                        <a:lnSpc>
                          <a:spcPct val="115000"/>
                        </a:lnSpc>
                        <a:spcBef>
                          <a:spcPts val="0"/>
                        </a:spcBef>
                        <a:spcAft>
                          <a:spcPts val="0"/>
                        </a:spcAft>
                      </a:pPr>
                      <a:r>
                        <a:rPr lang="en-US" sz="2400" dirty="0">
                          <a:solidFill>
                            <a:srgbClr val="000000"/>
                          </a:solidFill>
                          <a:effectLst/>
                          <a:latin typeface="Arial" pitchFamily="34" charset="0"/>
                          <a:ea typeface="Times New Roman"/>
                          <a:cs typeface="Arial" pitchFamily="34" charset="0"/>
                        </a:rPr>
                        <a:t>Adjustment factor </a:t>
                      </a:r>
                      <a:endParaRPr lang="en-US" sz="2400" dirty="0">
                        <a:effectLst/>
                        <a:latin typeface="Arial" pitchFamily="34" charset="0"/>
                        <a:ea typeface="Calibri"/>
                        <a:cs typeface="Arial" pitchFamily="34" charset="0"/>
                      </a:endParaRPr>
                    </a:p>
                  </a:txBody>
                  <a:tcPr marL="68580" marR="68580" marT="0" marB="0" anchor="b"/>
                </a:tc>
                <a:tc>
                  <a:txBody>
                    <a:bodyPr/>
                    <a:lstStyle/>
                    <a:p>
                      <a:pPr marL="0" marR="0" algn="ctr">
                        <a:lnSpc>
                          <a:spcPct val="115000"/>
                        </a:lnSpc>
                        <a:spcBef>
                          <a:spcPts val="0"/>
                        </a:spcBef>
                        <a:spcAft>
                          <a:spcPts val="0"/>
                        </a:spcAft>
                      </a:pPr>
                      <a:r>
                        <a:rPr lang="en-US" sz="2400" dirty="0">
                          <a:solidFill>
                            <a:srgbClr val="000000"/>
                          </a:solidFill>
                          <a:effectLst/>
                          <a:latin typeface="Arial" pitchFamily="34" charset="0"/>
                          <a:ea typeface="Times New Roman"/>
                          <a:cs typeface="Arial" pitchFamily="34" charset="0"/>
                        </a:rPr>
                        <a:t>Adjusted power</a:t>
                      </a:r>
                      <a:endParaRPr lang="en-US" sz="2400" dirty="0">
                        <a:effectLst/>
                        <a:latin typeface="Arial" pitchFamily="34" charset="0"/>
                        <a:ea typeface="Calibri"/>
                        <a:cs typeface="Arial" pitchFamily="34" charset="0"/>
                      </a:endParaRPr>
                    </a:p>
                  </a:txBody>
                  <a:tcPr marL="68580" marR="68580" marT="0" marB="0" anchor="b"/>
                </a:tc>
                <a:tc>
                  <a:txBody>
                    <a:bodyPr/>
                    <a:lstStyle/>
                    <a:p>
                      <a:pPr marL="0" marR="0" algn="ctr">
                        <a:lnSpc>
                          <a:spcPct val="115000"/>
                        </a:lnSpc>
                        <a:spcBef>
                          <a:spcPts val="0"/>
                        </a:spcBef>
                        <a:spcAft>
                          <a:spcPts val="0"/>
                        </a:spcAft>
                      </a:pPr>
                      <a:r>
                        <a:rPr lang="en-US" sz="2400" dirty="0" smtClean="0">
                          <a:solidFill>
                            <a:srgbClr val="000000"/>
                          </a:solidFill>
                          <a:effectLst/>
                          <a:latin typeface="Arial" pitchFamily="34" charset="0"/>
                          <a:ea typeface="Times New Roman"/>
                          <a:cs typeface="Arial" pitchFamily="34" charset="0"/>
                        </a:rPr>
                        <a:t>usage (hr.)</a:t>
                      </a:r>
                      <a:endParaRPr lang="en-US" sz="2400" dirty="0">
                        <a:effectLst/>
                        <a:latin typeface="Arial" pitchFamily="34" charset="0"/>
                        <a:ea typeface="Calibri"/>
                        <a:cs typeface="Arial" pitchFamily="34" charset="0"/>
                      </a:endParaRPr>
                    </a:p>
                  </a:txBody>
                  <a:tcPr marL="68580" marR="68580" marT="0" marB="0" anchor="b"/>
                </a:tc>
                <a:tc>
                  <a:txBody>
                    <a:bodyPr/>
                    <a:lstStyle/>
                    <a:p>
                      <a:pPr marL="0" marR="0" algn="ctr">
                        <a:lnSpc>
                          <a:spcPct val="115000"/>
                        </a:lnSpc>
                        <a:spcBef>
                          <a:spcPts val="0"/>
                        </a:spcBef>
                        <a:spcAft>
                          <a:spcPts val="0"/>
                        </a:spcAft>
                      </a:pPr>
                      <a:r>
                        <a:rPr lang="en-US" sz="2400" dirty="0">
                          <a:solidFill>
                            <a:srgbClr val="000000"/>
                          </a:solidFill>
                          <a:effectLst/>
                          <a:latin typeface="Arial" pitchFamily="34" charset="0"/>
                          <a:ea typeface="Times New Roman"/>
                          <a:cs typeface="Arial" pitchFamily="34" charset="0"/>
                        </a:rPr>
                        <a:t>Energy usage /day/item</a:t>
                      </a:r>
                      <a:endParaRPr lang="en-US" sz="2400" dirty="0">
                        <a:effectLst/>
                        <a:latin typeface="Arial" pitchFamily="34" charset="0"/>
                        <a:ea typeface="Calibri"/>
                        <a:cs typeface="Arial" pitchFamily="34" charset="0"/>
                      </a:endParaRPr>
                    </a:p>
                  </a:txBody>
                  <a:tcPr marL="68580" marR="68580" marT="0" marB="0" anchor="b"/>
                </a:tc>
              </a:tr>
              <a:tr h="482405">
                <a:tc>
                  <a:txBody>
                    <a:bodyPr/>
                    <a:lstStyle/>
                    <a:p>
                      <a:pPr marL="0" marR="0" algn="r">
                        <a:lnSpc>
                          <a:spcPct val="115000"/>
                        </a:lnSpc>
                        <a:spcBef>
                          <a:spcPts val="0"/>
                        </a:spcBef>
                        <a:spcAft>
                          <a:spcPts val="0"/>
                        </a:spcAft>
                      </a:pPr>
                      <a:r>
                        <a:rPr lang="en-US" sz="1600" dirty="0">
                          <a:solidFill>
                            <a:srgbClr val="000000"/>
                          </a:solidFill>
                          <a:effectLst/>
                          <a:latin typeface="Arial" pitchFamily="34" charset="0"/>
                          <a:ea typeface="Times New Roman"/>
                          <a:cs typeface="Arial" pitchFamily="34" charset="0"/>
                        </a:rPr>
                        <a:t>5</a:t>
                      </a:r>
                      <a:endParaRPr lang="en-US" sz="1600" dirty="0">
                        <a:effectLst/>
                        <a:latin typeface="Arial" pitchFamily="34" charset="0"/>
                        <a:ea typeface="Calibri"/>
                        <a:cs typeface="Arial" pitchFamily="34" charset="0"/>
                      </a:endParaRPr>
                    </a:p>
                  </a:txBody>
                  <a:tcPr marL="68580" marR="68580" marT="0" marB="0" anchor="b"/>
                </a:tc>
                <a:tc>
                  <a:txBody>
                    <a:bodyPr/>
                    <a:lstStyle/>
                    <a:p>
                      <a:pPr marL="0" marR="0">
                        <a:lnSpc>
                          <a:spcPct val="115000"/>
                        </a:lnSpc>
                        <a:spcBef>
                          <a:spcPts val="0"/>
                        </a:spcBef>
                        <a:spcAft>
                          <a:spcPts val="0"/>
                        </a:spcAft>
                      </a:pPr>
                      <a:r>
                        <a:rPr lang="en-US" sz="1600" dirty="0">
                          <a:solidFill>
                            <a:srgbClr val="000000"/>
                          </a:solidFill>
                          <a:effectLst/>
                          <a:latin typeface="Arial" pitchFamily="34" charset="0"/>
                          <a:ea typeface="Times New Roman"/>
                          <a:cs typeface="Arial" pitchFamily="34" charset="0"/>
                        </a:rPr>
                        <a:t>Microwave</a:t>
                      </a:r>
                      <a:endParaRPr lang="en-US" sz="1600" dirty="0">
                        <a:effectLst/>
                        <a:latin typeface="Arial" pitchFamily="34" charset="0"/>
                        <a:ea typeface="Calibri"/>
                        <a:cs typeface="Arial" pitchFamily="34" charset="0"/>
                      </a:endParaRPr>
                    </a:p>
                  </a:txBody>
                  <a:tcPr marL="68580" marR="68580" marT="0" marB="0" anchor="b"/>
                </a:tc>
                <a:tc>
                  <a:txBody>
                    <a:bodyPr/>
                    <a:lstStyle/>
                    <a:p>
                      <a:pPr marL="0" marR="0">
                        <a:lnSpc>
                          <a:spcPct val="115000"/>
                        </a:lnSpc>
                        <a:spcBef>
                          <a:spcPts val="0"/>
                        </a:spcBef>
                        <a:spcAft>
                          <a:spcPts val="0"/>
                        </a:spcAft>
                      </a:pPr>
                      <a:r>
                        <a:rPr lang="en-US" sz="1600" dirty="0">
                          <a:solidFill>
                            <a:srgbClr val="000000"/>
                          </a:solidFill>
                          <a:effectLst/>
                          <a:latin typeface="Arial" pitchFamily="34" charset="0"/>
                          <a:ea typeface="Times New Roman"/>
                          <a:cs typeface="Arial" pitchFamily="34" charset="0"/>
                        </a:rPr>
                        <a:t>1050</a:t>
                      </a:r>
                      <a:endParaRPr lang="en-US" sz="1600" dirty="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1600" dirty="0">
                          <a:solidFill>
                            <a:srgbClr val="000000"/>
                          </a:solidFill>
                          <a:effectLst/>
                          <a:latin typeface="Arial" pitchFamily="34" charset="0"/>
                          <a:ea typeface="Times New Roman"/>
                          <a:cs typeface="Arial" pitchFamily="34" charset="0"/>
                        </a:rPr>
                        <a:t>0.85</a:t>
                      </a:r>
                      <a:endParaRPr lang="en-US" sz="1600" dirty="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1600" dirty="0">
                          <a:solidFill>
                            <a:srgbClr val="000000"/>
                          </a:solidFill>
                          <a:effectLst/>
                          <a:latin typeface="Arial" pitchFamily="34" charset="0"/>
                          <a:ea typeface="Times New Roman"/>
                          <a:cs typeface="Arial" pitchFamily="34" charset="0"/>
                        </a:rPr>
                        <a:t>1235.29</a:t>
                      </a:r>
                      <a:endParaRPr lang="en-US" sz="1600" dirty="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1600" dirty="0">
                          <a:solidFill>
                            <a:srgbClr val="000000"/>
                          </a:solidFill>
                          <a:effectLst/>
                          <a:latin typeface="Arial" pitchFamily="34" charset="0"/>
                          <a:ea typeface="Times New Roman"/>
                          <a:cs typeface="Arial" pitchFamily="34" charset="0"/>
                        </a:rPr>
                        <a:t>0.3</a:t>
                      </a:r>
                      <a:endParaRPr lang="en-US" sz="1600" dirty="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1600" dirty="0">
                          <a:solidFill>
                            <a:srgbClr val="000000"/>
                          </a:solidFill>
                          <a:effectLst/>
                          <a:latin typeface="Arial" pitchFamily="34" charset="0"/>
                          <a:ea typeface="Times New Roman"/>
                          <a:cs typeface="Arial" pitchFamily="34" charset="0"/>
                        </a:rPr>
                        <a:t>370.59</a:t>
                      </a:r>
                      <a:endParaRPr lang="en-US" sz="1600" dirty="0">
                        <a:effectLst/>
                        <a:latin typeface="Arial" pitchFamily="34" charset="0"/>
                        <a:ea typeface="Calibri"/>
                        <a:cs typeface="Arial" pitchFamily="34" charset="0"/>
                      </a:endParaRPr>
                    </a:p>
                  </a:txBody>
                  <a:tcPr marL="68580" marR="68580" marT="0" marB="0" anchor="b"/>
                </a:tc>
              </a:tr>
              <a:tr h="482405">
                <a:tc>
                  <a:txBody>
                    <a:bodyPr/>
                    <a:lstStyle/>
                    <a:p>
                      <a:pPr marL="0" marR="0" algn="r">
                        <a:lnSpc>
                          <a:spcPct val="115000"/>
                        </a:lnSpc>
                        <a:spcBef>
                          <a:spcPts val="0"/>
                        </a:spcBef>
                        <a:spcAft>
                          <a:spcPts val="0"/>
                        </a:spcAft>
                      </a:pPr>
                      <a:r>
                        <a:rPr lang="en-US" sz="1600" dirty="0">
                          <a:solidFill>
                            <a:srgbClr val="000000"/>
                          </a:solidFill>
                          <a:effectLst/>
                          <a:latin typeface="Arial" pitchFamily="34" charset="0"/>
                          <a:ea typeface="Times New Roman"/>
                          <a:cs typeface="Arial" pitchFamily="34" charset="0"/>
                        </a:rPr>
                        <a:t>6</a:t>
                      </a:r>
                      <a:endParaRPr lang="en-US" sz="1600" dirty="0">
                        <a:effectLst/>
                        <a:latin typeface="Arial" pitchFamily="34" charset="0"/>
                        <a:ea typeface="Calibri"/>
                        <a:cs typeface="Arial" pitchFamily="34" charset="0"/>
                      </a:endParaRPr>
                    </a:p>
                  </a:txBody>
                  <a:tcPr marL="68580" marR="68580" marT="0" marB="0" anchor="b"/>
                </a:tc>
                <a:tc>
                  <a:txBody>
                    <a:bodyPr/>
                    <a:lstStyle/>
                    <a:p>
                      <a:pPr marL="0" marR="0">
                        <a:lnSpc>
                          <a:spcPct val="115000"/>
                        </a:lnSpc>
                        <a:spcBef>
                          <a:spcPts val="0"/>
                        </a:spcBef>
                        <a:spcAft>
                          <a:spcPts val="0"/>
                        </a:spcAft>
                      </a:pPr>
                      <a:r>
                        <a:rPr lang="en-US" sz="1600" dirty="0">
                          <a:solidFill>
                            <a:srgbClr val="000000"/>
                          </a:solidFill>
                          <a:effectLst/>
                          <a:latin typeface="Arial" pitchFamily="34" charset="0"/>
                          <a:ea typeface="Times New Roman"/>
                          <a:cs typeface="Arial" pitchFamily="34" charset="0"/>
                        </a:rPr>
                        <a:t>hot plate</a:t>
                      </a:r>
                      <a:endParaRPr lang="en-US" sz="1600" dirty="0">
                        <a:effectLst/>
                        <a:latin typeface="Arial" pitchFamily="34" charset="0"/>
                        <a:ea typeface="Calibri"/>
                        <a:cs typeface="Arial" pitchFamily="34" charset="0"/>
                      </a:endParaRPr>
                    </a:p>
                  </a:txBody>
                  <a:tcPr marL="68580" marR="68580" marT="0" marB="0" anchor="b"/>
                </a:tc>
                <a:tc>
                  <a:txBody>
                    <a:bodyPr/>
                    <a:lstStyle/>
                    <a:p>
                      <a:pPr marL="0" marR="0">
                        <a:lnSpc>
                          <a:spcPct val="115000"/>
                        </a:lnSpc>
                        <a:spcBef>
                          <a:spcPts val="0"/>
                        </a:spcBef>
                        <a:spcAft>
                          <a:spcPts val="0"/>
                        </a:spcAft>
                      </a:pPr>
                      <a:r>
                        <a:rPr lang="en-US" sz="1600" dirty="0">
                          <a:solidFill>
                            <a:srgbClr val="000000"/>
                          </a:solidFill>
                          <a:effectLst/>
                          <a:latin typeface="Arial" pitchFamily="34" charset="0"/>
                          <a:ea typeface="Times New Roman"/>
                          <a:cs typeface="Arial" pitchFamily="34" charset="0"/>
                        </a:rPr>
                        <a:t>1200</a:t>
                      </a:r>
                      <a:endParaRPr lang="en-US" sz="1600" dirty="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1600" dirty="0">
                          <a:solidFill>
                            <a:srgbClr val="000000"/>
                          </a:solidFill>
                          <a:effectLst/>
                          <a:latin typeface="Arial" pitchFamily="34" charset="0"/>
                          <a:ea typeface="Times New Roman"/>
                          <a:cs typeface="Arial" pitchFamily="34" charset="0"/>
                        </a:rPr>
                        <a:t>0.85</a:t>
                      </a:r>
                      <a:endParaRPr lang="en-US" sz="1600" dirty="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1600">
                          <a:solidFill>
                            <a:srgbClr val="000000"/>
                          </a:solidFill>
                          <a:effectLst/>
                          <a:latin typeface="Arial" pitchFamily="34" charset="0"/>
                          <a:ea typeface="Times New Roman"/>
                          <a:cs typeface="Arial" pitchFamily="34" charset="0"/>
                        </a:rPr>
                        <a:t>1411.76</a:t>
                      </a:r>
                      <a:endParaRPr lang="en-US" sz="160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1600">
                          <a:solidFill>
                            <a:srgbClr val="000000"/>
                          </a:solidFill>
                          <a:effectLst/>
                          <a:latin typeface="Arial" pitchFamily="34" charset="0"/>
                          <a:ea typeface="Times New Roman"/>
                          <a:cs typeface="Arial" pitchFamily="34" charset="0"/>
                        </a:rPr>
                        <a:t>0.3</a:t>
                      </a:r>
                      <a:endParaRPr lang="en-US" sz="160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1600">
                          <a:solidFill>
                            <a:srgbClr val="000000"/>
                          </a:solidFill>
                          <a:effectLst/>
                          <a:latin typeface="Arial" pitchFamily="34" charset="0"/>
                          <a:ea typeface="Times New Roman"/>
                          <a:cs typeface="Arial" pitchFamily="34" charset="0"/>
                        </a:rPr>
                        <a:t>423.53</a:t>
                      </a:r>
                      <a:endParaRPr lang="en-US" sz="1600">
                        <a:effectLst/>
                        <a:latin typeface="Arial" pitchFamily="34" charset="0"/>
                        <a:ea typeface="Calibri"/>
                        <a:cs typeface="Arial" pitchFamily="34" charset="0"/>
                      </a:endParaRPr>
                    </a:p>
                  </a:txBody>
                  <a:tcPr marL="68580" marR="68580" marT="0" marB="0" anchor="b"/>
                </a:tc>
              </a:tr>
              <a:tr h="556891">
                <a:tc>
                  <a:txBody>
                    <a:bodyPr/>
                    <a:lstStyle/>
                    <a:p>
                      <a:pPr marL="0" marR="0" algn="r">
                        <a:lnSpc>
                          <a:spcPct val="115000"/>
                        </a:lnSpc>
                        <a:spcBef>
                          <a:spcPts val="0"/>
                        </a:spcBef>
                        <a:spcAft>
                          <a:spcPts val="0"/>
                        </a:spcAft>
                      </a:pPr>
                      <a:r>
                        <a:rPr lang="en-US" sz="1600" dirty="0">
                          <a:solidFill>
                            <a:srgbClr val="000000"/>
                          </a:solidFill>
                          <a:effectLst/>
                          <a:latin typeface="Arial" pitchFamily="34" charset="0"/>
                          <a:ea typeface="Times New Roman"/>
                          <a:cs typeface="Arial" pitchFamily="34" charset="0"/>
                        </a:rPr>
                        <a:t>7</a:t>
                      </a:r>
                      <a:endParaRPr lang="en-US" sz="1600" dirty="0">
                        <a:effectLst/>
                        <a:latin typeface="Arial" pitchFamily="34" charset="0"/>
                        <a:ea typeface="Calibri"/>
                        <a:cs typeface="Arial" pitchFamily="34" charset="0"/>
                      </a:endParaRPr>
                    </a:p>
                  </a:txBody>
                  <a:tcPr marL="68580" marR="68580" marT="0" marB="0" anchor="b"/>
                </a:tc>
                <a:tc>
                  <a:txBody>
                    <a:bodyPr/>
                    <a:lstStyle/>
                    <a:p>
                      <a:pPr marL="0" marR="0">
                        <a:lnSpc>
                          <a:spcPct val="115000"/>
                        </a:lnSpc>
                        <a:spcBef>
                          <a:spcPts val="0"/>
                        </a:spcBef>
                        <a:spcAft>
                          <a:spcPts val="0"/>
                        </a:spcAft>
                      </a:pPr>
                      <a:r>
                        <a:rPr lang="en-US" sz="1600" dirty="0">
                          <a:solidFill>
                            <a:srgbClr val="000000"/>
                          </a:solidFill>
                          <a:effectLst/>
                          <a:latin typeface="Arial" pitchFamily="34" charset="0"/>
                          <a:ea typeface="Times New Roman"/>
                          <a:cs typeface="Arial" pitchFamily="34" charset="0"/>
                        </a:rPr>
                        <a:t>washing  machine automatic</a:t>
                      </a:r>
                      <a:endParaRPr lang="en-US" sz="1600" dirty="0">
                        <a:effectLst/>
                        <a:latin typeface="Arial" pitchFamily="34" charset="0"/>
                        <a:ea typeface="Calibri"/>
                        <a:cs typeface="Arial" pitchFamily="34" charset="0"/>
                      </a:endParaRPr>
                    </a:p>
                  </a:txBody>
                  <a:tcPr marL="68580" marR="68580" marT="0" marB="0" anchor="b"/>
                </a:tc>
                <a:tc>
                  <a:txBody>
                    <a:bodyPr/>
                    <a:lstStyle/>
                    <a:p>
                      <a:pPr marL="0" marR="0">
                        <a:lnSpc>
                          <a:spcPct val="115000"/>
                        </a:lnSpc>
                        <a:spcBef>
                          <a:spcPts val="0"/>
                        </a:spcBef>
                        <a:spcAft>
                          <a:spcPts val="0"/>
                        </a:spcAft>
                      </a:pPr>
                      <a:r>
                        <a:rPr lang="en-US" sz="1600" dirty="0">
                          <a:solidFill>
                            <a:srgbClr val="000000"/>
                          </a:solidFill>
                          <a:effectLst/>
                          <a:latin typeface="Arial" pitchFamily="34" charset="0"/>
                          <a:ea typeface="Times New Roman"/>
                          <a:cs typeface="Arial" pitchFamily="34" charset="0"/>
                        </a:rPr>
                        <a:t>500</a:t>
                      </a:r>
                      <a:endParaRPr lang="en-US" sz="1600" dirty="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1600" dirty="0">
                          <a:solidFill>
                            <a:srgbClr val="000000"/>
                          </a:solidFill>
                          <a:effectLst/>
                          <a:latin typeface="Arial" pitchFamily="34" charset="0"/>
                          <a:ea typeface="Times New Roman"/>
                          <a:cs typeface="Arial" pitchFamily="34" charset="0"/>
                        </a:rPr>
                        <a:t>0.85</a:t>
                      </a:r>
                      <a:endParaRPr lang="en-US" sz="1600" dirty="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1600" dirty="0">
                          <a:solidFill>
                            <a:srgbClr val="000000"/>
                          </a:solidFill>
                          <a:effectLst/>
                          <a:latin typeface="Arial" pitchFamily="34" charset="0"/>
                          <a:ea typeface="Times New Roman"/>
                          <a:cs typeface="Arial" pitchFamily="34" charset="0"/>
                        </a:rPr>
                        <a:t>588.24</a:t>
                      </a:r>
                      <a:endParaRPr lang="en-US" sz="1600" dirty="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1600" dirty="0">
                          <a:solidFill>
                            <a:srgbClr val="000000"/>
                          </a:solidFill>
                          <a:effectLst/>
                          <a:latin typeface="Arial" pitchFamily="34" charset="0"/>
                          <a:ea typeface="Times New Roman"/>
                          <a:cs typeface="Arial" pitchFamily="34" charset="0"/>
                        </a:rPr>
                        <a:t>0.25</a:t>
                      </a:r>
                      <a:endParaRPr lang="en-US" sz="1600" dirty="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1600">
                          <a:solidFill>
                            <a:srgbClr val="000000"/>
                          </a:solidFill>
                          <a:effectLst/>
                          <a:latin typeface="Arial" pitchFamily="34" charset="0"/>
                          <a:ea typeface="Times New Roman"/>
                          <a:cs typeface="Arial" pitchFamily="34" charset="0"/>
                        </a:rPr>
                        <a:t>147.06</a:t>
                      </a:r>
                      <a:endParaRPr lang="en-US" sz="1600">
                        <a:effectLst/>
                        <a:latin typeface="Arial" pitchFamily="34" charset="0"/>
                        <a:ea typeface="Calibri"/>
                        <a:cs typeface="Arial" pitchFamily="34" charset="0"/>
                      </a:endParaRPr>
                    </a:p>
                  </a:txBody>
                  <a:tcPr marL="68580" marR="68580" marT="0" marB="0" anchor="b"/>
                </a:tc>
              </a:tr>
              <a:tr h="482405">
                <a:tc>
                  <a:txBody>
                    <a:bodyPr/>
                    <a:lstStyle/>
                    <a:p>
                      <a:pPr marL="0" marR="0" algn="r">
                        <a:lnSpc>
                          <a:spcPct val="115000"/>
                        </a:lnSpc>
                        <a:spcBef>
                          <a:spcPts val="0"/>
                        </a:spcBef>
                        <a:spcAft>
                          <a:spcPts val="0"/>
                        </a:spcAft>
                      </a:pPr>
                      <a:r>
                        <a:rPr lang="en-US" sz="1600" dirty="0">
                          <a:solidFill>
                            <a:srgbClr val="000000"/>
                          </a:solidFill>
                          <a:effectLst/>
                          <a:latin typeface="Arial" pitchFamily="34" charset="0"/>
                          <a:ea typeface="Times New Roman"/>
                          <a:cs typeface="Arial" pitchFamily="34" charset="0"/>
                        </a:rPr>
                        <a:t>8</a:t>
                      </a:r>
                      <a:endParaRPr lang="en-US" sz="1600" dirty="0">
                        <a:effectLst/>
                        <a:latin typeface="Arial" pitchFamily="34" charset="0"/>
                        <a:ea typeface="Calibri"/>
                        <a:cs typeface="Arial" pitchFamily="34" charset="0"/>
                      </a:endParaRPr>
                    </a:p>
                  </a:txBody>
                  <a:tcPr marL="68580" marR="68580" marT="0" marB="0" anchor="b"/>
                </a:tc>
                <a:tc>
                  <a:txBody>
                    <a:bodyPr/>
                    <a:lstStyle/>
                    <a:p>
                      <a:pPr marL="0" marR="0">
                        <a:lnSpc>
                          <a:spcPct val="115000"/>
                        </a:lnSpc>
                        <a:spcBef>
                          <a:spcPts val="0"/>
                        </a:spcBef>
                        <a:spcAft>
                          <a:spcPts val="0"/>
                        </a:spcAft>
                      </a:pPr>
                      <a:r>
                        <a:rPr lang="en-US" sz="1600">
                          <a:solidFill>
                            <a:srgbClr val="000000"/>
                          </a:solidFill>
                          <a:effectLst/>
                          <a:latin typeface="Arial" pitchFamily="34" charset="0"/>
                          <a:ea typeface="Times New Roman"/>
                          <a:cs typeface="Arial" pitchFamily="34" charset="0"/>
                        </a:rPr>
                        <a:t>washing  machine manual</a:t>
                      </a:r>
                      <a:endParaRPr lang="en-US" sz="1600">
                        <a:effectLst/>
                        <a:latin typeface="Arial" pitchFamily="34" charset="0"/>
                        <a:ea typeface="Calibri"/>
                        <a:cs typeface="Arial" pitchFamily="34" charset="0"/>
                      </a:endParaRPr>
                    </a:p>
                  </a:txBody>
                  <a:tcPr marL="68580" marR="68580" marT="0" marB="0" anchor="b"/>
                </a:tc>
                <a:tc>
                  <a:txBody>
                    <a:bodyPr/>
                    <a:lstStyle/>
                    <a:p>
                      <a:pPr marL="0" marR="0">
                        <a:lnSpc>
                          <a:spcPct val="115000"/>
                        </a:lnSpc>
                        <a:spcBef>
                          <a:spcPts val="0"/>
                        </a:spcBef>
                        <a:spcAft>
                          <a:spcPts val="0"/>
                        </a:spcAft>
                      </a:pPr>
                      <a:r>
                        <a:rPr lang="en-US" sz="1600" dirty="0">
                          <a:solidFill>
                            <a:srgbClr val="000000"/>
                          </a:solidFill>
                          <a:effectLst/>
                          <a:latin typeface="Arial" pitchFamily="34" charset="0"/>
                          <a:ea typeface="Times New Roman"/>
                          <a:cs typeface="Arial" pitchFamily="34" charset="0"/>
                        </a:rPr>
                        <a:t>300</a:t>
                      </a:r>
                      <a:endParaRPr lang="en-US" sz="1600" dirty="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1600" dirty="0">
                          <a:solidFill>
                            <a:srgbClr val="000000"/>
                          </a:solidFill>
                          <a:effectLst/>
                          <a:latin typeface="Arial" pitchFamily="34" charset="0"/>
                          <a:ea typeface="Times New Roman"/>
                          <a:cs typeface="Arial" pitchFamily="34" charset="0"/>
                        </a:rPr>
                        <a:t>0.85</a:t>
                      </a:r>
                      <a:endParaRPr lang="en-US" sz="1600" dirty="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1600" dirty="0">
                          <a:solidFill>
                            <a:srgbClr val="000000"/>
                          </a:solidFill>
                          <a:effectLst/>
                          <a:latin typeface="Arial" pitchFamily="34" charset="0"/>
                          <a:ea typeface="Times New Roman"/>
                          <a:cs typeface="Arial" pitchFamily="34" charset="0"/>
                        </a:rPr>
                        <a:t>352.94</a:t>
                      </a:r>
                      <a:endParaRPr lang="en-US" sz="1600" dirty="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1600" dirty="0">
                          <a:solidFill>
                            <a:srgbClr val="000000"/>
                          </a:solidFill>
                          <a:effectLst/>
                          <a:latin typeface="Arial" pitchFamily="34" charset="0"/>
                          <a:ea typeface="Times New Roman"/>
                          <a:cs typeface="Arial" pitchFamily="34" charset="0"/>
                        </a:rPr>
                        <a:t>0.25</a:t>
                      </a:r>
                      <a:endParaRPr lang="en-US" sz="1600" dirty="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1600" dirty="0">
                          <a:solidFill>
                            <a:srgbClr val="000000"/>
                          </a:solidFill>
                          <a:effectLst/>
                          <a:latin typeface="Arial" pitchFamily="34" charset="0"/>
                          <a:ea typeface="Times New Roman"/>
                          <a:cs typeface="Arial" pitchFamily="34" charset="0"/>
                        </a:rPr>
                        <a:t>88.24</a:t>
                      </a:r>
                      <a:endParaRPr lang="en-US" sz="1600" dirty="0">
                        <a:effectLst/>
                        <a:latin typeface="Arial" pitchFamily="34" charset="0"/>
                        <a:ea typeface="Calibri"/>
                        <a:cs typeface="Arial" pitchFamily="34" charset="0"/>
                      </a:endParaRPr>
                    </a:p>
                  </a:txBody>
                  <a:tcPr marL="68580" marR="68580" marT="0" marB="0" anchor="b"/>
                </a:tc>
              </a:tr>
              <a:tr h="482405">
                <a:tc>
                  <a:txBody>
                    <a:bodyPr/>
                    <a:lstStyle/>
                    <a:p>
                      <a:pPr marL="0" marR="0" algn="r">
                        <a:lnSpc>
                          <a:spcPct val="115000"/>
                        </a:lnSpc>
                        <a:spcBef>
                          <a:spcPts val="0"/>
                        </a:spcBef>
                        <a:spcAft>
                          <a:spcPts val="0"/>
                        </a:spcAft>
                      </a:pPr>
                      <a:r>
                        <a:rPr lang="en-US" sz="1600" dirty="0">
                          <a:solidFill>
                            <a:srgbClr val="000000"/>
                          </a:solidFill>
                          <a:effectLst/>
                          <a:latin typeface="Arial" pitchFamily="34" charset="0"/>
                          <a:ea typeface="Times New Roman"/>
                          <a:cs typeface="Arial" pitchFamily="34" charset="0"/>
                        </a:rPr>
                        <a:t>9</a:t>
                      </a:r>
                      <a:endParaRPr lang="en-US" sz="1600" dirty="0">
                        <a:effectLst/>
                        <a:latin typeface="Arial" pitchFamily="34" charset="0"/>
                        <a:ea typeface="Calibri"/>
                        <a:cs typeface="Arial" pitchFamily="34" charset="0"/>
                      </a:endParaRPr>
                    </a:p>
                  </a:txBody>
                  <a:tcPr marL="68580" marR="68580" marT="0" marB="0" anchor="b"/>
                </a:tc>
                <a:tc>
                  <a:txBody>
                    <a:bodyPr/>
                    <a:lstStyle/>
                    <a:p>
                      <a:pPr marL="0" marR="0">
                        <a:lnSpc>
                          <a:spcPct val="115000"/>
                        </a:lnSpc>
                        <a:spcBef>
                          <a:spcPts val="0"/>
                        </a:spcBef>
                        <a:spcAft>
                          <a:spcPts val="0"/>
                        </a:spcAft>
                      </a:pPr>
                      <a:r>
                        <a:rPr lang="en-US" sz="1600">
                          <a:solidFill>
                            <a:srgbClr val="000000"/>
                          </a:solidFill>
                          <a:effectLst/>
                          <a:latin typeface="Arial" pitchFamily="34" charset="0"/>
                          <a:ea typeface="Times New Roman"/>
                          <a:cs typeface="Arial" pitchFamily="34" charset="0"/>
                        </a:rPr>
                        <a:t>vacuume cleaner upright</a:t>
                      </a:r>
                      <a:endParaRPr lang="en-US" sz="1600">
                        <a:effectLst/>
                        <a:latin typeface="Arial" pitchFamily="34" charset="0"/>
                        <a:ea typeface="Calibri"/>
                        <a:cs typeface="Arial" pitchFamily="34" charset="0"/>
                      </a:endParaRPr>
                    </a:p>
                  </a:txBody>
                  <a:tcPr marL="68580" marR="68580" marT="0" marB="0" anchor="b"/>
                </a:tc>
                <a:tc>
                  <a:txBody>
                    <a:bodyPr/>
                    <a:lstStyle/>
                    <a:p>
                      <a:pPr marL="0" marR="0">
                        <a:lnSpc>
                          <a:spcPct val="115000"/>
                        </a:lnSpc>
                        <a:spcBef>
                          <a:spcPts val="0"/>
                        </a:spcBef>
                        <a:spcAft>
                          <a:spcPts val="0"/>
                        </a:spcAft>
                      </a:pPr>
                      <a:r>
                        <a:rPr lang="en-US" sz="1600" dirty="0">
                          <a:solidFill>
                            <a:srgbClr val="000000"/>
                          </a:solidFill>
                          <a:effectLst/>
                          <a:latin typeface="Arial" pitchFamily="34" charset="0"/>
                          <a:ea typeface="Times New Roman"/>
                          <a:cs typeface="Arial" pitchFamily="34" charset="0"/>
                        </a:rPr>
                        <a:t>450</a:t>
                      </a:r>
                      <a:endParaRPr lang="en-US" sz="1600" dirty="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1600" dirty="0">
                          <a:solidFill>
                            <a:srgbClr val="000000"/>
                          </a:solidFill>
                          <a:effectLst/>
                          <a:latin typeface="Arial" pitchFamily="34" charset="0"/>
                          <a:ea typeface="Times New Roman"/>
                          <a:cs typeface="Arial" pitchFamily="34" charset="0"/>
                        </a:rPr>
                        <a:t>0.85</a:t>
                      </a:r>
                      <a:endParaRPr lang="en-US" sz="1600" dirty="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1600" dirty="0">
                          <a:solidFill>
                            <a:srgbClr val="000000"/>
                          </a:solidFill>
                          <a:effectLst/>
                          <a:latin typeface="Arial" pitchFamily="34" charset="0"/>
                          <a:ea typeface="Times New Roman"/>
                          <a:cs typeface="Arial" pitchFamily="34" charset="0"/>
                        </a:rPr>
                        <a:t>529.41</a:t>
                      </a:r>
                      <a:endParaRPr lang="en-US" sz="1600" dirty="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1600" dirty="0">
                          <a:solidFill>
                            <a:srgbClr val="000000"/>
                          </a:solidFill>
                          <a:effectLst/>
                          <a:latin typeface="Arial" pitchFamily="34" charset="0"/>
                          <a:ea typeface="Times New Roman"/>
                          <a:cs typeface="Arial" pitchFamily="34" charset="0"/>
                        </a:rPr>
                        <a:t>0.25</a:t>
                      </a:r>
                      <a:endParaRPr lang="en-US" sz="1600" dirty="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1600" dirty="0">
                          <a:solidFill>
                            <a:srgbClr val="000000"/>
                          </a:solidFill>
                          <a:effectLst/>
                          <a:latin typeface="Arial" pitchFamily="34" charset="0"/>
                          <a:ea typeface="Times New Roman"/>
                          <a:cs typeface="Arial" pitchFamily="34" charset="0"/>
                        </a:rPr>
                        <a:t>132.35</a:t>
                      </a:r>
                      <a:endParaRPr lang="en-US" sz="1600" dirty="0">
                        <a:effectLst/>
                        <a:latin typeface="Arial" pitchFamily="34" charset="0"/>
                        <a:ea typeface="Calibri"/>
                        <a:cs typeface="Arial" pitchFamily="34" charset="0"/>
                      </a:endParaRPr>
                    </a:p>
                  </a:txBody>
                  <a:tcPr marL="68580" marR="68580" marT="0" marB="0" anchor="b"/>
                </a:tc>
              </a:tr>
              <a:tr h="482405">
                <a:tc>
                  <a:txBody>
                    <a:bodyPr/>
                    <a:lstStyle/>
                    <a:p>
                      <a:pPr marL="0" marR="0" algn="r">
                        <a:lnSpc>
                          <a:spcPct val="115000"/>
                        </a:lnSpc>
                        <a:spcBef>
                          <a:spcPts val="0"/>
                        </a:spcBef>
                        <a:spcAft>
                          <a:spcPts val="0"/>
                        </a:spcAft>
                      </a:pPr>
                      <a:r>
                        <a:rPr lang="en-US" sz="1600" dirty="0">
                          <a:solidFill>
                            <a:srgbClr val="000000"/>
                          </a:solidFill>
                          <a:effectLst/>
                          <a:latin typeface="Arial" pitchFamily="34" charset="0"/>
                          <a:ea typeface="Times New Roman"/>
                          <a:cs typeface="Arial" pitchFamily="34" charset="0"/>
                        </a:rPr>
                        <a:t>10</a:t>
                      </a:r>
                      <a:endParaRPr lang="en-US" sz="1600" dirty="0">
                        <a:effectLst/>
                        <a:latin typeface="Arial" pitchFamily="34" charset="0"/>
                        <a:ea typeface="Calibri"/>
                        <a:cs typeface="Arial" pitchFamily="34" charset="0"/>
                      </a:endParaRPr>
                    </a:p>
                  </a:txBody>
                  <a:tcPr marL="68580" marR="68580" marT="0" marB="0" anchor="b"/>
                </a:tc>
                <a:tc>
                  <a:txBody>
                    <a:bodyPr/>
                    <a:lstStyle/>
                    <a:p>
                      <a:pPr marL="0" marR="0">
                        <a:lnSpc>
                          <a:spcPct val="115000"/>
                        </a:lnSpc>
                        <a:spcBef>
                          <a:spcPts val="0"/>
                        </a:spcBef>
                        <a:spcAft>
                          <a:spcPts val="0"/>
                        </a:spcAft>
                      </a:pPr>
                      <a:r>
                        <a:rPr lang="en-US" sz="1600">
                          <a:solidFill>
                            <a:srgbClr val="000000"/>
                          </a:solidFill>
                          <a:effectLst/>
                          <a:latin typeface="Arial" pitchFamily="34" charset="0"/>
                          <a:ea typeface="Times New Roman"/>
                          <a:cs typeface="Arial" pitchFamily="34" charset="0"/>
                        </a:rPr>
                        <a:t>vacuume cleaner hand</a:t>
                      </a:r>
                      <a:endParaRPr lang="en-US" sz="1600">
                        <a:effectLst/>
                        <a:latin typeface="Arial" pitchFamily="34" charset="0"/>
                        <a:ea typeface="Calibri"/>
                        <a:cs typeface="Arial" pitchFamily="34" charset="0"/>
                      </a:endParaRPr>
                    </a:p>
                  </a:txBody>
                  <a:tcPr marL="68580" marR="68580" marT="0" marB="0" anchor="b"/>
                </a:tc>
                <a:tc>
                  <a:txBody>
                    <a:bodyPr/>
                    <a:lstStyle/>
                    <a:p>
                      <a:pPr marL="0" marR="0">
                        <a:lnSpc>
                          <a:spcPct val="115000"/>
                        </a:lnSpc>
                        <a:spcBef>
                          <a:spcPts val="0"/>
                        </a:spcBef>
                        <a:spcAft>
                          <a:spcPts val="0"/>
                        </a:spcAft>
                      </a:pPr>
                      <a:r>
                        <a:rPr lang="en-US" sz="1600" dirty="0">
                          <a:solidFill>
                            <a:srgbClr val="000000"/>
                          </a:solidFill>
                          <a:effectLst/>
                          <a:latin typeface="Arial" pitchFamily="34" charset="0"/>
                          <a:ea typeface="Times New Roman"/>
                          <a:cs typeface="Arial" pitchFamily="34" charset="0"/>
                        </a:rPr>
                        <a:t>100</a:t>
                      </a:r>
                      <a:endParaRPr lang="en-US" sz="1600" dirty="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1600" dirty="0">
                          <a:solidFill>
                            <a:srgbClr val="000000"/>
                          </a:solidFill>
                          <a:effectLst/>
                          <a:latin typeface="Arial" pitchFamily="34" charset="0"/>
                          <a:ea typeface="Times New Roman"/>
                          <a:cs typeface="Arial" pitchFamily="34" charset="0"/>
                        </a:rPr>
                        <a:t>0.85</a:t>
                      </a:r>
                      <a:endParaRPr lang="en-US" sz="1600" dirty="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1600" dirty="0">
                          <a:solidFill>
                            <a:srgbClr val="000000"/>
                          </a:solidFill>
                          <a:effectLst/>
                          <a:latin typeface="Arial" pitchFamily="34" charset="0"/>
                          <a:ea typeface="Times New Roman"/>
                          <a:cs typeface="Arial" pitchFamily="34" charset="0"/>
                        </a:rPr>
                        <a:t>117.65</a:t>
                      </a:r>
                      <a:endParaRPr lang="en-US" sz="1600" dirty="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1600" dirty="0">
                          <a:solidFill>
                            <a:srgbClr val="000000"/>
                          </a:solidFill>
                          <a:effectLst/>
                          <a:latin typeface="Arial" pitchFamily="34" charset="0"/>
                          <a:ea typeface="Times New Roman"/>
                          <a:cs typeface="Arial" pitchFamily="34" charset="0"/>
                        </a:rPr>
                        <a:t>0.25</a:t>
                      </a:r>
                      <a:endParaRPr lang="en-US" sz="1600" dirty="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1600" dirty="0">
                          <a:solidFill>
                            <a:srgbClr val="000000"/>
                          </a:solidFill>
                          <a:effectLst/>
                          <a:latin typeface="Arial" pitchFamily="34" charset="0"/>
                          <a:ea typeface="Times New Roman"/>
                          <a:cs typeface="Arial" pitchFamily="34" charset="0"/>
                        </a:rPr>
                        <a:t>29.41</a:t>
                      </a:r>
                      <a:endParaRPr lang="en-US" sz="1600" dirty="0">
                        <a:effectLst/>
                        <a:latin typeface="Arial" pitchFamily="34" charset="0"/>
                        <a:ea typeface="Calibri"/>
                        <a:cs typeface="Arial" pitchFamily="34" charset="0"/>
                      </a:endParaRPr>
                    </a:p>
                  </a:txBody>
                  <a:tcPr marL="68580" marR="68580" marT="0" marB="0" anchor="b"/>
                </a:tc>
              </a:tr>
              <a:tr h="482405">
                <a:tc>
                  <a:txBody>
                    <a:bodyPr/>
                    <a:lstStyle/>
                    <a:p>
                      <a:pPr marL="0" marR="0" algn="r">
                        <a:lnSpc>
                          <a:spcPct val="115000"/>
                        </a:lnSpc>
                        <a:spcBef>
                          <a:spcPts val="0"/>
                        </a:spcBef>
                        <a:spcAft>
                          <a:spcPts val="0"/>
                        </a:spcAft>
                      </a:pPr>
                      <a:r>
                        <a:rPr lang="en-US" sz="1600" dirty="0">
                          <a:solidFill>
                            <a:srgbClr val="000000"/>
                          </a:solidFill>
                          <a:effectLst/>
                          <a:latin typeface="Arial" pitchFamily="34" charset="0"/>
                          <a:ea typeface="Times New Roman"/>
                          <a:cs typeface="Arial" pitchFamily="34" charset="0"/>
                        </a:rPr>
                        <a:t>11</a:t>
                      </a:r>
                      <a:endParaRPr lang="en-US" sz="1600" dirty="0">
                        <a:effectLst/>
                        <a:latin typeface="Arial" pitchFamily="34" charset="0"/>
                        <a:ea typeface="Calibri"/>
                        <a:cs typeface="Arial" pitchFamily="34" charset="0"/>
                      </a:endParaRPr>
                    </a:p>
                  </a:txBody>
                  <a:tcPr marL="68580" marR="68580" marT="0" marB="0" anchor="b"/>
                </a:tc>
                <a:tc>
                  <a:txBody>
                    <a:bodyPr/>
                    <a:lstStyle/>
                    <a:p>
                      <a:pPr marL="0" marR="0">
                        <a:lnSpc>
                          <a:spcPct val="115000"/>
                        </a:lnSpc>
                        <a:spcBef>
                          <a:spcPts val="0"/>
                        </a:spcBef>
                        <a:spcAft>
                          <a:spcPts val="0"/>
                        </a:spcAft>
                      </a:pPr>
                      <a:r>
                        <a:rPr lang="en-US" sz="1600">
                          <a:solidFill>
                            <a:srgbClr val="000000"/>
                          </a:solidFill>
                          <a:effectLst/>
                          <a:latin typeface="Arial" pitchFamily="34" charset="0"/>
                          <a:ea typeface="Times New Roman"/>
                          <a:cs typeface="Arial" pitchFamily="34" charset="0"/>
                        </a:rPr>
                        <a:t>sewing machine</a:t>
                      </a:r>
                      <a:endParaRPr lang="en-US" sz="1600">
                        <a:effectLst/>
                        <a:latin typeface="Arial" pitchFamily="34" charset="0"/>
                        <a:ea typeface="Calibri"/>
                        <a:cs typeface="Arial" pitchFamily="34" charset="0"/>
                      </a:endParaRPr>
                    </a:p>
                  </a:txBody>
                  <a:tcPr marL="68580" marR="68580" marT="0" marB="0" anchor="b"/>
                </a:tc>
                <a:tc>
                  <a:txBody>
                    <a:bodyPr/>
                    <a:lstStyle/>
                    <a:p>
                      <a:pPr marL="0" marR="0">
                        <a:lnSpc>
                          <a:spcPct val="115000"/>
                        </a:lnSpc>
                        <a:spcBef>
                          <a:spcPts val="0"/>
                        </a:spcBef>
                        <a:spcAft>
                          <a:spcPts val="0"/>
                        </a:spcAft>
                      </a:pPr>
                      <a:r>
                        <a:rPr lang="en-US" sz="1600">
                          <a:solidFill>
                            <a:srgbClr val="000000"/>
                          </a:solidFill>
                          <a:effectLst/>
                          <a:latin typeface="Arial" pitchFamily="34" charset="0"/>
                          <a:ea typeface="Times New Roman"/>
                          <a:cs typeface="Arial" pitchFamily="34" charset="0"/>
                        </a:rPr>
                        <a:t>100</a:t>
                      </a:r>
                      <a:endParaRPr lang="en-US" sz="160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1600">
                          <a:solidFill>
                            <a:srgbClr val="000000"/>
                          </a:solidFill>
                          <a:effectLst/>
                          <a:latin typeface="Arial" pitchFamily="34" charset="0"/>
                          <a:ea typeface="Times New Roman"/>
                          <a:cs typeface="Arial" pitchFamily="34" charset="0"/>
                        </a:rPr>
                        <a:t>0.85</a:t>
                      </a:r>
                      <a:endParaRPr lang="en-US" sz="160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1600" dirty="0">
                          <a:solidFill>
                            <a:srgbClr val="000000"/>
                          </a:solidFill>
                          <a:effectLst/>
                          <a:latin typeface="Arial" pitchFamily="34" charset="0"/>
                          <a:ea typeface="Times New Roman"/>
                          <a:cs typeface="Arial" pitchFamily="34" charset="0"/>
                        </a:rPr>
                        <a:t>117.65</a:t>
                      </a:r>
                      <a:endParaRPr lang="en-US" sz="1600" dirty="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1600" dirty="0">
                          <a:solidFill>
                            <a:srgbClr val="000000"/>
                          </a:solidFill>
                          <a:effectLst/>
                          <a:latin typeface="Arial" pitchFamily="34" charset="0"/>
                          <a:ea typeface="Times New Roman"/>
                          <a:cs typeface="Arial" pitchFamily="34" charset="0"/>
                        </a:rPr>
                        <a:t>0.25</a:t>
                      </a:r>
                      <a:endParaRPr lang="en-US" sz="1600" dirty="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1600" dirty="0">
                          <a:solidFill>
                            <a:srgbClr val="000000"/>
                          </a:solidFill>
                          <a:effectLst/>
                          <a:latin typeface="Arial" pitchFamily="34" charset="0"/>
                          <a:ea typeface="Times New Roman"/>
                          <a:cs typeface="Arial" pitchFamily="34" charset="0"/>
                        </a:rPr>
                        <a:t>29.41</a:t>
                      </a:r>
                      <a:endParaRPr lang="en-US" sz="1600" dirty="0">
                        <a:effectLst/>
                        <a:latin typeface="Arial" pitchFamily="34" charset="0"/>
                        <a:ea typeface="Calibri"/>
                        <a:cs typeface="Arial" pitchFamily="34" charset="0"/>
                      </a:endParaRPr>
                    </a:p>
                  </a:txBody>
                  <a:tcPr marL="68580" marR="68580" marT="0" marB="0" anchor="b"/>
                </a:tc>
              </a:tr>
            </a:tbl>
          </a:graphicData>
        </a:graphic>
      </p:graphicFrame>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38</a:t>
            </a:fld>
            <a:endParaRPr lang="en-US"/>
          </a:p>
        </p:txBody>
      </p:sp>
    </p:spTree>
    <p:extLst>
      <p:ext uri="{BB962C8B-B14F-4D97-AF65-F5344CB8AC3E}">
        <p14:creationId xmlns:p14="http://schemas.microsoft.com/office/powerpoint/2010/main" val="261529404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9760" y="253365"/>
            <a:ext cx="10693402" cy="539115"/>
          </a:xfrm>
        </p:spPr>
        <p:txBody>
          <a:bodyPr>
            <a:normAutofit fontScale="90000"/>
          </a:bodyPr>
          <a:lstStyle/>
          <a:p>
            <a:r>
              <a:rPr lang="en-US" sz="3000" b="1" dirty="0">
                <a:latin typeface="Arial" pitchFamily="34" charset="0"/>
                <a:cs typeface="Arial" pitchFamily="34" charset="0"/>
              </a:rPr>
              <a:t>Load estimation </a:t>
            </a:r>
            <a:r>
              <a:rPr lang="en-US" sz="3000" b="1" dirty="0" smtClean="0">
                <a:latin typeface="Arial" pitchFamily="34" charset="0"/>
                <a:cs typeface="Arial" pitchFamily="34" charset="0"/>
              </a:rPr>
              <a:t>Result                                               </a:t>
            </a:r>
            <a:r>
              <a:rPr lang="en-US" sz="3000" b="1" dirty="0">
                <a:latin typeface="Arial" pitchFamily="34" charset="0"/>
                <a:cs typeface="Arial" pitchFamily="34" charset="0"/>
              </a:rPr>
              <a:t>Cont.…</a:t>
            </a:r>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1052707194"/>
              </p:ext>
            </p:extLst>
          </p:nvPr>
        </p:nvGraphicFramePr>
        <p:xfrm>
          <a:off x="528320" y="995678"/>
          <a:ext cx="10962640" cy="3870961"/>
        </p:xfrm>
        <a:graphic>
          <a:graphicData uri="http://schemas.openxmlformats.org/drawingml/2006/table">
            <a:tbl>
              <a:tblPr firstRow="1" firstCol="1" bandRow="1">
                <a:tableStyleId>{5C22544A-7EE6-4342-B048-85BDC9FD1C3A}</a:tableStyleId>
              </a:tblPr>
              <a:tblGrid>
                <a:gridCol w="621091"/>
                <a:gridCol w="2644717"/>
                <a:gridCol w="1358705"/>
                <a:gridCol w="1299743"/>
                <a:gridCol w="2440704"/>
                <a:gridCol w="1206906"/>
                <a:gridCol w="1390774"/>
              </a:tblGrid>
              <a:tr h="525594">
                <a:tc>
                  <a:txBody>
                    <a:bodyPr/>
                    <a:lstStyle/>
                    <a:p>
                      <a:pPr marL="0" marR="0" algn="just">
                        <a:lnSpc>
                          <a:spcPct val="150000"/>
                        </a:lnSpc>
                        <a:spcBef>
                          <a:spcPts val="0"/>
                        </a:spcBef>
                        <a:spcAft>
                          <a:spcPts val="0"/>
                        </a:spcAft>
                      </a:pPr>
                      <a:r>
                        <a:rPr lang="en-US" sz="2000" dirty="0">
                          <a:effectLst/>
                          <a:latin typeface="Arial" pitchFamily="34" charset="0"/>
                          <a:cs typeface="Arial" pitchFamily="34" charset="0"/>
                        </a:rPr>
                        <a:t>12</a:t>
                      </a:r>
                      <a:endParaRPr lang="en-US" sz="2000" dirty="0">
                        <a:effectLst/>
                        <a:latin typeface="Arial" pitchFamily="34" charset="0"/>
                        <a:ea typeface="Calibri"/>
                        <a:cs typeface="Arial" pitchFamily="34" charset="0"/>
                      </a:endParaRPr>
                    </a:p>
                  </a:txBody>
                  <a:tcPr marL="68580" marR="68580" marT="0" marB="0" anchor="b"/>
                </a:tc>
                <a:tc>
                  <a:txBody>
                    <a:bodyPr/>
                    <a:lstStyle/>
                    <a:p>
                      <a:pPr marL="0" marR="0" algn="just">
                        <a:lnSpc>
                          <a:spcPct val="150000"/>
                        </a:lnSpc>
                        <a:spcBef>
                          <a:spcPts val="0"/>
                        </a:spcBef>
                        <a:spcAft>
                          <a:spcPts val="0"/>
                        </a:spcAft>
                      </a:pPr>
                      <a:r>
                        <a:rPr lang="en-US" sz="2000" dirty="0">
                          <a:effectLst/>
                          <a:latin typeface="Arial" pitchFamily="34" charset="0"/>
                          <a:cs typeface="Arial" pitchFamily="34" charset="0"/>
                        </a:rPr>
                        <a:t>Iron</a:t>
                      </a:r>
                      <a:endParaRPr lang="en-US" sz="2000" dirty="0">
                        <a:effectLst/>
                        <a:latin typeface="Arial" pitchFamily="34" charset="0"/>
                        <a:ea typeface="Calibri"/>
                        <a:cs typeface="Arial" pitchFamily="34" charset="0"/>
                      </a:endParaRPr>
                    </a:p>
                  </a:txBody>
                  <a:tcPr marL="68580" marR="68580" marT="0" marB="0" anchor="b"/>
                </a:tc>
                <a:tc>
                  <a:txBody>
                    <a:bodyPr/>
                    <a:lstStyle/>
                    <a:p>
                      <a:pPr marL="0" marR="0" algn="just">
                        <a:lnSpc>
                          <a:spcPct val="150000"/>
                        </a:lnSpc>
                        <a:spcBef>
                          <a:spcPts val="0"/>
                        </a:spcBef>
                        <a:spcAft>
                          <a:spcPts val="0"/>
                        </a:spcAft>
                      </a:pPr>
                      <a:r>
                        <a:rPr lang="en-US" sz="2000">
                          <a:effectLst/>
                          <a:latin typeface="Arial" pitchFamily="34" charset="0"/>
                          <a:cs typeface="Arial" pitchFamily="34" charset="0"/>
                        </a:rPr>
                        <a:t>1000</a:t>
                      </a:r>
                      <a:endParaRPr lang="en-US" sz="2000">
                        <a:effectLst/>
                        <a:latin typeface="Arial" pitchFamily="34" charset="0"/>
                        <a:ea typeface="Calibri"/>
                        <a:cs typeface="Arial" pitchFamily="34" charset="0"/>
                      </a:endParaRPr>
                    </a:p>
                  </a:txBody>
                  <a:tcPr marL="68580" marR="68580" marT="0" marB="0" anchor="b"/>
                </a:tc>
                <a:tc>
                  <a:txBody>
                    <a:bodyPr/>
                    <a:lstStyle/>
                    <a:p>
                      <a:pPr marL="0" marR="0" algn="just">
                        <a:lnSpc>
                          <a:spcPct val="150000"/>
                        </a:lnSpc>
                        <a:spcBef>
                          <a:spcPts val="0"/>
                        </a:spcBef>
                        <a:spcAft>
                          <a:spcPts val="0"/>
                        </a:spcAft>
                      </a:pPr>
                      <a:r>
                        <a:rPr lang="en-US" sz="2000">
                          <a:effectLst/>
                          <a:latin typeface="Arial" pitchFamily="34" charset="0"/>
                          <a:cs typeface="Arial" pitchFamily="34" charset="0"/>
                        </a:rPr>
                        <a:t>0.85</a:t>
                      </a:r>
                      <a:endParaRPr lang="en-US" sz="2000">
                        <a:effectLst/>
                        <a:latin typeface="Arial" pitchFamily="34" charset="0"/>
                        <a:ea typeface="Calibri"/>
                        <a:cs typeface="Arial" pitchFamily="34" charset="0"/>
                      </a:endParaRPr>
                    </a:p>
                  </a:txBody>
                  <a:tcPr marL="68580" marR="68580" marT="0" marB="0" anchor="b"/>
                </a:tc>
                <a:tc>
                  <a:txBody>
                    <a:bodyPr/>
                    <a:lstStyle/>
                    <a:p>
                      <a:pPr marL="0" marR="0" algn="just">
                        <a:lnSpc>
                          <a:spcPct val="150000"/>
                        </a:lnSpc>
                        <a:spcBef>
                          <a:spcPts val="0"/>
                        </a:spcBef>
                        <a:spcAft>
                          <a:spcPts val="0"/>
                        </a:spcAft>
                      </a:pPr>
                      <a:r>
                        <a:rPr lang="en-US" sz="2000">
                          <a:effectLst/>
                          <a:latin typeface="Arial" pitchFamily="34" charset="0"/>
                          <a:cs typeface="Arial" pitchFamily="34" charset="0"/>
                        </a:rPr>
                        <a:t>1176.47</a:t>
                      </a:r>
                      <a:endParaRPr lang="en-US" sz="2000">
                        <a:effectLst/>
                        <a:latin typeface="Arial" pitchFamily="34" charset="0"/>
                        <a:ea typeface="Calibri"/>
                        <a:cs typeface="Arial" pitchFamily="34" charset="0"/>
                      </a:endParaRPr>
                    </a:p>
                  </a:txBody>
                  <a:tcPr marL="68580" marR="68580" marT="0" marB="0" anchor="b"/>
                </a:tc>
                <a:tc>
                  <a:txBody>
                    <a:bodyPr/>
                    <a:lstStyle/>
                    <a:p>
                      <a:pPr marL="0" marR="0" algn="just">
                        <a:lnSpc>
                          <a:spcPct val="150000"/>
                        </a:lnSpc>
                        <a:spcBef>
                          <a:spcPts val="0"/>
                        </a:spcBef>
                        <a:spcAft>
                          <a:spcPts val="0"/>
                        </a:spcAft>
                      </a:pPr>
                      <a:r>
                        <a:rPr lang="en-US" sz="2000">
                          <a:effectLst/>
                          <a:latin typeface="Arial" pitchFamily="34" charset="0"/>
                          <a:cs typeface="Arial" pitchFamily="34" charset="0"/>
                        </a:rPr>
                        <a:t>0.25</a:t>
                      </a:r>
                      <a:endParaRPr lang="en-US" sz="2000">
                        <a:effectLst/>
                        <a:latin typeface="Arial" pitchFamily="34" charset="0"/>
                        <a:ea typeface="Calibri"/>
                        <a:cs typeface="Arial" pitchFamily="34" charset="0"/>
                      </a:endParaRPr>
                    </a:p>
                  </a:txBody>
                  <a:tcPr marL="68580" marR="68580" marT="0" marB="0" anchor="b"/>
                </a:tc>
                <a:tc>
                  <a:txBody>
                    <a:bodyPr/>
                    <a:lstStyle/>
                    <a:p>
                      <a:pPr marL="0" marR="0" algn="just">
                        <a:lnSpc>
                          <a:spcPct val="150000"/>
                        </a:lnSpc>
                        <a:spcBef>
                          <a:spcPts val="0"/>
                        </a:spcBef>
                        <a:spcAft>
                          <a:spcPts val="0"/>
                        </a:spcAft>
                      </a:pPr>
                      <a:r>
                        <a:rPr lang="en-US" sz="2000">
                          <a:effectLst/>
                          <a:latin typeface="Arial" pitchFamily="34" charset="0"/>
                          <a:cs typeface="Arial" pitchFamily="34" charset="0"/>
                        </a:rPr>
                        <a:t>294.12</a:t>
                      </a:r>
                      <a:endParaRPr lang="en-US" sz="2000">
                        <a:effectLst/>
                        <a:latin typeface="Arial" pitchFamily="34" charset="0"/>
                        <a:ea typeface="Calibri"/>
                        <a:cs typeface="Arial" pitchFamily="34" charset="0"/>
                      </a:endParaRPr>
                    </a:p>
                  </a:txBody>
                  <a:tcPr marL="68580" marR="68580" marT="0" marB="0" anchor="b"/>
                </a:tc>
              </a:tr>
              <a:tr h="717397">
                <a:tc>
                  <a:txBody>
                    <a:bodyPr/>
                    <a:lstStyle/>
                    <a:p>
                      <a:pPr marL="0" marR="0" algn="just">
                        <a:lnSpc>
                          <a:spcPct val="150000"/>
                        </a:lnSpc>
                        <a:spcBef>
                          <a:spcPts val="0"/>
                        </a:spcBef>
                        <a:spcAft>
                          <a:spcPts val="0"/>
                        </a:spcAft>
                      </a:pPr>
                      <a:r>
                        <a:rPr lang="en-US" sz="2000">
                          <a:effectLst/>
                          <a:latin typeface="Arial" pitchFamily="34" charset="0"/>
                          <a:cs typeface="Arial" pitchFamily="34" charset="0"/>
                        </a:rPr>
                        <a:t>13</a:t>
                      </a:r>
                      <a:endParaRPr lang="en-US" sz="2000">
                        <a:effectLst/>
                        <a:latin typeface="Arial" pitchFamily="34" charset="0"/>
                        <a:ea typeface="Calibri"/>
                        <a:cs typeface="Arial" pitchFamily="34" charset="0"/>
                      </a:endParaRPr>
                    </a:p>
                  </a:txBody>
                  <a:tcPr marL="68580" marR="68580" marT="0" marB="0" anchor="b"/>
                </a:tc>
                <a:tc>
                  <a:txBody>
                    <a:bodyPr/>
                    <a:lstStyle/>
                    <a:p>
                      <a:pPr marL="0" marR="0" algn="just">
                        <a:lnSpc>
                          <a:spcPct val="150000"/>
                        </a:lnSpc>
                        <a:spcBef>
                          <a:spcPts val="0"/>
                        </a:spcBef>
                        <a:spcAft>
                          <a:spcPts val="0"/>
                        </a:spcAft>
                      </a:pPr>
                      <a:r>
                        <a:rPr lang="en-US" sz="2000" dirty="0" smtClean="0">
                          <a:effectLst/>
                          <a:latin typeface="Arial" pitchFamily="34" charset="0"/>
                          <a:cs typeface="Arial" pitchFamily="34" charset="0"/>
                        </a:rPr>
                        <a:t>Clothes </a:t>
                      </a:r>
                      <a:r>
                        <a:rPr lang="en-US" sz="2000" dirty="0">
                          <a:effectLst/>
                          <a:latin typeface="Arial" pitchFamily="34" charset="0"/>
                          <a:cs typeface="Arial" pitchFamily="34" charset="0"/>
                        </a:rPr>
                        <a:t>dryer electric</a:t>
                      </a:r>
                      <a:endParaRPr lang="en-US" sz="2000" dirty="0">
                        <a:effectLst/>
                        <a:latin typeface="Arial" pitchFamily="34" charset="0"/>
                        <a:ea typeface="Calibri"/>
                        <a:cs typeface="Arial" pitchFamily="34" charset="0"/>
                      </a:endParaRPr>
                    </a:p>
                  </a:txBody>
                  <a:tcPr marL="68580" marR="68580" marT="0" marB="0" anchor="b"/>
                </a:tc>
                <a:tc>
                  <a:txBody>
                    <a:bodyPr/>
                    <a:lstStyle/>
                    <a:p>
                      <a:pPr marL="0" marR="0" algn="just">
                        <a:lnSpc>
                          <a:spcPct val="150000"/>
                        </a:lnSpc>
                        <a:spcBef>
                          <a:spcPts val="0"/>
                        </a:spcBef>
                        <a:spcAft>
                          <a:spcPts val="0"/>
                        </a:spcAft>
                      </a:pPr>
                      <a:r>
                        <a:rPr lang="en-US" sz="2000" dirty="0">
                          <a:effectLst/>
                          <a:latin typeface="Arial" pitchFamily="34" charset="0"/>
                          <a:cs typeface="Arial" pitchFamily="34" charset="0"/>
                        </a:rPr>
                        <a:t>400</a:t>
                      </a:r>
                      <a:endParaRPr lang="en-US" sz="2000" dirty="0">
                        <a:effectLst/>
                        <a:latin typeface="Arial" pitchFamily="34" charset="0"/>
                        <a:ea typeface="Calibri"/>
                        <a:cs typeface="Arial" pitchFamily="34" charset="0"/>
                      </a:endParaRPr>
                    </a:p>
                  </a:txBody>
                  <a:tcPr marL="68580" marR="68580" marT="0" marB="0" anchor="b"/>
                </a:tc>
                <a:tc>
                  <a:txBody>
                    <a:bodyPr/>
                    <a:lstStyle/>
                    <a:p>
                      <a:pPr marL="0" marR="0" algn="just">
                        <a:lnSpc>
                          <a:spcPct val="150000"/>
                        </a:lnSpc>
                        <a:spcBef>
                          <a:spcPts val="0"/>
                        </a:spcBef>
                        <a:spcAft>
                          <a:spcPts val="0"/>
                        </a:spcAft>
                      </a:pPr>
                      <a:r>
                        <a:rPr lang="en-US" sz="2000">
                          <a:effectLst/>
                          <a:latin typeface="Arial" pitchFamily="34" charset="0"/>
                          <a:cs typeface="Arial" pitchFamily="34" charset="0"/>
                        </a:rPr>
                        <a:t>0.85</a:t>
                      </a:r>
                      <a:endParaRPr lang="en-US" sz="2000">
                        <a:effectLst/>
                        <a:latin typeface="Arial" pitchFamily="34" charset="0"/>
                        <a:ea typeface="Calibri"/>
                        <a:cs typeface="Arial" pitchFamily="34" charset="0"/>
                      </a:endParaRPr>
                    </a:p>
                  </a:txBody>
                  <a:tcPr marL="68580" marR="68580" marT="0" marB="0" anchor="b"/>
                </a:tc>
                <a:tc>
                  <a:txBody>
                    <a:bodyPr/>
                    <a:lstStyle/>
                    <a:p>
                      <a:pPr marL="0" marR="0" algn="just">
                        <a:lnSpc>
                          <a:spcPct val="150000"/>
                        </a:lnSpc>
                        <a:spcBef>
                          <a:spcPts val="0"/>
                        </a:spcBef>
                        <a:spcAft>
                          <a:spcPts val="0"/>
                        </a:spcAft>
                      </a:pPr>
                      <a:r>
                        <a:rPr lang="en-US" sz="2000">
                          <a:effectLst/>
                          <a:latin typeface="Arial" pitchFamily="34" charset="0"/>
                          <a:cs typeface="Arial" pitchFamily="34" charset="0"/>
                        </a:rPr>
                        <a:t>470.59</a:t>
                      </a:r>
                      <a:endParaRPr lang="en-US" sz="2000">
                        <a:effectLst/>
                        <a:latin typeface="Arial" pitchFamily="34" charset="0"/>
                        <a:ea typeface="Calibri"/>
                        <a:cs typeface="Arial" pitchFamily="34" charset="0"/>
                      </a:endParaRPr>
                    </a:p>
                  </a:txBody>
                  <a:tcPr marL="68580" marR="68580" marT="0" marB="0" anchor="b"/>
                </a:tc>
                <a:tc>
                  <a:txBody>
                    <a:bodyPr/>
                    <a:lstStyle/>
                    <a:p>
                      <a:pPr marL="0" marR="0" algn="just">
                        <a:lnSpc>
                          <a:spcPct val="150000"/>
                        </a:lnSpc>
                        <a:spcBef>
                          <a:spcPts val="0"/>
                        </a:spcBef>
                        <a:spcAft>
                          <a:spcPts val="0"/>
                        </a:spcAft>
                      </a:pPr>
                      <a:r>
                        <a:rPr lang="en-US" sz="2000">
                          <a:effectLst/>
                          <a:latin typeface="Arial" pitchFamily="34" charset="0"/>
                          <a:cs typeface="Arial" pitchFamily="34" charset="0"/>
                        </a:rPr>
                        <a:t>0.25</a:t>
                      </a:r>
                      <a:endParaRPr lang="en-US" sz="2000">
                        <a:effectLst/>
                        <a:latin typeface="Arial" pitchFamily="34" charset="0"/>
                        <a:ea typeface="Calibri"/>
                        <a:cs typeface="Arial" pitchFamily="34" charset="0"/>
                      </a:endParaRPr>
                    </a:p>
                  </a:txBody>
                  <a:tcPr marL="68580" marR="68580" marT="0" marB="0" anchor="b"/>
                </a:tc>
                <a:tc>
                  <a:txBody>
                    <a:bodyPr/>
                    <a:lstStyle/>
                    <a:p>
                      <a:pPr marL="0" marR="0" algn="just">
                        <a:lnSpc>
                          <a:spcPct val="150000"/>
                        </a:lnSpc>
                        <a:spcBef>
                          <a:spcPts val="0"/>
                        </a:spcBef>
                        <a:spcAft>
                          <a:spcPts val="0"/>
                        </a:spcAft>
                      </a:pPr>
                      <a:r>
                        <a:rPr lang="en-US" sz="2000">
                          <a:effectLst/>
                          <a:latin typeface="Arial" pitchFamily="34" charset="0"/>
                          <a:cs typeface="Arial" pitchFamily="34" charset="0"/>
                        </a:rPr>
                        <a:t>117.65</a:t>
                      </a:r>
                      <a:endParaRPr lang="en-US" sz="2000">
                        <a:effectLst/>
                        <a:latin typeface="Arial" pitchFamily="34" charset="0"/>
                        <a:ea typeface="Calibri"/>
                        <a:cs typeface="Arial" pitchFamily="34" charset="0"/>
                      </a:endParaRPr>
                    </a:p>
                  </a:txBody>
                  <a:tcPr marL="68580" marR="68580" marT="0" marB="0" anchor="b"/>
                </a:tc>
              </a:tr>
              <a:tr h="525594">
                <a:tc>
                  <a:txBody>
                    <a:bodyPr/>
                    <a:lstStyle/>
                    <a:p>
                      <a:pPr marL="0" marR="0" algn="just">
                        <a:lnSpc>
                          <a:spcPct val="150000"/>
                        </a:lnSpc>
                        <a:spcBef>
                          <a:spcPts val="0"/>
                        </a:spcBef>
                        <a:spcAft>
                          <a:spcPts val="0"/>
                        </a:spcAft>
                      </a:pPr>
                      <a:r>
                        <a:rPr lang="en-US" sz="2000">
                          <a:effectLst/>
                          <a:latin typeface="Arial" pitchFamily="34" charset="0"/>
                          <a:cs typeface="Arial" pitchFamily="34" charset="0"/>
                        </a:rPr>
                        <a:t>14</a:t>
                      </a:r>
                      <a:endParaRPr lang="en-US" sz="2000">
                        <a:effectLst/>
                        <a:latin typeface="Arial" pitchFamily="34" charset="0"/>
                        <a:ea typeface="Calibri"/>
                        <a:cs typeface="Arial" pitchFamily="34" charset="0"/>
                      </a:endParaRPr>
                    </a:p>
                  </a:txBody>
                  <a:tcPr marL="68580" marR="68580" marT="0" marB="0" anchor="b"/>
                </a:tc>
                <a:tc>
                  <a:txBody>
                    <a:bodyPr/>
                    <a:lstStyle/>
                    <a:p>
                      <a:pPr marL="0" marR="0" algn="just">
                        <a:lnSpc>
                          <a:spcPct val="150000"/>
                        </a:lnSpc>
                        <a:spcBef>
                          <a:spcPts val="0"/>
                        </a:spcBef>
                        <a:spcAft>
                          <a:spcPts val="0"/>
                        </a:spcAft>
                      </a:pPr>
                      <a:r>
                        <a:rPr lang="en-US" sz="2000" dirty="0">
                          <a:effectLst/>
                          <a:latin typeface="Arial" pitchFamily="34" charset="0"/>
                          <a:cs typeface="Arial" pitchFamily="34" charset="0"/>
                        </a:rPr>
                        <a:t>water pump</a:t>
                      </a:r>
                      <a:endParaRPr lang="en-US" sz="2000" dirty="0">
                        <a:effectLst/>
                        <a:latin typeface="Arial" pitchFamily="34" charset="0"/>
                        <a:ea typeface="Calibri"/>
                        <a:cs typeface="Arial" pitchFamily="34" charset="0"/>
                      </a:endParaRPr>
                    </a:p>
                  </a:txBody>
                  <a:tcPr marL="68580" marR="68580" marT="0" marB="0" anchor="b"/>
                </a:tc>
                <a:tc>
                  <a:txBody>
                    <a:bodyPr/>
                    <a:lstStyle/>
                    <a:p>
                      <a:pPr marL="0" marR="0" algn="just">
                        <a:lnSpc>
                          <a:spcPct val="150000"/>
                        </a:lnSpc>
                        <a:spcBef>
                          <a:spcPts val="0"/>
                        </a:spcBef>
                        <a:spcAft>
                          <a:spcPts val="0"/>
                        </a:spcAft>
                      </a:pPr>
                      <a:r>
                        <a:rPr lang="en-US" sz="2000" dirty="0">
                          <a:effectLst/>
                          <a:latin typeface="Arial" pitchFamily="34" charset="0"/>
                          <a:cs typeface="Arial" pitchFamily="34" charset="0"/>
                        </a:rPr>
                        <a:t>375</a:t>
                      </a:r>
                      <a:endParaRPr lang="en-US" sz="2000" dirty="0">
                        <a:effectLst/>
                        <a:latin typeface="Arial" pitchFamily="34" charset="0"/>
                        <a:ea typeface="Calibri"/>
                        <a:cs typeface="Arial" pitchFamily="34" charset="0"/>
                      </a:endParaRPr>
                    </a:p>
                  </a:txBody>
                  <a:tcPr marL="68580" marR="68580" marT="0" marB="0" anchor="b"/>
                </a:tc>
                <a:tc>
                  <a:txBody>
                    <a:bodyPr/>
                    <a:lstStyle/>
                    <a:p>
                      <a:pPr marL="0" marR="0" algn="just">
                        <a:lnSpc>
                          <a:spcPct val="150000"/>
                        </a:lnSpc>
                        <a:spcBef>
                          <a:spcPts val="0"/>
                        </a:spcBef>
                        <a:spcAft>
                          <a:spcPts val="0"/>
                        </a:spcAft>
                      </a:pPr>
                      <a:r>
                        <a:rPr lang="en-US" sz="2000" dirty="0">
                          <a:effectLst/>
                          <a:latin typeface="Arial" pitchFamily="34" charset="0"/>
                          <a:cs typeface="Arial" pitchFamily="34" charset="0"/>
                        </a:rPr>
                        <a:t>0.85</a:t>
                      </a:r>
                      <a:endParaRPr lang="en-US" sz="2000" dirty="0">
                        <a:effectLst/>
                        <a:latin typeface="Arial" pitchFamily="34" charset="0"/>
                        <a:ea typeface="Calibri"/>
                        <a:cs typeface="Arial" pitchFamily="34" charset="0"/>
                      </a:endParaRPr>
                    </a:p>
                  </a:txBody>
                  <a:tcPr marL="68580" marR="68580" marT="0" marB="0" anchor="b"/>
                </a:tc>
                <a:tc>
                  <a:txBody>
                    <a:bodyPr/>
                    <a:lstStyle/>
                    <a:p>
                      <a:pPr marL="0" marR="0" algn="just">
                        <a:lnSpc>
                          <a:spcPct val="150000"/>
                        </a:lnSpc>
                        <a:spcBef>
                          <a:spcPts val="0"/>
                        </a:spcBef>
                        <a:spcAft>
                          <a:spcPts val="0"/>
                        </a:spcAft>
                      </a:pPr>
                      <a:r>
                        <a:rPr lang="en-US" sz="2000">
                          <a:effectLst/>
                          <a:latin typeface="Arial" pitchFamily="34" charset="0"/>
                          <a:cs typeface="Arial" pitchFamily="34" charset="0"/>
                        </a:rPr>
                        <a:t>441.18</a:t>
                      </a:r>
                      <a:endParaRPr lang="en-US" sz="2000">
                        <a:effectLst/>
                        <a:latin typeface="Arial" pitchFamily="34" charset="0"/>
                        <a:ea typeface="Calibri"/>
                        <a:cs typeface="Arial" pitchFamily="34" charset="0"/>
                      </a:endParaRPr>
                    </a:p>
                  </a:txBody>
                  <a:tcPr marL="68580" marR="68580" marT="0" marB="0" anchor="b"/>
                </a:tc>
                <a:tc>
                  <a:txBody>
                    <a:bodyPr/>
                    <a:lstStyle/>
                    <a:p>
                      <a:pPr marL="0" marR="0" algn="just">
                        <a:lnSpc>
                          <a:spcPct val="150000"/>
                        </a:lnSpc>
                        <a:spcBef>
                          <a:spcPts val="0"/>
                        </a:spcBef>
                        <a:spcAft>
                          <a:spcPts val="0"/>
                        </a:spcAft>
                      </a:pPr>
                      <a:r>
                        <a:rPr lang="en-US" sz="2000">
                          <a:effectLst/>
                          <a:latin typeface="Arial" pitchFamily="34" charset="0"/>
                          <a:cs typeface="Arial" pitchFamily="34" charset="0"/>
                        </a:rPr>
                        <a:t>0.25</a:t>
                      </a:r>
                      <a:endParaRPr lang="en-US" sz="2000">
                        <a:effectLst/>
                        <a:latin typeface="Arial" pitchFamily="34" charset="0"/>
                        <a:ea typeface="Calibri"/>
                        <a:cs typeface="Arial" pitchFamily="34" charset="0"/>
                      </a:endParaRPr>
                    </a:p>
                  </a:txBody>
                  <a:tcPr marL="68580" marR="68580" marT="0" marB="0" anchor="b"/>
                </a:tc>
                <a:tc>
                  <a:txBody>
                    <a:bodyPr/>
                    <a:lstStyle/>
                    <a:p>
                      <a:pPr marL="0" marR="0" algn="just">
                        <a:lnSpc>
                          <a:spcPct val="150000"/>
                        </a:lnSpc>
                        <a:spcBef>
                          <a:spcPts val="0"/>
                        </a:spcBef>
                        <a:spcAft>
                          <a:spcPts val="0"/>
                        </a:spcAft>
                      </a:pPr>
                      <a:r>
                        <a:rPr lang="en-US" sz="2000">
                          <a:effectLst/>
                          <a:latin typeface="Arial" pitchFamily="34" charset="0"/>
                          <a:cs typeface="Arial" pitchFamily="34" charset="0"/>
                        </a:rPr>
                        <a:t>110.29</a:t>
                      </a:r>
                      <a:endParaRPr lang="en-US" sz="2000">
                        <a:effectLst/>
                        <a:latin typeface="Arial" pitchFamily="34" charset="0"/>
                        <a:ea typeface="Calibri"/>
                        <a:cs typeface="Arial" pitchFamily="34" charset="0"/>
                      </a:endParaRPr>
                    </a:p>
                  </a:txBody>
                  <a:tcPr marL="68580" marR="68580" marT="0" marB="0" anchor="b"/>
                </a:tc>
              </a:tr>
              <a:tr h="525594">
                <a:tc>
                  <a:txBody>
                    <a:bodyPr/>
                    <a:lstStyle/>
                    <a:p>
                      <a:pPr marL="0" marR="0" algn="just">
                        <a:lnSpc>
                          <a:spcPct val="150000"/>
                        </a:lnSpc>
                        <a:spcBef>
                          <a:spcPts val="0"/>
                        </a:spcBef>
                        <a:spcAft>
                          <a:spcPts val="0"/>
                        </a:spcAft>
                      </a:pPr>
                      <a:r>
                        <a:rPr lang="en-US" sz="2000">
                          <a:effectLst/>
                          <a:latin typeface="Arial" pitchFamily="34" charset="0"/>
                          <a:cs typeface="Arial" pitchFamily="34" charset="0"/>
                        </a:rPr>
                        <a:t>15</a:t>
                      </a:r>
                      <a:endParaRPr lang="en-US" sz="2000">
                        <a:effectLst/>
                        <a:latin typeface="Arial" pitchFamily="34" charset="0"/>
                        <a:ea typeface="Calibri"/>
                        <a:cs typeface="Arial" pitchFamily="34" charset="0"/>
                      </a:endParaRPr>
                    </a:p>
                  </a:txBody>
                  <a:tcPr marL="68580" marR="68580" marT="0" marB="0" anchor="b"/>
                </a:tc>
                <a:tc>
                  <a:txBody>
                    <a:bodyPr/>
                    <a:lstStyle/>
                    <a:p>
                      <a:pPr marL="0" marR="0" algn="just">
                        <a:lnSpc>
                          <a:spcPct val="150000"/>
                        </a:lnSpc>
                        <a:spcBef>
                          <a:spcPts val="0"/>
                        </a:spcBef>
                        <a:spcAft>
                          <a:spcPts val="0"/>
                        </a:spcAft>
                      </a:pPr>
                      <a:r>
                        <a:rPr lang="en-US" sz="2000">
                          <a:effectLst/>
                          <a:latin typeface="Arial" pitchFamily="34" charset="0"/>
                          <a:cs typeface="Arial" pitchFamily="34" charset="0"/>
                        </a:rPr>
                        <a:t>cealing fan</a:t>
                      </a:r>
                      <a:endParaRPr lang="en-US" sz="2000">
                        <a:effectLst/>
                        <a:latin typeface="Arial" pitchFamily="34" charset="0"/>
                        <a:ea typeface="Calibri"/>
                        <a:cs typeface="Arial" pitchFamily="34" charset="0"/>
                      </a:endParaRPr>
                    </a:p>
                  </a:txBody>
                  <a:tcPr marL="68580" marR="68580" marT="0" marB="0" anchor="b"/>
                </a:tc>
                <a:tc>
                  <a:txBody>
                    <a:bodyPr/>
                    <a:lstStyle/>
                    <a:p>
                      <a:pPr marL="0" marR="0" algn="just">
                        <a:lnSpc>
                          <a:spcPct val="150000"/>
                        </a:lnSpc>
                        <a:spcBef>
                          <a:spcPts val="0"/>
                        </a:spcBef>
                        <a:spcAft>
                          <a:spcPts val="0"/>
                        </a:spcAft>
                      </a:pPr>
                      <a:r>
                        <a:rPr lang="en-US" sz="2000" dirty="0">
                          <a:effectLst/>
                          <a:latin typeface="Arial" pitchFamily="34" charset="0"/>
                          <a:cs typeface="Arial" pitchFamily="34" charset="0"/>
                        </a:rPr>
                        <a:t>30</a:t>
                      </a:r>
                      <a:endParaRPr lang="en-US" sz="2000" dirty="0">
                        <a:effectLst/>
                        <a:latin typeface="Arial" pitchFamily="34" charset="0"/>
                        <a:ea typeface="Calibri"/>
                        <a:cs typeface="Arial" pitchFamily="34" charset="0"/>
                      </a:endParaRPr>
                    </a:p>
                  </a:txBody>
                  <a:tcPr marL="68580" marR="68580" marT="0" marB="0" anchor="b"/>
                </a:tc>
                <a:tc>
                  <a:txBody>
                    <a:bodyPr/>
                    <a:lstStyle/>
                    <a:p>
                      <a:pPr marL="0" marR="0" algn="just">
                        <a:lnSpc>
                          <a:spcPct val="150000"/>
                        </a:lnSpc>
                        <a:spcBef>
                          <a:spcPts val="0"/>
                        </a:spcBef>
                        <a:spcAft>
                          <a:spcPts val="0"/>
                        </a:spcAft>
                      </a:pPr>
                      <a:r>
                        <a:rPr lang="en-US" sz="2000" dirty="0">
                          <a:effectLst/>
                          <a:latin typeface="Arial" pitchFamily="34" charset="0"/>
                          <a:cs typeface="Arial" pitchFamily="34" charset="0"/>
                        </a:rPr>
                        <a:t>0.85</a:t>
                      </a:r>
                      <a:endParaRPr lang="en-US" sz="2000" dirty="0">
                        <a:effectLst/>
                        <a:latin typeface="Arial" pitchFamily="34" charset="0"/>
                        <a:ea typeface="Calibri"/>
                        <a:cs typeface="Arial" pitchFamily="34" charset="0"/>
                      </a:endParaRPr>
                    </a:p>
                  </a:txBody>
                  <a:tcPr marL="68580" marR="68580" marT="0" marB="0" anchor="b"/>
                </a:tc>
                <a:tc>
                  <a:txBody>
                    <a:bodyPr/>
                    <a:lstStyle/>
                    <a:p>
                      <a:pPr marL="0" marR="0" algn="just">
                        <a:lnSpc>
                          <a:spcPct val="150000"/>
                        </a:lnSpc>
                        <a:spcBef>
                          <a:spcPts val="0"/>
                        </a:spcBef>
                        <a:spcAft>
                          <a:spcPts val="0"/>
                        </a:spcAft>
                      </a:pPr>
                      <a:r>
                        <a:rPr lang="en-US" sz="2000" dirty="0">
                          <a:effectLst/>
                          <a:latin typeface="Arial" pitchFamily="34" charset="0"/>
                          <a:cs typeface="Arial" pitchFamily="34" charset="0"/>
                        </a:rPr>
                        <a:t>35.29</a:t>
                      </a:r>
                      <a:endParaRPr lang="en-US" sz="2000" dirty="0">
                        <a:effectLst/>
                        <a:latin typeface="Arial" pitchFamily="34" charset="0"/>
                        <a:ea typeface="Calibri"/>
                        <a:cs typeface="Arial" pitchFamily="34" charset="0"/>
                      </a:endParaRPr>
                    </a:p>
                  </a:txBody>
                  <a:tcPr marL="68580" marR="68580" marT="0" marB="0" anchor="b"/>
                </a:tc>
                <a:tc>
                  <a:txBody>
                    <a:bodyPr/>
                    <a:lstStyle/>
                    <a:p>
                      <a:pPr marL="0" marR="0" algn="just">
                        <a:lnSpc>
                          <a:spcPct val="150000"/>
                        </a:lnSpc>
                        <a:spcBef>
                          <a:spcPts val="0"/>
                        </a:spcBef>
                        <a:spcAft>
                          <a:spcPts val="0"/>
                        </a:spcAft>
                      </a:pPr>
                      <a:r>
                        <a:rPr lang="en-US" sz="2000">
                          <a:effectLst/>
                          <a:latin typeface="Arial" pitchFamily="34" charset="0"/>
                          <a:cs typeface="Arial" pitchFamily="34" charset="0"/>
                        </a:rPr>
                        <a:t>0.25</a:t>
                      </a:r>
                      <a:endParaRPr lang="en-US" sz="2000">
                        <a:effectLst/>
                        <a:latin typeface="Arial" pitchFamily="34" charset="0"/>
                        <a:ea typeface="Calibri"/>
                        <a:cs typeface="Arial" pitchFamily="34" charset="0"/>
                      </a:endParaRPr>
                    </a:p>
                  </a:txBody>
                  <a:tcPr marL="68580" marR="68580" marT="0" marB="0" anchor="b"/>
                </a:tc>
                <a:tc>
                  <a:txBody>
                    <a:bodyPr/>
                    <a:lstStyle/>
                    <a:p>
                      <a:pPr marL="0" marR="0" algn="just">
                        <a:lnSpc>
                          <a:spcPct val="150000"/>
                        </a:lnSpc>
                        <a:spcBef>
                          <a:spcPts val="0"/>
                        </a:spcBef>
                        <a:spcAft>
                          <a:spcPts val="0"/>
                        </a:spcAft>
                      </a:pPr>
                      <a:r>
                        <a:rPr lang="en-US" sz="2000">
                          <a:effectLst/>
                          <a:latin typeface="Arial" pitchFamily="34" charset="0"/>
                          <a:cs typeface="Arial" pitchFamily="34" charset="0"/>
                        </a:rPr>
                        <a:t>8.82</a:t>
                      </a:r>
                      <a:endParaRPr lang="en-US" sz="2000">
                        <a:effectLst/>
                        <a:latin typeface="Arial" pitchFamily="34" charset="0"/>
                        <a:ea typeface="Calibri"/>
                        <a:cs typeface="Arial" pitchFamily="34" charset="0"/>
                      </a:endParaRPr>
                    </a:p>
                  </a:txBody>
                  <a:tcPr marL="68580" marR="68580" marT="0" marB="0" anchor="b"/>
                </a:tc>
              </a:tr>
              <a:tr h="525594">
                <a:tc>
                  <a:txBody>
                    <a:bodyPr/>
                    <a:lstStyle/>
                    <a:p>
                      <a:pPr marL="0" marR="0" algn="just">
                        <a:lnSpc>
                          <a:spcPct val="150000"/>
                        </a:lnSpc>
                        <a:spcBef>
                          <a:spcPts val="0"/>
                        </a:spcBef>
                        <a:spcAft>
                          <a:spcPts val="0"/>
                        </a:spcAft>
                      </a:pPr>
                      <a:r>
                        <a:rPr lang="en-US" sz="2000">
                          <a:effectLst/>
                          <a:latin typeface="Arial" pitchFamily="34" charset="0"/>
                          <a:cs typeface="Arial" pitchFamily="34" charset="0"/>
                        </a:rPr>
                        <a:t>16</a:t>
                      </a:r>
                      <a:endParaRPr lang="en-US" sz="2000">
                        <a:effectLst/>
                        <a:latin typeface="Arial" pitchFamily="34" charset="0"/>
                        <a:ea typeface="Calibri"/>
                        <a:cs typeface="Arial" pitchFamily="34" charset="0"/>
                      </a:endParaRPr>
                    </a:p>
                  </a:txBody>
                  <a:tcPr marL="68580" marR="68580" marT="0" marB="0" anchor="b"/>
                </a:tc>
                <a:tc>
                  <a:txBody>
                    <a:bodyPr/>
                    <a:lstStyle/>
                    <a:p>
                      <a:pPr marL="0" marR="0" algn="just">
                        <a:lnSpc>
                          <a:spcPct val="150000"/>
                        </a:lnSpc>
                        <a:spcBef>
                          <a:spcPts val="0"/>
                        </a:spcBef>
                        <a:spcAft>
                          <a:spcPts val="0"/>
                        </a:spcAft>
                      </a:pPr>
                      <a:r>
                        <a:rPr lang="en-US" sz="2000">
                          <a:effectLst/>
                          <a:latin typeface="Arial" pitchFamily="34" charset="0"/>
                          <a:cs typeface="Arial" pitchFamily="34" charset="0"/>
                        </a:rPr>
                        <a:t>table fan</a:t>
                      </a:r>
                      <a:endParaRPr lang="en-US" sz="2000">
                        <a:effectLst/>
                        <a:latin typeface="Arial" pitchFamily="34" charset="0"/>
                        <a:ea typeface="Calibri"/>
                        <a:cs typeface="Arial" pitchFamily="34" charset="0"/>
                      </a:endParaRPr>
                    </a:p>
                  </a:txBody>
                  <a:tcPr marL="68580" marR="68580" marT="0" marB="0" anchor="b"/>
                </a:tc>
                <a:tc>
                  <a:txBody>
                    <a:bodyPr/>
                    <a:lstStyle/>
                    <a:p>
                      <a:pPr marL="0" marR="0" algn="just">
                        <a:lnSpc>
                          <a:spcPct val="150000"/>
                        </a:lnSpc>
                        <a:spcBef>
                          <a:spcPts val="0"/>
                        </a:spcBef>
                        <a:spcAft>
                          <a:spcPts val="0"/>
                        </a:spcAft>
                      </a:pPr>
                      <a:r>
                        <a:rPr lang="en-US" sz="2000">
                          <a:effectLst/>
                          <a:latin typeface="Arial" pitchFamily="34" charset="0"/>
                          <a:cs typeface="Arial" pitchFamily="34" charset="0"/>
                        </a:rPr>
                        <a:t>17.5</a:t>
                      </a:r>
                      <a:endParaRPr lang="en-US" sz="2000">
                        <a:effectLst/>
                        <a:latin typeface="Arial" pitchFamily="34" charset="0"/>
                        <a:ea typeface="Calibri"/>
                        <a:cs typeface="Arial" pitchFamily="34" charset="0"/>
                      </a:endParaRPr>
                    </a:p>
                  </a:txBody>
                  <a:tcPr marL="68580" marR="68580" marT="0" marB="0" anchor="b"/>
                </a:tc>
                <a:tc>
                  <a:txBody>
                    <a:bodyPr/>
                    <a:lstStyle/>
                    <a:p>
                      <a:pPr marL="0" marR="0" algn="just">
                        <a:lnSpc>
                          <a:spcPct val="150000"/>
                        </a:lnSpc>
                        <a:spcBef>
                          <a:spcPts val="0"/>
                        </a:spcBef>
                        <a:spcAft>
                          <a:spcPts val="0"/>
                        </a:spcAft>
                      </a:pPr>
                      <a:r>
                        <a:rPr lang="en-US" sz="2000">
                          <a:effectLst/>
                          <a:latin typeface="Arial" pitchFamily="34" charset="0"/>
                          <a:cs typeface="Arial" pitchFamily="34" charset="0"/>
                        </a:rPr>
                        <a:t>0.85</a:t>
                      </a:r>
                      <a:endParaRPr lang="en-US" sz="2000">
                        <a:effectLst/>
                        <a:latin typeface="Arial" pitchFamily="34" charset="0"/>
                        <a:ea typeface="Calibri"/>
                        <a:cs typeface="Arial" pitchFamily="34" charset="0"/>
                      </a:endParaRPr>
                    </a:p>
                  </a:txBody>
                  <a:tcPr marL="68580" marR="68580" marT="0" marB="0" anchor="b"/>
                </a:tc>
                <a:tc>
                  <a:txBody>
                    <a:bodyPr/>
                    <a:lstStyle/>
                    <a:p>
                      <a:pPr marL="0" marR="0" algn="just">
                        <a:lnSpc>
                          <a:spcPct val="150000"/>
                        </a:lnSpc>
                        <a:spcBef>
                          <a:spcPts val="0"/>
                        </a:spcBef>
                        <a:spcAft>
                          <a:spcPts val="0"/>
                        </a:spcAft>
                      </a:pPr>
                      <a:r>
                        <a:rPr lang="en-US" sz="2000" dirty="0">
                          <a:effectLst/>
                          <a:latin typeface="Arial" pitchFamily="34" charset="0"/>
                          <a:cs typeface="Arial" pitchFamily="34" charset="0"/>
                        </a:rPr>
                        <a:t>20.59</a:t>
                      </a:r>
                      <a:endParaRPr lang="en-US" sz="2000" dirty="0">
                        <a:effectLst/>
                        <a:latin typeface="Arial" pitchFamily="34" charset="0"/>
                        <a:ea typeface="Calibri"/>
                        <a:cs typeface="Arial" pitchFamily="34" charset="0"/>
                      </a:endParaRPr>
                    </a:p>
                  </a:txBody>
                  <a:tcPr marL="68580" marR="68580" marT="0" marB="0" anchor="b"/>
                </a:tc>
                <a:tc>
                  <a:txBody>
                    <a:bodyPr/>
                    <a:lstStyle/>
                    <a:p>
                      <a:pPr marL="0" marR="0" algn="just">
                        <a:lnSpc>
                          <a:spcPct val="150000"/>
                        </a:lnSpc>
                        <a:spcBef>
                          <a:spcPts val="0"/>
                        </a:spcBef>
                        <a:spcAft>
                          <a:spcPts val="0"/>
                        </a:spcAft>
                      </a:pPr>
                      <a:r>
                        <a:rPr lang="en-US" sz="2000" dirty="0">
                          <a:effectLst/>
                          <a:latin typeface="Arial" pitchFamily="34" charset="0"/>
                          <a:cs typeface="Arial" pitchFamily="34" charset="0"/>
                        </a:rPr>
                        <a:t>0.25</a:t>
                      </a:r>
                      <a:endParaRPr lang="en-US" sz="2000" dirty="0">
                        <a:effectLst/>
                        <a:latin typeface="Arial" pitchFamily="34" charset="0"/>
                        <a:ea typeface="Calibri"/>
                        <a:cs typeface="Arial" pitchFamily="34" charset="0"/>
                      </a:endParaRPr>
                    </a:p>
                  </a:txBody>
                  <a:tcPr marL="68580" marR="68580" marT="0" marB="0" anchor="b"/>
                </a:tc>
                <a:tc>
                  <a:txBody>
                    <a:bodyPr/>
                    <a:lstStyle/>
                    <a:p>
                      <a:pPr marL="0" marR="0" algn="just">
                        <a:lnSpc>
                          <a:spcPct val="150000"/>
                        </a:lnSpc>
                        <a:spcBef>
                          <a:spcPts val="0"/>
                        </a:spcBef>
                        <a:spcAft>
                          <a:spcPts val="0"/>
                        </a:spcAft>
                      </a:pPr>
                      <a:r>
                        <a:rPr lang="en-US" sz="2000">
                          <a:effectLst/>
                          <a:latin typeface="Arial" pitchFamily="34" charset="0"/>
                          <a:cs typeface="Arial" pitchFamily="34" charset="0"/>
                        </a:rPr>
                        <a:t>5.15</a:t>
                      </a:r>
                      <a:endParaRPr lang="en-US" sz="2000">
                        <a:effectLst/>
                        <a:latin typeface="Arial" pitchFamily="34" charset="0"/>
                        <a:ea typeface="Calibri"/>
                        <a:cs typeface="Arial" pitchFamily="34" charset="0"/>
                      </a:endParaRPr>
                    </a:p>
                  </a:txBody>
                  <a:tcPr marL="68580" marR="68580" marT="0" marB="0" anchor="b"/>
                </a:tc>
              </a:tr>
              <a:tr h="525594">
                <a:tc>
                  <a:txBody>
                    <a:bodyPr/>
                    <a:lstStyle/>
                    <a:p>
                      <a:pPr marL="0" marR="0" algn="just">
                        <a:lnSpc>
                          <a:spcPct val="150000"/>
                        </a:lnSpc>
                        <a:spcBef>
                          <a:spcPts val="0"/>
                        </a:spcBef>
                        <a:spcAft>
                          <a:spcPts val="0"/>
                        </a:spcAft>
                      </a:pPr>
                      <a:r>
                        <a:rPr lang="en-US" sz="2000">
                          <a:effectLst/>
                          <a:latin typeface="Arial" pitchFamily="34" charset="0"/>
                          <a:cs typeface="Arial" pitchFamily="34" charset="0"/>
                        </a:rPr>
                        <a:t>17</a:t>
                      </a:r>
                      <a:endParaRPr lang="en-US" sz="2000">
                        <a:effectLst/>
                        <a:latin typeface="Arial" pitchFamily="34" charset="0"/>
                        <a:ea typeface="Calibri"/>
                        <a:cs typeface="Arial" pitchFamily="34" charset="0"/>
                      </a:endParaRPr>
                    </a:p>
                  </a:txBody>
                  <a:tcPr marL="68580" marR="68580" marT="0" marB="0" anchor="b"/>
                </a:tc>
                <a:tc>
                  <a:txBody>
                    <a:bodyPr/>
                    <a:lstStyle/>
                    <a:p>
                      <a:pPr marL="0" marR="0" algn="just">
                        <a:lnSpc>
                          <a:spcPct val="150000"/>
                        </a:lnSpc>
                        <a:spcBef>
                          <a:spcPts val="0"/>
                        </a:spcBef>
                        <a:spcAft>
                          <a:spcPts val="0"/>
                        </a:spcAft>
                      </a:pPr>
                      <a:r>
                        <a:rPr lang="en-US" sz="2000">
                          <a:effectLst/>
                          <a:latin typeface="Arial" pitchFamily="34" charset="0"/>
                          <a:cs typeface="Arial" pitchFamily="34" charset="0"/>
                        </a:rPr>
                        <a:t>Electric blanket</a:t>
                      </a:r>
                      <a:endParaRPr lang="en-US" sz="2000">
                        <a:effectLst/>
                        <a:latin typeface="Arial" pitchFamily="34" charset="0"/>
                        <a:ea typeface="Calibri"/>
                        <a:cs typeface="Arial" pitchFamily="34" charset="0"/>
                      </a:endParaRPr>
                    </a:p>
                  </a:txBody>
                  <a:tcPr marL="68580" marR="68580" marT="0" marB="0" anchor="b"/>
                </a:tc>
                <a:tc>
                  <a:txBody>
                    <a:bodyPr/>
                    <a:lstStyle/>
                    <a:p>
                      <a:pPr marL="0" marR="0" algn="just">
                        <a:lnSpc>
                          <a:spcPct val="150000"/>
                        </a:lnSpc>
                        <a:spcBef>
                          <a:spcPts val="0"/>
                        </a:spcBef>
                        <a:spcAft>
                          <a:spcPts val="0"/>
                        </a:spcAft>
                      </a:pPr>
                      <a:r>
                        <a:rPr lang="en-US" sz="2000">
                          <a:effectLst/>
                          <a:latin typeface="Arial" pitchFamily="34" charset="0"/>
                          <a:cs typeface="Arial" pitchFamily="34" charset="0"/>
                        </a:rPr>
                        <a:t>200</a:t>
                      </a:r>
                      <a:endParaRPr lang="en-US" sz="2000">
                        <a:effectLst/>
                        <a:latin typeface="Arial" pitchFamily="34" charset="0"/>
                        <a:ea typeface="Calibri"/>
                        <a:cs typeface="Arial" pitchFamily="34" charset="0"/>
                      </a:endParaRPr>
                    </a:p>
                  </a:txBody>
                  <a:tcPr marL="68580" marR="68580" marT="0" marB="0" anchor="b"/>
                </a:tc>
                <a:tc>
                  <a:txBody>
                    <a:bodyPr/>
                    <a:lstStyle/>
                    <a:p>
                      <a:pPr marL="0" marR="0" algn="just">
                        <a:lnSpc>
                          <a:spcPct val="150000"/>
                        </a:lnSpc>
                        <a:spcBef>
                          <a:spcPts val="0"/>
                        </a:spcBef>
                        <a:spcAft>
                          <a:spcPts val="0"/>
                        </a:spcAft>
                      </a:pPr>
                      <a:r>
                        <a:rPr lang="en-US" sz="2000">
                          <a:effectLst/>
                          <a:latin typeface="Arial" pitchFamily="34" charset="0"/>
                          <a:cs typeface="Arial" pitchFamily="34" charset="0"/>
                        </a:rPr>
                        <a:t>0.85</a:t>
                      </a:r>
                      <a:endParaRPr lang="en-US" sz="2000">
                        <a:effectLst/>
                        <a:latin typeface="Arial" pitchFamily="34" charset="0"/>
                        <a:ea typeface="Calibri"/>
                        <a:cs typeface="Arial" pitchFamily="34" charset="0"/>
                      </a:endParaRPr>
                    </a:p>
                  </a:txBody>
                  <a:tcPr marL="68580" marR="68580" marT="0" marB="0" anchor="b"/>
                </a:tc>
                <a:tc>
                  <a:txBody>
                    <a:bodyPr/>
                    <a:lstStyle/>
                    <a:p>
                      <a:pPr marL="0" marR="0" algn="just">
                        <a:lnSpc>
                          <a:spcPct val="150000"/>
                        </a:lnSpc>
                        <a:spcBef>
                          <a:spcPts val="0"/>
                        </a:spcBef>
                        <a:spcAft>
                          <a:spcPts val="0"/>
                        </a:spcAft>
                      </a:pPr>
                      <a:r>
                        <a:rPr lang="en-US" sz="2000">
                          <a:effectLst/>
                          <a:latin typeface="Arial" pitchFamily="34" charset="0"/>
                          <a:cs typeface="Arial" pitchFamily="34" charset="0"/>
                        </a:rPr>
                        <a:t>235.29</a:t>
                      </a:r>
                      <a:endParaRPr lang="en-US" sz="2000">
                        <a:effectLst/>
                        <a:latin typeface="Arial" pitchFamily="34" charset="0"/>
                        <a:ea typeface="Calibri"/>
                        <a:cs typeface="Arial" pitchFamily="34" charset="0"/>
                      </a:endParaRPr>
                    </a:p>
                  </a:txBody>
                  <a:tcPr marL="68580" marR="68580" marT="0" marB="0" anchor="b"/>
                </a:tc>
                <a:tc>
                  <a:txBody>
                    <a:bodyPr/>
                    <a:lstStyle/>
                    <a:p>
                      <a:pPr marL="0" marR="0" algn="just">
                        <a:lnSpc>
                          <a:spcPct val="150000"/>
                        </a:lnSpc>
                        <a:spcBef>
                          <a:spcPts val="0"/>
                        </a:spcBef>
                        <a:spcAft>
                          <a:spcPts val="0"/>
                        </a:spcAft>
                      </a:pPr>
                      <a:r>
                        <a:rPr lang="en-US" sz="2000" dirty="0">
                          <a:effectLst/>
                          <a:latin typeface="Arial" pitchFamily="34" charset="0"/>
                          <a:cs typeface="Arial" pitchFamily="34" charset="0"/>
                        </a:rPr>
                        <a:t>0.25</a:t>
                      </a:r>
                      <a:endParaRPr lang="en-US" sz="2000" dirty="0">
                        <a:effectLst/>
                        <a:latin typeface="Arial" pitchFamily="34" charset="0"/>
                        <a:ea typeface="Calibri"/>
                        <a:cs typeface="Arial" pitchFamily="34" charset="0"/>
                      </a:endParaRPr>
                    </a:p>
                  </a:txBody>
                  <a:tcPr marL="68580" marR="68580" marT="0" marB="0" anchor="b"/>
                </a:tc>
                <a:tc>
                  <a:txBody>
                    <a:bodyPr/>
                    <a:lstStyle/>
                    <a:p>
                      <a:pPr marL="0" marR="0" algn="just">
                        <a:lnSpc>
                          <a:spcPct val="150000"/>
                        </a:lnSpc>
                        <a:spcBef>
                          <a:spcPts val="0"/>
                        </a:spcBef>
                        <a:spcAft>
                          <a:spcPts val="0"/>
                        </a:spcAft>
                      </a:pPr>
                      <a:r>
                        <a:rPr lang="en-US" sz="2000" dirty="0">
                          <a:effectLst/>
                          <a:latin typeface="Arial" pitchFamily="34" charset="0"/>
                          <a:cs typeface="Arial" pitchFamily="34" charset="0"/>
                        </a:rPr>
                        <a:t>58.82</a:t>
                      </a:r>
                      <a:endParaRPr lang="en-US" sz="2000" dirty="0">
                        <a:effectLst/>
                        <a:latin typeface="Arial" pitchFamily="34" charset="0"/>
                        <a:ea typeface="Calibri"/>
                        <a:cs typeface="Arial" pitchFamily="34" charset="0"/>
                      </a:endParaRPr>
                    </a:p>
                  </a:txBody>
                  <a:tcPr marL="68580" marR="68580" marT="0" marB="0" anchor="b"/>
                </a:tc>
              </a:tr>
              <a:tr h="525594">
                <a:tc>
                  <a:txBody>
                    <a:bodyPr/>
                    <a:lstStyle/>
                    <a:p>
                      <a:pPr marL="0" marR="0" algn="just">
                        <a:lnSpc>
                          <a:spcPct val="150000"/>
                        </a:lnSpc>
                        <a:spcBef>
                          <a:spcPts val="0"/>
                        </a:spcBef>
                        <a:spcAft>
                          <a:spcPts val="0"/>
                        </a:spcAft>
                      </a:pPr>
                      <a:r>
                        <a:rPr lang="en-US" sz="2000">
                          <a:effectLst/>
                          <a:latin typeface="Arial" pitchFamily="34" charset="0"/>
                          <a:cs typeface="Arial" pitchFamily="34" charset="0"/>
                        </a:rPr>
                        <a:t>18</a:t>
                      </a:r>
                      <a:endParaRPr lang="en-US" sz="2000">
                        <a:effectLst/>
                        <a:latin typeface="Arial" pitchFamily="34" charset="0"/>
                        <a:ea typeface="Calibri"/>
                        <a:cs typeface="Arial" pitchFamily="34" charset="0"/>
                      </a:endParaRPr>
                    </a:p>
                  </a:txBody>
                  <a:tcPr marL="68580" marR="68580" marT="0" marB="0" anchor="b"/>
                </a:tc>
                <a:tc>
                  <a:txBody>
                    <a:bodyPr/>
                    <a:lstStyle/>
                    <a:p>
                      <a:pPr marL="0" marR="0" algn="just">
                        <a:lnSpc>
                          <a:spcPct val="150000"/>
                        </a:lnSpc>
                        <a:spcBef>
                          <a:spcPts val="0"/>
                        </a:spcBef>
                        <a:spcAft>
                          <a:spcPts val="0"/>
                        </a:spcAft>
                      </a:pPr>
                      <a:r>
                        <a:rPr lang="en-US" sz="2000" dirty="0">
                          <a:effectLst/>
                          <a:latin typeface="Arial" pitchFamily="34" charset="0"/>
                          <a:cs typeface="Arial" pitchFamily="34" charset="0"/>
                        </a:rPr>
                        <a:t>Blow dryer</a:t>
                      </a:r>
                      <a:endParaRPr lang="en-US" sz="2000" dirty="0">
                        <a:effectLst/>
                        <a:latin typeface="Arial" pitchFamily="34" charset="0"/>
                        <a:ea typeface="Calibri"/>
                        <a:cs typeface="Arial" pitchFamily="34" charset="0"/>
                      </a:endParaRPr>
                    </a:p>
                  </a:txBody>
                  <a:tcPr marL="68580" marR="68580" marT="0" marB="0" anchor="b"/>
                </a:tc>
                <a:tc>
                  <a:txBody>
                    <a:bodyPr/>
                    <a:lstStyle/>
                    <a:p>
                      <a:pPr marL="0" marR="0" algn="just">
                        <a:lnSpc>
                          <a:spcPct val="150000"/>
                        </a:lnSpc>
                        <a:spcBef>
                          <a:spcPts val="0"/>
                        </a:spcBef>
                        <a:spcAft>
                          <a:spcPts val="0"/>
                        </a:spcAft>
                      </a:pPr>
                      <a:r>
                        <a:rPr lang="en-US" sz="2000">
                          <a:effectLst/>
                          <a:latin typeface="Arial" pitchFamily="34" charset="0"/>
                          <a:cs typeface="Arial" pitchFamily="34" charset="0"/>
                        </a:rPr>
                        <a:t>1000</a:t>
                      </a:r>
                      <a:endParaRPr lang="en-US" sz="2000">
                        <a:effectLst/>
                        <a:latin typeface="Arial" pitchFamily="34" charset="0"/>
                        <a:ea typeface="Calibri"/>
                        <a:cs typeface="Arial" pitchFamily="34" charset="0"/>
                      </a:endParaRPr>
                    </a:p>
                  </a:txBody>
                  <a:tcPr marL="68580" marR="68580" marT="0" marB="0" anchor="b"/>
                </a:tc>
                <a:tc>
                  <a:txBody>
                    <a:bodyPr/>
                    <a:lstStyle/>
                    <a:p>
                      <a:pPr marL="0" marR="0" algn="just">
                        <a:lnSpc>
                          <a:spcPct val="150000"/>
                        </a:lnSpc>
                        <a:spcBef>
                          <a:spcPts val="0"/>
                        </a:spcBef>
                        <a:spcAft>
                          <a:spcPts val="0"/>
                        </a:spcAft>
                      </a:pPr>
                      <a:r>
                        <a:rPr lang="en-US" sz="2000">
                          <a:effectLst/>
                          <a:latin typeface="Arial" pitchFamily="34" charset="0"/>
                          <a:cs typeface="Arial" pitchFamily="34" charset="0"/>
                        </a:rPr>
                        <a:t>0.85</a:t>
                      </a:r>
                      <a:endParaRPr lang="en-US" sz="2000">
                        <a:effectLst/>
                        <a:latin typeface="Arial" pitchFamily="34" charset="0"/>
                        <a:ea typeface="Calibri"/>
                        <a:cs typeface="Arial" pitchFamily="34" charset="0"/>
                      </a:endParaRPr>
                    </a:p>
                  </a:txBody>
                  <a:tcPr marL="68580" marR="68580" marT="0" marB="0" anchor="b"/>
                </a:tc>
                <a:tc>
                  <a:txBody>
                    <a:bodyPr/>
                    <a:lstStyle/>
                    <a:p>
                      <a:pPr marL="0" marR="0" algn="just">
                        <a:lnSpc>
                          <a:spcPct val="150000"/>
                        </a:lnSpc>
                        <a:spcBef>
                          <a:spcPts val="0"/>
                        </a:spcBef>
                        <a:spcAft>
                          <a:spcPts val="0"/>
                        </a:spcAft>
                      </a:pPr>
                      <a:r>
                        <a:rPr lang="en-US" sz="2000">
                          <a:effectLst/>
                          <a:latin typeface="Arial" pitchFamily="34" charset="0"/>
                          <a:cs typeface="Arial" pitchFamily="34" charset="0"/>
                        </a:rPr>
                        <a:t>1176.47</a:t>
                      </a:r>
                      <a:endParaRPr lang="en-US" sz="2000">
                        <a:effectLst/>
                        <a:latin typeface="Arial" pitchFamily="34" charset="0"/>
                        <a:ea typeface="Calibri"/>
                        <a:cs typeface="Arial" pitchFamily="34" charset="0"/>
                      </a:endParaRPr>
                    </a:p>
                  </a:txBody>
                  <a:tcPr marL="68580" marR="68580" marT="0" marB="0" anchor="b"/>
                </a:tc>
                <a:tc>
                  <a:txBody>
                    <a:bodyPr/>
                    <a:lstStyle/>
                    <a:p>
                      <a:pPr marL="0" marR="0" algn="just">
                        <a:lnSpc>
                          <a:spcPct val="150000"/>
                        </a:lnSpc>
                        <a:spcBef>
                          <a:spcPts val="0"/>
                        </a:spcBef>
                        <a:spcAft>
                          <a:spcPts val="0"/>
                        </a:spcAft>
                      </a:pPr>
                      <a:r>
                        <a:rPr lang="en-US" sz="2000">
                          <a:effectLst/>
                          <a:latin typeface="Arial" pitchFamily="34" charset="0"/>
                          <a:cs typeface="Arial" pitchFamily="34" charset="0"/>
                        </a:rPr>
                        <a:t>0.25</a:t>
                      </a:r>
                      <a:endParaRPr lang="en-US" sz="2000">
                        <a:effectLst/>
                        <a:latin typeface="Arial" pitchFamily="34" charset="0"/>
                        <a:ea typeface="Calibri"/>
                        <a:cs typeface="Arial" pitchFamily="34" charset="0"/>
                      </a:endParaRPr>
                    </a:p>
                  </a:txBody>
                  <a:tcPr marL="68580" marR="68580" marT="0" marB="0" anchor="b"/>
                </a:tc>
                <a:tc>
                  <a:txBody>
                    <a:bodyPr/>
                    <a:lstStyle/>
                    <a:p>
                      <a:pPr marL="0" marR="0" algn="just">
                        <a:lnSpc>
                          <a:spcPct val="150000"/>
                        </a:lnSpc>
                        <a:spcBef>
                          <a:spcPts val="0"/>
                        </a:spcBef>
                        <a:spcAft>
                          <a:spcPts val="0"/>
                        </a:spcAft>
                      </a:pPr>
                      <a:r>
                        <a:rPr lang="en-US" sz="2000" dirty="0">
                          <a:effectLst/>
                          <a:latin typeface="Arial" pitchFamily="34" charset="0"/>
                          <a:cs typeface="Arial" pitchFamily="34" charset="0"/>
                        </a:rPr>
                        <a:t>294.12</a:t>
                      </a:r>
                      <a:endParaRPr lang="en-US" sz="2000" dirty="0">
                        <a:effectLst/>
                        <a:latin typeface="Arial" pitchFamily="34" charset="0"/>
                        <a:ea typeface="Calibri"/>
                        <a:cs typeface="Arial" pitchFamily="34" charset="0"/>
                      </a:endParaRPr>
                    </a:p>
                  </a:txBody>
                  <a:tcPr marL="68580" marR="68580" marT="0" marB="0" anchor="b"/>
                </a:tc>
              </a:tr>
            </a:tbl>
          </a:graphicData>
        </a:graphic>
      </p:graphicFrame>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39</a:t>
            </a:fld>
            <a:endParaRPr lang="en-US"/>
          </a:p>
        </p:txBody>
      </p:sp>
    </p:spTree>
    <p:extLst>
      <p:ext uri="{BB962C8B-B14F-4D97-AF65-F5344CB8AC3E}">
        <p14:creationId xmlns:p14="http://schemas.microsoft.com/office/powerpoint/2010/main" val="140684624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121921"/>
            <a:ext cx="11714480" cy="1036319"/>
          </a:xfrm>
        </p:spPr>
        <p:txBody>
          <a:bodyPr>
            <a:noAutofit/>
          </a:bodyPr>
          <a:lstStyle/>
          <a:p>
            <a:r>
              <a:rPr lang="en-US" sz="3000" b="1" dirty="0">
                <a:latin typeface="Arial" pitchFamily="34" charset="0"/>
                <a:cs typeface="Arial" pitchFamily="34" charset="0"/>
              </a:rPr>
              <a:t>Load estimation Result            </a:t>
            </a:r>
            <a:r>
              <a:rPr lang="en-US" sz="3000" b="1" dirty="0" smtClean="0">
                <a:latin typeface="Arial" pitchFamily="34" charset="0"/>
                <a:cs typeface="Arial" pitchFamily="34" charset="0"/>
              </a:rPr>
              <a:t>                                     </a:t>
            </a:r>
            <a:r>
              <a:rPr lang="en-US" sz="3000" b="1" dirty="0">
                <a:latin typeface="Arial" pitchFamily="34" charset="0"/>
                <a:cs typeface="Arial" pitchFamily="34" charset="0"/>
              </a:rPr>
              <a:t>Cont.…</a:t>
            </a:r>
            <a:endParaRPr lang="en-US" sz="3000" dirty="0"/>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3237515349"/>
              </p:ext>
            </p:extLst>
          </p:nvPr>
        </p:nvGraphicFramePr>
        <p:xfrm>
          <a:off x="447041" y="944880"/>
          <a:ext cx="10718798" cy="3952239"/>
        </p:xfrm>
        <a:graphic>
          <a:graphicData uri="http://schemas.openxmlformats.org/drawingml/2006/table">
            <a:tbl>
              <a:tblPr firstRow="1" firstCol="1" bandRow="1">
                <a:tableStyleId>{5C22544A-7EE6-4342-B048-85BDC9FD1C3A}</a:tableStyleId>
              </a:tblPr>
              <a:tblGrid>
                <a:gridCol w="607276"/>
                <a:gridCol w="2585891"/>
                <a:gridCol w="1328483"/>
                <a:gridCol w="1629508"/>
                <a:gridCol w="2027740"/>
                <a:gridCol w="1180061"/>
                <a:gridCol w="1359839"/>
              </a:tblGrid>
              <a:tr h="468185">
                <a:tc>
                  <a:txBody>
                    <a:bodyPr/>
                    <a:lstStyle/>
                    <a:p>
                      <a:pPr marL="0" marR="0" algn="r">
                        <a:lnSpc>
                          <a:spcPct val="115000"/>
                        </a:lnSpc>
                        <a:spcBef>
                          <a:spcPts val="0"/>
                        </a:spcBef>
                        <a:spcAft>
                          <a:spcPts val="0"/>
                        </a:spcAft>
                      </a:pPr>
                      <a:r>
                        <a:rPr lang="en-US" sz="2000" dirty="0">
                          <a:effectLst/>
                          <a:latin typeface="Arial" pitchFamily="34" charset="0"/>
                          <a:cs typeface="Arial" pitchFamily="34" charset="0"/>
                        </a:rPr>
                        <a:t>19</a:t>
                      </a:r>
                      <a:endParaRPr lang="en-US" sz="2000" dirty="0">
                        <a:effectLst/>
                        <a:latin typeface="Arial" pitchFamily="34" charset="0"/>
                        <a:ea typeface="Calibri"/>
                        <a:cs typeface="Arial" pitchFamily="34" charset="0"/>
                      </a:endParaRPr>
                    </a:p>
                  </a:txBody>
                  <a:tcPr marL="68580" marR="68580" marT="0" marB="0" anchor="b"/>
                </a:tc>
                <a:tc>
                  <a:txBody>
                    <a:bodyPr/>
                    <a:lstStyle/>
                    <a:p>
                      <a:pPr marL="0" marR="0">
                        <a:lnSpc>
                          <a:spcPct val="115000"/>
                        </a:lnSpc>
                        <a:spcBef>
                          <a:spcPts val="0"/>
                        </a:spcBef>
                        <a:spcAft>
                          <a:spcPts val="0"/>
                        </a:spcAft>
                      </a:pPr>
                      <a:r>
                        <a:rPr lang="en-US" sz="2000" dirty="0">
                          <a:effectLst/>
                          <a:latin typeface="Arial" pitchFamily="34" charset="0"/>
                          <a:cs typeface="Arial" pitchFamily="34" charset="0"/>
                        </a:rPr>
                        <a:t>Shaver</a:t>
                      </a:r>
                      <a:endParaRPr lang="en-US" sz="2000" dirty="0">
                        <a:effectLst/>
                        <a:latin typeface="Arial" pitchFamily="34" charset="0"/>
                        <a:ea typeface="Calibri"/>
                        <a:cs typeface="Arial" pitchFamily="34" charset="0"/>
                      </a:endParaRPr>
                    </a:p>
                  </a:txBody>
                  <a:tcPr marL="68580" marR="68580" marT="0" marB="0" anchor="b"/>
                </a:tc>
                <a:tc>
                  <a:txBody>
                    <a:bodyPr/>
                    <a:lstStyle/>
                    <a:p>
                      <a:pPr marL="0" marR="0">
                        <a:lnSpc>
                          <a:spcPct val="115000"/>
                        </a:lnSpc>
                        <a:spcBef>
                          <a:spcPts val="0"/>
                        </a:spcBef>
                        <a:spcAft>
                          <a:spcPts val="0"/>
                        </a:spcAft>
                      </a:pPr>
                      <a:r>
                        <a:rPr lang="en-US" sz="2000">
                          <a:effectLst/>
                          <a:latin typeface="Arial" pitchFamily="34" charset="0"/>
                          <a:cs typeface="Arial" pitchFamily="34" charset="0"/>
                        </a:rPr>
                        <a:t>15</a:t>
                      </a:r>
                      <a:endParaRPr lang="en-US" sz="200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2000">
                          <a:effectLst/>
                          <a:latin typeface="Arial" pitchFamily="34" charset="0"/>
                          <a:cs typeface="Arial" pitchFamily="34" charset="0"/>
                        </a:rPr>
                        <a:t>0.85</a:t>
                      </a:r>
                      <a:endParaRPr lang="en-US" sz="200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2000" dirty="0">
                          <a:effectLst/>
                          <a:latin typeface="Arial" pitchFamily="34" charset="0"/>
                          <a:cs typeface="Arial" pitchFamily="34" charset="0"/>
                        </a:rPr>
                        <a:t>17.65</a:t>
                      </a:r>
                      <a:endParaRPr lang="en-US" sz="2000" dirty="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2000">
                          <a:effectLst/>
                          <a:latin typeface="Arial" pitchFamily="34" charset="0"/>
                          <a:cs typeface="Arial" pitchFamily="34" charset="0"/>
                        </a:rPr>
                        <a:t>0.15</a:t>
                      </a:r>
                      <a:endParaRPr lang="en-US" sz="200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2000">
                          <a:effectLst/>
                          <a:latin typeface="Arial" pitchFamily="34" charset="0"/>
                          <a:cs typeface="Arial" pitchFamily="34" charset="0"/>
                        </a:rPr>
                        <a:t>2.65</a:t>
                      </a:r>
                      <a:endParaRPr lang="en-US" sz="2000">
                        <a:effectLst/>
                        <a:latin typeface="Arial" pitchFamily="34" charset="0"/>
                        <a:ea typeface="Calibri"/>
                        <a:cs typeface="Arial" pitchFamily="34" charset="0"/>
                      </a:endParaRPr>
                    </a:p>
                  </a:txBody>
                  <a:tcPr marL="68580" marR="68580" marT="0" marB="0" anchor="b"/>
                </a:tc>
              </a:tr>
              <a:tr h="764053">
                <a:tc>
                  <a:txBody>
                    <a:bodyPr/>
                    <a:lstStyle/>
                    <a:p>
                      <a:pPr marL="0" marR="0" algn="r">
                        <a:lnSpc>
                          <a:spcPct val="115000"/>
                        </a:lnSpc>
                        <a:spcBef>
                          <a:spcPts val="0"/>
                        </a:spcBef>
                        <a:spcAft>
                          <a:spcPts val="0"/>
                        </a:spcAft>
                      </a:pPr>
                      <a:r>
                        <a:rPr lang="en-US" sz="2000">
                          <a:effectLst/>
                          <a:latin typeface="Arial" pitchFamily="34" charset="0"/>
                          <a:cs typeface="Arial" pitchFamily="34" charset="0"/>
                        </a:rPr>
                        <a:t>20</a:t>
                      </a:r>
                      <a:endParaRPr lang="en-US" sz="2000">
                        <a:effectLst/>
                        <a:latin typeface="Arial" pitchFamily="34" charset="0"/>
                        <a:ea typeface="Calibri"/>
                        <a:cs typeface="Arial" pitchFamily="34" charset="0"/>
                      </a:endParaRPr>
                    </a:p>
                  </a:txBody>
                  <a:tcPr marL="68580" marR="68580" marT="0" marB="0" anchor="b"/>
                </a:tc>
                <a:tc>
                  <a:txBody>
                    <a:bodyPr/>
                    <a:lstStyle/>
                    <a:p>
                      <a:pPr marL="0" marR="0">
                        <a:lnSpc>
                          <a:spcPct val="115000"/>
                        </a:lnSpc>
                        <a:spcBef>
                          <a:spcPts val="0"/>
                        </a:spcBef>
                        <a:spcAft>
                          <a:spcPts val="0"/>
                        </a:spcAft>
                      </a:pPr>
                      <a:r>
                        <a:rPr lang="en-US" sz="2000" dirty="0">
                          <a:effectLst/>
                          <a:latin typeface="Arial" pitchFamily="34" charset="0"/>
                          <a:cs typeface="Arial" pitchFamily="34" charset="0"/>
                        </a:rPr>
                        <a:t>Computer Laptop</a:t>
                      </a:r>
                      <a:endParaRPr lang="en-US" sz="2000" dirty="0">
                        <a:effectLst/>
                        <a:latin typeface="Arial" pitchFamily="34" charset="0"/>
                        <a:ea typeface="Calibri"/>
                        <a:cs typeface="Arial" pitchFamily="34" charset="0"/>
                      </a:endParaRPr>
                    </a:p>
                  </a:txBody>
                  <a:tcPr marL="68580" marR="68580" marT="0" marB="0" anchor="b"/>
                </a:tc>
                <a:tc>
                  <a:txBody>
                    <a:bodyPr/>
                    <a:lstStyle/>
                    <a:p>
                      <a:pPr marL="0" marR="0">
                        <a:lnSpc>
                          <a:spcPct val="115000"/>
                        </a:lnSpc>
                        <a:spcBef>
                          <a:spcPts val="0"/>
                        </a:spcBef>
                        <a:spcAft>
                          <a:spcPts val="0"/>
                        </a:spcAft>
                      </a:pPr>
                      <a:r>
                        <a:rPr lang="en-US" sz="2000" dirty="0">
                          <a:effectLst/>
                          <a:latin typeface="Arial" pitchFamily="34" charset="0"/>
                          <a:cs typeface="Arial" pitchFamily="34" charset="0"/>
                        </a:rPr>
                        <a:t>35</a:t>
                      </a:r>
                      <a:endParaRPr lang="en-US" sz="2000" dirty="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2000">
                          <a:effectLst/>
                          <a:latin typeface="Arial" pitchFamily="34" charset="0"/>
                          <a:cs typeface="Arial" pitchFamily="34" charset="0"/>
                        </a:rPr>
                        <a:t>0.85</a:t>
                      </a:r>
                      <a:endParaRPr lang="en-US" sz="200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2000">
                          <a:effectLst/>
                          <a:latin typeface="Arial" pitchFamily="34" charset="0"/>
                          <a:cs typeface="Arial" pitchFamily="34" charset="0"/>
                        </a:rPr>
                        <a:t>41.18</a:t>
                      </a:r>
                      <a:endParaRPr lang="en-US" sz="200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2000">
                          <a:effectLst/>
                          <a:latin typeface="Arial" pitchFamily="34" charset="0"/>
                          <a:cs typeface="Arial" pitchFamily="34" charset="0"/>
                        </a:rPr>
                        <a:t>5</a:t>
                      </a:r>
                      <a:endParaRPr lang="en-US" sz="200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2000">
                          <a:effectLst/>
                          <a:latin typeface="Arial" pitchFamily="34" charset="0"/>
                          <a:cs typeface="Arial" pitchFamily="34" charset="0"/>
                        </a:rPr>
                        <a:t>205.88</a:t>
                      </a:r>
                      <a:endParaRPr lang="en-US" sz="2000">
                        <a:effectLst/>
                        <a:latin typeface="Arial" pitchFamily="34" charset="0"/>
                        <a:ea typeface="Calibri"/>
                        <a:cs typeface="Arial" pitchFamily="34" charset="0"/>
                      </a:endParaRPr>
                    </a:p>
                  </a:txBody>
                  <a:tcPr marL="68580" marR="68580" marT="0" marB="0" anchor="b"/>
                </a:tc>
              </a:tr>
              <a:tr h="488987">
                <a:tc>
                  <a:txBody>
                    <a:bodyPr/>
                    <a:lstStyle/>
                    <a:p>
                      <a:pPr marL="0" marR="0" algn="r">
                        <a:lnSpc>
                          <a:spcPct val="115000"/>
                        </a:lnSpc>
                        <a:spcBef>
                          <a:spcPts val="0"/>
                        </a:spcBef>
                        <a:spcAft>
                          <a:spcPts val="0"/>
                        </a:spcAft>
                      </a:pPr>
                      <a:r>
                        <a:rPr lang="en-US" sz="2000">
                          <a:effectLst/>
                          <a:latin typeface="Arial" pitchFamily="34" charset="0"/>
                          <a:cs typeface="Arial" pitchFamily="34" charset="0"/>
                        </a:rPr>
                        <a:t>21</a:t>
                      </a:r>
                      <a:endParaRPr lang="en-US" sz="2000">
                        <a:effectLst/>
                        <a:latin typeface="Arial" pitchFamily="34" charset="0"/>
                        <a:ea typeface="Calibri"/>
                        <a:cs typeface="Arial" pitchFamily="34" charset="0"/>
                      </a:endParaRPr>
                    </a:p>
                  </a:txBody>
                  <a:tcPr marL="68580" marR="68580" marT="0" marB="0" anchor="b"/>
                </a:tc>
                <a:tc>
                  <a:txBody>
                    <a:bodyPr/>
                    <a:lstStyle/>
                    <a:p>
                      <a:pPr marL="0" marR="0">
                        <a:lnSpc>
                          <a:spcPct val="115000"/>
                        </a:lnSpc>
                        <a:spcBef>
                          <a:spcPts val="0"/>
                        </a:spcBef>
                        <a:spcAft>
                          <a:spcPts val="0"/>
                        </a:spcAft>
                      </a:pPr>
                      <a:r>
                        <a:rPr lang="en-US" sz="2000" dirty="0">
                          <a:effectLst/>
                          <a:latin typeface="Arial" pitchFamily="34" charset="0"/>
                          <a:cs typeface="Arial" pitchFamily="34" charset="0"/>
                        </a:rPr>
                        <a:t>Computer Pc</a:t>
                      </a:r>
                      <a:endParaRPr lang="en-US" sz="2000" dirty="0">
                        <a:effectLst/>
                        <a:latin typeface="Arial" pitchFamily="34" charset="0"/>
                        <a:ea typeface="Calibri"/>
                        <a:cs typeface="Arial" pitchFamily="34" charset="0"/>
                      </a:endParaRPr>
                    </a:p>
                  </a:txBody>
                  <a:tcPr marL="68580" marR="68580" marT="0" marB="0" anchor="b"/>
                </a:tc>
                <a:tc>
                  <a:txBody>
                    <a:bodyPr/>
                    <a:lstStyle/>
                    <a:p>
                      <a:pPr marL="0" marR="0">
                        <a:lnSpc>
                          <a:spcPct val="115000"/>
                        </a:lnSpc>
                        <a:spcBef>
                          <a:spcPts val="0"/>
                        </a:spcBef>
                        <a:spcAft>
                          <a:spcPts val="0"/>
                        </a:spcAft>
                      </a:pPr>
                      <a:r>
                        <a:rPr lang="en-US" sz="2000" dirty="0">
                          <a:effectLst/>
                          <a:latin typeface="Arial" pitchFamily="34" charset="0"/>
                          <a:cs typeface="Arial" pitchFamily="34" charset="0"/>
                        </a:rPr>
                        <a:t>115</a:t>
                      </a:r>
                      <a:endParaRPr lang="en-US" sz="2000" dirty="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2000" dirty="0">
                          <a:effectLst/>
                          <a:latin typeface="Arial" pitchFamily="34" charset="0"/>
                          <a:cs typeface="Arial" pitchFamily="34" charset="0"/>
                        </a:rPr>
                        <a:t>0.85</a:t>
                      </a:r>
                      <a:endParaRPr lang="en-US" sz="2000" dirty="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2000">
                          <a:effectLst/>
                          <a:latin typeface="Arial" pitchFamily="34" charset="0"/>
                          <a:cs typeface="Arial" pitchFamily="34" charset="0"/>
                        </a:rPr>
                        <a:t>135.29</a:t>
                      </a:r>
                      <a:endParaRPr lang="en-US" sz="200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2000">
                          <a:effectLst/>
                          <a:latin typeface="Arial" pitchFamily="34" charset="0"/>
                          <a:cs typeface="Arial" pitchFamily="34" charset="0"/>
                        </a:rPr>
                        <a:t>5</a:t>
                      </a:r>
                      <a:endParaRPr lang="en-US" sz="200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2000">
                          <a:effectLst/>
                          <a:latin typeface="Arial" pitchFamily="34" charset="0"/>
                          <a:cs typeface="Arial" pitchFamily="34" charset="0"/>
                        </a:rPr>
                        <a:t>676.47</a:t>
                      </a:r>
                      <a:endParaRPr lang="en-US" sz="2000">
                        <a:effectLst/>
                        <a:latin typeface="Arial" pitchFamily="34" charset="0"/>
                        <a:ea typeface="Calibri"/>
                        <a:cs typeface="Arial" pitchFamily="34" charset="0"/>
                      </a:endParaRPr>
                    </a:p>
                  </a:txBody>
                  <a:tcPr marL="68580" marR="68580" marT="0" marB="0" anchor="b"/>
                </a:tc>
              </a:tr>
              <a:tr h="764053">
                <a:tc>
                  <a:txBody>
                    <a:bodyPr/>
                    <a:lstStyle/>
                    <a:p>
                      <a:pPr marL="0" marR="0" algn="r">
                        <a:lnSpc>
                          <a:spcPct val="115000"/>
                        </a:lnSpc>
                        <a:spcBef>
                          <a:spcPts val="0"/>
                        </a:spcBef>
                        <a:spcAft>
                          <a:spcPts val="0"/>
                        </a:spcAft>
                      </a:pPr>
                      <a:r>
                        <a:rPr lang="en-US" sz="2000">
                          <a:effectLst/>
                          <a:latin typeface="Arial" pitchFamily="34" charset="0"/>
                          <a:cs typeface="Arial" pitchFamily="34" charset="0"/>
                        </a:rPr>
                        <a:t>22</a:t>
                      </a:r>
                      <a:endParaRPr lang="en-US" sz="2000">
                        <a:effectLst/>
                        <a:latin typeface="Arial" pitchFamily="34" charset="0"/>
                        <a:ea typeface="Calibri"/>
                        <a:cs typeface="Arial" pitchFamily="34" charset="0"/>
                      </a:endParaRPr>
                    </a:p>
                  </a:txBody>
                  <a:tcPr marL="68580" marR="68580" marT="0" marB="0" anchor="b"/>
                </a:tc>
                <a:tc>
                  <a:txBody>
                    <a:bodyPr/>
                    <a:lstStyle/>
                    <a:p>
                      <a:pPr marL="0" marR="0">
                        <a:lnSpc>
                          <a:spcPct val="115000"/>
                        </a:lnSpc>
                        <a:spcBef>
                          <a:spcPts val="0"/>
                        </a:spcBef>
                        <a:spcAft>
                          <a:spcPts val="0"/>
                        </a:spcAft>
                      </a:pPr>
                      <a:r>
                        <a:rPr lang="en-US" sz="2000">
                          <a:effectLst/>
                          <a:latin typeface="Arial" pitchFamily="34" charset="0"/>
                          <a:cs typeface="Arial" pitchFamily="34" charset="0"/>
                        </a:rPr>
                        <a:t>Computer Printer</a:t>
                      </a:r>
                      <a:endParaRPr lang="en-US" sz="2000">
                        <a:effectLst/>
                        <a:latin typeface="Arial" pitchFamily="34" charset="0"/>
                        <a:ea typeface="Calibri"/>
                        <a:cs typeface="Arial" pitchFamily="34" charset="0"/>
                      </a:endParaRPr>
                    </a:p>
                  </a:txBody>
                  <a:tcPr marL="68580" marR="68580" marT="0" marB="0" anchor="b"/>
                </a:tc>
                <a:tc>
                  <a:txBody>
                    <a:bodyPr/>
                    <a:lstStyle/>
                    <a:p>
                      <a:pPr marL="0" marR="0">
                        <a:lnSpc>
                          <a:spcPct val="115000"/>
                        </a:lnSpc>
                        <a:spcBef>
                          <a:spcPts val="0"/>
                        </a:spcBef>
                        <a:spcAft>
                          <a:spcPts val="0"/>
                        </a:spcAft>
                      </a:pPr>
                      <a:r>
                        <a:rPr lang="en-US" sz="2000" dirty="0">
                          <a:effectLst/>
                          <a:latin typeface="Arial" pitchFamily="34" charset="0"/>
                          <a:cs typeface="Arial" pitchFamily="34" charset="0"/>
                        </a:rPr>
                        <a:t>100</a:t>
                      </a:r>
                      <a:endParaRPr lang="en-US" sz="2000" dirty="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2000" dirty="0">
                          <a:effectLst/>
                          <a:latin typeface="Arial" pitchFamily="34" charset="0"/>
                          <a:cs typeface="Arial" pitchFamily="34" charset="0"/>
                        </a:rPr>
                        <a:t>0.85</a:t>
                      </a:r>
                      <a:endParaRPr lang="en-US" sz="2000" dirty="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2000" dirty="0">
                          <a:effectLst/>
                          <a:latin typeface="Arial" pitchFamily="34" charset="0"/>
                          <a:cs typeface="Arial" pitchFamily="34" charset="0"/>
                        </a:rPr>
                        <a:t>117.65</a:t>
                      </a:r>
                      <a:endParaRPr lang="en-US" sz="2000" dirty="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2000">
                          <a:effectLst/>
                          <a:latin typeface="Arial" pitchFamily="34" charset="0"/>
                          <a:cs typeface="Arial" pitchFamily="34" charset="0"/>
                        </a:rPr>
                        <a:t>0.25</a:t>
                      </a:r>
                      <a:endParaRPr lang="en-US" sz="200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2000">
                          <a:effectLst/>
                          <a:latin typeface="Arial" pitchFamily="34" charset="0"/>
                          <a:cs typeface="Arial" pitchFamily="34" charset="0"/>
                        </a:rPr>
                        <a:t>29.41</a:t>
                      </a:r>
                      <a:endParaRPr lang="en-US" sz="2000">
                        <a:effectLst/>
                        <a:latin typeface="Arial" pitchFamily="34" charset="0"/>
                        <a:ea typeface="Calibri"/>
                        <a:cs typeface="Arial" pitchFamily="34" charset="0"/>
                      </a:endParaRPr>
                    </a:p>
                  </a:txBody>
                  <a:tcPr marL="68580" marR="68580" marT="0" marB="0" anchor="b"/>
                </a:tc>
              </a:tr>
              <a:tr h="488987">
                <a:tc>
                  <a:txBody>
                    <a:bodyPr/>
                    <a:lstStyle/>
                    <a:p>
                      <a:pPr marL="0" marR="0" algn="r">
                        <a:lnSpc>
                          <a:spcPct val="115000"/>
                        </a:lnSpc>
                        <a:spcBef>
                          <a:spcPts val="0"/>
                        </a:spcBef>
                        <a:spcAft>
                          <a:spcPts val="0"/>
                        </a:spcAft>
                      </a:pPr>
                      <a:r>
                        <a:rPr lang="en-US" sz="2000">
                          <a:effectLst/>
                          <a:latin typeface="Arial" pitchFamily="34" charset="0"/>
                          <a:cs typeface="Arial" pitchFamily="34" charset="0"/>
                        </a:rPr>
                        <a:t>23</a:t>
                      </a:r>
                      <a:endParaRPr lang="en-US" sz="2000">
                        <a:effectLst/>
                        <a:latin typeface="Arial" pitchFamily="34" charset="0"/>
                        <a:ea typeface="Calibri"/>
                        <a:cs typeface="Arial" pitchFamily="34" charset="0"/>
                      </a:endParaRPr>
                    </a:p>
                  </a:txBody>
                  <a:tcPr marL="68580" marR="68580" marT="0" marB="0" anchor="b"/>
                </a:tc>
                <a:tc>
                  <a:txBody>
                    <a:bodyPr/>
                    <a:lstStyle/>
                    <a:p>
                      <a:pPr marL="0" marR="0">
                        <a:lnSpc>
                          <a:spcPct val="115000"/>
                        </a:lnSpc>
                        <a:spcBef>
                          <a:spcPts val="0"/>
                        </a:spcBef>
                        <a:spcAft>
                          <a:spcPts val="0"/>
                        </a:spcAft>
                      </a:pPr>
                      <a:r>
                        <a:rPr lang="en-US" sz="2000">
                          <a:effectLst/>
                          <a:latin typeface="Arial" pitchFamily="34" charset="0"/>
                          <a:cs typeface="Arial" pitchFamily="34" charset="0"/>
                        </a:rPr>
                        <a:t>Typewriter</a:t>
                      </a:r>
                      <a:endParaRPr lang="en-US" sz="2000">
                        <a:effectLst/>
                        <a:latin typeface="Arial" pitchFamily="34" charset="0"/>
                        <a:ea typeface="Calibri"/>
                        <a:cs typeface="Arial" pitchFamily="34" charset="0"/>
                      </a:endParaRPr>
                    </a:p>
                  </a:txBody>
                  <a:tcPr marL="68580" marR="68580" marT="0" marB="0" anchor="b"/>
                </a:tc>
                <a:tc>
                  <a:txBody>
                    <a:bodyPr/>
                    <a:lstStyle/>
                    <a:p>
                      <a:pPr marL="0" marR="0">
                        <a:lnSpc>
                          <a:spcPct val="115000"/>
                        </a:lnSpc>
                        <a:spcBef>
                          <a:spcPts val="0"/>
                        </a:spcBef>
                        <a:spcAft>
                          <a:spcPts val="0"/>
                        </a:spcAft>
                      </a:pPr>
                      <a:r>
                        <a:rPr lang="en-US" sz="2000">
                          <a:effectLst/>
                          <a:latin typeface="Arial" pitchFamily="34" charset="0"/>
                          <a:cs typeface="Arial" pitchFamily="34" charset="0"/>
                        </a:rPr>
                        <a:t>140</a:t>
                      </a:r>
                      <a:endParaRPr lang="en-US" sz="200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2000" dirty="0">
                          <a:effectLst/>
                          <a:latin typeface="Arial" pitchFamily="34" charset="0"/>
                          <a:cs typeface="Arial" pitchFamily="34" charset="0"/>
                        </a:rPr>
                        <a:t>0.85</a:t>
                      </a:r>
                      <a:endParaRPr lang="en-US" sz="2000" dirty="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2000" dirty="0">
                          <a:effectLst/>
                          <a:latin typeface="Arial" pitchFamily="34" charset="0"/>
                          <a:cs typeface="Arial" pitchFamily="34" charset="0"/>
                        </a:rPr>
                        <a:t>164.71</a:t>
                      </a:r>
                      <a:endParaRPr lang="en-US" sz="2000" dirty="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2000" dirty="0">
                          <a:effectLst/>
                          <a:latin typeface="Arial" pitchFamily="34" charset="0"/>
                          <a:cs typeface="Arial" pitchFamily="34" charset="0"/>
                        </a:rPr>
                        <a:t>0.3</a:t>
                      </a:r>
                      <a:endParaRPr lang="en-US" sz="2000" dirty="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2000" dirty="0">
                          <a:effectLst/>
                          <a:latin typeface="Arial" pitchFamily="34" charset="0"/>
                          <a:cs typeface="Arial" pitchFamily="34" charset="0"/>
                        </a:rPr>
                        <a:t>49.41</a:t>
                      </a:r>
                      <a:endParaRPr lang="en-US" sz="2000" dirty="0">
                        <a:effectLst/>
                        <a:latin typeface="Arial" pitchFamily="34" charset="0"/>
                        <a:ea typeface="Calibri"/>
                        <a:cs typeface="Arial" pitchFamily="34" charset="0"/>
                      </a:endParaRPr>
                    </a:p>
                  </a:txBody>
                  <a:tcPr marL="68580" marR="68580" marT="0" marB="0" anchor="b"/>
                </a:tc>
              </a:tr>
              <a:tr h="488987">
                <a:tc>
                  <a:txBody>
                    <a:bodyPr/>
                    <a:lstStyle/>
                    <a:p>
                      <a:pPr marL="0" marR="0" algn="r">
                        <a:lnSpc>
                          <a:spcPct val="115000"/>
                        </a:lnSpc>
                        <a:spcBef>
                          <a:spcPts val="0"/>
                        </a:spcBef>
                        <a:spcAft>
                          <a:spcPts val="0"/>
                        </a:spcAft>
                      </a:pPr>
                      <a:r>
                        <a:rPr lang="en-US" sz="2000">
                          <a:effectLst/>
                          <a:latin typeface="Arial" pitchFamily="34" charset="0"/>
                          <a:cs typeface="Arial" pitchFamily="34" charset="0"/>
                        </a:rPr>
                        <a:t>24</a:t>
                      </a:r>
                      <a:endParaRPr lang="en-US" sz="2000">
                        <a:effectLst/>
                        <a:latin typeface="Arial" pitchFamily="34" charset="0"/>
                        <a:ea typeface="Calibri"/>
                        <a:cs typeface="Arial" pitchFamily="34" charset="0"/>
                      </a:endParaRPr>
                    </a:p>
                  </a:txBody>
                  <a:tcPr marL="68580" marR="68580" marT="0" marB="0" anchor="b"/>
                </a:tc>
                <a:tc>
                  <a:txBody>
                    <a:bodyPr/>
                    <a:lstStyle/>
                    <a:p>
                      <a:pPr marL="0" marR="0">
                        <a:lnSpc>
                          <a:spcPct val="115000"/>
                        </a:lnSpc>
                        <a:spcBef>
                          <a:spcPts val="0"/>
                        </a:spcBef>
                        <a:spcAft>
                          <a:spcPts val="0"/>
                        </a:spcAft>
                      </a:pPr>
                      <a:r>
                        <a:rPr lang="en-US" sz="2000">
                          <a:effectLst/>
                          <a:latin typeface="Arial" pitchFamily="34" charset="0"/>
                          <a:cs typeface="Arial" pitchFamily="34" charset="0"/>
                        </a:rPr>
                        <a:t>TV 25'' Color</a:t>
                      </a:r>
                      <a:endParaRPr lang="en-US" sz="2000">
                        <a:effectLst/>
                        <a:latin typeface="Arial" pitchFamily="34" charset="0"/>
                        <a:ea typeface="Calibri"/>
                        <a:cs typeface="Arial" pitchFamily="34" charset="0"/>
                      </a:endParaRPr>
                    </a:p>
                  </a:txBody>
                  <a:tcPr marL="68580" marR="68580" marT="0" marB="0" anchor="b"/>
                </a:tc>
                <a:tc>
                  <a:txBody>
                    <a:bodyPr/>
                    <a:lstStyle/>
                    <a:p>
                      <a:pPr marL="0" marR="0">
                        <a:lnSpc>
                          <a:spcPct val="115000"/>
                        </a:lnSpc>
                        <a:spcBef>
                          <a:spcPts val="0"/>
                        </a:spcBef>
                        <a:spcAft>
                          <a:spcPts val="0"/>
                        </a:spcAft>
                      </a:pPr>
                      <a:r>
                        <a:rPr lang="en-US" sz="2000">
                          <a:effectLst/>
                          <a:latin typeface="Arial" pitchFamily="34" charset="0"/>
                          <a:cs typeface="Arial" pitchFamily="34" charset="0"/>
                        </a:rPr>
                        <a:t>150</a:t>
                      </a:r>
                      <a:endParaRPr lang="en-US" sz="200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2000">
                          <a:effectLst/>
                          <a:latin typeface="Arial" pitchFamily="34" charset="0"/>
                          <a:cs typeface="Arial" pitchFamily="34" charset="0"/>
                        </a:rPr>
                        <a:t>0.85</a:t>
                      </a:r>
                      <a:endParaRPr lang="en-US" sz="200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2000" dirty="0">
                          <a:effectLst/>
                          <a:latin typeface="Arial" pitchFamily="34" charset="0"/>
                          <a:cs typeface="Arial" pitchFamily="34" charset="0"/>
                        </a:rPr>
                        <a:t>176.47</a:t>
                      </a:r>
                      <a:endParaRPr lang="en-US" sz="2000" dirty="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2000" dirty="0">
                          <a:effectLst/>
                          <a:latin typeface="Arial" pitchFamily="34" charset="0"/>
                          <a:cs typeface="Arial" pitchFamily="34" charset="0"/>
                        </a:rPr>
                        <a:t>4</a:t>
                      </a:r>
                      <a:endParaRPr lang="en-US" sz="2000" dirty="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2000" dirty="0">
                          <a:effectLst/>
                          <a:latin typeface="Arial" pitchFamily="34" charset="0"/>
                          <a:cs typeface="Arial" pitchFamily="34" charset="0"/>
                        </a:rPr>
                        <a:t>705.88</a:t>
                      </a:r>
                      <a:endParaRPr lang="en-US" sz="2000" dirty="0">
                        <a:effectLst/>
                        <a:latin typeface="Arial" pitchFamily="34" charset="0"/>
                        <a:ea typeface="Calibri"/>
                        <a:cs typeface="Arial" pitchFamily="34" charset="0"/>
                      </a:endParaRPr>
                    </a:p>
                  </a:txBody>
                  <a:tcPr marL="68580" marR="68580" marT="0" marB="0" anchor="b"/>
                </a:tc>
              </a:tr>
              <a:tr h="488987">
                <a:tc>
                  <a:txBody>
                    <a:bodyPr/>
                    <a:lstStyle/>
                    <a:p>
                      <a:pPr marL="0" marR="0" algn="r">
                        <a:lnSpc>
                          <a:spcPct val="115000"/>
                        </a:lnSpc>
                        <a:spcBef>
                          <a:spcPts val="0"/>
                        </a:spcBef>
                        <a:spcAft>
                          <a:spcPts val="0"/>
                        </a:spcAft>
                      </a:pPr>
                      <a:r>
                        <a:rPr lang="en-US" sz="2000">
                          <a:effectLst/>
                          <a:latin typeface="Arial" pitchFamily="34" charset="0"/>
                          <a:cs typeface="Arial" pitchFamily="34" charset="0"/>
                        </a:rPr>
                        <a:t>25</a:t>
                      </a:r>
                      <a:endParaRPr lang="en-US" sz="2000">
                        <a:effectLst/>
                        <a:latin typeface="Arial" pitchFamily="34" charset="0"/>
                        <a:ea typeface="Calibri"/>
                        <a:cs typeface="Arial" pitchFamily="34" charset="0"/>
                      </a:endParaRPr>
                    </a:p>
                  </a:txBody>
                  <a:tcPr marL="68580" marR="68580" marT="0" marB="0" anchor="b"/>
                </a:tc>
                <a:tc>
                  <a:txBody>
                    <a:bodyPr/>
                    <a:lstStyle/>
                    <a:p>
                      <a:pPr marL="0" marR="0">
                        <a:lnSpc>
                          <a:spcPct val="115000"/>
                        </a:lnSpc>
                        <a:spcBef>
                          <a:spcPts val="0"/>
                        </a:spcBef>
                        <a:spcAft>
                          <a:spcPts val="0"/>
                        </a:spcAft>
                      </a:pPr>
                      <a:r>
                        <a:rPr lang="en-US" sz="2000">
                          <a:effectLst/>
                          <a:latin typeface="Arial" pitchFamily="34" charset="0"/>
                          <a:cs typeface="Arial" pitchFamily="34" charset="0"/>
                        </a:rPr>
                        <a:t>TV19'' Color</a:t>
                      </a:r>
                      <a:endParaRPr lang="en-US" sz="2000">
                        <a:effectLst/>
                        <a:latin typeface="Arial" pitchFamily="34" charset="0"/>
                        <a:ea typeface="Calibri"/>
                        <a:cs typeface="Arial" pitchFamily="34" charset="0"/>
                      </a:endParaRPr>
                    </a:p>
                  </a:txBody>
                  <a:tcPr marL="68580" marR="68580" marT="0" marB="0" anchor="b"/>
                </a:tc>
                <a:tc>
                  <a:txBody>
                    <a:bodyPr/>
                    <a:lstStyle/>
                    <a:p>
                      <a:pPr marL="0" marR="0">
                        <a:lnSpc>
                          <a:spcPct val="115000"/>
                        </a:lnSpc>
                        <a:spcBef>
                          <a:spcPts val="0"/>
                        </a:spcBef>
                        <a:spcAft>
                          <a:spcPts val="0"/>
                        </a:spcAft>
                      </a:pPr>
                      <a:r>
                        <a:rPr lang="en-US" sz="2000">
                          <a:effectLst/>
                          <a:latin typeface="Arial" pitchFamily="34" charset="0"/>
                          <a:cs typeface="Arial" pitchFamily="34" charset="0"/>
                        </a:rPr>
                        <a:t>70</a:t>
                      </a:r>
                      <a:endParaRPr lang="en-US" sz="200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2000">
                          <a:effectLst/>
                          <a:latin typeface="Arial" pitchFamily="34" charset="0"/>
                          <a:cs typeface="Arial" pitchFamily="34" charset="0"/>
                        </a:rPr>
                        <a:t>0.85</a:t>
                      </a:r>
                      <a:endParaRPr lang="en-US" sz="200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2000">
                          <a:effectLst/>
                          <a:latin typeface="Arial" pitchFamily="34" charset="0"/>
                          <a:cs typeface="Arial" pitchFamily="34" charset="0"/>
                        </a:rPr>
                        <a:t>82.35</a:t>
                      </a:r>
                      <a:endParaRPr lang="en-US" sz="200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2000" dirty="0">
                          <a:effectLst/>
                          <a:latin typeface="Arial" pitchFamily="34" charset="0"/>
                          <a:cs typeface="Arial" pitchFamily="34" charset="0"/>
                        </a:rPr>
                        <a:t>4</a:t>
                      </a:r>
                      <a:endParaRPr lang="en-US" sz="2000" dirty="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2000" dirty="0">
                          <a:effectLst/>
                          <a:latin typeface="Arial" pitchFamily="34" charset="0"/>
                          <a:cs typeface="Arial" pitchFamily="34" charset="0"/>
                        </a:rPr>
                        <a:t>329.41</a:t>
                      </a:r>
                      <a:endParaRPr lang="en-US" sz="2000" dirty="0">
                        <a:effectLst/>
                        <a:latin typeface="Arial" pitchFamily="34" charset="0"/>
                        <a:ea typeface="Calibri"/>
                        <a:cs typeface="Arial" pitchFamily="34" charset="0"/>
                      </a:endParaRPr>
                    </a:p>
                  </a:txBody>
                  <a:tcPr marL="68580" marR="68580" marT="0" marB="0" anchor="b"/>
                </a:tc>
              </a:tr>
            </a:tbl>
          </a:graphicData>
        </a:graphic>
      </p:graphicFrame>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40</a:t>
            </a:fld>
            <a:endParaRPr lang="en-US"/>
          </a:p>
        </p:txBody>
      </p:sp>
    </p:spTree>
    <p:extLst>
      <p:ext uri="{BB962C8B-B14F-4D97-AF65-F5344CB8AC3E}">
        <p14:creationId xmlns:p14="http://schemas.microsoft.com/office/powerpoint/2010/main" val="89948391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A48DA065-FA52-4A6B-AE36-1AE15AD4FD00}" type="slidenum">
              <a:rPr lang="en-US" smtClean="0"/>
              <a:pPr/>
              <a:t>41</a:t>
            </a:fld>
            <a:endParaRPr lang="en-US"/>
          </a:p>
        </p:txBody>
      </p:sp>
      <p:graphicFrame>
        <p:nvGraphicFramePr>
          <p:cNvPr id="4" name="Table 3"/>
          <p:cNvGraphicFramePr>
            <a:graphicFrameLocks noGrp="1"/>
          </p:cNvGraphicFramePr>
          <p:nvPr>
            <p:extLst>
              <p:ext uri="{D42A27DB-BD31-4B8C-83A1-F6EECF244321}">
                <p14:modId xmlns:p14="http://schemas.microsoft.com/office/powerpoint/2010/main" val="1024220975"/>
              </p:ext>
            </p:extLst>
          </p:nvPr>
        </p:nvGraphicFramePr>
        <p:xfrm>
          <a:off x="904239" y="853440"/>
          <a:ext cx="10139680" cy="4277359"/>
        </p:xfrm>
        <a:graphic>
          <a:graphicData uri="http://schemas.openxmlformats.org/drawingml/2006/table">
            <a:tbl>
              <a:tblPr firstRow="1" firstCol="1" bandRow="1">
                <a:tableStyleId>{5C22544A-7EE6-4342-B048-85BDC9FD1C3A}</a:tableStyleId>
              </a:tblPr>
              <a:tblGrid>
                <a:gridCol w="574467"/>
                <a:gridCol w="2446178"/>
                <a:gridCol w="1256707"/>
                <a:gridCol w="1541469"/>
                <a:gridCol w="1486220"/>
                <a:gridCol w="1178560"/>
                <a:gridCol w="1656079"/>
              </a:tblGrid>
              <a:tr h="414617">
                <a:tc>
                  <a:txBody>
                    <a:bodyPr/>
                    <a:lstStyle/>
                    <a:p>
                      <a:pPr marL="0" marR="0" algn="r">
                        <a:lnSpc>
                          <a:spcPct val="115000"/>
                        </a:lnSpc>
                        <a:spcBef>
                          <a:spcPts val="0"/>
                        </a:spcBef>
                        <a:spcAft>
                          <a:spcPts val="0"/>
                        </a:spcAft>
                      </a:pPr>
                      <a:r>
                        <a:rPr lang="en-US" sz="2000" dirty="0">
                          <a:effectLst/>
                          <a:latin typeface="Arial" pitchFamily="34" charset="0"/>
                          <a:cs typeface="Arial" pitchFamily="34" charset="0"/>
                        </a:rPr>
                        <a:t>26</a:t>
                      </a:r>
                      <a:endParaRPr lang="en-US" sz="2000" dirty="0">
                        <a:effectLst/>
                        <a:latin typeface="Arial" pitchFamily="34" charset="0"/>
                        <a:ea typeface="Calibri"/>
                        <a:cs typeface="Arial" pitchFamily="34" charset="0"/>
                      </a:endParaRPr>
                    </a:p>
                  </a:txBody>
                  <a:tcPr marL="68580" marR="68580" marT="0" marB="0" anchor="b"/>
                </a:tc>
                <a:tc>
                  <a:txBody>
                    <a:bodyPr/>
                    <a:lstStyle/>
                    <a:p>
                      <a:pPr marL="0" marR="0">
                        <a:lnSpc>
                          <a:spcPct val="115000"/>
                        </a:lnSpc>
                        <a:spcBef>
                          <a:spcPts val="0"/>
                        </a:spcBef>
                        <a:spcAft>
                          <a:spcPts val="0"/>
                        </a:spcAft>
                      </a:pPr>
                      <a:r>
                        <a:rPr lang="en-US" sz="2000" dirty="0">
                          <a:effectLst/>
                          <a:latin typeface="Arial" pitchFamily="34" charset="0"/>
                          <a:cs typeface="Arial" pitchFamily="34" charset="0"/>
                        </a:rPr>
                        <a:t>1 TV 2'' B&amp;W</a:t>
                      </a:r>
                      <a:endParaRPr lang="en-US" sz="2000" dirty="0">
                        <a:effectLst/>
                        <a:latin typeface="Arial" pitchFamily="34" charset="0"/>
                        <a:ea typeface="Calibri"/>
                        <a:cs typeface="Arial" pitchFamily="34" charset="0"/>
                      </a:endParaRPr>
                    </a:p>
                  </a:txBody>
                  <a:tcPr marL="68580" marR="68580" marT="0" marB="0" anchor="b"/>
                </a:tc>
                <a:tc>
                  <a:txBody>
                    <a:bodyPr/>
                    <a:lstStyle/>
                    <a:p>
                      <a:pPr marL="0" marR="0">
                        <a:lnSpc>
                          <a:spcPct val="115000"/>
                        </a:lnSpc>
                        <a:spcBef>
                          <a:spcPts val="0"/>
                        </a:spcBef>
                        <a:spcAft>
                          <a:spcPts val="0"/>
                        </a:spcAft>
                      </a:pPr>
                      <a:r>
                        <a:rPr lang="en-US" sz="2000" dirty="0">
                          <a:effectLst/>
                          <a:latin typeface="Arial" pitchFamily="34" charset="0"/>
                          <a:cs typeface="Arial" pitchFamily="34" charset="0"/>
                        </a:rPr>
                        <a:t>20</a:t>
                      </a:r>
                      <a:endParaRPr lang="en-US" sz="2000" dirty="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2000">
                          <a:effectLst/>
                          <a:latin typeface="Arial" pitchFamily="34" charset="0"/>
                          <a:cs typeface="Arial" pitchFamily="34" charset="0"/>
                        </a:rPr>
                        <a:t>0.85</a:t>
                      </a:r>
                      <a:endParaRPr lang="en-US" sz="200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2000">
                          <a:effectLst/>
                          <a:latin typeface="Arial" pitchFamily="34" charset="0"/>
                          <a:cs typeface="Arial" pitchFamily="34" charset="0"/>
                        </a:rPr>
                        <a:t>23.53</a:t>
                      </a:r>
                      <a:endParaRPr lang="en-US" sz="200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2000">
                          <a:effectLst/>
                          <a:latin typeface="Arial" pitchFamily="34" charset="0"/>
                          <a:cs typeface="Arial" pitchFamily="34" charset="0"/>
                        </a:rPr>
                        <a:t>4</a:t>
                      </a:r>
                      <a:endParaRPr lang="en-US" sz="200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2000">
                          <a:effectLst/>
                          <a:latin typeface="Arial" pitchFamily="34" charset="0"/>
                          <a:cs typeface="Arial" pitchFamily="34" charset="0"/>
                        </a:rPr>
                        <a:t>94.12</a:t>
                      </a:r>
                      <a:endParaRPr lang="en-US" sz="2000">
                        <a:effectLst/>
                        <a:latin typeface="Arial" pitchFamily="34" charset="0"/>
                        <a:ea typeface="Calibri"/>
                        <a:cs typeface="Arial" pitchFamily="34" charset="0"/>
                      </a:endParaRPr>
                    </a:p>
                  </a:txBody>
                  <a:tcPr marL="68580" marR="68580" marT="0" marB="0" anchor="b"/>
                </a:tc>
              </a:tr>
              <a:tr h="597496">
                <a:tc>
                  <a:txBody>
                    <a:bodyPr/>
                    <a:lstStyle/>
                    <a:p>
                      <a:pPr marL="0" marR="0" algn="r">
                        <a:lnSpc>
                          <a:spcPct val="115000"/>
                        </a:lnSpc>
                        <a:spcBef>
                          <a:spcPts val="0"/>
                        </a:spcBef>
                        <a:spcAft>
                          <a:spcPts val="0"/>
                        </a:spcAft>
                      </a:pPr>
                      <a:r>
                        <a:rPr lang="en-US" sz="2000">
                          <a:effectLst/>
                          <a:latin typeface="Arial" pitchFamily="34" charset="0"/>
                          <a:cs typeface="Arial" pitchFamily="34" charset="0"/>
                        </a:rPr>
                        <a:t>27</a:t>
                      </a:r>
                      <a:endParaRPr lang="en-US" sz="2000">
                        <a:effectLst/>
                        <a:latin typeface="Arial" pitchFamily="34" charset="0"/>
                        <a:ea typeface="Calibri"/>
                        <a:cs typeface="Arial" pitchFamily="34" charset="0"/>
                      </a:endParaRPr>
                    </a:p>
                  </a:txBody>
                  <a:tcPr marL="68580" marR="68580" marT="0" marB="0" anchor="b"/>
                </a:tc>
                <a:tc>
                  <a:txBody>
                    <a:bodyPr/>
                    <a:lstStyle/>
                    <a:p>
                      <a:pPr marL="0" marR="0">
                        <a:lnSpc>
                          <a:spcPct val="115000"/>
                        </a:lnSpc>
                        <a:spcBef>
                          <a:spcPts val="0"/>
                        </a:spcBef>
                        <a:spcAft>
                          <a:spcPts val="0"/>
                        </a:spcAft>
                      </a:pPr>
                      <a:r>
                        <a:rPr lang="en-US" sz="2000">
                          <a:effectLst/>
                          <a:latin typeface="Arial" pitchFamily="34" charset="0"/>
                          <a:cs typeface="Arial" pitchFamily="34" charset="0"/>
                        </a:rPr>
                        <a:t>VCR</a:t>
                      </a:r>
                      <a:endParaRPr lang="en-US" sz="2000">
                        <a:effectLst/>
                        <a:latin typeface="Arial" pitchFamily="34" charset="0"/>
                        <a:ea typeface="Calibri"/>
                        <a:cs typeface="Arial" pitchFamily="34" charset="0"/>
                      </a:endParaRPr>
                    </a:p>
                  </a:txBody>
                  <a:tcPr marL="68580" marR="68580" marT="0" marB="0" anchor="b"/>
                </a:tc>
                <a:tc>
                  <a:txBody>
                    <a:bodyPr/>
                    <a:lstStyle/>
                    <a:p>
                      <a:pPr marL="0" marR="0">
                        <a:lnSpc>
                          <a:spcPct val="115000"/>
                        </a:lnSpc>
                        <a:spcBef>
                          <a:spcPts val="0"/>
                        </a:spcBef>
                        <a:spcAft>
                          <a:spcPts val="0"/>
                        </a:spcAft>
                      </a:pPr>
                      <a:r>
                        <a:rPr lang="en-US" sz="2000" dirty="0">
                          <a:effectLst/>
                          <a:latin typeface="Arial" pitchFamily="34" charset="0"/>
                          <a:cs typeface="Arial" pitchFamily="34" charset="0"/>
                        </a:rPr>
                        <a:t>40</a:t>
                      </a:r>
                      <a:endParaRPr lang="en-US" sz="2000" dirty="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2000" dirty="0">
                          <a:effectLst/>
                          <a:latin typeface="Arial" pitchFamily="34" charset="0"/>
                          <a:cs typeface="Arial" pitchFamily="34" charset="0"/>
                        </a:rPr>
                        <a:t>0.85</a:t>
                      </a:r>
                      <a:endParaRPr lang="en-US" sz="2000" dirty="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2000" dirty="0">
                          <a:effectLst/>
                          <a:latin typeface="Arial" pitchFamily="34" charset="0"/>
                          <a:cs typeface="Arial" pitchFamily="34" charset="0"/>
                        </a:rPr>
                        <a:t>47.06</a:t>
                      </a:r>
                      <a:endParaRPr lang="en-US" sz="2000" dirty="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2000">
                          <a:effectLst/>
                          <a:latin typeface="Arial" pitchFamily="34" charset="0"/>
                          <a:cs typeface="Arial" pitchFamily="34" charset="0"/>
                        </a:rPr>
                        <a:t>0.2</a:t>
                      </a:r>
                      <a:endParaRPr lang="en-US" sz="200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2000">
                          <a:effectLst/>
                          <a:latin typeface="Arial" pitchFamily="34" charset="0"/>
                          <a:cs typeface="Arial" pitchFamily="34" charset="0"/>
                        </a:rPr>
                        <a:t>9.41</a:t>
                      </a:r>
                      <a:endParaRPr lang="en-US" sz="2000">
                        <a:effectLst/>
                        <a:latin typeface="Arial" pitchFamily="34" charset="0"/>
                        <a:ea typeface="Calibri"/>
                        <a:cs typeface="Arial" pitchFamily="34" charset="0"/>
                      </a:endParaRPr>
                    </a:p>
                  </a:txBody>
                  <a:tcPr marL="68580" marR="68580" marT="0" marB="0" anchor="b"/>
                </a:tc>
              </a:tr>
              <a:tr h="597496">
                <a:tc>
                  <a:txBody>
                    <a:bodyPr/>
                    <a:lstStyle/>
                    <a:p>
                      <a:pPr marL="0" marR="0" algn="r">
                        <a:lnSpc>
                          <a:spcPct val="115000"/>
                        </a:lnSpc>
                        <a:spcBef>
                          <a:spcPts val="0"/>
                        </a:spcBef>
                        <a:spcAft>
                          <a:spcPts val="0"/>
                        </a:spcAft>
                      </a:pPr>
                      <a:r>
                        <a:rPr lang="en-US" sz="2000">
                          <a:effectLst/>
                          <a:latin typeface="Arial" pitchFamily="34" charset="0"/>
                          <a:cs typeface="Arial" pitchFamily="34" charset="0"/>
                        </a:rPr>
                        <a:t>28</a:t>
                      </a:r>
                      <a:endParaRPr lang="en-US" sz="2000">
                        <a:effectLst/>
                        <a:latin typeface="Arial" pitchFamily="34" charset="0"/>
                        <a:ea typeface="Calibri"/>
                        <a:cs typeface="Arial" pitchFamily="34" charset="0"/>
                      </a:endParaRPr>
                    </a:p>
                  </a:txBody>
                  <a:tcPr marL="68580" marR="68580" marT="0" marB="0" anchor="b"/>
                </a:tc>
                <a:tc>
                  <a:txBody>
                    <a:bodyPr/>
                    <a:lstStyle/>
                    <a:p>
                      <a:pPr marL="0" marR="0">
                        <a:lnSpc>
                          <a:spcPct val="115000"/>
                        </a:lnSpc>
                        <a:spcBef>
                          <a:spcPts val="0"/>
                        </a:spcBef>
                        <a:spcAft>
                          <a:spcPts val="0"/>
                        </a:spcAft>
                      </a:pPr>
                      <a:r>
                        <a:rPr lang="en-US" sz="2000">
                          <a:effectLst/>
                          <a:latin typeface="Arial" pitchFamily="34" charset="0"/>
                          <a:cs typeface="Arial" pitchFamily="34" charset="0"/>
                        </a:rPr>
                        <a:t>Clock Radio</a:t>
                      </a:r>
                      <a:endParaRPr lang="en-US" sz="2000">
                        <a:effectLst/>
                        <a:latin typeface="Arial" pitchFamily="34" charset="0"/>
                        <a:ea typeface="Calibri"/>
                        <a:cs typeface="Arial" pitchFamily="34" charset="0"/>
                      </a:endParaRPr>
                    </a:p>
                  </a:txBody>
                  <a:tcPr marL="68580" marR="68580" marT="0" marB="0" anchor="b"/>
                </a:tc>
                <a:tc>
                  <a:txBody>
                    <a:bodyPr/>
                    <a:lstStyle/>
                    <a:p>
                      <a:pPr marL="0" marR="0">
                        <a:lnSpc>
                          <a:spcPct val="115000"/>
                        </a:lnSpc>
                        <a:spcBef>
                          <a:spcPts val="0"/>
                        </a:spcBef>
                        <a:spcAft>
                          <a:spcPts val="0"/>
                        </a:spcAft>
                      </a:pPr>
                      <a:r>
                        <a:rPr lang="en-US" sz="2000">
                          <a:effectLst/>
                          <a:latin typeface="Arial" pitchFamily="34" charset="0"/>
                          <a:cs typeface="Arial" pitchFamily="34" charset="0"/>
                        </a:rPr>
                        <a:t>1</a:t>
                      </a:r>
                      <a:endParaRPr lang="en-US" sz="200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2000">
                          <a:effectLst/>
                          <a:latin typeface="Arial" pitchFamily="34" charset="0"/>
                          <a:cs typeface="Arial" pitchFamily="34" charset="0"/>
                        </a:rPr>
                        <a:t>0.85</a:t>
                      </a:r>
                      <a:endParaRPr lang="en-US" sz="200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2000" dirty="0">
                          <a:effectLst/>
                          <a:latin typeface="Arial" pitchFamily="34" charset="0"/>
                          <a:cs typeface="Arial" pitchFamily="34" charset="0"/>
                        </a:rPr>
                        <a:t>1.18</a:t>
                      </a:r>
                      <a:endParaRPr lang="en-US" sz="2000" dirty="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2000">
                          <a:effectLst/>
                          <a:latin typeface="Arial" pitchFamily="34" charset="0"/>
                          <a:cs typeface="Arial" pitchFamily="34" charset="0"/>
                        </a:rPr>
                        <a:t>0.3</a:t>
                      </a:r>
                      <a:endParaRPr lang="en-US" sz="200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2000">
                          <a:effectLst/>
                          <a:latin typeface="Arial" pitchFamily="34" charset="0"/>
                          <a:cs typeface="Arial" pitchFamily="34" charset="0"/>
                        </a:rPr>
                        <a:t>0.35</a:t>
                      </a:r>
                      <a:endParaRPr lang="en-US" sz="2000">
                        <a:effectLst/>
                        <a:latin typeface="Arial" pitchFamily="34" charset="0"/>
                        <a:ea typeface="Calibri"/>
                        <a:cs typeface="Arial" pitchFamily="34" charset="0"/>
                      </a:endParaRPr>
                    </a:p>
                  </a:txBody>
                  <a:tcPr marL="68580" marR="68580" marT="0" marB="0" anchor="b"/>
                </a:tc>
              </a:tr>
              <a:tr h="597496">
                <a:tc>
                  <a:txBody>
                    <a:bodyPr/>
                    <a:lstStyle/>
                    <a:p>
                      <a:pPr marL="0" marR="0" algn="r">
                        <a:lnSpc>
                          <a:spcPct val="115000"/>
                        </a:lnSpc>
                        <a:spcBef>
                          <a:spcPts val="0"/>
                        </a:spcBef>
                        <a:spcAft>
                          <a:spcPts val="0"/>
                        </a:spcAft>
                      </a:pPr>
                      <a:r>
                        <a:rPr lang="en-US" sz="2000">
                          <a:effectLst/>
                          <a:latin typeface="Arial" pitchFamily="34" charset="0"/>
                          <a:cs typeface="Arial" pitchFamily="34" charset="0"/>
                        </a:rPr>
                        <a:t>29</a:t>
                      </a:r>
                      <a:endParaRPr lang="en-US" sz="2000">
                        <a:effectLst/>
                        <a:latin typeface="Arial" pitchFamily="34" charset="0"/>
                        <a:ea typeface="Calibri"/>
                        <a:cs typeface="Arial" pitchFamily="34" charset="0"/>
                      </a:endParaRPr>
                    </a:p>
                  </a:txBody>
                  <a:tcPr marL="68580" marR="68580" marT="0" marB="0" anchor="b"/>
                </a:tc>
                <a:tc>
                  <a:txBody>
                    <a:bodyPr/>
                    <a:lstStyle/>
                    <a:p>
                      <a:pPr marL="0" marR="0">
                        <a:lnSpc>
                          <a:spcPct val="115000"/>
                        </a:lnSpc>
                        <a:spcBef>
                          <a:spcPts val="0"/>
                        </a:spcBef>
                        <a:spcAft>
                          <a:spcPts val="0"/>
                        </a:spcAft>
                      </a:pPr>
                      <a:r>
                        <a:rPr lang="en-US" sz="2000">
                          <a:effectLst/>
                          <a:latin typeface="Arial" pitchFamily="34" charset="0"/>
                          <a:cs typeface="Arial" pitchFamily="34" charset="0"/>
                        </a:rPr>
                        <a:t>Sateliite Dish</a:t>
                      </a:r>
                      <a:endParaRPr lang="en-US" sz="2000">
                        <a:effectLst/>
                        <a:latin typeface="Arial" pitchFamily="34" charset="0"/>
                        <a:ea typeface="Calibri"/>
                        <a:cs typeface="Arial" pitchFamily="34" charset="0"/>
                      </a:endParaRPr>
                    </a:p>
                  </a:txBody>
                  <a:tcPr marL="68580" marR="68580" marT="0" marB="0" anchor="b"/>
                </a:tc>
                <a:tc>
                  <a:txBody>
                    <a:bodyPr/>
                    <a:lstStyle/>
                    <a:p>
                      <a:pPr marL="0" marR="0">
                        <a:lnSpc>
                          <a:spcPct val="115000"/>
                        </a:lnSpc>
                        <a:spcBef>
                          <a:spcPts val="0"/>
                        </a:spcBef>
                        <a:spcAft>
                          <a:spcPts val="0"/>
                        </a:spcAft>
                      </a:pPr>
                      <a:r>
                        <a:rPr lang="en-US" sz="2000">
                          <a:effectLst/>
                          <a:latin typeface="Arial" pitchFamily="34" charset="0"/>
                          <a:cs typeface="Arial" pitchFamily="34" charset="0"/>
                        </a:rPr>
                        <a:t>30</a:t>
                      </a:r>
                      <a:endParaRPr lang="en-US" sz="200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2000">
                          <a:effectLst/>
                          <a:latin typeface="Arial" pitchFamily="34" charset="0"/>
                          <a:cs typeface="Arial" pitchFamily="34" charset="0"/>
                        </a:rPr>
                        <a:t>0.85</a:t>
                      </a:r>
                      <a:endParaRPr lang="en-US" sz="200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2000">
                          <a:effectLst/>
                          <a:latin typeface="Arial" pitchFamily="34" charset="0"/>
                          <a:cs typeface="Arial" pitchFamily="34" charset="0"/>
                        </a:rPr>
                        <a:t>35.29</a:t>
                      </a:r>
                      <a:endParaRPr lang="en-US" sz="200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2000" dirty="0">
                          <a:effectLst/>
                          <a:latin typeface="Arial" pitchFamily="34" charset="0"/>
                          <a:cs typeface="Arial" pitchFamily="34" charset="0"/>
                        </a:rPr>
                        <a:t>2</a:t>
                      </a:r>
                      <a:endParaRPr lang="en-US" sz="2000" dirty="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2000">
                          <a:effectLst/>
                          <a:latin typeface="Arial" pitchFamily="34" charset="0"/>
                          <a:cs typeface="Arial" pitchFamily="34" charset="0"/>
                        </a:rPr>
                        <a:t>70.59</a:t>
                      </a:r>
                      <a:endParaRPr lang="en-US" sz="2000">
                        <a:effectLst/>
                        <a:latin typeface="Arial" pitchFamily="34" charset="0"/>
                        <a:ea typeface="Calibri"/>
                        <a:cs typeface="Arial" pitchFamily="34" charset="0"/>
                      </a:endParaRPr>
                    </a:p>
                  </a:txBody>
                  <a:tcPr marL="68580" marR="68580" marT="0" marB="0" anchor="b"/>
                </a:tc>
              </a:tr>
              <a:tr h="597496">
                <a:tc>
                  <a:txBody>
                    <a:bodyPr/>
                    <a:lstStyle/>
                    <a:p>
                      <a:pPr marL="0" marR="0" algn="r">
                        <a:lnSpc>
                          <a:spcPct val="115000"/>
                        </a:lnSpc>
                        <a:spcBef>
                          <a:spcPts val="0"/>
                        </a:spcBef>
                        <a:spcAft>
                          <a:spcPts val="0"/>
                        </a:spcAft>
                      </a:pPr>
                      <a:r>
                        <a:rPr lang="en-US" sz="2000">
                          <a:effectLst/>
                          <a:latin typeface="Arial" pitchFamily="34" charset="0"/>
                          <a:cs typeface="Arial" pitchFamily="34" charset="0"/>
                        </a:rPr>
                        <a:t>30</a:t>
                      </a:r>
                      <a:endParaRPr lang="en-US" sz="2000">
                        <a:effectLst/>
                        <a:latin typeface="Arial" pitchFamily="34" charset="0"/>
                        <a:ea typeface="Calibri"/>
                        <a:cs typeface="Arial" pitchFamily="34" charset="0"/>
                      </a:endParaRPr>
                    </a:p>
                  </a:txBody>
                  <a:tcPr marL="68580" marR="68580" marT="0" marB="0" anchor="b"/>
                </a:tc>
                <a:tc>
                  <a:txBody>
                    <a:bodyPr/>
                    <a:lstStyle/>
                    <a:p>
                      <a:pPr marL="0" marR="0">
                        <a:lnSpc>
                          <a:spcPct val="115000"/>
                        </a:lnSpc>
                        <a:spcBef>
                          <a:spcPts val="0"/>
                        </a:spcBef>
                        <a:spcAft>
                          <a:spcPts val="0"/>
                        </a:spcAft>
                      </a:pPr>
                      <a:r>
                        <a:rPr lang="en-US" sz="2000">
                          <a:effectLst/>
                          <a:latin typeface="Arial" pitchFamily="34" charset="0"/>
                          <a:cs typeface="Arial" pitchFamily="34" charset="0"/>
                        </a:rPr>
                        <a:t>CB Radio</a:t>
                      </a:r>
                      <a:endParaRPr lang="en-US" sz="2000">
                        <a:effectLst/>
                        <a:latin typeface="Arial" pitchFamily="34" charset="0"/>
                        <a:ea typeface="Calibri"/>
                        <a:cs typeface="Arial" pitchFamily="34" charset="0"/>
                      </a:endParaRPr>
                    </a:p>
                  </a:txBody>
                  <a:tcPr marL="68580" marR="68580" marT="0" marB="0" anchor="b"/>
                </a:tc>
                <a:tc>
                  <a:txBody>
                    <a:bodyPr/>
                    <a:lstStyle/>
                    <a:p>
                      <a:pPr marL="0" marR="0">
                        <a:lnSpc>
                          <a:spcPct val="115000"/>
                        </a:lnSpc>
                        <a:spcBef>
                          <a:spcPts val="0"/>
                        </a:spcBef>
                        <a:spcAft>
                          <a:spcPts val="0"/>
                        </a:spcAft>
                      </a:pPr>
                      <a:r>
                        <a:rPr lang="en-US" sz="2000">
                          <a:effectLst/>
                          <a:latin typeface="Arial" pitchFamily="34" charset="0"/>
                          <a:cs typeface="Arial" pitchFamily="34" charset="0"/>
                        </a:rPr>
                        <a:t>5</a:t>
                      </a:r>
                      <a:endParaRPr lang="en-US" sz="200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2000">
                          <a:effectLst/>
                          <a:latin typeface="Arial" pitchFamily="34" charset="0"/>
                          <a:cs typeface="Arial" pitchFamily="34" charset="0"/>
                        </a:rPr>
                        <a:t>0.85</a:t>
                      </a:r>
                      <a:endParaRPr lang="en-US" sz="200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2000">
                          <a:effectLst/>
                          <a:latin typeface="Arial" pitchFamily="34" charset="0"/>
                          <a:cs typeface="Arial" pitchFamily="34" charset="0"/>
                        </a:rPr>
                        <a:t>5.88</a:t>
                      </a:r>
                      <a:endParaRPr lang="en-US" sz="200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2000" dirty="0">
                          <a:effectLst/>
                          <a:latin typeface="Arial" pitchFamily="34" charset="0"/>
                          <a:cs typeface="Arial" pitchFamily="34" charset="0"/>
                        </a:rPr>
                        <a:t>0.3</a:t>
                      </a:r>
                      <a:endParaRPr lang="en-US" sz="2000" dirty="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2000" dirty="0">
                          <a:effectLst/>
                          <a:latin typeface="Arial" pitchFamily="34" charset="0"/>
                          <a:cs typeface="Arial" pitchFamily="34" charset="0"/>
                        </a:rPr>
                        <a:t>1.76</a:t>
                      </a:r>
                      <a:endParaRPr lang="en-US" sz="2000" dirty="0">
                        <a:effectLst/>
                        <a:latin typeface="Arial" pitchFamily="34" charset="0"/>
                        <a:ea typeface="Calibri"/>
                        <a:cs typeface="Arial" pitchFamily="34" charset="0"/>
                      </a:endParaRPr>
                    </a:p>
                  </a:txBody>
                  <a:tcPr marL="68580" marR="68580" marT="0" marB="0" anchor="b"/>
                </a:tc>
              </a:tr>
              <a:tr h="597496">
                <a:tc>
                  <a:txBody>
                    <a:bodyPr/>
                    <a:lstStyle/>
                    <a:p>
                      <a:pPr marL="0" marR="0" algn="r">
                        <a:lnSpc>
                          <a:spcPct val="115000"/>
                        </a:lnSpc>
                        <a:spcBef>
                          <a:spcPts val="0"/>
                        </a:spcBef>
                        <a:spcAft>
                          <a:spcPts val="0"/>
                        </a:spcAft>
                      </a:pPr>
                      <a:r>
                        <a:rPr lang="en-US" sz="2000">
                          <a:effectLst/>
                          <a:latin typeface="Arial" pitchFamily="34" charset="0"/>
                          <a:cs typeface="Arial" pitchFamily="34" charset="0"/>
                        </a:rPr>
                        <a:t>31</a:t>
                      </a:r>
                      <a:endParaRPr lang="en-US" sz="2000">
                        <a:effectLst/>
                        <a:latin typeface="Arial" pitchFamily="34" charset="0"/>
                        <a:ea typeface="Calibri"/>
                        <a:cs typeface="Arial" pitchFamily="34" charset="0"/>
                      </a:endParaRPr>
                    </a:p>
                  </a:txBody>
                  <a:tcPr marL="68580" marR="68580" marT="0" marB="0" anchor="b"/>
                </a:tc>
                <a:tc>
                  <a:txBody>
                    <a:bodyPr/>
                    <a:lstStyle/>
                    <a:p>
                      <a:pPr marL="0" marR="0">
                        <a:lnSpc>
                          <a:spcPct val="115000"/>
                        </a:lnSpc>
                        <a:spcBef>
                          <a:spcPts val="0"/>
                        </a:spcBef>
                        <a:spcAft>
                          <a:spcPts val="0"/>
                        </a:spcAft>
                      </a:pPr>
                      <a:r>
                        <a:rPr lang="en-US" sz="2000">
                          <a:effectLst/>
                          <a:latin typeface="Arial" pitchFamily="34" charset="0"/>
                          <a:cs typeface="Arial" pitchFamily="34" charset="0"/>
                        </a:rPr>
                        <a:t>Electric Clock</a:t>
                      </a:r>
                      <a:endParaRPr lang="en-US" sz="2000">
                        <a:effectLst/>
                        <a:latin typeface="Arial" pitchFamily="34" charset="0"/>
                        <a:ea typeface="Calibri"/>
                        <a:cs typeface="Arial" pitchFamily="34" charset="0"/>
                      </a:endParaRPr>
                    </a:p>
                  </a:txBody>
                  <a:tcPr marL="68580" marR="68580" marT="0" marB="0" anchor="b"/>
                </a:tc>
                <a:tc>
                  <a:txBody>
                    <a:bodyPr/>
                    <a:lstStyle/>
                    <a:p>
                      <a:pPr marL="0" marR="0">
                        <a:lnSpc>
                          <a:spcPct val="115000"/>
                        </a:lnSpc>
                        <a:spcBef>
                          <a:spcPts val="0"/>
                        </a:spcBef>
                        <a:spcAft>
                          <a:spcPts val="0"/>
                        </a:spcAft>
                      </a:pPr>
                      <a:r>
                        <a:rPr lang="en-US" sz="2000">
                          <a:effectLst/>
                          <a:latin typeface="Arial" pitchFamily="34" charset="0"/>
                          <a:cs typeface="Arial" pitchFamily="34" charset="0"/>
                        </a:rPr>
                        <a:t>3</a:t>
                      </a:r>
                      <a:endParaRPr lang="en-US" sz="200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2000">
                          <a:effectLst/>
                          <a:latin typeface="Arial" pitchFamily="34" charset="0"/>
                          <a:cs typeface="Arial" pitchFamily="34" charset="0"/>
                        </a:rPr>
                        <a:t>0.85</a:t>
                      </a:r>
                      <a:endParaRPr lang="en-US" sz="200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2000">
                          <a:effectLst/>
                          <a:latin typeface="Arial" pitchFamily="34" charset="0"/>
                          <a:cs typeface="Arial" pitchFamily="34" charset="0"/>
                        </a:rPr>
                        <a:t>3.53</a:t>
                      </a:r>
                      <a:endParaRPr lang="en-US" sz="200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2000">
                          <a:effectLst/>
                          <a:latin typeface="Arial" pitchFamily="34" charset="0"/>
                          <a:cs typeface="Arial" pitchFamily="34" charset="0"/>
                        </a:rPr>
                        <a:t>24</a:t>
                      </a:r>
                      <a:endParaRPr lang="en-US" sz="200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2000" dirty="0">
                          <a:effectLst/>
                          <a:latin typeface="Arial" pitchFamily="34" charset="0"/>
                          <a:cs typeface="Arial" pitchFamily="34" charset="0"/>
                        </a:rPr>
                        <a:t>84.71</a:t>
                      </a:r>
                      <a:endParaRPr lang="en-US" sz="2000" dirty="0">
                        <a:effectLst/>
                        <a:latin typeface="Arial" pitchFamily="34" charset="0"/>
                        <a:ea typeface="Calibri"/>
                        <a:cs typeface="Arial" pitchFamily="34" charset="0"/>
                      </a:endParaRPr>
                    </a:p>
                  </a:txBody>
                  <a:tcPr marL="68580" marR="68580" marT="0" marB="0" anchor="b"/>
                </a:tc>
              </a:tr>
              <a:tr h="875262">
                <a:tc>
                  <a:txBody>
                    <a:bodyPr/>
                    <a:lstStyle/>
                    <a:p>
                      <a:pPr marL="0" marR="0" algn="r">
                        <a:lnSpc>
                          <a:spcPct val="115000"/>
                        </a:lnSpc>
                        <a:spcBef>
                          <a:spcPts val="0"/>
                        </a:spcBef>
                        <a:spcAft>
                          <a:spcPts val="0"/>
                        </a:spcAft>
                      </a:pPr>
                      <a:r>
                        <a:rPr lang="en-US" sz="2000">
                          <a:effectLst/>
                          <a:latin typeface="Arial" pitchFamily="34" charset="0"/>
                          <a:cs typeface="Arial" pitchFamily="34" charset="0"/>
                        </a:rPr>
                        <a:t>32</a:t>
                      </a:r>
                      <a:endParaRPr lang="en-US" sz="2000">
                        <a:effectLst/>
                        <a:latin typeface="Arial" pitchFamily="34" charset="0"/>
                        <a:ea typeface="Calibri"/>
                        <a:cs typeface="Arial" pitchFamily="34" charset="0"/>
                      </a:endParaRPr>
                    </a:p>
                  </a:txBody>
                  <a:tcPr marL="68580" marR="68580" marT="0" marB="0" anchor="b"/>
                </a:tc>
                <a:tc>
                  <a:txBody>
                    <a:bodyPr/>
                    <a:lstStyle/>
                    <a:p>
                      <a:pPr marL="0" marR="0">
                        <a:lnSpc>
                          <a:spcPct val="115000"/>
                        </a:lnSpc>
                        <a:spcBef>
                          <a:spcPts val="0"/>
                        </a:spcBef>
                        <a:spcAft>
                          <a:spcPts val="0"/>
                        </a:spcAft>
                      </a:pPr>
                      <a:r>
                        <a:rPr lang="en-US" sz="2000">
                          <a:effectLst/>
                          <a:latin typeface="Arial" pitchFamily="34" charset="0"/>
                          <a:cs typeface="Arial" pitchFamily="34" charset="0"/>
                        </a:rPr>
                        <a:t>Light : 100w Incadescent</a:t>
                      </a:r>
                      <a:endParaRPr lang="en-US" sz="2000">
                        <a:effectLst/>
                        <a:latin typeface="Arial" pitchFamily="34" charset="0"/>
                        <a:ea typeface="Calibri"/>
                        <a:cs typeface="Arial" pitchFamily="34" charset="0"/>
                      </a:endParaRPr>
                    </a:p>
                  </a:txBody>
                  <a:tcPr marL="68580" marR="68580" marT="0" marB="0" anchor="b"/>
                </a:tc>
                <a:tc>
                  <a:txBody>
                    <a:bodyPr/>
                    <a:lstStyle/>
                    <a:p>
                      <a:pPr marL="0" marR="0">
                        <a:lnSpc>
                          <a:spcPct val="115000"/>
                        </a:lnSpc>
                        <a:spcBef>
                          <a:spcPts val="0"/>
                        </a:spcBef>
                        <a:spcAft>
                          <a:spcPts val="0"/>
                        </a:spcAft>
                      </a:pPr>
                      <a:r>
                        <a:rPr lang="en-US" sz="2000">
                          <a:effectLst/>
                          <a:latin typeface="Arial" pitchFamily="34" charset="0"/>
                          <a:cs typeface="Arial" pitchFamily="34" charset="0"/>
                        </a:rPr>
                        <a:t>100</a:t>
                      </a:r>
                      <a:endParaRPr lang="en-US" sz="200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2000">
                          <a:effectLst/>
                          <a:latin typeface="Arial" pitchFamily="34" charset="0"/>
                          <a:cs typeface="Arial" pitchFamily="34" charset="0"/>
                        </a:rPr>
                        <a:t>0.85</a:t>
                      </a:r>
                      <a:endParaRPr lang="en-US" sz="200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2000">
                          <a:effectLst/>
                          <a:latin typeface="Arial" pitchFamily="34" charset="0"/>
                          <a:cs typeface="Arial" pitchFamily="34" charset="0"/>
                        </a:rPr>
                        <a:t>117.65</a:t>
                      </a:r>
                      <a:endParaRPr lang="en-US" sz="200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2000">
                          <a:effectLst/>
                          <a:latin typeface="Arial" pitchFamily="34" charset="0"/>
                          <a:cs typeface="Arial" pitchFamily="34" charset="0"/>
                        </a:rPr>
                        <a:t>4</a:t>
                      </a:r>
                      <a:endParaRPr lang="en-US" sz="200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2000" dirty="0">
                          <a:effectLst/>
                          <a:latin typeface="Arial" pitchFamily="34" charset="0"/>
                          <a:cs typeface="Arial" pitchFamily="34" charset="0"/>
                        </a:rPr>
                        <a:t>470.59</a:t>
                      </a:r>
                      <a:endParaRPr lang="en-US" sz="2000" dirty="0">
                        <a:effectLst/>
                        <a:latin typeface="Arial" pitchFamily="34" charset="0"/>
                        <a:ea typeface="Calibri"/>
                        <a:cs typeface="Arial" pitchFamily="34" charset="0"/>
                      </a:endParaRPr>
                    </a:p>
                  </a:txBody>
                  <a:tcPr marL="68580" marR="68580" marT="0" marB="0" anchor="b"/>
                </a:tc>
              </a:tr>
            </a:tbl>
          </a:graphicData>
        </a:graphic>
      </p:graphicFrame>
      <p:sp>
        <p:nvSpPr>
          <p:cNvPr id="5" name="Title 1"/>
          <p:cNvSpPr txBox="1">
            <a:spLocks/>
          </p:cNvSpPr>
          <p:nvPr/>
        </p:nvSpPr>
        <p:spPr>
          <a:xfrm>
            <a:off x="619760" y="253365"/>
            <a:ext cx="10693402" cy="539115"/>
          </a:xfrm>
          <a:prstGeom prst="rect">
            <a:avLst/>
          </a:prstGeom>
        </p:spPr>
        <p:txBody>
          <a:bodyPr>
            <a:normAutofit fontScale="97500"/>
          </a:bodyPr>
          <a:lstStyle>
            <a:lvl1pPr algn="l" defTabSz="914400" rtl="0" eaLnBrk="1" latinLnBrk="1" hangingPunct="1">
              <a:lnSpc>
                <a:spcPct val="90000"/>
              </a:lnSpc>
              <a:spcBef>
                <a:spcPct val="0"/>
              </a:spcBef>
              <a:buNone/>
              <a:defRPr sz="4400" kern="1200">
                <a:solidFill>
                  <a:schemeClr val="tx1"/>
                </a:solidFill>
                <a:latin typeface="+mj-lt"/>
                <a:ea typeface="+mj-ea"/>
                <a:cs typeface="+mj-cs"/>
              </a:defRPr>
            </a:lvl1pPr>
          </a:lstStyle>
          <a:p>
            <a:r>
              <a:rPr lang="en-US" sz="3000" b="1" smtClean="0">
                <a:latin typeface="Arial" pitchFamily="34" charset="0"/>
                <a:cs typeface="Arial" pitchFamily="34" charset="0"/>
              </a:rPr>
              <a:t>Load estimation Result                                               Cont.…</a:t>
            </a:r>
            <a:endParaRPr lang="en-US" sz="3000" b="1" dirty="0">
              <a:latin typeface="Arial" pitchFamily="34" charset="0"/>
              <a:cs typeface="Arial" pitchFamily="34" charset="0"/>
            </a:endParaRPr>
          </a:p>
        </p:txBody>
      </p:sp>
    </p:spTree>
    <p:extLst>
      <p:ext uri="{BB962C8B-B14F-4D97-AF65-F5344CB8AC3E}">
        <p14:creationId xmlns:p14="http://schemas.microsoft.com/office/powerpoint/2010/main" val="269804091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A48DA065-FA52-4A6B-AE36-1AE15AD4FD00}" type="slidenum">
              <a:rPr lang="en-US" smtClean="0"/>
              <a:pPr/>
              <a:t>42</a:t>
            </a:fld>
            <a:endParaRPr lang="en-US"/>
          </a:p>
        </p:txBody>
      </p:sp>
      <p:graphicFrame>
        <p:nvGraphicFramePr>
          <p:cNvPr id="4" name="Table 3"/>
          <p:cNvGraphicFramePr>
            <a:graphicFrameLocks noGrp="1"/>
          </p:cNvGraphicFramePr>
          <p:nvPr>
            <p:extLst>
              <p:ext uri="{D42A27DB-BD31-4B8C-83A1-F6EECF244321}">
                <p14:modId xmlns:p14="http://schemas.microsoft.com/office/powerpoint/2010/main" val="3117829881"/>
              </p:ext>
            </p:extLst>
          </p:nvPr>
        </p:nvGraphicFramePr>
        <p:xfrm>
          <a:off x="218443" y="965201"/>
          <a:ext cx="10246356" cy="4353199"/>
        </p:xfrm>
        <a:graphic>
          <a:graphicData uri="http://schemas.openxmlformats.org/drawingml/2006/table">
            <a:tbl>
              <a:tblPr firstRow="1" firstCol="1" bandRow="1">
                <a:tableStyleId>{5C22544A-7EE6-4342-B048-85BDC9FD1C3A}</a:tableStyleId>
              </a:tblPr>
              <a:tblGrid>
                <a:gridCol w="580510"/>
                <a:gridCol w="4715916"/>
                <a:gridCol w="989986"/>
                <a:gridCol w="811788"/>
                <a:gridCol w="1118684"/>
                <a:gridCol w="729568"/>
                <a:gridCol w="1299904"/>
              </a:tblGrid>
              <a:tr h="517341">
                <a:tc>
                  <a:txBody>
                    <a:bodyPr/>
                    <a:lstStyle/>
                    <a:p>
                      <a:pPr marL="0" marR="0" algn="r">
                        <a:lnSpc>
                          <a:spcPct val="100000"/>
                        </a:lnSpc>
                        <a:spcBef>
                          <a:spcPts val="0"/>
                        </a:spcBef>
                        <a:spcAft>
                          <a:spcPts val="0"/>
                        </a:spcAft>
                      </a:pPr>
                      <a:r>
                        <a:rPr lang="en-US" sz="1800" dirty="0">
                          <a:effectLst/>
                          <a:latin typeface="Arial" pitchFamily="34" charset="0"/>
                          <a:cs typeface="Arial" pitchFamily="34" charset="0"/>
                        </a:rPr>
                        <a:t>33</a:t>
                      </a:r>
                      <a:endParaRPr lang="en-US" sz="1800" dirty="0">
                        <a:effectLst/>
                        <a:latin typeface="Arial" pitchFamily="34" charset="0"/>
                        <a:ea typeface="Calibri"/>
                        <a:cs typeface="Arial" pitchFamily="34" charset="0"/>
                      </a:endParaRPr>
                    </a:p>
                  </a:txBody>
                  <a:tcPr marL="68580" marR="68580" marT="0" marB="0" anchor="b"/>
                </a:tc>
                <a:tc>
                  <a:txBody>
                    <a:bodyPr/>
                    <a:lstStyle/>
                    <a:p>
                      <a:pPr marL="0" marR="0">
                        <a:lnSpc>
                          <a:spcPct val="100000"/>
                        </a:lnSpc>
                        <a:spcBef>
                          <a:spcPts val="0"/>
                        </a:spcBef>
                        <a:spcAft>
                          <a:spcPts val="0"/>
                        </a:spcAft>
                      </a:pPr>
                      <a:r>
                        <a:rPr lang="en-US" sz="1800" dirty="0">
                          <a:effectLst/>
                          <a:latin typeface="Arial" pitchFamily="34" charset="0"/>
                          <a:cs typeface="Arial" pitchFamily="34" charset="0"/>
                        </a:rPr>
                        <a:t>Light : 25w Compact Florescent</a:t>
                      </a:r>
                      <a:endParaRPr lang="en-US" sz="1800" dirty="0">
                        <a:effectLst/>
                        <a:latin typeface="Arial" pitchFamily="34" charset="0"/>
                        <a:ea typeface="Calibri"/>
                        <a:cs typeface="Arial" pitchFamily="34" charset="0"/>
                      </a:endParaRPr>
                    </a:p>
                  </a:txBody>
                  <a:tcPr marL="68580" marR="68580" marT="0" marB="0" anchor="b"/>
                </a:tc>
                <a:tc>
                  <a:txBody>
                    <a:bodyPr/>
                    <a:lstStyle/>
                    <a:p>
                      <a:pPr marL="0" marR="0">
                        <a:lnSpc>
                          <a:spcPct val="100000"/>
                        </a:lnSpc>
                        <a:spcBef>
                          <a:spcPts val="0"/>
                        </a:spcBef>
                        <a:spcAft>
                          <a:spcPts val="0"/>
                        </a:spcAft>
                      </a:pPr>
                      <a:r>
                        <a:rPr lang="en-US" sz="1800">
                          <a:effectLst/>
                          <a:latin typeface="Arial" pitchFamily="34" charset="0"/>
                          <a:cs typeface="Arial" pitchFamily="34" charset="0"/>
                        </a:rPr>
                        <a:t>28</a:t>
                      </a:r>
                      <a:endParaRPr lang="en-US" sz="1800">
                        <a:effectLst/>
                        <a:latin typeface="Arial" pitchFamily="34" charset="0"/>
                        <a:ea typeface="Calibri"/>
                        <a:cs typeface="Arial" pitchFamily="34" charset="0"/>
                      </a:endParaRPr>
                    </a:p>
                  </a:txBody>
                  <a:tcPr marL="68580" marR="68580" marT="0" marB="0" anchor="b"/>
                </a:tc>
                <a:tc>
                  <a:txBody>
                    <a:bodyPr/>
                    <a:lstStyle/>
                    <a:p>
                      <a:pPr marL="0" marR="0" algn="r">
                        <a:lnSpc>
                          <a:spcPct val="100000"/>
                        </a:lnSpc>
                        <a:spcBef>
                          <a:spcPts val="0"/>
                        </a:spcBef>
                        <a:spcAft>
                          <a:spcPts val="0"/>
                        </a:spcAft>
                      </a:pPr>
                      <a:r>
                        <a:rPr lang="en-US" sz="1800">
                          <a:effectLst/>
                          <a:latin typeface="Arial" pitchFamily="34" charset="0"/>
                          <a:cs typeface="Arial" pitchFamily="34" charset="0"/>
                        </a:rPr>
                        <a:t>0.85</a:t>
                      </a:r>
                      <a:endParaRPr lang="en-US" sz="1800">
                        <a:effectLst/>
                        <a:latin typeface="Arial" pitchFamily="34" charset="0"/>
                        <a:ea typeface="Calibri"/>
                        <a:cs typeface="Arial" pitchFamily="34" charset="0"/>
                      </a:endParaRPr>
                    </a:p>
                  </a:txBody>
                  <a:tcPr marL="68580" marR="68580" marT="0" marB="0" anchor="b"/>
                </a:tc>
                <a:tc>
                  <a:txBody>
                    <a:bodyPr/>
                    <a:lstStyle/>
                    <a:p>
                      <a:pPr marL="0" marR="0" algn="r">
                        <a:lnSpc>
                          <a:spcPct val="100000"/>
                        </a:lnSpc>
                        <a:spcBef>
                          <a:spcPts val="0"/>
                        </a:spcBef>
                        <a:spcAft>
                          <a:spcPts val="0"/>
                        </a:spcAft>
                      </a:pPr>
                      <a:r>
                        <a:rPr lang="en-US" sz="1800">
                          <a:effectLst/>
                          <a:latin typeface="Arial" pitchFamily="34" charset="0"/>
                          <a:cs typeface="Arial" pitchFamily="34" charset="0"/>
                        </a:rPr>
                        <a:t>32.94</a:t>
                      </a:r>
                      <a:endParaRPr lang="en-US" sz="1800">
                        <a:effectLst/>
                        <a:latin typeface="Arial" pitchFamily="34" charset="0"/>
                        <a:ea typeface="Calibri"/>
                        <a:cs typeface="Arial" pitchFamily="34" charset="0"/>
                      </a:endParaRPr>
                    </a:p>
                  </a:txBody>
                  <a:tcPr marL="68580" marR="68580" marT="0" marB="0" anchor="b"/>
                </a:tc>
                <a:tc>
                  <a:txBody>
                    <a:bodyPr/>
                    <a:lstStyle/>
                    <a:p>
                      <a:pPr marL="0" marR="0" algn="r">
                        <a:lnSpc>
                          <a:spcPct val="100000"/>
                        </a:lnSpc>
                        <a:spcBef>
                          <a:spcPts val="0"/>
                        </a:spcBef>
                        <a:spcAft>
                          <a:spcPts val="0"/>
                        </a:spcAft>
                      </a:pPr>
                      <a:r>
                        <a:rPr lang="en-US" sz="1800">
                          <a:effectLst/>
                          <a:latin typeface="Arial" pitchFamily="34" charset="0"/>
                          <a:cs typeface="Arial" pitchFamily="34" charset="0"/>
                        </a:rPr>
                        <a:t>4</a:t>
                      </a:r>
                      <a:endParaRPr lang="en-US" sz="1800">
                        <a:effectLst/>
                        <a:latin typeface="Arial" pitchFamily="34" charset="0"/>
                        <a:ea typeface="Calibri"/>
                        <a:cs typeface="Arial" pitchFamily="34" charset="0"/>
                      </a:endParaRPr>
                    </a:p>
                  </a:txBody>
                  <a:tcPr marL="68580" marR="68580" marT="0" marB="0" anchor="b"/>
                </a:tc>
                <a:tc>
                  <a:txBody>
                    <a:bodyPr/>
                    <a:lstStyle/>
                    <a:p>
                      <a:pPr marL="0" marR="0" algn="r">
                        <a:lnSpc>
                          <a:spcPct val="100000"/>
                        </a:lnSpc>
                        <a:spcBef>
                          <a:spcPts val="0"/>
                        </a:spcBef>
                        <a:spcAft>
                          <a:spcPts val="0"/>
                        </a:spcAft>
                      </a:pPr>
                      <a:r>
                        <a:rPr lang="en-US" sz="1800">
                          <a:effectLst/>
                          <a:latin typeface="Arial" pitchFamily="34" charset="0"/>
                          <a:cs typeface="Arial" pitchFamily="34" charset="0"/>
                        </a:rPr>
                        <a:t>131.76</a:t>
                      </a:r>
                      <a:endParaRPr lang="en-US" sz="1800">
                        <a:effectLst/>
                        <a:latin typeface="Arial" pitchFamily="34" charset="0"/>
                        <a:ea typeface="Calibri"/>
                        <a:cs typeface="Arial" pitchFamily="34" charset="0"/>
                      </a:endParaRPr>
                    </a:p>
                  </a:txBody>
                  <a:tcPr marL="68580" marR="68580" marT="0" marB="0" anchor="b"/>
                </a:tc>
              </a:tr>
              <a:tr h="540293">
                <a:tc>
                  <a:txBody>
                    <a:bodyPr/>
                    <a:lstStyle/>
                    <a:p>
                      <a:pPr marL="0" marR="0" algn="r">
                        <a:lnSpc>
                          <a:spcPct val="100000"/>
                        </a:lnSpc>
                        <a:spcBef>
                          <a:spcPts val="0"/>
                        </a:spcBef>
                        <a:spcAft>
                          <a:spcPts val="0"/>
                        </a:spcAft>
                      </a:pPr>
                      <a:r>
                        <a:rPr lang="en-US" sz="1800">
                          <a:effectLst/>
                          <a:latin typeface="Arial" pitchFamily="34" charset="0"/>
                          <a:cs typeface="Arial" pitchFamily="34" charset="0"/>
                        </a:rPr>
                        <a:t>34</a:t>
                      </a:r>
                      <a:endParaRPr lang="en-US" sz="1800">
                        <a:effectLst/>
                        <a:latin typeface="Arial" pitchFamily="34" charset="0"/>
                        <a:ea typeface="Calibri"/>
                        <a:cs typeface="Arial" pitchFamily="34" charset="0"/>
                      </a:endParaRPr>
                    </a:p>
                  </a:txBody>
                  <a:tcPr marL="68580" marR="68580" marT="0" marB="0" anchor="b"/>
                </a:tc>
                <a:tc>
                  <a:txBody>
                    <a:bodyPr/>
                    <a:lstStyle/>
                    <a:p>
                      <a:pPr marL="0" marR="0">
                        <a:lnSpc>
                          <a:spcPct val="100000"/>
                        </a:lnSpc>
                        <a:spcBef>
                          <a:spcPts val="0"/>
                        </a:spcBef>
                        <a:spcAft>
                          <a:spcPts val="0"/>
                        </a:spcAft>
                      </a:pPr>
                      <a:r>
                        <a:rPr lang="en-US" sz="1800" dirty="0">
                          <a:effectLst/>
                          <a:latin typeface="Arial" pitchFamily="34" charset="0"/>
                          <a:cs typeface="Arial" pitchFamily="34" charset="0"/>
                        </a:rPr>
                        <a:t>Light : 50w Dc </a:t>
                      </a:r>
                      <a:r>
                        <a:rPr lang="en-US" sz="1800" dirty="0" smtClean="0">
                          <a:effectLst/>
                          <a:latin typeface="Arial" pitchFamily="34" charset="0"/>
                          <a:cs typeface="Arial" pitchFamily="34" charset="0"/>
                        </a:rPr>
                        <a:t>Incandescent</a:t>
                      </a:r>
                      <a:endParaRPr lang="en-US" sz="1800" dirty="0">
                        <a:effectLst/>
                        <a:latin typeface="Arial" pitchFamily="34" charset="0"/>
                        <a:ea typeface="Calibri"/>
                        <a:cs typeface="Arial" pitchFamily="34" charset="0"/>
                      </a:endParaRPr>
                    </a:p>
                  </a:txBody>
                  <a:tcPr marL="68580" marR="68580" marT="0" marB="0" anchor="b"/>
                </a:tc>
                <a:tc>
                  <a:txBody>
                    <a:bodyPr/>
                    <a:lstStyle/>
                    <a:p>
                      <a:pPr marL="0" marR="0">
                        <a:lnSpc>
                          <a:spcPct val="100000"/>
                        </a:lnSpc>
                        <a:spcBef>
                          <a:spcPts val="0"/>
                        </a:spcBef>
                        <a:spcAft>
                          <a:spcPts val="0"/>
                        </a:spcAft>
                      </a:pPr>
                      <a:r>
                        <a:rPr lang="en-US" sz="1800" dirty="0">
                          <a:effectLst/>
                          <a:latin typeface="Arial" pitchFamily="34" charset="0"/>
                          <a:cs typeface="Arial" pitchFamily="34" charset="0"/>
                        </a:rPr>
                        <a:t>50</a:t>
                      </a:r>
                      <a:endParaRPr lang="en-US" sz="1800" dirty="0">
                        <a:effectLst/>
                        <a:latin typeface="Arial" pitchFamily="34" charset="0"/>
                        <a:ea typeface="Calibri"/>
                        <a:cs typeface="Arial" pitchFamily="34" charset="0"/>
                      </a:endParaRPr>
                    </a:p>
                  </a:txBody>
                  <a:tcPr marL="68580" marR="68580" marT="0" marB="0" anchor="b"/>
                </a:tc>
                <a:tc>
                  <a:txBody>
                    <a:bodyPr/>
                    <a:lstStyle/>
                    <a:p>
                      <a:pPr marL="0" marR="0" algn="r">
                        <a:lnSpc>
                          <a:spcPct val="100000"/>
                        </a:lnSpc>
                        <a:spcBef>
                          <a:spcPts val="0"/>
                        </a:spcBef>
                        <a:spcAft>
                          <a:spcPts val="0"/>
                        </a:spcAft>
                      </a:pPr>
                      <a:r>
                        <a:rPr lang="en-US" sz="1800" dirty="0">
                          <a:effectLst/>
                          <a:latin typeface="Arial" pitchFamily="34" charset="0"/>
                          <a:cs typeface="Arial" pitchFamily="34" charset="0"/>
                        </a:rPr>
                        <a:t>1</a:t>
                      </a:r>
                      <a:endParaRPr lang="en-US" sz="1800" dirty="0">
                        <a:effectLst/>
                        <a:latin typeface="Arial" pitchFamily="34" charset="0"/>
                        <a:ea typeface="Calibri"/>
                        <a:cs typeface="Arial" pitchFamily="34" charset="0"/>
                      </a:endParaRPr>
                    </a:p>
                  </a:txBody>
                  <a:tcPr marL="68580" marR="68580" marT="0" marB="0" anchor="b"/>
                </a:tc>
                <a:tc>
                  <a:txBody>
                    <a:bodyPr/>
                    <a:lstStyle/>
                    <a:p>
                      <a:pPr marL="0" marR="0" algn="r">
                        <a:lnSpc>
                          <a:spcPct val="100000"/>
                        </a:lnSpc>
                        <a:spcBef>
                          <a:spcPts val="0"/>
                        </a:spcBef>
                        <a:spcAft>
                          <a:spcPts val="0"/>
                        </a:spcAft>
                      </a:pPr>
                      <a:r>
                        <a:rPr lang="en-US" sz="1800">
                          <a:effectLst/>
                          <a:latin typeface="Arial" pitchFamily="34" charset="0"/>
                          <a:cs typeface="Arial" pitchFamily="34" charset="0"/>
                        </a:rPr>
                        <a:t>50.00</a:t>
                      </a:r>
                      <a:endParaRPr lang="en-US" sz="1800">
                        <a:effectLst/>
                        <a:latin typeface="Arial" pitchFamily="34" charset="0"/>
                        <a:ea typeface="Calibri"/>
                        <a:cs typeface="Arial" pitchFamily="34" charset="0"/>
                      </a:endParaRPr>
                    </a:p>
                  </a:txBody>
                  <a:tcPr marL="68580" marR="68580" marT="0" marB="0" anchor="b"/>
                </a:tc>
                <a:tc>
                  <a:txBody>
                    <a:bodyPr/>
                    <a:lstStyle/>
                    <a:p>
                      <a:pPr marL="0" marR="0" algn="r">
                        <a:lnSpc>
                          <a:spcPct val="100000"/>
                        </a:lnSpc>
                        <a:spcBef>
                          <a:spcPts val="0"/>
                        </a:spcBef>
                        <a:spcAft>
                          <a:spcPts val="0"/>
                        </a:spcAft>
                      </a:pPr>
                      <a:r>
                        <a:rPr lang="en-US" sz="1800">
                          <a:effectLst/>
                          <a:latin typeface="Arial" pitchFamily="34" charset="0"/>
                          <a:cs typeface="Arial" pitchFamily="34" charset="0"/>
                        </a:rPr>
                        <a:t>4</a:t>
                      </a:r>
                      <a:endParaRPr lang="en-US" sz="1800">
                        <a:effectLst/>
                        <a:latin typeface="Arial" pitchFamily="34" charset="0"/>
                        <a:ea typeface="Calibri"/>
                        <a:cs typeface="Arial" pitchFamily="34" charset="0"/>
                      </a:endParaRPr>
                    </a:p>
                  </a:txBody>
                  <a:tcPr marL="68580" marR="68580" marT="0" marB="0" anchor="b"/>
                </a:tc>
                <a:tc>
                  <a:txBody>
                    <a:bodyPr/>
                    <a:lstStyle/>
                    <a:p>
                      <a:pPr marL="0" marR="0" algn="r">
                        <a:lnSpc>
                          <a:spcPct val="100000"/>
                        </a:lnSpc>
                        <a:spcBef>
                          <a:spcPts val="0"/>
                        </a:spcBef>
                        <a:spcAft>
                          <a:spcPts val="0"/>
                        </a:spcAft>
                      </a:pPr>
                      <a:r>
                        <a:rPr lang="en-US" sz="1800">
                          <a:effectLst/>
                          <a:latin typeface="Arial" pitchFamily="34" charset="0"/>
                          <a:cs typeface="Arial" pitchFamily="34" charset="0"/>
                        </a:rPr>
                        <a:t>200.00</a:t>
                      </a:r>
                      <a:endParaRPr lang="en-US" sz="1800">
                        <a:effectLst/>
                        <a:latin typeface="Arial" pitchFamily="34" charset="0"/>
                        <a:ea typeface="Calibri"/>
                        <a:cs typeface="Arial" pitchFamily="34" charset="0"/>
                      </a:endParaRPr>
                    </a:p>
                  </a:txBody>
                  <a:tcPr marL="68580" marR="68580" marT="0" marB="0" anchor="b"/>
                </a:tc>
              </a:tr>
              <a:tr h="298912">
                <a:tc>
                  <a:txBody>
                    <a:bodyPr/>
                    <a:lstStyle/>
                    <a:p>
                      <a:pPr marL="0" marR="0" algn="r">
                        <a:lnSpc>
                          <a:spcPct val="100000"/>
                        </a:lnSpc>
                        <a:spcBef>
                          <a:spcPts val="0"/>
                        </a:spcBef>
                        <a:spcAft>
                          <a:spcPts val="0"/>
                        </a:spcAft>
                      </a:pPr>
                      <a:r>
                        <a:rPr lang="en-US" sz="1800" dirty="0">
                          <a:effectLst/>
                          <a:latin typeface="Arial" pitchFamily="34" charset="0"/>
                          <a:cs typeface="Arial" pitchFamily="34" charset="0"/>
                        </a:rPr>
                        <a:t>35</a:t>
                      </a:r>
                      <a:endParaRPr lang="en-US" sz="1800" dirty="0">
                        <a:effectLst/>
                        <a:latin typeface="Arial" pitchFamily="34" charset="0"/>
                        <a:ea typeface="Calibri"/>
                        <a:cs typeface="Arial" pitchFamily="34" charset="0"/>
                      </a:endParaRPr>
                    </a:p>
                  </a:txBody>
                  <a:tcPr marL="68580" marR="68580" marT="0" marB="0" anchor="b"/>
                </a:tc>
                <a:tc>
                  <a:txBody>
                    <a:bodyPr/>
                    <a:lstStyle/>
                    <a:p>
                      <a:pPr marL="0" marR="0">
                        <a:lnSpc>
                          <a:spcPct val="100000"/>
                        </a:lnSpc>
                        <a:spcBef>
                          <a:spcPts val="0"/>
                        </a:spcBef>
                        <a:spcAft>
                          <a:spcPts val="0"/>
                        </a:spcAft>
                      </a:pPr>
                      <a:r>
                        <a:rPr lang="en-US" sz="1800" dirty="0">
                          <a:effectLst/>
                          <a:latin typeface="Arial" pitchFamily="34" charset="0"/>
                          <a:cs typeface="Arial" pitchFamily="34" charset="0"/>
                        </a:rPr>
                        <a:t>Light : 40w Dc Halogen</a:t>
                      </a:r>
                      <a:endParaRPr lang="en-US" sz="1800" dirty="0">
                        <a:effectLst/>
                        <a:latin typeface="Arial" pitchFamily="34" charset="0"/>
                        <a:ea typeface="Calibri"/>
                        <a:cs typeface="Arial" pitchFamily="34" charset="0"/>
                      </a:endParaRPr>
                    </a:p>
                  </a:txBody>
                  <a:tcPr marL="68580" marR="68580" marT="0" marB="0" anchor="b"/>
                </a:tc>
                <a:tc>
                  <a:txBody>
                    <a:bodyPr/>
                    <a:lstStyle/>
                    <a:p>
                      <a:pPr marL="0" marR="0">
                        <a:lnSpc>
                          <a:spcPct val="100000"/>
                        </a:lnSpc>
                        <a:spcBef>
                          <a:spcPts val="0"/>
                        </a:spcBef>
                        <a:spcAft>
                          <a:spcPts val="0"/>
                        </a:spcAft>
                      </a:pPr>
                      <a:r>
                        <a:rPr lang="en-US" sz="1800">
                          <a:effectLst/>
                          <a:latin typeface="Arial" pitchFamily="34" charset="0"/>
                          <a:cs typeface="Arial" pitchFamily="34" charset="0"/>
                        </a:rPr>
                        <a:t>40</a:t>
                      </a:r>
                      <a:endParaRPr lang="en-US" sz="1800">
                        <a:effectLst/>
                        <a:latin typeface="Arial" pitchFamily="34" charset="0"/>
                        <a:ea typeface="Calibri"/>
                        <a:cs typeface="Arial" pitchFamily="34" charset="0"/>
                      </a:endParaRPr>
                    </a:p>
                  </a:txBody>
                  <a:tcPr marL="68580" marR="68580" marT="0" marB="0" anchor="b"/>
                </a:tc>
                <a:tc>
                  <a:txBody>
                    <a:bodyPr/>
                    <a:lstStyle/>
                    <a:p>
                      <a:pPr marL="0" marR="0" algn="r">
                        <a:lnSpc>
                          <a:spcPct val="100000"/>
                        </a:lnSpc>
                        <a:spcBef>
                          <a:spcPts val="0"/>
                        </a:spcBef>
                        <a:spcAft>
                          <a:spcPts val="0"/>
                        </a:spcAft>
                      </a:pPr>
                      <a:r>
                        <a:rPr lang="en-US" sz="1800" dirty="0">
                          <a:effectLst/>
                          <a:latin typeface="Arial" pitchFamily="34" charset="0"/>
                          <a:cs typeface="Arial" pitchFamily="34" charset="0"/>
                        </a:rPr>
                        <a:t>1</a:t>
                      </a:r>
                      <a:endParaRPr lang="en-US" sz="1800" dirty="0">
                        <a:effectLst/>
                        <a:latin typeface="Arial" pitchFamily="34" charset="0"/>
                        <a:ea typeface="Calibri"/>
                        <a:cs typeface="Arial" pitchFamily="34" charset="0"/>
                      </a:endParaRPr>
                    </a:p>
                  </a:txBody>
                  <a:tcPr marL="68580" marR="68580" marT="0" marB="0" anchor="b"/>
                </a:tc>
                <a:tc>
                  <a:txBody>
                    <a:bodyPr/>
                    <a:lstStyle/>
                    <a:p>
                      <a:pPr marL="0" marR="0" algn="r">
                        <a:lnSpc>
                          <a:spcPct val="100000"/>
                        </a:lnSpc>
                        <a:spcBef>
                          <a:spcPts val="0"/>
                        </a:spcBef>
                        <a:spcAft>
                          <a:spcPts val="0"/>
                        </a:spcAft>
                      </a:pPr>
                      <a:r>
                        <a:rPr lang="en-US" sz="1800" dirty="0">
                          <a:effectLst/>
                          <a:latin typeface="Arial" pitchFamily="34" charset="0"/>
                          <a:cs typeface="Arial" pitchFamily="34" charset="0"/>
                        </a:rPr>
                        <a:t>40.00</a:t>
                      </a:r>
                      <a:endParaRPr lang="en-US" sz="1800" dirty="0">
                        <a:effectLst/>
                        <a:latin typeface="Arial" pitchFamily="34" charset="0"/>
                        <a:ea typeface="Calibri"/>
                        <a:cs typeface="Arial" pitchFamily="34" charset="0"/>
                      </a:endParaRPr>
                    </a:p>
                  </a:txBody>
                  <a:tcPr marL="68580" marR="68580" marT="0" marB="0" anchor="b"/>
                </a:tc>
                <a:tc>
                  <a:txBody>
                    <a:bodyPr/>
                    <a:lstStyle/>
                    <a:p>
                      <a:pPr marL="0" marR="0" algn="r">
                        <a:lnSpc>
                          <a:spcPct val="100000"/>
                        </a:lnSpc>
                        <a:spcBef>
                          <a:spcPts val="0"/>
                        </a:spcBef>
                        <a:spcAft>
                          <a:spcPts val="0"/>
                        </a:spcAft>
                      </a:pPr>
                      <a:r>
                        <a:rPr lang="en-US" sz="1800">
                          <a:effectLst/>
                          <a:latin typeface="Arial" pitchFamily="34" charset="0"/>
                          <a:cs typeface="Arial" pitchFamily="34" charset="0"/>
                        </a:rPr>
                        <a:t>4</a:t>
                      </a:r>
                      <a:endParaRPr lang="en-US" sz="1800">
                        <a:effectLst/>
                        <a:latin typeface="Arial" pitchFamily="34" charset="0"/>
                        <a:ea typeface="Calibri"/>
                        <a:cs typeface="Arial" pitchFamily="34" charset="0"/>
                      </a:endParaRPr>
                    </a:p>
                  </a:txBody>
                  <a:tcPr marL="68580" marR="68580" marT="0" marB="0" anchor="b"/>
                </a:tc>
                <a:tc>
                  <a:txBody>
                    <a:bodyPr/>
                    <a:lstStyle/>
                    <a:p>
                      <a:pPr marL="0" marR="0" algn="r">
                        <a:lnSpc>
                          <a:spcPct val="100000"/>
                        </a:lnSpc>
                        <a:spcBef>
                          <a:spcPts val="0"/>
                        </a:spcBef>
                        <a:spcAft>
                          <a:spcPts val="0"/>
                        </a:spcAft>
                      </a:pPr>
                      <a:r>
                        <a:rPr lang="en-US" sz="1800">
                          <a:effectLst/>
                          <a:latin typeface="Arial" pitchFamily="34" charset="0"/>
                          <a:cs typeface="Arial" pitchFamily="34" charset="0"/>
                        </a:rPr>
                        <a:t>160.00</a:t>
                      </a:r>
                      <a:endParaRPr lang="en-US" sz="1800">
                        <a:effectLst/>
                        <a:latin typeface="Arial" pitchFamily="34" charset="0"/>
                        <a:ea typeface="Calibri"/>
                        <a:cs typeface="Arial" pitchFamily="34" charset="0"/>
                      </a:endParaRPr>
                    </a:p>
                  </a:txBody>
                  <a:tcPr marL="68580" marR="68580" marT="0" marB="0" anchor="b"/>
                </a:tc>
              </a:tr>
              <a:tr h="540293">
                <a:tc>
                  <a:txBody>
                    <a:bodyPr/>
                    <a:lstStyle/>
                    <a:p>
                      <a:pPr marL="0" marR="0" algn="r">
                        <a:lnSpc>
                          <a:spcPct val="100000"/>
                        </a:lnSpc>
                        <a:spcBef>
                          <a:spcPts val="0"/>
                        </a:spcBef>
                        <a:spcAft>
                          <a:spcPts val="0"/>
                        </a:spcAft>
                      </a:pPr>
                      <a:r>
                        <a:rPr lang="en-US" sz="1800">
                          <a:effectLst/>
                          <a:latin typeface="Arial" pitchFamily="34" charset="0"/>
                          <a:cs typeface="Arial" pitchFamily="34" charset="0"/>
                        </a:rPr>
                        <a:t>36</a:t>
                      </a:r>
                      <a:endParaRPr lang="en-US" sz="1800">
                        <a:effectLst/>
                        <a:latin typeface="Arial" pitchFamily="34" charset="0"/>
                        <a:ea typeface="Calibri"/>
                        <a:cs typeface="Arial" pitchFamily="34" charset="0"/>
                      </a:endParaRPr>
                    </a:p>
                  </a:txBody>
                  <a:tcPr marL="68580" marR="68580" marT="0" marB="0" anchor="b"/>
                </a:tc>
                <a:tc>
                  <a:txBody>
                    <a:bodyPr/>
                    <a:lstStyle/>
                    <a:p>
                      <a:pPr marL="0" marR="0">
                        <a:lnSpc>
                          <a:spcPct val="100000"/>
                        </a:lnSpc>
                        <a:spcBef>
                          <a:spcPts val="0"/>
                        </a:spcBef>
                        <a:spcAft>
                          <a:spcPts val="0"/>
                        </a:spcAft>
                      </a:pPr>
                      <a:r>
                        <a:rPr lang="en-US" sz="1800" dirty="0">
                          <a:effectLst/>
                          <a:latin typeface="Arial" pitchFamily="34" charset="0"/>
                          <a:cs typeface="Arial" pitchFamily="34" charset="0"/>
                        </a:rPr>
                        <a:t>Light : 20w Compact Florescent</a:t>
                      </a:r>
                      <a:endParaRPr lang="en-US" sz="1800" dirty="0">
                        <a:effectLst/>
                        <a:latin typeface="Arial" pitchFamily="34" charset="0"/>
                        <a:ea typeface="Calibri"/>
                        <a:cs typeface="Arial" pitchFamily="34" charset="0"/>
                      </a:endParaRPr>
                    </a:p>
                  </a:txBody>
                  <a:tcPr marL="68580" marR="68580" marT="0" marB="0" anchor="b"/>
                </a:tc>
                <a:tc>
                  <a:txBody>
                    <a:bodyPr/>
                    <a:lstStyle/>
                    <a:p>
                      <a:pPr marL="0" marR="0">
                        <a:lnSpc>
                          <a:spcPct val="100000"/>
                        </a:lnSpc>
                        <a:spcBef>
                          <a:spcPts val="0"/>
                        </a:spcBef>
                        <a:spcAft>
                          <a:spcPts val="0"/>
                        </a:spcAft>
                      </a:pPr>
                      <a:r>
                        <a:rPr lang="en-US" sz="1800">
                          <a:effectLst/>
                          <a:latin typeface="Arial" pitchFamily="34" charset="0"/>
                          <a:cs typeface="Arial" pitchFamily="34" charset="0"/>
                        </a:rPr>
                        <a:t>22</a:t>
                      </a:r>
                      <a:endParaRPr lang="en-US" sz="1800">
                        <a:effectLst/>
                        <a:latin typeface="Arial" pitchFamily="34" charset="0"/>
                        <a:ea typeface="Calibri"/>
                        <a:cs typeface="Arial" pitchFamily="34" charset="0"/>
                      </a:endParaRPr>
                    </a:p>
                  </a:txBody>
                  <a:tcPr marL="68580" marR="68580" marT="0" marB="0" anchor="b"/>
                </a:tc>
                <a:tc>
                  <a:txBody>
                    <a:bodyPr/>
                    <a:lstStyle/>
                    <a:p>
                      <a:pPr marL="0" marR="0" algn="r">
                        <a:lnSpc>
                          <a:spcPct val="100000"/>
                        </a:lnSpc>
                        <a:spcBef>
                          <a:spcPts val="0"/>
                        </a:spcBef>
                        <a:spcAft>
                          <a:spcPts val="0"/>
                        </a:spcAft>
                      </a:pPr>
                      <a:r>
                        <a:rPr lang="en-US" sz="1800">
                          <a:effectLst/>
                          <a:latin typeface="Arial" pitchFamily="34" charset="0"/>
                          <a:cs typeface="Arial" pitchFamily="34" charset="0"/>
                        </a:rPr>
                        <a:t>0.85</a:t>
                      </a:r>
                      <a:endParaRPr lang="en-US" sz="1800">
                        <a:effectLst/>
                        <a:latin typeface="Arial" pitchFamily="34" charset="0"/>
                        <a:ea typeface="Calibri"/>
                        <a:cs typeface="Arial" pitchFamily="34" charset="0"/>
                      </a:endParaRPr>
                    </a:p>
                  </a:txBody>
                  <a:tcPr marL="68580" marR="68580" marT="0" marB="0" anchor="b"/>
                </a:tc>
                <a:tc>
                  <a:txBody>
                    <a:bodyPr/>
                    <a:lstStyle/>
                    <a:p>
                      <a:pPr marL="0" marR="0" algn="r">
                        <a:lnSpc>
                          <a:spcPct val="100000"/>
                        </a:lnSpc>
                        <a:spcBef>
                          <a:spcPts val="0"/>
                        </a:spcBef>
                        <a:spcAft>
                          <a:spcPts val="0"/>
                        </a:spcAft>
                      </a:pPr>
                      <a:r>
                        <a:rPr lang="en-US" sz="1800" dirty="0">
                          <a:effectLst/>
                          <a:latin typeface="Arial" pitchFamily="34" charset="0"/>
                          <a:cs typeface="Arial" pitchFamily="34" charset="0"/>
                        </a:rPr>
                        <a:t>25.88</a:t>
                      </a:r>
                      <a:endParaRPr lang="en-US" sz="1800" dirty="0">
                        <a:effectLst/>
                        <a:latin typeface="Arial" pitchFamily="34" charset="0"/>
                        <a:ea typeface="Calibri"/>
                        <a:cs typeface="Arial" pitchFamily="34" charset="0"/>
                      </a:endParaRPr>
                    </a:p>
                  </a:txBody>
                  <a:tcPr marL="68580" marR="68580" marT="0" marB="0" anchor="b"/>
                </a:tc>
                <a:tc>
                  <a:txBody>
                    <a:bodyPr/>
                    <a:lstStyle/>
                    <a:p>
                      <a:pPr marL="0" marR="0" algn="r">
                        <a:lnSpc>
                          <a:spcPct val="100000"/>
                        </a:lnSpc>
                        <a:spcBef>
                          <a:spcPts val="0"/>
                        </a:spcBef>
                        <a:spcAft>
                          <a:spcPts val="0"/>
                        </a:spcAft>
                      </a:pPr>
                      <a:r>
                        <a:rPr lang="en-US" sz="1800" dirty="0">
                          <a:effectLst/>
                          <a:latin typeface="Arial" pitchFamily="34" charset="0"/>
                          <a:cs typeface="Arial" pitchFamily="34" charset="0"/>
                        </a:rPr>
                        <a:t>4</a:t>
                      </a:r>
                      <a:endParaRPr lang="en-US" sz="1800" dirty="0">
                        <a:effectLst/>
                        <a:latin typeface="Arial" pitchFamily="34" charset="0"/>
                        <a:ea typeface="Calibri"/>
                        <a:cs typeface="Arial" pitchFamily="34" charset="0"/>
                      </a:endParaRPr>
                    </a:p>
                  </a:txBody>
                  <a:tcPr marL="68580" marR="68580" marT="0" marB="0" anchor="b"/>
                </a:tc>
                <a:tc>
                  <a:txBody>
                    <a:bodyPr/>
                    <a:lstStyle/>
                    <a:p>
                      <a:pPr marL="0" marR="0" algn="r">
                        <a:lnSpc>
                          <a:spcPct val="100000"/>
                        </a:lnSpc>
                        <a:spcBef>
                          <a:spcPts val="0"/>
                        </a:spcBef>
                        <a:spcAft>
                          <a:spcPts val="0"/>
                        </a:spcAft>
                      </a:pPr>
                      <a:r>
                        <a:rPr lang="en-US" sz="1800">
                          <a:effectLst/>
                          <a:latin typeface="Arial" pitchFamily="34" charset="0"/>
                          <a:cs typeface="Arial" pitchFamily="34" charset="0"/>
                        </a:rPr>
                        <a:t>103.53</a:t>
                      </a:r>
                      <a:endParaRPr lang="en-US" sz="1800">
                        <a:effectLst/>
                        <a:latin typeface="Arial" pitchFamily="34" charset="0"/>
                        <a:ea typeface="Calibri"/>
                        <a:cs typeface="Arial" pitchFamily="34" charset="0"/>
                      </a:endParaRPr>
                    </a:p>
                  </a:txBody>
                  <a:tcPr marL="68580" marR="68580" marT="0" marB="0" anchor="b"/>
                </a:tc>
              </a:tr>
              <a:tr h="540293">
                <a:tc>
                  <a:txBody>
                    <a:bodyPr/>
                    <a:lstStyle/>
                    <a:p>
                      <a:pPr marL="0" marR="0" algn="r">
                        <a:lnSpc>
                          <a:spcPct val="100000"/>
                        </a:lnSpc>
                        <a:spcBef>
                          <a:spcPts val="0"/>
                        </a:spcBef>
                        <a:spcAft>
                          <a:spcPts val="0"/>
                        </a:spcAft>
                      </a:pPr>
                      <a:r>
                        <a:rPr lang="en-US" sz="1800">
                          <a:effectLst/>
                          <a:latin typeface="Arial" pitchFamily="34" charset="0"/>
                          <a:cs typeface="Arial" pitchFamily="34" charset="0"/>
                        </a:rPr>
                        <a:t>37</a:t>
                      </a:r>
                      <a:endParaRPr lang="en-US" sz="1800">
                        <a:effectLst/>
                        <a:latin typeface="Arial" pitchFamily="34" charset="0"/>
                        <a:ea typeface="Calibri"/>
                        <a:cs typeface="Arial" pitchFamily="34" charset="0"/>
                      </a:endParaRPr>
                    </a:p>
                  </a:txBody>
                  <a:tcPr marL="68580" marR="68580" marT="0" marB="0" anchor="b"/>
                </a:tc>
                <a:tc>
                  <a:txBody>
                    <a:bodyPr/>
                    <a:lstStyle/>
                    <a:p>
                      <a:pPr marL="0" marR="0">
                        <a:lnSpc>
                          <a:spcPct val="100000"/>
                        </a:lnSpc>
                        <a:spcBef>
                          <a:spcPts val="0"/>
                        </a:spcBef>
                        <a:spcAft>
                          <a:spcPts val="0"/>
                        </a:spcAft>
                      </a:pPr>
                      <a:r>
                        <a:rPr lang="en-US" sz="1800" dirty="0">
                          <a:effectLst/>
                          <a:latin typeface="Arial" pitchFamily="34" charset="0"/>
                          <a:cs typeface="Arial" pitchFamily="34" charset="0"/>
                        </a:rPr>
                        <a:t>Compact Florescent Incandescent 40w equivalent</a:t>
                      </a:r>
                      <a:endParaRPr lang="en-US" sz="1800" dirty="0">
                        <a:effectLst/>
                        <a:latin typeface="Arial" pitchFamily="34" charset="0"/>
                        <a:ea typeface="Calibri"/>
                        <a:cs typeface="Arial" pitchFamily="34" charset="0"/>
                      </a:endParaRPr>
                    </a:p>
                  </a:txBody>
                  <a:tcPr marL="68580" marR="68580" marT="0" marB="0" anchor="b"/>
                </a:tc>
                <a:tc>
                  <a:txBody>
                    <a:bodyPr/>
                    <a:lstStyle/>
                    <a:p>
                      <a:pPr marL="0" marR="0">
                        <a:lnSpc>
                          <a:spcPct val="100000"/>
                        </a:lnSpc>
                        <a:spcBef>
                          <a:spcPts val="0"/>
                        </a:spcBef>
                        <a:spcAft>
                          <a:spcPts val="0"/>
                        </a:spcAft>
                      </a:pPr>
                      <a:r>
                        <a:rPr lang="en-US" sz="1800">
                          <a:effectLst/>
                          <a:latin typeface="Arial" pitchFamily="34" charset="0"/>
                          <a:cs typeface="Arial" pitchFamily="34" charset="0"/>
                        </a:rPr>
                        <a:t>11</a:t>
                      </a:r>
                      <a:endParaRPr lang="en-US" sz="1800">
                        <a:effectLst/>
                        <a:latin typeface="Arial" pitchFamily="34" charset="0"/>
                        <a:ea typeface="Calibri"/>
                        <a:cs typeface="Arial" pitchFamily="34" charset="0"/>
                      </a:endParaRPr>
                    </a:p>
                  </a:txBody>
                  <a:tcPr marL="68580" marR="68580" marT="0" marB="0" anchor="b"/>
                </a:tc>
                <a:tc>
                  <a:txBody>
                    <a:bodyPr/>
                    <a:lstStyle/>
                    <a:p>
                      <a:pPr marL="0" marR="0" algn="r">
                        <a:lnSpc>
                          <a:spcPct val="100000"/>
                        </a:lnSpc>
                        <a:spcBef>
                          <a:spcPts val="0"/>
                        </a:spcBef>
                        <a:spcAft>
                          <a:spcPts val="0"/>
                        </a:spcAft>
                      </a:pPr>
                      <a:r>
                        <a:rPr lang="en-US" sz="1800">
                          <a:effectLst/>
                          <a:latin typeface="Arial" pitchFamily="34" charset="0"/>
                          <a:cs typeface="Arial" pitchFamily="34" charset="0"/>
                        </a:rPr>
                        <a:t>0.85</a:t>
                      </a:r>
                      <a:endParaRPr lang="en-US" sz="1800">
                        <a:effectLst/>
                        <a:latin typeface="Arial" pitchFamily="34" charset="0"/>
                        <a:ea typeface="Calibri"/>
                        <a:cs typeface="Arial" pitchFamily="34" charset="0"/>
                      </a:endParaRPr>
                    </a:p>
                  </a:txBody>
                  <a:tcPr marL="68580" marR="68580" marT="0" marB="0" anchor="b"/>
                </a:tc>
                <a:tc>
                  <a:txBody>
                    <a:bodyPr/>
                    <a:lstStyle/>
                    <a:p>
                      <a:pPr marL="0" marR="0" algn="r">
                        <a:lnSpc>
                          <a:spcPct val="100000"/>
                        </a:lnSpc>
                        <a:spcBef>
                          <a:spcPts val="0"/>
                        </a:spcBef>
                        <a:spcAft>
                          <a:spcPts val="0"/>
                        </a:spcAft>
                      </a:pPr>
                      <a:r>
                        <a:rPr lang="en-US" sz="1800" dirty="0">
                          <a:effectLst/>
                          <a:latin typeface="Arial" pitchFamily="34" charset="0"/>
                          <a:cs typeface="Arial" pitchFamily="34" charset="0"/>
                        </a:rPr>
                        <a:t>12.94</a:t>
                      </a:r>
                      <a:endParaRPr lang="en-US" sz="1800" dirty="0">
                        <a:effectLst/>
                        <a:latin typeface="Arial" pitchFamily="34" charset="0"/>
                        <a:ea typeface="Calibri"/>
                        <a:cs typeface="Arial" pitchFamily="34" charset="0"/>
                      </a:endParaRPr>
                    </a:p>
                  </a:txBody>
                  <a:tcPr marL="68580" marR="68580" marT="0" marB="0" anchor="b"/>
                </a:tc>
                <a:tc>
                  <a:txBody>
                    <a:bodyPr/>
                    <a:lstStyle/>
                    <a:p>
                      <a:pPr marL="0" marR="0" algn="r">
                        <a:lnSpc>
                          <a:spcPct val="100000"/>
                        </a:lnSpc>
                        <a:spcBef>
                          <a:spcPts val="0"/>
                        </a:spcBef>
                        <a:spcAft>
                          <a:spcPts val="0"/>
                        </a:spcAft>
                      </a:pPr>
                      <a:r>
                        <a:rPr lang="en-US" sz="1800" dirty="0">
                          <a:effectLst/>
                          <a:latin typeface="Arial" pitchFamily="34" charset="0"/>
                          <a:cs typeface="Arial" pitchFamily="34" charset="0"/>
                        </a:rPr>
                        <a:t>4</a:t>
                      </a:r>
                      <a:endParaRPr lang="en-US" sz="1800" dirty="0">
                        <a:effectLst/>
                        <a:latin typeface="Arial" pitchFamily="34" charset="0"/>
                        <a:ea typeface="Calibri"/>
                        <a:cs typeface="Arial" pitchFamily="34" charset="0"/>
                      </a:endParaRPr>
                    </a:p>
                  </a:txBody>
                  <a:tcPr marL="68580" marR="68580" marT="0" marB="0" anchor="b"/>
                </a:tc>
                <a:tc>
                  <a:txBody>
                    <a:bodyPr/>
                    <a:lstStyle/>
                    <a:p>
                      <a:pPr marL="0" marR="0" algn="r">
                        <a:lnSpc>
                          <a:spcPct val="100000"/>
                        </a:lnSpc>
                        <a:spcBef>
                          <a:spcPts val="0"/>
                        </a:spcBef>
                        <a:spcAft>
                          <a:spcPts val="0"/>
                        </a:spcAft>
                      </a:pPr>
                      <a:r>
                        <a:rPr lang="en-US" sz="1800" dirty="0">
                          <a:effectLst/>
                          <a:latin typeface="Arial" pitchFamily="34" charset="0"/>
                          <a:cs typeface="Arial" pitchFamily="34" charset="0"/>
                        </a:rPr>
                        <a:t>51.76</a:t>
                      </a:r>
                      <a:endParaRPr lang="en-US" sz="1800" dirty="0">
                        <a:effectLst/>
                        <a:latin typeface="Arial" pitchFamily="34" charset="0"/>
                        <a:ea typeface="Calibri"/>
                        <a:cs typeface="Arial" pitchFamily="34" charset="0"/>
                      </a:endParaRPr>
                    </a:p>
                  </a:txBody>
                  <a:tcPr marL="68580" marR="68580" marT="0" marB="0" anchor="b"/>
                </a:tc>
              </a:tr>
              <a:tr h="540293">
                <a:tc>
                  <a:txBody>
                    <a:bodyPr/>
                    <a:lstStyle/>
                    <a:p>
                      <a:pPr marL="0" marR="0" algn="r">
                        <a:lnSpc>
                          <a:spcPct val="100000"/>
                        </a:lnSpc>
                        <a:spcBef>
                          <a:spcPts val="0"/>
                        </a:spcBef>
                        <a:spcAft>
                          <a:spcPts val="0"/>
                        </a:spcAft>
                      </a:pPr>
                      <a:r>
                        <a:rPr lang="en-US" sz="1800">
                          <a:effectLst/>
                          <a:latin typeface="Arial" pitchFamily="34" charset="0"/>
                          <a:cs typeface="Arial" pitchFamily="34" charset="0"/>
                        </a:rPr>
                        <a:t>38</a:t>
                      </a:r>
                      <a:endParaRPr lang="en-US" sz="1800">
                        <a:effectLst/>
                        <a:latin typeface="Arial" pitchFamily="34" charset="0"/>
                        <a:ea typeface="Calibri"/>
                        <a:cs typeface="Arial" pitchFamily="34" charset="0"/>
                      </a:endParaRPr>
                    </a:p>
                  </a:txBody>
                  <a:tcPr marL="68580" marR="68580" marT="0" marB="0" anchor="b"/>
                </a:tc>
                <a:tc>
                  <a:txBody>
                    <a:bodyPr/>
                    <a:lstStyle/>
                    <a:p>
                      <a:pPr marL="0" marR="0">
                        <a:lnSpc>
                          <a:spcPct val="100000"/>
                        </a:lnSpc>
                        <a:spcBef>
                          <a:spcPts val="0"/>
                        </a:spcBef>
                        <a:spcAft>
                          <a:spcPts val="0"/>
                        </a:spcAft>
                      </a:pPr>
                      <a:r>
                        <a:rPr lang="en-US" sz="1800">
                          <a:effectLst/>
                          <a:latin typeface="Arial" pitchFamily="34" charset="0"/>
                          <a:cs typeface="Arial" pitchFamily="34" charset="0"/>
                        </a:rPr>
                        <a:t>Compact Florescent Incandescent 60w equivalent</a:t>
                      </a:r>
                      <a:endParaRPr lang="en-US" sz="1800">
                        <a:effectLst/>
                        <a:latin typeface="Arial" pitchFamily="34" charset="0"/>
                        <a:ea typeface="Calibri"/>
                        <a:cs typeface="Arial" pitchFamily="34" charset="0"/>
                      </a:endParaRPr>
                    </a:p>
                  </a:txBody>
                  <a:tcPr marL="68580" marR="68580" marT="0" marB="0" anchor="b"/>
                </a:tc>
                <a:tc>
                  <a:txBody>
                    <a:bodyPr/>
                    <a:lstStyle/>
                    <a:p>
                      <a:pPr marL="0" marR="0">
                        <a:lnSpc>
                          <a:spcPct val="100000"/>
                        </a:lnSpc>
                        <a:spcBef>
                          <a:spcPts val="0"/>
                        </a:spcBef>
                        <a:spcAft>
                          <a:spcPts val="0"/>
                        </a:spcAft>
                      </a:pPr>
                      <a:r>
                        <a:rPr lang="en-US" sz="1800" dirty="0">
                          <a:effectLst/>
                          <a:latin typeface="Arial" pitchFamily="34" charset="0"/>
                          <a:cs typeface="Arial" pitchFamily="34" charset="0"/>
                        </a:rPr>
                        <a:t>16</a:t>
                      </a:r>
                      <a:endParaRPr lang="en-US" sz="1800" dirty="0">
                        <a:effectLst/>
                        <a:latin typeface="Arial" pitchFamily="34" charset="0"/>
                        <a:ea typeface="Calibri"/>
                        <a:cs typeface="Arial" pitchFamily="34" charset="0"/>
                      </a:endParaRPr>
                    </a:p>
                  </a:txBody>
                  <a:tcPr marL="68580" marR="68580" marT="0" marB="0" anchor="b"/>
                </a:tc>
                <a:tc>
                  <a:txBody>
                    <a:bodyPr/>
                    <a:lstStyle/>
                    <a:p>
                      <a:pPr marL="0" marR="0" algn="r">
                        <a:lnSpc>
                          <a:spcPct val="100000"/>
                        </a:lnSpc>
                        <a:spcBef>
                          <a:spcPts val="0"/>
                        </a:spcBef>
                        <a:spcAft>
                          <a:spcPts val="0"/>
                        </a:spcAft>
                      </a:pPr>
                      <a:r>
                        <a:rPr lang="en-US" sz="1800">
                          <a:effectLst/>
                          <a:latin typeface="Arial" pitchFamily="34" charset="0"/>
                          <a:cs typeface="Arial" pitchFamily="34" charset="0"/>
                        </a:rPr>
                        <a:t>0.85</a:t>
                      </a:r>
                      <a:endParaRPr lang="en-US" sz="1800">
                        <a:effectLst/>
                        <a:latin typeface="Arial" pitchFamily="34" charset="0"/>
                        <a:ea typeface="Calibri"/>
                        <a:cs typeface="Arial" pitchFamily="34" charset="0"/>
                      </a:endParaRPr>
                    </a:p>
                  </a:txBody>
                  <a:tcPr marL="68580" marR="68580" marT="0" marB="0" anchor="b"/>
                </a:tc>
                <a:tc>
                  <a:txBody>
                    <a:bodyPr/>
                    <a:lstStyle/>
                    <a:p>
                      <a:pPr marL="0" marR="0" algn="r">
                        <a:lnSpc>
                          <a:spcPct val="100000"/>
                        </a:lnSpc>
                        <a:spcBef>
                          <a:spcPts val="0"/>
                        </a:spcBef>
                        <a:spcAft>
                          <a:spcPts val="0"/>
                        </a:spcAft>
                      </a:pPr>
                      <a:r>
                        <a:rPr lang="en-US" sz="1800">
                          <a:effectLst/>
                          <a:latin typeface="Arial" pitchFamily="34" charset="0"/>
                          <a:cs typeface="Arial" pitchFamily="34" charset="0"/>
                        </a:rPr>
                        <a:t>18.82</a:t>
                      </a:r>
                      <a:endParaRPr lang="en-US" sz="1800">
                        <a:effectLst/>
                        <a:latin typeface="Arial" pitchFamily="34" charset="0"/>
                        <a:ea typeface="Calibri"/>
                        <a:cs typeface="Arial" pitchFamily="34" charset="0"/>
                      </a:endParaRPr>
                    </a:p>
                  </a:txBody>
                  <a:tcPr marL="68580" marR="68580" marT="0" marB="0" anchor="b"/>
                </a:tc>
                <a:tc>
                  <a:txBody>
                    <a:bodyPr/>
                    <a:lstStyle/>
                    <a:p>
                      <a:pPr marL="0" marR="0" algn="r">
                        <a:lnSpc>
                          <a:spcPct val="100000"/>
                        </a:lnSpc>
                        <a:spcBef>
                          <a:spcPts val="0"/>
                        </a:spcBef>
                        <a:spcAft>
                          <a:spcPts val="0"/>
                        </a:spcAft>
                      </a:pPr>
                      <a:r>
                        <a:rPr lang="en-US" sz="1800" dirty="0">
                          <a:effectLst/>
                          <a:latin typeface="Arial" pitchFamily="34" charset="0"/>
                          <a:cs typeface="Arial" pitchFamily="34" charset="0"/>
                        </a:rPr>
                        <a:t>4</a:t>
                      </a:r>
                      <a:endParaRPr lang="en-US" sz="1800" dirty="0">
                        <a:effectLst/>
                        <a:latin typeface="Arial" pitchFamily="34" charset="0"/>
                        <a:ea typeface="Calibri"/>
                        <a:cs typeface="Arial" pitchFamily="34" charset="0"/>
                      </a:endParaRPr>
                    </a:p>
                  </a:txBody>
                  <a:tcPr marL="68580" marR="68580" marT="0" marB="0" anchor="b"/>
                </a:tc>
                <a:tc>
                  <a:txBody>
                    <a:bodyPr/>
                    <a:lstStyle/>
                    <a:p>
                      <a:pPr marL="0" marR="0" algn="r">
                        <a:lnSpc>
                          <a:spcPct val="100000"/>
                        </a:lnSpc>
                        <a:spcBef>
                          <a:spcPts val="0"/>
                        </a:spcBef>
                        <a:spcAft>
                          <a:spcPts val="0"/>
                        </a:spcAft>
                      </a:pPr>
                      <a:r>
                        <a:rPr lang="en-US" sz="1800" dirty="0">
                          <a:effectLst/>
                          <a:latin typeface="Arial" pitchFamily="34" charset="0"/>
                          <a:cs typeface="Arial" pitchFamily="34" charset="0"/>
                        </a:rPr>
                        <a:t>75.29</a:t>
                      </a:r>
                      <a:endParaRPr lang="en-US" sz="1800" dirty="0">
                        <a:effectLst/>
                        <a:latin typeface="Arial" pitchFamily="34" charset="0"/>
                        <a:ea typeface="Calibri"/>
                        <a:cs typeface="Arial" pitchFamily="34" charset="0"/>
                      </a:endParaRPr>
                    </a:p>
                  </a:txBody>
                  <a:tcPr marL="68580" marR="68580" marT="0" marB="0" anchor="b"/>
                </a:tc>
              </a:tr>
              <a:tr h="540293">
                <a:tc>
                  <a:txBody>
                    <a:bodyPr/>
                    <a:lstStyle/>
                    <a:p>
                      <a:pPr marL="0" marR="0" algn="r">
                        <a:lnSpc>
                          <a:spcPct val="100000"/>
                        </a:lnSpc>
                        <a:spcBef>
                          <a:spcPts val="0"/>
                        </a:spcBef>
                        <a:spcAft>
                          <a:spcPts val="0"/>
                        </a:spcAft>
                      </a:pPr>
                      <a:r>
                        <a:rPr lang="en-US" sz="1800">
                          <a:effectLst/>
                          <a:latin typeface="Arial" pitchFamily="34" charset="0"/>
                          <a:cs typeface="Arial" pitchFamily="34" charset="0"/>
                        </a:rPr>
                        <a:t>39</a:t>
                      </a:r>
                      <a:endParaRPr lang="en-US" sz="1800">
                        <a:effectLst/>
                        <a:latin typeface="Arial" pitchFamily="34" charset="0"/>
                        <a:ea typeface="Calibri"/>
                        <a:cs typeface="Arial" pitchFamily="34" charset="0"/>
                      </a:endParaRPr>
                    </a:p>
                  </a:txBody>
                  <a:tcPr marL="68580" marR="68580" marT="0" marB="0" anchor="b"/>
                </a:tc>
                <a:tc>
                  <a:txBody>
                    <a:bodyPr/>
                    <a:lstStyle/>
                    <a:p>
                      <a:pPr marL="0" marR="0">
                        <a:lnSpc>
                          <a:spcPct val="100000"/>
                        </a:lnSpc>
                        <a:spcBef>
                          <a:spcPts val="0"/>
                        </a:spcBef>
                        <a:spcAft>
                          <a:spcPts val="0"/>
                        </a:spcAft>
                      </a:pPr>
                      <a:r>
                        <a:rPr lang="en-US" sz="1800">
                          <a:effectLst/>
                          <a:latin typeface="Arial" pitchFamily="34" charset="0"/>
                          <a:cs typeface="Arial" pitchFamily="34" charset="0"/>
                        </a:rPr>
                        <a:t>Compact Florescent Incandescent 75w equivalent</a:t>
                      </a:r>
                      <a:endParaRPr lang="en-US" sz="1800">
                        <a:effectLst/>
                        <a:latin typeface="Arial" pitchFamily="34" charset="0"/>
                        <a:ea typeface="Calibri"/>
                        <a:cs typeface="Arial" pitchFamily="34" charset="0"/>
                      </a:endParaRPr>
                    </a:p>
                  </a:txBody>
                  <a:tcPr marL="68580" marR="68580" marT="0" marB="0" anchor="b"/>
                </a:tc>
                <a:tc>
                  <a:txBody>
                    <a:bodyPr/>
                    <a:lstStyle/>
                    <a:p>
                      <a:pPr marL="0" marR="0">
                        <a:lnSpc>
                          <a:spcPct val="100000"/>
                        </a:lnSpc>
                        <a:spcBef>
                          <a:spcPts val="0"/>
                        </a:spcBef>
                        <a:spcAft>
                          <a:spcPts val="0"/>
                        </a:spcAft>
                      </a:pPr>
                      <a:r>
                        <a:rPr lang="en-US" sz="1800" dirty="0">
                          <a:effectLst/>
                          <a:latin typeface="Arial" pitchFamily="34" charset="0"/>
                          <a:cs typeface="Arial" pitchFamily="34" charset="0"/>
                        </a:rPr>
                        <a:t>20</a:t>
                      </a:r>
                      <a:endParaRPr lang="en-US" sz="1800" dirty="0">
                        <a:effectLst/>
                        <a:latin typeface="Arial" pitchFamily="34" charset="0"/>
                        <a:ea typeface="Calibri"/>
                        <a:cs typeface="Arial" pitchFamily="34" charset="0"/>
                      </a:endParaRPr>
                    </a:p>
                  </a:txBody>
                  <a:tcPr marL="68580" marR="68580" marT="0" marB="0" anchor="b"/>
                </a:tc>
                <a:tc>
                  <a:txBody>
                    <a:bodyPr/>
                    <a:lstStyle/>
                    <a:p>
                      <a:pPr marL="0" marR="0" algn="r">
                        <a:lnSpc>
                          <a:spcPct val="100000"/>
                        </a:lnSpc>
                        <a:spcBef>
                          <a:spcPts val="0"/>
                        </a:spcBef>
                        <a:spcAft>
                          <a:spcPts val="0"/>
                        </a:spcAft>
                      </a:pPr>
                      <a:r>
                        <a:rPr lang="en-US" sz="1800" dirty="0">
                          <a:effectLst/>
                          <a:latin typeface="Arial" pitchFamily="34" charset="0"/>
                          <a:cs typeface="Arial" pitchFamily="34" charset="0"/>
                        </a:rPr>
                        <a:t>0.85</a:t>
                      </a:r>
                      <a:endParaRPr lang="en-US" sz="1800" dirty="0">
                        <a:effectLst/>
                        <a:latin typeface="Arial" pitchFamily="34" charset="0"/>
                        <a:ea typeface="Calibri"/>
                        <a:cs typeface="Arial" pitchFamily="34" charset="0"/>
                      </a:endParaRPr>
                    </a:p>
                  </a:txBody>
                  <a:tcPr marL="68580" marR="68580" marT="0" marB="0" anchor="b"/>
                </a:tc>
                <a:tc>
                  <a:txBody>
                    <a:bodyPr/>
                    <a:lstStyle/>
                    <a:p>
                      <a:pPr marL="0" marR="0" algn="r">
                        <a:lnSpc>
                          <a:spcPct val="100000"/>
                        </a:lnSpc>
                        <a:spcBef>
                          <a:spcPts val="0"/>
                        </a:spcBef>
                        <a:spcAft>
                          <a:spcPts val="0"/>
                        </a:spcAft>
                      </a:pPr>
                      <a:r>
                        <a:rPr lang="en-US" sz="1800">
                          <a:effectLst/>
                          <a:latin typeface="Arial" pitchFamily="34" charset="0"/>
                          <a:cs typeface="Arial" pitchFamily="34" charset="0"/>
                        </a:rPr>
                        <a:t>23.53</a:t>
                      </a:r>
                      <a:endParaRPr lang="en-US" sz="1800">
                        <a:effectLst/>
                        <a:latin typeface="Arial" pitchFamily="34" charset="0"/>
                        <a:ea typeface="Calibri"/>
                        <a:cs typeface="Arial" pitchFamily="34" charset="0"/>
                      </a:endParaRPr>
                    </a:p>
                  </a:txBody>
                  <a:tcPr marL="68580" marR="68580" marT="0" marB="0" anchor="b"/>
                </a:tc>
                <a:tc>
                  <a:txBody>
                    <a:bodyPr/>
                    <a:lstStyle/>
                    <a:p>
                      <a:pPr marL="0" marR="0" algn="r">
                        <a:lnSpc>
                          <a:spcPct val="100000"/>
                        </a:lnSpc>
                        <a:spcBef>
                          <a:spcPts val="0"/>
                        </a:spcBef>
                        <a:spcAft>
                          <a:spcPts val="0"/>
                        </a:spcAft>
                      </a:pPr>
                      <a:r>
                        <a:rPr lang="en-US" sz="1800">
                          <a:effectLst/>
                          <a:latin typeface="Arial" pitchFamily="34" charset="0"/>
                          <a:cs typeface="Arial" pitchFamily="34" charset="0"/>
                        </a:rPr>
                        <a:t>4</a:t>
                      </a:r>
                      <a:endParaRPr lang="en-US" sz="1800">
                        <a:effectLst/>
                        <a:latin typeface="Arial" pitchFamily="34" charset="0"/>
                        <a:ea typeface="Calibri"/>
                        <a:cs typeface="Arial" pitchFamily="34" charset="0"/>
                      </a:endParaRPr>
                    </a:p>
                  </a:txBody>
                  <a:tcPr marL="68580" marR="68580" marT="0" marB="0" anchor="b"/>
                </a:tc>
                <a:tc>
                  <a:txBody>
                    <a:bodyPr/>
                    <a:lstStyle/>
                    <a:p>
                      <a:pPr marL="0" marR="0" algn="r">
                        <a:lnSpc>
                          <a:spcPct val="100000"/>
                        </a:lnSpc>
                        <a:spcBef>
                          <a:spcPts val="0"/>
                        </a:spcBef>
                        <a:spcAft>
                          <a:spcPts val="0"/>
                        </a:spcAft>
                      </a:pPr>
                      <a:r>
                        <a:rPr lang="en-US" sz="1800" dirty="0">
                          <a:effectLst/>
                          <a:latin typeface="Arial" pitchFamily="34" charset="0"/>
                          <a:cs typeface="Arial" pitchFamily="34" charset="0"/>
                        </a:rPr>
                        <a:t>94.12</a:t>
                      </a:r>
                      <a:endParaRPr lang="en-US" sz="1800" dirty="0">
                        <a:effectLst/>
                        <a:latin typeface="Arial" pitchFamily="34" charset="0"/>
                        <a:ea typeface="Calibri"/>
                        <a:cs typeface="Arial" pitchFamily="34" charset="0"/>
                      </a:endParaRPr>
                    </a:p>
                  </a:txBody>
                  <a:tcPr marL="68580" marR="68580" marT="0" marB="0" anchor="b"/>
                </a:tc>
              </a:tr>
              <a:tr h="810440">
                <a:tc>
                  <a:txBody>
                    <a:bodyPr/>
                    <a:lstStyle/>
                    <a:p>
                      <a:pPr marL="0" marR="0" algn="r">
                        <a:lnSpc>
                          <a:spcPct val="100000"/>
                        </a:lnSpc>
                        <a:spcBef>
                          <a:spcPts val="0"/>
                        </a:spcBef>
                        <a:spcAft>
                          <a:spcPts val="0"/>
                        </a:spcAft>
                      </a:pPr>
                      <a:r>
                        <a:rPr lang="en-US" sz="1800">
                          <a:effectLst/>
                          <a:latin typeface="Arial" pitchFamily="34" charset="0"/>
                          <a:cs typeface="Arial" pitchFamily="34" charset="0"/>
                        </a:rPr>
                        <a:t>40</a:t>
                      </a:r>
                      <a:endParaRPr lang="en-US" sz="1800">
                        <a:effectLst/>
                        <a:latin typeface="Arial" pitchFamily="34" charset="0"/>
                        <a:ea typeface="Calibri"/>
                        <a:cs typeface="Arial" pitchFamily="34" charset="0"/>
                      </a:endParaRPr>
                    </a:p>
                  </a:txBody>
                  <a:tcPr marL="68580" marR="68580" marT="0" marB="0" anchor="b"/>
                </a:tc>
                <a:tc>
                  <a:txBody>
                    <a:bodyPr/>
                    <a:lstStyle/>
                    <a:p>
                      <a:pPr marL="0" marR="0">
                        <a:lnSpc>
                          <a:spcPct val="100000"/>
                        </a:lnSpc>
                        <a:spcBef>
                          <a:spcPts val="0"/>
                        </a:spcBef>
                        <a:spcAft>
                          <a:spcPts val="0"/>
                        </a:spcAft>
                      </a:pPr>
                      <a:r>
                        <a:rPr lang="en-US" sz="1800">
                          <a:effectLst/>
                          <a:latin typeface="Arial" pitchFamily="34" charset="0"/>
                          <a:cs typeface="Arial" pitchFamily="34" charset="0"/>
                        </a:rPr>
                        <a:t>Compact Florescent Incandescent 100w equivalent</a:t>
                      </a:r>
                      <a:endParaRPr lang="en-US" sz="1800">
                        <a:effectLst/>
                        <a:latin typeface="Arial" pitchFamily="34" charset="0"/>
                        <a:ea typeface="Calibri"/>
                        <a:cs typeface="Arial" pitchFamily="34" charset="0"/>
                      </a:endParaRPr>
                    </a:p>
                  </a:txBody>
                  <a:tcPr marL="68580" marR="68580" marT="0" marB="0" anchor="b"/>
                </a:tc>
                <a:tc>
                  <a:txBody>
                    <a:bodyPr/>
                    <a:lstStyle/>
                    <a:p>
                      <a:pPr marL="0" marR="0">
                        <a:lnSpc>
                          <a:spcPct val="100000"/>
                        </a:lnSpc>
                        <a:spcBef>
                          <a:spcPts val="0"/>
                        </a:spcBef>
                        <a:spcAft>
                          <a:spcPts val="0"/>
                        </a:spcAft>
                      </a:pPr>
                      <a:r>
                        <a:rPr lang="en-US" sz="1800">
                          <a:effectLst/>
                          <a:latin typeface="Arial" pitchFamily="34" charset="0"/>
                          <a:cs typeface="Arial" pitchFamily="34" charset="0"/>
                        </a:rPr>
                        <a:t>30</a:t>
                      </a:r>
                      <a:endParaRPr lang="en-US" sz="1800">
                        <a:effectLst/>
                        <a:latin typeface="Arial" pitchFamily="34" charset="0"/>
                        <a:ea typeface="Calibri"/>
                        <a:cs typeface="Arial" pitchFamily="34" charset="0"/>
                      </a:endParaRPr>
                    </a:p>
                  </a:txBody>
                  <a:tcPr marL="68580" marR="68580" marT="0" marB="0" anchor="b"/>
                </a:tc>
                <a:tc>
                  <a:txBody>
                    <a:bodyPr/>
                    <a:lstStyle/>
                    <a:p>
                      <a:pPr marL="0" marR="0" algn="r">
                        <a:lnSpc>
                          <a:spcPct val="100000"/>
                        </a:lnSpc>
                        <a:spcBef>
                          <a:spcPts val="0"/>
                        </a:spcBef>
                        <a:spcAft>
                          <a:spcPts val="0"/>
                        </a:spcAft>
                      </a:pPr>
                      <a:r>
                        <a:rPr lang="en-US" sz="1800" dirty="0">
                          <a:effectLst/>
                          <a:latin typeface="Arial" pitchFamily="34" charset="0"/>
                          <a:cs typeface="Arial" pitchFamily="34" charset="0"/>
                        </a:rPr>
                        <a:t>0.85</a:t>
                      </a:r>
                      <a:endParaRPr lang="en-US" sz="1800" dirty="0">
                        <a:effectLst/>
                        <a:latin typeface="Arial" pitchFamily="34" charset="0"/>
                        <a:ea typeface="Calibri"/>
                        <a:cs typeface="Arial" pitchFamily="34" charset="0"/>
                      </a:endParaRPr>
                    </a:p>
                  </a:txBody>
                  <a:tcPr marL="68580" marR="68580" marT="0" marB="0" anchor="b"/>
                </a:tc>
                <a:tc>
                  <a:txBody>
                    <a:bodyPr/>
                    <a:lstStyle/>
                    <a:p>
                      <a:pPr marL="0" marR="0" algn="r">
                        <a:lnSpc>
                          <a:spcPct val="100000"/>
                        </a:lnSpc>
                        <a:spcBef>
                          <a:spcPts val="0"/>
                        </a:spcBef>
                        <a:spcAft>
                          <a:spcPts val="0"/>
                        </a:spcAft>
                      </a:pPr>
                      <a:r>
                        <a:rPr lang="en-US" sz="1800" dirty="0">
                          <a:effectLst/>
                          <a:latin typeface="Arial" pitchFamily="34" charset="0"/>
                          <a:cs typeface="Arial" pitchFamily="34" charset="0"/>
                        </a:rPr>
                        <a:t>35.29</a:t>
                      </a:r>
                      <a:endParaRPr lang="en-US" sz="1800" dirty="0">
                        <a:effectLst/>
                        <a:latin typeface="Arial" pitchFamily="34" charset="0"/>
                        <a:ea typeface="Calibri"/>
                        <a:cs typeface="Arial" pitchFamily="34" charset="0"/>
                      </a:endParaRPr>
                    </a:p>
                  </a:txBody>
                  <a:tcPr marL="68580" marR="68580" marT="0" marB="0" anchor="b"/>
                </a:tc>
                <a:tc>
                  <a:txBody>
                    <a:bodyPr/>
                    <a:lstStyle/>
                    <a:p>
                      <a:pPr marL="0" marR="0" algn="r">
                        <a:lnSpc>
                          <a:spcPct val="100000"/>
                        </a:lnSpc>
                        <a:spcBef>
                          <a:spcPts val="0"/>
                        </a:spcBef>
                        <a:spcAft>
                          <a:spcPts val="0"/>
                        </a:spcAft>
                      </a:pPr>
                      <a:r>
                        <a:rPr lang="en-US" sz="1800" dirty="0">
                          <a:effectLst/>
                          <a:latin typeface="Arial" pitchFamily="34" charset="0"/>
                          <a:cs typeface="Arial" pitchFamily="34" charset="0"/>
                        </a:rPr>
                        <a:t>4</a:t>
                      </a:r>
                      <a:endParaRPr lang="en-US" sz="1800" dirty="0">
                        <a:effectLst/>
                        <a:latin typeface="Arial" pitchFamily="34" charset="0"/>
                        <a:ea typeface="Calibri"/>
                        <a:cs typeface="Arial" pitchFamily="34" charset="0"/>
                      </a:endParaRPr>
                    </a:p>
                  </a:txBody>
                  <a:tcPr marL="68580" marR="68580" marT="0" marB="0" anchor="b"/>
                </a:tc>
                <a:tc>
                  <a:txBody>
                    <a:bodyPr/>
                    <a:lstStyle/>
                    <a:p>
                      <a:pPr marL="0" marR="0" algn="r">
                        <a:lnSpc>
                          <a:spcPct val="100000"/>
                        </a:lnSpc>
                        <a:spcBef>
                          <a:spcPts val="0"/>
                        </a:spcBef>
                        <a:spcAft>
                          <a:spcPts val="0"/>
                        </a:spcAft>
                      </a:pPr>
                      <a:r>
                        <a:rPr lang="en-US" sz="1800" dirty="0">
                          <a:effectLst/>
                          <a:latin typeface="Arial" pitchFamily="34" charset="0"/>
                          <a:cs typeface="Arial" pitchFamily="34" charset="0"/>
                        </a:rPr>
                        <a:t>141.18</a:t>
                      </a:r>
                      <a:endParaRPr lang="en-US" sz="1800" dirty="0">
                        <a:effectLst/>
                        <a:latin typeface="Arial" pitchFamily="34" charset="0"/>
                        <a:ea typeface="Calibri"/>
                        <a:cs typeface="Arial" pitchFamily="34" charset="0"/>
                      </a:endParaRPr>
                    </a:p>
                  </a:txBody>
                  <a:tcPr marL="68580" marR="68580" marT="0" marB="0" anchor="b"/>
                </a:tc>
              </a:tr>
            </a:tbl>
          </a:graphicData>
        </a:graphic>
      </p:graphicFrame>
      <p:sp>
        <p:nvSpPr>
          <p:cNvPr id="5" name="Title 1"/>
          <p:cNvSpPr txBox="1">
            <a:spLocks/>
          </p:cNvSpPr>
          <p:nvPr/>
        </p:nvSpPr>
        <p:spPr>
          <a:xfrm>
            <a:off x="619760" y="253365"/>
            <a:ext cx="10693402" cy="539115"/>
          </a:xfrm>
          <a:prstGeom prst="rect">
            <a:avLst/>
          </a:prstGeom>
        </p:spPr>
        <p:txBody>
          <a:bodyPr>
            <a:normAutofit fontScale="97500"/>
          </a:bodyPr>
          <a:lstStyle>
            <a:lvl1pPr algn="l" defTabSz="914400" rtl="0" eaLnBrk="1" latinLnBrk="1" hangingPunct="1">
              <a:lnSpc>
                <a:spcPct val="90000"/>
              </a:lnSpc>
              <a:spcBef>
                <a:spcPct val="0"/>
              </a:spcBef>
              <a:buNone/>
              <a:defRPr sz="4400" kern="1200">
                <a:solidFill>
                  <a:schemeClr val="tx1"/>
                </a:solidFill>
                <a:latin typeface="+mj-lt"/>
                <a:ea typeface="+mj-ea"/>
                <a:cs typeface="+mj-cs"/>
              </a:defRPr>
            </a:lvl1pPr>
          </a:lstStyle>
          <a:p>
            <a:r>
              <a:rPr lang="en-US" sz="3000" b="1" smtClean="0">
                <a:latin typeface="Arial" pitchFamily="34" charset="0"/>
                <a:cs typeface="Arial" pitchFamily="34" charset="0"/>
              </a:rPr>
              <a:t>Load estimation Result                                               Cont.…</a:t>
            </a:r>
            <a:endParaRPr lang="en-US" sz="3000" b="1" dirty="0">
              <a:latin typeface="Arial" pitchFamily="34" charset="0"/>
              <a:cs typeface="Arial" pitchFamily="34" charset="0"/>
            </a:endParaRPr>
          </a:p>
        </p:txBody>
      </p:sp>
    </p:spTree>
    <p:extLst>
      <p:ext uri="{BB962C8B-B14F-4D97-AF65-F5344CB8AC3E}">
        <p14:creationId xmlns:p14="http://schemas.microsoft.com/office/powerpoint/2010/main" val="254546594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A48DA065-FA52-4A6B-AE36-1AE15AD4FD00}" type="slidenum">
              <a:rPr lang="en-US" smtClean="0"/>
              <a:pPr/>
              <a:t>43</a:t>
            </a:fld>
            <a:endParaRPr lang="en-US"/>
          </a:p>
        </p:txBody>
      </p:sp>
      <p:graphicFrame>
        <p:nvGraphicFramePr>
          <p:cNvPr id="4" name="Table 3"/>
          <p:cNvGraphicFramePr>
            <a:graphicFrameLocks noGrp="1"/>
          </p:cNvGraphicFramePr>
          <p:nvPr>
            <p:extLst>
              <p:ext uri="{D42A27DB-BD31-4B8C-83A1-F6EECF244321}">
                <p14:modId xmlns:p14="http://schemas.microsoft.com/office/powerpoint/2010/main" val="2634342497"/>
              </p:ext>
            </p:extLst>
          </p:nvPr>
        </p:nvGraphicFramePr>
        <p:xfrm>
          <a:off x="704847" y="792480"/>
          <a:ext cx="9302755" cy="4317604"/>
        </p:xfrm>
        <a:graphic>
          <a:graphicData uri="http://schemas.openxmlformats.org/drawingml/2006/table">
            <a:tbl>
              <a:tblPr firstRow="1" firstCol="1" bandRow="1">
                <a:tableStyleId>{5C22544A-7EE6-4342-B048-85BDC9FD1C3A}</a:tableStyleId>
              </a:tblPr>
              <a:tblGrid>
                <a:gridCol w="527051"/>
                <a:gridCol w="2244273"/>
                <a:gridCol w="1152979"/>
                <a:gridCol w="1414236"/>
                <a:gridCol w="1759858"/>
                <a:gridCol w="1024165"/>
                <a:gridCol w="1180193"/>
              </a:tblGrid>
              <a:tr h="581462">
                <a:tc>
                  <a:txBody>
                    <a:bodyPr/>
                    <a:lstStyle/>
                    <a:p>
                      <a:pPr marL="0" marR="0" algn="r">
                        <a:lnSpc>
                          <a:spcPct val="115000"/>
                        </a:lnSpc>
                        <a:spcBef>
                          <a:spcPts val="0"/>
                        </a:spcBef>
                        <a:spcAft>
                          <a:spcPts val="0"/>
                        </a:spcAft>
                      </a:pPr>
                      <a:r>
                        <a:rPr lang="en-US" sz="2000" dirty="0">
                          <a:effectLst/>
                          <a:latin typeface="Arial" pitchFamily="34" charset="0"/>
                          <a:cs typeface="Arial" pitchFamily="34" charset="0"/>
                        </a:rPr>
                        <a:t>41</a:t>
                      </a:r>
                      <a:endParaRPr lang="en-US" sz="2000" dirty="0">
                        <a:effectLst/>
                        <a:latin typeface="Arial" pitchFamily="34" charset="0"/>
                        <a:ea typeface="Calibri"/>
                        <a:cs typeface="Arial" pitchFamily="34" charset="0"/>
                      </a:endParaRPr>
                    </a:p>
                  </a:txBody>
                  <a:tcPr marL="68580" marR="68580" marT="0" marB="0" anchor="b"/>
                </a:tc>
                <a:tc>
                  <a:txBody>
                    <a:bodyPr/>
                    <a:lstStyle/>
                    <a:p>
                      <a:pPr marL="0" marR="0">
                        <a:lnSpc>
                          <a:spcPct val="115000"/>
                        </a:lnSpc>
                        <a:spcBef>
                          <a:spcPts val="0"/>
                        </a:spcBef>
                        <a:spcAft>
                          <a:spcPts val="0"/>
                        </a:spcAft>
                      </a:pPr>
                      <a:r>
                        <a:rPr lang="en-US" sz="2000" dirty="0">
                          <a:effectLst/>
                          <a:latin typeface="Arial" pitchFamily="34" charset="0"/>
                          <a:cs typeface="Arial" pitchFamily="34" charset="0"/>
                        </a:rPr>
                        <a:t>1/4'' Drill</a:t>
                      </a:r>
                      <a:endParaRPr lang="en-US" sz="2000" dirty="0">
                        <a:effectLst/>
                        <a:latin typeface="Arial" pitchFamily="34" charset="0"/>
                        <a:ea typeface="Calibri"/>
                        <a:cs typeface="Arial" pitchFamily="34" charset="0"/>
                      </a:endParaRPr>
                    </a:p>
                  </a:txBody>
                  <a:tcPr marL="68580" marR="68580" marT="0" marB="0" anchor="b"/>
                </a:tc>
                <a:tc>
                  <a:txBody>
                    <a:bodyPr/>
                    <a:lstStyle/>
                    <a:p>
                      <a:pPr marL="0" marR="0">
                        <a:lnSpc>
                          <a:spcPct val="115000"/>
                        </a:lnSpc>
                        <a:spcBef>
                          <a:spcPts val="0"/>
                        </a:spcBef>
                        <a:spcAft>
                          <a:spcPts val="0"/>
                        </a:spcAft>
                      </a:pPr>
                      <a:r>
                        <a:rPr lang="en-US" sz="2000">
                          <a:effectLst/>
                          <a:latin typeface="Arial" pitchFamily="34" charset="0"/>
                          <a:cs typeface="Arial" pitchFamily="34" charset="0"/>
                        </a:rPr>
                        <a:t>250</a:t>
                      </a:r>
                      <a:endParaRPr lang="en-US" sz="200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2000">
                          <a:effectLst/>
                          <a:latin typeface="Arial" pitchFamily="34" charset="0"/>
                          <a:cs typeface="Arial" pitchFamily="34" charset="0"/>
                        </a:rPr>
                        <a:t>0.85</a:t>
                      </a:r>
                      <a:endParaRPr lang="en-US" sz="200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2000">
                          <a:effectLst/>
                          <a:latin typeface="Arial" pitchFamily="34" charset="0"/>
                          <a:cs typeface="Arial" pitchFamily="34" charset="0"/>
                        </a:rPr>
                        <a:t>294.12</a:t>
                      </a:r>
                      <a:endParaRPr lang="en-US" sz="200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2000">
                          <a:effectLst/>
                          <a:latin typeface="Arial" pitchFamily="34" charset="0"/>
                          <a:cs typeface="Arial" pitchFamily="34" charset="0"/>
                        </a:rPr>
                        <a:t>4</a:t>
                      </a:r>
                      <a:endParaRPr lang="en-US" sz="200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2000">
                          <a:effectLst/>
                          <a:latin typeface="Arial" pitchFamily="34" charset="0"/>
                          <a:cs typeface="Arial" pitchFamily="34" charset="0"/>
                        </a:rPr>
                        <a:t>1176.47</a:t>
                      </a:r>
                      <a:endParaRPr lang="en-US" sz="2000">
                        <a:effectLst/>
                        <a:latin typeface="Arial" pitchFamily="34" charset="0"/>
                        <a:ea typeface="Calibri"/>
                        <a:cs typeface="Arial" pitchFamily="34" charset="0"/>
                      </a:endParaRPr>
                    </a:p>
                  </a:txBody>
                  <a:tcPr marL="68580" marR="68580" marT="0" marB="0" anchor="b"/>
                </a:tc>
              </a:tr>
              <a:tr h="581462">
                <a:tc>
                  <a:txBody>
                    <a:bodyPr/>
                    <a:lstStyle/>
                    <a:p>
                      <a:pPr marL="0" marR="0" algn="r">
                        <a:lnSpc>
                          <a:spcPct val="115000"/>
                        </a:lnSpc>
                        <a:spcBef>
                          <a:spcPts val="0"/>
                        </a:spcBef>
                        <a:spcAft>
                          <a:spcPts val="0"/>
                        </a:spcAft>
                      </a:pPr>
                      <a:r>
                        <a:rPr lang="en-US" sz="2000">
                          <a:effectLst/>
                          <a:latin typeface="Arial" pitchFamily="34" charset="0"/>
                          <a:cs typeface="Arial" pitchFamily="34" charset="0"/>
                        </a:rPr>
                        <a:t>42</a:t>
                      </a:r>
                      <a:endParaRPr lang="en-US" sz="2000">
                        <a:effectLst/>
                        <a:latin typeface="Arial" pitchFamily="34" charset="0"/>
                        <a:ea typeface="Calibri"/>
                        <a:cs typeface="Arial" pitchFamily="34" charset="0"/>
                      </a:endParaRPr>
                    </a:p>
                  </a:txBody>
                  <a:tcPr marL="68580" marR="68580" marT="0" marB="0" anchor="b"/>
                </a:tc>
                <a:tc>
                  <a:txBody>
                    <a:bodyPr/>
                    <a:lstStyle/>
                    <a:p>
                      <a:pPr marL="0" marR="0">
                        <a:lnSpc>
                          <a:spcPct val="115000"/>
                        </a:lnSpc>
                        <a:spcBef>
                          <a:spcPts val="0"/>
                        </a:spcBef>
                        <a:spcAft>
                          <a:spcPts val="0"/>
                        </a:spcAft>
                      </a:pPr>
                      <a:r>
                        <a:rPr lang="en-US" sz="2000" dirty="0">
                          <a:effectLst/>
                          <a:latin typeface="Arial" pitchFamily="34" charset="0"/>
                          <a:cs typeface="Arial" pitchFamily="34" charset="0"/>
                        </a:rPr>
                        <a:t>1/2'' Drill</a:t>
                      </a:r>
                      <a:endParaRPr lang="en-US" sz="2000" dirty="0">
                        <a:effectLst/>
                        <a:latin typeface="Arial" pitchFamily="34" charset="0"/>
                        <a:ea typeface="Calibri"/>
                        <a:cs typeface="Arial" pitchFamily="34" charset="0"/>
                      </a:endParaRPr>
                    </a:p>
                  </a:txBody>
                  <a:tcPr marL="68580" marR="68580" marT="0" marB="0" anchor="b"/>
                </a:tc>
                <a:tc>
                  <a:txBody>
                    <a:bodyPr/>
                    <a:lstStyle/>
                    <a:p>
                      <a:pPr marL="0" marR="0">
                        <a:lnSpc>
                          <a:spcPct val="115000"/>
                        </a:lnSpc>
                        <a:spcBef>
                          <a:spcPts val="0"/>
                        </a:spcBef>
                        <a:spcAft>
                          <a:spcPts val="0"/>
                        </a:spcAft>
                      </a:pPr>
                      <a:r>
                        <a:rPr lang="en-US" sz="2000">
                          <a:effectLst/>
                          <a:latin typeface="Arial" pitchFamily="34" charset="0"/>
                          <a:cs typeface="Arial" pitchFamily="34" charset="0"/>
                        </a:rPr>
                        <a:t>750</a:t>
                      </a:r>
                      <a:endParaRPr lang="en-US" sz="200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2000">
                          <a:effectLst/>
                          <a:latin typeface="Arial" pitchFamily="34" charset="0"/>
                          <a:cs typeface="Arial" pitchFamily="34" charset="0"/>
                        </a:rPr>
                        <a:t>0.85</a:t>
                      </a:r>
                      <a:endParaRPr lang="en-US" sz="200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2000">
                          <a:effectLst/>
                          <a:latin typeface="Arial" pitchFamily="34" charset="0"/>
                          <a:cs typeface="Arial" pitchFamily="34" charset="0"/>
                        </a:rPr>
                        <a:t>882.35</a:t>
                      </a:r>
                      <a:endParaRPr lang="en-US" sz="200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2000">
                          <a:effectLst/>
                          <a:latin typeface="Arial" pitchFamily="34" charset="0"/>
                          <a:cs typeface="Arial" pitchFamily="34" charset="0"/>
                        </a:rPr>
                        <a:t>4</a:t>
                      </a:r>
                      <a:endParaRPr lang="en-US" sz="200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2000">
                          <a:effectLst/>
                          <a:latin typeface="Arial" pitchFamily="34" charset="0"/>
                          <a:cs typeface="Arial" pitchFamily="34" charset="0"/>
                        </a:rPr>
                        <a:t>3529.41</a:t>
                      </a:r>
                      <a:endParaRPr lang="en-US" sz="2000">
                        <a:effectLst/>
                        <a:latin typeface="Arial" pitchFamily="34" charset="0"/>
                        <a:ea typeface="Calibri"/>
                        <a:cs typeface="Arial" pitchFamily="34" charset="0"/>
                      </a:endParaRPr>
                    </a:p>
                  </a:txBody>
                  <a:tcPr marL="68580" marR="68580" marT="0" marB="0" anchor="b"/>
                </a:tc>
              </a:tr>
              <a:tr h="320912">
                <a:tc>
                  <a:txBody>
                    <a:bodyPr/>
                    <a:lstStyle/>
                    <a:p>
                      <a:pPr marL="0" marR="0" algn="r">
                        <a:lnSpc>
                          <a:spcPct val="115000"/>
                        </a:lnSpc>
                        <a:spcBef>
                          <a:spcPts val="0"/>
                        </a:spcBef>
                        <a:spcAft>
                          <a:spcPts val="0"/>
                        </a:spcAft>
                      </a:pPr>
                      <a:r>
                        <a:rPr lang="en-US" sz="2000">
                          <a:effectLst/>
                          <a:latin typeface="Arial" pitchFamily="34" charset="0"/>
                          <a:cs typeface="Arial" pitchFamily="34" charset="0"/>
                        </a:rPr>
                        <a:t>43</a:t>
                      </a:r>
                      <a:endParaRPr lang="en-US" sz="2000">
                        <a:effectLst/>
                        <a:latin typeface="Arial" pitchFamily="34" charset="0"/>
                        <a:ea typeface="Calibri"/>
                        <a:cs typeface="Arial" pitchFamily="34" charset="0"/>
                      </a:endParaRPr>
                    </a:p>
                  </a:txBody>
                  <a:tcPr marL="68580" marR="68580" marT="0" marB="0" anchor="b"/>
                </a:tc>
                <a:tc>
                  <a:txBody>
                    <a:bodyPr/>
                    <a:lstStyle/>
                    <a:p>
                      <a:pPr marL="0" marR="0">
                        <a:lnSpc>
                          <a:spcPct val="115000"/>
                        </a:lnSpc>
                        <a:spcBef>
                          <a:spcPts val="0"/>
                        </a:spcBef>
                        <a:spcAft>
                          <a:spcPts val="0"/>
                        </a:spcAft>
                      </a:pPr>
                      <a:r>
                        <a:rPr lang="en-US" sz="2000">
                          <a:effectLst/>
                          <a:latin typeface="Arial" pitchFamily="34" charset="0"/>
                          <a:cs typeface="Arial" pitchFamily="34" charset="0"/>
                        </a:rPr>
                        <a:t>1'' Drill</a:t>
                      </a:r>
                      <a:endParaRPr lang="en-US" sz="2000">
                        <a:effectLst/>
                        <a:latin typeface="Arial" pitchFamily="34" charset="0"/>
                        <a:ea typeface="Calibri"/>
                        <a:cs typeface="Arial" pitchFamily="34" charset="0"/>
                      </a:endParaRPr>
                    </a:p>
                  </a:txBody>
                  <a:tcPr marL="68580" marR="68580" marT="0" marB="0" anchor="b"/>
                </a:tc>
                <a:tc>
                  <a:txBody>
                    <a:bodyPr/>
                    <a:lstStyle/>
                    <a:p>
                      <a:pPr marL="0" marR="0">
                        <a:lnSpc>
                          <a:spcPct val="115000"/>
                        </a:lnSpc>
                        <a:spcBef>
                          <a:spcPts val="0"/>
                        </a:spcBef>
                        <a:spcAft>
                          <a:spcPts val="0"/>
                        </a:spcAft>
                      </a:pPr>
                      <a:r>
                        <a:rPr lang="en-US" sz="2000" dirty="0">
                          <a:effectLst/>
                          <a:latin typeface="Arial" pitchFamily="34" charset="0"/>
                          <a:cs typeface="Arial" pitchFamily="34" charset="0"/>
                        </a:rPr>
                        <a:t>1000</a:t>
                      </a:r>
                      <a:endParaRPr lang="en-US" sz="2000" dirty="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2000">
                          <a:effectLst/>
                          <a:latin typeface="Arial" pitchFamily="34" charset="0"/>
                          <a:cs typeface="Arial" pitchFamily="34" charset="0"/>
                        </a:rPr>
                        <a:t>0.85</a:t>
                      </a:r>
                      <a:endParaRPr lang="en-US" sz="200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2000">
                          <a:effectLst/>
                          <a:latin typeface="Arial" pitchFamily="34" charset="0"/>
                          <a:cs typeface="Arial" pitchFamily="34" charset="0"/>
                        </a:rPr>
                        <a:t>1176.47</a:t>
                      </a:r>
                      <a:endParaRPr lang="en-US" sz="200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2000">
                          <a:effectLst/>
                          <a:latin typeface="Arial" pitchFamily="34" charset="0"/>
                          <a:cs typeface="Arial" pitchFamily="34" charset="0"/>
                        </a:rPr>
                        <a:t>0.5</a:t>
                      </a:r>
                      <a:endParaRPr lang="en-US" sz="200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2000">
                          <a:effectLst/>
                          <a:latin typeface="Arial" pitchFamily="34" charset="0"/>
                          <a:cs typeface="Arial" pitchFamily="34" charset="0"/>
                        </a:rPr>
                        <a:t>588.24</a:t>
                      </a:r>
                      <a:endParaRPr lang="en-US" sz="2000">
                        <a:effectLst/>
                        <a:latin typeface="Arial" pitchFamily="34" charset="0"/>
                        <a:ea typeface="Calibri"/>
                        <a:cs typeface="Arial" pitchFamily="34" charset="0"/>
                      </a:endParaRPr>
                    </a:p>
                  </a:txBody>
                  <a:tcPr marL="68580" marR="68580" marT="0" marB="0" anchor="b"/>
                </a:tc>
              </a:tr>
              <a:tr h="320912">
                <a:tc>
                  <a:txBody>
                    <a:bodyPr/>
                    <a:lstStyle/>
                    <a:p>
                      <a:pPr marL="0" marR="0" algn="r">
                        <a:lnSpc>
                          <a:spcPct val="115000"/>
                        </a:lnSpc>
                        <a:spcBef>
                          <a:spcPts val="0"/>
                        </a:spcBef>
                        <a:spcAft>
                          <a:spcPts val="0"/>
                        </a:spcAft>
                      </a:pPr>
                      <a:r>
                        <a:rPr lang="en-US" sz="2000">
                          <a:effectLst/>
                          <a:latin typeface="Arial" pitchFamily="34" charset="0"/>
                          <a:cs typeface="Arial" pitchFamily="34" charset="0"/>
                        </a:rPr>
                        <a:t>44</a:t>
                      </a:r>
                      <a:endParaRPr lang="en-US" sz="2000">
                        <a:effectLst/>
                        <a:latin typeface="Arial" pitchFamily="34" charset="0"/>
                        <a:ea typeface="Calibri"/>
                        <a:cs typeface="Arial" pitchFamily="34" charset="0"/>
                      </a:endParaRPr>
                    </a:p>
                  </a:txBody>
                  <a:tcPr marL="68580" marR="68580" marT="0" marB="0" anchor="b"/>
                </a:tc>
                <a:tc>
                  <a:txBody>
                    <a:bodyPr/>
                    <a:lstStyle/>
                    <a:p>
                      <a:pPr marL="0" marR="0">
                        <a:lnSpc>
                          <a:spcPct val="115000"/>
                        </a:lnSpc>
                        <a:spcBef>
                          <a:spcPts val="0"/>
                        </a:spcBef>
                        <a:spcAft>
                          <a:spcPts val="0"/>
                        </a:spcAft>
                      </a:pPr>
                      <a:r>
                        <a:rPr lang="en-US" sz="2000">
                          <a:effectLst/>
                          <a:latin typeface="Arial" pitchFamily="34" charset="0"/>
                          <a:cs typeface="Arial" pitchFamily="34" charset="0"/>
                        </a:rPr>
                        <a:t>9'' Disc Sander</a:t>
                      </a:r>
                      <a:endParaRPr lang="en-US" sz="2000">
                        <a:effectLst/>
                        <a:latin typeface="Arial" pitchFamily="34" charset="0"/>
                        <a:ea typeface="Calibri"/>
                        <a:cs typeface="Arial" pitchFamily="34" charset="0"/>
                      </a:endParaRPr>
                    </a:p>
                  </a:txBody>
                  <a:tcPr marL="68580" marR="68580" marT="0" marB="0" anchor="b"/>
                </a:tc>
                <a:tc>
                  <a:txBody>
                    <a:bodyPr/>
                    <a:lstStyle/>
                    <a:p>
                      <a:pPr marL="0" marR="0">
                        <a:lnSpc>
                          <a:spcPct val="115000"/>
                        </a:lnSpc>
                        <a:spcBef>
                          <a:spcPts val="0"/>
                        </a:spcBef>
                        <a:spcAft>
                          <a:spcPts val="0"/>
                        </a:spcAft>
                      </a:pPr>
                      <a:r>
                        <a:rPr lang="en-US" sz="2000" dirty="0">
                          <a:effectLst/>
                          <a:latin typeface="Arial" pitchFamily="34" charset="0"/>
                          <a:cs typeface="Arial" pitchFamily="34" charset="0"/>
                        </a:rPr>
                        <a:t>1200</a:t>
                      </a:r>
                      <a:endParaRPr lang="en-US" sz="2000" dirty="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2000" dirty="0">
                          <a:effectLst/>
                          <a:latin typeface="Arial" pitchFamily="34" charset="0"/>
                          <a:cs typeface="Arial" pitchFamily="34" charset="0"/>
                        </a:rPr>
                        <a:t>0.85</a:t>
                      </a:r>
                      <a:endParaRPr lang="en-US" sz="2000" dirty="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2000">
                          <a:effectLst/>
                          <a:latin typeface="Arial" pitchFamily="34" charset="0"/>
                          <a:cs typeface="Arial" pitchFamily="34" charset="0"/>
                        </a:rPr>
                        <a:t>1411.76</a:t>
                      </a:r>
                      <a:endParaRPr lang="en-US" sz="200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2000">
                          <a:effectLst/>
                          <a:latin typeface="Arial" pitchFamily="34" charset="0"/>
                          <a:cs typeface="Arial" pitchFamily="34" charset="0"/>
                        </a:rPr>
                        <a:t>0.5</a:t>
                      </a:r>
                      <a:endParaRPr lang="en-US" sz="200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2000">
                          <a:effectLst/>
                          <a:latin typeface="Arial" pitchFamily="34" charset="0"/>
                          <a:cs typeface="Arial" pitchFamily="34" charset="0"/>
                        </a:rPr>
                        <a:t>705.88</a:t>
                      </a:r>
                      <a:endParaRPr lang="en-US" sz="2000">
                        <a:effectLst/>
                        <a:latin typeface="Arial" pitchFamily="34" charset="0"/>
                        <a:ea typeface="Calibri"/>
                        <a:cs typeface="Arial" pitchFamily="34" charset="0"/>
                      </a:endParaRPr>
                    </a:p>
                  </a:txBody>
                  <a:tcPr marL="68580" marR="68580" marT="0" marB="0" anchor="b"/>
                </a:tc>
              </a:tr>
              <a:tr h="320912">
                <a:tc>
                  <a:txBody>
                    <a:bodyPr/>
                    <a:lstStyle/>
                    <a:p>
                      <a:pPr marL="0" marR="0" algn="r">
                        <a:lnSpc>
                          <a:spcPct val="115000"/>
                        </a:lnSpc>
                        <a:spcBef>
                          <a:spcPts val="0"/>
                        </a:spcBef>
                        <a:spcAft>
                          <a:spcPts val="0"/>
                        </a:spcAft>
                      </a:pPr>
                      <a:r>
                        <a:rPr lang="en-US" sz="2000">
                          <a:effectLst/>
                          <a:latin typeface="Arial" pitchFamily="34" charset="0"/>
                          <a:cs typeface="Arial" pitchFamily="34" charset="0"/>
                        </a:rPr>
                        <a:t>45</a:t>
                      </a:r>
                      <a:endParaRPr lang="en-US" sz="2000">
                        <a:effectLst/>
                        <a:latin typeface="Arial" pitchFamily="34" charset="0"/>
                        <a:ea typeface="Calibri"/>
                        <a:cs typeface="Arial" pitchFamily="34" charset="0"/>
                      </a:endParaRPr>
                    </a:p>
                  </a:txBody>
                  <a:tcPr marL="68580" marR="68580" marT="0" marB="0" anchor="b"/>
                </a:tc>
                <a:tc>
                  <a:txBody>
                    <a:bodyPr/>
                    <a:lstStyle/>
                    <a:p>
                      <a:pPr marL="0" marR="0">
                        <a:lnSpc>
                          <a:spcPct val="115000"/>
                        </a:lnSpc>
                        <a:spcBef>
                          <a:spcPts val="0"/>
                        </a:spcBef>
                        <a:spcAft>
                          <a:spcPts val="0"/>
                        </a:spcAft>
                      </a:pPr>
                      <a:r>
                        <a:rPr lang="en-US" sz="2000">
                          <a:effectLst/>
                          <a:latin typeface="Arial" pitchFamily="34" charset="0"/>
                          <a:cs typeface="Arial" pitchFamily="34" charset="0"/>
                        </a:rPr>
                        <a:t>3'' Belt Sander</a:t>
                      </a:r>
                      <a:endParaRPr lang="en-US" sz="2000">
                        <a:effectLst/>
                        <a:latin typeface="Arial" pitchFamily="34" charset="0"/>
                        <a:ea typeface="Calibri"/>
                        <a:cs typeface="Arial" pitchFamily="34" charset="0"/>
                      </a:endParaRPr>
                    </a:p>
                  </a:txBody>
                  <a:tcPr marL="68580" marR="68580" marT="0" marB="0" anchor="b"/>
                </a:tc>
                <a:tc>
                  <a:txBody>
                    <a:bodyPr/>
                    <a:lstStyle/>
                    <a:p>
                      <a:pPr marL="0" marR="0">
                        <a:lnSpc>
                          <a:spcPct val="115000"/>
                        </a:lnSpc>
                        <a:spcBef>
                          <a:spcPts val="0"/>
                        </a:spcBef>
                        <a:spcAft>
                          <a:spcPts val="0"/>
                        </a:spcAft>
                      </a:pPr>
                      <a:r>
                        <a:rPr lang="en-US" sz="2000">
                          <a:effectLst/>
                          <a:latin typeface="Arial" pitchFamily="34" charset="0"/>
                          <a:cs typeface="Arial" pitchFamily="34" charset="0"/>
                        </a:rPr>
                        <a:t>1000</a:t>
                      </a:r>
                      <a:endParaRPr lang="en-US" sz="200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2000" dirty="0">
                          <a:effectLst/>
                          <a:latin typeface="Arial" pitchFamily="34" charset="0"/>
                          <a:cs typeface="Arial" pitchFamily="34" charset="0"/>
                        </a:rPr>
                        <a:t>0.85</a:t>
                      </a:r>
                      <a:endParaRPr lang="en-US" sz="2000" dirty="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2000" dirty="0">
                          <a:effectLst/>
                          <a:latin typeface="Arial" pitchFamily="34" charset="0"/>
                          <a:cs typeface="Arial" pitchFamily="34" charset="0"/>
                        </a:rPr>
                        <a:t>1176.47</a:t>
                      </a:r>
                      <a:endParaRPr lang="en-US" sz="2000" dirty="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2000">
                          <a:effectLst/>
                          <a:latin typeface="Arial" pitchFamily="34" charset="0"/>
                          <a:cs typeface="Arial" pitchFamily="34" charset="0"/>
                        </a:rPr>
                        <a:t>0.5</a:t>
                      </a:r>
                      <a:endParaRPr lang="en-US" sz="200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2000">
                          <a:effectLst/>
                          <a:latin typeface="Arial" pitchFamily="34" charset="0"/>
                          <a:cs typeface="Arial" pitchFamily="34" charset="0"/>
                        </a:rPr>
                        <a:t>588.24</a:t>
                      </a:r>
                      <a:endParaRPr lang="en-US" sz="2000">
                        <a:effectLst/>
                        <a:latin typeface="Arial" pitchFamily="34" charset="0"/>
                        <a:ea typeface="Calibri"/>
                        <a:cs typeface="Arial" pitchFamily="34" charset="0"/>
                      </a:endParaRPr>
                    </a:p>
                  </a:txBody>
                  <a:tcPr marL="68580" marR="68580" marT="0" marB="0" anchor="b"/>
                </a:tc>
              </a:tr>
              <a:tr h="320912">
                <a:tc>
                  <a:txBody>
                    <a:bodyPr/>
                    <a:lstStyle/>
                    <a:p>
                      <a:pPr marL="0" marR="0" algn="r">
                        <a:lnSpc>
                          <a:spcPct val="115000"/>
                        </a:lnSpc>
                        <a:spcBef>
                          <a:spcPts val="0"/>
                        </a:spcBef>
                        <a:spcAft>
                          <a:spcPts val="0"/>
                        </a:spcAft>
                      </a:pPr>
                      <a:r>
                        <a:rPr lang="en-US" sz="2000">
                          <a:effectLst/>
                          <a:latin typeface="Arial" pitchFamily="34" charset="0"/>
                          <a:cs typeface="Arial" pitchFamily="34" charset="0"/>
                        </a:rPr>
                        <a:t>46</a:t>
                      </a:r>
                      <a:endParaRPr lang="en-US" sz="2000">
                        <a:effectLst/>
                        <a:latin typeface="Arial" pitchFamily="34" charset="0"/>
                        <a:ea typeface="Calibri"/>
                        <a:cs typeface="Arial" pitchFamily="34" charset="0"/>
                      </a:endParaRPr>
                    </a:p>
                  </a:txBody>
                  <a:tcPr marL="68580" marR="68580" marT="0" marB="0" anchor="b"/>
                </a:tc>
                <a:tc>
                  <a:txBody>
                    <a:bodyPr/>
                    <a:lstStyle/>
                    <a:p>
                      <a:pPr marL="0" marR="0">
                        <a:lnSpc>
                          <a:spcPct val="115000"/>
                        </a:lnSpc>
                        <a:spcBef>
                          <a:spcPts val="0"/>
                        </a:spcBef>
                        <a:spcAft>
                          <a:spcPts val="0"/>
                        </a:spcAft>
                      </a:pPr>
                      <a:r>
                        <a:rPr lang="en-US" sz="2000">
                          <a:effectLst/>
                          <a:latin typeface="Arial" pitchFamily="34" charset="0"/>
                          <a:cs typeface="Arial" pitchFamily="34" charset="0"/>
                        </a:rPr>
                        <a:t>12'' Chain Saw</a:t>
                      </a:r>
                      <a:endParaRPr lang="en-US" sz="2000">
                        <a:effectLst/>
                        <a:latin typeface="Arial" pitchFamily="34" charset="0"/>
                        <a:ea typeface="Calibri"/>
                        <a:cs typeface="Arial" pitchFamily="34" charset="0"/>
                      </a:endParaRPr>
                    </a:p>
                  </a:txBody>
                  <a:tcPr marL="68580" marR="68580" marT="0" marB="0" anchor="b"/>
                </a:tc>
                <a:tc>
                  <a:txBody>
                    <a:bodyPr/>
                    <a:lstStyle/>
                    <a:p>
                      <a:pPr marL="0" marR="0">
                        <a:lnSpc>
                          <a:spcPct val="115000"/>
                        </a:lnSpc>
                        <a:spcBef>
                          <a:spcPts val="0"/>
                        </a:spcBef>
                        <a:spcAft>
                          <a:spcPts val="0"/>
                        </a:spcAft>
                      </a:pPr>
                      <a:r>
                        <a:rPr lang="en-US" sz="2000">
                          <a:effectLst/>
                          <a:latin typeface="Arial" pitchFamily="34" charset="0"/>
                          <a:cs typeface="Arial" pitchFamily="34" charset="0"/>
                        </a:rPr>
                        <a:t>1100</a:t>
                      </a:r>
                      <a:endParaRPr lang="en-US" sz="200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2000">
                          <a:effectLst/>
                          <a:latin typeface="Arial" pitchFamily="34" charset="0"/>
                          <a:cs typeface="Arial" pitchFamily="34" charset="0"/>
                        </a:rPr>
                        <a:t>0.85</a:t>
                      </a:r>
                      <a:endParaRPr lang="en-US" sz="200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2000" dirty="0">
                          <a:effectLst/>
                          <a:latin typeface="Arial" pitchFamily="34" charset="0"/>
                          <a:cs typeface="Arial" pitchFamily="34" charset="0"/>
                        </a:rPr>
                        <a:t>1294.12</a:t>
                      </a:r>
                      <a:endParaRPr lang="en-US" sz="2000" dirty="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2000" dirty="0">
                          <a:effectLst/>
                          <a:latin typeface="Arial" pitchFamily="34" charset="0"/>
                          <a:cs typeface="Arial" pitchFamily="34" charset="0"/>
                        </a:rPr>
                        <a:t>0.5</a:t>
                      </a:r>
                      <a:endParaRPr lang="en-US" sz="2000" dirty="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2000">
                          <a:effectLst/>
                          <a:latin typeface="Arial" pitchFamily="34" charset="0"/>
                          <a:cs typeface="Arial" pitchFamily="34" charset="0"/>
                        </a:rPr>
                        <a:t>647.06</a:t>
                      </a:r>
                      <a:endParaRPr lang="en-US" sz="2000">
                        <a:effectLst/>
                        <a:latin typeface="Arial" pitchFamily="34" charset="0"/>
                        <a:ea typeface="Calibri"/>
                        <a:cs typeface="Arial" pitchFamily="34" charset="0"/>
                      </a:endParaRPr>
                    </a:p>
                  </a:txBody>
                  <a:tcPr marL="68580" marR="68580" marT="0" marB="0" anchor="b"/>
                </a:tc>
              </a:tr>
              <a:tr h="320912">
                <a:tc>
                  <a:txBody>
                    <a:bodyPr/>
                    <a:lstStyle/>
                    <a:p>
                      <a:pPr marL="0" marR="0" algn="r">
                        <a:lnSpc>
                          <a:spcPct val="115000"/>
                        </a:lnSpc>
                        <a:spcBef>
                          <a:spcPts val="0"/>
                        </a:spcBef>
                        <a:spcAft>
                          <a:spcPts val="0"/>
                        </a:spcAft>
                      </a:pPr>
                      <a:r>
                        <a:rPr lang="en-US" sz="2000">
                          <a:effectLst/>
                          <a:latin typeface="Arial" pitchFamily="34" charset="0"/>
                          <a:cs typeface="Arial" pitchFamily="34" charset="0"/>
                        </a:rPr>
                        <a:t>47</a:t>
                      </a:r>
                      <a:endParaRPr lang="en-US" sz="2000">
                        <a:effectLst/>
                        <a:latin typeface="Arial" pitchFamily="34" charset="0"/>
                        <a:ea typeface="Calibri"/>
                        <a:cs typeface="Arial" pitchFamily="34" charset="0"/>
                      </a:endParaRPr>
                    </a:p>
                  </a:txBody>
                  <a:tcPr marL="68580" marR="68580" marT="0" marB="0" anchor="b"/>
                </a:tc>
                <a:tc>
                  <a:txBody>
                    <a:bodyPr/>
                    <a:lstStyle/>
                    <a:p>
                      <a:pPr marL="0" marR="0">
                        <a:lnSpc>
                          <a:spcPct val="115000"/>
                        </a:lnSpc>
                        <a:spcBef>
                          <a:spcPts val="0"/>
                        </a:spcBef>
                        <a:spcAft>
                          <a:spcPts val="0"/>
                        </a:spcAft>
                      </a:pPr>
                      <a:r>
                        <a:rPr lang="en-US" sz="2000">
                          <a:effectLst/>
                          <a:latin typeface="Arial" pitchFamily="34" charset="0"/>
                          <a:cs typeface="Arial" pitchFamily="34" charset="0"/>
                        </a:rPr>
                        <a:t>14'' Band Saw</a:t>
                      </a:r>
                      <a:endParaRPr lang="en-US" sz="2000">
                        <a:effectLst/>
                        <a:latin typeface="Arial" pitchFamily="34" charset="0"/>
                        <a:ea typeface="Calibri"/>
                        <a:cs typeface="Arial" pitchFamily="34" charset="0"/>
                      </a:endParaRPr>
                    </a:p>
                  </a:txBody>
                  <a:tcPr marL="68580" marR="68580" marT="0" marB="0" anchor="b"/>
                </a:tc>
                <a:tc>
                  <a:txBody>
                    <a:bodyPr/>
                    <a:lstStyle/>
                    <a:p>
                      <a:pPr marL="0" marR="0">
                        <a:lnSpc>
                          <a:spcPct val="115000"/>
                        </a:lnSpc>
                        <a:spcBef>
                          <a:spcPts val="0"/>
                        </a:spcBef>
                        <a:spcAft>
                          <a:spcPts val="0"/>
                        </a:spcAft>
                      </a:pPr>
                      <a:r>
                        <a:rPr lang="en-US" sz="2000">
                          <a:effectLst/>
                          <a:latin typeface="Arial" pitchFamily="34" charset="0"/>
                          <a:cs typeface="Arial" pitchFamily="34" charset="0"/>
                        </a:rPr>
                        <a:t>1100</a:t>
                      </a:r>
                      <a:endParaRPr lang="en-US" sz="200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2000">
                          <a:effectLst/>
                          <a:latin typeface="Arial" pitchFamily="34" charset="0"/>
                          <a:cs typeface="Arial" pitchFamily="34" charset="0"/>
                        </a:rPr>
                        <a:t>0.85</a:t>
                      </a:r>
                      <a:endParaRPr lang="en-US" sz="200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2000">
                          <a:effectLst/>
                          <a:latin typeface="Arial" pitchFamily="34" charset="0"/>
                          <a:cs typeface="Arial" pitchFamily="34" charset="0"/>
                        </a:rPr>
                        <a:t>1294.12</a:t>
                      </a:r>
                      <a:endParaRPr lang="en-US" sz="200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2000" dirty="0">
                          <a:effectLst/>
                          <a:latin typeface="Arial" pitchFamily="34" charset="0"/>
                          <a:cs typeface="Arial" pitchFamily="34" charset="0"/>
                        </a:rPr>
                        <a:t>0.5</a:t>
                      </a:r>
                      <a:endParaRPr lang="en-US" sz="2000" dirty="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2000" dirty="0">
                          <a:effectLst/>
                          <a:latin typeface="Arial" pitchFamily="34" charset="0"/>
                          <a:cs typeface="Arial" pitchFamily="34" charset="0"/>
                        </a:rPr>
                        <a:t>647.06</a:t>
                      </a:r>
                      <a:endParaRPr lang="en-US" sz="2000" dirty="0">
                        <a:effectLst/>
                        <a:latin typeface="Arial" pitchFamily="34" charset="0"/>
                        <a:ea typeface="Calibri"/>
                        <a:cs typeface="Arial" pitchFamily="34" charset="0"/>
                      </a:endParaRPr>
                    </a:p>
                  </a:txBody>
                  <a:tcPr marL="68580" marR="68580" marT="0" marB="0" anchor="b"/>
                </a:tc>
              </a:tr>
              <a:tr h="641826">
                <a:tc>
                  <a:txBody>
                    <a:bodyPr/>
                    <a:lstStyle/>
                    <a:p>
                      <a:pPr marL="0" marR="0" algn="r">
                        <a:lnSpc>
                          <a:spcPct val="115000"/>
                        </a:lnSpc>
                        <a:spcBef>
                          <a:spcPts val="0"/>
                        </a:spcBef>
                        <a:spcAft>
                          <a:spcPts val="0"/>
                        </a:spcAft>
                      </a:pPr>
                      <a:r>
                        <a:rPr lang="en-US" sz="2000">
                          <a:effectLst/>
                          <a:latin typeface="Arial" pitchFamily="34" charset="0"/>
                          <a:cs typeface="Arial" pitchFamily="34" charset="0"/>
                        </a:rPr>
                        <a:t>48</a:t>
                      </a:r>
                      <a:endParaRPr lang="en-US" sz="2000">
                        <a:effectLst/>
                        <a:latin typeface="Arial" pitchFamily="34" charset="0"/>
                        <a:ea typeface="Calibri"/>
                        <a:cs typeface="Arial" pitchFamily="34" charset="0"/>
                      </a:endParaRPr>
                    </a:p>
                  </a:txBody>
                  <a:tcPr marL="68580" marR="68580" marT="0" marB="0" anchor="b"/>
                </a:tc>
                <a:tc>
                  <a:txBody>
                    <a:bodyPr/>
                    <a:lstStyle/>
                    <a:p>
                      <a:pPr marL="0" marR="0">
                        <a:lnSpc>
                          <a:spcPct val="115000"/>
                        </a:lnSpc>
                        <a:spcBef>
                          <a:spcPts val="0"/>
                        </a:spcBef>
                        <a:spcAft>
                          <a:spcPts val="0"/>
                        </a:spcAft>
                      </a:pPr>
                      <a:r>
                        <a:rPr lang="en-US" sz="2000" dirty="0">
                          <a:effectLst/>
                          <a:latin typeface="Arial" pitchFamily="34" charset="0"/>
                          <a:cs typeface="Arial" pitchFamily="34" charset="0"/>
                        </a:rPr>
                        <a:t>7-1/4'' </a:t>
                      </a:r>
                      <a:r>
                        <a:rPr lang="en-US" sz="2000" dirty="0" smtClean="0">
                          <a:effectLst/>
                          <a:latin typeface="Arial" pitchFamily="34" charset="0"/>
                          <a:cs typeface="Arial" pitchFamily="34" charset="0"/>
                        </a:rPr>
                        <a:t>circular </a:t>
                      </a:r>
                      <a:r>
                        <a:rPr lang="en-US" sz="2000" dirty="0">
                          <a:effectLst/>
                          <a:latin typeface="Arial" pitchFamily="34" charset="0"/>
                          <a:cs typeface="Arial" pitchFamily="34" charset="0"/>
                        </a:rPr>
                        <a:t>Saw</a:t>
                      </a:r>
                      <a:endParaRPr lang="en-US" sz="2000" dirty="0">
                        <a:effectLst/>
                        <a:latin typeface="Arial" pitchFamily="34" charset="0"/>
                        <a:ea typeface="Calibri"/>
                        <a:cs typeface="Arial" pitchFamily="34" charset="0"/>
                      </a:endParaRPr>
                    </a:p>
                  </a:txBody>
                  <a:tcPr marL="68580" marR="68580" marT="0" marB="0" anchor="b"/>
                </a:tc>
                <a:tc>
                  <a:txBody>
                    <a:bodyPr/>
                    <a:lstStyle/>
                    <a:p>
                      <a:pPr marL="0" marR="0">
                        <a:lnSpc>
                          <a:spcPct val="115000"/>
                        </a:lnSpc>
                        <a:spcBef>
                          <a:spcPts val="0"/>
                        </a:spcBef>
                        <a:spcAft>
                          <a:spcPts val="0"/>
                        </a:spcAft>
                      </a:pPr>
                      <a:r>
                        <a:rPr lang="en-US" sz="2000">
                          <a:effectLst/>
                          <a:latin typeface="Arial" pitchFamily="34" charset="0"/>
                          <a:cs typeface="Arial" pitchFamily="34" charset="0"/>
                        </a:rPr>
                        <a:t>900</a:t>
                      </a:r>
                      <a:endParaRPr lang="en-US" sz="200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2000">
                          <a:effectLst/>
                          <a:latin typeface="Arial" pitchFamily="34" charset="0"/>
                          <a:cs typeface="Arial" pitchFamily="34" charset="0"/>
                        </a:rPr>
                        <a:t>0.85</a:t>
                      </a:r>
                      <a:endParaRPr lang="en-US" sz="200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2000">
                          <a:effectLst/>
                          <a:latin typeface="Arial" pitchFamily="34" charset="0"/>
                          <a:cs typeface="Arial" pitchFamily="34" charset="0"/>
                        </a:rPr>
                        <a:t>1058.82</a:t>
                      </a:r>
                      <a:endParaRPr lang="en-US" sz="200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2000">
                          <a:effectLst/>
                          <a:latin typeface="Arial" pitchFamily="34" charset="0"/>
                          <a:cs typeface="Arial" pitchFamily="34" charset="0"/>
                        </a:rPr>
                        <a:t>0.5</a:t>
                      </a:r>
                      <a:endParaRPr lang="en-US" sz="200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2000" dirty="0">
                          <a:effectLst/>
                          <a:latin typeface="Arial" pitchFamily="34" charset="0"/>
                          <a:cs typeface="Arial" pitchFamily="34" charset="0"/>
                        </a:rPr>
                        <a:t>529.41</a:t>
                      </a:r>
                      <a:endParaRPr lang="en-US" sz="2000" dirty="0">
                        <a:effectLst/>
                        <a:latin typeface="Arial" pitchFamily="34" charset="0"/>
                        <a:ea typeface="Calibri"/>
                        <a:cs typeface="Arial" pitchFamily="34" charset="0"/>
                      </a:endParaRPr>
                    </a:p>
                  </a:txBody>
                  <a:tcPr marL="68580" marR="68580" marT="0" marB="0" anchor="b"/>
                </a:tc>
              </a:tr>
              <a:tr h="641826">
                <a:tc>
                  <a:txBody>
                    <a:bodyPr/>
                    <a:lstStyle/>
                    <a:p>
                      <a:pPr marL="0" marR="0" algn="r">
                        <a:lnSpc>
                          <a:spcPct val="115000"/>
                        </a:lnSpc>
                        <a:spcBef>
                          <a:spcPts val="0"/>
                        </a:spcBef>
                        <a:spcAft>
                          <a:spcPts val="0"/>
                        </a:spcAft>
                      </a:pPr>
                      <a:r>
                        <a:rPr lang="en-US" sz="2000">
                          <a:effectLst/>
                          <a:latin typeface="Arial" pitchFamily="34" charset="0"/>
                          <a:cs typeface="Arial" pitchFamily="34" charset="0"/>
                        </a:rPr>
                        <a:t>49</a:t>
                      </a:r>
                      <a:endParaRPr lang="en-US" sz="2000">
                        <a:effectLst/>
                        <a:latin typeface="Arial" pitchFamily="34" charset="0"/>
                        <a:ea typeface="Calibri"/>
                        <a:cs typeface="Arial" pitchFamily="34" charset="0"/>
                      </a:endParaRPr>
                    </a:p>
                  </a:txBody>
                  <a:tcPr marL="68580" marR="68580" marT="0" marB="0" anchor="b"/>
                </a:tc>
                <a:tc>
                  <a:txBody>
                    <a:bodyPr/>
                    <a:lstStyle/>
                    <a:p>
                      <a:pPr marL="0" marR="0">
                        <a:lnSpc>
                          <a:spcPct val="115000"/>
                        </a:lnSpc>
                        <a:spcBef>
                          <a:spcPts val="0"/>
                        </a:spcBef>
                        <a:spcAft>
                          <a:spcPts val="0"/>
                        </a:spcAft>
                      </a:pPr>
                      <a:r>
                        <a:rPr lang="en-US" sz="2000">
                          <a:effectLst/>
                          <a:latin typeface="Arial" pitchFamily="34" charset="0"/>
                          <a:cs typeface="Arial" pitchFamily="34" charset="0"/>
                        </a:rPr>
                        <a:t>8-1/4'' circullar Saw</a:t>
                      </a:r>
                      <a:endParaRPr lang="en-US" sz="2000">
                        <a:effectLst/>
                        <a:latin typeface="Arial" pitchFamily="34" charset="0"/>
                        <a:ea typeface="Calibri"/>
                        <a:cs typeface="Arial" pitchFamily="34" charset="0"/>
                      </a:endParaRPr>
                    </a:p>
                  </a:txBody>
                  <a:tcPr marL="68580" marR="68580" marT="0" marB="0" anchor="b"/>
                </a:tc>
                <a:tc>
                  <a:txBody>
                    <a:bodyPr/>
                    <a:lstStyle/>
                    <a:p>
                      <a:pPr marL="0" marR="0">
                        <a:lnSpc>
                          <a:spcPct val="115000"/>
                        </a:lnSpc>
                        <a:spcBef>
                          <a:spcPts val="0"/>
                        </a:spcBef>
                        <a:spcAft>
                          <a:spcPts val="0"/>
                        </a:spcAft>
                      </a:pPr>
                      <a:r>
                        <a:rPr lang="en-US" sz="2000">
                          <a:effectLst/>
                          <a:latin typeface="Arial" pitchFamily="34" charset="0"/>
                          <a:cs typeface="Arial" pitchFamily="34" charset="0"/>
                        </a:rPr>
                        <a:t>1400</a:t>
                      </a:r>
                      <a:endParaRPr lang="en-US" sz="200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2000">
                          <a:effectLst/>
                          <a:latin typeface="Arial" pitchFamily="34" charset="0"/>
                          <a:cs typeface="Arial" pitchFamily="34" charset="0"/>
                        </a:rPr>
                        <a:t>0.85</a:t>
                      </a:r>
                      <a:endParaRPr lang="en-US" sz="200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2000">
                          <a:effectLst/>
                          <a:latin typeface="Arial" pitchFamily="34" charset="0"/>
                          <a:cs typeface="Arial" pitchFamily="34" charset="0"/>
                        </a:rPr>
                        <a:t>1647.06</a:t>
                      </a:r>
                      <a:endParaRPr lang="en-US" sz="200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2000">
                          <a:effectLst/>
                          <a:latin typeface="Arial" pitchFamily="34" charset="0"/>
                          <a:cs typeface="Arial" pitchFamily="34" charset="0"/>
                        </a:rPr>
                        <a:t>0.5</a:t>
                      </a:r>
                      <a:endParaRPr lang="en-US" sz="200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2000" dirty="0">
                          <a:effectLst/>
                          <a:latin typeface="Arial" pitchFamily="34" charset="0"/>
                          <a:cs typeface="Arial" pitchFamily="34" charset="0"/>
                        </a:rPr>
                        <a:t>823.53</a:t>
                      </a:r>
                      <a:endParaRPr lang="en-US" sz="2000" dirty="0">
                        <a:effectLst/>
                        <a:latin typeface="Arial" pitchFamily="34" charset="0"/>
                        <a:ea typeface="Calibri"/>
                        <a:cs typeface="Arial" pitchFamily="34" charset="0"/>
                      </a:endParaRPr>
                    </a:p>
                  </a:txBody>
                  <a:tcPr marL="68580" marR="68580" marT="0" marB="0" anchor="b"/>
                </a:tc>
              </a:tr>
            </a:tbl>
          </a:graphicData>
        </a:graphic>
      </p:graphicFrame>
      <p:sp>
        <p:nvSpPr>
          <p:cNvPr id="5" name="Title 1"/>
          <p:cNvSpPr txBox="1">
            <a:spLocks/>
          </p:cNvSpPr>
          <p:nvPr/>
        </p:nvSpPr>
        <p:spPr>
          <a:xfrm>
            <a:off x="619760" y="253365"/>
            <a:ext cx="10693402" cy="539115"/>
          </a:xfrm>
          <a:prstGeom prst="rect">
            <a:avLst/>
          </a:prstGeom>
        </p:spPr>
        <p:txBody>
          <a:bodyPr>
            <a:normAutofit fontScale="97500"/>
          </a:bodyPr>
          <a:lstStyle>
            <a:lvl1pPr algn="l" defTabSz="914400" rtl="0" eaLnBrk="1" latinLnBrk="1" hangingPunct="1">
              <a:lnSpc>
                <a:spcPct val="90000"/>
              </a:lnSpc>
              <a:spcBef>
                <a:spcPct val="0"/>
              </a:spcBef>
              <a:buNone/>
              <a:defRPr sz="4400" kern="1200">
                <a:solidFill>
                  <a:schemeClr val="tx1"/>
                </a:solidFill>
                <a:latin typeface="+mj-lt"/>
                <a:ea typeface="+mj-ea"/>
                <a:cs typeface="+mj-cs"/>
              </a:defRPr>
            </a:lvl1pPr>
          </a:lstStyle>
          <a:p>
            <a:r>
              <a:rPr lang="en-US" sz="3000" b="1" smtClean="0">
                <a:latin typeface="Arial" pitchFamily="34" charset="0"/>
                <a:cs typeface="Arial" pitchFamily="34" charset="0"/>
              </a:rPr>
              <a:t>Load estimation Result                                               Cont.…</a:t>
            </a:r>
            <a:endParaRPr lang="en-US" sz="3000" b="1" dirty="0">
              <a:latin typeface="Arial" pitchFamily="34" charset="0"/>
              <a:cs typeface="Arial" pitchFamily="34" charset="0"/>
            </a:endParaRPr>
          </a:p>
        </p:txBody>
      </p:sp>
    </p:spTree>
    <p:extLst>
      <p:ext uri="{BB962C8B-B14F-4D97-AF65-F5344CB8AC3E}">
        <p14:creationId xmlns:p14="http://schemas.microsoft.com/office/powerpoint/2010/main" val="241450199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A48DA065-FA52-4A6B-AE36-1AE15AD4FD00}" type="slidenum">
              <a:rPr lang="en-US" smtClean="0"/>
              <a:pPr/>
              <a:t>44</a:t>
            </a:fld>
            <a:endParaRPr lang="en-US"/>
          </a:p>
        </p:txBody>
      </p:sp>
      <p:graphicFrame>
        <p:nvGraphicFramePr>
          <p:cNvPr id="4" name="Table 3"/>
          <p:cNvGraphicFramePr>
            <a:graphicFrameLocks noGrp="1"/>
          </p:cNvGraphicFramePr>
          <p:nvPr>
            <p:extLst>
              <p:ext uri="{D42A27DB-BD31-4B8C-83A1-F6EECF244321}">
                <p14:modId xmlns:p14="http://schemas.microsoft.com/office/powerpoint/2010/main" val="326608501"/>
              </p:ext>
            </p:extLst>
          </p:nvPr>
        </p:nvGraphicFramePr>
        <p:xfrm>
          <a:off x="491488" y="792480"/>
          <a:ext cx="9170672" cy="5096669"/>
        </p:xfrm>
        <a:graphic>
          <a:graphicData uri="http://schemas.openxmlformats.org/drawingml/2006/table">
            <a:tbl>
              <a:tblPr firstRow="1" firstCol="1" bandRow="1">
                <a:tableStyleId>{5C22544A-7EE6-4342-B048-85BDC9FD1C3A}</a:tableStyleId>
              </a:tblPr>
              <a:tblGrid>
                <a:gridCol w="519567"/>
                <a:gridCol w="2991985"/>
                <a:gridCol w="1127760"/>
                <a:gridCol w="623429"/>
                <a:gridCol w="1734871"/>
                <a:gridCol w="1009624"/>
                <a:gridCol w="1163436"/>
              </a:tblGrid>
              <a:tr h="1123647">
                <a:tc>
                  <a:txBody>
                    <a:bodyPr/>
                    <a:lstStyle/>
                    <a:p>
                      <a:pPr marL="0" marR="0" algn="r">
                        <a:lnSpc>
                          <a:spcPct val="115000"/>
                        </a:lnSpc>
                        <a:spcBef>
                          <a:spcPts val="0"/>
                        </a:spcBef>
                        <a:spcAft>
                          <a:spcPts val="0"/>
                        </a:spcAft>
                      </a:pPr>
                      <a:r>
                        <a:rPr lang="en-US" sz="1800" dirty="0">
                          <a:effectLst/>
                          <a:latin typeface="Arial" pitchFamily="34" charset="0"/>
                          <a:cs typeface="Arial" pitchFamily="34" charset="0"/>
                        </a:rPr>
                        <a:t>50</a:t>
                      </a:r>
                      <a:endParaRPr lang="en-US" sz="1800" dirty="0">
                        <a:effectLst/>
                        <a:latin typeface="Arial" pitchFamily="34" charset="0"/>
                        <a:ea typeface="Calibri"/>
                        <a:cs typeface="Arial" pitchFamily="34" charset="0"/>
                      </a:endParaRPr>
                    </a:p>
                  </a:txBody>
                  <a:tcPr marL="68580" marR="68580" marT="0" marB="0" anchor="b"/>
                </a:tc>
                <a:tc>
                  <a:txBody>
                    <a:bodyPr/>
                    <a:lstStyle/>
                    <a:p>
                      <a:pPr marL="0" marR="0">
                        <a:lnSpc>
                          <a:spcPct val="115000"/>
                        </a:lnSpc>
                        <a:spcBef>
                          <a:spcPts val="0"/>
                        </a:spcBef>
                        <a:spcAft>
                          <a:spcPts val="0"/>
                        </a:spcAft>
                      </a:pPr>
                      <a:r>
                        <a:rPr lang="en-US" sz="1800" dirty="0" smtClean="0">
                          <a:effectLst/>
                          <a:latin typeface="Arial" pitchFamily="34" charset="0"/>
                          <a:cs typeface="Arial" pitchFamily="34" charset="0"/>
                        </a:rPr>
                        <a:t>Refrigerator/Freezer </a:t>
                      </a:r>
                      <a:r>
                        <a:rPr lang="en-US" sz="1800" dirty="0">
                          <a:effectLst/>
                          <a:latin typeface="Arial" pitchFamily="34" charset="0"/>
                          <a:cs typeface="Arial" pitchFamily="34" charset="0"/>
                        </a:rPr>
                        <a:t>20cf 1.8Kwh per day</a:t>
                      </a:r>
                      <a:endParaRPr lang="en-US" sz="1800" dirty="0">
                        <a:effectLst/>
                        <a:latin typeface="Arial" pitchFamily="34" charset="0"/>
                        <a:ea typeface="Calibri"/>
                        <a:cs typeface="Arial" pitchFamily="34" charset="0"/>
                      </a:endParaRPr>
                    </a:p>
                  </a:txBody>
                  <a:tcPr marL="68580" marR="68580" marT="0" marB="0" anchor="b"/>
                </a:tc>
                <a:tc>
                  <a:txBody>
                    <a:bodyPr/>
                    <a:lstStyle/>
                    <a:p>
                      <a:pPr marL="0" marR="0">
                        <a:lnSpc>
                          <a:spcPct val="115000"/>
                        </a:lnSpc>
                        <a:spcBef>
                          <a:spcPts val="0"/>
                        </a:spcBef>
                        <a:spcAft>
                          <a:spcPts val="0"/>
                        </a:spcAft>
                      </a:pPr>
                      <a:r>
                        <a:rPr lang="en-US" sz="1800">
                          <a:effectLst/>
                          <a:latin typeface="Arial" pitchFamily="34" charset="0"/>
                          <a:cs typeface="Arial" pitchFamily="34" charset="0"/>
                        </a:rPr>
                        <a:t>540</a:t>
                      </a:r>
                      <a:endParaRPr lang="en-US" sz="180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1800">
                          <a:effectLst/>
                          <a:latin typeface="Arial" pitchFamily="34" charset="0"/>
                          <a:cs typeface="Arial" pitchFamily="34" charset="0"/>
                        </a:rPr>
                        <a:t>0.85</a:t>
                      </a:r>
                      <a:endParaRPr lang="en-US" sz="180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1800">
                          <a:effectLst/>
                          <a:latin typeface="Arial" pitchFamily="34" charset="0"/>
                          <a:cs typeface="Arial" pitchFamily="34" charset="0"/>
                        </a:rPr>
                        <a:t>635.29</a:t>
                      </a:r>
                      <a:endParaRPr lang="en-US" sz="180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1800">
                          <a:effectLst/>
                          <a:latin typeface="Arial" pitchFamily="34" charset="0"/>
                          <a:cs typeface="Arial" pitchFamily="34" charset="0"/>
                        </a:rPr>
                        <a:t>15</a:t>
                      </a:r>
                      <a:endParaRPr lang="en-US" sz="180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1800">
                          <a:effectLst/>
                          <a:latin typeface="Arial" pitchFamily="34" charset="0"/>
                          <a:cs typeface="Arial" pitchFamily="34" charset="0"/>
                        </a:rPr>
                        <a:t>9529.41</a:t>
                      </a:r>
                      <a:endParaRPr lang="en-US" sz="1800">
                        <a:effectLst/>
                        <a:latin typeface="Arial" pitchFamily="34" charset="0"/>
                        <a:ea typeface="Calibri"/>
                        <a:cs typeface="Arial" pitchFamily="34" charset="0"/>
                      </a:endParaRPr>
                    </a:p>
                  </a:txBody>
                  <a:tcPr marL="68580" marR="68580" marT="0" marB="0" anchor="b"/>
                </a:tc>
              </a:tr>
              <a:tr h="1123647">
                <a:tc>
                  <a:txBody>
                    <a:bodyPr/>
                    <a:lstStyle/>
                    <a:p>
                      <a:pPr marL="0" marR="0" algn="r">
                        <a:lnSpc>
                          <a:spcPct val="115000"/>
                        </a:lnSpc>
                        <a:spcBef>
                          <a:spcPts val="0"/>
                        </a:spcBef>
                        <a:spcAft>
                          <a:spcPts val="0"/>
                        </a:spcAft>
                      </a:pPr>
                      <a:r>
                        <a:rPr lang="en-US" sz="1800">
                          <a:effectLst/>
                          <a:latin typeface="Arial" pitchFamily="34" charset="0"/>
                          <a:cs typeface="Arial" pitchFamily="34" charset="0"/>
                        </a:rPr>
                        <a:t>51</a:t>
                      </a:r>
                      <a:endParaRPr lang="en-US" sz="1800">
                        <a:effectLst/>
                        <a:latin typeface="Arial" pitchFamily="34" charset="0"/>
                        <a:ea typeface="Calibri"/>
                        <a:cs typeface="Arial" pitchFamily="34" charset="0"/>
                      </a:endParaRPr>
                    </a:p>
                  </a:txBody>
                  <a:tcPr marL="68580" marR="68580" marT="0" marB="0" anchor="b"/>
                </a:tc>
                <a:tc>
                  <a:txBody>
                    <a:bodyPr/>
                    <a:lstStyle/>
                    <a:p>
                      <a:pPr marL="0" marR="0">
                        <a:lnSpc>
                          <a:spcPct val="115000"/>
                        </a:lnSpc>
                        <a:spcBef>
                          <a:spcPts val="0"/>
                        </a:spcBef>
                        <a:spcAft>
                          <a:spcPts val="0"/>
                        </a:spcAft>
                      </a:pPr>
                      <a:r>
                        <a:rPr lang="en-US" sz="1800" dirty="0" err="1" smtClean="0">
                          <a:effectLst/>
                          <a:latin typeface="Arial" pitchFamily="34" charset="0"/>
                          <a:cs typeface="Arial" pitchFamily="34" charset="0"/>
                        </a:rPr>
                        <a:t>Refregerator</a:t>
                      </a:r>
                      <a:r>
                        <a:rPr lang="en-US" sz="1800" dirty="0" smtClean="0">
                          <a:effectLst/>
                          <a:latin typeface="Arial" pitchFamily="34" charset="0"/>
                          <a:cs typeface="Arial" pitchFamily="34" charset="0"/>
                        </a:rPr>
                        <a:t>/Freezer </a:t>
                      </a:r>
                      <a:r>
                        <a:rPr lang="en-US" sz="1800" dirty="0">
                          <a:effectLst/>
                          <a:latin typeface="Arial" pitchFamily="34" charset="0"/>
                          <a:cs typeface="Arial" pitchFamily="34" charset="0"/>
                        </a:rPr>
                        <a:t>16cf 1.6Kwh per day</a:t>
                      </a:r>
                      <a:endParaRPr lang="en-US" sz="1800" dirty="0">
                        <a:effectLst/>
                        <a:latin typeface="Arial" pitchFamily="34" charset="0"/>
                        <a:ea typeface="Calibri"/>
                        <a:cs typeface="Arial" pitchFamily="34" charset="0"/>
                      </a:endParaRPr>
                    </a:p>
                  </a:txBody>
                  <a:tcPr marL="68580" marR="68580" marT="0" marB="0" anchor="b"/>
                </a:tc>
                <a:tc>
                  <a:txBody>
                    <a:bodyPr/>
                    <a:lstStyle/>
                    <a:p>
                      <a:pPr marL="0" marR="0">
                        <a:lnSpc>
                          <a:spcPct val="115000"/>
                        </a:lnSpc>
                        <a:spcBef>
                          <a:spcPts val="0"/>
                        </a:spcBef>
                        <a:spcAft>
                          <a:spcPts val="0"/>
                        </a:spcAft>
                      </a:pPr>
                      <a:r>
                        <a:rPr lang="en-US" sz="1800">
                          <a:effectLst/>
                          <a:latin typeface="Arial" pitchFamily="34" charset="0"/>
                          <a:cs typeface="Arial" pitchFamily="34" charset="0"/>
                        </a:rPr>
                        <a:t>475</a:t>
                      </a:r>
                      <a:endParaRPr lang="en-US" sz="180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1800">
                          <a:effectLst/>
                          <a:latin typeface="Arial" pitchFamily="34" charset="0"/>
                          <a:cs typeface="Arial" pitchFamily="34" charset="0"/>
                        </a:rPr>
                        <a:t>0.85</a:t>
                      </a:r>
                      <a:endParaRPr lang="en-US" sz="180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1800">
                          <a:effectLst/>
                          <a:latin typeface="Arial" pitchFamily="34" charset="0"/>
                          <a:cs typeface="Arial" pitchFamily="34" charset="0"/>
                        </a:rPr>
                        <a:t>558.82</a:t>
                      </a:r>
                      <a:endParaRPr lang="en-US" sz="180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1800">
                          <a:effectLst/>
                          <a:latin typeface="Arial" pitchFamily="34" charset="0"/>
                          <a:cs typeface="Arial" pitchFamily="34" charset="0"/>
                        </a:rPr>
                        <a:t>13</a:t>
                      </a:r>
                      <a:endParaRPr lang="en-US" sz="180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1800">
                          <a:effectLst/>
                          <a:latin typeface="Arial" pitchFamily="34" charset="0"/>
                          <a:cs typeface="Arial" pitchFamily="34" charset="0"/>
                        </a:rPr>
                        <a:t>7264.71</a:t>
                      </a:r>
                      <a:endParaRPr lang="en-US" sz="1800">
                        <a:effectLst/>
                        <a:latin typeface="Arial" pitchFamily="34" charset="0"/>
                        <a:ea typeface="Calibri"/>
                        <a:cs typeface="Arial" pitchFamily="34" charset="0"/>
                      </a:endParaRPr>
                    </a:p>
                  </a:txBody>
                  <a:tcPr marL="68580" marR="68580" marT="0" marB="0" anchor="b"/>
                </a:tc>
              </a:tr>
              <a:tr h="549633">
                <a:tc>
                  <a:txBody>
                    <a:bodyPr/>
                    <a:lstStyle/>
                    <a:p>
                      <a:pPr marL="0" marR="0" algn="r">
                        <a:lnSpc>
                          <a:spcPct val="115000"/>
                        </a:lnSpc>
                        <a:spcBef>
                          <a:spcPts val="0"/>
                        </a:spcBef>
                        <a:spcAft>
                          <a:spcPts val="0"/>
                        </a:spcAft>
                      </a:pPr>
                      <a:r>
                        <a:rPr lang="en-US" sz="1800">
                          <a:effectLst/>
                          <a:latin typeface="Arial" pitchFamily="34" charset="0"/>
                          <a:cs typeface="Arial" pitchFamily="34" charset="0"/>
                        </a:rPr>
                        <a:t>52</a:t>
                      </a:r>
                      <a:endParaRPr lang="en-US" sz="1800">
                        <a:effectLst/>
                        <a:latin typeface="Arial" pitchFamily="34" charset="0"/>
                        <a:ea typeface="Calibri"/>
                        <a:cs typeface="Arial" pitchFamily="34" charset="0"/>
                      </a:endParaRPr>
                    </a:p>
                  </a:txBody>
                  <a:tcPr marL="68580" marR="68580" marT="0" marB="0" anchor="b"/>
                </a:tc>
                <a:tc>
                  <a:txBody>
                    <a:bodyPr/>
                    <a:lstStyle/>
                    <a:p>
                      <a:pPr marL="0" marR="0">
                        <a:lnSpc>
                          <a:spcPct val="115000"/>
                        </a:lnSpc>
                        <a:spcBef>
                          <a:spcPts val="0"/>
                        </a:spcBef>
                        <a:spcAft>
                          <a:spcPts val="0"/>
                        </a:spcAft>
                      </a:pPr>
                      <a:r>
                        <a:rPr lang="en-US" sz="1800">
                          <a:effectLst/>
                          <a:latin typeface="Arial" pitchFamily="34" charset="0"/>
                          <a:cs typeface="Arial" pitchFamily="34" charset="0"/>
                        </a:rPr>
                        <a:t>Sun frost 16cf Dc</a:t>
                      </a:r>
                      <a:endParaRPr lang="en-US" sz="1800">
                        <a:effectLst/>
                        <a:latin typeface="Arial" pitchFamily="34" charset="0"/>
                        <a:ea typeface="Calibri"/>
                        <a:cs typeface="Arial" pitchFamily="34" charset="0"/>
                      </a:endParaRPr>
                    </a:p>
                  </a:txBody>
                  <a:tcPr marL="68580" marR="68580" marT="0" marB="0" anchor="b"/>
                </a:tc>
                <a:tc>
                  <a:txBody>
                    <a:bodyPr/>
                    <a:lstStyle/>
                    <a:p>
                      <a:pPr marL="0" marR="0">
                        <a:lnSpc>
                          <a:spcPct val="115000"/>
                        </a:lnSpc>
                        <a:spcBef>
                          <a:spcPts val="0"/>
                        </a:spcBef>
                        <a:spcAft>
                          <a:spcPts val="0"/>
                        </a:spcAft>
                      </a:pPr>
                      <a:r>
                        <a:rPr lang="en-US" sz="1800">
                          <a:effectLst/>
                          <a:latin typeface="Arial" pitchFamily="34" charset="0"/>
                          <a:cs typeface="Arial" pitchFamily="34" charset="0"/>
                        </a:rPr>
                        <a:t>112</a:t>
                      </a:r>
                      <a:endParaRPr lang="en-US" sz="180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1800" dirty="0">
                          <a:effectLst/>
                          <a:latin typeface="Arial" pitchFamily="34" charset="0"/>
                          <a:cs typeface="Arial" pitchFamily="34" charset="0"/>
                        </a:rPr>
                        <a:t>1</a:t>
                      </a:r>
                      <a:endParaRPr lang="en-US" sz="1800" dirty="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1800">
                          <a:effectLst/>
                          <a:latin typeface="Arial" pitchFamily="34" charset="0"/>
                          <a:cs typeface="Arial" pitchFamily="34" charset="0"/>
                        </a:rPr>
                        <a:t>112.00</a:t>
                      </a:r>
                      <a:endParaRPr lang="en-US" sz="180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1800">
                          <a:effectLst/>
                          <a:latin typeface="Arial" pitchFamily="34" charset="0"/>
                          <a:cs typeface="Arial" pitchFamily="34" charset="0"/>
                        </a:rPr>
                        <a:t>7</a:t>
                      </a:r>
                      <a:endParaRPr lang="en-US" sz="180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1800">
                          <a:effectLst/>
                          <a:latin typeface="Arial" pitchFamily="34" charset="0"/>
                          <a:cs typeface="Arial" pitchFamily="34" charset="0"/>
                        </a:rPr>
                        <a:t>784.00</a:t>
                      </a:r>
                      <a:endParaRPr lang="en-US" sz="1800">
                        <a:effectLst/>
                        <a:latin typeface="Arial" pitchFamily="34" charset="0"/>
                        <a:ea typeface="Calibri"/>
                        <a:cs typeface="Arial" pitchFamily="34" charset="0"/>
                      </a:endParaRPr>
                    </a:p>
                  </a:txBody>
                  <a:tcPr marL="68580" marR="68580" marT="0" marB="0" anchor="b"/>
                </a:tc>
              </a:tr>
              <a:tr h="549633">
                <a:tc>
                  <a:txBody>
                    <a:bodyPr/>
                    <a:lstStyle/>
                    <a:p>
                      <a:pPr marL="0" marR="0" algn="r">
                        <a:lnSpc>
                          <a:spcPct val="115000"/>
                        </a:lnSpc>
                        <a:spcBef>
                          <a:spcPts val="0"/>
                        </a:spcBef>
                        <a:spcAft>
                          <a:spcPts val="0"/>
                        </a:spcAft>
                      </a:pPr>
                      <a:r>
                        <a:rPr lang="en-US" sz="1800">
                          <a:effectLst/>
                          <a:latin typeface="Arial" pitchFamily="34" charset="0"/>
                          <a:cs typeface="Arial" pitchFamily="34" charset="0"/>
                        </a:rPr>
                        <a:t>53</a:t>
                      </a:r>
                      <a:endParaRPr lang="en-US" sz="1800">
                        <a:effectLst/>
                        <a:latin typeface="Arial" pitchFamily="34" charset="0"/>
                        <a:ea typeface="Calibri"/>
                        <a:cs typeface="Arial" pitchFamily="34" charset="0"/>
                      </a:endParaRPr>
                    </a:p>
                  </a:txBody>
                  <a:tcPr marL="68580" marR="68580" marT="0" marB="0" anchor="b"/>
                </a:tc>
                <a:tc>
                  <a:txBody>
                    <a:bodyPr/>
                    <a:lstStyle/>
                    <a:p>
                      <a:pPr marL="0" marR="0">
                        <a:lnSpc>
                          <a:spcPct val="115000"/>
                        </a:lnSpc>
                        <a:spcBef>
                          <a:spcPts val="0"/>
                        </a:spcBef>
                        <a:spcAft>
                          <a:spcPts val="0"/>
                        </a:spcAft>
                      </a:pPr>
                      <a:r>
                        <a:rPr lang="en-US" sz="1800">
                          <a:effectLst/>
                          <a:latin typeface="Arial" pitchFamily="34" charset="0"/>
                          <a:cs typeface="Arial" pitchFamily="34" charset="0"/>
                        </a:rPr>
                        <a:t>Sun frost 12cf Dc</a:t>
                      </a:r>
                      <a:endParaRPr lang="en-US" sz="1800">
                        <a:effectLst/>
                        <a:latin typeface="Arial" pitchFamily="34" charset="0"/>
                        <a:ea typeface="Calibri"/>
                        <a:cs typeface="Arial" pitchFamily="34" charset="0"/>
                      </a:endParaRPr>
                    </a:p>
                  </a:txBody>
                  <a:tcPr marL="68580" marR="68580" marT="0" marB="0" anchor="b"/>
                </a:tc>
                <a:tc>
                  <a:txBody>
                    <a:bodyPr/>
                    <a:lstStyle/>
                    <a:p>
                      <a:pPr marL="0" marR="0">
                        <a:lnSpc>
                          <a:spcPct val="115000"/>
                        </a:lnSpc>
                        <a:spcBef>
                          <a:spcPts val="0"/>
                        </a:spcBef>
                        <a:spcAft>
                          <a:spcPts val="0"/>
                        </a:spcAft>
                      </a:pPr>
                      <a:r>
                        <a:rPr lang="en-US" sz="1800">
                          <a:effectLst/>
                          <a:latin typeface="Arial" pitchFamily="34" charset="0"/>
                          <a:cs typeface="Arial" pitchFamily="34" charset="0"/>
                        </a:rPr>
                        <a:t>70</a:t>
                      </a:r>
                      <a:endParaRPr lang="en-US" sz="180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1800">
                          <a:effectLst/>
                          <a:latin typeface="Arial" pitchFamily="34" charset="0"/>
                          <a:cs typeface="Arial" pitchFamily="34" charset="0"/>
                        </a:rPr>
                        <a:t>1</a:t>
                      </a:r>
                      <a:endParaRPr lang="en-US" sz="180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1800" dirty="0">
                          <a:effectLst/>
                          <a:latin typeface="Arial" pitchFamily="34" charset="0"/>
                          <a:cs typeface="Arial" pitchFamily="34" charset="0"/>
                        </a:rPr>
                        <a:t>70.00</a:t>
                      </a:r>
                      <a:endParaRPr lang="en-US" sz="1800" dirty="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1800">
                          <a:effectLst/>
                          <a:latin typeface="Arial" pitchFamily="34" charset="0"/>
                          <a:cs typeface="Arial" pitchFamily="34" charset="0"/>
                        </a:rPr>
                        <a:t>7</a:t>
                      </a:r>
                      <a:endParaRPr lang="en-US" sz="180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1800">
                          <a:effectLst/>
                          <a:latin typeface="Arial" pitchFamily="34" charset="0"/>
                          <a:cs typeface="Arial" pitchFamily="34" charset="0"/>
                        </a:rPr>
                        <a:t>490.00</a:t>
                      </a:r>
                      <a:endParaRPr lang="en-US" sz="1800">
                        <a:effectLst/>
                        <a:latin typeface="Arial" pitchFamily="34" charset="0"/>
                        <a:ea typeface="Calibri"/>
                        <a:cs typeface="Arial" pitchFamily="34" charset="0"/>
                      </a:endParaRPr>
                    </a:p>
                  </a:txBody>
                  <a:tcPr marL="68580" marR="68580" marT="0" marB="0" anchor="b"/>
                </a:tc>
              </a:tr>
              <a:tr h="549633">
                <a:tc>
                  <a:txBody>
                    <a:bodyPr/>
                    <a:lstStyle/>
                    <a:p>
                      <a:pPr marL="0" marR="0" algn="r">
                        <a:lnSpc>
                          <a:spcPct val="115000"/>
                        </a:lnSpc>
                        <a:spcBef>
                          <a:spcPts val="0"/>
                        </a:spcBef>
                        <a:spcAft>
                          <a:spcPts val="0"/>
                        </a:spcAft>
                      </a:pPr>
                      <a:r>
                        <a:rPr lang="en-US" sz="1800">
                          <a:effectLst/>
                          <a:latin typeface="Arial" pitchFamily="34" charset="0"/>
                          <a:cs typeface="Arial" pitchFamily="34" charset="0"/>
                        </a:rPr>
                        <a:t>54</a:t>
                      </a:r>
                      <a:endParaRPr lang="en-US" sz="1800">
                        <a:effectLst/>
                        <a:latin typeface="Arial" pitchFamily="34" charset="0"/>
                        <a:ea typeface="Calibri"/>
                        <a:cs typeface="Arial" pitchFamily="34" charset="0"/>
                      </a:endParaRPr>
                    </a:p>
                  </a:txBody>
                  <a:tcPr marL="68580" marR="68580" marT="0" marB="0" anchor="b"/>
                </a:tc>
                <a:tc>
                  <a:txBody>
                    <a:bodyPr/>
                    <a:lstStyle/>
                    <a:p>
                      <a:pPr marL="0" marR="0">
                        <a:lnSpc>
                          <a:spcPct val="115000"/>
                        </a:lnSpc>
                        <a:spcBef>
                          <a:spcPts val="0"/>
                        </a:spcBef>
                        <a:spcAft>
                          <a:spcPts val="0"/>
                        </a:spcAft>
                      </a:pPr>
                      <a:r>
                        <a:rPr lang="en-US" sz="1800">
                          <a:effectLst/>
                          <a:latin typeface="Arial" pitchFamily="34" charset="0"/>
                          <a:cs typeface="Arial" pitchFamily="34" charset="0"/>
                        </a:rPr>
                        <a:t>Freezer 14cf</a:t>
                      </a:r>
                      <a:endParaRPr lang="en-US" sz="1800">
                        <a:effectLst/>
                        <a:latin typeface="Arial" pitchFamily="34" charset="0"/>
                        <a:ea typeface="Calibri"/>
                        <a:cs typeface="Arial" pitchFamily="34" charset="0"/>
                      </a:endParaRPr>
                    </a:p>
                  </a:txBody>
                  <a:tcPr marL="68580" marR="68580" marT="0" marB="0" anchor="b"/>
                </a:tc>
                <a:tc>
                  <a:txBody>
                    <a:bodyPr/>
                    <a:lstStyle/>
                    <a:p>
                      <a:pPr marL="0" marR="0">
                        <a:lnSpc>
                          <a:spcPct val="115000"/>
                        </a:lnSpc>
                        <a:spcBef>
                          <a:spcPts val="0"/>
                        </a:spcBef>
                        <a:spcAft>
                          <a:spcPts val="0"/>
                        </a:spcAft>
                      </a:pPr>
                      <a:r>
                        <a:rPr lang="en-US" sz="1800">
                          <a:effectLst/>
                          <a:latin typeface="Arial" pitchFamily="34" charset="0"/>
                          <a:cs typeface="Arial" pitchFamily="34" charset="0"/>
                        </a:rPr>
                        <a:t>440</a:t>
                      </a:r>
                      <a:endParaRPr lang="en-US" sz="180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1800">
                          <a:effectLst/>
                          <a:latin typeface="Arial" pitchFamily="34" charset="0"/>
                          <a:cs typeface="Arial" pitchFamily="34" charset="0"/>
                        </a:rPr>
                        <a:t>0.85</a:t>
                      </a:r>
                      <a:endParaRPr lang="en-US" sz="180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1800" dirty="0">
                          <a:effectLst/>
                          <a:latin typeface="Arial" pitchFamily="34" charset="0"/>
                          <a:cs typeface="Arial" pitchFamily="34" charset="0"/>
                        </a:rPr>
                        <a:t>517.65</a:t>
                      </a:r>
                      <a:endParaRPr lang="en-US" sz="1800" dirty="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1800" dirty="0">
                          <a:effectLst/>
                          <a:latin typeface="Arial" pitchFamily="34" charset="0"/>
                          <a:cs typeface="Arial" pitchFamily="34" charset="0"/>
                        </a:rPr>
                        <a:t>15</a:t>
                      </a:r>
                      <a:endParaRPr lang="en-US" sz="1800" dirty="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1800">
                          <a:effectLst/>
                          <a:latin typeface="Arial" pitchFamily="34" charset="0"/>
                          <a:cs typeface="Arial" pitchFamily="34" charset="0"/>
                        </a:rPr>
                        <a:t>7764.71</a:t>
                      </a:r>
                      <a:endParaRPr lang="en-US" sz="1800">
                        <a:effectLst/>
                        <a:latin typeface="Arial" pitchFamily="34" charset="0"/>
                        <a:ea typeface="Calibri"/>
                        <a:cs typeface="Arial" pitchFamily="34" charset="0"/>
                      </a:endParaRPr>
                    </a:p>
                  </a:txBody>
                  <a:tcPr marL="68580" marR="68580" marT="0" marB="0" anchor="b"/>
                </a:tc>
              </a:tr>
              <a:tr h="549633">
                <a:tc>
                  <a:txBody>
                    <a:bodyPr/>
                    <a:lstStyle/>
                    <a:p>
                      <a:pPr marL="0" marR="0" algn="r">
                        <a:lnSpc>
                          <a:spcPct val="115000"/>
                        </a:lnSpc>
                        <a:spcBef>
                          <a:spcPts val="0"/>
                        </a:spcBef>
                        <a:spcAft>
                          <a:spcPts val="0"/>
                        </a:spcAft>
                      </a:pPr>
                      <a:r>
                        <a:rPr lang="en-US" sz="1800">
                          <a:effectLst/>
                          <a:latin typeface="Arial" pitchFamily="34" charset="0"/>
                          <a:cs typeface="Arial" pitchFamily="34" charset="0"/>
                        </a:rPr>
                        <a:t>55</a:t>
                      </a:r>
                      <a:endParaRPr lang="en-US" sz="1800">
                        <a:effectLst/>
                        <a:latin typeface="Arial" pitchFamily="34" charset="0"/>
                        <a:ea typeface="Calibri"/>
                        <a:cs typeface="Arial" pitchFamily="34" charset="0"/>
                      </a:endParaRPr>
                    </a:p>
                  </a:txBody>
                  <a:tcPr marL="68580" marR="68580" marT="0" marB="0" anchor="b"/>
                </a:tc>
                <a:tc>
                  <a:txBody>
                    <a:bodyPr/>
                    <a:lstStyle/>
                    <a:p>
                      <a:pPr marL="0" marR="0">
                        <a:lnSpc>
                          <a:spcPct val="115000"/>
                        </a:lnSpc>
                        <a:spcBef>
                          <a:spcPts val="0"/>
                        </a:spcBef>
                        <a:spcAft>
                          <a:spcPts val="0"/>
                        </a:spcAft>
                      </a:pPr>
                      <a:r>
                        <a:rPr lang="en-US" sz="1800">
                          <a:effectLst/>
                          <a:latin typeface="Arial" pitchFamily="34" charset="0"/>
                          <a:cs typeface="Arial" pitchFamily="34" charset="0"/>
                        </a:rPr>
                        <a:t>Freezer 14cf</a:t>
                      </a:r>
                      <a:endParaRPr lang="en-US" sz="1800">
                        <a:effectLst/>
                        <a:latin typeface="Arial" pitchFamily="34" charset="0"/>
                        <a:ea typeface="Calibri"/>
                        <a:cs typeface="Arial" pitchFamily="34" charset="0"/>
                      </a:endParaRPr>
                    </a:p>
                  </a:txBody>
                  <a:tcPr marL="68580" marR="68580" marT="0" marB="0" anchor="b"/>
                </a:tc>
                <a:tc>
                  <a:txBody>
                    <a:bodyPr/>
                    <a:lstStyle/>
                    <a:p>
                      <a:pPr marL="0" marR="0">
                        <a:lnSpc>
                          <a:spcPct val="115000"/>
                        </a:lnSpc>
                        <a:spcBef>
                          <a:spcPts val="0"/>
                        </a:spcBef>
                        <a:spcAft>
                          <a:spcPts val="0"/>
                        </a:spcAft>
                      </a:pPr>
                      <a:r>
                        <a:rPr lang="en-US" sz="1800">
                          <a:effectLst/>
                          <a:latin typeface="Arial" pitchFamily="34" charset="0"/>
                          <a:cs typeface="Arial" pitchFamily="34" charset="0"/>
                        </a:rPr>
                        <a:t>350</a:t>
                      </a:r>
                      <a:endParaRPr lang="en-US" sz="180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1800">
                          <a:effectLst/>
                          <a:latin typeface="Arial" pitchFamily="34" charset="0"/>
                          <a:cs typeface="Arial" pitchFamily="34" charset="0"/>
                        </a:rPr>
                        <a:t>0.85</a:t>
                      </a:r>
                      <a:endParaRPr lang="en-US" sz="180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1800">
                          <a:effectLst/>
                          <a:latin typeface="Arial" pitchFamily="34" charset="0"/>
                          <a:cs typeface="Arial" pitchFamily="34" charset="0"/>
                        </a:rPr>
                        <a:t>411.76</a:t>
                      </a:r>
                      <a:endParaRPr lang="en-US" sz="180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1800" dirty="0">
                          <a:effectLst/>
                          <a:latin typeface="Arial" pitchFamily="34" charset="0"/>
                          <a:cs typeface="Arial" pitchFamily="34" charset="0"/>
                        </a:rPr>
                        <a:t>14</a:t>
                      </a:r>
                      <a:endParaRPr lang="en-US" sz="1800" dirty="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1800" dirty="0">
                          <a:effectLst/>
                          <a:latin typeface="Arial" pitchFamily="34" charset="0"/>
                          <a:cs typeface="Arial" pitchFamily="34" charset="0"/>
                        </a:rPr>
                        <a:t>5764.71</a:t>
                      </a:r>
                      <a:endParaRPr lang="en-US" sz="1800" dirty="0">
                        <a:effectLst/>
                        <a:latin typeface="Arial" pitchFamily="34" charset="0"/>
                        <a:ea typeface="Calibri"/>
                        <a:cs typeface="Arial" pitchFamily="34" charset="0"/>
                      </a:endParaRPr>
                    </a:p>
                  </a:txBody>
                  <a:tcPr marL="68580" marR="68580" marT="0" marB="0" anchor="b"/>
                </a:tc>
              </a:tr>
              <a:tr h="650843">
                <a:tc>
                  <a:txBody>
                    <a:bodyPr/>
                    <a:lstStyle/>
                    <a:p>
                      <a:pPr marL="0" marR="0" algn="r">
                        <a:lnSpc>
                          <a:spcPct val="115000"/>
                        </a:lnSpc>
                        <a:spcBef>
                          <a:spcPts val="0"/>
                        </a:spcBef>
                        <a:spcAft>
                          <a:spcPts val="0"/>
                        </a:spcAft>
                      </a:pPr>
                      <a:r>
                        <a:rPr lang="en-US" sz="1800">
                          <a:effectLst/>
                          <a:latin typeface="Arial" pitchFamily="34" charset="0"/>
                          <a:cs typeface="Arial" pitchFamily="34" charset="0"/>
                        </a:rPr>
                        <a:t>56</a:t>
                      </a:r>
                      <a:endParaRPr lang="en-US" sz="1800">
                        <a:effectLst/>
                        <a:latin typeface="Arial" pitchFamily="34" charset="0"/>
                        <a:ea typeface="Calibri"/>
                        <a:cs typeface="Arial" pitchFamily="34" charset="0"/>
                      </a:endParaRPr>
                    </a:p>
                  </a:txBody>
                  <a:tcPr marL="68580" marR="68580" marT="0" marB="0" anchor="b"/>
                </a:tc>
                <a:tc>
                  <a:txBody>
                    <a:bodyPr/>
                    <a:lstStyle/>
                    <a:p>
                      <a:pPr marL="0" marR="0">
                        <a:lnSpc>
                          <a:spcPct val="115000"/>
                        </a:lnSpc>
                        <a:spcBef>
                          <a:spcPts val="0"/>
                        </a:spcBef>
                        <a:spcAft>
                          <a:spcPts val="0"/>
                        </a:spcAft>
                      </a:pPr>
                      <a:r>
                        <a:rPr lang="en-US" sz="1800">
                          <a:effectLst/>
                          <a:latin typeface="Arial" pitchFamily="34" charset="0"/>
                          <a:cs typeface="Arial" pitchFamily="34" charset="0"/>
                        </a:rPr>
                        <a:t>Sun Frost-Freezer 19cf</a:t>
                      </a:r>
                      <a:endParaRPr lang="en-US" sz="1800">
                        <a:effectLst/>
                        <a:latin typeface="Arial" pitchFamily="34" charset="0"/>
                        <a:ea typeface="Calibri"/>
                        <a:cs typeface="Arial" pitchFamily="34" charset="0"/>
                      </a:endParaRPr>
                    </a:p>
                  </a:txBody>
                  <a:tcPr marL="68580" marR="68580" marT="0" marB="0" anchor="b"/>
                </a:tc>
                <a:tc>
                  <a:txBody>
                    <a:bodyPr/>
                    <a:lstStyle/>
                    <a:p>
                      <a:pPr marL="0" marR="0">
                        <a:lnSpc>
                          <a:spcPct val="115000"/>
                        </a:lnSpc>
                        <a:spcBef>
                          <a:spcPts val="0"/>
                        </a:spcBef>
                        <a:spcAft>
                          <a:spcPts val="0"/>
                        </a:spcAft>
                      </a:pPr>
                      <a:r>
                        <a:rPr lang="en-US" sz="1800">
                          <a:effectLst/>
                          <a:latin typeface="Arial" pitchFamily="34" charset="0"/>
                          <a:cs typeface="Arial" pitchFamily="34" charset="0"/>
                        </a:rPr>
                        <a:t>112</a:t>
                      </a:r>
                      <a:endParaRPr lang="en-US" sz="180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1800">
                          <a:effectLst/>
                          <a:latin typeface="Arial" pitchFamily="34" charset="0"/>
                          <a:cs typeface="Arial" pitchFamily="34" charset="0"/>
                        </a:rPr>
                        <a:t>0.85</a:t>
                      </a:r>
                      <a:endParaRPr lang="en-US" sz="180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1800">
                          <a:effectLst/>
                          <a:latin typeface="Arial" pitchFamily="34" charset="0"/>
                          <a:cs typeface="Arial" pitchFamily="34" charset="0"/>
                        </a:rPr>
                        <a:t>131.76</a:t>
                      </a:r>
                      <a:endParaRPr lang="en-US" sz="180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1800">
                          <a:effectLst/>
                          <a:latin typeface="Arial" pitchFamily="34" charset="0"/>
                          <a:cs typeface="Arial" pitchFamily="34" charset="0"/>
                        </a:rPr>
                        <a:t>10</a:t>
                      </a:r>
                      <a:endParaRPr lang="en-US" sz="180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1800" dirty="0">
                          <a:effectLst/>
                          <a:latin typeface="Arial" pitchFamily="34" charset="0"/>
                          <a:cs typeface="Arial" pitchFamily="34" charset="0"/>
                        </a:rPr>
                        <a:t>1317.65</a:t>
                      </a:r>
                      <a:endParaRPr lang="en-US" sz="1800" dirty="0">
                        <a:effectLst/>
                        <a:latin typeface="Arial" pitchFamily="34" charset="0"/>
                        <a:ea typeface="Calibri"/>
                        <a:cs typeface="Arial" pitchFamily="34" charset="0"/>
                      </a:endParaRPr>
                    </a:p>
                  </a:txBody>
                  <a:tcPr marL="68580" marR="68580" marT="0" marB="0" anchor="b"/>
                </a:tc>
              </a:tr>
            </a:tbl>
          </a:graphicData>
        </a:graphic>
      </p:graphicFrame>
      <p:sp>
        <p:nvSpPr>
          <p:cNvPr id="5" name="Title 1"/>
          <p:cNvSpPr txBox="1">
            <a:spLocks/>
          </p:cNvSpPr>
          <p:nvPr/>
        </p:nvSpPr>
        <p:spPr>
          <a:xfrm>
            <a:off x="619760" y="253365"/>
            <a:ext cx="10693402" cy="539115"/>
          </a:xfrm>
          <a:prstGeom prst="rect">
            <a:avLst/>
          </a:prstGeom>
        </p:spPr>
        <p:txBody>
          <a:bodyPr>
            <a:normAutofit fontScale="97500"/>
          </a:bodyPr>
          <a:lstStyle>
            <a:lvl1pPr algn="l" defTabSz="914400" rtl="0" eaLnBrk="1" latinLnBrk="1" hangingPunct="1">
              <a:lnSpc>
                <a:spcPct val="90000"/>
              </a:lnSpc>
              <a:spcBef>
                <a:spcPct val="0"/>
              </a:spcBef>
              <a:buNone/>
              <a:defRPr sz="4400" kern="1200">
                <a:solidFill>
                  <a:schemeClr val="tx1"/>
                </a:solidFill>
                <a:latin typeface="+mj-lt"/>
                <a:ea typeface="+mj-ea"/>
                <a:cs typeface="+mj-cs"/>
              </a:defRPr>
            </a:lvl1pPr>
          </a:lstStyle>
          <a:p>
            <a:r>
              <a:rPr lang="en-US" sz="3000" b="1" smtClean="0">
                <a:latin typeface="Arial" pitchFamily="34" charset="0"/>
                <a:cs typeface="Arial" pitchFamily="34" charset="0"/>
              </a:rPr>
              <a:t>Load estimation Result                                               Cont.…</a:t>
            </a:r>
            <a:endParaRPr lang="en-US" sz="3000" b="1" dirty="0">
              <a:latin typeface="Arial" pitchFamily="34" charset="0"/>
              <a:cs typeface="Arial" pitchFamily="34" charset="0"/>
            </a:endParaRPr>
          </a:p>
        </p:txBody>
      </p:sp>
    </p:spTree>
    <p:extLst>
      <p:ext uri="{BB962C8B-B14F-4D97-AF65-F5344CB8AC3E}">
        <p14:creationId xmlns:p14="http://schemas.microsoft.com/office/powerpoint/2010/main" val="185656043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A48DA065-FA52-4A6B-AE36-1AE15AD4FD00}" type="slidenum">
              <a:rPr lang="en-US" smtClean="0"/>
              <a:pPr/>
              <a:t>45</a:t>
            </a:fld>
            <a:endParaRPr lang="en-US"/>
          </a:p>
        </p:txBody>
      </p:sp>
      <p:graphicFrame>
        <p:nvGraphicFramePr>
          <p:cNvPr id="4" name="Table 3"/>
          <p:cNvGraphicFramePr>
            <a:graphicFrameLocks noGrp="1"/>
          </p:cNvGraphicFramePr>
          <p:nvPr>
            <p:extLst>
              <p:ext uri="{D42A27DB-BD31-4B8C-83A1-F6EECF244321}">
                <p14:modId xmlns:p14="http://schemas.microsoft.com/office/powerpoint/2010/main" val="3250102523"/>
              </p:ext>
            </p:extLst>
          </p:nvPr>
        </p:nvGraphicFramePr>
        <p:xfrm>
          <a:off x="741681" y="1259841"/>
          <a:ext cx="8920479" cy="3855720"/>
        </p:xfrm>
        <a:graphic>
          <a:graphicData uri="http://schemas.openxmlformats.org/drawingml/2006/table">
            <a:tbl>
              <a:tblPr firstRow="1" firstCol="1" bandRow="1">
                <a:tableStyleId>{5C22544A-7EE6-4342-B048-85BDC9FD1C3A}</a:tableStyleId>
              </a:tblPr>
              <a:tblGrid>
                <a:gridCol w="1298490"/>
                <a:gridCol w="1298490"/>
                <a:gridCol w="2984807"/>
                <a:gridCol w="3338692"/>
              </a:tblGrid>
              <a:tr h="989214">
                <a:tc>
                  <a:txBody>
                    <a:bodyPr/>
                    <a:lstStyle/>
                    <a:p>
                      <a:pPr marL="0" marR="0">
                        <a:lnSpc>
                          <a:spcPct val="115000"/>
                        </a:lnSpc>
                        <a:spcBef>
                          <a:spcPts val="0"/>
                        </a:spcBef>
                        <a:spcAft>
                          <a:spcPts val="0"/>
                        </a:spcAft>
                      </a:pPr>
                      <a:r>
                        <a:rPr lang="en-US" sz="2000" dirty="0" smtClean="0">
                          <a:effectLst/>
                          <a:latin typeface="Arial" pitchFamily="34" charset="0"/>
                          <a:ea typeface="Calibri"/>
                          <a:cs typeface="Arial" pitchFamily="34" charset="0"/>
                        </a:rPr>
                        <a:t>57</a:t>
                      </a:r>
                      <a:endParaRPr lang="en-US" sz="2000" dirty="0">
                        <a:effectLst/>
                        <a:latin typeface="Arial" pitchFamily="34" charset="0"/>
                        <a:ea typeface="Calibri"/>
                        <a:cs typeface="Arial" pitchFamily="34" charset="0"/>
                      </a:endParaRPr>
                    </a:p>
                  </a:txBody>
                  <a:tcPr marL="68580" marR="68580" marT="0" marB="0" anchor="b"/>
                </a:tc>
                <a:tc>
                  <a:txBody>
                    <a:bodyPr/>
                    <a:lstStyle/>
                    <a:p>
                      <a:pPr marL="0" marR="0">
                        <a:lnSpc>
                          <a:spcPct val="115000"/>
                        </a:lnSpc>
                        <a:spcBef>
                          <a:spcPts val="0"/>
                        </a:spcBef>
                        <a:spcAft>
                          <a:spcPts val="0"/>
                        </a:spcAft>
                      </a:pPr>
                      <a:r>
                        <a:rPr lang="en-US" sz="2000" dirty="0">
                          <a:effectLst/>
                          <a:latin typeface="Arial" pitchFamily="34" charset="0"/>
                          <a:cs typeface="Arial" pitchFamily="34" charset="0"/>
                        </a:rPr>
                        <a:t>Energy demand (W.hr./d)</a:t>
                      </a:r>
                      <a:endParaRPr lang="en-US" sz="2000" dirty="0">
                        <a:effectLst/>
                        <a:latin typeface="Arial" pitchFamily="34" charset="0"/>
                        <a:ea typeface="Calibri"/>
                        <a:cs typeface="Arial" pitchFamily="34" charset="0"/>
                      </a:endParaRPr>
                    </a:p>
                  </a:txBody>
                  <a:tcPr marL="68580" marR="68580" marT="0" marB="0" anchor="b"/>
                </a:tc>
                <a:tc>
                  <a:txBody>
                    <a:bodyPr/>
                    <a:lstStyle/>
                    <a:p>
                      <a:pPr marL="0" marR="0">
                        <a:lnSpc>
                          <a:spcPct val="115000"/>
                        </a:lnSpc>
                        <a:spcBef>
                          <a:spcPts val="0"/>
                        </a:spcBef>
                        <a:spcAft>
                          <a:spcPts val="0"/>
                        </a:spcAft>
                      </a:pPr>
                      <a:r>
                        <a:rPr lang="en-US" sz="2000" dirty="0">
                          <a:effectLst/>
                          <a:latin typeface="Arial" pitchFamily="34" charset="0"/>
                          <a:cs typeface="Arial" pitchFamily="34" charset="0"/>
                        </a:rPr>
                        <a:t>Total energy demand per day </a:t>
                      </a:r>
                      <a:endParaRPr lang="en-US" sz="2000" dirty="0">
                        <a:effectLst/>
                        <a:latin typeface="Arial" pitchFamily="34" charset="0"/>
                        <a:ea typeface="Calibri"/>
                        <a:cs typeface="Arial" pitchFamily="34" charset="0"/>
                      </a:endParaRPr>
                    </a:p>
                  </a:txBody>
                  <a:tcPr marL="68580" marR="68580" marT="0" marB="0" anchor="b"/>
                </a:tc>
                <a:tc>
                  <a:txBody>
                    <a:bodyPr/>
                    <a:lstStyle/>
                    <a:p>
                      <a:pPr marL="0" marR="0">
                        <a:lnSpc>
                          <a:spcPct val="115000"/>
                        </a:lnSpc>
                        <a:spcBef>
                          <a:spcPts val="0"/>
                        </a:spcBef>
                        <a:spcAft>
                          <a:spcPts val="0"/>
                        </a:spcAft>
                      </a:pPr>
                      <a:r>
                        <a:rPr lang="en-US" sz="2000" dirty="0">
                          <a:effectLst/>
                          <a:latin typeface="Arial" pitchFamily="34" charset="0"/>
                          <a:cs typeface="Arial" pitchFamily="34" charset="0"/>
                        </a:rPr>
                        <a:t> </a:t>
                      </a:r>
                      <a:endParaRPr lang="en-US" sz="2000" dirty="0">
                        <a:effectLst/>
                        <a:latin typeface="Arial" pitchFamily="34" charset="0"/>
                        <a:ea typeface="Calibri"/>
                        <a:cs typeface="Arial" pitchFamily="34" charset="0"/>
                      </a:endParaRPr>
                    </a:p>
                    <a:p>
                      <a:pPr marL="0" marR="0">
                        <a:lnSpc>
                          <a:spcPct val="115000"/>
                        </a:lnSpc>
                        <a:spcBef>
                          <a:spcPts val="0"/>
                        </a:spcBef>
                        <a:spcAft>
                          <a:spcPts val="0"/>
                        </a:spcAft>
                      </a:pPr>
                      <a:r>
                        <a:rPr lang="en-US" sz="2000" dirty="0">
                          <a:effectLst/>
                          <a:latin typeface="Arial" pitchFamily="34" charset="0"/>
                          <a:cs typeface="Arial" pitchFamily="34" charset="0"/>
                        </a:rPr>
                        <a:t> </a:t>
                      </a:r>
                      <a:endParaRPr lang="en-US" sz="2000" dirty="0">
                        <a:effectLst/>
                        <a:latin typeface="Arial" pitchFamily="34" charset="0"/>
                        <a:ea typeface="Calibri"/>
                        <a:cs typeface="Arial" pitchFamily="34" charset="0"/>
                      </a:endParaRPr>
                    </a:p>
                    <a:p>
                      <a:pPr marL="0" marR="0" algn="r">
                        <a:lnSpc>
                          <a:spcPct val="115000"/>
                        </a:lnSpc>
                        <a:spcBef>
                          <a:spcPts val="0"/>
                        </a:spcBef>
                        <a:spcAft>
                          <a:spcPts val="0"/>
                        </a:spcAft>
                      </a:pPr>
                      <a:r>
                        <a:rPr lang="en-US" sz="2000" dirty="0">
                          <a:effectLst/>
                          <a:latin typeface="Arial" pitchFamily="34" charset="0"/>
                          <a:cs typeface="Arial" pitchFamily="34" charset="0"/>
                        </a:rPr>
                        <a:t>48633.62</a:t>
                      </a:r>
                      <a:endParaRPr lang="en-US" sz="2000" dirty="0">
                        <a:effectLst/>
                        <a:latin typeface="Arial" pitchFamily="34" charset="0"/>
                        <a:ea typeface="Calibri"/>
                        <a:cs typeface="Arial" pitchFamily="34" charset="0"/>
                      </a:endParaRPr>
                    </a:p>
                  </a:txBody>
                  <a:tcPr marL="68580" marR="68580" marT="0" marB="0" anchor="b"/>
                </a:tc>
              </a:tr>
              <a:tr h="989214">
                <a:tc>
                  <a:txBody>
                    <a:bodyPr/>
                    <a:lstStyle/>
                    <a:p>
                      <a:pPr marL="0" marR="0">
                        <a:lnSpc>
                          <a:spcPct val="115000"/>
                        </a:lnSpc>
                        <a:spcBef>
                          <a:spcPts val="0"/>
                        </a:spcBef>
                        <a:spcAft>
                          <a:spcPts val="0"/>
                        </a:spcAft>
                      </a:pPr>
                      <a:r>
                        <a:rPr lang="en-US" sz="2000" dirty="0" smtClean="0">
                          <a:effectLst/>
                          <a:latin typeface="Arial" pitchFamily="34" charset="0"/>
                          <a:ea typeface="Calibri"/>
                          <a:cs typeface="Arial" pitchFamily="34" charset="0"/>
                        </a:rPr>
                        <a:t>58</a:t>
                      </a:r>
                      <a:endParaRPr lang="en-US" sz="2000" dirty="0">
                        <a:effectLst/>
                        <a:latin typeface="Arial" pitchFamily="34" charset="0"/>
                        <a:ea typeface="Calibri"/>
                        <a:cs typeface="Arial" pitchFamily="34" charset="0"/>
                      </a:endParaRPr>
                    </a:p>
                  </a:txBody>
                  <a:tcPr marL="68580" marR="68580" marT="0" marB="0" anchor="b"/>
                </a:tc>
                <a:tc>
                  <a:txBody>
                    <a:bodyPr/>
                    <a:lstStyle/>
                    <a:p>
                      <a:pPr marL="0" marR="0">
                        <a:lnSpc>
                          <a:spcPct val="115000"/>
                        </a:lnSpc>
                        <a:spcBef>
                          <a:spcPts val="0"/>
                        </a:spcBef>
                        <a:spcAft>
                          <a:spcPts val="0"/>
                        </a:spcAft>
                      </a:pPr>
                      <a:r>
                        <a:rPr lang="en-US" sz="2000" dirty="0">
                          <a:effectLst/>
                          <a:latin typeface="Arial" pitchFamily="34" charset="0"/>
                          <a:cs typeface="Arial" pitchFamily="34" charset="0"/>
                        </a:rPr>
                        <a:t>Amp-hr.</a:t>
                      </a:r>
                      <a:endParaRPr lang="en-US" sz="2000" dirty="0">
                        <a:effectLst/>
                        <a:latin typeface="Arial" pitchFamily="34" charset="0"/>
                        <a:ea typeface="Calibri"/>
                        <a:cs typeface="Arial" pitchFamily="34" charset="0"/>
                      </a:endParaRPr>
                    </a:p>
                  </a:txBody>
                  <a:tcPr marL="68580" marR="68580" marT="0" marB="0" anchor="b"/>
                </a:tc>
                <a:tc>
                  <a:txBody>
                    <a:bodyPr/>
                    <a:lstStyle/>
                    <a:p>
                      <a:pPr marL="0" marR="0">
                        <a:lnSpc>
                          <a:spcPct val="115000"/>
                        </a:lnSpc>
                        <a:spcBef>
                          <a:spcPts val="0"/>
                        </a:spcBef>
                        <a:spcAft>
                          <a:spcPts val="0"/>
                        </a:spcAft>
                      </a:pPr>
                      <a:r>
                        <a:rPr lang="en-US" sz="2000" dirty="0">
                          <a:effectLst/>
                          <a:latin typeface="Arial" pitchFamily="34" charset="0"/>
                          <a:cs typeface="Arial" pitchFamily="34" charset="0"/>
                        </a:rPr>
                        <a:t>Total amp-hour demand per day </a:t>
                      </a:r>
                      <a:endParaRPr lang="en-US" sz="2000" dirty="0">
                        <a:effectLst/>
                        <a:latin typeface="Arial" pitchFamily="34" charset="0"/>
                        <a:ea typeface="Calibri"/>
                        <a:cs typeface="Arial" pitchFamily="34" charset="0"/>
                      </a:endParaRPr>
                    </a:p>
                  </a:txBody>
                  <a:tcPr marL="68580" marR="68580" marT="0" marB="0" anchor="b"/>
                </a:tc>
                <a:tc>
                  <a:txBody>
                    <a:bodyPr/>
                    <a:lstStyle/>
                    <a:p>
                      <a:pPr marL="0" marR="0">
                        <a:lnSpc>
                          <a:spcPct val="115000"/>
                        </a:lnSpc>
                        <a:spcBef>
                          <a:spcPts val="0"/>
                        </a:spcBef>
                        <a:spcAft>
                          <a:spcPts val="0"/>
                        </a:spcAft>
                      </a:pPr>
                      <a:r>
                        <a:rPr lang="en-US" sz="2000" dirty="0">
                          <a:effectLst/>
                          <a:latin typeface="Arial" pitchFamily="34" charset="0"/>
                          <a:cs typeface="Arial" pitchFamily="34" charset="0"/>
                        </a:rPr>
                        <a:t> </a:t>
                      </a:r>
                      <a:endParaRPr lang="en-US" sz="2000" dirty="0">
                        <a:effectLst/>
                        <a:latin typeface="Arial" pitchFamily="34" charset="0"/>
                        <a:ea typeface="Calibri"/>
                        <a:cs typeface="Arial" pitchFamily="34" charset="0"/>
                      </a:endParaRPr>
                    </a:p>
                    <a:p>
                      <a:pPr marL="0" marR="0">
                        <a:lnSpc>
                          <a:spcPct val="115000"/>
                        </a:lnSpc>
                        <a:spcBef>
                          <a:spcPts val="0"/>
                        </a:spcBef>
                        <a:spcAft>
                          <a:spcPts val="0"/>
                        </a:spcAft>
                      </a:pPr>
                      <a:r>
                        <a:rPr lang="en-US" sz="2000" dirty="0">
                          <a:effectLst/>
                          <a:latin typeface="Arial" pitchFamily="34" charset="0"/>
                          <a:cs typeface="Arial" pitchFamily="34" charset="0"/>
                        </a:rPr>
                        <a:t> </a:t>
                      </a:r>
                      <a:endParaRPr lang="en-US" sz="2000" dirty="0">
                        <a:effectLst/>
                        <a:latin typeface="Arial" pitchFamily="34" charset="0"/>
                        <a:ea typeface="Calibri"/>
                        <a:cs typeface="Arial" pitchFamily="34" charset="0"/>
                      </a:endParaRPr>
                    </a:p>
                    <a:p>
                      <a:pPr marL="0" marR="0" algn="r">
                        <a:lnSpc>
                          <a:spcPct val="115000"/>
                        </a:lnSpc>
                        <a:spcBef>
                          <a:spcPts val="0"/>
                        </a:spcBef>
                        <a:spcAft>
                          <a:spcPts val="0"/>
                        </a:spcAft>
                      </a:pPr>
                      <a:r>
                        <a:rPr lang="en-US" sz="2000" dirty="0">
                          <a:effectLst/>
                          <a:latin typeface="Arial" pitchFamily="34" charset="0"/>
                          <a:cs typeface="Arial" pitchFamily="34" charset="0"/>
                        </a:rPr>
                        <a:t>2026.40</a:t>
                      </a:r>
                      <a:endParaRPr lang="en-US" sz="2000" dirty="0">
                        <a:effectLst/>
                        <a:latin typeface="Arial" pitchFamily="34" charset="0"/>
                        <a:ea typeface="Calibri"/>
                        <a:cs typeface="Arial" pitchFamily="34" charset="0"/>
                      </a:endParaRPr>
                    </a:p>
                  </a:txBody>
                  <a:tcPr marL="68580" marR="68580" marT="0" marB="0" anchor="b"/>
                </a:tc>
              </a:tr>
              <a:tr h="989214">
                <a:tc>
                  <a:txBody>
                    <a:bodyPr/>
                    <a:lstStyle/>
                    <a:p>
                      <a:pPr marL="0" marR="0">
                        <a:lnSpc>
                          <a:spcPct val="115000"/>
                        </a:lnSpc>
                        <a:spcBef>
                          <a:spcPts val="0"/>
                        </a:spcBef>
                        <a:spcAft>
                          <a:spcPts val="0"/>
                        </a:spcAft>
                      </a:pPr>
                      <a:r>
                        <a:rPr lang="en-US" sz="2000" dirty="0" smtClean="0">
                          <a:effectLst/>
                          <a:latin typeface="Arial" pitchFamily="34" charset="0"/>
                          <a:ea typeface="Calibri"/>
                          <a:cs typeface="Arial" pitchFamily="34" charset="0"/>
                        </a:rPr>
                        <a:t>59</a:t>
                      </a:r>
                      <a:endParaRPr lang="en-US" sz="2000" dirty="0">
                        <a:effectLst/>
                        <a:latin typeface="Arial" pitchFamily="34" charset="0"/>
                        <a:ea typeface="Calibri"/>
                        <a:cs typeface="Arial" pitchFamily="34" charset="0"/>
                      </a:endParaRPr>
                    </a:p>
                  </a:txBody>
                  <a:tcPr marL="68580" marR="68580" marT="0" marB="0" anchor="b"/>
                </a:tc>
                <a:tc>
                  <a:txBody>
                    <a:bodyPr/>
                    <a:lstStyle/>
                    <a:p>
                      <a:pPr marL="0" marR="0">
                        <a:lnSpc>
                          <a:spcPct val="115000"/>
                        </a:lnSpc>
                        <a:spcBef>
                          <a:spcPts val="0"/>
                        </a:spcBef>
                        <a:spcAft>
                          <a:spcPts val="0"/>
                        </a:spcAft>
                      </a:pPr>
                      <a:r>
                        <a:rPr lang="en-US" sz="2000" dirty="0">
                          <a:effectLst/>
                          <a:latin typeface="Arial" pitchFamily="34" charset="0"/>
                          <a:cs typeface="Arial" pitchFamily="34" charset="0"/>
                        </a:rPr>
                        <a:t>AC- power(W) </a:t>
                      </a:r>
                      <a:endParaRPr lang="en-US" sz="2000" dirty="0">
                        <a:effectLst/>
                        <a:latin typeface="Arial" pitchFamily="34" charset="0"/>
                        <a:ea typeface="Calibri"/>
                        <a:cs typeface="Arial" pitchFamily="34" charset="0"/>
                      </a:endParaRPr>
                    </a:p>
                  </a:txBody>
                  <a:tcPr marL="68580" marR="68580" marT="0" marB="0" anchor="b"/>
                </a:tc>
                <a:tc>
                  <a:txBody>
                    <a:bodyPr/>
                    <a:lstStyle/>
                    <a:p>
                      <a:pPr marL="0" marR="0">
                        <a:lnSpc>
                          <a:spcPct val="115000"/>
                        </a:lnSpc>
                        <a:spcBef>
                          <a:spcPts val="0"/>
                        </a:spcBef>
                        <a:spcAft>
                          <a:spcPts val="0"/>
                        </a:spcAft>
                      </a:pPr>
                      <a:r>
                        <a:rPr lang="en-US" sz="2000">
                          <a:effectLst/>
                          <a:latin typeface="Arial" pitchFamily="34" charset="0"/>
                          <a:cs typeface="Arial" pitchFamily="34" charset="0"/>
                        </a:rPr>
                        <a:t>Maximum Ac Power requiremen</a:t>
                      </a:r>
                      <a:endParaRPr lang="en-US" sz="2000">
                        <a:effectLst/>
                        <a:latin typeface="Arial" pitchFamily="34" charset="0"/>
                        <a:ea typeface="Calibri"/>
                        <a:cs typeface="Arial" pitchFamily="34" charset="0"/>
                      </a:endParaRPr>
                    </a:p>
                  </a:txBody>
                  <a:tcPr marL="68580" marR="68580" marT="0" marB="0" anchor="b"/>
                </a:tc>
                <a:tc>
                  <a:txBody>
                    <a:bodyPr/>
                    <a:lstStyle/>
                    <a:p>
                      <a:pPr marL="0" marR="0">
                        <a:lnSpc>
                          <a:spcPct val="115000"/>
                        </a:lnSpc>
                        <a:spcBef>
                          <a:spcPts val="0"/>
                        </a:spcBef>
                        <a:spcAft>
                          <a:spcPts val="0"/>
                        </a:spcAft>
                      </a:pPr>
                      <a:r>
                        <a:rPr lang="en-US" sz="2000" dirty="0">
                          <a:effectLst/>
                          <a:latin typeface="Arial" pitchFamily="34" charset="0"/>
                          <a:cs typeface="Arial" pitchFamily="34" charset="0"/>
                        </a:rPr>
                        <a:t> </a:t>
                      </a:r>
                      <a:endParaRPr lang="en-US" sz="2000" dirty="0">
                        <a:effectLst/>
                        <a:latin typeface="Arial" pitchFamily="34" charset="0"/>
                        <a:ea typeface="Calibri"/>
                        <a:cs typeface="Arial" pitchFamily="34" charset="0"/>
                      </a:endParaRPr>
                    </a:p>
                    <a:p>
                      <a:pPr marL="0" marR="0">
                        <a:lnSpc>
                          <a:spcPct val="115000"/>
                        </a:lnSpc>
                        <a:spcBef>
                          <a:spcPts val="0"/>
                        </a:spcBef>
                        <a:spcAft>
                          <a:spcPts val="0"/>
                        </a:spcAft>
                      </a:pPr>
                      <a:r>
                        <a:rPr lang="en-US" sz="2000" dirty="0">
                          <a:effectLst/>
                          <a:latin typeface="Arial" pitchFamily="34" charset="0"/>
                          <a:cs typeface="Arial" pitchFamily="34" charset="0"/>
                        </a:rPr>
                        <a:t> </a:t>
                      </a:r>
                      <a:endParaRPr lang="en-US" sz="2000" dirty="0">
                        <a:effectLst/>
                        <a:latin typeface="Arial" pitchFamily="34" charset="0"/>
                        <a:ea typeface="Calibri"/>
                        <a:cs typeface="Arial" pitchFamily="34" charset="0"/>
                      </a:endParaRPr>
                    </a:p>
                    <a:p>
                      <a:pPr marL="0" marR="0" algn="r">
                        <a:lnSpc>
                          <a:spcPct val="115000"/>
                        </a:lnSpc>
                        <a:spcBef>
                          <a:spcPts val="0"/>
                        </a:spcBef>
                        <a:spcAft>
                          <a:spcPts val="0"/>
                        </a:spcAft>
                      </a:pPr>
                      <a:r>
                        <a:rPr lang="en-US" sz="2000" dirty="0">
                          <a:effectLst/>
                          <a:latin typeface="Arial" pitchFamily="34" charset="0"/>
                          <a:cs typeface="Arial" pitchFamily="34" charset="0"/>
                        </a:rPr>
                        <a:t>20530.5</a:t>
                      </a:r>
                      <a:endParaRPr lang="en-US" sz="2000" dirty="0">
                        <a:effectLst/>
                        <a:latin typeface="Arial" pitchFamily="34" charset="0"/>
                        <a:ea typeface="Calibri"/>
                        <a:cs typeface="Arial" pitchFamily="34" charset="0"/>
                      </a:endParaRPr>
                    </a:p>
                  </a:txBody>
                  <a:tcPr marL="68580" marR="68580" marT="0" marB="0" anchor="b"/>
                </a:tc>
              </a:tr>
              <a:tr h="659476">
                <a:tc>
                  <a:txBody>
                    <a:bodyPr/>
                    <a:lstStyle/>
                    <a:p>
                      <a:pPr marL="0" marR="0">
                        <a:lnSpc>
                          <a:spcPct val="115000"/>
                        </a:lnSpc>
                        <a:spcBef>
                          <a:spcPts val="0"/>
                        </a:spcBef>
                        <a:spcAft>
                          <a:spcPts val="0"/>
                        </a:spcAft>
                      </a:pPr>
                      <a:r>
                        <a:rPr lang="en-US" sz="2000" dirty="0" smtClean="0">
                          <a:effectLst/>
                          <a:latin typeface="Arial" pitchFamily="34" charset="0"/>
                          <a:ea typeface="Calibri"/>
                          <a:cs typeface="Arial" pitchFamily="34" charset="0"/>
                        </a:rPr>
                        <a:t>60</a:t>
                      </a:r>
                      <a:endParaRPr lang="en-US" sz="2000" dirty="0">
                        <a:effectLst/>
                        <a:latin typeface="Arial" pitchFamily="34" charset="0"/>
                        <a:ea typeface="Calibri"/>
                        <a:cs typeface="Arial" pitchFamily="34" charset="0"/>
                      </a:endParaRPr>
                    </a:p>
                  </a:txBody>
                  <a:tcPr marL="68580" marR="68580" marT="0" marB="0" anchor="b"/>
                </a:tc>
                <a:tc>
                  <a:txBody>
                    <a:bodyPr/>
                    <a:lstStyle/>
                    <a:p>
                      <a:pPr marL="0" marR="0">
                        <a:lnSpc>
                          <a:spcPct val="115000"/>
                        </a:lnSpc>
                        <a:spcBef>
                          <a:spcPts val="0"/>
                        </a:spcBef>
                        <a:spcAft>
                          <a:spcPts val="0"/>
                        </a:spcAft>
                      </a:pPr>
                      <a:r>
                        <a:rPr lang="en-US" sz="2000" dirty="0">
                          <a:effectLst/>
                          <a:latin typeface="Arial" pitchFamily="34" charset="0"/>
                          <a:cs typeface="Arial" pitchFamily="34" charset="0"/>
                        </a:rPr>
                        <a:t>DC-power (W)</a:t>
                      </a:r>
                      <a:endParaRPr lang="en-US" sz="2000" dirty="0">
                        <a:effectLst/>
                        <a:latin typeface="Arial" pitchFamily="34" charset="0"/>
                        <a:ea typeface="Calibri"/>
                        <a:cs typeface="Arial" pitchFamily="34" charset="0"/>
                      </a:endParaRPr>
                    </a:p>
                  </a:txBody>
                  <a:tcPr marL="68580" marR="68580" marT="0" marB="0" anchor="b"/>
                </a:tc>
                <a:tc>
                  <a:txBody>
                    <a:bodyPr/>
                    <a:lstStyle/>
                    <a:p>
                      <a:pPr marL="0" marR="0">
                        <a:lnSpc>
                          <a:spcPct val="115000"/>
                        </a:lnSpc>
                        <a:spcBef>
                          <a:spcPts val="0"/>
                        </a:spcBef>
                        <a:spcAft>
                          <a:spcPts val="0"/>
                        </a:spcAft>
                      </a:pPr>
                      <a:r>
                        <a:rPr lang="en-US" sz="2000" dirty="0">
                          <a:effectLst/>
                          <a:latin typeface="Arial" pitchFamily="34" charset="0"/>
                          <a:cs typeface="Arial" pitchFamily="34" charset="0"/>
                        </a:rPr>
                        <a:t>Maximum Dc Power requirement</a:t>
                      </a:r>
                      <a:endParaRPr lang="en-US" sz="2000" dirty="0">
                        <a:effectLst/>
                        <a:latin typeface="Arial" pitchFamily="34" charset="0"/>
                        <a:ea typeface="Calibri"/>
                        <a:cs typeface="Arial" pitchFamily="34" charset="0"/>
                      </a:endParaRPr>
                    </a:p>
                  </a:txBody>
                  <a:tcPr marL="68580" marR="68580" marT="0" marB="0" anchor="b"/>
                </a:tc>
                <a:tc>
                  <a:txBody>
                    <a:bodyPr/>
                    <a:lstStyle/>
                    <a:p>
                      <a:pPr marL="0" marR="0" algn="r">
                        <a:lnSpc>
                          <a:spcPct val="115000"/>
                        </a:lnSpc>
                        <a:spcBef>
                          <a:spcPts val="0"/>
                        </a:spcBef>
                        <a:spcAft>
                          <a:spcPts val="0"/>
                        </a:spcAft>
                      </a:pPr>
                      <a:r>
                        <a:rPr lang="en-US" sz="2000" dirty="0">
                          <a:effectLst/>
                          <a:latin typeface="Arial" pitchFamily="34" charset="0"/>
                          <a:cs typeface="Arial" pitchFamily="34" charset="0"/>
                        </a:rPr>
                        <a:t>182</a:t>
                      </a:r>
                      <a:endParaRPr lang="en-US" sz="2000" dirty="0">
                        <a:effectLst/>
                        <a:latin typeface="Arial" pitchFamily="34" charset="0"/>
                        <a:ea typeface="Calibri"/>
                        <a:cs typeface="Arial" pitchFamily="34" charset="0"/>
                      </a:endParaRPr>
                    </a:p>
                  </a:txBody>
                  <a:tcPr marL="68580" marR="68580" marT="0" marB="0" anchor="b"/>
                </a:tc>
              </a:tr>
            </a:tbl>
          </a:graphicData>
        </a:graphic>
      </p:graphicFrame>
      <p:sp>
        <p:nvSpPr>
          <p:cNvPr id="5" name="Title 1"/>
          <p:cNvSpPr txBox="1">
            <a:spLocks/>
          </p:cNvSpPr>
          <p:nvPr/>
        </p:nvSpPr>
        <p:spPr>
          <a:xfrm>
            <a:off x="619760" y="253365"/>
            <a:ext cx="10693402" cy="539115"/>
          </a:xfrm>
          <a:prstGeom prst="rect">
            <a:avLst/>
          </a:prstGeom>
        </p:spPr>
        <p:txBody>
          <a:bodyPr>
            <a:normAutofit fontScale="97500"/>
          </a:bodyPr>
          <a:lstStyle>
            <a:lvl1pPr algn="l" defTabSz="914400" rtl="0" eaLnBrk="1" latinLnBrk="1" hangingPunct="1">
              <a:lnSpc>
                <a:spcPct val="90000"/>
              </a:lnSpc>
              <a:spcBef>
                <a:spcPct val="0"/>
              </a:spcBef>
              <a:buNone/>
              <a:defRPr sz="4400" kern="1200">
                <a:solidFill>
                  <a:schemeClr val="tx1"/>
                </a:solidFill>
                <a:latin typeface="+mj-lt"/>
                <a:ea typeface="+mj-ea"/>
                <a:cs typeface="+mj-cs"/>
              </a:defRPr>
            </a:lvl1pPr>
          </a:lstStyle>
          <a:p>
            <a:r>
              <a:rPr lang="en-US" sz="3000" b="1" dirty="0" smtClean="0">
                <a:latin typeface="Arial" pitchFamily="34" charset="0"/>
                <a:cs typeface="Arial" pitchFamily="34" charset="0"/>
              </a:rPr>
              <a:t>Load estimation Result                                               Cont.…</a:t>
            </a:r>
            <a:endParaRPr lang="en-US" sz="3000" b="1" dirty="0">
              <a:latin typeface="Arial" pitchFamily="34" charset="0"/>
              <a:cs typeface="Arial" pitchFamily="34" charset="0"/>
            </a:endParaRPr>
          </a:p>
        </p:txBody>
      </p:sp>
    </p:spTree>
    <p:extLst>
      <p:ext uri="{BB962C8B-B14F-4D97-AF65-F5344CB8AC3E}">
        <p14:creationId xmlns:p14="http://schemas.microsoft.com/office/powerpoint/2010/main" val="70237723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A48DA065-FA52-4A6B-AE36-1AE15AD4FD00}" type="slidenum">
              <a:rPr lang="en-US" smtClean="0"/>
              <a:pPr/>
              <a:t>46</a:t>
            </a:fld>
            <a:endParaRPr lang="en-US"/>
          </a:p>
        </p:txBody>
      </p:sp>
      <p:graphicFrame>
        <p:nvGraphicFramePr>
          <p:cNvPr id="4" name="Table 3"/>
          <p:cNvGraphicFramePr>
            <a:graphicFrameLocks noGrp="1"/>
          </p:cNvGraphicFramePr>
          <p:nvPr>
            <p:extLst>
              <p:ext uri="{D42A27DB-BD31-4B8C-83A1-F6EECF244321}">
                <p14:modId xmlns:p14="http://schemas.microsoft.com/office/powerpoint/2010/main" val="2928371740"/>
              </p:ext>
            </p:extLst>
          </p:nvPr>
        </p:nvGraphicFramePr>
        <p:xfrm>
          <a:off x="579121" y="1066801"/>
          <a:ext cx="10281919" cy="4956653"/>
        </p:xfrm>
        <a:graphic>
          <a:graphicData uri="http://schemas.openxmlformats.org/drawingml/2006/table">
            <a:tbl>
              <a:tblPr firstRow="1" firstCol="1" bandRow="1">
                <a:tableStyleId>{5C22544A-7EE6-4342-B048-85BDC9FD1C3A}</a:tableStyleId>
              </a:tblPr>
              <a:tblGrid>
                <a:gridCol w="1125129"/>
                <a:gridCol w="4773925"/>
                <a:gridCol w="4382865"/>
              </a:tblGrid>
              <a:tr h="300785">
                <a:tc>
                  <a:txBody>
                    <a:bodyPr/>
                    <a:lstStyle/>
                    <a:p>
                      <a:pPr marL="0" marR="0" algn="just">
                        <a:lnSpc>
                          <a:spcPct val="115000"/>
                        </a:lnSpc>
                        <a:spcBef>
                          <a:spcPts val="0"/>
                        </a:spcBef>
                        <a:spcAft>
                          <a:spcPts val="0"/>
                        </a:spcAft>
                      </a:pPr>
                      <a:r>
                        <a:rPr lang="en-US" sz="2000" dirty="0">
                          <a:effectLst/>
                          <a:latin typeface="Arial" pitchFamily="34" charset="0"/>
                          <a:cs typeface="Arial" pitchFamily="34" charset="0"/>
                        </a:rPr>
                        <a:t>Item</a:t>
                      </a:r>
                      <a:endParaRPr lang="en-US" sz="2000" dirty="0">
                        <a:effectLst/>
                        <a:latin typeface="Arial" pitchFamily="34" charset="0"/>
                        <a:ea typeface="Calibri"/>
                        <a:cs typeface="Arial" pitchFamily="34" charset="0"/>
                      </a:endParaRPr>
                    </a:p>
                  </a:txBody>
                  <a:tcPr marL="68580" marR="68580" marT="0" marB="0" anchor="b"/>
                </a:tc>
                <a:tc>
                  <a:txBody>
                    <a:bodyPr/>
                    <a:lstStyle/>
                    <a:p>
                      <a:pPr marL="0" marR="0" algn="just">
                        <a:lnSpc>
                          <a:spcPct val="115000"/>
                        </a:lnSpc>
                        <a:spcBef>
                          <a:spcPts val="0"/>
                        </a:spcBef>
                        <a:spcAft>
                          <a:spcPts val="0"/>
                        </a:spcAft>
                      </a:pPr>
                      <a:r>
                        <a:rPr lang="en-US" sz="2000">
                          <a:effectLst/>
                          <a:latin typeface="Arial" pitchFamily="34" charset="0"/>
                          <a:cs typeface="Arial" pitchFamily="34" charset="0"/>
                        </a:rPr>
                        <a:t>Parameters</a:t>
                      </a:r>
                      <a:endParaRPr lang="en-US" sz="2000">
                        <a:effectLst/>
                        <a:latin typeface="Arial" pitchFamily="34" charset="0"/>
                        <a:ea typeface="Calibri"/>
                        <a:cs typeface="Arial" pitchFamily="34" charset="0"/>
                      </a:endParaRPr>
                    </a:p>
                  </a:txBody>
                  <a:tcPr marL="68580" marR="68580" marT="0" marB="0" anchor="b"/>
                </a:tc>
                <a:tc>
                  <a:txBody>
                    <a:bodyPr/>
                    <a:lstStyle/>
                    <a:p>
                      <a:pPr marL="0" marR="0" algn="just">
                        <a:lnSpc>
                          <a:spcPct val="115000"/>
                        </a:lnSpc>
                        <a:spcBef>
                          <a:spcPts val="0"/>
                        </a:spcBef>
                        <a:spcAft>
                          <a:spcPts val="0"/>
                        </a:spcAft>
                      </a:pPr>
                      <a:r>
                        <a:rPr lang="en-US" sz="2000">
                          <a:effectLst/>
                          <a:latin typeface="Arial" pitchFamily="34" charset="0"/>
                          <a:cs typeface="Arial" pitchFamily="34" charset="0"/>
                        </a:rPr>
                        <a:t>Value</a:t>
                      </a:r>
                      <a:endParaRPr lang="en-US" sz="2000">
                        <a:effectLst/>
                        <a:latin typeface="Arial" pitchFamily="34" charset="0"/>
                        <a:ea typeface="Calibri"/>
                        <a:cs typeface="Arial" pitchFamily="34" charset="0"/>
                      </a:endParaRPr>
                    </a:p>
                  </a:txBody>
                  <a:tcPr marL="68580" marR="68580" marT="0" marB="0" anchor="b"/>
                </a:tc>
              </a:tr>
              <a:tr h="599305">
                <a:tc>
                  <a:txBody>
                    <a:bodyPr/>
                    <a:lstStyle/>
                    <a:p>
                      <a:pPr marL="0" marR="0" algn="just">
                        <a:lnSpc>
                          <a:spcPct val="115000"/>
                        </a:lnSpc>
                        <a:spcBef>
                          <a:spcPts val="0"/>
                        </a:spcBef>
                        <a:spcAft>
                          <a:spcPts val="0"/>
                        </a:spcAft>
                      </a:pPr>
                      <a:r>
                        <a:rPr lang="en-US" sz="2000" dirty="0">
                          <a:effectLst/>
                          <a:latin typeface="Arial" pitchFamily="34" charset="0"/>
                          <a:cs typeface="Arial" pitchFamily="34" charset="0"/>
                        </a:rPr>
                        <a:t>B.1</a:t>
                      </a:r>
                      <a:endParaRPr lang="en-US" sz="2000" dirty="0">
                        <a:effectLst/>
                        <a:latin typeface="Arial" pitchFamily="34" charset="0"/>
                        <a:ea typeface="Calibri"/>
                        <a:cs typeface="Arial" pitchFamily="34" charset="0"/>
                      </a:endParaRPr>
                    </a:p>
                  </a:txBody>
                  <a:tcPr marL="68580" marR="68580" marT="0" marB="0" anchor="b"/>
                </a:tc>
                <a:tc>
                  <a:txBody>
                    <a:bodyPr/>
                    <a:lstStyle/>
                    <a:p>
                      <a:pPr marL="0" marR="0" algn="just">
                        <a:lnSpc>
                          <a:spcPct val="115000"/>
                        </a:lnSpc>
                        <a:spcBef>
                          <a:spcPts val="0"/>
                        </a:spcBef>
                        <a:spcAft>
                          <a:spcPts val="0"/>
                        </a:spcAft>
                      </a:pPr>
                      <a:r>
                        <a:rPr lang="en-US" sz="2000" dirty="0">
                          <a:effectLst/>
                          <a:latin typeface="Arial" pitchFamily="34" charset="0"/>
                          <a:cs typeface="Arial" pitchFamily="34" charset="0"/>
                        </a:rPr>
                        <a:t>Day of storage desired/required(autonomy)</a:t>
                      </a:r>
                      <a:endParaRPr lang="en-US" sz="2000" dirty="0">
                        <a:effectLst/>
                        <a:latin typeface="Arial" pitchFamily="34" charset="0"/>
                        <a:ea typeface="Calibri"/>
                        <a:cs typeface="Arial" pitchFamily="34" charset="0"/>
                      </a:endParaRPr>
                    </a:p>
                  </a:txBody>
                  <a:tcPr marL="68580" marR="68580" marT="0" marB="0" anchor="b"/>
                </a:tc>
                <a:tc>
                  <a:txBody>
                    <a:bodyPr/>
                    <a:lstStyle/>
                    <a:p>
                      <a:pPr marL="0" marR="0" algn="just">
                        <a:lnSpc>
                          <a:spcPct val="115000"/>
                        </a:lnSpc>
                        <a:spcBef>
                          <a:spcPts val="0"/>
                        </a:spcBef>
                        <a:spcAft>
                          <a:spcPts val="0"/>
                        </a:spcAft>
                      </a:pPr>
                      <a:r>
                        <a:rPr lang="en-US" sz="2000">
                          <a:effectLst/>
                          <a:latin typeface="Arial" pitchFamily="34" charset="0"/>
                          <a:cs typeface="Arial" pitchFamily="34" charset="0"/>
                        </a:rPr>
                        <a:t>3 day</a:t>
                      </a:r>
                      <a:endParaRPr lang="en-US" sz="2000">
                        <a:effectLst/>
                        <a:latin typeface="Arial" pitchFamily="34" charset="0"/>
                        <a:ea typeface="Calibri"/>
                        <a:cs typeface="Arial" pitchFamily="34" charset="0"/>
                      </a:endParaRPr>
                    </a:p>
                  </a:txBody>
                  <a:tcPr marL="68580" marR="68580" marT="0" marB="0" anchor="b"/>
                </a:tc>
              </a:tr>
              <a:tr h="599305">
                <a:tc>
                  <a:txBody>
                    <a:bodyPr/>
                    <a:lstStyle/>
                    <a:p>
                      <a:pPr marL="0" marR="0" algn="just">
                        <a:lnSpc>
                          <a:spcPct val="115000"/>
                        </a:lnSpc>
                        <a:spcBef>
                          <a:spcPts val="0"/>
                        </a:spcBef>
                        <a:spcAft>
                          <a:spcPts val="0"/>
                        </a:spcAft>
                      </a:pPr>
                      <a:r>
                        <a:rPr lang="en-US" sz="2000">
                          <a:effectLst/>
                          <a:latin typeface="Arial" pitchFamily="34" charset="0"/>
                          <a:cs typeface="Arial" pitchFamily="34" charset="0"/>
                        </a:rPr>
                        <a:t>B.2</a:t>
                      </a:r>
                      <a:endParaRPr lang="en-US" sz="2000">
                        <a:effectLst/>
                        <a:latin typeface="Arial" pitchFamily="34" charset="0"/>
                        <a:ea typeface="Calibri"/>
                        <a:cs typeface="Arial" pitchFamily="34" charset="0"/>
                      </a:endParaRPr>
                    </a:p>
                  </a:txBody>
                  <a:tcPr marL="68580" marR="68580" marT="0" marB="0" anchor="b"/>
                </a:tc>
                <a:tc>
                  <a:txBody>
                    <a:bodyPr/>
                    <a:lstStyle/>
                    <a:p>
                      <a:pPr marL="0" marR="0" algn="just">
                        <a:lnSpc>
                          <a:spcPct val="115000"/>
                        </a:lnSpc>
                        <a:spcBef>
                          <a:spcPts val="0"/>
                        </a:spcBef>
                        <a:spcAft>
                          <a:spcPts val="0"/>
                        </a:spcAft>
                      </a:pPr>
                      <a:r>
                        <a:rPr lang="en-US" sz="2000" dirty="0">
                          <a:effectLst/>
                          <a:latin typeface="Arial" pitchFamily="34" charset="0"/>
                          <a:cs typeface="Arial" pitchFamily="34" charset="0"/>
                        </a:rPr>
                        <a:t>Allowable depth of discharge limit(decimal)</a:t>
                      </a:r>
                      <a:endParaRPr lang="en-US" sz="2000" dirty="0">
                        <a:effectLst/>
                        <a:latin typeface="Arial" pitchFamily="34" charset="0"/>
                        <a:ea typeface="Calibri"/>
                        <a:cs typeface="Arial" pitchFamily="34" charset="0"/>
                      </a:endParaRPr>
                    </a:p>
                  </a:txBody>
                  <a:tcPr marL="68580" marR="68580" marT="0" marB="0" anchor="b"/>
                </a:tc>
                <a:tc>
                  <a:txBody>
                    <a:bodyPr/>
                    <a:lstStyle/>
                    <a:p>
                      <a:pPr marL="0" marR="0" algn="just">
                        <a:lnSpc>
                          <a:spcPct val="115000"/>
                        </a:lnSpc>
                        <a:spcBef>
                          <a:spcPts val="0"/>
                        </a:spcBef>
                        <a:spcAft>
                          <a:spcPts val="0"/>
                        </a:spcAft>
                      </a:pPr>
                      <a:r>
                        <a:rPr lang="en-US" sz="2000">
                          <a:effectLst/>
                          <a:latin typeface="Arial" pitchFamily="34" charset="0"/>
                          <a:cs typeface="Arial" pitchFamily="34" charset="0"/>
                        </a:rPr>
                        <a:t>0.8</a:t>
                      </a:r>
                      <a:endParaRPr lang="en-US" sz="2000">
                        <a:effectLst/>
                        <a:latin typeface="Arial" pitchFamily="34" charset="0"/>
                        <a:ea typeface="Calibri"/>
                        <a:cs typeface="Arial" pitchFamily="34" charset="0"/>
                      </a:endParaRPr>
                    </a:p>
                  </a:txBody>
                  <a:tcPr marL="68580" marR="68580" marT="0" marB="0" anchor="b"/>
                </a:tc>
              </a:tr>
              <a:tr h="628421">
                <a:tc>
                  <a:txBody>
                    <a:bodyPr/>
                    <a:lstStyle/>
                    <a:p>
                      <a:pPr marL="0" marR="0" algn="just">
                        <a:lnSpc>
                          <a:spcPct val="115000"/>
                        </a:lnSpc>
                        <a:spcBef>
                          <a:spcPts val="0"/>
                        </a:spcBef>
                        <a:spcAft>
                          <a:spcPts val="0"/>
                        </a:spcAft>
                      </a:pPr>
                      <a:r>
                        <a:rPr lang="en-US" sz="2000">
                          <a:effectLst/>
                          <a:latin typeface="Arial" pitchFamily="34" charset="0"/>
                          <a:cs typeface="Arial" pitchFamily="34" charset="0"/>
                        </a:rPr>
                        <a:t>B.3</a:t>
                      </a:r>
                      <a:endParaRPr lang="en-US" sz="2000">
                        <a:effectLst/>
                        <a:latin typeface="Arial" pitchFamily="34" charset="0"/>
                        <a:ea typeface="Calibri"/>
                        <a:cs typeface="Arial" pitchFamily="34" charset="0"/>
                      </a:endParaRPr>
                    </a:p>
                  </a:txBody>
                  <a:tcPr marL="68580" marR="68580" marT="0" marB="0" anchor="b"/>
                </a:tc>
                <a:tc>
                  <a:txBody>
                    <a:bodyPr/>
                    <a:lstStyle/>
                    <a:p>
                      <a:pPr marL="0" marR="0" algn="just">
                        <a:lnSpc>
                          <a:spcPct val="115000"/>
                        </a:lnSpc>
                        <a:spcBef>
                          <a:spcPts val="0"/>
                        </a:spcBef>
                        <a:spcAft>
                          <a:spcPts val="0"/>
                        </a:spcAft>
                      </a:pPr>
                      <a:r>
                        <a:rPr lang="en-US" sz="2000" dirty="0">
                          <a:effectLst/>
                          <a:latin typeface="Arial" pitchFamily="34" charset="0"/>
                          <a:cs typeface="Arial" pitchFamily="34" charset="0"/>
                        </a:rPr>
                        <a:t>Required battery capacity(amp-hour)</a:t>
                      </a:r>
                      <a:endParaRPr lang="en-US" sz="2000" dirty="0">
                        <a:effectLst/>
                        <a:latin typeface="Arial" pitchFamily="34" charset="0"/>
                        <a:ea typeface="Calibri"/>
                        <a:cs typeface="Arial" pitchFamily="34" charset="0"/>
                      </a:endParaRPr>
                    </a:p>
                  </a:txBody>
                  <a:tcPr marL="68580" marR="68580" marT="0" marB="0" anchor="b"/>
                </a:tc>
                <a:tc>
                  <a:txBody>
                    <a:bodyPr/>
                    <a:lstStyle/>
                    <a:p>
                      <a:pPr marL="0" marR="0" algn="just">
                        <a:lnSpc>
                          <a:spcPct val="115000"/>
                        </a:lnSpc>
                        <a:spcBef>
                          <a:spcPts val="0"/>
                        </a:spcBef>
                        <a:spcAft>
                          <a:spcPts val="0"/>
                        </a:spcAft>
                      </a:pPr>
                      <a:r>
                        <a:rPr lang="en-US" sz="2000">
                          <a:effectLst/>
                          <a:latin typeface="Arial" pitchFamily="34" charset="0"/>
                          <a:cs typeface="Arial" pitchFamily="34" charset="0"/>
                        </a:rPr>
                        <a:t>(Amp.hr*B.1)/B.2=(2026.40*3)/0.8= 17731.00</a:t>
                      </a:r>
                      <a:endParaRPr lang="en-US" sz="2000">
                        <a:effectLst/>
                        <a:latin typeface="Arial" pitchFamily="34" charset="0"/>
                        <a:ea typeface="Calibri"/>
                        <a:cs typeface="Arial" pitchFamily="34" charset="0"/>
                      </a:endParaRPr>
                    </a:p>
                  </a:txBody>
                  <a:tcPr marL="68580" marR="68580" marT="0" marB="0" anchor="b"/>
                </a:tc>
              </a:tr>
              <a:tr h="599305">
                <a:tc>
                  <a:txBody>
                    <a:bodyPr/>
                    <a:lstStyle/>
                    <a:p>
                      <a:pPr marL="0" marR="0" algn="just">
                        <a:lnSpc>
                          <a:spcPct val="115000"/>
                        </a:lnSpc>
                        <a:spcBef>
                          <a:spcPts val="0"/>
                        </a:spcBef>
                        <a:spcAft>
                          <a:spcPts val="0"/>
                        </a:spcAft>
                      </a:pPr>
                      <a:r>
                        <a:rPr lang="en-US" sz="2000">
                          <a:effectLst/>
                          <a:latin typeface="Arial" pitchFamily="34" charset="0"/>
                          <a:cs typeface="Arial" pitchFamily="34" charset="0"/>
                        </a:rPr>
                        <a:t>B.4</a:t>
                      </a:r>
                      <a:endParaRPr lang="en-US" sz="2000">
                        <a:effectLst/>
                        <a:latin typeface="Arial" pitchFamily="34" charset="0"/>
                        <a:ea typeface="Calibri"/>
                        <a:cs typeface="Arial" pitchFamily="34" charset="0"/>
                      </a:endParaRPr>
                    </a:p>
                  </a:txBody>
                  <a:tcPr marL="68580" marR="68580" marT="0" marB="0" anchor="b"/>
                </a:tc>
                <a:tc>
                  <a:txBody>
                    <a:bodyPr/>
                    <a:lstStyle/>
                    <a:p>
                      <a:pPr marL="0" marR="0" algn="just">
                        <a:lnSpc>
                          <a:spcPct val="115000"/>
                        </a:lnSpc>
                        <a:spcBef>
                          <a:spcPts val="0"/>
                        </a:spcBef>
                        <a:spcAft>
                          <a:spcPts val="0"/>
                        </a:spcAft>
                      </a:pPr>
                      <a:r>
                        <a:rPr lang="en-US" sz="2000" dirty="0">
                          <a:effectLst/>
                          <a:latin typeface="Arial" pitchFamily="34" charset="0"/>
                          <a:cs typeface="Arial" pitchFamily="34" charset="0"/>
                        </a:rPr>
                        <a:t>Amp-hour capacity of selected battery</a:t>
                      </a:r>
                      <a:endParaRPr lang="en-US" sz="2000" dirty="0">
                        <a:effectLst/>
                        <a:latin typeface="Arial" pitchFamily="34" charset="0"/>
                        <a:ea typeface="Calibri"/>
                        <a:cs typeface="Arial" pitchFamily="34" charset="0"/>
                      </a:endParaRPr>
                    </a:p>
                  </a:txBody>
                  <a:tcPr marL="68580" marR="68580" marT="0" marB="0" anchor="b"/>
                </a:tc>
                <a:tc>
                  <a:txBody>
                    <a:bodyPr/>
                    <a:lstStyle/>
                    <a:p>
                      <a:pPr marL="0" marR="0" algn="just">
                        <a:lnSpc>
                          <a:spcPct val="115000"/>
                        </a:lnSpc>
                        <a:spcBef>
                          <a:spcPts val="0"/>
                        </a:spcBef>
                        <a:spcAft>
                          <a:spcPts val="0"/>
                        </a:spcAft>
                      </a:pPr>
                      <a:r>
                        <a:rPr lang="en-US" sz="2000" dirty="0">
                          <a:effectLst/>
                          <a:latin typeface="Arial" pitchFamily="34" charset="0"/>
                          <a:cs typeface="Arial" pitchFamily="34" charset="0"/>
                        </a:rPr>
                        <a:t>478</a:t>
                      </a:r>
                      <a:endParaRPr lang="en-US" sz="2000" dirty="0">
                        <a:effectLst/>
                        <a:latin typeface="Arial" pitchFamily="34" charset="0"/>
                        <a:ea typeface="Calibri"/>
                        <a:cs typeface="Arial" pitchFamily="34" charset="0"/>
                      </a:endParaRPr>
                    </a:p>
                  </a:txBody>
                  <a:tcPr marL="68580" marR="68580" marT="0" marB="0" anchor="b"/>
                </a:tc>
              </a:tr>
              <a:tr h="300785">
                <a:tc>
                  <a:txBody>
                    <a:bodyPr/>
                    <a:lstStyle/>
                    <a:p>
                      <a:pPr marL="0" marR="0" algn="just">
                        <a:lnSpc>
                          <a:spcPct val="115000"/>
                        </a:lnSpc>
                        <a:spcBef>
                          <a:spcPts val="0"/>
                        </a:spcBef>
                        <a:spcAft>
                          <a:spcPts val="0"/>
                        </a:spcAft>
                      </a:pPr>
                      <a:r>
                        <a:rPr lang="en-US" sz="2000">
                          <a:effectLst/>
                          <a:latin typeface="Arial" pitchFamily="34" charset="0"/>
                          <a:cs typeface="Arial" pitchFamily="34" charset="0"/>
                        </a:rPr>
                        <a:t>B.5</a:t>
                      </a:r>
                      <a:endParaRPr lang="en-US" sz="2000">
                        <a:effectLst/>
                        <a:latin typeface="Arial" pitchFamily="34" charset="0"/>
                        <a:ea typeface="Calibri"/>
                        <a:cs typeface="Arial" pitchFamily="34" charset="0"/>
                      </a:endParaRPr>
                    </a:p>
                  </a:txBody>
                  <a:tcPr marL="68580" marR="68580" marT="0" marB="0" anchor="b"/>
                </a:tc>
                <a:tc>
                  <a:txBody>
                    <a:bodyPr/>
                    <a:lstStyle/>
                    <a:p>
                      <a:pPr marL="0" marR="0" algn="just">
                        <a:lnSpc>
                          <a:spcPct val="115000"/>
                        </a:lnSpc>
                        <a:spcBef>
                          <a:spcPts val="0"/>
                        </a:spcBef>
                        <a:spcAft>
                          <a:spcPts val="0"/>
                        </a:spcAft>
                      </a:pPr>
                      <a:r>
                        <a:rPr lang="en-US" sz="2000">
                          <a:effectLst/>
                          <a:latin typeface="Arial" pitchFamily="34" charset="0"/>
                          <a:cs typeface="Arial" pitchFamily="34" charset="0"/>
                        </a:rPr>
                        <a:t>Number of battery in parallel</a:t>
                      </a:r>
                      <a:endParaRPr lang="en-US" sz="2000">
                        <a:effectLst/>
                        <a:latin typeface="Arial" pitchFamily="34" charset="0"/>
                        <a:ea typeface="Calibri"/>
                        <a:cs typeface="Arial" pitchFamily="34" charset="0"/>
                      </a:endParaRPr>
                    </a:p>
                  </a:txBody>
                  <a:tcPr marL="68580" marR="68580" marT="0" marB="0" anchor="b"/>
                </a:tc>
                <a:tc>
                  <a:txBody>
                    <a:bodyPr/>
                    <a:lstStyle/>
                    <a:p>
                      <a:pPr marL="0" marR="0" algn="just">
                        <a:lnSpc>
                          <a:spcPct val="115000"/>
                        </a:lnSpc>
                        <a:spcBef>
                          <a:spcPts val="0"/>
                        </a:spcBef>
                        <a:spcAft>
                          <a:spcPts val="0"/>
                        </a:spcAft>
                      </a:pPr>
                      <a:r>
                        <a:rPr lang="en-US" sz="2000" dirty="0">
                          <a:effectLst/>
                          <a:latin typeface="Arial" pitchFamily="34" charset="0"/>
                          <a:cs typeface="Arial" pitchFamily="34" charset="0"/>
                        </a:rPr>
                        <a:t>B.3/B.4=37</a:t>
                      </a:r>
                      <a:endParaRPr lang="en-US" sz="2000" dirty="0">
                        <a:effectLst/>
                        <a:latin typeface="Arial" pitchFamily="34" charset="0"/>
                        <a:ea typeface="Calibri"/>
                        <a:cs typeface="Arial" pitchFamily="34" charset="0"/>
                      </a:endParaRPr>
                    </a:p>
                  </a:txBody>
                  <a:tcPr marL="68580" marR="68580" marT="0" marB="0" anchor="b"/>
                </a:tc>
              </a:tr>
              <a:tr h="736770">
                <a:tc>
                  <a:txBody>
                    <a:bodyPr/>
                    <a:lstStyle/>
                    <a:p>
                      <a:pPr marL="0" marR="0" algn="just">
                        <a:lnSpc>
                          <a:spcPct val="115000"/>
                        </a:lnSpc>
                        <a:spcBef>
                          <a:spcPts val="0"/>
                        </a:spcBef>
                        <a:spcAft>
                          <a:spcPts val="0"/>
                        </a:spcAft>
                      </a:pPr>
                      <a:r>
                        <a:rPr lang="en-US" sz="2000">
                          <a:effectLst/>
                          <a:latin typeface="Arial" pitchFamily="34" charset="0"/>
                          <a:cs typeface="Arial" pitchFamily="34" charset="0"/>
                        </a:rPr>
                        <a:t>B.6</a:t>
                      </a:r>
                      <a:endParaRPr lang="en-US" sz="2000">
                        <a:effectLst/>
                        <a:latin typeface="Arial" pitchFamily="34" charset="0"/>
                        <a:ea typeface="Calibri"/>
                        <a:cs typeface="Arial" pitchFamily="34" charset="0"/>
                      </a:endParaRPr>
                    </a:p>
                  </a:txBody>
                  <a:tcPr marL="68580" marR="68580" marT="0" marB="0" anchor="b"/>
                </a:tc>
                <a:tc>
                  <a:txBody>
                    <a:bodyPr/>
                    <a:lstStyle/>
                    <a:p>
                      <a:pPr marL="0" marR="0" algn="just">
                        <a:lnSpc>
                          <a:spcPct val="115000"/>
                        </a:lnSpc>
                        <a:spcBef>
                          <a:spcPts val="0"/>
                        </a:spcBef>
                        <a:spcAft>
                          <a:spcPts val="0"/>
                        </a:spcAft>
                      </a:pPr>
                      <a:r>
                        <a:rPr lang="en-US" sz="2000">
                          <a:effectLst/>
                          <a:latin typeface="Arial" pitchFamily="34" charset="0"/>
                          <a:cs typeface="Arial" pitchFamily="34" charset="0"/>
                        </a:rPr>
                        <a:t>Number of battery in series</a:t>
                      </a:r>
                      <a:endParaRPr lang="en-US" sz="2000">
                        <a:effectLst/>
                        <a:latin typeface="Arial" pitchFamily="34" charset="0"/>
                        <a:ea typeface="Calibri"/>
                        <a:cs typeface="Arial" pitchFamily="34" charset="0"/>
                      </a:endParaRPr>
                    </a:p>
                  </a:txBody>
                  <a:tcPr marL="68580" marR="68580" marT="0" marB="0" anchor="b"/>
                </a:tc>
                <a:tc>
                  <a:txBody>
                    <a:bodyPr/>
                    <a:lstStyle/>
                    <a:p>
                      <a:pPr marL="0" marR="0" algn="just">
                        <a:lnSpc>
                          <a:spcPct val="115000"/>
                        </a:lnSpc>
                        <a:spcBef>
                          <a:spcPts val="0"/>
                        </a:spcBef>
                        <a:spcAft>
                          <a:spcPts val="0"/>
                        </a:spcAft>
                      </a:pPr>
                      <a:r>
                        <a:rPr lang="en-US" sz="2000" dirty="0">
                          <a:effectLst/>
                          <a:latin typeface="Arial" pitchFamily="34" charset="0"/>
                          <a:cs typeface="Arial" pitchFamily="34" charset="0"/>
                        </a:rPr>
                        <a:t>B(Buttery bus voltage)/selected battery voltage=24/12=2</a:t>
                      </a:r>
                      <a:endParaRPr lang="en-US" sz="2000" dirty="0">
                        <a:effectLst/>
                        <a:latin typeface="Arial" pitchFamily="34" charset="0"/>
                        <a:ea typeface="Calibri"/>
                        <a:cs typeface="Arial" pitchFamily="34" charset="0"/>
                      </a:endParaRPr>
                    </a:p>
                  </a:txBody>
                  <a:tcPr marL="68580" marR="68580" marT="0" marB="0" anchor="b"/>
                </a:tc>
              </a:tr>
              <a:tr h="300785">
                <a:tc>
                  <a:txBody>
                    <a:bodyPr/>
                    <a:lstStyle/>
                    <a:p>
                      <a:pPr marL="0" marR="0" algn="just">
                        <a:lnSpc>
                          <a:spcPct val="115000"/>
                        </a:lnSpc>
                        <a:spcBef>
                          <a:spcPts val="0"/>
                        </a:spcBef>
                        <a:spcAft>
                          <a:spcPts val="0"/>
                        </a:spcAft>
                      </a:pPr>
                      <a:r>
                        <a:rPr lang="en-US" sz="2000">
                          <a:effectLst/>
                          <a:latin typeface="Arial" pitchFamily="34" charset="0"/>
                          <a:cs typeface="Arial" pitchFamily="34" charset="0"/>
                        </a:rPr>
                        <a:t>B.7</a:t>
                      </a:r>
                      <a:endParaRPr lang="en-US" sz="2000">
                        <a:effectLst/>
                        <a:latin typeface="Arial" pitchFamily="34" charset="0"/>
                        <a:ea typeface="Calibri"/>
                        <a:cs typeface="Arial" pitchFamily="34" charset="0"/>
                      </a:endParaRPr>
                    </a:p>
                  </a:txBody>
                  <a:tcPr marL="68580" marR="68580" marT="0" marB="0" anchor="b"/>
                </a:tc>
                <a:tc>
                  <a:txBody>
                    <a:bodyPr/>
                    <a:lstStyle/>
                    <a:p>
                      <a:pPr marL="0" marR="0" algn="just">
                        <a:lnSpc>
                          <a:spcPct val="115000"/>
                        </a:lnSpc>
                        <a:spcBef>
                          <a:spcPts val="0"/>
                        </a:spcBef>
                        <a:spcAft>
                          <a:spcPts val="0"/>
                        </a:spcAft>
                      </a:pPr>
                      <a:r>
                        <a:rPr lang="en-US" sz="2000">
                          <a:effectLst/>
                          <a:latin typeface="Arial" pitchFamily="34" charset="0"/>
                          <a:cs typeface="Arial" pitchFamily="34" charset="0"/>
                        </a:rPr>
                        <a:t>Total number of battery</a:t>
                      </a:r>
                      <a:endParaRPr lang="en-US" sz="2000">
                        <a:effectLst/>
                        <a:latin typeface="Arial" pitchFamily="34" charset="0"/>
                        <a:ea typeface="Calibri"/>
                        <a:cs typeface="Arial" pitchFamily="34" charset="0"/>
                      </a:endParaRPr>
                    </a:p>
                  </a:txBody>
                  <a:tcPr marL="68580" marR="68580" marT="0" marB="0" anchor="b"/>
                </a:tc>
                <a:tc>
                  <a:txBody>
                    <a:bodyPr/>
                    <a:lstStyle/>
                    <a:p>
                      <a:pPr marL="0" marR="0" algn="just">
                        <a:lnSpc>
                          <a:spcPct val="115000"/>
                        </a:lnSpc>
                        <a:spcBef>
                          <a:spcPts val="0"/>
                        </a:spcBef>
                        <a:spcAft>
                          <a:spcPts val="0"/>
                        </a:spcAft>
                      </a:pPr>
                      <a:r>
                        <a:rPr lang="en-US" sz="2000" dirty="0">
                          <a:effectLst/>
                          <a:latin typeface="Arial" pitchFamily="34" charset="0"/>
                          <a:cs typeface="Arial" pitchFamily="34" charset="0"/>
                        </a:rPr>
                        <a:t>B.5*B.6=37*2=74</a:t>
                      </a:r>
                      <a:endParaRPr lang="en-US" sz="2000" dirty="0">
                        <a:effectLst/>
                        <a:latin typeface="Arial" pitchFamily="34" charset="0"/>
                        <a:ea typeface="Calibri"/>
                        <a:cs typeface="Arial" pitchFamily="34" charset="0"/>
                      </a:endParaRPr>
                    </a:p>
                  </a:txBody>
                  <a:tcPr marL="68580" marR="68580" marT="0" marB="0" anchor="b"/>
                </a:tc>
              </a:tr>
              <a:tr h="465898">
                <a:tc>
                  <a:txBody>
                    <a:bodyPr/>
                    <a:lstStyle/>
                    <a:p>
                      <a:pPr marL="0" marR="0" algn="just">
                        <a:lnSpc>
                          <a:spcPct val="115000"/>
                        </a:lnSpc>
                        <a:spcBef>
                          <a:spcPts val="0"/>
                        </a:spcBef>
                        <a:spcAft>
                          <a:spcPts val="0"/>
                        </a:spcAft>
                      </a:pPr>
                      <a:r>
                        <a:rPr lang="en-US" sz="2000">
                          <a:effectLst/>
                          <a:latin typeface="Arial" pitchFamily="34" charset="0"/>
                          <a:cs typeface="Arial" pitchFamily="34" charset="0"/>
                        </a:rPr>
                        <a:t>B.8</a:t>
                      </a:r>
                      <a:endParaRPr lang="en-US" sz="2000">
                        <a:effectLst/>
                        <a:latin typeface="Arial" pitchFamily="34" charset="0"/>
                        <a:ea typeface="Calibri"/>
                        <a:cs typeface="Arial" pitchFamily="34" charset="0"/>
                      </a:endParaRPr>
                    </a:p>
                  </a:txBody>
                  <a:tcPr marL="68580" marR="68580" marT="0" marB="0" anchor="b"/>
                </a:tc>
                <a:tc>
                  <a:txBody>
                    <a:bodyPr/>
                    <a:lstStyle/>
                    <a:p>
                      <a:pPr marL="0" marR="0" algn="just">
                        <a:lnSpc>
                          <a:spcPct val="115000"/>
                        </a:lnSpc>
                        <a:spcBef>
                          <a:spcPts val="0"/>
                        </a:spcBef>
                        <a:spcAft>
                          <a:spcPts val="0"/>
                        </a:spcAft>
                      </a:pPr>
                      <a:r>
                        <a:rPr lang="en-US" sz="2000">
                          <a:effectLst/>
                          <a:latin typeface="Arial" pitchFamily="34" charset="0"/>
                          <a:cs typeface="Arial" pitchFamily="34" charset="0"/>
                        </a:rPr>
                        <a:t>Total battery amp-hour capacity</a:t>
                      </a:r>
                      <a:endParaRPr lang="en-US" sz="2000">
                        <a:effectLst/>
                        <a:latin typeface="Arial" pitchFamily="34" charset="0"/>
                        <a:ea typeface="Calibri"/>
                        <a:cs typeface="Arial" pitchFamily="34" charset="0"/>
                      </a:endParaRPr>
                    </a:p>
                  </a:txBody>
                  <a:tcPr marL="68580" marR="68580" marT="0" marB="0" anchor="b"/>
                </a:tc>
                <a:tc>
                  <a:txBody>
                    <a:bodyPr/>
                    <a:lstStyle/>
                    <a:p>
                      <a:pPr marL="0" marR="0" algn="just">
                        <a:lnSpc>
                          <a:spcPct val="115000"/>
                        </a:lnSpc>
                        <a:spcBef>
                          <a:spcPts val="0"/>
                        </a:spcBef>
                        <a:spcAft>
                          <a:spcPts val="0"/>
                        </a:spcAft>
                      </a:pPr>
                      <a:r>
                        <a:rPr lang="en-US" sz="2000" dirty="0">
                          <a:effectLst/>
                          <a:latin typeface="Arial" pitchFamily="34" charset="0"/>
                          <a:cs typeface="Arial" pitchFamily="34" charset="0"/>
                        </a:rPr>
                        <a:t>B.5*B.4=478*37=17686</a:t>
                      </a:r>
                      <a:endParaRPr lang="en-US" sz="2000" dirty="0">
                        <a:effectLst/>
                        <a:latin typeface="Arial" pitchFamily="34" charset="0"/>
                        <a:ea typeface="Calibri"/>
                        <a:cs typeface="Arial" pitchFamily="34" charset="0"/>
                      </a:endParaRPr>
                    </a:p>
                  </a:txBody>
                  <a:tcPr marL="68580" marR="68580" marT="0" marB="0" anchor="b"/>
                </a:tc>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4153654803"/>
              </p:ext>
            </p:extLst>
          </p:nvPr>
        </p:nvGraphicFramePr>
        <p:xfrm>
          <a:off x="1828800" y="0"/>
          <a:ext cx="6600190" cy="717837"/>
        </p:xfrm>
        <a:graphic>
          <a:graphicData uri="http://schemas.openxmlformats.org/drawingml/2006/table">
            <a:tbl>
              <a:tblPr firstRow="1" firstCol="1" bandRow="1">
                <a:tableStyleId>{5C22544A-7EE6-4342-B048-85BDC9FD1C3A}</a:tableStyleId>
              </a:tblPr>
              <a:tblGrid>
                <a:gridCol w="6600190"/>
              </a:tblGrid>
              <a:tr h="717837">
                <a:tc>
                  <a:txBody>
                    <a:bodyPr/>
                    <a:lstStyle/>
                    <a:p>
                      <a:pPr marL="0" marR="0" algn="ctr">
                        <a:lnSpc>
                          <a:spcPct val="115000"/>
                        </a:lnSpc>
                        <a:spcBef>
                          <a:spcPts val="0"/>
                        </a:spcBef>
                        <a:spcAft>
                          <a:spcPts val="0"/>
                        </a:spcAft>
                      </a:pPr>
                      <a:r>
                        <a:rPr lang="en-US" sz="3000" dirty="0">
                          <a:solidFill>
                            <a:schemeClr val="tx1"/>
                          </a:solidFill>
                          <a:effectLst/>
                          <a:latin typeface="Arial" pitchFamily="34" charset="0"/>
                          <a:cs typeface="Arial" pitchFamily="34" charset="0"/>
                        </a:rPr>
                        <a:t>Battery </a:t>
                      </a:r>
                      <a:r>
                        <a:rPr lang="en-US" sz="3000" dirty="0" smtClean="0">
                          <a:solidFill>
                            <a:schemeClr val="tx1"/>
                          </a:solidFill>
                          <a:effectLst/>
                          <a:latin typeface="Arial" pitchFamily="34" charset="0"/>
                          <a:cs typeface="Arial" pitchFamily="34" charset="0"/>
                        </a:rPr>
                        <a:t>Sizing  Result</a:t>
                      </a:r>
                      <a:r>
                        <a:rPr lang="en-US" sz="3000" baseline="0" dirty="0" smtClean="0">
                          <a:solidFill>
                            <a:schemeClr val="tx1"/>
                          </a:solidFill>
                          <a:effectLst/>
                          <a:latin typeface="Arial" pitchFamily="34" charset="0"/>
                          <a:cs typeface="Arial" pitchFamily="34" charset="0"/>
                        </a:rPr>
                        <a:t> </a:t>
                      </a:r>
                      <a:endParaRPr lang="en-US" sz="3000" dirty="0">
                        <a:solidFill>
                          <a:schemeClr val="tx1"/>
                        </a:solidFill>
                        <a:effectLst/>
                        <a:latin typeface="Arial" pitchFamily="34" charset="0"/>
                        <a:ea typeface="Calibri"/>
                        <a:cs typeface="Arial" pitchFamily="34" charset="0"/>
                      </a:endParaRPr>
                    </a:p>
                  </a:txBody>
                  <a:tcPr marL="68580" marR="68580" marT="0" marB="0" anchor="b">
                    <a:noFill/>
                  </a:tcPr>
                </a:tc>
              </a:tr>
            </a:tbl>
          </a:graphicData>
        </a:graphic>
      </p:graphicFrame>
      <p:sp>
        <p:nvSpPr>
          <p:cNvPr id="6" name="Rectangle 5"/>
          <p:cNvSpPr/>
          <p:nvPr/>
        </p:nvSpPr>
        <p:spPr>
          <a:xfrm>
            <a:off x="3057726" y="714494"/>
            <a:ext cx="4420034" cy="369332"/>
          </a:xfrm>
          <a:prstGeom prst="rect">
            <a:avLst/>
          </a:prstGeom>
        </p:spPr>
        <p:txBody>
          <a:bodyPr wrap="square">
            <a:spAutoFit/>
          </a:bodyPr>
          <a:lstStyle/>
          <a:p>
            <a:r>
              <a:rPr lang="en-US" b="1" dirty="0" smtClean="0">
                <a:latin typeface="Arial" pitchFamily="34" charset="0"/>
                <a:cs typeface="Arial" pitchFamily="34" charset="0"/>
              </a:rPr>
              <a:t>Table 6. Battery sizing Results </a:t>
            </a:r>
            <a:endParaRPr lang="en-US" dirty="0"/>
          </a:p>
        </p:txBody>
      </p:sp>
    </p:spTree>
    <p:extLst>
      <p:ext uri="{BB962C8B-B14F-4D97-AF65-F5344CB8AC3E}">
        <p14:creationId xmlns:p14="http://schemas.microsoft.com/office/powerpoint/2010/main" val="324822925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A48DA065-FA52-4A6B-AE36-1AE15AD4FD00}" type="slidenum">
              <a:rPr lang="en-US" smtClean="0"/>
              <a:pPr/>
              <a:t>47</a:t>
            </a:fld>
            <a:endParaRPr lang="en-US"/>
          </a:p>
        </p:txBody>
      </p:sp>
      <p:sp>
        <p:nvSpPr>
          <p:cNvPr id="4" name="Rectangle 3"/>
          <p:cNvSpPr/>
          <p:nvPr/>
        </p:nvSpPr>
        <p:spPr>
          <a:xfrm>
            <a:off x="2039364" y="14069"/>
            <a:ext cx="4532138" cy="553998"/>
          </a:xfrm>
          <a:prstGeom prst="rect">
            <a:avLst/>
          </a:prstGeom>
        </p:spPr>
        <p:txBody>
          <a:bodyPr wrap="none">
            <a:spAutoFit/>
          </a:bodyPr>
          <a:lstStyle/>
          <a:p>
            <a:pPr algn="just"/>
            <a:r>
              <a:rPr lang="en-US" sz="3000" b="1" dirty="0">
                <a:latin typeface="Arial" pitchFamily="34" charset="0"/>
                <a:cs typeface="Arial" pitchFamily="34" charset="0"/>
              </a:rPr>
              <a:t> PV Array </a:t>
            </a:r>
            <a:r>
              <a:rPr lang="en-US" sz="3000" b="1" dirty="0" smtClean="0">
                <a:latin typeface="Arial" pitchFamily="34" charset="0"/>
                <a:cs typeface="Arial" pitchFamily="34" charset="0"/>
              </a:rPr>
              <a:t>Sizing Result </a:t>
            </a:r>
            <a:endParaRPr lang="en-US" sz="3000" dirty="0">
              <a:latin typeface="Arial" pitchFamily="34" charset="0"/>
              <a:cs typeface="Arial" pitchFamily="34" charset="0"/>
            </a:endParaRPr>
          </a:p>
        </p:txBody>
      </p:sp>
      <p:graphicFrame>
        <p:nvGraphicFramePr>
          <p:cNvPr id="5" name="Table 4"/>
          <p:cNvGraphicFramePr>
            <a:graphicFrameLocks noGrp="1"/>
          </p:cNvGraphicFramePr>
          <p:nvPr>
            <p:extLst>
              <p:ext uri="{D42A27DB-BD31-4B8C-83A1-F6EECF244321}">
                <p14:modId xmlns:p14="http://schemas.microsoft.com/office/powerpoint/2010/main" val="4266309371"/>
              </p:ext>
            </p:extLst>
          </p:nvPr>
        </p:nvGraphicFramePr>
        <p:xfrm>
          <a:off x="127000" y="845066"/>
          <a:ext cx="10144760" cy="5482876"/>
        </p:xfrm>
        <a:graphic>
          <a:graphicData uri="http://schemas.openxmlformats.org/drawingml/2006/table">
            <a:tbl>
              <a:tblPr firstRow="1" firstCol="1" bandRow="1">
                <a:tableStyleId>{5C22544A-7EE6-4342-B048-85BDC9FD1C3A}</a:tableStyleId>
              </a:tblPr>
              <a:tblGrid>
                <a:gridCol w="1337932"/>
                <a:gridCol w="5185100"/>
                <a:gridCol w="3621728"/>
              </a:tblGrid>
              <a:tr h="453676">
                <a:tc>
                  <a:txBody>
                    <a:bodyPr/>
                    <a:lstStyle/>
                    <a:p>
                      <a:pPr marL="0" marR="0">
                        <a:lnSpc>
                          <a:spcPct val="150000"/>
                        </a:lnSpc>
                        <a:spcBef>
                          <a:spcPts val="0"/>
                        </a:spcBef>
                        <a:spcAft>
                          <a:spcPts val="0"/>
                        </a:spcAft>
                      </a:pPr>
                      <a:r>
                        <a:rPr lang="en-US" sz="2000" dirty="0">
                          <a:effectLst/>
                          <a:latin typeface="Arial" pitchFamily="34" charset="0"/>
                          <a:cs typeface="Arial" pitchFamily="34" charset="0"/>
                        </a:rPr>
                        <a:t>Item</a:t>
                      </a:r>
                      <a:endParaRPr lang="en-US" sz="2000" dirty="0">
                        <a:effectLst/>
                        <a:latin typeface="Arial" pitchFamily="34" charset="0"/>
                        <a:ea typeface="Calibri"/>
                        <a:cs typeface="Arial" pitchFamily="34" charset="0"/>
                      </a:endParaRPr>
                    </a:p>
                  </a:txBody>
                  <a:tcPr marL="68580" marR="68580" marT="0" marB="0" anchor="b"/>
                </a:tc>
                <a:tc>
                  <a:txBody>
                    <a:bodyPr/>
                    <a:lstStyle/>
                    <a:p>
                      <a:pPr marL="0" marR="0">
                        <a:lnSpc>
                          <a:spcPct val="150000"/>
                        </a:lnSpc>
                        <a:spcBef>
                          <a:spcPts val="0"/>
                        </a:spcBef>
                        <a:spcAft>
                          <a:spcPts val="0"/>
                        </a:spcAft>
                      </a:pPr>
                      <a:r>
                        <a:rPr lang="en-US" sz="2000">
                          <a:effectLst/>
                          <a:latin typeface="Arial" pitchFamily="34" charset="0"/>
                          <a:cs typeface="Arial" pitchFamily="34" charset="0"/>
                        </a:rPr>
                        <a:t>Parameter</a:t>
                      </a:r>
                      <a:endParaRPr lang="en-US" sz="2000">
                        <a:effectLst/>
                        <a:latin typeface="Arial" pitchFamily="34" charset="0"/>
                        <a:ea typeface="Calibri"/>
                        <a:cs typeface="Arial" pitchFamily="34" charset="0"/>
                      </a:endParaRPr>
                    </a:p>
                  </a:txBody>
                  <a:tcPr marL="68580" marR="68580" marT="0" marB="0" anchor="b"/>
                </a:tc>
                <a:tc>
                  <a:txBody>
                    <a:bodyPr/>
                    <a:lstStyle/>
                    <a:p>
                      <a:pPr marL="0" marR="0">
                        <a:lnSpc>
                          <a:spcPct val="150000"/>
                        </a:lnSpc>
                        <a:spcBef>
                          <a:spcPts val="0"/>
                        </a:spcBef>
                        <a:spcAft>
                          <a:spcPts val="0"/>
                        </a:spcAft>
                      </a:pPr>
                      <a:r>
                        <a:rPr lang="en-US" sz="2000">
                          <a:effectLst/>
                          <a:latin typeface="Arial" pitchFamily="34" charset="0"/>
                          <a:cs typeface="Arial" pitchFamily="34" charset="0"/>
                        </a:rPr>
                        <a:t>value</a:t>
                      </a:r>
                      <a:endParaRPr lang="en-US" sz="2000">
                        <a:effectLst/>
                        <a:latin typeface="Arial" pitchFamily="34" charset="0"/>
                        <a:ea typeface="Calibri"/>
                        <a:cs typeface="Arial" pitchFamily="34" charset="0"/>
                      </a:endParaRPr>
                    </a:p>
                  </a:txBody>
                  <a:tcPr marL="68580" marR="68580" marT="0" marB="0" anchor="b"/>
                </a:tc>
              </a:tr>
              <a:tr h="383749">
                <a:tc>
                  <a:txBody>
                    <a:bodyPr/>
                    <a:lstStyle/>
                    <a:p>
                      <a:pPr marL="0" marR="0">
                        <a:lnSpc>
                          <a:spcPct val="150000"/>
                        </a:lnSpc>
                        <a:spcBef>
                          <a:spcPts val="0"/>
                        </a:spcBef>
                        <a:spcAft>
                          <a:spcPts val="0"/>
                        </a:spcAft>
                      </a:pPr>
                      <a:r>
                        <a:rPr lang="en-US" sz="2000" dirty="0">
                          <a:effectLst/>
                          <a:latin typeface="Arial" pitchFamily="34" charset="0"/>
                          <a:cs typeface="Arial" pitchFamily="34" charset="0"/>
                        </a:rPr>
                        <a:t>C.1</a:t>
                      </a:r>
                      <a:endParaRPr lang="en-US" sz="2000" dirty="0">
                        <a:effectLst/>
                        <a:latin typeface="Arial" pitchFamily="34" charset="0"/>
                        <a:ea typeface="Calibri"/>
                        <a:cs typeface="Arial" pitchFamily="34" charset="0"/>
                      </a:endParaRPr>
                    </a:p>
                  </a:txBody>
                  <a:tcPr marL="68580" marR="68580" marT="0" marB="0" anchor="b"/>
                </a:tc>
                <a:tc>
                  <a:txBody>
                    <a:bodyPr/>
                    <a:lstStyle/>
                    <a:p>
                      <a:pPr marL="0" marR="0">
                        <a:lnSpc>
                          <a:spcPct val="150000"/>
                        </a:lnSpc>
                        <a:spcBef>
                          <a:spcPts val="0"/>
                        </a:spcBef>
                        <a:spcAft>
                          <a:spcPts val="0"/>
                        </a:spcAft>
                      </a:pPr>
                      <a:r>
                        <a:rPr lang="en-US" sz="2000" dirty="0">
                          <a:effectLst/>
                          <a:latin typeface="Arial" pitchFamily="34" charset="0"/>
                          <a:cs typeface="Arial" pitchFamily="34" charset="0"/>
                        </a:rPr>
                        <a:t>Total energy demand per day(w/day )</a:t>
                      </a:r>
                      <a:endParaRPr lang="en-US" sz="2000" dirty="0">
                        <a:effectLst/>
                        <a:latin typeface="Arial" pitchFamily="34" charset="0"/>
                        <a:ea typeface="Calibri"/>
                        <a:cs typeface="Arial" pitchFamily="34" charset="0"/>
                      </a:endParaRPr>
                    </a:p>
                  </a:txBody>
                  <a:tcPr marL="68580" marR="68580" marT="0" marB="0" anchor="b"/>
                </a:tc>
                <a:tc>
                  <a:txBody>
                    <a:bodyPr/>
                    <a:lstStyle/>
                    <a:p>
                      <a:pPr marL="0" marR="0" algn="r">
                        <a:lnSpc>
                          <a:spcPct val="150000"/>
                        </a:lnSpc>
                        <a:spcBef>
                          <a:spcPts val="0"/>
                        </a:spcBef>
                        <a:spcAft>
                          <a:spcPts val="0"/>
                        </a:spcAft>
                      </a:pPr>
                      <a:r>
                        <a:rPr lang="en-US" sz="2000">
                          <a:effectLst/>
                          <a:latin typeface="Arial" pitchFamily="34" charset="0"/>
                          <a:cs typeface="Arial" pitchFamily="34" charset="0"/>
                        </a:rPr>
                        <a:t>48633.62</a:t>
                      </a:r>
                      <a:endParaRPr lang="en-US" sz="2000">
                        <a:effectLst/>
                        <a:latin typeface="Arial" pitchFamily="34" charset="0"/>
                        <a:ea typeface="Calibri"/>
                        <a:cs typeface="Arial" pitchFamily="34" charset="0"/>
                      </a:endParaRPr>
                    </a:p>
                  </a:txBody>
                  <a:tcPr marL="68580" marR="68580" marT="0" marB="0" anchor="b"/>
                </a:tc>
              </a:tr>
              <a:tr h="383749">
                <a:tc>
                  <a:txBody>
                    <a:bodyPr/>
                    <a:lstStyle/>
                    <a:p>
                      <a:pPr marL="0" marR="0">
                        <a:lnSpc>
                          <a:spcPct val="150000"/>
                        </a:lnSpc>
                        <a:spcBef>
                          <a:spcPts val="0"/>
                        </a:spcBef>
                        <a:spcAft>
                          <a:spcPts val="0"/>
                        </a:spcAft>
                      </a:pPr>
                      <a:r>
                        <a:rPr lang="en-US" sz="2000" dirty="0">
                          <a:effectLst/>
                          <a:latin typeface="Arial" pitchFamily="34" charset="0"/>
                          <a:cs typeface="Arial" pitchFamily="34" charset="0"/>
                        </a:rPr>
                        <a:t>C.2</a:t>
                      </a:r>
                      <a:endParaRPr lang="en-US" sz="2000" dirty="0">
                        <a:effectLst/>
                        <a:latin typeface="Arial" pitchFamily="34" charset="0"/>
                        <a:ea typeface="Calibri"/>
                        <a:cs typeface="Arial" pitchFamily="34" charset="0"/>
                      </a:endParaRPr>
                    </a:p>
                  </a:txBody>
                  <a:tcPr marL="68580" marR="68580" marT="0" marB="0" anchor="b"/>
                </a:tc>
                <a:tc>
                  <a:txBody>
                    <a:bodyPr/>
                    <a:lstStyle/>
                    <a:p>
                      <a:pPr marL="0" marR="0">
                        <a:lnSpc>
                          <a:spcPct val="150000"/>
                        </a:lnSpc>
                        <a:spcBef>
                          <a:spcPts val="0"/>
                        </a:spcBef>
                        <a:spcAft>
                          <a:spcPts val="0"/>
                        </a:spcAft>
                      </a:pPr>
                      <a:r>
                        <a:rPr lang="en-US" sz="2000" dirty="0">
                          <a:effectLst/>
                          <a:latin typeface="Arial" pitchFamily="34" charset="0"/>
                          <a:cs typeface="Arial" pitchFamily="34" charset="0"/>
                        </a:rPr>
                        <a:t>Battery round trip efficiency</a:t>
                      </a:r>
                      <a:endParaRPr lang="en-US" sz="2000" dirty="0">
                        <a:effectLst/>
                        <a:latin typeface="Arial" pitchFamily="34" charset="0"/>
                        <a:ea typeface="Calibri"/>
                        <a:cs typeface="Arial" pitchFamily="34" charset="0"/>
                      </a:endParaRPr>
                    </a:p>
                  </a:txBody>
                  <a:tcPr marL="68580" marR="68580" marT="0" marB="0" anchor="b"/>
                </a:tc>
                <a:tc>
                  <a:txBody>
                    <a:bodyPr/>
                    <a:lstStyle/>
                    <a:p>
                      <a:pPr marL="0" marR="0" algn="r">
                        <a:lnSpc>
                          <a:spcPct val="150000"/>
                        </a:lnSpc>
                        <a:spcBef>
                          <a:spcPts val="0"/>
                        </a:spcBef>
                        <a:spcAft>
                          <a:spcPts val="0"/>
                        </a:spcAft>
                      </a:pPr>
                      <a:r>
                        <a:rPr lang="en-US" sz="2000">
                          <a:effectLst/>
                          <a:latin typeface="Arial" pitchFamily="34" charset="0"/>
                          <a:cs typeface="Arial" pitchFamily="34" charset="0"/>
                        </a:rPr>
                        <a:t>0.85</a:t>
                      </a:r>
                      <a:endParaRPr lang="en-US" sz="2000">
                        <a:effectLst/>
                        <a:latin typeface="Arial" pitchFamily="34" charset="0"/>
                        <a:ea typeface="Calibri"/>
                        <a:cs typeface="Arial" pitchFamily="34" charset="0"/>
                      </a:endParaRPr>
                    </a:p>
                  </a:txBody>
                  <a:tcPr marL="68580" marR="68580" marT="0" marB="0" anchor="b"/>
                </a:tc>
              </a:tr>
              <a:tr h="383749">
                <a:tc>
                  <a:txBody>
                    <a:bodyPr/>
                    <a:lstStyle/>
                    <a:p>
                      <a:pPr marL="0" marR="0">
                        <a:lnSpc>
                          <a:spcPct val="150000"/>
                        </a:lnSpc>
                        <a:spcBef>
                          <a:spcPts val="0"/>
                        </a:spcBef>
                        <a:spcAft>
                          <a:spcPts val="0"/>
                        </a:spcAft>
                      </a:pPr>
                      <a:r>
                        <a:rPr lang="en-US" sz="2000" dirty="0">
                          <a:effectLst/>
                          <a:latin typeface="Arial" pitchFamily="34" charset="0"/>
                          <a:cs typeface="Arial" pitchFamily="34" charset="0"/>
                        </a:rPr>
                        <a:t>C.3</a:t>
                      </a:r>
                      <a:endParaRPr lang="en-US" sz="2000" dirty="0">
                        <a:effectLst/>
                        <a:latin typeface="Arial" pitchFamily="34" charset="0"/>
                        <a:ea typeface="Calibri"/>
                        <a:cs typeface="Arial" pitchFamily="34" charset="0"/>
                      </a:endParaRPr>
                    </a:p>
                  </a:txBody>
                  <a:tcPr marL="68580" marR="68580" marT="0" marB="0" anchor="b"/>
                </a:tc>
                <a:tc>
                  <a:txBody>
                    <a:bodyPr/>
                    <a:lstStyle/>
                    <a:p>
                      <a:pPr marL="0" marR="0">
                        <a:lnSpc>
                          <a:spcPct val="150000"/>
                        </a:lnSpc>
                        <a:spcBef>
                          <a:spcPts val="0"/>
                        </a:spcBef>
                        <a:spcAft>
                          <a:spcPts val="0"/>
                        </a:spcAft>
                      </a:pPr>
                      <a:r>
                        <a:rPr lang="en-US" sz="2000" dirty="0">
                          <a:effectLst/>
                          <a:latin typeface="Arial" pitchFamily="34" charset="0"/>
                          <a:cs typeface="Arial" pitchFamily="34" charset="0"/>
                        </a:rPr>
                        <a:t>Required array output per day(Amp-hr.)</a:t>
                      </a:r>
                      <a:endParaRPr lang="en-US" sz="2000" dirty="0">
                        <a:effectLst/>
                        <a:latin typeface="Arial" pitchFamily="34" charset="0"/>
                        <a:ea typeface="Calibri"/>
                        <a:cs typeface="Arial" pitchFamily="34" charset="0"/>
                      </a:endParaRPr>
                    </a:p>
                  </a:txBody>
                  <a:tcPr marL="68580" marR="68580" marT="0" marB="0" anchor="b"/>
                </a:tc>
                <a:tc>
                  <a:txBody>
                    <a:bodyPr/>
                    <a:lstStyle/>
                    <a:p>
                      <a:pPr marL="0" marR="0">
                        <a:lnSpc>
                          <a:spcPct val="150000"/>
                        </a:lnSpc>
                        <a:spcBef>
                          <a:spcPts val="0"/>
                        </a:spcBef>
                        <a:spcAft>
                          <a:spcPts val="0"/>
                        </a:spcAft>
                      </a:pPr>
                      <a:r>
                        <a:rPr lang="en-US" sz="2000">
                          <a:effectLst/>
                          <a:latin typeface="Arial" pitchFamily="34" charset="0"/>
                          <a:cs typeface="Arial" pitchFamily="34" charset="0"/>
                        </a:rPr>
                        <a:t>C.1/C.2=57216.02</a:t>
                      </a:r>
                      <a:endParaRPr lang="en-US" sz="2000">
                        <a:effectLst/>
                        <a:latin typeface="Arial" pitchFamily="34" charset="0"/>
                        <a:ea typeface="Calibri"/>
                        <a:cs typeface="Arial" pitchFamily="34" charset="0"/>
                      </a:endParaRPr>
                    </a:p>
                  </a:txBody>
                  <a:tcPr marL="68580" marR="68580" marT="0" marB="0" anchor="b"/>
                </a:tc>
              </a:tr>
              <a:tr h="821555">
                <a:tc>
                  <a:txBody>
                    <a:bodyPr/>
                    <a:lstStyle/>
                    <a:p>
                      <a:pPr marL="0" marR="0">
                        <a:lnSpc>
                          <a:spcPct val="150000"/>
                        </a:lnSpc>
                        <a:spcBef>
                          <a:spcPts val="0"/>
                        </a:spcBef>
                        <a:spcAft>
                          <a:spcPts val="0"/>
                        </a:spcAft>
                      </a:pPr>
                      <a:r>
                        <a:rPr lang="en-US" sz="2000" dirty="0">
                          <a:effectLst/>
                          <a:latin typeface="Arial" pitchFamily="34" charset="0"/>
                          <a:cs typeface="Arial" pitchFamily="34" charset="0"/>
                        </a:rPr>
                        <a:t>C.4</a:t>
                      </a:r>
                      <a:endParaRPr lang="en-US" sz="2000" dirty="0">
                        <a:effectLst/>
                        <a:latin typeface="Arial" pitchFamily="34" charset="0"/>
                        <a:ea typeface="Calibri"/>
                        <a:cs typeface="Arial" pitchFamily="34" charset="0"/>
                      </a:endParaRPr>
                    </a:p>
                  </a:txBody>
                  <a:tcPr marL="68580" marR="68580" marT="0" marB="0" anchor="b"/>
                </a:tc>
                <a:tc>
                  <a:txBody>
                    <a:bodyPr/>
                    <a:lstStyle/>
                    <a:p>
                      <a:pPr marL="0" marR="0">
                        <a:lnSpc>
                          <a:spcPct val="150000"/>
                        </a:lnSpc>
                        <a:spcBef>
                          <a:spcPts val="0"/>
                        </a:spcBef>
                        <a:spcAft>
                          <a:spcPts val="0"/>
                        </a:spcAft>
                      </a:pPr>
                      <a:r>
                        <a:rPr lang="en-US" sz="2000" dirty="0">
                          <a:effectLst/>
                          <a:latin typeface="Arial" pitchFamily="34" charset="0"/>
                          <a:cs typeface="Arial" pitchFamily="34" charset="0"/>
                        </a:rPr>
                        <a:t>Selected PV module Max power voltage at STC(V)</a:t>
                      </a:r>
                      <a:endParaRPr lang="en-US" sz="2000" dirty="0">
                        <a:effectLst/>
                        <a:latin typeface="Arial" pitchFamily="34" charset="0"/>
                        <a:ea typeface="Calibri"/>
                        <a:cs typeface="Arial" pitchFamily="34" charset="0"/>
                      </a:endParaRPr>
                    </a:p>
                  </a:txBody>
                  <a:tcPr marL="68580" marR="68580" marT="0" marB="0" anchor="b"/>
                </a:tc>
                <a:tc>
                  <a:txBody>
                    <a:bodyPr/>
                    <a:lstStyle/>
                    <a:p>
                      <a:pPr marL="0" marR="0">
                        <a:lnSpc>
                          <a:spcPct val="150000"/>
                        </a:lnSpc>
                        <a:spcBef>
                          <a:spcPts val="0"/>
                        </a:spcBef>
                        <a:spcAft>
                          <a:spcPts val="0"/>
                        </a:spcAft>
                      </a:pPr>
                      <a:r>
                        <a:rPr lang="en-US" sz="2000">
                          <a:effectLst/>
                          <a:latin typeface="Arial" pitchFamily="34" charset="0"/>
                          <a:cs typeface="Arial" pitchFamily="34" charset="0"/>
                        </a:rPr>
                        <a:t>Vmax*0.85=14.8</a:t>
                      </a:r>
                      <a:endParaRPr lang="en-US" sz="2000">
                        <a:effectLst/>
                        <a:latin typeface="Arial" pitchFamily="34" charset="0"/>
                        <a:ea typeface="Calibri"/>
                        <a:cs typeface="Arial" pitchFamily="34" charset="0"/>
                      </a:endParaRPr>
                    </a:p>
                  </a:txBody>
                  <a:tcPr marL="68580" marR="68580" marT="0" marB="0" anchor="b"/>
                </a:tc>
              </a:tr>
              <a:tr h="821555">
                <a:tc>
                  <a:txBody>
                    <a:bodyPr/>
                    <a:lstStyle/>
                    <a:p>
                      <a:pPr marL="0" marR="0">
                        <a:lnSpc>
                          <a:spcPct val="150000"/>
                        </a:lnSpc>
                        <a:spcBef>
                          <a:spcPts val="0"/>
                        </a:spcBef>
                        <a:spcAft>
                          <a:spcPts val="0"/>
                        </a:spcAft>
                      </a:pPr>
                      <a:r>
                        <a:rPr lang="en-US" sz="2000">
                          <a:effectLst/>
                          <a:latin typeface="Arial" pitchFamily="34" charset="0"/>
                          <a:cs typeface="Arial" pitchFamily="34" charset="0"/>
                        </a:rPr>
                        <a:t>C.5</a:t>
                      </a:r>
                      <a:endParaRPr lang="en-US" sz="2000">
                        <a:effectLst/>
                        <a:latin typeface="Arial" pitchFamily="34" charset="0"/>
                        <a:ea typeface="Calibri"/>
                        <a:cs typeface="Arial" pitchFamily="34" charset="0"/>
                      </a:endParaRPr>
                    </a:p>
                  </a:txBody>
                  <a:tcPr marL="68580" marR="68580" marT="0" marB="0" anchor="b"/>
                </a:tc>
                <a:tc>
                  <a:txBody>
                    <a:bodyPr/>
                    <a:lstStyle/>
                    <a:p>
                      <a:pPr marL="0" marR="0">
                        <a:lnSpc>
                          <a:spcPct val="150000"/>
                        </a:lnSpc>
                        <a:spcBef>
                          <a:spcPts val="0"/>
                        </a:spcBef>
                        <a:spcAft>
                          <a:spcPts val="0"/>
                        </a:spcAft>
                      </a:pPr>
                      <a:r>
                        <a:rPr lang="en-US" sz="2000" dirty="0">
                          <a:effectLst/>
                          <a:latin typeface="Arial" pitchFamily="34" charset="0"/>
                          <a:cs typeface="Arial" pitchFamily="34" charset="0"/>
                        </a:rPr>
                        <a:t>Selected </a:t>
                      </a:r>
                      <a:r>
                        <a:rPr lang="en-US" sz="2000" dirty="0" err="1">
                          <a:effectLst/>
                          <a:latin typeface="Arial" pitchFamily="34" charset="0"/>
                          <a:cs typeface="Arial" pitchFamily="34" charset="0"/>
                        </a:rPr>
                        <a:t>Pv</a:t>
                      </a:r>
                      <a:r>
                        <a:rPr lang="en-US" sz="2000" dirty="0">
                          <a:effectLst/>
                          <a:latin typeface="Arial" pitchFamily="34" charset="0"/>
                          <a:cs typeface="Arial" pitchFamily="34" charset="0"/>
                        </a:rPr>
                        <a:t> module max guaranteed power output at STC(watt)</a:t>
                      </a:r>
                      <a:endParaRPr lang="en-US" sz="2000" dirty="0">
                        <a:effectLst/>
                        <a:latin typeface="Arial" pitchFamily="34" charset="0"/>
                        <a:ea typeface="Calibri"/>
                        <a:cs typeface="Arial" pitchFamily="34" charset="0"/>
                      </a:endParaRPr>
                    </a:p>
                  </a:txBody>
                  <a:tcPr marL="68580" marR="68580" marT="0" marB="0" anchor="b"/>
                </a:tc>
                <a:tc>
                  <a:txBody>
                    <a:bodyPr/>
                    <a:lstStyle/>
                    <a:p>
                      <a:pPr marL="0" marR="0">
                        <a:lnSpc>
                          <a:spcPct val="150000"/>
                        </a:lnSpc>
                        <a:spcBef>
                          <a:spcPts val="0"/>
                        </a:spcBef>
                        <a:spcAft>
                          <a:spcPts val="0"/>
                        </a:spcAft>
                      </a:pPr>
                      <a:r>
                        <a:rPr lang="en-US" sz="2000" dirty="0">
                          <a:effectLst/>
                          <a:latin typeface="Arial" pitchFamily="34" charset="0"/>
                          <a:cs typeface="Arial" pitchFamily="34" charset="0"/>
                        </a:rPr>
                        <a:t> 53*.9= 47.7</a:t>
                      </a:r>
                      <a:endParaRPr lang="en-US" sz="2000" dirty="0">
                        <a:effectLst/>
                        <a:latin typeface="Arial" pitchFamily="34" charset="0"/>
                        <a:ea typeface="Calibri"/>
                        <a:cs typeface="Arial" pitchFamily="34" charset="0"/>
                      </a:endParaRPr>
                    </a:p>
                  </a:txBody>
                  <a:tcPr marL="68580" marR="68580" marT="0" marB="0" anchor="b"/>
                </a:tc>
              </a:tr>
              <a:tr h="383749">
                <a:tc>
                  <a:txBody>
                    <a:bodyPr/>
                    <a:lstStyle/>
                    <a:p>
                      <a:pPr marL="0" marR="0">
                        <a:lnSpc>
                          <a:spcPct val="150000"/>
                        </a:lnSpc>
                        <a:spcBef>
                          <a:spcPts val="0"/>
                        </a:spcBef>
                        <a:spcAft>
                          <a:spcPts val="0"/>
                        </a:spcAft>
                      </a:pPr>
                      <a:r>
                        <a:rPr lang="en-US" sz="2000">
                          <a:effectLst/>
                          <a:latin typeface="Arial" pitchFamily="34" charset="0"/>
                          <a:cs typeface="Arial" pitchFamily="34" charset="0"/>
                        </a:rPr>
                        <a:t>C.6</a:t>
                      </a:r>
                      <a:endParaRPr lang="en-US" sz="2000">
                        <a:effectLst/>
                        <a:latin typeface="Arial" pitchFamily="34" charset="0"/>
                        <a:ea typeface="Calibri"/>
                        <a:cs typeface="Arial" pitchFamily="34" charset="0"/>
                      </a:endParaRPr>
                    </a:p>
                  </a:txBody>
                  <a:tcPr marL="68580" marR="68580" marT="0" marB="0" anchor="b"/>
                </a:tc>
                <a:tc>
                  <a:txBody>
                    <a:bodyPr/>
                    <a:lstStyle/>
                    <a:p>
                      <a:pPr marL="0" marR="0">
                        <a:lnSpc>
                          <a:spcPct val="150000"/>
                        </a:lnSpc>
                        <a:spcBef>
                          <a:spcPts val="0"/>
                        </a:spcBef>
                        <a:spcAft>
                          <a:spcPts val="0"/>
                        </a:spcAft>
                      </a:pPr>
                      <a:r>
                        <a:rPr lang="en-US" sz="2000" dirty="0">
                          <a:effectLst/>
                          <a:latin typeface="Arial" pitchFamily="34" charset="0"/>
                          <a:cs typeface="Arial" pitchFamily="34" charset="0"/>
                        </a:rPr>
                        <a:t>Peek sun hours at design tilt </a:t>
                      </a:r>
                      <a:r>
                        <a:rPr lang="en-US" sz="2000" dirty="0" err="1">
                          <a:effectLst/>
                          <a:latin typeface="Arial" pitchFamily="34" charset="0"/>
                          <a:cs typeface="Arial" pitchFamily="34" charset="0"/>
                        </a:rPr>
                        <a:t>fo</a:t>
                      </a:r>
                      <a:r>
                        <a:rPr lang="en-US" sz="2000" dirty="0">
                          <a:effectLst/>
                          <a:latin typeface="Arial" pitchFamily="34" charset="0"/>
                          <a:cs typeface="Arial" pitchFamily="34" charset="0"/>
                        </a:rPr>
                        <a:t> design month</a:t>
                      </a:r>
                      <a:endParaRPr lang="en-US" sz="2000" dirty="0">
                        <a:effectLst/>
                        <a:latin typeface="Arial" pitchFamily="34" charset="0"/>
                        <a:ea typeface="Calibri"/>
                        <a:cs typeface="Arial" pitchFamily="34" charset="0"/>
                      </a:endParaRPr>
                    </a:p>
                  </a:txBody>
                  <a:tcPr marL="68580" marR="68580" marT="0" marB="0" anchor="b"/>
                </a:tc>
                <a:tc>
                  <a:txBody>
                    <a:bodyPr/>
                    <a:lstStyle/>
                    <a:p>
                      <a:pPr marL="0" marR="0">
                        <a:lnSpc>
                          <a:spcPct val="150000"/>
                        </a:lnSpc>
                        <a:spcBef>
                          <a:spcPts val="0"/>
                        </a:spcBef>
                        <a:spcAft>
                          <a:spcPts val="0"/>
                        </a:spcAft>
                      </a:pPr>
                      <a:r>
                        <a:rPr lang="en-US" sz="2000" dirty="0">
                          <a:effectLst/>
                          <a:latin typeface="Arial" pitchFamily="34" charset="0"/>
                          <a:cs typeface="Arial" pitchFamily="34" charset="0"/>
                        </a:rPr>
                        <a:t> 3.62</a:t>
                      </a:r>
                      <a:endParaRPr lang="en-US" sz="2000" dirty="0">
                        <a:effectLst/>
                        <a:latin typeface="Arial" pitchFamily="34" charset="0"/>
                        <a:ea typeface="Calibri"/>
                        <a:cs typeface="Arial" pitchFamily="34" charset="0"/>
                      </a:endParaRPr>
                    </a:p>
                  </a:txBody>
                  <a:tcPr marL="68580" marR="68580" marT="0" marB="0" anchor="b"/>
                </a:tc>
              </a:tr>
              <a:tr h="383749">
                <a:tc>
                  <a:txBody>
                    <a:bodyPr/>
                    <a:lstStyle/>
                    <a:p>
                      <a:pPr marL="0" marR="0">
                        <a:lnSpc>
                          <a:spcPct val="150000"/>
                        </a:lnSpc>
                        <a:spcBef>
                          <a:spcPts val="0"/>
                        </a:spcBef>
                        <a:spcAft>
                          <a:spcPts val="0"/>
                        </a:spcAft>
                      </a:pPr>
                      <a:r>
                        <a:rPr lang="en-US" sz="2000">
                          <a:effectLst/>
                          <a:latin typeface="Arial" pitchFamily="34" charset="0"/>
                          <a:cs typeface="Arial" pitchFamily="34" charset="0"/>
                        </a:rPr>
                        <a:t>C.7</a:t>
                      </a:r>
                      <a:endParaRPr lang="en-US" sz="2000">
                        <a:effectLst/>
                        <a:latin typeface="Arial" pitchFamily="34" charset="0"/>
                        <a:ea typeface="Calibri"/>
                        <a:cs typeface="Arial" pitchFamily="34" charset="0"/>
                      </a:endParaRPr>
                    </a:p>
                  </a:txBody>
                  <a:tcPr marL="68580" marR="68580" marT="0" marB="0" anchor="b"/>
                </a:tc>
                <a:tc>
                  <a:txBody>
                    <a:bodyPr/>
                    <a:lstStyle/>
                    <a:p>
                      <a:pPr marL="0" marR="0">
                        <a:lnSpc>
                          <a:spcPct val="150000"/>
                        </a:lnSpc>
                        <a:spcBef>
                          <a:spcPts val="0"/>
                        </a:spcBef>
                        <a:spcAft>
                          <a:spcPts val="0"/>
                        </a:spcAft>
                      </a:pPr>
                      <a:r>
                        <a:rPr lang="en-US" sz="2000" dirty="0">
                          <a:effectLst/>
                          <a:latin typeface="Arial" pitchFamily="34" charset="0"/>
                          <a:cs typeface="Arial" pitchFamily="34" charset="0"/>
                        </a:rPr>
                        <a:t>Energy output per module per day (watt-hour)</a:t>
                      </a:r>
                      <a:endParaRPr lang="en-US" sz="2000" dirty="0">
                        <a:effectLst/>
                        <a:latin typeface="Arial" pitchFamily="34" charset="0"/>
                        <a:ea typeface="Calibri"/>
                        <a:cs typeface="Arial" pitchFamily="34" charset="0"/>
                      </a:endParaRPr>
                    </a:p>
                  </a:txBody>
                  <a:tcPr marL="68580" marR="68580" marT="0" marB="0" anchor="b"/>
                </a:tc>
                <a:tc>
                  <a:txBody>
                    <a:bodyPr/>
                    <a:lstStyle/>
                    <a:p>
                      <a:pPr marL="0" marR="0">
                        <a:lnSpc>
                          <a:spcPct val="150000"/>
                        </a:lnSpc>
                        <a:spcBef>
                          <a:spcPts val="0"/>
                        </a:spcBef>
                        <a:spcAft>
                          <a:spcPts val="0"/>
                        </a:spcAft>
                      </a:pPr>
                      <a:r>
                        <a:rPr lang="en-US" sz="2000" dirty="0" smtClean="0">
                          <a:effectLst/>
                          <a:latin typeface="Arial" pitchFamily="34" charset="0"/>
                          <a:cs typeface="Arial" pitchFamily="34" charset="0"/>
                        </a:rPr>
                        <a:t>C.5*C.6=173</a:t>
                      </a:r>
                      <a:endParaRPr lang="en-US" sz="2000" dirty="0">
                        <a:effectLst/>
                        <a:latin typeface="Arial" pitchFamily="34" charset="0"/>
                        <a:ea typeface="Calibri"/>
                        <a:cs typeface="Arial" pitchFamily="34" charset="0"/>
                      </a:endParaRPr>
                    </a:p>
                  </a:txBody>
                  <a:tcPr marL="68580" marR="68580" marT="0" marB="0" anchor="b"/>
                </a:tc>
              </a:tr>
            </a:tbl>
          </a:graphicData>
        </a:graphic>
      </p:graphicFrame>
      <p:sp>
        <p:nvSpPr>
          <p:cNvPr id="6" name="Rectangle 5"/>
          <p:cNvSpPr/>
          <p:nvPr/>
        </p:nvSpPr>
        <p:spPr>
          <a:xfrm>
            <a:off x="1655646" y="529828"/>
            <a:ext cx="4420034" cy="369332"/>
          </a:xfrm>
          <a:prstGeom prst="rect">
            <a:avLst/>
          </a:prstGeom>
        </p:spPr>
        <p:txBody>
          <a:bodyPr wrap="square">
            <a:spAutoFit/>
          </a:bodyPr>
          <a:lstStyle/>
          <a:p>
            <a:r>
              <a:rPr lang="en-US" b="1" dirty="0" smtClean="0">
                <a:latin typeface="Arial" pitchFamily="34" charset="0"/>
                <a:cs typeface="Arial" pitchFamily="34" charset="0"/>
              </a:rPr>
              <a:t>Table 7. PV array sizing Results </a:t>
            </a:r>
            <a:endParaRPr lang="en-US" dirty="0"/>
          </a:p>
        </p:txBody>
      </p:sp>
    </p:spTree>
    <p:extLst>
      <p:ext uri="{BB962C8B-B14F-4D97-AF65-F5344CB8AC3E}">
        <p14:creationId xmlns:p14="http://schemas.microsoft.com/office/powerpoint/2010/main" val="158194269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Content Placeholder 6"/>
          <p:cNvGraphicFramePr>
            <a:graphicFrameLocks noGrp="1"/>
          </p:cNvGraphicFramePr>
          <p:nvPr>
            <p:ph idx="1"/>
            <p:extLst>
              <p:ext uri="{D42A27DB-BD31-4B8C-83A1-F6EECF244321}">
                <p14:modId xmlns:p14="http://schemas.microsoft.com/office/powerpoint/2010/main" val="3542079835"/>
              </p:ext>
            </p:extLst>
          </p:nvPr>
        </p:nvGraphicFramePr>
        <p:xfrm>
          <a:off x="426721" y="924559"/>
          <a:ext cx="9193375" cy="4358640"/>
        </p:xfrm>
        <a:graphic>
          <a:graphicData uri="http://schemas.openxmlformats.org/drawingml/2006/table">
            <a:tbl>
              <a:tblPr firstRow="1" firstCol="1" bandRow="1">
                <a:tableStyleId>{5C22544A-7EE6-4342-B048-85BDC9FD1C3A}</a:tableStyleId>
              </a:tblPr>
              <a:tblGrid>
                <a:gridCol w="743585"/>
                <a:gridCol w="5797919"/>
                <a:gridCol w="2651871"/>
              </a:tblGrid>
              <a:tr h="773711">
                <a:tc>
                  <a:txBody>
                    <a:bodyPr/>
                    <a:lstStyle/>
                    <a:p>
                      <a:pPr marL="0" marR="0">
                        <a:lnSpc>
                          <a:spcPct val="115000"/>
                        </a:lnSpc>
                        <a:spcBef>
                          <a:spcPts val="0"/>
                        </a:spcBef>
                        <a:spcAft>
                          <a:spcPts val="0"/>
                        </a:spcAft>
                      </a:pPr>
                      <a:r>
                        <a:rPr lang="en-US" sz="2000" dirty="0">
                          <a:effectLst/>
                        </a:rPr>
                        <a:t>C.8</a:t>
                      </a:r>
                      <a:endParaRPr lang="en-US" sz="2000" dirty="0">
                        <a:effectLst/>
                        <a:latin typeface="Arial" pitchFamily="34" charset="0"/>
                        <a:ea typeface="Calibri"/>
                        <a:cs typeface="Arial" pitchFamily="34" charset="0"/>
                      </a:endParaRPr>
                    </a:p>
                  </a:txBody>
                  <a:tcPr marL="68580" marR="68580" marT="0" marB="0" anchor="b"/>
                </a:tc>
                <a:tc>
                  <a:txBody>
                    <a:bodyPr/>
                    <a:lstStyle/>
                    <a:p>
                      <a:pPr marL="0" marR="0" algn="just">
                        <a:lnSpc>
                          <a:spcPct val="115000"/>
                        </a:lnSpc>
                        <a:spcBef>
                          <a:spcPts val="0"/>
                        </a:spcBef>
                        <a:spcAft>
                          <a:spcPts val="0"/>
                        </a:spcAft>
                      </a:pPr>
                      <a:r>
                        <a:rPr lang="en-US" sz="2000" dirty="0">
                          <a:effectLst/>
                        </a:rPr>
                        <a:t>Module energy output at operating temperature(watt-hour)</a:t>
                      </a:r>
                      <a:endParaRPr lang="en-US" sz="2000" dirty="0">
                        <a:effectLst/>
                        <a:latin typeface="Arial" pitchFamily="34" charset="0"/>
                        <a:ea typeface="Calibri"/>
                        <a:cs typeface="Arial" pitchFamily="34" charset="0"/>
                      </a:endParaRPr>
                    </a:p>
                  </a:txBody>
                  <a:tcPr marL="68580" marR="68580" marT="0" marB="0" anchor="b"/>
                </a:tc>
                <a:tc>
                  <a:txBody>
                    <a:bodyPr/>
                    <a:lstStyle/>
                    <a:p>
                      <a:pPr marL="0" marR="0">
                        <a:lnSpc>
                          <a:spcPct val="115000"/>
                        </a:lnSpc>
                        <a:spcBef>
                          <a:spcPts val="0"/>
                        </a:spcBef>
                        <a:spcAft>
                          <a:spcPts val="0"/>
                        </a:spcAft>
                      </a:pPr>
                      <a:r>
                        <a:rPr lang="en-US" sz="2000">
                          <a:effectLst/>
                        </a:rPr>
                        <a:t>DF*C.7=156</a:t>
                      </a:r>
                      <a:endParaRPr lang="en-US" sz="2000">
                        <a:effectLst/>
                        <a:latin typeface="Arial" pitchFamily="34" charset="0"/>
                        <a:ea typeface="Calibri"/>
                        <a:cs typeface="Arial" pitchFamily="34" charset="0"/>
                      </a:endParaRPr>
                    </a:p>
                  </a:txBody>
                  <a:tcPr marL="68580" marR="68580" marT="0" marB="0" anchor="b"/>
                </a:tc>
              </a:tr>
              <a:tr h="773711">
                <a:tc>
                  <a:txBody>
                    <a:bodyPr/>
                    <a:lstStyle/>
                    <a:p>
                      <a:pPr marL="0" marR="0">
                        <a:lnSpc>
                          <a:spcPct val="115000"/>
                        </a:lnSpc>
                        <a:spcBef>
                          <a:spcPts val="0"/>
                        </a:spcBef>
                        <a:spcAft>
                          <a:spcPts val="0"/>
                        </a:spcAft>
                      </a:pPr>
                      <a:r>
                        <a:rPr lang="en-US" sz="2000" dirty="0">
                          <a:effectLst/>
                        </a:rPr>
                        <a:t>C.9</a:t>
                      </a:r>
                      <a:endParaRPr lang="en-US" sz="2000" dirty="0">
                        <a:effectLst/>
                        <a:latin typeface="Arial" pitchFamily="34" charset="0"/>
                        <a:ea typeface="Calibri"/>
                        <a:cs typeface="Arial" pitchFamily="34" charset="0"/>
                      </a:endParaRPr>
                    </a:p>
                  </a:txBody>
                  <a:tcPr marL="68580" marR="68580" marT="0" marB="0" anchor="b"/>
                </a:tc>
                <a:tc>
                  <a:txBody>
                    <a:bodyPr/>
                    <a:lstStyle/>
                    <a:p>
                      <a:pPr marL="0" marR="0" algn="just">
                        <a:lnSpc>
                          <a:spcPct val="115000"/>
                        </a:lnSpc>
                        <a:spcBef>
                          <a:spcPts val="0"/>
                        </a:spcBef>
                        <a:spcAft>
                          <a:spcPts val="0"/>
                        </a:spcAft>
                      </a:pPr>
                      <a:r>
                        <a:rPr lang="en-US" sz="2000" dirty="0">
                          <a:effectLst/>
                        </a:rPr>
                        <a:t>Number of modules required to meet energy requirements(module)</a:t>
                      </a:r>
                      <a:endParaRPr lang="en-US" sz="2000" dirty="0">
                        <a:effectLst/>
                        <a:latin typeface="Arial" pitchFamily="34" charset="0"/>
                        <a:ea typeface="Calibri"/>
                        <a:cs typeface="Arial" pitchFamily="34" charset="0"/>
                      </a:endParaRPr>
                    </a:p>
                  </a:txBody>
                  <a:tcPr marL="68580" marR="68580" marT="0" marB="0" anchor="b"/>
                </a:tc>
                <a:tc>
                  <a:txBody>
                    <a:bodyPr/>
                    <a:lstStyle/>
                    <a:p>
                      <a:pPr marL="0" marR="0">
                        <a:lnSpc>
                          <a:spcPct val="115000"/>
                        </a:lnSpc>
                        <a:spcBef>
                          <a:spcPts val="0"/>
                        </a:spcBef>
                        <a:spcAft>
                          <a:spcPts val="0"/>
                        </a:spcAft>
                      </a:pPr>
                      <a:r>
                        <a:rPr lang="en-US" sz="2000">
                          <a:effectLst/>
                        </a:rPr>
                        <a:t>C3/C8=366.769</a:t>
                      </a:r>
                      <a:endParaRPr lang="en-US" sz="2000">
                        <a:effectLst/>
                        <a:latin typeface="Arial" pitchFamily="34" charset="0"/>
                        <a:ea typeface="Calibri"/>
                        <a:cs typeface="Arial" pitchFamily="34" charset="0"/>
                      </a:endParaRPr>
                    </a:p>
                  </a:txBody>
                  <a:tcPr marL="68580" marR="68580" marT="0" marB="0" anchor="b"/>
                </a:tc>
              </a:tr>
              <a:tr h="773711">
                <a:tc>
                  <a:txBody>
                    <a:bodyPr/>
                    <a:lstStyle/>
                    <a:p>
                      <a:pPr marL="0" marR="0">
                        <a:lnSpc>
                          <a:spcPct val="115000"/>
                        </a:lnSpc>
                        <a:spcBef>
                          <a:spcPts val="0"/>
                        </a:spcBef>
                        <a:spcAft>
                          <a:spcPts val="0"/>
                        </a:spcAft>
                      </a:pPr>
                      <a:r>
                        <a:rPr lang="en-US" sz="2000" dirty="0">
                          <a:effectLst/>
                        </a:rPr>
                        <a:t>C.10</a:t>
                      </a:r>
                      <a:endParaRPr lang="en-US" sz="2000" dirty="0">
                        <a:effectLst/>
                        <a:latin typeface="Arial" pitchFamily="34" charset="0"/>
                        <a:ea typeface="Calibri"/>
                        <a:cs typeface="Arial" pitchFamily="34" charset="0"/>
                      </a:endParaRPr>
                    </a:p>
                  </a:txBody>
                  <a:tcPr marL="68580" marR="68580" marT="0" marB="0" anchor="b"/>
                </a:tc>
                <a:tc>
                  <a:txBody>
                    <a:bodyPr/>
                    <a:lstStyle/>
                    <a:p>
                      <a:pPr marL="0" marR="0" algn="just">
                        <a:lnSpc>
                          <a:spcPct val="115000"/>
                        </a:lnSpc>
                        <a:spcBef>
                          <a:spcPts val="0"/>
                        </a:spcBef>
                        <a:spcAft>
                          <a:spcPts val="0"/>
                        </a:spcAft>
                      </a:pPr>
                      <a:r>
                        <a:rPr lang="en-US" sz="2000" dirty="0">
                          <a:effectLst/>
                        </a:rPr>
                        <a:t>Number of modules required per string rounded to the next highest integer </a:t>
                      </a:r>
                      <a:endParaRPr lang="en-US" sz="2000" dirty="0">
                        <a:effectLst/>
                        <a:latin typeface="Arial" pitchFamily="34" charset="0"/>
                        <a:ea typeface="Calibri"/>
                        <a:cs typeface="Arial" pitchFamily="34" charset="0"/>
                      </a:endParaRPr>
                    </a:p>
                  </a:txBody>
                  <a:tcPr marL="68580" marR="68580" marT="0" marB="0" anchor="b"/>
                </a:tc>
                <a:tc>
                  <a:txBody>
                    <a:bodyPr/>
                    <a:lstStyle/>
                    <a:p>
                      <a:pPr marL="0" marR="0">
                        <a:lnSpc>
                          <a:spcPct val="115000"/>
                        </a:lnSpc>
                        <a:spcBef>
                          <a:spcPts val="0"/>
                        </a:spcBef>
                        <a:spcAft>
                          <a:spcPts val="0"/>
                        </a:spcAft>
                      </a:pPr>
                      <a:r>
                        <a:rPr lang="en-US" sz="2000" dirty="0" smtClean="0">
                          <a:effectLst/>
                        </a:rPr>
                        <a:t>B/C.4=2</a:t>
                      </a:r>
                      <a:endParaRPr lang="en-US" sz="2000" dirty="0">
                        <a:effectLst/>
                        <a:latin typeface="Arial" pitchFamily="34" charset="0"/>
                        <a:ea typeface="Calibri"/>
                        <a:cs typeface="Arial" pitchFamily="34" charset="0"/>
                      </a:endParaRPr>
                    </a:p>
                  </a:txBody>
                  <a:tcPr marL="68580" marR="68580" marT="0" marB="0" anchor="b"/>
                </a:tc>
              </a:tr>
              <a:tr h="773711">
                <a:tc>
                  <a:txBody>
                    <a:bodyPr/>
                    <a:lstStyle/>
                    <a:p>
                      <a:pPr marL="0" marR="0">
                        <a:lnSpc>
                          <a:spcPct val="115000"/>
                        </a:lnSpc>
                        <a:spcBef>
                          <a:spcPts val="0"/>
                        </a:spcBef>
                        <a:spcAft>
                          <a:spcPts val="0"/>
                        </a:spcAft>
                      </a:pPr>
                      <a:r>
                        <a:rPr lang="en-US" sz="2000" dirty="0">
                          <a:effectLst/>
                        </a:rPr>
                        <a:t>C.11</a:t>
                      </a:r>
                      <a:endParaRPr lang="en-US" sz="2000" dirty="0">
                        <a:effectLst/>
                        <a:latin typeface="Arial" pitchFamily="34" charset="0"/>
                        <a:ea typeface="Calibri"/>
                        <a:cs typeface="Arial" pitchFamily="34" charset="0"/>
                      </a:endParaRPr>
                    </a:p>
                  </a:txBody>
                  <a:tcPr marL="68580" marR="68580" marT="0" marB="0" anchor="b"/>
                </a:tc>
                <a:tc>
                  <a:txBody>
                    <a:bodyPr/>
                    <a:lstStyle/>
                    <a:p>
                      <a:pPr marL="0" marR="0" algn="just">
                        <a:lnSpc>
                          <a:spcPct val="115000"/>
                        </a:lnSpc>
                        <a:spcBef>
                          <a:spcPts val="0"/>
                        </a:spcBef>
                        <a:spcAft>
                          <a:spcPts val="0"/>
                        </a:spcAft>
                      </a:pPr>
                      <a:r>
                        <a:rPr lang="en-US" sz="2000" dirty="0">
                          <a:effectLst/>
                        </a:rPr>
                        <a:t>Number of strings in parallel rounded to the next higher integer</a:t>
                      </a:r>
                      <a:endParaRPr lang="en-US" sz="2000" dirty="0">
                        <a:effectLst/>
                        <a:latin typeface="Arial" pitchFamily="34" charset="0"/>
                        <a:ea typeface="Calibri"/>
                        <a:cs typeface="Arial" pitchFamily="34" charset="0"/>
                      </a:endParaRPr>
                    </a:p>
                  </a:txBody>
                  <a:tcPr marL="68580" marR="68580" marT="0" marB="0" anchor="b"/>
                </a:tc>
                <a:tc>
                  <a:txBody>
                    <a:bodyPr/>
                    <a:lstStyle/>
                    <a:p>
                      <a:pPr marL="0" marR="0">
                        <a:lnSpc>
                          <a:spcPct val="115000"/>
                        </a:lnSpc>
                        <a:spcBef>
                          <a:spcPts val="0"/>
                        </a:spcBef>
                        <a:spcAft>
                          <a:spcPts val="0"/>
                        </a:spcAft>
                      </a:pPr>
                      <a:r>
                        <a:rPr lang="en-US" sz="2000">
                          <a:effectLst/>
                        </a:rPr>
                        <a:t>C.9/C.10=226.17</a:t>
                      </a:r>
                      <a:endParaRPr lang="en-US" sz="2000">
                        <a:effectLst/>
                        <a:latin typeface="Arial" pitchFamily="34" charset="0"/>
                        <a:ea typeface="Calibri"/>
                        <a:cs typeface="Arial" pitchFamily="34" charset="0"/>
                      </a:endParaRPr>
                    </a:p>
                  </a:txBody>
                  <a:tcPr marL="68580" marR="68580" marT="0" marB="0" anchor="b"/>
                </a:tc>
              </a:tr>
              <a:tr h="409982">
                <a:tc>
                  <a:txBody>
                    <a:bodyPr/>
                    <a:lstStyle/>
                    <a:p>
                      <a:pPr marL="0" marR="0">
                        <a:lnSpc>
                          <a:spcPct val="115000"/>
                        </a:lnSpc>
                        <a:spcBef>
                          <a:spcPts val="0"/>
                        </a:spcBef>
                        <a:spcAft>
                          <a:spcPts val="0"/>
                        </a:spcAft>
                      </a:pPr>
                      <a:r>
                        <a:rPr lang="en-US" sz="2000" dirty="0">
                          <a:effectLst/>
                        </a:rPr>
                        <a:t>C.12</a:t>
                      </a:r>
                      <a:endParaRPr lang="en-US" sz="2000" dirty="0">
                        <a:effectLst/>
                        <a:latin typeface="Arial" pitchFamily="34" charset="0"/>
                        <a:ea typeface="Calibri"/>
                        <a:cs typeface="Arial" pitchFamily="34" charset="0"/>
                      </a:endParaRPr>
                    </a:p>
                  </a:txBody>
                  <a:tcPr marL="68580" marR="68580" marT="0" marB="0" anchor="b"/>
                </a:tc>
                <a:tc>
                  <a:txBody>
                    <a:bodyPr/>
                    <a:lstStyle/>
                    <a:p>
                      <a:pPr marL="0" marR="0" algn="just">
                        <a:lnSpc>
                          <a:spcPct val="115000"/>
                        </a:lnSpc>
                        <a:spcBef>
                          <a:spcPts val="0"/>
                        </a:spcBef>
                        <a:spcAft>
                          <a:spcPts val="0"/>
                        </a:spcAft>
                      </a:pPr>
                      <a:r>
                        <a:rPr lang="en-US" sz="2000" dirty="0">
                          <a:effectLst/>
                        </a:rPr>
                        <a:t>Number of module to be purchased</a:t>
                      </a:r>
                      <a:endParaRPr lang="en-US" sz="2000" dirty="0">
                        <a:effectLst/>
                        <a:latin typeface="Arial" pitchFamily="34" charset="0"/>
                        <a:ea typeface="Calibri"/>
                        <a:cs typeface="Arial" pitchFamily="34" charset="0"/>
                      </a:endParaRPr>
                    </a:p>
                  </a:txBody>
                  <a:tcPr marL="68580" marR="68580" marT="0" marB="0" anchor="b"/>
                </a:tc>
                <a:tc>
                  <a:txBody>
                    <a:bodyPr/>
                    <a:lstStyle/>
                    <a:p>
                      <a:pPr marL="0" marR="0">
                        <a:lnSpc>
                          <a:spcPct val="115000"/>
                        </a:lnSpc>
                        <a:spcBef>
                          <a:spcPts val="0"/>
                        </a:spcBef>
                        <a:spcAft>
                          <a:spcPts val="0"/>
                        </a:spcAft>
                      </a:pPr>
                      <a:r>
                        <a:rPr lang="en-US" sz="2000">
                          <a:effectLst/>
                        </a:rPr>
                        <a:t>C.10*C11=358</a:t>
                      </a:r>
                      <a:endParaRPr lang="en-US" sz="2000">
                        <a:effectLst/>
                        <a:latin typeface="Arial" pitchFamily="34" charset="0"/>
                        <a:ea typeface="Calibri"/>
                        <a:cs typeface="Arial" pitchFamily="34" charset="0"/>
                      </a:endParaRPr>
                    </a:p>
                  </a:txBody>
                  <a:tcPr marL="68580" marR="68580" marT="0" marB="0" anchor="b"/>
                </a:tc>
              </a:tr>
              <a:tr h="452032">
                <a:tc>
                  <a:txBody>
                    <a:bodyPr/>
                    <a:lstStyle/>
                    <a:p>
                      <a:pPr marL="0" marR="0">
                        <a:lnSpc>
                          <a:spcPct val="115000"/>
                        </a:lnSpc>
                        <a:spcBef>
                          <a:spcPts val="0"/>
                        </a:spcBef>
                        <a:spcAft>
                          <a:spcPts val="0"/>
                        </a:spcAft>
                      </a:pPr>
                      <a:r>
                        <a:rPr lang="en-US" sz="2000">
                          <a:effectLst/>
                        </a:rPr>
                        <a:t>C.13</a:t>
                      </a:r>
                      <a:endParaRPr lang="en-US" sz="2000">
                        <a:effectLst/>
                        <a:latin typeface="Arial" pitchFamily="34" charset="0"/>
                        <a:ea typeface="Calibri"/>
                        <a:cs typeface="Arial" pitchFamily="34" charset="0"/>
                      </a:endParaRPr>
                    </a:p>
                  </a:txBody>
                  <a:tcPr marL="68580" marR="68580" marT="0" marB="0" anchor="b"/>
                </a:tc>
                <a:tc>
                  <a:txBody>
                    <a:bodyPr/>
                    <a:lstStyle/>
                    <a:p>
                      <a:pPr marL="0" marR="0" algn="just">
                        <a:lnSpc>
                          <a:spcPct val="115000"/>
                        </a:lnSpc>
                        <a:spcBef>
                          <a:spcPts val="0"/>
                        </a:spcBef>
                        <a:spcAft>
                          <a:spcPts val="0"/>
                        </a:spcAft>
                      </a:pPr>
                      <a:r>
                        <a:rPr lang="en-US" sz="2000" dirty="0">
                          <a:effectLst/>
                        </a:rPr>
                        <a:t>Nominal rated PV module output(watt) </a:t>
                      </a:r>
                      <a:endParaRPr lang="en-US" sz="2000" dirty="0">
                        <a:effectLst/>
                        <a:latin typeface="Arial" pitchFamily="34" charset="0"/>
                        <a:ea typeface="Calibri"/>
                        <a:cs typeface="Arial" pitchFamily="34" charset="0"/>
                      </a:endParaRPr>
                    </a:p>
                  </a:txBody>
                  <a:tcPr marL="68580" marR="68580" marT="0" marB="0" anchor="b"/>
                </a:tc>
                <a:tc>
                  <a:txBody>
                    <a:bodyPr/>
                    <a:lstStyle/>
                    <a:p>
                      <a:pPr marL="0" marR="0">
                        <a:lnSpc>
                          <a:spcPct val="115000"/>
                        </a:lnSpc>
                        <a:spcBef>
                          <a:spcPts val="0"/>
                        </a:spcBef>
                        <a:spcAft>
                          <a:spcPts val="0"/>
                        </a:spcAft>
                      </a:pPr>
                      <a:r>
                        <a:rPr lang="en-US" sz="2000" dirty="0">
                          <a:effectLst/>
                        </a:rPr>
                        <a:t> 53</a:t>
                      </a:r>
                      <a:endParaRPr lang="en-US" sz="2000" dirty="0">
                        <a:effectLst/>
                        <a:latin typeface="Arial" pitchFamily="34" charset="0"/>
                        <a:ea typeface="Calibri"/>
                        <a:cs typeface="Arial" pitchFamily="34" charset="0"/>
                      </a:endParaRPr>
                    </a:p>
                  </a:txBody>
                  <a:tcPr marL="68580" marR="68580" marT="0" marB="0" anchor="b"/>
                </a:tc>
              </a:tr>
              <a:tr h="401782">
                <a:tc>
                  <a:txBody>
                    <a:bodyPr/>
                    <a:lstStyle/>
                    <a:p>
                      <a:pPr marL="0" marR="0">
                        <a:lnSpc>
                          <a:spcPct val="115000"/>
                        </a:lnSpc>
                        <a:spcBef>
                          <a:spcPts val="0"/>
                        </a:spcBef>
                        <a:spcAft>
                          <a:spcPts val="0"/>
                        </a:spcAft>
                      </a:pPr>
                      <a:r>
                        <a:rPr lang="en-US" sz="2000" dirty="0" smtClean="0">
                          <a:effectLst/>
                        </a:rPr>
                        <a:t>C.14</a:t>
                      </a:r>
                      <a:endParaRPr lang="en-US" sz="2000" dirty="0">
                        <a:effectLst/>
                        <a:latin typeface="Arial" pitchFamily="34" charset="0"/>
                        <a:ea typeface="Calibri"/>
                        <a:cs typeface="Arial" pitchFamily="34" charset="0"/>
                      </a:endParaRPr>
                    </a:p>
                  </a:txBody>
                  <a:tcPr marL="68580" marR="68580" marT="0" marB="0" anchor="b"/>
                </a:tc>
                <a:tc>
                  <a:txBody>
                    <a:bodyPr/>
                    <a:lstStyle/>
                    <a:p>
                      <a:pPr marL="0" marR="0" algn="just">
                        <a:lnSpc>
                          <a:spcPct val="115000"/>
                        </a:lnSpc>
                        <a:spcBef>
                          <a:spcPts val="0"/>
                        </a:spcBef>
                        <a:spcAft>
                          <a:spcPts val="0"/>
                        </a:spcAft>
                      </a:pPr>
                      <a:r>
                        <a:rPr lang="en-US" sz="2000" dirty="0">
                          <a:effectLst/>
                        </a:rPr>
                        <a:t>Nominal rated array output(watt)</a:t>
                      </a:r>
                      <a:endParaRPr lang="en-US" sz="2000" dirty="0">
                        <a:effectLst/>
                        <a:latin typeface="Arial" pitchFamily="34" charset="0"/>
                        <a:ea typeface="Calibri"/>
                        <a:cs typeface="Arial" pitchFamily="34" charset="0"/>
                      </a:endParaRPr>
                    </a:p>
                  </a:txBody>
                  <a:tcPr marL="68580" marR="68580" marT="0" marB="0" anchor="b"/>
                </a:tc>
                <a:tc>
                  <a:txBody>
                    <a:bodyPr/>
                    <a:lstStyle/>
                    <a:p>
                      <a:pPr marL="0" marR="0">
                        <a:lnSpc>
                          <a:spcPct val="115000"/>
                        </a:lnSpc>
                        <a:spcBef>
                          <a:spcPts val="0"/>
                        </a:spcBef>
                        <a:spcAft>
                          <a:spcPts val="0"/>
                        </a:spcAft>
                      </a:pPr>
                      <a:r>
                        <a:rPr lang="en-US" sz="2000" dirty="0">
                          <a:effectLst/>
                        </a:rPr>
                        <a:t>C.12*C.13=18874</a:t>
                      </a:r>
                      <a:endParaRPr lang="en-US" sz="2000" dirty="0">
                        <a:effectLst/>
                        <a:latin typeface="Arial" pitchFamily="34" charset="0"/>
                        <a:ea typeface="Calibri"/>
                        <a:cs typeface="Arial" pitchFamily="34" charset="0"/>
                      </a:endParaRPr>
                    </a:p>
                  </a:txBody>
                  <a:tcPr marL="68580" marR="68580" marT="0" marB="0" anchor="b"/>
                </a:tc>
              </a:tr>
            </a:tbl>
          </a:graphicData>
        </a:graphic>
      </p:graphicFrame>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48</a:t>
            </a:fld>
            <a:endParaRPr lang="en-US"/>
          </a:p>
        </p:txBody>
      </p:sp>
      <p:sp>
        <p:nvSpPr>
          <p:cNvPr id="6" name="Title 5"/>
          <p:cNvSpPr>
            <a:spLocks noGrp="1"/>
          </p:cNvSpPr>
          <p:nvPr>
            <p:ph type="title"/>
          </p:nvPr>
        </p:nvSpPr>
        <p:spPr>
          <a:xfrm>
            <a:off x="158511" y="174551"/>
            <a:ext cx="10411953" cy="507831"/>
          </a:xfrm>
          <a:prstGeom prst="rect">
            <a:avLst/>
          </a:prstGeom>
        </p:spPr>
        <p:txBody>
          <a:bodyPr wrap="none">
            <a:spAutoFit/>
          </a:bodyPr>
          <a:lstStyle/>
          <a:p>
            <a:pPr algn="just"/>
            <a:r>
              <a:rPr lang="en-US" sz="3000" b="1" dirty="0">
                <a:latin typeface="Arial" pitchFamily="34" charset="0"/>
                <a:cs typeface="Arial" pitchFamily="34" charset="0"/>
              </a:rPr>
              <a:t> PV Array </a:t>
            </a:r>
            <a:r>
              <a:rPr lang="en-US" sz="3000" b="1" dirty="0" smtClean="0">
                <a:latin typeface="Arial" pitchFamily="34" charset="0"/>
                <a:cs typeface="Arial" pitchFamily="34" charset="0"/>
              </a:rPr>
              <a:t>Sizing  Result                                        Cont.…..</a:t>
            </a:r>
            <a:endParaRPr lang="en-US" sz="3000" dirty="0">
              <a:latin typeface="Arial" pitchFamily="34" charset="0"/>
              <a:cs typeface="Arial" pitchFamily="34" charset="0"/>
            </a:endParaRPr>
          </a:p>
        </p:txBody>
      </p:sp>
    </p:spTree>
    <p:extLst>
      <p:ext uri="{BB962C8B-B14F-4D97-AF65-F5344CB8AC3E}">
        <p14:creationId xmlns:p14="http://schemas.microsoft.com/office/powerpoint/2010/main" val="71451504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A48DA065-FA52-4A6B-AE36-1AE15AD4FD00}" type="slidenum">
              <a:rPr lang="en-US" smtClean="0"/>
              <a:pPr/>
              <a:t>49</a:t>
            </a:fld>
            <a:endParaRPr lang="en-US"/>
          </a:p>
        </p:txBody>
      </p:sp>
      <p:graphicFrame>
        <p:nvGraphicFramePr>
          <p:cNvPr id="4" name="Table 3"/>
          <p:cNvGraphicFramePr>
            <a:graphicFrameLocks noGrp="1"/>
          </p:cNvGraphicFramePr>
          <p:nvPr>
            <p:extLst>
              <p:ext uri="{D42A27DB-BD31-4B8C-83A1-F6EECF244321}">
                <p14:modId xmlns:p14="http://schemas.microsoft.com/office/powerpoint/2010/main" val="276187115"/>
              </p:ext>
            </p:extLst>
          </p:nvPr>
        </p:nvGraphicFramePr>
        <p:xfrm>
          <a:off x="168784" y="486173"/>
          <a:ext cx="10631296" cy="5843512"/>
        </p:xfrm>
        <a:graphic>
          <a:graphicData uri="http://schemas.openxmlformats.org/drawingml/2006/table">
            <a:tbl>
              <a:tblPr firstRow="1" firstCol="1" bandRow="1">
                <a:tableStyleId>{0660B408-B3CF-4A94-85FC-2B1E0A45F4A2}</a:tableStyleId>
              </a:tblPr>
              <a:tblGrid>
                <a:gridCol w="10631296"/>
              </a:tblGrid>
              <a:tr h="254066">
                <a:tc>
                  <a:txBody>
                    <a:bodyPr/>
                    <a:lstStyle/>
                    <a:p>
                      <a:pPr marL="0" marR="0" algn="just">
                        <a:lnSpc>
                          <a:spcPct val="100000"/>
                        </a:lnSpc>
                        <a:spcBef>
                          <a:spcPts val="0"/>
                        </a:spcBef>
                        <a:spcAft>
                          <a:spcPts val="0"/>
                        </a:spcAft>
                      </a:pPr>
                      <a:r>
                        <a:rPr lang="en-US" sz="1400" b="0" dirty="0">
                          <a:effectLst/>
                          <a:latin typeface="Arial" pitchFamily="34" charset="0"/>
                          <a:cs typeface="Arial" pitchFamily="34" charset="0"/>
                        </a:rPr>
                        <a:t>Step 1 :- Electrical load</a:t>
                      </a:r>
                      <a:endParaRPr lang="en-US" sz="1400" b="0" dirty="0">
                        <a:effectLst/>
                        <a:latin typeface="Arial" pitchFamily="34" charset="0"/>
                        <a:ea typeface="Calibri"/>
                        <a:cs typeface="Arial" pitchFamily="34" charset="0"/>
                      </a:endParaRPr>
                    </a:p>
                  </a:txBody>
                  <a:tcPr marL="61248" marR="61248" marT="0" marB="0"/>
                </a:tc>
              </a:tr>
              <a:tr h="254066">
                <a:tc>
                  <a:txBody>
                    <a:bodyPr/>
                    <a:lstStyle/>
                    <a:p>
                      <a:pPr marL="342900" marR="0" lvl="0" indent="-342900" algn="just">
                        <a:lnSpc>
                          <a:spcPct val="100000"/>
                        </a:lnSpc>
                        <a:spcBef>
                          <a:spcPts val="0"/>
                        </a:spcBef>
                        <a:spcAft>
                          <a:spcPts val="0"/>
                        </a:spcAft>
                        <a:buFont typeface="Symbol"/>
                        <a:buChar char=""/>
                      </a:pPr>
                      <a:r>
                        <a:rPr lang="en-US" sz="1400" b="0" dirty="0">
                          <a:effectLst/>
                          <a:latin typeface="Arial" pitchFamily="34" charset="0"/>
                          <a:cs typeface="Arial" pitchFamily="34" charset="0"/>
                        </a:rPr>
                        <a:t>Total energy demand per </a:t>
                      </a:r>
                      <a:r>
                        <a:rPr lang="en-US" sz="1400" b="0" dirty="0" smtClean="0">
                          <a:effectLst/>
                          <a:latin typeface="Arial" pitchFamily="34" charset="0"/>
                          <a:cs typeface="Arial" pitchFamily="34" charset="0"/>
                        </a:rPr>
                        <a:t>day                                          </a:t>
                      </a:r>
                      <a:r>
                        <a:rPr lang="en-US" sz="1400" b="0" dirty="0">
                          <a:effectLst/>
                          <a:latin typeface="Arial" pitchFamily="34" charset="0"/>
                          <a:cs typeface="Arial" pitchFamily="34" charset="0"/>
                        </a:rPr>
                        <a:t>= 48633.62 </a:t>
                      </a:r>
                      <a:r>
                        <a:rPr lang="en-US" sz="1400" b="0" dirty="0" err="1">
                          <a:effectLst/>
                          <a:latin typeface="Arial" pitchFamily="34" charset="0"/>
                          <a:cs typeface="Arial" pitchFamily="34" charset="0"/>
                        </a:rPr>
                        <a:t>Wh</a:t>
                      </a:r>
                      <a:endParaRPr lang="en-US" sz="1400" b="0" dirty="0">
                        <a:solidFill>
                          <a:srgbClr val="000000"/>
                        </a:solidFill>
                        <a:effectLst/>
                        <a:latin typeface="Arial" pitchFamily="34" charset="0"/>
                        <a:ea typeface="Calibri"/>
                        <a:cs typeface="Arial" pitchFamily="34" charset="0"/>
                      </a:endParaRPr>
                    </a:p>
                  </a:txBody>
                  <a:tcPr marL="61248" marR="61248" marT="0" marB="0"/>
                </a:tc>
              </a:tr>
              <a:tr h="254066">
                <a:tc>
                  <a:txBody>
                    <a:bodyPr/>
                    <a:lstStyle/>
                    <a:p>
                      <a:pPr marL="342900" marR="0" lvl="0" indent="-342900" algn="just">
                        <a:lnSpc>
                          <a:spcPct val="100000"/>
                        </a:lnSpc>
                        <a:spcBef>
                          <a:spcPts val="0"/>
                        </a:spcBef>
                        <a:spcAft>
                          <a:spcPts val="0"/>
                        </a:spcAft>
                        <a:buFont typeface="Symbol"/>
                        <a:buChar char=""/>
                      </a:pPr>
                      <a:r>
                        <a:rPr lang="en-US" sz="1400" b="0" dirty="0">
                          <a:effectLst/>
                          <a:latin typeface="Arial" pitchFamily="34" charset="0"/>
                          <a:cs typeface="Arial" pitchFamily="34" charset="0"/>
                        </a:rPr>
                        <a:t>Total amp-hour demand per day </a:t>
                      </a:r>
                      <a:r>
                        <a:rPr lang="en-US" sz="1400" b="0" dirty="0" smtClean="0">
                          <a:effectLst/>
                          <a:latin typeface="Arial" pitchFamily="34" charset="0"/>
                          <a:cs typeface="Arial" pitchFamily="34" charset="0"/>
                        </a:rPr>
                        <a:t>                                      = </a:t>
                      </a:r>
                      <a:r>
                        <a:rPr lang="en-US" sz="1400" b="0" dirty="0">
                          <a:effectLst/>
                          <a:latin typeface="Arial" pitchFamily="34" charset="0"/>
                          <a:cs typeface="Arial" pitchFamily="34" charset="0"/>
                        </a:rPr>
                        <a:t>2026.40 Ah</a:t>
                      </a:r>
                      <a:endParaRPr lang="en-US" sz="1400" b="0" dirty="0">
                        <a:solidFill>
                          <a:srgbClr val="000000"/>
                        </a:solidFill>
                        <a:effectLst/>
                        <a:latin typeface="Arial" pitchFamily="34" charset="0"/>
                        <a:ea typeface="Calibri"/>
                        <a:cs typeface="Arial" pitchFamily="34" charset="0"/>
                      </a:endParaRPr>
                    </a:p>
                  </a:txBody>
                  <a:tcPr marL="61248" marR="61248" marT="0" marB="0"/>
                </a:tc>
              </a:tr>
              <a:tr h="254066">
                <a:tc>
                  <a:txBody>
                    <a:bodyPr/>
                    <a:lstStyle/>
                    <a:p>
                      <a:pPr marL="342900" marR="0" lvl="0" indent="-342900" algn="just">
                        <a:lnSpc>
                          <a:spcPct val="100000"/>
                        </a:lnSpc>
                        <a:spcBef>
                          <a:spcPts val="0"/>
                        </a:spcBef>
                        <a:spcAft>
                          <a:spcPts val="0"/>
                        </a:spcAft>
                        <a:buFont typeface="Symbol"/>
                        <a:buChar char=""/>
                      </a:pPr>
                      <a:r>
                        <a:rPr lang="en-US" sz="1400" b="0" dirty="0">
                          <a:effectLst/>
                          <a:latin typeface="Arial" pitchFamily="34" charset="0"/>
                          <a:cs typeface="Arial" pitchFamily="34" charset="0"/>
                        </a:rPr>
                        <a:t>Maximum Ac Power requirement </a:t>
                      </a:r>
                      <a:r>
                        <a:rPr lang="en-US" sz="1400" b="0" dirty="0" smtClean="0">
                          <a:effectLst/>
                          <a:latin typeface="Arial" pitchFamily="34" charset="0"/>
                          <a:cs typeface="Arial" pitchFamily="34" charset="0"/>
                        </a:rPr>
                        <a:t>                                     = </a:t>
                      </a:r>
                      <a:r>
                        <a:rPr lang="en-US" sz="1400" b="0" dirty="0">
                          <a:effectLst/>
                          <a:latin typeface="Arial" pitchFamily="34" charset="0"/>
                          <a:cs typeface="Arial" pitchFamily="34" charset="0"/>
                        </a:rPr>
                        <a:t>20530.5w</a:t>
                      </a:r>
                      <a:endParaRPr lang="en-US" sz="1400" b="0" dirty="0">
                        <a:solidFill>
                          <a:srgbClr val="000000"/>
                        </a:solidFill>
                        <a:effectLst/>
                        <a:latin typeface="Arial" pitchFamily="34" charset="0"/>
                        <a:ea typeface="Calibri"/>
                        <a:cs typeface="Arial" pitchFamily="34" charset="0"/>
                      </a:endParaRPr>
                    </a:p>
                  </a:txBody>
                  <a:tcPr marL="61248" marR="61248" marT="0" marB="0"/>
                </a:tc>
              </a:tr>
              <a:tr h="254066">
                <a:tc>
                  <a:txBody>
                    <a:bodyPr/>
                    <a:lstStyle/>
                    <a:p>
                      <a:pPr marL="342900" marR="0" lvl="0" indent="-342900" algn="just">
                        <a:lnSpc>
                          <a:spcPct val="100000"/>
                        </a:lnSpc>
                        <a:spcBef>
                          <a:spcPts val="0"/>
                        </a:spcBef>
                        <a:spcAft>
                          <a:spcPts val="0"/>
                        </a:spcAft>
                        <a:buFont typeface="Symbol"/>
                        <a:buChar char=""/>
                      </a:pPr>
                      <a:r>
                        <a:rPr lang="en-US" sz="1400" b="0" dirty="0">
                          <a:effectLst/>
                          <a:latin typeface="Arial" pitchFamily="34" charset="0"/>
                          <a:cs typeface="Arial" pitchFamily="34" charset="0"/>
                        </a:rPr>
                        <a:t>Maximum Dc Power requirement </a:t>
                      </a:r>
                      <a:r>
                        <a:rPr lang="en-US" sz="1400" b="0" dirty="0" smtClean="0">
                          <a:effectLst/>
                          <a:latin typeface="Arial" pitchFamily="34" charset="0"/>
                          <a:cs typeface="Arial" pitchFamily="34" charset="0"/>
                        </a:rPr>
                        <a:t>                                      =</a:t>
                      </a:r>
                      <a:r>
                        <a:rPr lang="en-US" sz="1400" b="0" dirty="0">
                          <a:effectLst/>
                          <a:latin typeface="Arial" pitchFamily="34" charset="0"/>
                          <a:cs typeface="Arial" pitchFamily="34" charset="0"/>
                        </a:rPr>
                        <a:t>182w</a:t>
                      </a:r>
                      <a:endParaRPr lang="en-US" sz="1400" b="0" dirty="0">
                        <a:solidFill>
                          <a:srgbClr val="000000"/>
                        </a:solidFill>
                        <a:effectLst/>
                        <a:latin typeface="Arial" pitchFamily="34" charset="0"/>
                        <a:ea typeface="Calibri"/>
                        <a:cs typeface="Arial" pitchFamily="34" charset="0"/>
                      </a:endParaRPr>
                    </a:p>
                  </a:txBody>
                  <a:tcPr marL="61248" marR="61248" marT="0" marB="0"/>
                </a:tc>
              </a:tr>
              <a:tr h="254066">
                <a:tc>
                  <a:txBody>
                    <a:bodyPr/>
                    <a:lstStyle/>
                    <a:p>
                      <a:pPr marL="342900" marR="0" lvl="0" indent="-342900" algn="just">
                        <a:lnSpc>
                          <a:spcPct val="100000"/>
                        </a:lnSpc>
                        <a:spcBef>
                          <a:spcPts val="0"/>
                        </a:spcBef>
                        <a:spcAft>
                          <a:spcPts val="0"/>
                        </a:spcAft>
                        <a:buFont typeface="Symbol"/>
                        <a:buChar char=""/>
                      </a:pPr>
                      <a:r>
                        <a:rPr lang="en-US" sz="1400" b="0" dirty="0">
                          <a:effectLst/>
                          <a:latin typeface="Arial" pitchFamily="34" charset="0"/>
                          <a:cs typeface="Arial" pitchFamily="34" charset="0"/>
                        </a:rPr>
                        <a:t>Total power per </a:t>
                      </a:r>
                      <a:r>
                        <a:rPr lang="en-US" sz="1400" b="0" dirty="0" smtClean="0">
                          <a:effectLst/>
                          <a:latin typeface="Arial" pitchFamily="34" charset="0"/>
                          <a:cs typeface="Arial" pitchFamily="34" charset="0"/>
                        </a:rPr>
                        <a:t>day                                                           </a:t>
                      </a:r>
                      <a:r>
                        <a:rPr lang="en-US" sz="1400" b="0" dirty="0">
                          <a:effectLst/>
                          <a:latin typeface="Arial" pitchFamily="34" charset="0"/>
                          <a:cs typeface="Arial" pitchFamily="34" charset="0"/>
                        </a:rPr>
                        <a:t>= 20712.5w</a:t>
                      </a:r>
                      <a:endParaRPr lang="en-US" sz="1400" b="0" dirty="0">
                        <a:solidFill>
                          <a:srgbClr val="000000"/>
                        </a:solidFill>
                        <a:effectLst/>
                        <a:latin typeface="Arial" pitchFamily="34" charset="0"/>
                        <a:ea typeface="Calibri"/>
                        <a:cs typeface="Arial" pitchFamily="34" charset="0"/>
                      </a:endParaRPr>
                    </a:p>
                  </a:txBody>
                  <a:tcPr marL="61248" marR="61248" marT="0" marB="0"/>
                </a:tc>
              </a:tr>
              <a:tr h="254066">
                <a:tc>
                  <a:txBody>
                    <a:bodyPr/>
                    <a:lstStyle/>
                    <a:p>
                      <a:pPr marL="0" marR="0" algn="just">
                        <a:lnSpc>
                          <a:spcPct val="100000"/>
                        </a:lnSpc>
                        <a:spcBef>
                          <a:spcPts val="0"/>
                        </a:spcBef>
                        <a:spcAft>
                          <a:spcPts val="0"/>
                        </a:spcAft>
                      </a:pPr>
                      <a:r>
                        <a:rPr lang="en-US" sz="1400" b="0" dirty="0">
                          <a:effectLst/>
                          <a:latin typeface="Arial" pitchFamily="34" charset="0"/>
                          <a:cs typeface="Arial" pitchFamily="34" charset="0"/>
                        </a:rPr>
                        <a:t>Step 2 :- Battery Selection</a:t>
                      </a:r>
                      <a:endParaRPr lang="en-US" sz="1400" b="0" dirty="0">
                        <a:effectLst/>
                        <a:latin typeface="Arial" pitchFamily="34" charset="0"/>
                        <a:ea typeface="Calibri"/>
                        <a:cs typeface="Arial" pitchFamily="34" charset="0"/>
                      </a:endParaRPr>
                    </a:p>
                  </a:txBody>
                  <a:tcPr marL="61248" marR="61248" marT="0" marB="0"/>
                </a:tc>
              </a:tr>
              <a:tr h="254066">
                <a:tc>
                  <a:txBody>
                    <a:bodyPr/>
                    <a:lstStyle/>
                    <a:p>
                      <a:pPr marL="342900" marR="0" lvl="0" indent="-342900" algn="just">
                        <a:lnSpc>
                          <a:spcPct val="100000"/>
                        </a:lnSpc>
                        <a:spcBef>
                          <a:spcPts val="0"/>
                        </a:spcBef>
                        <a:spcAft>
                          <a:spcPts val="0"/>
                        </a:spcAft>
                        <a:buFont typeface="Symbol"/>
                        <a:buChar char=""/>
                      </a:pPr>
                      <a:r>
                        <a:rPr lang="en-US" sz="1400" b="0" dirty="0">
                          <a:effectLst/>
                          <a:latin typeface="Arial" pitchFamily="34" charset="0"/>
                          <a:cs typeface="Arial" pitchFamily="34" charset="0"/>
                        </a:rPr>
                        <a:t>Total required battery capacity </a:t>
                      </a:r>
                      <a:r>
                        <a:rPr lang="en-US" sz="1400" b="0" dirty="0" smtClean="0">
                          <a:effectLst/>
                          <a:latin typeface="Arial" pitchFamily="34" charset="0"/>
                          <a:cs typeface="Arial" pitchFamily="34" charset="0"/>
                        </a:rPr>
                        <a:t>                                          = </a:t>
                      </a:r>
                      <a:r>
                        <a:rPr lang="en-US" sz="1400" b="0" dirty="0">
                          <a:effectLst/>
                          <a:latin typeface="Arial" pitchFamily="34" charset="0"/>
                          <a:cs typeface="Arial" pitchFamily="34" charset="0"/>
                        </a:rPr>
                        <a:t>17686Ah</a:t>
                      </a:r>
                      <a:endParaRPr lang="en-US" sz="1400" b="0" dirty="0">
                        <a:effectLst/>
                        <a:latin typeface="Arial" pitchFamily="34" charset="0"/>
                        <a:ea typeface="Calibri"/>
                        <a:cs typeface="Arial" pitchFamily="34" charset="0"/>
                      </a:endParaRPr>
                    </a:p>
                  </a:txBody>
                  <a:tcPr marL="61248" marR="61248" marT="0" marB="0"/>
                </a:tc>
              </a:tr>
              <a:tr h="254066">
                <a:tc>
                  <a:txBody>
                    <a:bodyPr/>
                    <a:lstStyle/>
                    <a:p>
                      <a:pPr marL="342900" marR="0" lvl="0" indent="-342900" algn="just">
                        <a:lnSpc>
                          <a:spcPct val="100000"/>
                        </a:lnSpc>
                        <a:spcBef>
                          <a:spcPts val="0"/>
                        </a:spcBef>
                        <a:spcAft>
                          <a:spcPts val="0"/>
                        </a:spcAft>
                        <a:buFont typeface="Symbol"/>
                        <a:buChar char=""/>
                      </a:pPr>
                      <a:r>
                        <a:rPr lang="en-US" sz="1400" b="0" dirty="0">
                          <a:effectLst/>
                          <a:latin typeface="Arial" pitchFamily="34" charset="0"/>
                          <a:cs typeface="Arial" pitchFamily="34" charset="0"/>
                        </a:rPr>
                        <a:t>Number of battery </a:t>
                      </a:r>
                      <a:r>
                        <a:rPr lang="en-US" sz="1400" b="0" dirty="0" smtClean="0">
                          <a:effectLst/>
                          <a:latin typeface="Arial" pitchFamily="34" charset="0"/>
                          <a:cs typeface="Arial" pitchFamily="34" charset="0"/>
                        </a:rPr>
                        <a:t>                                                               = </a:t>
                      </a:r>
                      <a:r>
                        <a:rPr lang="en-US" sz="1400" b="0" dirty="0">
                          <a:effectLst/>
                          <a:latin typeface="Arial" pitchFamily="34" charset="0"/>
                          <a:cs typeface="Arial" pitchFamily="34" charset="0"/>
                        </a:rPr>
                        <a:t>74</a:t>
                      </a:r>
                      <a:endParaRPr lang="en-US" sz="1400" b="0" dirty="0">
                        <a:effectLst/>
                        <a:latin typeface="Arial" pitchFamily="34" charset="0"/>
                        <a:ea typeface="Calibri"/>
                        <a:cs typeface="Arial" pitchFamily="34" charset="0"/>
                      </a:endParaRPr>
                    </a:p>
                  </a:txBody>
                  <a:tcPr marL="61248" marR="61248" marT="0" marB="0"/>
                </a:tc>
              </a:tr>
              <a:tr h="254066">
                <a:tc>
                  <a:txBody>
                    <a:bodyPr/>
                    <a:lstStyle/>
                    <a:p>
                      <a:pPr marL="0" marR="0" algn="just">
                        <a:lnSpc>
                          <a:spcPct val="100000"/>
                        </a:lnSpc>
                        <a:spcBef>
                          <a:spcPts val="0"/>
                        </a:spcBef>
                        <a:spcAft>
                          <a:spcPts val="0"/>
                        </a:spcAft>
                      </a:pPr>
                      <a:r>
                        <a:rPr lang="en-US" sz="1400" b="0" dirty="0">
                          <a:effectLst/>
                          <a:latin typeface="Arial" pitchFamily="34" charset="0"/>
                          <a:cs typeface="Arial" pitchFamily="34" charset="0"/>
                        </a:rPr>
                        <a:t>Step 3:- Solar panel selection</a:t>
                      </a:r>
                      <a:endParaRPr lang="en-US" sz="1400" b="0" dirty="0">
                        <a:effectLst/>
                        <a:latin typeface="Arial" pitchFamily="34" charset="0"/>
                        <a:ea typeface="Calibri"/>
                        <a:cs typeface="Arial" pitchFamily="34" charset="0"/>
                      </a:endParaRPr>
                    </a:p>
                  </a:txBody>
                  <a:tcPr marL="61248" marR="61248" marT="0" marB="0"/>
                </a:tc>
              </a:tr>
              <a:tr h="254066">
                <a:tc>
                  <a:txBody>
                    <a:bodyPr/>
                    <a:lstStyle/>
                    <a:p>
                      <a:pPr marL="342900" marR="0" lvl="0" indent="-342900" algn="just">
                        <a:lnSpc>
                          <a:spcPct val="100000"/>
                        </a:lnSpc>
                        <a:spcBef>
                          <a:spcPts val="0"/>
                        </a:spcBef>
                        <a:spcAft>
                          <a:spcPts val="0"/>
                        </a:spcAft>
                        <a:buFont typeface="Symbol"/>
                        <a:buChar char=""/>
                      </a:pPr>
                      <a:r>
                        <a:rPr lang="en-US" sz="1400" b="0" dirty="0">
                          <a:effectLst/>
                          <a:latin typeface="Arial" pitchFamily="34" charset="0"/>
                          <a:cs typeface="Arial" pitchFamily="34" charset="0"/>
                        </a:rPr>
                        <a:t>Power required from solar panel </a:t>
                      </a:r>
                      <a:r>
                        <a:rPr lang="en-US" sz="1400" b="0" dirty="0" smtClean="0">
                          <a:effectLst/>
                          <a:latin typeface="Arial" pitchFamily="34" charset="0"/>
                          <a:cs typeface="Arial" pitchFamily="34" charset="0"/>
                        </a:rPr>
                        <a:t>                                      = </a:t>
                      </a:r>
                      <a:r>
                        <a:rPr lang="en-US" sz="1400" b="0" dirty="0">
                          <a:effectLst/>
                          <a:latin typeface="Arial" pitchFamily="34" charset="0"/>
                          <a:cs typeface="Arial" pitchFamily="34" charset="0"/>
                        </a:rPr>
                        <a:t>18874w</a:t>
                      </a:r>
                      <a:endParaRPr lang="en-US" sz="1400" b="0" dirty="0">
                        <a:solidFill>
                          <a:srgbClr val="000000"/>
                        </a:solidFill>
                        <a:effectLst/>
                        <a:latin typeface="Arial" pitchFamily="34" charset="0"/>
                        <a:ea typeface="Calibri"/>
                        <a:cs typeface="Arial" pitchFamily="34" charset="0"/>
                      </a:endParaRPr>
                    </a:p>
                  </a:txBody>
                  <a:tcPr marL="61248" marR="61248" marT="0" marB="0"/>
                </a:tc>
              </a:tr>
              <a:tr h="254066">
                <a:tc>
                  <a:txBody>
                    <a:bodyPr/>
                    <a:lstStyle/>
                    <a:p>
                      <a:pPr marL="342900" marR="0" lvl="0" indent="-342900" algn="just">
                        <a:lnSpc>
                          <a:spcPct val="100000"/>
                        </a:lnSpc>
                        <a:spcBef>
                          <a:spcPts val="0"/>
                        </a:spcBef>
                        <a:spcAft>
                          <a:spcPts val="0"/>
                        </a:spcAft>
                        <a:buFont typeface="Symbol"/>
                        <a:buChar char=""/>
                      </a:pPr>
                      <a:r>
                        <a:rPr lang="en-US" sz="1400" b="0" dirty="0">
                          <a:effectLst/>
                          <a:latin typeface="Arial" pitchFamily="34" charset="0"/>
                          <a:cs typeface="Arial" pitchFamily="34" charset="0"/>
                        </a:rPr>
                        <a:t>Number of solar panel required </a:t>
                      </a:r>
                      <a:r>
                        <a:rPr lang="en-US" sz="1400" b="0" dirty="0" smtClean="0">
                          <a:effectLst/>
                          <a:latin typeface="Arial" pitchFamily="34" charset="0"/>
                          <a:cs typeface="Arial" pitchFamily="34" charset="0"/>
                        </a:rPr>
                        <a:t>                                         = </a:t>
                      </a:r>
                      <a:r>
                        <a:rPr lang="en-US" sz="1400" b="0" dirty="0">
                          <a:effectLst/>
                          <a:latin typeface="Arial" pitchFamily="34" charset="0"/>
                          <a:cs typeface="Arial" pitchFamily="34" charset="0"/>
                        </a:rPr>
                        <a:t>358</a:t>
                      </a:r>
                      <a:endParaRPr lang="en-US" sz="1400" b="0" dirty="0">
                        <a:solidFill>
                          <a:srgbClr val="000000"/>
                        </a:solidFill>
                        <a:effectLst/>
                        <a:latin typeface="Arial" pitchFamily="34" charset="0"/>
                        <a:ea typeface="Calibri"/>
                        <a:cs typeface="Arial" pitchFamily="34" charset="0"/>
                      </a:endParaRPr>
                    </a:p>
                  </a:txBody>
                  <a:tcPr marL="61248" marR="61248" marT="0" marB="0"/>
                </a:tc>
              </a:tr>
              <a:tr h="254066">
                <a:tc>
                  <a:txBody>
                    <a:bodyPr/>
                    <a:lstStyle/>
                    <a:p>
                      <a:pPr marL="342900" marR="0" lvl="0" indent="-342900" algn="just">
                        <a:lnSpc>
                          <a:spcPct val="100000"/>
                        </a:lnSpc>
                        <a:spcBef>
                          <a:spcPts val="0"/>
                        </a:spcBef>
                        <a:spcAft>
                          <a:spcPts val="0"/>
                        </a:spcAft>
                        <a:buFont typeface="Symbol"/>
                        <a:buChar char=""/>
                      </a:pPr>
                      <a:r>
                        <a:rPr lang="en-US" sz="1400" b="0" dirty="0">
                          <a:effectLst/>
                          <a:latin typeface="Arial" pitchFamily="34" charset="0"/>
                          <a:cs typeface="Arial" pitchFamily="34" charset="0"/>
                        </a:rPr>
                        <a:t>Nominal module </a:t>
                      </a:r>
                      <a:r>
                        <a:rPr lang="en-US" sz="1400" b="0" dirty="0" smtClean="0">
                          <a:effectLst/>
                          <a:latin typeface="Arial" pitchFamily="34" charset="0"/>
                          <a:cs typeface="Arial" pitchFamily="34" charset="0"/>
                        </a:rPr>
                        <a:t>rating                                                         =</a:t>
                      </a:r>
                      <a:r>
                        <a:rPr lang="en-US" sz="1400" b="0" dirty="0">
                          <a:effectLst/>
                          <a:latin typeface="Arial" pitchFamily="34" charset="0"/>
                          <a:cs typeface="Arial" pitchFamily="34" charset="0"/>
                        </a:rPr>
                        <a:t>53 W</a:t>
                      </a:r>
                      <a:endParaRPr lang="en-US" sz="1400" b="0" dirty="0">
                        <a:solidFill>
                          <a:srgbClr val="000000"/>
                        </a:solidFill>
                        <a:effectLst/>
                        <a:latin typeface="Arial" pitchFamily="34" charset="0"/>
                        <a:ea typeface="Calibri"/>
                        <a:cs typeface="Arial" pitchFamily="34" charset="0"/>
                      </a:endParaRPr>
                    </a:p>
                  </a:txBody>
                  <a:tcPr marL="61248" marR="61248" marT="0" marB="0"/>
                </a:tc>
              </a:tr>
              <a:tr h="254066">
                <a:tc>
                  <a:txBody>
                    <a:bodyPr/>
                    <a:lstStyle/>
                    <a:p>
                      <a:pPr marL="0" marR="0" algn="just">
                        <a:lnSpc>
                          <a:spcPct val="100000"/>
                        </a:lnSpc>
                        <a:spcBef>
                          <a:spcPts val="0"/>
                        </a:spcBef>
                        <a:spcAft>
                          <a:spcPts val="0"/>
                        </a:spcAft>
                      </a:pPr>
                      <a:r>
                        <a:rPr lang="en-US" sz="1400" b="0" dirty="0">
                          <a:effectLst/>
                          <a:latin typeface="Arial" pitchFamily="34" charset="0"/>
                          <a:cs typeface="Arial" pitchFamily="34" charset="0"/>
                        </a:rPr>
                        <a:t>Step 4:- Inverter selection</a:t>
                      </a:r>
                      <a:endParaRPr lang="en-US" sz="1400" b="0" dirty="0">
                        <a:effectLst/>
                        <a:latin typeface="Arial" pitchFamily="34" charset="0"/>
                        <a:ea typeface="Calibri"/>
                        <a:cs typeface="Arial" pitchFamily="34" charset="0"/>
                      </a:endParaRPr>
                    </a:p>
                  </a:txBody>
                  <a:tcPr marL="61248" marR="61248" marT="0" marB="0"/>
                </a:tc>
              </a:tr>
              <a:tr h="254066">
                <a:tc>
                  <a:txBody>
                    <a:bodyPr/>
                    <a:lstStyle/>
                    <a:p>
                      <a:pPr marL="342900" marR="0" lvl="0" indent="-342900" algn="just">
                        <a:lnSpc>
                          <a:spcPct val="100000"/>
                        </a:lnSpc>
                        <a:spcBef>
                          <a:spcPts val="0"/>
                        </a:spcBef>
                        <a:spcAft>
                          <a:spcPts val="0"/>
                        </a:spcAft>
                        <a:buFont typeface="Symbol"/>
                        <a:buChar char=""/>
                      </a:pPr>
                      <a:r>
                        <a:rPr lang="en-US" sz="1400" b="0" dirty="0">
                          <a:effectLst/>
                          <a:latin typeface="Arial" pitchFamily="34" charset="0"/>
                          <a:cs typeface="Arial" pitchFamily="34" charset="0"/>
                        </a:rPr>
                        <a:t>Total power required per day </a:t>
                      </a:r>
                      <a:r>
                        <a:rPr lang="en-US" sz="1400" b="0" dirty="0" smtClean="0">
                          <a:effectLst/>
                          <a:latin typeface="Arial" pitchFamily="34" charset="0"/>
                          <a:cs typeface="Arial" pitchFamily="34" charset="0"/>
                        </a:rPr>
                        <a:t>                                              = </a:t>
                      </a:r>
                      <a:r>
                        <a:rPr lang="en-US" sz="1400" b="0" dirty="0">
                          <a:effectLst/>
                          <a:latin typeface="Arial" pitchFamily="34" charset="0"/>
                          <a:cs typeface="Arial" pitchFamily="34" charset="0"/>
                        </a:rPr>
                        <a:t>20712.5w</a:t>
                      </a:r>
                      <a:endParaRPr lang="en-US" sz="1400" b="0" dirty="0">
                        <a:solidFill>
                          <a:srgbClr val="000000"/>
                        </a:solidFill>
                        <a:effectLst/>
                        <a:latin typeface="Arial" pitchFamily="34" charset="0"/>
                        <a:ea typeface="Calibri"/>
                        <a:cs typeface="Arial" pitchFamily="34" charset="0"/>
                      </a:endParaRPr>
                    </a:p>
                  </a:txBody>
                  <a:tcPr marL="61248" marR="61248" marT="0" marB="0"/>
                </a:tc>
              </a:tr>
              <a:tr h="1016261">
                <a:tc>
                  <a:txBody>
                    <a:bodyPr/>
                    <a:lstStyle/>
                    <a:p>
                      <a:pPr marL="342900" marR="0" lvl="0" indent="-342900" algn="just">
                        <a:lnSpc>
                          <a:spcPct val="100000"/>
                        </a:lnSpc>
                        <a:spcBef>
                          <a:spcPts val="0"/>
                        </a:spcBef>
                        <a:spcAft>
                          <a:spcPts val="0"/>
                        </a:spcAft>
                        <a:buFont typeface="Symbol"/>
                        <a:buChar char=""/>
                      </a:pPr>
                      <a:r>
                        <a:rPr lang="en-US" sz="1400" b="0" dirty="0">
                          <a:effectLst/>
                          <a:latin typeface="Arial" pitchFamily="34" charset="0"/>
                          <a:cs typeface="Arial" pitchFamily="34" charset="0"/>
                        </a:rPr>
                        <a:t>The required inverter power </a:t>
                      </a:r>
                      <a:r>
                        <a:rPr lang="en-US" sz="1400" b="0" dirty="0" smtClean="0">
                          <a:effectLst/>
                          <a:latin typeface="Arial" pitchFamily="34" charset="0"/>
                          <a:cs typeface="Arial" pitchFamily="34" charset="0"/>
                        </a:rPr>
                        <a:t>                       </a:t>
                      </a:r>
                      <a:r>
                        <a:rPr lang="en-US" sz="1400" b="0" baseline="0" dirty="0" smtClean="0">
                          <a:effectLst/>
                          <a:latin typeface="Arial" pitchFamily="34" charset="0"/>
                          <a:cs typeface="Arial" pitchFamily="34" charset="0"/>
                        </a:rPr>
                        <a:t>                       </a:t>
                      </a:r>
                      <a:r>
                        <a:rPr lang="en-US" sz="1400" b="0" dirty="0" smtClean="0">
                          <a:effectLst/>
                          <a:latin typeface="Arial" pitchFamily="34" charset="0"/>
                          <a:cs typeface="Arial" pitchFamily="34" charset="0"/>
                        </a:rPr>
                        <a:t>  = </a:t>
                      </a:r>
                      <a:r>
                        <a:rPr lang="en-US" sz="1400" b="0" dirty="0">
                          <a:effectLst/>
                          <a:latin typeface="Arial" pitchFamily="34" charset="0"/>
                          <a:cs typeface="Arial" pitchFamily="34" charset="0"/>
                        </a:rPr>
                        <a:t>(Total power required per day *  safety </a:t>
                      </a:r>
                      <a:endParaRPr lang="en-US" sz="1400" b="0" dirty="0" smtClean="0">
                        <a:effectLst/>
                        <a:latin typeface="Arial" pitchFamily="34" charset="0"/>
                        <a:cs typeface="Arial" pitchFamily="34" charset="0"/>
                      </a:endParaRPr>
                    </a:p>
                    <a:p>
                      <a:pPr marL="0" marR="0" lvl="0" indent="0" algn="just">
                        <a:lnSpc>
                          <a:spcPct val="100000"/>
                        </a:lnSpc>
                        <a:spcBef>
                          <a:spcPts val="0"/>
                        </a:spcBef>
                        <a:spcAft>
                          <a:spcPts val="0"/>
                        </a:spcAft>
                        <a:buFont typeface="Symbol"/>
                        <a:buNone/>
                      </a:pPr>
                      <a:r>
                        <a:rPr lang="en-US" sz="1400" b="0" baseline="0" dirty="0" smtClean="0">
                          <a:effectLst/>
                          <a:latin typeface="Arial" pitchFamily="34" charset="0"/>
                          <a:cs typeface="Arial" pitchFamily="34" charset="0"/>
                        </a:rPr>
                        <a:t>                                                                                                 </a:t>
                      </a:r>
                      <a:r>
                        <a:rPr lang="en-US" sz="1400" b="0" dirty="0" smtClean="0">
                          <a:effectLst/>
                          <a:latin typeface="Arial" pitchFamily="34" charset="0"/>
                          <a:cs typeface="Arial" pitchFamily="34" charset="0"/>
                        </a:rPr>
                        <a:t>factor )/(</a:t>
                      </a:r>
                      <a:r>
                        <a:rPr lang="en-US" sz="1400" b="0" dirty="0">
                          <a:effectLst/>
                          <a:latin typeface="Arial" pitchFamily="34" charset="0"/>
                          <a:cs typeface="Arial" pitchFamily="34" charset="0"/>
                        </a:rPr>
                        <a:t>inverter efficiency</a:t>
                      </a:r>
                      <a:r>
                        <a:rPr lang="en-US" sz="1400" b="0" dirty="0" smtClean="0">
                          <a:effectLst/>
                          <a:latin typeface="Arial" pitchFamily="34" charset="0"/>
                          <a:cs typeface="Arial" pitchFamily="34" charset="0"/>
                        </a:rPr>
                        <a:t>)  = </a:t>
                      </a:r>
                      <a:r>
                        <a:rPr lang="en-US" sz="1400" b="0" dirty="0">
                          <a:effectLst/>
                          <a:latin typeface="Arial" pitchFamily="34" charset="0"/>
                          <a:cs typeface="Arial" pitchFamily="34" charset="0"/>
                        </a:rPr>
                        <a:t>20712.5*1.25/0.85 = 30,459.55 W </a:t>
                      </a:r>
                      <a:endParaRPr lang="en-US" sz="1400" b="0" dirty="0" smtClean="0">
                        <a:effectLst/>
                        <a:latin typeface="Arial" pitchFamily="34" charset="0"/>
                        <a:cs typeface="Arial" pitchFamily="34" charset="0"/>
                      </a:endParaRPr>
                    </a:p>
                    <a:p>
                      <a:pPr marL="0" marR="0" lvl="0" indent="0" algn="just">
                        <a:lnSpc>
                          <a:spcPct val="100000"/>
                        </a:lnSpc>
                        <a:spcBef>
                          <a:spcPts val="0"/>
                        </a:spcBef>
                        <a:spcAft>
                          <a:spcPts val="0"/>
                        </a:spcAft>
                        <a:buFont typeface="Symbol"/>
                        <a:buNone/>
                      </a:pPr>
                      <a:r>
                        <a:rPr lang="en-US" sz="1400" b="0" dirty="0" smtClean="0">
                          <a:effectLst/>
                          <a:latin typeface="Arial" pitchFamily="34" charset="0"/>
                          <a:cs typeface="Arial" pitchFamily="34" charset="0"/>
                        </a:rPr>
                        <a:t>                                                                                               Approximate </a:t>
                      </a:r>
                      <a:r>
                        <a:rPr lang="en-US" sz="1400" b="0" dirty="0">
                          <a:effectLst/>
                          <a:latin typeface="Arial" pitchFamily="34" charset="0"/>
                          <a:cs typeface="Arial" pitchFamily="34" charset="0"/>
                        </a:rPr>
                        <a:t>30.5KW</a:t>
                      </a:r>
                      <a:endParaRPr lang="en-US" sz="1400" b="0" dirty="0">
                        <a:effectLst/>
                        <a:latin typeface="Arial" pitchFamily="34" charset="0"/>
                        <a:ea typeface="Calibri"/>
                        <a:cs typeface="Arial" pitchFamily="34" charset="0"/>
                      </a:endParaRPr>
                    </a:p>
                  </a:txBody>
                  <a:tcPr marL="61248" marR="61248" marT="0" marB="0"/>
                </a:tc>
              </a:tr>
              <a:tr h="1016261">
                <a:tc>
                  <a:txBody>
                    <a:bodyPr/>
                    <a:lstStyle/>
                    <a:p>
                      <a:pPr marL="0" marR="0" algn="just">
                        <a:lnSpc>
                          <a:spcPct val="100000"/>
                        </a:lnSpc>
                        <a:spcBef>
                          <a:spcPts val="0"/>
                        </a:spcBef>
                        <a:spcAft>
                          <a:spcPts val="0"/>
                        </a:spcAft>
                      </a:pPr>
                      <a:r>
                        <a:rPr lang="en-US" sz="1400" b="0" dirty="0">
                          <a:effectLst/>
                          <a:latin typeface="Arial" pitchFamily="34" charset="0"/>
                          <a:cs typeface="Arial" pitchFamily="34" charset="0"/>
                        </a:rPr>
                        <a:t>Step 5:- Charger Controller </a:t>
                      </a:r>
                      <a:r>
                        <a:rPr lang="en-US" sz="1400" b="0" dirty="0" smtClean="0">
                          <a:effectLst/>
                          <a:latin typeface="Arial" pitchFamily="34" charset="0"/>
                          <a:cs typeface="Arial" pitchFamily="34" charset="0"/>
                        </a:rPr>
                        <a:t>Selection              </a:t>
                      </a:r>
                    </a:p>
                    <a:p>
                      <a:pPr marL="0" marR="0" algn="just">
                        <a:lnSpc>
                          <a:spcPct val="100000"/>
                        </a:lnSpc>
                        <a:spcBef>
                          <a:spcPts val="0"/>
                        </a:spcBef>
                        <a:spcAft>
                          <a:spcPts val="0"/>
                        </a:spcAft>
                      </a:pPr>
                      <a:r>
                        <a:rPr lang="en-US" sz="1400" b="0" dirty="0" smtClean="0">
                          <a:effectLst/>
                          <a:latin typeface="Arial" pitchFamily="34" charset="0"/>
                          <a:cs typeface="Arial" pitchFamily="34" charset="0"/>
                        </a:rPr>
                        <a:t>Charge </a:t>
                      </a:r>
                      <a:r>
                        <a:rPr lang="en-US" sz="1400" b="0" dirty="0">
                          <a:effectLst/>
                          <a:latin typeface="Arial" pitchFamily="34" charset="0"/>
                          <a:cs typeface="Arial" pitchFamily="34" charset="0"/>
                        </a:rPr>
                        <a:t>controller current </a:t>
                      </a:r>
                      <a:r>
                        <a:rPr lang="en-US" sz="1400" b="0" dirty="0" smtClean="0">
                          <a:effectLst/>
                          <a:latin typeface="Arial" pitchFamily="34" charset="0"/>
                          <a:cs typeface="Arial" pitchFamily="34" charset="0"/>
                        </a:rPr>
                        <a:t>                                                   = </a:t>
                      </a:r>
                      <a:r>
                        <a:rPr lang="en-US" sz="1400" b="0" dirty="0">
                          <a:effectLst/>
                          <a:latin typeface="Arial" pitchFamily="34" charset="0"/>
                          <a:cs typeface="Arial" pitchFamily="34" charset="0"/>
                        </a:rPr>
                        <a:t>(total solar panel power )/( Battery bank voltage)</a:t>
                      </a:r>
                    </a:p>
                    <a:p>
                      <a:pPr marL="0" marR="0" algn="just">
                        <a:lnSpc>
                          <a:spcPct val="100000"/>
                        </a:lnSpc>
                        <a:spcBef>
                          <a:spcPts val="0"/>
                        </a:spcBef>
                        <a:spcAft>
                          <a:spcPts val="0"/>
                        </a:spcAft>
                        <a:tabLst>
                          <a:tab pos="2101850" algn="l"/>
                        </a:tabLst>
                      </a:pPr>
                      <a:r>
                        <a:rPr lang="en-US" sz="1400" b="0" dirty="0">
                          <a:effectLst/>
                          <a:latin typeface="Arial" pitchFamily="34" charset="0"/>
                          <a:cs typeface="Arial" pitchFamily="34" charset="0"/>
                        </a:rPr>
                        <a:t>	</a:t>
                      </a:r>
                      <a:r>
                        <a:rPr lang="en-US" sz="1400" b="0" dirty="0" smtClean="0">
                          <a:effectLst/>
                          <a:latin typeface="Arial" pitchFamily="34" charset="0"/>
                          <a:cs typeface="Arial" pitchFamily="34" charset="0"/>
                        </a:rPr>
                        <a:t>                                                          </a:t>
                      </a:r>
                      <a:r>
                        <a:rPr lang="en-US" sz="1400" b="0" dirty="0">
                          <a:effectLst/>
                          <a:latin typeface="Arial" pitchFamily="34" charset="0"/>
                          <a:cs typeface="Arial" pitchFamily="34" charset="0"/>
                        </a:rPr>
                        <a:t>= 18874/24 = 786 A </a:t>
                      </a:r>
                      <a:endParaRPr lang="en-US" sz="1400" b="0" dirty="0">
                        <a:effectLst/>
                        <a:latin typeface="Arial" pitchFamily="34" charset="0"/>
                        <a:ea typeface="Calibri"/>
                        <a:cs typeface="Arial" pitchFamily="34" charset="0"/>
                      </a:endParaRPr>
                    </a:p>
                  </a:txBody>
                  <a:tcPr marL="61248" marR="61248" marT="0" marB="0"/>
                </a:tc>
              </a:tr>
            </a:tbl>
          </a:graphicData>
        </a:graphic>
      </p:graphicFrame>
      <p:sp>
        <p:nvSpPr>
          <p:cNvPr id="5" name="Rectangle 4"/>
          <p:cNvSpPr/>
          <p:nvPr/>
        </p:nvSpPr>
        <p:spPr>
          <a:xfrm>
            <a:off x="2588982" y="13454"/>
            <a:ext cx="7260321" cy="553998"/>
          </a:xfrm>
          <a:prstGeom prst="rect">
            <a:avLst/>
          </a:prstGeom>
        </p:spPr>
        <p:txBody>
          <a:bodyPr wrap="none">
            <a:spAutoFit/>
          </a:bodyPr>
          <a:lstStyle/>
          <a:p>
            <a:r>
              <a:rPr lang="en-US" sz="3000" b="1" dirty="0">
                <a:latin typeface="Arial" pitchFamily="34" charset="0"/>
                <a:cs typeface="Arial" pitchFamily="34" charset="0"/>
              </a:rPr>
              <a:t>Summery </a:t>
            </a:r>
            <a:r>
              <a:rPr lang="en-US" sz="3000" b="1" dirty="0" smtClean="0">
                <a:latin typeface="Arial" pitchFamily="34" charset="0"/>
                <a:cs typeface="Arial" pitchFamily="34" charset="0"/>
              </a:rPr>
              <a:t>of Hand calculation  </a:t>
            </a:r>
            <a:r>
              <a:rPr lang="en-US" sz="3000" b="1" dirty="0">
                <a:latin typeface="Arial" pitchFamily="34" charset="0"/>
                <a:cs typeface="Arial" pitchFamily="34" charset="0"/>
              </a:rPr>
              <a:t>results </a:t>
            </a:r>
            <a:endParaRPr lang="en-US" sz="3000" dirty="0">
              <a:latin typeface="Arial" pitchFamily="34" charset="0"/>
              <a:cs typeface="Arial" pitchFamily="34" charset="0"/>
            </a:endParaRPr>
          </a:p>
        </p:txBody>
      </p:sp>
      <p:graphicFrame>
        <p:nvGraphicFramePr>
          <p:cNvPr id="6" name="Table 5"/>
          <p:cNvGraphicFramePr>
            <a:graphicFrameLocks noGrp="1"/>
          </p:cNvGraphicFramePr>
          <p:nvPr>
            <p:extLst>
              <p:ext uri="{D42A27DB-BD31-4B8C-83A1-F6EECF244321}">
                <p14:modId xmlns:p14="http://schemas.microsoft.com/office/powerpoint/2010/main" val="2963153567"/>
              </p:ext>
            </p:extLst>
          </p:nvPr>
        </p:nvGraphicFramePr>
        <p:xfrm>
          <a:off x="4632960" y="457200"/>
          <a:ext cx="6075680" cy="5821680"/>
        </p:xfrm>
        <a:graphic>
          <a:graphicData uri="http://schemas.openxmlformats.org/drawingml/2006/table">
            <a:tbl>
              <a:tblPr/>
              <a:tblGrid>
                <a:gridCol w="6075680"/>
              </a:tblGrid>
              <a:tr h="5821680">
                <a:tc>
                  <a:txBody>
                    <a:bodyPr/>
                    <a:lstStyle/>
                    <a:p>
                      <a:r>
                        <a:rPr lang="en-US" dirty="0" smtClean="0"/>
                        <a:t>Value</a:t>
                      </a:r>
                      <a:r>
                        <a:rPr lang="en-US" baseline="0" dirty="0" smtClean="0"/>
                        <a:t> </a:t>
                      </a:r>
                      <a:endParaRPr lang="en-US" dirty="0"/>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tr>
            </a:tbl>
          </a:graphicData>
        </a:graphic>
      </p:graphicFrame>
    </p:spTree>
    <p:extLst>
      <p:ext uri="{BB962C8B-B14F-4D97-AF65-F5344CB8AC3E}">
        <p14:creationId xmlns:p14="http://schemas.microsoft.com/office/powerpoint/2010/main" val="404538999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6560" y="151765"/>
            <a:ext cx="10784842" cy="528955"/>
          </a:xfrm>
        </p:spPr>
        <p:txBody>
          <a:bodyPr>
            <a:normAutofit/>
          </a:bodyPr>
          <a:lstStyle/>
          <a:p>
            <a:r>
              <a:rPr lang="en-US" sz="3000" b="1" dirty="0" smtClean="0">
                <a:latin typeface="Arial" pitchFamily="34" charset="0"/>
                <a:cs typeface="Arial" pitchFamily="34" charset="0"/>
              </a:rPr>
              <a:t>A.2 Homer Optimization Design(HOD)</a:t>
            </a:r>
            <a:endParaRPr lang="en-US" sz="3000" b="1" dirty="0">
              <a:latin typeface="Arial" pitchFamily="34" charset="0"/>
              <a:cs typeface="Arial" pitchFamily="34" charset="0"/>
            </a:endParaRPr>
          </a:p>
        </p:txBody>
      </p:sp>
      <p:sp>
        <p:nvSpPr>
          <p:cNvPr id="3" name="Content Placeholder 2"/>
          <p:cNvSpPr>
            <a:spLocks noGrp="1"/>
          </p:cNvSpPr>
          <p:nvPr>
            <p:ph idx="1"/>
          </p:nvPr>
        </p:nvSpPr>
        <p:spPr>
          <a:xfrm>
            <a:off x="101600" y="629920"/>
            <a:ext cx="11252202" cy="5547043"/>
          </a:xfrm>
        </p:spPr>
        <p:txBody>
          <a:bodyPr>
            <a:normAutofit/>
          </a:bodyPr>
          <a:lstStyle/>
          <a:p>
            <a:pPr algn="just">
              <a:lnSpc>
                <a:spcPct val="150000"/>
              </a:lnSpc>
            </a:pPr>
            <a:r>
              <a:rPr lang="en-US" sz="2200" dirty="0">
                <a:latin typeface="Arial" pitchFamily="34" charset="0"/>
                <a:cs typeface="Arial" pitchFamily="34" charset="0"/>
              </a:rPr>
              <a:t>Here, </a:t>
            </a:r>
            <a:r>
              <a:rPr lang="en-US" sz="2200" dirty="0" smtClean="0">
                <a:latin typeface="Arial" pitchFamily="34" charset="0"/>
                <a:cs typeface="Arial" pitchFamily="34" charset="0"/>
              </a:rPr>
              <a:t>the calculated </a:t>
            </a:r>
            <a:r>
              <a:rPr lang="en-US" sz="2200" dirty="0">
                <a:latin typeface="Arial" pitchFamily="34" charset="0"/>
                <a:cs typeface="Arial" pitchFamily="34" charset="0"/>
              </a:rPr>
              <a:t>data are used as an input for HOMER optimization and Addis Ababa, Ethiopia is considered to extract the solar resource data extraction, which is an input for solar PV panel. </a:t>
            </a:r>
          </a:p>
          <a:p>
            <a:pPr marL="0" indent="0" algn="just">
              <a:lnSpc>
                <a:spcPct val="150000"/>
              </a:lnSpc>
              <a:buNone/>
            </a:pPr>
            <a:r>
              <a:rPr lang="en-US" sz="2200" dirty="0">
                <a:latin typeface="Arial" pitchFamily="34" charset="0"/>
                <a:cs typeface="Arial" pitchFamily="34" charset="0"/>
              </a:rPr>
              <a:t>The solar radiation data of Addis Ababa, Ethiopia is given by:</a:t>
            </a:r>
          </a:p>
          <a:p>
            <a:pPr algn="just">
              <a:lnSpc>
                <a:spcPct val="150000"/>
              </a:lnSpc>
              <a:buFont typeface="Wingdings" pitchFamily="2" charset="2"/>
              <a:buChar char="§"/>
            </a:pPr>
            <a:r>
              <a:rPr lang="en-US" sz="2200" dirty="0" smtClean="0">
                <a:latin typeface="Arial" pitchFamily="34" charset="0"/>
                <a:cs typeface="Arial" pitchFamily="34" charset="0"/>
              </a:rPr>
              <a:t>Project</a:t>
            </a:r>
            <a:r>
              <a:rPr lang="en-US" sz="2200" dirty="0">
                <a:latin typeface="Arial" pitchFamily="34" charset="0"/>
                <a:cs typeface="Arial" pitchFamily="34" charset="0"/>
              </a:rPr>
              <a:t>: Addis Ababa, </a:t>
            </a:r>
            <a:r>
              <a:rPr lang="en-US" sz="2200" dirty="0" smtClean="0">
                <a:latin typeface="Arial" pitchFamily="34" charset="0"/>
                <a:cs typeface="Arial" pitchFamily="34" charset="0"/>
              </a:rPr>
              <a:t>Ethiopia</a:t>
            </a:r>
          </a:p>
          <a:p>
            <a:pPr algn="just">
              <a:lnSpc>
                <a:spcPct val="150000"/>
              </a:lnSpc>
              <a:buFont typeface="Wingdings" pitchFamily="2" charset="2"/>
              <a:buChar char="§"/>
            </a:pPr>
            <a:r>
              <a:rPr lang="en-US" sz="2200" dirty="0" smtClean="0">
                <a:latin typeface="Arial" pitchFamily="34" charset="0"/>
                <a:cs typeface="Arial" pitchFamily="34" charset="0"/>
              </a:rPr>
              <a:t>Geographical </a:t>
            </a:r>
            <a:r>
              <a:rPr lang="en-US" sz="2200" dirty="0">
                <a:latin typeface="Arial" pitchFamily="34" charset="0"/>
                <a:cs typeface="Arial" pitchFamily="34" charset="0"/>
              </a:rPr>
              <a:t>coordinates:	9.035829°, 38.752413° (09°02'09", 038°45'09")</a:t>
            </a:r>
          </a:p>
          <a:p>
            <a:pPr algn="just">
              <a:lnSpc>
                <a:spcPct val="150000"/>
              </a:lnSpc>
              <a:buFont typeface="Wingdings" pitchFamily="2" charset="2"/>
              <a:buChar char="§"/>
            </a:pPr>
            <a:r>
              <a:rPr lang="en-US" sz="2200" dirty="0" smtClean="0">
                <a:latin typeface="Arial" pitchFamily="34" charset="0"/>
                <a:cs typeface="Arial" pitchFamily="34" charset="0"/>
              </a:rPr>
              <a:t>Generated </a:t>
            </a:r>
            <a:r>
              <a:rPr lang="en-US" sz="2200" dirty="0">
                <a:latin typeface="Arial" pitchFamily="34" charset="0"/>
                <a:cs typeface="Arial" pitchFamily="34" charset="0"/>
              </a:rPr>
              <a:t>by:	Global Solar Atlas</a:t>
            </a:r>
          </a:p>
          <a:p>
            <a:pPr marL="0" indent="0" algn="just">
              <a:lnSpc>
                <a:spcPct val="150000"/>
              </a:lnSpc>
              <a:buNone/>
            </a:pPr>
            <a:r>
              <a:rPr lang="en-US" sz="2200" dirty="0" smtClean="0">
                <a:latin typeface="Arial" pitchFamily="34" charset="0"/>
                <a:cs typeface="Arial" pitchFamily="34" charset="0"/>
              </a:rPr>
              <a:t>Map </a:t>
            </a:r>
            <a:r>
              <a:rPr lang="en-US" sz="2200" dirty="0">
                <a:latin typeface="Arial" pitchFamily="34" charset="0"/>
                <a:cs typeface="Arial" pitchFamily="34" charset="0"/>
              </a:rPr>
              <a:t>link	</a:t>
            </a:r>
            <a:r>
              <a:rPr lang="en-US" sz="2200" dirty="0">
                <a:latin typeface="Arial" pitchFamily="34" charset="0"/>
                <a:cs typeface="Arial" pitchFamily="34" charset="0"/>
                <a:hlinkClick r:id="rId2"/>
              </a:rPr>
              <a:t>https://</a:t>
            </a:r>
            <a:r>
              <a:rPr lang="en-US" sz="2200" dirty="0" smtClean="0">
                <a:latin typeface="Arial" pitchFamily="34" charset="0"/>
                <a:cs typeface="Arial" pitchFamily="34" charset="0"/>
                <a:hlinkClick r:id="rId2"/>
              </a:rPr>
              <a:t>globalsolaratlas.info/map?s=9.035829,38.752413,10</a:t>
            </a:r>
            <a:r>
              <a:rPr lang="en-US" sz="2200" dirty="0" smtClean="0">
                <a:latin typeface="Arial" pitchFamily="34" charset="0"/>
                <a:cs typeface="Arial" pitchFamily="34" charset="0"/>
              </a:rPr>
              <a:t> </a:t>
            </a:r>
            <a:endParaRPr lang="en-US" sz="2200" dirty="0">
              <a:latin typeface="Arial" pitchFamily="34" charset="0"/>
              <a:cs typeface="Arial" pitchFamily="34" charset="0"/>
            </a:endParaRPr>
          </a:p>
          <a:p>
            <a:pPr algn="just">
              <a:lnSpc>
                <a:spcPct val="150000"/>
              </a:lnSpc>
            </a:pPr>
            <a:r>
              <a:rPr lang="en-US" sz="2200" dirty="0">
                <a:latin typeface="Arial" pitchFamily="34" charset="0"/>
                <a:cs typeface="Arial" pitchFamily="34" charset="0"/>
              </a:rPr>
              <a:t>Accordingly, the solar radiation data of Addis Ababa (A.A) is presented in Table </a:t>
            </a:r>
            <a:r>
              <a:rPr lang="en-US" sz="2200" dirty="0" smtClean="0">
                <a:latin typeface="Arial" pitchFamily="34" charset="0"/>
                <a:cs typeface="Arial" pitchFamily="34" charset="0"/>
              </a:rPr>
              <a:t>8</a:t>
            </a:r>
            <a:endParaRPr lang="en-US" sz="2200" dirty="0">
              <a:latin typeface="Arial" pitchFamily="34" charset="0"/>
              <a:cs typeface="Arial" pitchFamily="34" charset="0"/>
            </a:endParaRPr>
          </a:p>
          <a:p>
            <a:endParaRPr lang="en-US" dirty="0"/>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50</a:t>
            </a:fld>
            <a:endParaRPr lang="en-US"/>
          </a:p>
        </p:txBody>
      </p:sp>
    </p:spTree>
    <p:extLst>
      <p:ext uri="{BB962C8B-B14F-4D97-AF65-F5344CB8AC3E}">
        <p14:creationId xmlns:p14="http://schemas.microsoft.com/office/powerpoint/2010/main" val="113983370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A48DA065-FA52-4A6B-AE36-1AE15AD4FD00}" type="slidenum">
              <a:rPr lang="en-US" smtClean="0"/>
              <a:pPr/>
              <a:t>51</a:t>
            </a:fld>
            <a:endParaRPr lang="en-US"/>
          </a:p>
        </p:txBody>
      </p:sp>
      <p:sp>
        <p:nvSpPr>
          <p:cNvPr id="4" name="Rectangle 3"/>
          <p:cNvSpPr/>
          <p:nvPr/>
        </p:nvSpPr>
        <p:spPr>
          <a:xfrm>
            <a:off x="986506" y="196334"/>
            <a:ext cx="10931174" cy="553998"/>
          </a:xfrm>
          <a:prstGeom prst="rect">
            <a:avLst/>
          </a:prstGeom>
        </p:spPr>
        <p:txBody>
          <a:bodyPr wrap="square">
            <a:spAutoFit/>
          </a:bodyPr>
          <a:lstStyle/>
          <a:p>
            <a:pPr algn="just"/>
            <a:r>
              <a:rPr lang="en-US" sz="3000" b="1" dirty="0" smtClean="0">
                <a:latin typeface="Arial" pitchFamily="34" charset="0"/>
                <a:cs typeface="Arial" pitchFamily="34" charset="0"/>
              </a:rPr>
              <a:t>HOD                                                                     Cont.….</a:t>
            </a:r>
            <a:endParaRPr lang="en-US" sz="3000" dirty="0"/>
          </a:p>
        </p:txBody>
      </p:sp>
      <p:graphicFrame>
        <p:nvGraphicFramePr>
          <p:cNvPr id="5" name="Table 4"/>
          <p:cNvGraphicFramePr>
            <a:graphicFrameLocks noGrp="1"/>
          </p:cNvGraphicFramePr>
          <p:nvPr>
            <p:extLst>
              <p:ext uri="{D42A27DB-BD31-4B8C-83A1-F6EECF244321}">
                <p14:modId xmlns:p14="http://schemas.microsoft.com/office/powerpoint/2010/main" val="2720339910"/>
              </p:ext>
            </p:extLst>
          </p:nvPr>
        </p:nvGraphicFramePr>
        <p:xfrm>
          <a:off x="568961" y="1075452"/>
          <a:ext cx="9723120" cy="5032188"/>
        </p:xfrm>
        <a:graphic>
          <a:graphicData uri="http://schemas.openxmlformats.org/drawingml/2006/table">
            <a:tbl>
              <a:tblPr firstRow="1" firstCol="1" bandRow="1">
                <a:tableStyleId>{5C22544A-7EE6-4342-B048-85BDC9FD1C3A}</a:tableStyleId>
              </a:tblPr>
              <a:tblGrid>
                <a:gridCol w="3241040"/>
                <a:gridCol w="3241040"/>
                <a:gridCol w="3241040"/>
              </a:tblGrid>
              <a:tr h="606614">
                <a:tc>
                  <a:txBody>
                    <a:bodyPr/>
                    <a:lstStyle/>
                    <a:p>
                      <a:pPr marL="0" marR="0">
                        <a:lnSpc>
                          <a:spcPct val="115000"/>
                        </a:lnSpc>
                        <a:spcBef>
                          <a:spcPts val="0"/>
                        </a:spcBef>
                        <a:spcAft>
                          <a:spcPts val="0"/>
                        </a:spcAft>
                      </a:pPr>
                      <a:r>
                        <a:rPr lang="en-US" sz="2000" dirty="0">
                          <a:effectLst/>
                          <a:latin typeface="Arial" pitchFamily="34" charset="0"/>
                          <a:cs typeface="Arial" pitchFamily="34" charset="0"/>
                        </a:rPr>
                        <a:t>Months </a:t>
                      </a:r>
                      <a:endParaRPr lang="en-US" sz="2000" dirty="0">
                        <a:effectLst/>
                        <a:latin typeface="Arial" pitchFamily="34" charset="0"/>
                        <a:ea typeface="Calibri"/>
                        <a:cs typeface="Arial" pitchFamily="34" charset="0"/>
                      </a:endParaRPr>
                    </a:p>
                  </a:txBody>
                  <a:tcPr marL="68580" marR="68580" marT="0" marB="0"/>
                </a:tc>
                <a:tc>
                  <a:txBody>
                    <a:bodyPr/>
                    <a:lstStyle/>
                    <a:p>
                      <a:pPr marL="0" marR="0">
                        <a:lnSpc>
                          <a:spcPct val="115000"/>
                        </a:lnSpc>
                        <a:spcBef>
                          <a:spcPts val="0"/>
                        </a:spcBef>
                        <a:spcAft>
                          <a:spcPts val="0"/>
                        </a:spcAft>
                      </a:pPr>
                      <a:r>
                        <a:rPr lang="en-US" sz="2000">
                          <a:effectLst/>
                          <a:latin typeface="Arial" pitchFamily="34" charset="0"/>
                          <a:cs typeface="Arial" pitchFamily="34" charset="0"/>
                        </a:rPr>
                        <a:t>Monthly data energy (kWh/m²)</a:t>
                      </a:r>
                      <a:endParaRPr lang="en-US" sz="2000">
                        <a:effectLst/>
                        <a:latin typeface="Arial" pitchFamily="34" charset="0"/>
                        <a:ea typeface="Calibri"/>
                        <a:cs typeface="Arial" pitchFamily="34" charset="0"/>
                      </a:endParaRPr>
                    </a:p>
                  </a:txBody>
                  <a:tcPr marL="68580" marR="68580" marT="0" marB="0"/>
                </a:tc>
                <a:tc>
                  <a:txBody>
                    <a:bodyPr/>
                    <a:lstStyle/>
                    <a:p>
                      <a:pPr marL="0" marR="0">
                        <a:lnSpc>
                          <a:spcPct val="115000"/>
                        </a:lnSpc>
                        <a:spcBef>
                          <a:spcPts val="0"/>
                        </a:spcBef>
                        <a:spcAft>
                          <a:spcPts val="0"/>
                        </a:spcAft>
                      </a:pPr>
                      <a:r>
                        <a:rPr lang="en-US" sz="2000">
                          <a:effectLst/>
                          <a:latin typeface="Arial" pitchFamily="34" charset="0"/>
                          <a:cs typeface="Arial" pitchFamily="34" charset="0"/>
                        </a:rPr>
                        <a:t>Daily  data energy (kWh/m²)</a:t>
                      </a:r>
                      <a:endParaRPr lang="en-US" sz="2000">
                        <a:effectLst/>
                        <a:latin typeface="Arial" pitchFamily="34" charset="0"/>
                        <a:ea typeface="Calibri"/>
                        <a:cs typeface="Arial" pitchFamily="34" charset="0"/>
                      </a:endParaRPr>
                    </a:p>
                  </a:txBody>
                  <a:tcPr marL="68580" marR="68580" marT="0" marB="0"/>
                </a:tc>
              </a:tr>
              <a:tr h="360929">
                <a:tc>
                  <a:txBody>
                    <a:bodyPr/>
                    <a:lstStyle/>
                    <a:p>
                      <a:pPr marL="0" marR="0">
                        <a:lnSpc>
                          <a:spcPct val="115000"/>
                        </a:lnSpc>
                        <a:spcBef>
                          <a:spcPts val="0"/>
                        </a:spcBef>
                        <a:spcAft>
                          <a:spcPts val="0"/>
                        </a:spcAft>
                      </a:pPr>
                      <a:r>
                        <a:rPr lang="en-US" sz="2000" dirty="0">
                          <a:effectLst/>
                          <a:latin typeface="Arial" pitchFamily="34" charset="0"/>
                          <a:cs typeface="Arial" pitchFamily="34" charset="0"/>
                        </a:rPr>
                        <a:t>Jan</a:t>
                      </a:r>
                      <a:endParaRPr lang="en-US" sz="2000" dirty="0">
                        <a:effectLst/>
                        <a:latin typeface="Arial" pitchFamily="34" charset="0"/>
                        <a:ea typeface="Calibri"/>
                        <a:cs typeface="Arial" pitchFamily="34" charset="0"/>
                      </a:endParaRPr>
                    </a:p>
                  </a:txBody>
                  <a:tcPr marL="68580" marR="68580" marT="0" marB="0"/>
                </a:tc>
                <a:tc>
                  <a:txBody>
                    <a:bodyPr/>
                    <a:lstStyle/>
                    <a:p>
                      <a:pPr marL="0" marR="0">
                        <a:lnSpc>
                          <a:spcPct val="115000"/>
                        </a:lnSpc>
                        <a:spcBef>
                          <a:spcPts val="0"/>
                        </a:spcBef>
                        <a:spcAft>
                          <a:spcPts val="0"/>
                        </a:spcAft>
                      </a:pPr>
                      <a:r>
                        <a:rPr lang="en-US" sz="2000" dirty="0">
                          <a:effectLst/>
                          <a:latin typeface="Arial" pitchFamily="34" charset="0"/>
                          <a:cs typeface="Arial" pitchFamily="34" charset="0"/>
                        </a:rPr>
                        <a:t>208.9</a:t>
                      </a:r>
                      <a:endParaRPr lang="en-US" sz="2000" dirty="0">
                        <a:effectLst/>
                        <a:latin typeface="Arial" pitchFamily="34" charset="0"/>
                        <a:ea typeface="Calibri"/>
                        <a:cs typeface="Arial" pitchFamily="34" charset="0"/>
                      </a:endParaRPr>
                    </a:p>
                  </a:txBody>
                  <a:tcPr marL="68580" marR="68580" marT="0" marB="0"/>
                </a:tc>
                <a:tc>
                  <a:txBody>
                    <a:bodyPr/>
                    <a:lstStyle/>
                    <a:p>
                      <a:pPr marL="0" marR="0">
                        <a:lnSpc>
                          <a:spcPct val="115000"/>
                        </a:lnSpc>
                        <a:spcBef>
                          <a:spcPts val="0"/>
                        </a:spcBef>
                        <a:spcAft>
                          <a:spcPts val="0"/>
                        </a:spcAft>
                      </a:pPr>
                      <a:r>
                        <a:rPr lang="en-US" sz="2000">
                          <a:effectLst/>
                          <a:latin typeface="Arial" pitchFamily="34" charset="0"/>
                          <a:cs typeface="Arial" pitchFamily="34" charset="0"/>
                        </a:rPr>
                        <a:t>6.96</a:t>
                      </a:r>
                      <a:endParaRPr lang="en-US" sz="2000">
                        <a:effectLst/>
                        <a:latin typeface="Arial" pitchFamily="34" charset="0"/>
                        <a:ea typeface="Calibri"/>
                        <a:cs typeface="Arial" pitchFamily="34" charset="0"/>
                      </a:endParaRPr>
                    </a:p>
                  </a:txBody>
                  <a:tcPr marL="68580" marR="68580" marT="0" marB="0"/>
                </a:tc>
              </a:tr>
              <a:tr h="360929">
                <a:tc>
                  <a:txBody>
                    <a:bodyPr/>
                    <a:lstStyle/>
                    <a:p>
                      <a:pPr marL="0" marR="0">
                        <a:lnSpc>
                          <a:spcPct val="115000"/>
                        </a:lnSpc>
                        <a:spcBef>
                          <a:spcPts val="0"/>
                        </a:spcBef>
                        <a:spcAft>
                          <a:spcPts val="0"/>
                        </a:spcAft>
                      </a:pPr>
                      <a:r>
                        <a:rPr lang="en-US" sz="2000">
                          <a:effectLst/>
                          <a:latin typeface="Arial" pitchFamily="34" charset="0"/>
                          <a:cs typeface="Arial" pitchFamily="34" charset="0"/>
                        </a:rPr>
                        <a:t>Feb</a:t>
                      </a:r>
                      <a:endParaRPr lang="en-US" sz="2000">
                        <a:effectLst/>
                        <a:latin typeface="Arial" pitchFamily="34" charset="0"/>
                        <a:ea typeface="Calibri"/>
                        <a:cs typeface="Arial" pitchFamily="34" charset="0"/>
                      </a:endParaRPr>
                    </a:p>
                  </a:txBody>
                  <a:tcPr marL="68580" marR="68580" marT="0" marB="0"/>
                </a:tc>
                <a:tc>
                  <a:txBody>
                    <a:bodyPr/>
                    <a:lstStyle/>
                    <a:p>
                      <a:pPr marL="0" marR="0">
                        <a:lnSpc>
                          <a:spcPct val="115000"/>
                        </a:lnSpc>
                        <a:spcBef>
                          <a:spcPts val="0"/>
                        </a:spcBef>
                        <a:spcAft>
                          <a:spcPts val="0"/>
                        </a:spcAft>
                      </a:pPr>
                      <a:r>
                        <a:rPr lang="en-US" sz="2000" dirty="0">
                          <a:effectLst/>
                          <a:latin typeface="Arial" pitchFamily="34" charset="0"/>
                          <a:cs typeface="Arial" pitchFamily="34" charset="0"/>
                        </a:rPr>
                        <a:t>193.1</a:t>
                      </a:r>
                      <a:endParaRPr lang="en-US" sz="2000" dirty="0">
                        <a:effectLst/>
                        <a:latin typeface="Arial" pitchFamily="34" charset="0"/>
                        <a:ea typeface="Calibri"/>
                        <a:cs typeface="Arial" pitchFamily="34" charset="0"/>
                      </a:endParaRPr>
                    </a:p>
                  </a:txBody>
                  <a:tcPr marL="68580" marR="68580" marT="0" marB="0"/>
                </a:tc>
                <a:tc>
                  <a:txBody>
                    <a:bodyPr/>
                    <a:lstStyle/>
                    <a:p>
                      <a:pPr marL="0" marR="0">
                        <a:lnSpc>
                          <a:spcPct val="115000"/>
                        </a:lnSpc>
                        <a:spcBef>
                          <a:spcPts val="0"/>
                        </a:spcBef>
                        <a:spcAft>
                          <a:spcPts val="0"/>
                        </a:spcAft>
                      </a:pPr>
                      <a:r>
                        <a:rPr lang="en-US" sz="2000">
                          <a:effectLst/>
                          <a:latin typeface="Arial" pitchFamily="34" charset="0"/>
                          <a:cs typeface="Arial" pitchFamily="34" charset="0"/>
                        </a:rPr>
                        <a:t>6.44</a:t>
                      </a:r>
                      <a:endParaRPr lang="en-US" sz="2000">
                        <a:effectLst/>
                        <a:latin typeface="Arial" pitchFamily="34" charset="0"/>
                        <a:ea typeface="Calibri"/>
                        <a:cs typeface="Arial" pitchFamily="34" charset="0"/>
                      </a:endParaRPr>
                    </a:p>
                  </a:txBody>
                  <a:tcPr marL="68580" marR="68580" marT="0" marB="0"/>
                </a:tc>
              </a:tr>
              <a:tr h="360929">
                <a:tc>
                  <a:txBody>
                    <a:bodyPr/>
                    <a:lstStyle/>
                    <a:p>
                      <a:pPr marL="0" marR="0">
                        <a:lnSpc>
                          <a:spcPct val="115000"/>
                        </a:lnSpc>
                        <a:spcBef>
                          <a:spcPts val="0"/>
                        </a:spcBef>
                        <a:spcAft>
                          <a:spcPts val="0"/>
                        </a:spcAft>
                      </a:pPr>
                      <a:r>
                        <a:rPr lang="en-US" sz="2000">
                          <a:effectLst/>
                          <a:latin typeface="Arial" pitchFamily="34" charset="0"/>
                          <a:cs typeface="Arial" pitchFamily="34" charset="0"/>
                        </a:rPr>
                        <a:t>Mar</a:t>
                      </a:r>
                      <a:endParaRPr lang="en-US" sz="2000">
                        <a:effectLst/>
                        <a:latin typeface="Arial" pitchFamily="34" charset="0"/>
                        <a:ea typeface="Calibri"/>
                        <a:cs typeface="Arial" pitchFamily="34" charset="0"/>
                      </a:endParaRPr>
                    </a:p>
                  </a:txBody>
                  <a:tcPr marL="68580" marR="68580" marT="0" marB="0"/>
                </a:tc>
                <a:tc>
                  <a:txBody>
                    <a:bodyPr/>
                    <a:lstStyle/>
                    <a:p>
                      <a:pPr marL="0" marR="0">
                        <a:lnSpc>
                          <a:spcPct val="115000"/>
                        </a:lnSpc>
                        <a:spcBef>
                          <a:spcPts val="0"/>
                        </a:spcBef>
                        <a:spcAft>
                          <a:spcPts val="0"/>
                        </a:spcAft>
                      </a:pPr>
                      <a:r>
                        <a:rPr lang="en-US" sz="2000" dirty="0">
                          <a:effectLst/>
                          <a:latin typeface="Arial" pitchFamily="34" charset="0"/>
                          <a:cs typeface="Arial" pitchFamily="34" charset="0"/>
                        </a:rPr>
                        <a:t>168.8</a:t>
                      </a:r>
                      <a:endParaRPr lang="en-US" sz="2000" dirty="0">
                        <a:effectLst/>
                        <a:latin typeface="Arial" pitchFamily="34" charset="0"/>
                        <a:ea typeface="Calibri"/>
                        <a:cs typeface="Arial" pitchFamily="34" charset="0"/>
                      </a:endParaRPr>
                    </a:p>
                  </a:txBody>
                  <a:tcPr marL="68580" marR="68580" marT="0" marB="0"/>
                </a:tc>
                <a:tc>
                  <a:txBody>
                    <a:bodyPr/>
                    <a:lstStyle/>
                    <a:p>
                      <a:pPr marL="0" marR="0">
                        <a:lnSpc>
                          <a:spcPct val="115000"/>
                        </a:lnSpc>
                        <a:spcBef>
                          <a:spcPts val="0"/>
                        </a:spcBef>
                        <a:spcAft>
                          <a:spcPts val="0"/>
                        </a:spcAft>
                      </a:pPr>
                      <a:r>
                        <a:rPr lang="en-US" sz="2000">
                          <a:effectLst/>
                          <a:latin typeface="Arial" pitchFamily="34" charset="0"/>
                          <a:cs typeface="Arial" pitchFamily="34" charset="0"/>
                        </a:rPr>
                        <a:t>5.67</a:t>
                      </a:r>
                      <a:endParaRPr lang="en-US" sz="2000">
                        <a:effectLst/>
                        <a:latin typeface="Arial" pitchFamily="34" charset="0"/>
                        <a:ea typeface="Calibri"/>
                        <a:cs typeface="Arial" pitchFamily="34" charset="0"/>
                      </a:endParaRPr>
                    </a:p>
                  </a:txBody>
                  <a:tcPr marL="68580" marR="68580" marT="0" marB="0"/>
                </a:tc>
              </a:tr>
              <a:tr h="360929">
                <a:tc>
                  <a:txBody>
                    <a:bodyPr/>
                    <a:lstStyle/>
                    <a:p>
                      <a:pPr marL="0" marR="0">
                        <a:lnSpc>
                          <a:spcPct val="115000"/>
                        </a:lnSpc>
                        <a:spcBef>
                          <a:spcPts val="0"/>
                        </a:spcBef>
                        <a:spcAft>
                          <a:spcPts val="0"/>
                        </a:spcAft>
                      </a:pPr>
                      <a:r>
                        <a:rPr lang="en-US" sz="2000">
                          <a:effectLst/>
                          <a:latin typeface="Arial" pitchFamily="34" charset="0"/>
                          <a:cs typeface="Arial" pitchFamily="34" charset="0"/>
                        </a:rPr>
                        <a:t>Apr</a:t>
                      </a:r>
                      <a:endParaRPr lang="en-US" sz="2000">
                        <a:effectLst/>
                        <a:latin typeface="Arial" pitchFamily="34" charset="0"/>
                        <a:ea typeface="Calibri"/>
                        <a:cs typeface="Arial" pitchFamily="34" charset="0"/>
                      </a:endParaRPr>
                    </a:p>
                  </a:txBody>
                  <a:tcPr marL="68580" marR="68580" marT="0" marB="0"/>
                </a:tc>
                <a:tc>
                  <a:txBody>
                    <a:bodyPr/>
                    <a:lstStyle/>
                    <a:p>
                      <a:pPr marL="0" marR="0">
                        <a:lnSpc>
                          <a:spcPct val="115000"/>
                        </a:lnSpc>
                        <a:spcBef>
                          <a:spcPts val="0"/>
                        </a:spcBef>
                        <a:spcAft>
                          <a:spcPts val="0"/>
                        </a:spcAft>
                      </a:pPr>
                      <a:r>
                        <a:rPr lang="en-US" sz="2000" dirty="0">
                          <a:effectLst/>
                          <a:latin typeface="Arial" pitchFamily="34" charset="0"/>
                          <a:cs typeface="Arial" pitchFamily="34" charset="0"/>
                        </a:rPr>
                        <a:t>126.3</a:t>
                      </a:r>
                      <a:endParaRPr lang="en-US" sz="2000" dirty="0">
                        <a:effectLst/>
                        <a:latin typeface="Arial" pitchFamily="34" charset="0"/>
                        <a:ea typeface="Calibri"/>
                        <a:cs typeface="Arial" pitchFamily="34" charset="0"/>
                      </a:endParaRPr>
                    </a:p>
                  </a:txBody>
                  <a:tcPr marL="68580" marR="68580" marT="0" marB="0"/>
                </a:tc>
                <a:tc>
                  <a:txBody>
                    <a:bodyPr/>
                    <a:lstStyle/>
                    <a:p>
                      <a:pPr marL="0" marR="0">
                        <a:lnSpc>
                          <a:spcPct val="115000"/>
                        </a:lnSpc>
                        <a:spcBef>
                          <a:spcPts val="0"/>
                        </a:spcBef>
                        <a:spcAft>
                          <a:spcPts val="0"/>
                        </a:spcAft>
                      </a:pPr>
                      <a:r>
                        <a:rPr lang="en-US" sz="2000">
                          <a:effectLst/>
                          <a:latin typeface="Arial" pitchFamily="34" charset="0"/>
                          <a:cs typeface="Arial" pitchFamily="34" charset="0"/>
                        </a:rPr>
                        <a:t>4.21</a:t>
                      </a:r>
                      <a:endParaRPr lang="en-US" sz="2000">
                        <a:effectLst/>
                        <a:latin typeface="Arial" pitchFamily="34" charset="0"/>
                        <a:ea typeface="Calibri"/>
                        <a:cs typeface="Arial" pitchFamily="34" charset="0"/>
                      </a:endParaRPr>
                    </a:p>
                  </a:txBody>
                  <a:tcPr marL="68580" marR="68580" marT="0" marB="0"/>
                </a:tc>
              </a:tr>
              <a:tr h="360929">
                <a:tc>
                  <a:txBody>
                    <a:bodyPr/>
                    <a:lstStyle/>
                    <a:p>
                      <a:pPr marL="0" marR="0">
                        <a:lnSpc>
                          <a:spcPct val="115000"/>
                        </a:lnSpc>
                        <a:spcBef>
                          <a:spcPts val="0"/>
                        </a:spcBef>
                        <a:spcAft>
                          <a:spcPts val="0"/>
                        </a:spcAft>
                      </a:pPr>
                      <a:r>
                        <a:rPr lang="en-US" sz="2000">
                          <a:effectLst/>
                          <a:latin typeface="Arial" pitchFamily="34" charset="0"/>
                          <a:cs typeface="Arial" pitchFamily="34" charset="0"/>
                        </a:rPr>
                        <a:t>May</a:t>
                      </a:r>
                      <a:endParaRPr lang="en-US" sz="2000">
                        <a:effectLst/>
                        <a:latin typeface="Arial" pitchFamily="34" charset="0"/>
                        <a:ea typeface="Calibri"/>
                        <a:cs typeface="Arial" pitchFamily="34" charset="0"/>
                      </a:endParaRPr>
                    </a:p>
                  </a:txBody>
                  <a:tcPr marL="68580" marR="68580" marT="0" marB="0"/>
                </a:tc>
                <a:tc>
                  <a:txBody>
                    <a:bodyPr/>
                    <a:lstStyle/>
                    <a:p>
                      <a:pPr marL="0" marR="0">
                        <a:lnSpc>
                          <a:spcPct val="115000"/>
                        </a:lnSpc>
                        <a:spcBef>
                          <a:spcPts val="0"/>
                        </a:spcBef>
                        <a:spcAft>
                          <a:spcPts val="0"/>
                        </a:spcAft>
                      </a:pPr>
                      <a:r>
                        <a:rPr lang="en-US" sz="2000" dirty="0">
                          <a:effectLst/>
                          <a:latin typeface="Arial" pitchFamily="34" charset="0"/>
                          <a:cs typeface="Arial" pitchFamily="34" charset="0"/>
                        </a:rPr>
                        <a:t>121.4</a:t>
                      </a:r>
                      <a:endParaRPr lang="en-US" sz="2000" dirty="0">
                        <a:effectLst/>
                        <a:latin typeface="Arial" pitchFamily="34" charset="0"/>
                        <a:ea typeface="Calibri"/>
                        <a:cs typeface="Arial" pitchFamily="34" charset="0"/>
                      </a:endParaRPr>
                    </a:p>
                  </a:txBody>
                  <a:tcPr marL="68580" marR="68580" marT="0" marB="0"/>
                </a:tc>
                <a:tc>
                  <a:txBody>
                    <a:bodyPr/>
                    <a:lstStyle/>
                    <a:p>
                      <a:pPr marL="0" marR="0">
                        <a:lnSpc>
                          <a:spcPct val="115000"/>
                        </a:lnSpc>
                        <a:spcBef>
                          <a:spcPts val="0"/>
                        </a:spcBef>
                        <a:spcAft>
                          <a:spcPts val="0"/>
                        </a:spcAft>
                      </a:pPr>
                      <a:r>
                        <a:rPr lang="en-US" sz="2000">
                          <a:effectLst/>
                          <a:latin typeface="Arial" pitchFamily="34" charset="0"/>
                          <a:cs typeface="Arial" pitchFamily="34" charset="0"/>
                        </a:rPr>
                        <a:t>4.05</a:t>
                      </a:r>
                      <a:endParaRPr lang="en-US" sz="2000">
                        <a:effectLst/>
                        <a:latin typeface="Arial" pitchFamily="34" charset="0"/>
                        <a:ea typeface="Calibri"/>
                        <a:cs typeface="Arial" pitchFamily="34" charset="0"/>
                      </a:endParaRPr>
                    </a:p>
                  </a:txBody>
                  <a:tcPr marL="68580" marR="68580" marT="0" marB="0"/>
                </a:tc>
              </a:tr>
              <a:tr h="360929">
                <a:tc>
                  <a:txBody>
                    <a:bodyPr/>
                    <a:lstStyle/>
                    <a:p>
                      <a:pPr marL="0" marR="0">
                        <a:lnSpc>
                          <a:spcPct val="115000"/>
                        </a:lnSpc>
                        <a:spcBef>
                          <a:spcPts val="0"/>
                        </a:spcBef>
                        <a:spcAft>
                          <a:spcPts val="0"/>
                        </a:spcAft>
                      </a:pPr>
                      <a:r>
                        <a:rPr lang="en-US" sz="2000">
                          <a:effectLst/>
                          <a:latin typeface="Arial" pitchFamily="34" charset="0"/>
                          <a:cs typeface="Arial" pitchFamily="34" charset="0"/>
                        </a:rPr>
                        <a:t>Jun</a:t>
                      </a:r>
                      <a:endParaRPr lang="en-US" sz="2000">
                        <a:effectLst/>
                        <a:latin typeface="Arial" pitchFamily="34" charset="0"/>
                        <a:ea typeface="Calibri"/>
                        <a:cs typeface="Arial" pitchFamily="34" charset="0"/>
                      </a:endParaRPr>
                    </a:p>
                  </a:txBody>
                  <a:tcPr marL="68580" marR="68580" marT="0" marB="0"/>
                </a:tc>
                <a:tc>
                  <a:txBody>
                    <a:bodyPr/>
                    <a:lstStyle/>
                    <a:p>
                      <a:pPr marL="0" marR="0">
                        <a:lnSpc>
                          <a:spcPct val="115000"/>
                        </a:lnSpc>
                        <a:spcBef>
                          <a:spcPts val="0"/>
                        </a:spcBef>
                        <a:spcAft>
                          <a:spcPts val="0"/>
                        </a:spcAft>
                      </a:pPr>
                      <a:r>
                        <a:rPr lang="en-US" sz="2000" dirty="0">
                          <a:effectLst/>
                          <a:latin typeface="Arial" pitchFamily="34" charset="0"/>
                          <a:cs typeface="Arial" pitchFamily="34" charset="0"/>
                        </a:rPr>
                        <a:t>80</a:t>
                      </a:r>
                      <a:endParaRPr lang="en-US" sz="2000" dirty="0">
                        <a:effectLst/>
                        <a:latin typeface="Arial" pitchFamily="34" charset="0"/>
                        <a:ea typeface="Calibri"/>
                        <a:cs typeface="Arial" pitchFamily="34" charset="0"/>
                      </a:endParaRPr>
                    </a:p>
                  </a:txBody>
                  <a:tcPr marL="68580" marR="68580" marT="0" marB="0"/>
                </a:tc>
                <a:tc>
                  <a:txBody>
                    <a:bodyPr/>
                    <a:lstStyle/>
                    <a:p>
                      <a:pPr marL="0" marR="0">
                        <a:lnSpc>
                          <a:spcPct val="115000"/>
                        </a:lnSpc>
                        <a:spcBef>
                          <a:spcPts val="0"/>
                        </a:spcBef>
                        <a:spcAft>
                          <a:spcPts val="0"/>
                        </a:spcAft>
                      </a:pPr>
                      <a:r>
                        <a:rPr lang="en-US" sz="2000" dirty="0">
                          <a:effectLst/>
                          <a:latin typeface="Arial" pitchFamily="34" charset="0"/>
                          <a:cs typeface="Arial" pitchFamily="34" charset="0"/>
                        </a:rPr>
                        <a:t>2.67</a:t>
                      </a:r>
                      <a:endParaRPr lang="en-US" sz="2000" dirty="0">
                        <a:effectLst/>
                        <a:latin typeface="Arial" pitchFamily="34" charset="0"/>
                        <a:ea typeface="Calibri"/>
                        <a:cs typeface="Arial" pitchFamily="34" charset="0"/>
                      </a:endParaRPr>
                    </a:p>
                  </a:txBody>
                  <a:tcPr marL="68580" marR="68580" marT="0" marB="0"/>
                </a:tc>
              </a:tr>
              <a:tr h="360929">
                <a:tc>
                  <a:txBody>
                    <a:bodyPr/>
                    <a:lstStyle/>
                    <a:p>
                      <a:pPr marL="0" marR="0">
                        <a:lnSpc>
                          <a:spcPct val="115000"/>
                        </a:lnSpc>
                        <a:spcBef>
                          <a:spcPts val="0"/>
                        </a:spcBef>
                        <a:spcAft>
                          <a:spcPts val="0"/>
                        </a:spcAft>
                      </a:pPr>
                      <a:r>
                        <a:rPr lang="en-US" sz="2000">
                          <a:effectLst/>
                          <a:latin typeface="Arial" pitchFamily="34" charset="0"/>
                          <a:cs typeface="Arial" pitchFamily="34" charset="0"/>
                        </a:rPr>
                        <a:t>Jul</a:t>
                      </a:r>
                      <a:endParaRPr lang="en-US" sz="2000">
                        <a:effectLst/>
                        <a:latin typeface="Arial" pitchFamily="34" charset="0"/>
                        <a:ea typeface="Calibri"/>
                        <a:cs typeface="Arial" pitchFamily="34" charset="0"/>
                      </a:endParaRPr>
                    </a:p>
                  </a:txBody>
                  <a:tcPr marL="68580" marR="68580" marT="0" marB="0"/>
                </a:tc>
                <a:tc>
                  <a:txBody>
                    <a:bodyPr/>
                    <a:lstStyle/>
                    <a:p>
                      <a:pPr marL="0" marR="0">
                        <a:lnSpc>
                          <a:spcPct val="115000"/>
                        </a:lnSpc>
                        <a:spcBef>
                          <a:spcPts val="0"/>
                        </a:spcBef>
                        <a:spcAft>
                          <a:spcPts val="0"/>
                        </a:spcAft>
                      </a:pPr>
                      <a:r>
                        <a:rPr lang="en-US" sz="2000">
                          <a:effectLst/>
                          <a:latin typeface="Arial" pitchFamily="34" charset="0"/>
                          <a:cs typeface="Arial" pitchFamily="34" charset="0"/>
                        </a:rPr>
                        <a:t>53.2</a:t>
                      </a:r>
                      <a:endParaRPr lang="en-US" sz="2000">
                        <a:effectLst/>
                        <a:latin typeface="Arial" pitchFamily="34" charset="0"/>
                        <a:ea typeface="Calibri"/>
                        <a:cs typeface="Arial" pitchFamily="34" charset="0"/>
                      </a:endParaRPr>
                    </a:p>
                  </a:txBody>
                  <a:tcPr marL="68580" marR="68580" marT="0" marB="0"/>
                </a:tc>
                <a:tc>
                  <a:txBody>
                    <a:bodyPr/>
                    <a:lstStyle/>
                    <a:p>
                      <a:pPr marL="0" marR="0">
                        <a:lnSpc>
                          <a:spcPct val="115000"/>
                        </a:lnSpc>
                        <a:spcBef>
                          <a:spcPts val="0"/>
                        </a:spcBef>
                        <a:spcAft>
                          <a:spcPts val="0"/>
                        </a:spcAft>
                      </a:pPr>
                      <a:r>
                        <a:rPr lang="en-US" sz="2000" dirty="0">
                          <a:effectLst/>
                          <a:latin typeface="Arial" pitchFamily="34" charset="0"/>
                          <a:cs typeface="Arial" pitchFamily="34" charset="0"/>
                        </a:rPr>
                        <a:t>1.77</a:t>
                      </a:r>
                      <a:endParaRPr lang="en-US" sz="2000" dirty="0">
                        <a:effectLst/>
                        <a:latin typeface="Arial" pitchFamily="34" charset="0"/>
                        <a:ea typeface="Calibri"/>
                        <a:cs typeface="Arial" pitchFamily="34" charset="0"/>
                      </a:endParaRPr>
                    </a:p>
                  </a:txBody>
                  <a:tcPr marL="68580" marR="68580" marT="0" marB="0"/>
                </a:tc>
              </a:tr>
              <a:tr h="360929">
                <a:tc>
                  <a:txBody>
                    <a:bodyPr/>
                    <a:lstStyle/>
                    <a:p>
                      <a:pPr marL="0" marR="0">
                        <a:lnSpc>
                          <a:spcPct val="115000"/>
                        </a:lnSpc>
                        <a:spcBef>
                          <a:spcPts val="0"/>
                        </a:spcBef>
                        <a:spcAft>
                          <a:spcPts val="0"/>
                        </a:spcAft>
                      </a:pPr>
                      <a:r>
                        <a:rPr lang="en-US" sz="2000">
                          <a:effectLst/>
                          <a:latin typeface="Arial" pitchFamily="34" charset="0"/>
                          <a:cs typeface="Arial" pitchFamily="34" charset="0"/>
                        </a:rPr>
                        <a:t>Aug</a:t>
                      </a:r>
                      <a:endParaRPr lang="en-US" sz="2000">
                        <a:effectLst/>
                        <a:latin typeface="Arial" pitchFamily="34" charset="0"/>
                        <a:ea typeface="Calibri"/>
                        <a:cs typeface="Arial" pitchFamily="34" charset="0"/>
                      </a:endParaRPr>
                    </a:p>
                  </a:txBody>
                  <a:tcPr marL="68580" marR="68580" marT="0" marB="0"/>
                </a:tc>
                <a:tc>
                  <a:txBody>
                    <a:bodyPr/>
                    <a:lstStyle/>
                    <a:p>
                      <a:pPr marL="0" marR="0">
                        <a:lnSpc>
                          <a:spcPct val="115000"/>
                        </a:lnSpc>
                        <a:spcBef>
                          <a:spcPts val="0"/>
                        </a:spcBef>
                        <a:spcAft>
                          <a:spcPts val="0"/>
                        </a:spcAft>
                      </a:pPr>
                      <a:r>
                        <a:rPr lang="en-US" sz="2000">
                          <a:effectLst/>
                          <a:latin typeface="Arial" pitchFamily="34" charset="0"/>
                          <a:cs typeface="Arial" pitchFamily="34" charset="0"/>
                        </a:rPr>
                        <a:t>56.4</a:t>
                      </a:r>
                      <a:endParaRPr lang="en-US" sz="2000">
                        <a:effectLst/>
                        <a:latin typeface="Arial" pitchFamily="34" charset="0"/>
                        <a:ea typeface="Calibri"/>
                        <a:cs typeface="Arial" pitchFamily="34" charset="0"/>
                      </a:endParaRPr>
                    </a:p>
                  </a:txBody>
                  <a:tcPr marL="68580" marR="68580" marT="0" marB="0"/>
                </a:tc>
                <a:tc>
                  <a:txBody>
                    <a:bodyPr/>
                    <a:lstStyle/>
                    <a:p>
                      <a:pPr marL="0" marR="0">
                        <a:lnSpc>
                          <a:spcPct val="115000"/>
                        </a:lnSpc>
                        <a:spcBef>
                          <a:spcPts val="0"/>
                        </a:spcBef>
                        <a:spcAft>
                          <a:spcPts val="0"/>
                        </a:spcAft>
                      </a:pPr>
                      <a:r>
                        <a:rPr lang="en-US" sz="2000" dirty="0">
                          <a:effectLst/>
                          <a:latin typeface="Arial" pitchFamily="34" charset="0"/>
                          <a:cs typeface="Arial" pitchFamily="34" charset="0"/>
                        </a:rPr>
                        <a:t>1.88</a:t>
                      </a:r>
                      <a:endParaRPr lang="en-US" sz="2000" dirty="0">
                        <a:effectLst/>
                        <a:latin typeface="Arial" pitchFamily="34" charset="0"/>
                        <a:ea typeface="Calibri"/>
                        <a:cs typeface="Arial" pitchFamily="34" charset="0"/>
                      </a:endParaRPr>
                    </a:p>
                  </a:txBody>
                  <a:tcPr marL="68580" marR="68580" marT="0" marB="0"/>
                </a:tc>
              </a:tr>
              <a:tr h="360929">
                <a:tc>
                  <a:txBody>
                    <a:bodyPr/>
                    <a:lstStyle/>
                    <a:p>
                      <a:pPr marL="0" marR="0">
                        <a:lnSpc>
                          <a:spcPct val="115000"/>
                        </a:lnSpc>
                        <a:spcBef>
                          <a:spcPts val="0"/>
                        </a:spcBef>
                        <a:spcAft>
                          <a:spcPts val="0"/>
                        </a:spcAft>
                      </a:pPr>
                      <a:r>
                        <a:rPr lang="en-US" sz="2000">
                          <a:effectLst/>
                          <a:latin typeface="Arial" pitchFamily="34" charset="0"/>
                          <a:cs typeface="Arial" pitchFamily="34" charset="0"/>
                        </a:rPr>
                        <a:t>Sep</a:t>
                      </a:r>
                      <a:endParaRPr lang="en-US" sz="2000">
                        <a:effectLst/>
                        <a:latin typeface="Arial" pitchFamily="34" charset="0"/>
                        <a:ea typeface="Calibri"/>
                        <a:cs typeface="Arial" pitchFamily="34" charset="0"/>
                      </a:endParaRPr>
                    </a:p>
                  </a:txBody>
                  <a:tcPr marL="68580" marR="68580" marT="0" marB="0"/>
                </a:tc>
                <a:tc>
                  <a:txBody>
                    <a:bodyPr/>
                    <a:lstStyle/>
                    <a:p>
                      <a:pPr marL="0" marR="0">
                        <a:lnSpc>
                          <a:spcPct val="115000"/>
                        </a:lnSpc>
                        <a:spcBef>
                          <a:spcPts val="0"/>
                        </a:spcBef>
                        <a:spcAft>
                          <a:spcPts val="0"/>
                        </a:spcAft>
                      </a:pPr>
                      <a:r>
                        <a:rPr lang="en-US" sz="2000">
                          <a:effectLst/>
                          <a:latin typeface="Arial" pitchFamily="34" charset="0"/>
                          <a:cs typeface="Arial" pitchFamily="34" charset="0"/>
                        </a:rPr>
                        <a:t>73.7</a:t>
                      </a:r>
                      <a:endParaRPr lang="en-US" sz="2000">
                        <a:effectLst/>
                        <a:latin typeface="Arial" pitchFamily="34" charset="0"/>
                        <a:ea typeface="Calibri"/>
                        <a:cs typeface="Arial" pitchFamily="34" charset="0"/>
                      </a:endParaRPr>
                    </a:p>
                  </a:txBody>
                  <a:tcPr marL="68580" marR="68580" marT="0" marB="0"/>
                </a:tc>
                <a:tc>
                  <a:txBody>
                    <a:bodyPr/>
                    <a:lstStyle/>
                    <a:p>
                      <a:pPr marL="0" marR="0">
                        <a:lnSpc>
                          <a:spcPct val="115000"/>
                        </a:lnSpc>
                        <a:spcBef>
                          <a:spcPts val="0"/>
                        </a:spcBef>
                        <a:spcAft>
                          <a:spcPts val="0"/>
                        </a:spcAft>
                      </a:pPr>
                      <a:r>
                        <a:rPr lang="en-US" sz="2000" dirty="0">
                          <a:effectLst/>
                          <a:latin typeface="Arial" pitchFamily="34" charset="0"/>
                          <a:cs typeface="Arial" pitchFamily="34" charset="0"/>
                        </a:rPr>
                        <a:t>2.46</a:t>
                      </a:r>
                      <a:endParaRPr lang="en-US" sz="2000" dirty="0">
                        <a:effectLst/>
                        <a:latin typeface="Arial" pitchFamily="34" charset="0"/>
                        <a:ea typeface="Calibri"/>
                        <a:cs typeface="Arial" pitchFamily="34" charset="0"/>
                      </a:endParaRPr>
                    </a:p>
                  </a:txBody>
                  <a:tcPr marL="68580" marR="68580" marT="0" marB="0"/>
                </a:tc>
              </a:tr>
              <a:tr h="360929">
                <a:tc>
                  <a:txBody>
                    <a:bodyPr/>
                    <a:lstStyle/>
                    <a:p>
                      <a:pPr marL="0" marR="0">
                        <a:lnSpc>
                          <a:spcPct val="115000"/>
                        </a:lnSpc>
                        <a:spcBef>
                          <a:spcPts val="0"/>
                        </a:spcBef>
                        <a:spcAft>
                          <a:spcPts val="0"/>
                        </a:spcAft>
                      </a:pPr>
                      <a:r>
                        <a:rPr lang="en-US" sz="2000">
                          <a:effectLst/>
                          <a:latin typeface="Arial" pitchFamily="34" charset="0"/>
                          <a:cs typeface="Arial" pitchFamily="34" charset="0"/>
                        </a:rPr>
                        <a:t>Oct</a:t>
                      </a:r>
                      <a:endParaRPr lang="en-US" sz="2000">
                        <a:effectLst/>
                        <a:latin typeface="Arial" pitchFamily="34" charset="0"/>
                        <a:ea typeface="Calibri"/>
                        <a:cs typeface="Arial" pitchFamily="34" charset="0"/>
                      </a:endParaRPr>
                    </a:p>
                  </a:txBody>
                  <a:tcPr marL="68580" marR="68580" marT="0" marB="0"/>
                </a:tc>
                <a:tc>
                  <a:txBody>
                    <a:bodyPr/>
                    <a:lstStyle/>
                    <a:p>
                      <a:pPr marL="0" marR="0">
                        <a:lnSpc>
                          <a:spcPct val="115000"/>
                        </a:lnSpc>
                        <a:spcBef>
                          <a:spcPts val="0"/>
                        </a:spcBef>
                        <a:spcAft>
                          <a:spcPts val="0"/>
                        </a:spcAft>
                      </a:pPr>
                      <a:r>
                        <a:rPr lang="en-US" sz="2000">
                          <a:effectLst/>
                          <a:latin typeface="Arial" pitchFamily="34" charset="0"/>
                          <a:cs typeface="Arial" pitchFamily="34" charset="0"/>
                        </a:rPr>
                        <a:t>158.3</a:t>
                      </a:r>
                      <a:endParaRPr lang="en-US" sz="2000">
                        <a:effectLst/>
                        <a:latin typeface="Arial" pitchFamily="34" charset="0"/>
                        <a:ea typeface="Calibri"/>
                        <a:cs typeface="Arial" pitchFamily="34" charset="0"/>
                      </a:endParaRPr>
                    </a:p>
                  </a:txBody>
                  <a:tcPr marL="68580" marR="68580" marT="0" marB="0"/>
                </a:tc>
                <a:tc>
                  <a:txBody>
                    <a:bodyPr/>
                    <a:lstStyle/>
                    <a:p>
                      <a:pPr marL="0" marR="0">
                        <a:lnSpc>
                          <a:spcPct val="115000"/>
                        </a:lnSpc>
                        <a:spcBef>
                          <a:spcPts val="0"/>
                        </a:spcBef>
                        <a:spcAft>
                          <a:spcPts val="0"/>
                        </a:spcAft>
                      </a:pPr>
                      <a:r>
                        <a:rPr lang="en-US" sz="2000" dirty="0">
                          <a:effectLst/>
                          <a:latin typeface="Arial" pitchFamily="34" charset="0"/>
                          <a:cs typeface="Arial" pitchFamily="34" charset="0"/>
                        </a:rPr>
                        <a:t>5.28</a:t>
                      </a:r>
                      <a:endParaRPr lang="en-US" sz="2000" dirty="0">
                        <a:effectLst/>
                        <a:latin typeface="Arial" pitchFamily="34" charset="0"/>
                        <a:ea typeface="Calibri"/>
                        <a:cs typeface="Arial" pitchFamily="34" charset="0"/>
                      </a:endParaRPr>
                    </a:p>
                  </a:txBody>
                  <a:tcPr marL="68580" marR="68580" marT="0" marB="0"/>
                </a:tc>
              </a:tr>
              <a:tr h="360929">
                <a:tc>
                  <a:txBody>
                    <a:bodyPr/>
                    <a:lstStyle/>
                    <a:p>
                      <a:pPr marL="0" marR="0">
                        <a:lnSpc>
                          <a:spcPct val="115000"/>
                        </a:lnSpc>
                        <a:spcBef>
                          <a:spcPts val="0"/>
                        </a:spcBef>
                        <a:spcAft>
                          <a:spcPts val="0"/>
                        </a:spcAft>
                      </a:pPr>
                      <a:r>
                        <a:rPr lang="en-US" sz="2000">
                          <a:effectLst/>
                          <a:latin typeface="Arial" pitchFamily="34" charset="0"/>
                          <a:cs typeface="Arial" pitchFamily="34" charset="0"/>
                        </a:rPr>
                        <a:t>Nov</a:t>
                      </a:r>
                      <a:endParaRPr lang="en-US" sz="2000">
                        <a:effectLst/>
                        <a:latin typeface="Arial" pitchFamily="34" charset="0"/>
                        <a:ea typeface="Calibri"/>
                        <a:cs typeface="Arial" pitchFamily="34" charset="0"/>
                      </a:endParaRPr>
                    </a:p>
                  </a:txBody>
                  <a:tcPr marL="68580" marR="68580" marT="0" marB="0"/>
                </a:tc>
                <a:tc>
                  <a:txBody>
                    <a:bodyPr/>
                    <a:lstStyle/>
                    <a:p>
                      <a:pPr marL="0" marR="0">
                        <a:lnSpc>
                          <a:spcPct val="115000"/>
                        </a:lnSpc>
                        <a:spcBef>
                          <a:spcPts val="0"/>
                        </a:spcBef>
                        <a:spcAft>
                          <a:spcPts val="0"/>
                        </a:spcAft>
                      </a:pPr>
                      <a:r>
                        <a:rPr lang="en-US" sz="2000">
                          <a:effectLst/>
                          <a:latin typeface="Arial" pitchFamily="34" charset="0"/>
                          <a:cs typeface="Arial" pitchFamily="34" charset="0"/>
                        </a:rPr>
                        <a:t>203.3</a:t>
                      </a:r>
                      <a:endParaRPr lang="en-US" sz="2000">
                        <a:effectLst/>
                        <a:latin typeface="Arial" pitchFamily="34" charset="0"/>
                        <a:ea typeface="Calibri"/>
                        <a:cs typeface="Arial" pitchFamily="34" charset="0"/>
                      </a:endParaRPr>
                    </a:p>
                  </a:txBody>
                  <a:tcPr marL="68580" marR="68580" marT="0" marB="0"/>
                </a:tc>
                <a:tc>
                  <a:txBody>
                    <a:bodyPr/>
                    <a:lstStyle/>
                    <a:p>
                      <a:pPr marL="0" marR="0">
                        <a:lnSpc>
                          <a:spcPct val="115000"/>
                        </a:lnSpc>
                        <a:spcBef>
                          <a:spcPts val="0"/>
                        </a:spcBef>
                        <a:spcAft>
                          <a:spcPts val="0"/>
                        </a:spcAft>
                      </a:pPr>
                      <a:r>
                        <a:rPr lang="en-US" sz="2000" dirty="0">
                          <a:effectLst/>
                          <a:latin typeface="Arial" pitchFamily="34" charset="0"/>
                          <a:cs typeface="Arial" pitchFamily="34" charset="0"/>
                        </a:rPr>
                        <a:t>6.78</a:t>
                      </a:r>
                      <a:endParaRPr lang="en-US" sz="2000" dirty="0">
                        <a:effectLst/>
                        <a:latin typeface="Arial" pitchFamily="34" charset="0"/>
                        <a:ea typeface="Calibri"/>
                        <a:cs typeface="Arial" pitchFamily="34" charset="0"/>
                      </a:endParaRPr>
                    </a:p>
                  </a:txBody>
                  <a:tcPr marL="68580" marR="68580" marT="0" marB="0"/>
                </a:tc>
              </a:tr>
              <a:tr h="360929">
                <a:tc>
                  <a:txBody>
                    <a:bodyPr/>
                    <a:lstStyle/>
                    <a:p>
                      <a:pPr marL="0" marR="0">
                        <a:lnSpc>
                          <a:spcPct val="115000"/>
                        </a:lnSpc>
                        <a:spcBef>
                          <a:spcPts val="0"/>
                        </a:spcBef>
                        <a:spcAft>
                          <a:spcPts val="0"/>
                        </a:spcAft>
                      </a:pPr>
                      <a:r>
                        <a:rPr lang="en-US" sz="2000" dirty="0">
                          <a:effectLst/>
                          <a:latin typeface="Arial" pitchFamily="34" charset="0"/>
                          <a:cs typeface="Arial" pitchFamily="34" charset="0"/>
                        </a:rPr>
                        <a:t>Dec</a:t>
                      </a:r>
                      <a:endParaRPr lang="en-US" sz="2000" dirty="0">
                        <a:effectLst/>
                        <a:latin typeface="Arial" pitchFamily="34" charset="0"/>
                        <a:ea typeface="Calibri"/>
                        <a:cs typeface="Arial" pitchFamily="34" charset="0"/>
                      </a:endParaRPr>
                    </a:p>
                  </a:txBody>
                  <a:tcPr marL="68580" marR="68580" marT="0" marB="0"/>
                </a:tc>
                <a:tc>
                  <a:txBody>
                    <a:bodyPr/>
                    <a:lstStyle/>
                    <a:p>
                      <a:pPr marL="0" marR="0">
                        <a:lnSpc>
                          <a:spcPct val="115000"/>
                        </a:lnSpc>
                        <a:spcBef>
                          <a:spcPts val="0"/>
                        </a:spcBef>
                        <a:spcAft>
                          <a:spcPts val="0"/>
                        </a:spcAft>
                      </a:pPr>
                      <a:r>
                        <a:rPr lang="en-US" sz="2000">
                          <a:effectLst/>
                          <a:latin typeface="Arial" pitchFamily="34" charset="0"/>
                          <a:cs typeface="Arial" pitchFamily="34" charset="0"/>
                        </a:rPr>
                        <a:t>223.7</a:t>
                      </a:r>
                      <a:endParaRPr lang="en-US" sz="2000">
                        <a:effectLst/>
                        <a:latin typeface="Arial" pitchFamily="34" charset="0"/>
                        <a:ea typeface="Calibri"/>
                        <a:cs typeface="Arial" pitchFamily="34" charset="0"/>
                      </a:endParaRPr>
                    </a:p>
                  </a:txBody>
                  <a:tcPr marL="68580" marR="68580" marT="0" marB="0"/>
                </a:tc>
                <a:tc>
                  <a:txBody>
                    <a:bodyPr/>
                    <a:lstStyle/>
                    <a:p>
                      <a:pPr marL="0" marR="0">
                        <a:lnSpc>
                          <a:spcPct val="115000"/>
                        </a:lnSpc>
                        <a:spcBef>
                          <a:spcPts val="0"/>
                        </a:spcBef>
                        <a:spcAft>
                          <a:spcPts val="0"/>
                        </a:spcAft>
                      </a:pPr>
                      <a:r>
                        <a:rPr lang="en-US" sz="2000" dirty="0">
                          <a:effectLst/>
                          <a:latin typeface="Arial" pitchFamily="34" charset="0"/>
                          <a:cs typeface="Arial" pitchFamily="34" charset="0"/>
                        </a:rPr>
                        <a:t>7.46</a:t>
                      </a:r>
                      <a:endParaRPr lang="en-US" sz="2000" dirty="0">
                        <a:effectLst/>
                        <a:latin typeface="Arial" pitchFamily="34" charset="0"/>
                        <a:ea typeface="Calibri"/>
                        <a:cs typeface="Arial" pitchFamily="34" charset="0"/>
                      </a:endParaRPr>
                    </a:p>
                  </a:txBody>
                  <a:tcPr marL="68580" marR="68580" marT="0" marB="0"/>
                </a:tc>
              </a:tr>
            </a:tbl>
          </a:graphicData>
        </a:graphic>
      </p:graphicFrame>
      <p:sp>
        <p:nvSpPr>
          <p:cNvPr id="6" name="Rectangle 5"/>
          <p:cNvSpPr/>
          <p:nvPr/>
        </p:nvSpPr>
        <p:spPr>
          <a:xfrm>
            <a:off x="1381760" y="742445"/>
            <a:ext cx="9245600" cy="400110"/>
          </a:xfrm>
          <a:prstGeom prst="rect">
            <a:avLst/>
          </a:prstGeom>
        </p:spPr>
        <p:txBody>
          <a:bodyPr wrap="square">
            <a:spAutoFit/>
          </a:bodyPr>
          <a:lstStyle/>
          <a:p>
            <a:r>
              <a:rPr lang="en-US" sz="2000" dirty="0">
                <a:latin typeface="Arial" pitchFamily="34" charset="0"/>
                <a:cs typeface="Arial" pitchFamily="34" charset="0"/>
              </a:rPr>
              <a:t>Table </a:t>
            </a:r>
            <a:r>
              <a:rPr lang="en-US" sz="2000" dirty="0" smtClean="0">
                <a:latin typeface="Arial" pitchFamily="34" charset="0"/>
                <a:cs typeface="Arial" pitchFamily="34" charset="0"/>
              </a:rPr>
              <a:t>8: </a:t>
            </a:r>
            <a:r>
              <a:rPr lang="en-US" sz="2000" dirty="0">
                <a:latin typeface="Arial" pitchFamily="34" charset="0"/>
                <a:cs typeface="Arial" pitchFamily="34" charset="0"/>
              </a:rPr>
              <a:t>Monthly and Daily energy solar irradiation data of A.A</a:t>
            </a:r>
          </a:p>
        </p:txBody>
      </p:sp>
    </p:spTree>
    <p:extLst>
      <p:ext uri="{BB962C8B-B14F-4D97-AF65-F5344CB8AC3E}">
        <p14:creationId xmlns:p14="http://schemas.microsoft.com/office/powerpoint/2010/main" val="280046355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A48DA065-FA52-4A6B-AE36-1AE15AD4FD00}" type="slidenum">
              <a:rPr lang="en-US" smtClean="0"/>
              <a:pPr/>
              <a:t>52</a:t>
            </a:fld>
            <a:endParaRPr lang="en-US"/>
          </a:p>
        </p:txBody>
      </p:sp>
      <p:sp>
        <p:nvSpPr>
          <p:cNvPr id="4" name="Rectangle 3"/>
          <p:cNvSpPr/>
          <p:nvPr/>
        </p:nvSpPr>
        <p:spPr>
          <a:xfrm>
            <a:off x="538480" y="699997"/>
            <a:ext cx="11480800" cy="707886"/>
          </a:xfrm>
          <a:prstGeom prst="rect">
            <a:avLst/>
          </a:prstGeom>
        </p:spPr>
        <p:txBody>
          <a:bodyPr wrap="square">
            <a:spAutoFit/>
          </a:bodyPr>
          <a:lstStyle/>
          <a:p>
            <a:pPr marL="342900" indent="-342900">
              <a:buFont typeface="Wingdings" pitchFamily="2" charset="2"/>
              <a:buChar char="§"/>
            </a:pPr>
            <a:r>
              <a:rPr lang="en-US" sz="2000" dirty="0">
                <a:latin typeface="Arial" pitchFamily="34" charset="0"/>
                <a:cs typeface="Arial" pitchFamily="34" charset="0"/>
              </a:rPr>
              <a:t>The daily radiation in kwh/m2.day for A.A using the radiation and coordinate data presented above is given in </a:t>
            </a:r>
            <a:r>
              <a:rPr lang="en-US" sz="2000" dirty="0" smtClean="0">
                <a:latin typeface="Arial" pitchFamily="34" charset="0"/>
                <a:cs typeface="Arial" pitchFamily="34" charset="0"/>
              </a:rPr>
              <a:t>Fig.4</a:t>
            </a:r>
            <a:endParaRPr lang="en-US" sz="2000" dirty="0">
              <a:latin typeface="Arial" pitchFamily="34" charset="0"/>
              <a:cs typeface="Arial" pitchFamily="34" charset="0"/>
            </a:endParaRPr>
          </a:p>
        </p:txBody>
      </p:sp>
      <p:pic>
        <p:nvPicPr>
          <p:cNvPr id="5" name="Picture 4"/>
          <p:cNvPicPr/>
          <p:nvPr/>
        </p:nvPicPr>
        <p:blipFill>
          <a:blip r:embed="rId2"/>
          <a:stretch>
            <a:fillRect/>
          </a:stretch>
        </p:blipFill>
        <p:spPr>
          <a:xfrm>
            <a:off x="1717040" y="1422400"/>
            <a:ext cx="8788400" cy="4236720"/>
          </a:xfrm>
          <a:prstGeom prst="rect">
            <a:avLst/>
          </a:prstGeom>
        </p:spPr>
      </p:pic>
      <p:sp>
        <p:nvSpPr>
          <p:cNvPr id="6" name="Rectangle 5"/>
          <p:cNvSpPr/>
          <p:nvPr/>
        </p:nvSpPr>
        <p:spPr>
          <a:xfrm>
            <a:off x="2113280" y="5659120"/>
            <a:ext cx="8605520" cy="400110"/>
          </a:xfrm>
          <a:prstGeom prst="rect">
            <a:avLst/>
          </a:prstGeom>
        </p:spPr>
        <p:txBody>
          <a:bodyPr wrap="square">
            <a:spAutoFit/>
          </a:bodyPr>
          <a:lstStyle/>
          <a:p>
            <a:r>
              <a:rPr lang="en-US" sz="2000" dirty="0">
                <a:latin typeface="Arial" pitchFamily="34" charset="0"/>
                <a:cs typeface="Arial" pitchFamily="34" charset="0"/>
              </a:rPr>
              <a:t>Figure </a:t>
            </a:r>
            <a:r>
              <a:rPr lang="en-US" sz="2000" dirty="0" smtClean="0">
                <a:latin typeface="Arial" pitchFamily="34" charset="0"/>
                <a:cs typeface="Arial" pitchFamily="34" charset="0"/>
              </a:rPr>
              <a:t>4. </a:t>
            </a:r>
            <a:r>
              <a:rPr lang="en-US" sz="2000" dirty="0">
                <a:latin typeface="Arial" pitchFamily="34" charset="0"/>
                <a:cs typeface="Arial" pitchFamily="34" charset="0"/>
              </a:rPr>
              <a:t>The daily radiation in kwh/m2/day of A.A with cleanness index</a:t>
            </a:r>
          </a:p>
        </p:txBody>
      </p:sp>
      <p:sp>
        <p:nvSpPr>
          <p:cNvPr id="7" name="Rectangle 6"/>
          <p:cNvSpPr/>
          <p:nvPr/>
        </p:nvSpPr>
        <p:spPr>
          <a:xfrm>
            <a:off x="986506" y="196334"/>
            <a:ext cx="10931174" cy="553998"/>
          </a:xfrm>
          <a:prstGeom prst="rect">
            <a:avLst/>
          </a:prstGeom>
        </p:spPr>
        <p:txBody>
          <a:bodyPr wrap="square">
            <a:spAutoFit/>
          </a:bodyPr>
          <a:lstStyle/>
          <a:p>
            <a:pPr algn="just"/>
            <a:r>
              <a:rPr lang="en-US" sz="3000" b="1" dirty="0" smtClean="0">
                <a:latin typeface="Arial" pitchFamily="34" charset="0"/>
                <a:cs typeface="Arial" pitchFamily="34" charset="0"/>
              </a:rPr>
              <a:t>HOD                                                                     Cont.….</a:t>
            </a:r>
            <a:endParaRPr lang="en-US" sz="3000" dirty="0"/>
          </a:p>
        </p:txBody>
      </p:sp>
    </p:spTree>
    <p:extLst>
      <p:ext uri="{BB962C8B-B14F-4D97-AF65-F5344CB8AC3E}">
        <p14:creationId xmlns:p14="http://schemas.microsoft.com/office/powerpoint/2010/main" val="25347100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A48DA065-FA52-4A6B-AE36-1AE15AD4FD00}" type="slidenum">
              <a:rPr lang="en-US" smtClean="0"/>
              <a:pPr/>
              <a:t>53</a:t>
            </a:fld>
            <a:endParaRPr lang="en-US"/>
          </a:p>
        </p:txBody>
      </p:sp>
      <p:sp>
        <p:nvSpPr>
          <p:cNvPr id="4" name="Rectangle 3"/>
          <p:cNvSpPr/>
          <p:nvPr/>
        </p:nvSpPr>
        <p:spPr>
          <a:xfrm>
            <a:off x="284480" y="670560"/>
            <a:ext cx="11826240" cy="496996"/>
          </a:xfrm>
          <a:prstGeom prst="rect">
            <a:avLst/>
          </a:prstGeom>
        </p:spPr>
        <p:txBody>
          <a:bodyPr wrap="square">
            <a:spAutoFit/>
          </a:bodyPr>
          <a:lstStyle/>
          <a:p>
            <a:pPr marL="342900" indent="-342900" algn="just">
              <a:lnSpc>
                <a:spcPct val="150000"/>
              </a:lnSpc>
              <a:buFont typeface="Arial" pitchFamily="34" charset="0"/>
              <a:buChar char="•"/>
            </a:pPr>
            <a:r>
              <a:rPr lang="en-US" sz="2000" dirty="0" smtClean="0">
                <a:latin typeface="Arial" pitchFamily="34" charset="0"/>
                <a:cs typeface="Arial" pitchFamily="34" charset="0"/>
              </a:rPr>
              <a:t>Therefore</a:t>
            </a:r>
            <a:r>
              <a:rPr lang="en-US" sz="2000" dirty="0">
                <a:latin typeface="Arial" pitchFamily="34" charset="0"/>
                <a:cs typeface="Arial" pitchFamily="34" charset="0"/>
              </a:rPr>
              <a:t>, the cost of designed maximum power </a:t>
            </a:r>
            <a:r>
              <a:rPr lang="en-US" sz="2000" dirty="0">
                <a:latin typeface="Arial" pitchFamily="34" charset="0"/>
                <a:cs typeface="Arial" pitchFamily="34" charset="0"/>
              </a:rPr>
              <a:t> </a:t>
            </a:r>
            <a:r>
              <a:rPr lang="en-US" sz="2000" dirty="0" smtClean="0">
                <a:latin typeface="Arial" pitchFamily="34" charset="0"/>
                <a:cs typeface="Arial" pitchFamily="34" charset="0"/>
              </a:rPr>
              <a:t>for the required 18.878 </a:t>
            </a:r>
            <a:r>
              <a:rPr lang="en-US" sz="2000" dirty="0">
                <a:latin typeface="Arial" pitchFamily="34" charset="0"/>
                <a:cs typeface="Arial" pitchFamily="34" charset="0"/>
              </a:rPr>
              <a:t>kw is presented in </a:t>
            </a:r>
            <a:r>
              <a:rPr lang="en-US" sz="2000" dirty="0" smtClean="0">
                <a:latin typeface="Arial" pitchFamily="34" charset="0"/>
                <a:cs typeface="Arial" pitchFamily="34" charset="0"/>
              </a:rPr>
              <a:t>Fig.5</a:t>
            </a:r>
            <a:endParaRPr lang="en-US" sz="2000" dirty="0">
              <a:latin typeface="Arial" pitchFamily="34" charset="0"/>
              <a:cs typeface="Arial" pitchFamily="34" charset="0"/>
            </a:endParaRPr>
          </a:p>
        </p:txBody>
      </p:sp>
      <p:pic>
        <p:nvPicPr>
          <p:cNvPr id="5" name="Picture 4"/>
          <p:cNvPicPr/>
          <p:nvPr/>
        </p:nvPicPr>
        <p:blipFill>
          <a:blip r:embed="rId2"/>
          <a:stretch>
            <a:fillRect/>
          </a:stretch>
        </p:blipFill>
        <p:spPr>
          <a:xfrm>
            <a:off x="1869440" y="1249680"/>
            <a:ext cx="7518400" cy="4358640"/>
          </a:xfrm>
          <a:prstGeom prst="rect">
            <a:avLst/>
          </a:prstGeom>
        </p:spPr>
      </p:pic>
      <p:sp>
        <p:nvSpPr>
          <p:cNvPr id="6" name="Rectangle 5"/>
          <p:cNvSpPr/>
          <p:nvPr/>
        </p:nvSpPr>
        <p:spPr>
          <a:xfrm>
            <a:off x="2566588" y="5615186"/>
            <a:ext cx="6902532" cy="369332"/>
          </a:xfrm>
          <a:prstGeom prst="rect">
            <a:avLst/>
          </a:prstGeom>
        </p:spPr>
        <p:txBody>
          <a:bodyPr wrap="square">
            <a:spAutoFit/>
          </a:bodyPr>
          <a:lstStyle/>
          <a:p>
            <a:r>
              <a:rPr lang="en-US" dirty="0"/>
              <a:t>Figure </a:t>
            </a:r>
            <a:r>
              <a:rPr lang="en-US" dirty="0" smtClean="0"/>
              <a:t>5. The input </a:t>
            </a:r>
            <a:r>
              <a:rPr lang="en-US" dirty="0"/>
              <a:t>data for PV cost </a:t>
            </a:r>
            <a:r>
              <a:rPr lang="en-US" dirty="0" smtClean="0"/>
              <a:t>for the required demand.</a:t>
            </a:r>
            <a:endParaRPr lang="en-US" dirty="0"/>
          </a:p>
        </p:txBody>
      </p:sp>
      <p:sp>
        <p:nvSpPr>
          <p:cNvPr id="7" name="Rectangle 6"/>
          <p:cNvSpPr/>
          <p:nvPr/>
        </p:nvSpPr>
        <p:spPr>
          <a:xfrm>
            <a:off x="986506" y="196334"/>
            <a:ext cx="10931174" cy="553998"/>
          </a:xfrm>
          <a:prstGeom prst="rect">
            <a:avLst/>
          </a:prstGeom>
        </p:spPr>
        <p:txBody>
          <a:bodyPr wrap="square">
            <a:spAutoFit/>
          </a:bodyPr>
          <a:lstStyle/>
          <a:p>
            <a:pPr algn="just"/>
            <a:r>
              <a:rPr lang="en-US" sz="3000" b="1" dirty="0" smtClean="0">
                <a:latin typeface="Arial" pitchFamily="34" charset="0"/>
                <a:cs typeface="Arial" pitchFamily="34" charset="0"/>
              </a:rPr>
              <a:t>HOD                                                                      Cont.….</a:t>
            </a:r>
            <a:endParaRPr lang="en-US" sz="3000" dirty="0"/>
          </a:p>
        </p:txBody>
      </p:sp>
    </p:spTree>
    <p:extLst>
      <p:ext uri="{BB962C8B-B14F-4D97-AF65-F5344CB8AC3E}">
        <p14:creationId xmlns:p14="http://schemas.microsoft.com/office/powerpoint/2010/main" val="343785349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A48DA065-FA52-4A6B-AE36-1AE15AD4FD00}" type="slidenum">
              <a:rPr lang="en-US" smtClean="0"/>
              <a:pPr/>
              <a:t>54</a:t>
            </a:fld>
            <a:endParaRPr lang="en-US"/>
          </a:p>
        </p:txBody>
      </p:sp>
      <p:pic>
        <p:nvPicPr>
          <p:cNvPr id="4" name="Picture 3"/>
          <p:cNvPicPr/>
          <p:nvPr/>
        </p:nvPicPr>
        <p:blipFill>
          <a:blip r:embed="rId2"/>
          <a:stretch>
            <a:fillRect/>
          </a:stretch>
        </p:blipFill>
        <p:spPr>
          <a:xfrm>
            <a:off x="863600" y="948175"/>
            <a:ext cx="8839200" cy="4724399"/>
          </a:xfrm>
          <a:prstGeom prst="rect">
            <a:avLst/>
          </a:prstGeom>
        </p:spPr>
      </p:pic>
      <p:sp>
        <p:nvSpPr>
          <p:cNvPr id="5" name="Rectangle 4"/>
          <p:cNvSpPr/>
          <p:nvPr/>
        </p:nvSpPr>
        <p:spPr>
          <a:xfrm>
            <a:off x="1299288" y="5672574"/>
            <a:ext cx="7092871" cy="369332"/>
          </a:xfrm>
          <a:prstGeom prst="rect">
            <a:avLst/>
          </a:prstGeom>
        </p:spPr>
        <p:txBody>
          <a:bodyPr wrap="square">
            <a:spAutoFit/>
          </a:bodyPr>
          <a:lstStyle/>
          <a:p>
            <a:r>
              <a:rPr lang="en-US" dirty="0"/>
              <a:t>Figure </a:t>
            </a:r>
            <a:r>
              <a:rPr lang="en-US" dirty="0" smtClean="0"/>
              <a:t>6. </a:t>
            </a:r>
            <a:r>
              <a:rPr lang="en-US" dirty="0"/>
              <a:t>The AC load </a:t>
            </a:r>
            <a:r>
              <a:rPr lang="en-US" dirty="0" smtClean="0"/>
              <a:t>input data </a:t>
            </a:r>
            <a:r>
              <a:rPr lang="en-US" dirty="0"/>
              <a:t>in kw/day</a:t>
            </a:r>
          </a:p>
        </p:txBody>
      </p:sp>
      <p:sp>
        <p:nvSpPr>
          <p:cNvPr id="6" name="Rectangle 5"/>
          <p:cNvSpPr/>
          <p:nvPr/>
        </p:nvSpPr>
        <p:spPr>
          <a:xfrm>
            <a:off x="738701" y="501134"/>
            <a:ext cx="8838830" cy="369332"/>
          </a:xfrm>
          <a:prstGeom prst="rect">
            <a:avLst/>
          </a:prstGeom>
        </p:spPr>
        <p:txBody>
          <a:bodyPr wrap="none">
            <a:spAutoFit/>
          </a:bodyPr>
          <a:lstStyle/>
          <a:p>
            <a:r>
              <a:rPr lang="en-US" dirty="0" smtClean="0"/>
              <a:t> </a:t>
            </a:r>
            <a:r>
              <a:rPr lang="en-US" dirty="0"/>
              <a:t>The AC load </a:t>
            </a:r>
            <a:r>
              <a:rPr lang="en-US" dirty="0" smtClean="0"/>
              <a:t> input data based on the given input in kw/day is presented in Fig.6</a:t>
            </a:r>
            <a:endParaRPr lang="en-US" dirty="0"/>
          </a:p>
        </p:txBody>
      </p:sp>
      <p:sp>
        <p:nvSpPr>
          <p:cNvPr id="7" name="Rectangle 6"/>
          <p:cNvSpPr/>
          <p:nvPr/>
        </p:nvSpPr>
        <p:spPr>
          <a:xfrm>
            <a:off x="863600" y="114776"/>
            <a:ext cx="10931174" cy="553998"/>
          </a:xfrm>
          <a:prstGeom prst="rect">
            <a:avLst/>
          </a:prstGeom>
        </p:spPr>
        <p:txBody>
          <a:bodyPr wrap="square">
            <a:spAutoFit/>
          </a:bodyPr>
          <a:lstStyle/>
          <a:p>
            <a:pPr algn="just"/>
            <a:r>
              <a:rPr lang="en-US" sz="3000" b="1" dirty="0" smtClean="0">
                <a:latin typeface="Arial" pitchFamily="34" charset="0"/>
                <a:cs typeface="Arial" pitchFamily="34" charset="0"/>
              </a:rPr>
              <a:t>HOD                                                                     Cont.….</a:t>
            </a:r>
            <a:endParaRPr lang="en-US" sz="3000" dirty="0"/>
          </a:p>
        </p:txBody>
      </p:sp>
    </p:spTree>
    <p:extLst>
      <p:ext uri="{BB962C8B-B14F-4D97-AF65-F5344CB8AC3E}">
        <p14:creationId xmlns:p14="http://schemas.microsoft.com/office/powerpoint/2010/main" val="516076061"/>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A48DA065-FA52-4A6B-AE36-1AE15AD4FD00}" type="slidenum">
              <a:rPr lang="en-US" smtClean="0"/>
              <a:pPr/>
              <a:t>55</a:t>
            </a:fld>
            <a:endParaRPr lang="en-US"/>
          </a:p>
        </p:txBody>
      </p:sp>
      <p:pic>
        <p:nvPicPr>
          <p:cNvPr id="4" name="Picture 3"/>
          <p:cNvPicPr/>
          <p:nvPr/>
        </p:nvPicPr>
        <p:blipFill>
          <a:blip r:embed="rId2"/>
          <a:stretch>
            <a:fillRect/>
          </a:stretch>
        </p:blipFill>
        <p:spPr>
          <a:xfrm>
            <a:off x="1341120" y="1056640"/>
            <a:ext cx="8788400" cy="4612639"/>
          </a:xfrm>
          <a:prstGeom prst="rect">
            <a:avLst/>
          </a:prstGeom>
        </p:spPr>
      </p:pic>
      <p:sp>
        <p:nvSpPr>
          <p:cNvPr id="5" name="Rectangle 4"/>
          <p:cNvSpPr/>
          <p:nvPr/>
        </p:nvSpPr>
        <p:spPr>
          <a:xfrm>
            <a:off x="1219200" y="416561"/>
            <a:ext cx="9144000" cy="369332"/>
          </a:xfrm>
          <a:prstGeom prst="rect">
            <a:avLst/>
          </a:prstGeom>
        </p:spPr>
        <p:txBody>
          <a:bodyPr wrap="square">
            <a:spAutoFit/>
          </a:bodyPr>
          <a:lstStyle/>
          <a:p>
            <a:r>
              <a:rPr lang="en-US" dirty="0"/>
              <a:t> The </a:t>
            </a:r>
            <a:r>
              <a:rPr lang="en-US" dirty="0" smtClean="0"/>
              <a:t>DC load  </a:t>
            </a:r>
            <a:r>
              <a:rPr lang="en-US" dirty="0"/>
              <a:t>input data based on the given input in kw/day is presented in </a:t>
            </a:r>
            <a:r>
              <a:rPr lang="en-US" dirty="0" smtClean="0"/>
              <a:t>Fig.7</a:t>
            </a:r>
            <a:endParaRPr lang="en-US" dirty="0"/>
          </a:p>
        </p:txBody>
      </p:sp>
      <p:sp>
        <p:nvSpPr>
          <p:cNvPr id="6" name="Rectangle 5"/>
          <p:cNvSpPr/>
          <p:nvPr/>
        </p:nvSpPr>
        <p:spPr>
          <a:xfrm>
            <a:off x="1983986" y="5764014"/>
            <a:ext cx="4745082" cy="369332"/>
          </a:xfrm>
          <a:prstGeom prst="rect">
            <a:avLst/>
          </a:prstGeom>
        </p:spPr>
        <p:txBody>
          <a:bodyPr wrap="none">
            <a:spAutoFit/>
          </a:bodyPr>
          <a:lstStyle/>
          <a:p>
            <a:r>
              <a:rPr lang="en-US" dirty="0"/>
              <a:t>Figure </a:t>
            </a:r>
            <a:r>
              <a:rPr lang="en-US" dirty="0" smtClean="0"/>
              <a:t>7. </a:t>
            </a:r>
            <a:r>
              <a:rPr lang="en-US" dirty="0"/>
              <a:t>The </a:t>
            </a:r>
            <a:r>
              <a:rPr lang="en-US" dirty="0" smtClean="0"/>
              <a:t>DC load </a:t>
            </a:r>
            <a:r>
              <a:rPr lang="en-US" dirty="0"/>
              <a:t>input data in kw/day</a:t>
            </a:r>
            <a:endParaRPr lang="en-US" dirty="0"/>
          </a:p>
        </p:txBody>
      </p:sp>
      <p:sp>
        <p:nvSpPr>
          <p:cNvPr id="7" name="Rectangle 6"/>
          <p:cNvSpPr/>
          <p:nvPr/>
        </p:nvSpPr>
        <p:spPr>
          <a:xfrm>
            <a:off x="813786" y="47229"/>
            <a:ext cx="10931174" cy="553998"/>
          </a:xfrm>
          <a:prstGeom prst="rect">
            <a:avLst/>
          </a:prstGeom>
        </p:spPr>
        <p:txBody>
          <a:bodyPr wrap="square">
            <a:spAutoFit/>
          </a:bodyPr>
          <a:lstStyle/>
          <a:p>
            <a:pPr algn="just"/>
            <a:r>
              <a:rPr lang="en-US" sz="3000" b="1" dirty="0" smtClean="0">
                <a:latin typeface="Arial" pitchFamily="34" charset="0"/>
                <a:cs typeface="Arial" pitchFamily="34" charset="0"/>
              </a:rPr>
              <a:t>HOD                                                                     Cont.….</a:t>
            </a:r>
            <a:endParaRPr lang="en-US" sz="3000" dirty="0"/>
          </a:p>
        </p:txBody>
      </p:sp>
    </p:spTree>
    <p:extLst>
      <p:ext uri="{BB962C8B-B14F-4D97-AF65-F5344CB8AC3E}">
        <p14:creationId xmlns:p14="http://schemas.microsoft.com/office/powerpoint/2010/main" val="3718807223"/>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A48DA065-FA52-4A6B-AE36-1AE15AD4FD00}" type="slidenum">
              <a:rPr lang="en-US" smtClean="0"/>
              <a:pPr/>
              <a:t>56</a:t>
            </a:fld>
            <a:endParaRPr lang="en-US"/>
          </a:p>
        </p:txBody>
      </p:sp>
      <p:sp>
        <p:nvSpPr>
          <p:cNvPr id="4" name="Rectangle 3"/>
          <p:cNvSpPr/>
          <p:nvPr/>
        </p:nvSpPr>
        <p:spPr>
          <a:xfrm>
            <a:off x="376906" y="634702"/>
            <a:ext cx="11714480" cy="400110"/>
          </a:xfrm>
          <a:prstGeom prst="rect">
            <a:avLst/>
          </a:prstGeom>
        </p:spPr>
        <p:txBody>
          <a:bodyPr wrap="square">
            <a:spAutoFit/>
          </a:bodyPr>
          <a:lstStyle/>
          <a:p>
            <a:pPr marL="342900" indent="-342900">
              <a:buFont typeface="Wingdings" pitchFamily="2" charset="2"/>
              <a:buChar char="§"/>
            </a:pPr>
            <a:r>
              <a:rPr lang="en-US" sz="2000" dirty="0">
                <a:latin typeface="Arial" pitchFamily="34" charset="0"/>
                <a:cs typeface="Arial" pitchFamily="34" charset="0"/>
              </a:rPr>
              <a:t>Then, the converter cost data based on the rated capacity and market value is presented in </a:t>
            </a:r>
            <a:r>
              <a:rPr lang="en-US" sz="2000" dirty="0" smtClean="0">
                <a:latin typeface="Arial" pitchFamily="34" charset="0"/>
                <a:cs typeface="Arial" pitchFamily="34" charset="0"/>
              </a:rPr>
              <a:t>Fig.8</a:t>
            </a:r>
            <a:endParaRPr lang="en-US" sz="2000" dirty="0">
              <a:latin typeface="Arial" pitchFamily="34" charset="0"/>
              <a:cs typeface="Arial" pitchFamily="34" charset="0"/>
            </a:endParaRPr>
          </a:p>
        </p:txBody>
      </p:sp>
      <p:pic>
        <p:nvPicPr>
          <p:cNvPr id="5" name="Picture 4"/>
          <p:cNvPicPr/>
          <p:nvPr/>
        </p:nvPicPr>
        <p:blipFill>
          <a:blip r:embed="rId2"/>
          <a:stretch>
            <a:fillRect/>
          </a:stretch>
        </p:blipFill>
        <p:spPr>
          <a:xfrm>
            <a:off x="1595120" y="1026160"/>
            <a:ext cx="8453119" cy="4765040"/>
          </a:xfrm>
          <a:prstGeom prst="rect">
            <a:avLst/>
          </a:prstGeom>
        </p:spPr>
      </p:pic>
      <p:sp>
        <p:nvSpPr>
          <p:cNvPr id="6" name="Rectangle 5"/>
          <p:cNvSpPr/>
          <p:nvPr/>
        </p:nvSpPr>
        <p:spPr>
          <a:xfrm>
            <a:off x="2127520" y="5916414"/>
            <a:ext cx="7189200" cy="369332"/>
          </a:xfrm>
          <a:prstGeom prst="rect">
            <a:avLst/>
          </a:prstGeom>
        </p:spPr>
        <p:txBody>
          <a:bodyPr wrap="square">
            <a:spAutoFit/>
          </a:bodyPr>
          <a:lstStyle/>
          <a:p>
            <a:r>
              <a:rPr lang="en-US" dirty="0"/>
              <a:t>Figure </a:t>
            </a:r>
            <a:r>
              <a:rPr lang="en-US" dirty="0" smtClean="0"/>
              <a:t>8 </a:t>
            </a:r>
            <a:r>
              <a:rPr lang="en-US" dirty="0"/>
              <a:t>The </a:t>
            </a:r>
            <a:r>
              <a:rPr lang="en-US" dirty="0" smtClean="0"/>
              <a:t>Converter rating and its  </a:t>
            </a:r>
            <a:r>
              <a:rPr lang="en-US" dirty="0"/>
              <a:t>cost in kw/day</a:t>
            </a:r>
          </a:p>
        </p:txBody>
      </p:sp>
      <p:sp>
        <p:nvSpPr>
          <p:cNvPr id="7" name="Rectangle 6"/>
          <p:cNvSpPr/>
          <p:nvPr/>
        </p:nvSpPr>
        <p:spPr>
          <a:xfrm>
            <a:off x="986506" y="196334"/>
            <a:ext cx="10931174" cy="553998"/>
          </a:xfrm>
          <a:prstGeom prst="rect">
            <a:avLst/>
          </a:prstGeom>
        </p:spPr>
        <p:txBody>
          <a:bodyPr wrap="square">
            <a:spAutoFit/>
          </a:bodyPr>
          <a:lstStyle/>
          <a:p>
            <a:pPr algn="just"/>
            <a:r>
              <a:rPr lang="en-US" sz="3000" b="1" dirty="0" smtClean="0">
                <a:latin typeface="Arial" pitchFamily="34" charset="0"/>
                <a:cs typeface="Arial" pitchFamily="34" charset="0"/>
              </a:rPr>
              <a:t>HOD                                                                     Cont.….</a:t>
            </a:r>
            <a:endParaRPr lang="en-US" sz="3000" dirty="0"/>
          </a:p>
        </p:txBody>
      </p:sp>
    </p:spTree>
    <p:extLst>
      <p:ext uri="{BB962C8B-B14F-4D97-AF65-F5344CB8AC3E}">
        <p14:creationId xmlns:p14="http://schemas.microsoft.com/office/powerpoint/2010/main" val="666286714"/>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A48DA065-FA52-4A6B-AE36-1AE15AD4FD00}" type="slidenum">
              <a:rPr lang="en-US" smtClean="0"/>
              <a:pPr/>
              <a:t>57</a:t>
            </a:fld>
            <a:endParaRPr lang="en-US"/>
          </a:p>
        </p:txBody>
      </p:sp>
      <p:sp>
        <p:nvSpPr>
          <p:cNvPr id="4" name="Rectangle 3"/>
          <p:cNvSpPr/>
          <p:nvPr/>
        </p:nvSpPr>
        <p:spPr>
          <a:xfrm>
            <a:off x="477520" y="727485"/>
            <a:ext cx="11328400" cy="400110"/>
          </a:xfrm>
          <a:prstGeom prst="rect">
            <a:avLst/>
          </a:prstGeom>
        </p:spPr>
        <p:txBody>
          <a:bodyPr wrap="square">
            <a:spAutoFit/>
          </a:bodyPr>
          <a:lstStyle/>
          <a:p>
            <a:pPr marL="342900" indent="-342900">
              <a:buFont typeface="Arial" pitchFamily="34" charset="0"/>
              <a:buChar char="•"/>
            </a:pPr>
            <a:r>
              <a:rPr lang="en-US" sz="2000" dirty="0">
                <a:latin typeface="Arial" pitchFamily="34" charset="0"/>
                <a:cs typeface="Arial" pitchFamily="34" charset="0"/>
              </a:rPr>
              <a:t>Finally, the homer optimization overall model and </a:t>
            </a:r>
            <a:r>
              <a:rPr lang="en-US" sz="2000" dirty="0" smtClean="0">
                <a:latin typeface="Arial" pitchFamily="34" charset="0"/>
                <a:cs typeface="Arial" pitchFamily="34" charset="0"/>
              </a:rPr>
              <a:t>results for initial estimation is </a:t>
            </a:r>
            <a:r>
              <a:rPr lang="en-US" sz="2000" dirty="0">
                <a:latin typeface="Arial" pitchFamily="34" charset="0"/>
                <a:cs typeface="Arial" pitchFamily="34" charset="0"/>
              </a:rPr>
              <a:t>given in </a:t>
            </a:r>
            <a:r>
              <a:rPr lang="en-US" sz="2000" dirty="0" smtClean="0">
                <a:latin typeface="Arial" pitchFamily="34" charset="0"/>
                <a:cs typeface="Arial" pitchFamily="34" charset="0"/>
              </a:rPr>
              <a:t>Fig.9</a:t>
            </a:r>
            <a:endParaRPr lang="en-US" sz="2000" dirty="0">
              <a:latin typeface="Arial" pitchFamily="34" charset="0"/>
              <a:cs typeface="Arial" pitchFamily="34" charset="0"/>
            </a:endParaRPr>
          </a:p>
        </p:txBody>
      </p:sp>
      <p:pic>
        <p:nvPicPr>
          <p:cNvPr id="5" name="Picture 4"/>
          <p:cNvPicPr/>
          <p:nvPr/>
        </p:nvPicPr>
        <p:blipFill>
          <a:blip r:embed="rId2"/>
          <a:stretch>
            <a:fillRect/>
          </a:stretch>
        </p:blipFill>
        <p:spPr>
          <a:xfrm>
            <a:off x="904240" y="1280160"/>
            <a:ext cx="9072880" cy="3779520"/>
          </a:xfrm>
          <a:prstGeom prst="rect">
            <a:avLst/>
          </a:prstGeom>
        </p:spPr>
      </p:pic>
      <p:sp>
        <p:nvSpPr>
          <p:cNvPr id="6" name="Rectangle 5"/>
          <p:cNvSpPr/>
          <p:nvPr/>
        </p:nvSpPr>
        <p:spPr>
          <a:xfrm>
            <a:off x="1534160" y="5391835"/>
            <a:ext cx="9123680" cy="400110"/>
          </a:xfrm>
          <a:prstGeom prst="rect">
            <a:avLst/>
          </a:prstGeom>
        </p:spPr>
        <p:txBody>
          <a:bodyPr wrap="square">
            <a:spAutoFit/>
          </a:bodyPr>
          <a:lstStyle/>
          <a:p>
            <a:r>
              <a:rPr lang="en-US" sz="2000" dirty="0" smtClean="0">
                <a:latin typeface="Arial" pitchFamily="34" charset="0"/>
                <a:cs typeface="Arial" pitchFamily="34" charset="0"/>
              </a:rPr>
              <a:t>Figure 9 The overall HOMER model and results for initial case</a:t>
            </a:r>
            <a:endParaRPr lang="en-US" sz="2000" dirty="0">
              <a:latin typeface="Arial" pitchFamily="34" charset="0"/>
              <a:cs typeface="Arial" pitchFamily="34" charset="0"/>
            </a:endParaRPr>
          </a:p>
        </p:txBody>
      </p:sp>
      <p:sp>
        <p:nvSpPr>
          <p:cNvPr id="7" name="Rectangle 6"/>
          <p:cNvSpPr/>
          <p:nvPr/>
        </p:nvSpPr>
        <p:spPr>
          <a:xfrm>
            <a:off x="986506" y="196334"/>
            <a:ext cx="10931174" cy="553998"/>
          </a:xfrm>
          <a:prstGeom prst="rect">
            <a:avLst/>
          </a:prstGeom>
        </p:spPr>
        <p:txBody>
          <a:bodyPr wrap="square">
            <a:spAutoFit/>
          </a:bodyPr>
          <a:lstStyle/>
          <a:p>
            <a:pPr algn="just"/>
            <a:r>
              <a:rPr lang="en-US" sz="3000" b="1" dirty="0" smtClean="0">
                <a:latin typeface="Arial" pitchFamily="34" charset="0"/>
                <a:cs typeface="Arial" pitchFamily="34" charset="0"/>
              </a:rPr>
              <a:t>HOD                                                                      Cont.….</a:t>
            </a:r>
            <a:endParaRPr lang="en-US" sz="3000" dirty="0"/>
          </a:p>
        </p:txBody>
      </p:sp>
    </p:spTree>
    <p:extLst>
      <p:ext uri="{BB962C8B-B14F-4D97-AF65-F5344CB8AC3E}">
        <p14:creationId xmlns:p14="http://schemas.microsoft.com/office/powerpoint/2010/main" val="768932849"/>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6880" y="254001"/>
            <a:ext cx="10916922" cy="508000"/>
          </a:xfrm>
        </p:spPr>
        <p:txBody>
          <a:bodyPr>
            <a:normAutofit/>
          </a:bodyPr>
          <a:lstStyle/>
          <a:p>
            <a:pPr lvl="0" algn="ctr"/>
            <a:r>
              <a:rPr lang="en-US" sz="3000" b="1" dirty="0">
                <a:latin typeface="Arial" pitchFamily="34" charset="0"/>
                <a:cs typeface="Arial" pitchFamily="34" charset="0"/>
              </a:rPr>
              <a:t>Homer </a:t>
            </a:r>
            <a:r>
              <a:rPr lang="en-US" sz="3000" b="1" dirty="0" smtClean="0">
                <a:latin typeface="Arial" pitchFamily="34" charset="0"/>
                <a:cs typeface="Arial" pitchFamily="34" charset="0"/>
              </a:rPr>
              <a:t>optimization Solution(HOS)</a:t>
            </a:r>
            <a:endParaRPr lang="en-US" sz="3000" dirty="0">
              <a:latin typeface="Arial" pitchFamily="34" charset="0"/>
              <a:cs typeface="Arial" pitchFamily="34" charset="0"/>
            </a:endParaRPr>
          </a:p>
        </p:txBody>
      </p:sp>
      <p:sp>
        <p:nvSpPr>
          <p:cNvPr id="3" name="Content Placeholder 2"/>
          <p:cNvSpPr>
            <a:spLocks noGrp="1"/>
          </p:cNvSpPr>
          <p:nvPr>
            <p:ph idx="1"/>
          </p:nvPr>
        </p:nvSpPr>
        <p:spPr>
          <a:xfrm>
            <a:off x="254000" y="975360"/>
            <a:ext cx="11099802" cy="5201603"/>
          </a:xfrm>
        </p:spPr>
        <p:txBody>
          <a:bodyPr>
            <a:normAutofit/>
          </a:bodyPr>
          <a:lstStyle/>
          <a:p>
            <a:pPr marL="0" indent="0">
              <a:buNone/>
            </a:pPr>
            <a:r>
              <a:rPr lang="en-US" sz="2000" dirty="0" smtClean="0">
                <a:latin typeface="Arial" pitchFamily="34" charset="0"/>
                <a:cs typeface="Arial" pitchFamily="34" charset="0"/>
              </a:rPr>
              <a:t>a. Optimal </a:t>
            </a:r>
            <a:r>
              <a:rPr lang="en-US" sz="2000" dirty="0">
                <a:latin typeface="Arial" pitchFamily="34" charset="0"/>
                <a:cs typeface="Arial" pitchFamily="34" charset="0"/>
              </a:rPr>
              <a:t>Cost </a:t>
            </a:r>
            <a:r>
              <a:rPr lang="en-US" sz="2000" dirty="0" smtClean="0">
                <a:latin typeface="Arial" pitchFamily="34" charset="0"/>
                <a:cs typeface="Arial" pitchFamily="34" charset="0"/>
              </a:rPr>
              <a:t>summary. The optimal cost summary is presented in Fig.10 </a:t>
            </a:r>
            <a:endParaRPr lang="en-US" sz="20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58</a:t>
            </a:fld>
            <a:endParaRPr lang="en-US"/>
          </a:p>
        </p:txBody>
      </p:sp>
      <p:pic>
        <p:nvPicPr>
          <p:cNvPr id="6" name="Picture 5"/>
          <p:cNvPicPr/>
          <p:nvPr/>
        </p:nvPicPr>
        <p:blipFill>
          <a:blip r:embed="rId2"/>
          <a:stretch>
            <a:fillRect/>
          </a:stretch>
        </p:blipFill>
        <p:spPr>
          <a:xfrm>
            <a:off x="934720" y="1348740"/>
            <a:ext cx="8961120" cy="4411980"/>
          </a:xfrm>
          <a:prstGeom prst="rect">
            <a:avLst/>
          </a:prstGeom>
        </p:spPr>
      </p:pic>
      <p:sp>
        <p:nvSpPr>
          <p:cNvPr id="7" name="Rectangle 6"/>
          <p:cNvSpPr/>
          <p:nvPr/>
        </p:nvSpPr>
        <p:spPr>
          <a:xfrm>
            <a:off x="1774787" y="5767586"/>
            <a:ext cx="5558125" cy="400110"/>
          </a:xfrm>
          <a:prstGeom prst="rect">
            <a:avLst/>
          </a:prstGeom>
        </p:spPr>
        <p:txBody>
          <a:bodyPr wrap="none">
            <a:spAutoFit/>
          </a:bodyPr>
          <a:lstStyle/>
          <a:p>
            <a:r>
              <a:rPr lang="en-US" sz="2000" dirty="0" smtClean="0">
                <a:latin typeface="Arial" pitchFamily="34" charset="0"/>
                <a:cs typeface="Arial" pitchFamily="34" charset="0"/>
              </a:rPr>
              <a:t>Figure 10  </a:t>
            </a:r>
            <a:r>
              <a:rPr lang="en-US" sz="2000" dirty="0">
                <a:latin typeface="Arial" pitchFamily="34" charset="0"/>
                <a:cs typeface="Arial" pitchFamily="34" charset="0"/>
              </a:rPr>
              <a:t>Cost summary of Off-grid PV system</a:t>
            </a:r>
          </a:p>
        </p:txBody>
      </p:sp>
    </p:spTree>
    <p:extLst>
      <p:ext uri="{BB962C8B-B14F-4D97-AF65-F5344CB8AC3E}">
        <p14:creationId xmlns:p14="http://schemas.microsoft.com/office/powerpoint/2010/main" val="3206236092"/>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A48DA065-FA52-4A6B-AE36-1AE15AD4FD00}" type="slidenum">
              <a:rPr lang="en-US" smtClean="0"/>
              <a:pPr/>
              <a:t>59</a:t>
            </a:fld>
            <a:endParaRPr lang="en-US"/>
          </a:p>
        </p:txBody>
      </p:sp>
      <p:sp>
        <p:nvSpPr>
          <p:cNvPr id="4" name="Rectangle 3"/>
          <p:cNvSpPr/>
          <p:nvPr/>
        </p:nvSpPr>
        <p:spPr>
          <a:xfrm>
            <a:off x="0" y="264160"/>
            <a:ext cx="11206480" cy="553998"/>
          </a:xfrm>
          <a:prstGeom prst="rect">
            <a:avLst/>
          </a:prstGeom>
        </p:spPr>
        <p:txBody>
          <a:bodyPr wrap="square">
            <a:spAutoFit/>
          </a:bodyPr>
          <a:lstStyle/>
          <a:p>
            <a:r>
              <a:rPr lang="en-US" sz="3000" b="1" dirty="0" smtClean="0">
                <a:latin typeface="Arial" pitchFamily="34" charset="0"/>
                <a:cs typeface="Arial" pitchFamily="34" charset="0"/>
              </a:rPr>
              <a:t>HOS                                                                                 Cont.…..</a:t>
            </a:r>
            <a:endParaRPr lang="en-US" sz="3000" dirty="0"/>
          </a:p>
        </p:txBody>
      </p:sp>
      <p:pic>
        <p:nvPicPr>
          <p:cNvPr id="5" name="Picture 4"/>
          <p:cNvPicPr/>
          <p:nvPr/>
        </p:nvPicPr>
        <p:blipFill>
          <a:blip r:embed="rId2"/>
          <a:stretch>
            <a:fillRect/>
          </a:stretch>
        </p:blipFill>
        <p:spPr>
          <a:xfrm>
            <a:off x="701040" y="1187490"/>
            <a:ext cx="8869680" cy="4305260"/>
          </a:xfrm>
          <a:prstGeom prst="rect">
            <a:avLst/>
          </a:prstGeom>
        </p:spPr>
      </p:pic>
      <p:sp>
        <p:nvSpPr>
          <p:cNvPr id="6" name="Rectangle 5"/>
          <p:cNvSpPr/>
          <p:nvPr/>
        </p:nvSpPr>
        <p:spPr>
          <a:xfrm>
            <a:off x="375920" y="818158"/>
            <a:ext cx="11663680" cy="400110"/>
          </a:xfrm>
          <a:prstGeom prst="rect">
            <a:avLst/>
          </a:prstGeom>
        </p:spPr>
        <p:txBody>
          <a:bodyPr wrap="square">
            <a:spAutoFit/>
          </a:bodyPr>
          <a:lstStyle/>
          <a:p>
            <a:r>
              <a:rPr lang="en-US" sz="2000" dirty="0" smtClean="0">
                <a:latin typeface="Arial" pitchFamily="34" charset="0"/>
                <a:cs typeface="Arial" pitchFamily="34" charset="0"/>
              </a:rPr>
              <a:t>b. Cash flow summary of life span. </a:t>
            </a:r>
            <a:r>
              <a:rPr lang="en-US" sz="2000" dirty="0">
                <a:latin typeface="Arial" pitchFamily="34" charset="0"/>
                <a:cs typeface="Arial" pitchFamily="34" charset="0"/>
              </a:rPr>
              <a:t>The </a:t>
            </a:r>
            <a:r>
              <a:rPr lang="en-US" sz="2000" dirty="0" smtClean="0">
                <a:latin typeface="Arial" pitchFamily="34" charset="0"/>
                <a:cs typeface="Arial" pitchFamily="34" charset="0"/>
              </a:rPr>
              <a:t>cash flow summary </a:t>
            </a:r>
            <a:r>
              <a:rPr lang="en-US" sz="2000" dirty="0">
                <a:latin typeface="Arial" pitchFamily="34" charset="0"/>
                <a:cs typeface="Arial" pitchFamily="34" charset="0"/>
              </a:rPr>
              <a:t>is presented in </a:t>
            </a:r>
            <a:r>
              <a:rPr lang="en-US" sz="2000" dirty="0" smtClean="0">
                <a:latin typeface="Arial" pitchFamily="34" charset="0"/>
                <a:cs typeface="Arial" pitchFamily="34" charset="0"/>
              </a:rPr>
              <a:t>Fig.11</a:t>
            </a:r>
            <a:endParaRPr lang="en-US" sz="2000" dirty="0"/>
          </a:p>
        </p:txBody>
      </p:sp>
      <p:sp>
        <p:nvSpPr>
          <p:cNvPr id="7" name="Rectangle 6"/>
          <p:cNvSpPr/>
          <p:nvPr/>
        </p:nvSpPr>
        <p:spPr>
          <a:xfrm>
            <a:off x="2068422" y="5733534"/>
            <a:ext cx="6516778" cy="369332"/>
          </a:xfrm>
          <a:prstGeom prst="rect">
            <a:avLst/>
          </a:prstGeom>
        </p:spPr>
        <p:txBody>
          <a:bodyPr wrap="square">
            <a:spAutoFit/>
          </a:bodyPr>
          <a:lstStyle/>
          <a:p>
            <a:r>
              <a:rPr lang="en-US" dirty="0"/>
              <a:t>Figure </a:t>
            </a:r>
            <a:r>
              <a:rPr lang="en-US" dirty="0" smtClean="0"/>
              <a:t>11 </a:t>
            </a:r>
            <a:r>
              <a:rPr lang="en-US" dirty="0"/>
              <a:t>Cash flow </a:t>
            </a:r>
            <a:r>
              <a:rPr lang="en-US" dirty="0" smtClean="0"/>
              <a:t>summaries of Off-grid system </a:t>
            </a:r>
            <a:endParaRPr lang="en-US" dirty="0"/>
          </a:p>
        </p:txBody>
      </p:sp>
    </p:spTree>
    <p:extLst>
      <p:ext uri="{BB962C8B-B14F-4D97-AF65-F5344CB8AC3E}">
        <p14:creationId xmlns:p14="http://schemas.microsoft.com/office/powerpoint/2010/main" val="3685328148"/>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A48DA065-FA52-4A6B-AE36-1AE15AD4FD00}" type="slidenum">
              <a:rPr lang="en-US" smtClean="0"/>
              <a:pPr/>
              <a:t>60</a:t>
            </a:fld>
            <a:endParaRPr lang="en-US"/>
          </a:p>
        </p:txBody>
      </p:sp>
      <p:sp>
        <p:nvSpPr>
          <p:cNvPr id="4" name="Rectangle 3"/>
          <p:cNvSpPr/>
          <p:nvPr/>
        </p:nvSpPr>
        <p:spPr>
          <a:xfrm>
            <a:off x="390297" y="633734"/>
            <a:ext cx="11744960" cy="496996"/>
          </a:xfrm>
          <a:prstGeom prst="rect">
            <a:avLst/>
          </a:prstGeom>
        </p:spPr>
        <p:txBody>
          <a:bodyPr wrap="square">
            <a:spAutoFit/>
          </a:bodyPr>
          <a:lstStyle/>
          <a:p>
            <a:pPr marL="342900" indent="-342900" algn="just">
              <a:lnSpc>
                <a:spcPct val="150000"/>
              </a:lnSpc>
              <a:buFont typeface="Wingdings" pitchFamily="2" charset="2"/>
              <a:buChar char="§"/>
            </a:pPr>
            <a:r>
              <a:rPr lang="en-US" sz="2000" dirty="0">
                <a:latin typeface="Arial" pitchFamily="34" charset="0"/>
                <a:cs typeface="Arial" pitchFamily="34" charset="0"/>
              </a:rPr>
              <a:t>The monthly average electricity production is presented in </a:t>
            </a:r>
            <a:r>
              <a:rPr lang="en-US" sz="2000" dirty="0" smtClean="0">
                <a:latin typeface="Arial" pitchFamily="34" charset="0"/>
                <a:cs typeface="Arial" pitchFamily="34" charset="0"/>
              </a:rPr>
              <a:t>Fig.12</a:t>
            </a:r>
            <a:endParaRPr lang="en-US" sz="2000" dirty="0">
              <a:latin typeface="Arial" pitchFamily="34" charset="0"/>
              <a:cs typeface="Arial" pitchFamily="34" charset="0"/>
            </a:endParaRPr>
          </a:p>
        </p:txBody>
      </p:sp>
      <p:pic>
        <p:nvPicPr>
          <p:cNvPr id="5" name="Picture 4"/>
          <p:cNvPicPr/>
          <p:nvPr/>
        </p:nvPicPr>
        <p:blipFill>
          <a:blip r:embed="rId2"/>
          <a:stretch>
            <a:fillRect/>
          </a:stretch>
        </p:blipFill>
        <p:spPr>
          <a:xfrm>
            <a:off x="1351280" y="1198880"/>
            <a:ext cx="7498080" cy="4246880"/>
          </a:xfrm>
          <a:prstGeom prst="rect">
            <a:avLst/>
          </a:prstGeom>
        </p:spPr>
      </p:pic>
      <p:sp>
        <p:nvSpPr>
          <p:cNvPr id="6" name="Rectangle 5"/>
          <p:cNvSpPr/>
          <p:nvPr/>
        </p:nvSpPr>
        <p:spPr>
          <a:xfrm>
            <a:off x="1446937" y="5526613"/>
            <a:ext cx="7656423" cy="400110"/>
          </a:xfrm>
          <a:prstGeom prst="rect">
            <a:avLst/>
          </a:prstGeom>
        </p:spPr>
        <p:txBody>
          <a:bodyPr wrap="square">
            <a:spAutoFit/>
          </a:bodyPr>
          <a:lstStyle/>
          <a:p>
            <a:r>
              <a:rPr lang="en-US" sz="2000" dirty="0">
                <a:latin typeface="Arial" pitchFamily="34" charset="0"/>
                <a:cs typeface="Arial" pitchFamily="34" charset="0"/>
              </a:rPr>
              <a:t>Figure </a:t>
            </a:r>
            <a:r>
              <a:rPr lang="en-US" sz="2000" dirty="0" smtClean="0">
                <a:latin typeface="Arial" pitchFamily="34" charset="0"/>
                <a:cs typeface="Arial" pitchFamily="34" charset="0"/>
              </a:rPr>
              <a:t>12. </a:t>
            </a:r>
            <a:r>
              <a:rPr lang="en-US" sz="2000" dirty="0">
                <a:latin typeface="Arial" pitchFamily="34" charset="0"/>
                <a:cs typeface="Arial" pitchFamily="34" charset="0"/>
              </a:rPr>
              <a:t>Monthly </a:t>
            </a:r>
            <a:r>
              <a:rPr lang="en-US" sz="2000" dirty="0" smtClean="0">
                <a:latin typeface="Arial" pitchFamily="34" charset="0"/>
                <a:cs typeface="Arial" pitchFamily="34" charset="0"/>
              </a:rPr>
              <a:t>Average </a:t>
            </a:r>
            <a:r>
              <a:rPr lang="en-US" sz="2000" dirty="0">
                <a:latin typeface="Arial" pitchFamily="34" charset="0"/>
                <a:cs typeface="Arial" pitchFamily="34" charset="0"/>
              </a:rPr>
              <a:t>E</a:t>
            </a:r>
            <a:r>
              <a:rPr lang="en-US" sz="2000" dirty="0" smtClean="0">
                <a:latin typeface="Arial" pitchFamily="34" charset="0"/>
                <a:cs typeface="Arial" pitchFamily="34" charset="0"/>
              </a:rPr>
              <a:t>lectricity </a:t>
            </a:r>
            <a:r>
              <a:rPr lang="en-US" sz="2000" dirty="0">
                <a:latin typeface="Arial" pitchFamily="34" charset="0"/>
                <a:cs typeface="Arial" pitchFamily="34" charset="0"/>
              </a:rPr>
              <a:t>P</a:t>
            </a:r>
            <a:r>
              <a:rPr lang="en-US" sz="2000" dirty="0" smtClean="0">
                <a:latin typeface="Arial" pitchFamily="34" charset="0"/>
                <a:cs typeface="Arial" pitchFamily="34" charset="0"/>
              </a:rPr>
              <a:t>roduction</a:t>
            </a:r>
            <a:endParaRPr lang="en-US" sz="2000" dirty="0">
              <a:latin typeface="Arial" pitchFamily="34" charset="0"/>
              <a:cs typeface="Arial" pitchFamily="34" charset="0"/>
            </a:endParaRPr>
          </a:p>
        </p:txBody>
      </p:sp>
      <p:sp>
        <p:nvSpPr>
          <p:cNvPr id="7" name="Rectangle 6"/>
          <p:cNvSpPr/>
          <p:nvPr/>
        </p:nvSpPr>
        <p:spPr>
          <a:xfrm>
            <a:off x="0" y="264160"/>
            <a:ext cx="11206480" cy="553998"/>
          </a:xfrm>
          <a:prstGeom prst="rect">
            <a:avLst/>
          </a:prstGeom>
        </p:spPr>
        <p:txBody>
          <a:bodyPr wrap="square">
            <a:spAutoFit/>
          </a:bodyPr>
          <a:lstStyle/>
          <a:p>
            <a:r>
              <a:rPr lang="en-US" sz="3000" b="1" dirty="0" smtClean="0">
                <a:latin typeface="Arial" pitchFamily="34" charset="0"/>
                <a:cs typeface="Arial" pitchFamily="34" charset="0"/>
              </a:rPr>
              <a:t>HOS                                                                                 Cont.…..</a:t>
            </a:r>
            <a:endParaRPr lang="en-US" sz="3000" dirty="0"/>
          </a:p>
        </p:txBody>
      </p:sp>
    </p:spTree>
    <p:extLst>
      <p:ext uri="{BB962C8B-B14F-4D97-AF65-F5344CB8AC3E}">
        <p14:creationId xmlns:p14="http://schemas.microsoft.com/office/powerpoint/2010/main" val="1509946204"/>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A48DA065-FA52-4A6B-AE36-1AE15AD4FD00}" type="slidenum">
              <a:rPr lang="en-US" smtClean="0"/>
              <a:pPr/>
              <a:t>61</a:t>
            </a:fld>
            <a:endParaRPr lang="en-US"/>
          </a:p>
        </p:txBody>
      </p:sp>
      <p:pic>
        <p:nvPicPr>
          <p:cNvPr id="4" name="Picture 3"/>
          <p:cNvPicPr/>
          <p:nvPr/>
        </p:nvPicPr>
        <p:blipFill>
          <a:blip r:embed="rId2"/>
          <a:stretch>
            <a:fillRect/>
          </a:stretch>
        </p:blipFill>
        <p:spPr>
          <a:xfrm>
            <a:off x="497840" y="1206046"/>
            <a:ext cx="7711440" cy="4541518"/>
          </a:xfrm>
          <a:prstGeom prst="rect">
            <a:avLst/>
          </a:prstGeom>
        </p:spPr>
      </p:pic>
      <p:sp>
        <p:nvSpPr>
          <p:cNvPr id="5" name="Rectangle 4"/>
          <p:cNvSpPr/>
          <p:nvPr/>
        </p:nvSpPr>
        <p:spPr>
          <a:xfrm>
            <a:off x="1824903" y="5669429"/>
            <a:ext cx="5876377" cy="400110"/>
          </a:xfrm>
          <a:prstGeom prst="rect">
            <a:avLst/>
          </a:prstGeom>
        </p:spPr>
        <p:txBody>
          <a:bodyPr wrap="square">
            <a:spAutoFit/>
          </a:bodyPr>
          <a:lstStyle/>
          <a:p>
            <a:r>
              <a:rPr lang="en-US" sz="2000" dirty="0">
                <a:latin typeface="Arial" pitchFamily="34" charset="0"/>
                <a:cs typeface="Arial" pitchFamily="34" charset="0"/>
              </a:rPr>
              <a:t>Figure </a:t>
            </a:r>
            <a:r>
              <a:rPr lang="en-US" sz="2000" dirty="0" smtClean="0">
                <a:latin typeface="Arial" pitchFamily="34" charset="0"/>
                <a:cs typeface="Arial" pitchFamily="34" charset="0"/>
              </a:rPr>
              <a:t>13. </a:t>
            </a:r>
            <a:r>
              <a:rPr lang="en-US" sz="2000" dirty="0">
                <a:latin typeface="Arial" pitchFamily="34" charset="0"/>
                <a:cs typeface="Arial" pitchFamily="34" charset="0"/>
              </a:rPr>
              <a:t>PV output power </a:t>
            </a:r>
          </a:p>
        </p:txBody>
      </p:sp>
      <p:sp>
        <p:nvSpPr>
          <p:cNvPr id="6" name="Rectangle 5"/>
          <p:cNvSpPr/>
          <p:nvPr/>
        </p:nvSpPr>
        <p:spPr>
          <a:xfrm>
            <a:off x="0" y="264160"/>
            <a:ext cx="11206480" cy="553998"/>
          </a:xfrm>
          <a:prstGeom prst="rect">
            <a:avLst/>
          </a:prstGeom>
        </p:spPr>
        <p:txBody>
          <a:bodyPr wrap="square">
            <a:spAutoFit/>
          </a:bodyPr>
          <a:lstStyle/>
          <a:p>
            <a:r>
              <a:rPr lang="en-US" sz="3000" b="1" dirty="0" smtClean="0">
                <a:latin typeface="Arial" pitchFamily="34" charset="0"/>
                <a:cs typeface="Arial" pitchFamily="34" charset="0"/>
              </a:rPr>
              <a:t>HOS                                                                                 Cont.…..</a:t>
            </a:r>
            <a:endParaRPr lang="en-US" sz="3000" dirty="0"/>
          </a:p>
        </p:txBody>
      </p:sp>
      <p:sp>
        <p:nvSpPr>
          <p:cNvPr id="7" name="Rectangle 6"/>
          <p:cNvSpPr/>
          <p:nvPr/>
        </p:nvSpPr>
        <p:spPr>
          <a:xfrm>
            <a:off x="1016000" y="580375"/>
            <a:ext cx="7670800" cy="456535"/>
          </a:xfrm>
          <a:prstGeom prst="rect">
            <a:avLst/>
          </a:prstGeom>
        </p:spPr>
        <p:txBody>
          <a:bodyPr wrap="square">
            <a:spAutoFit/>
          </a:bodyPr>
          <a:lstStyle/>
          <a:p>
            <a:pPr marL="342900" indent="-342900" algn="just">
              <a:lnSpc>
                <a:spcPct val="150000"/>
              </a:lnSpc>
              <a:buFont typeface="Wingdings" pitchFamily="2" charset="2"/>
              <a:buChar char="§"/>
            </a:pPr>
            <a:r>
              <a:rPr lang="en-US" dirty="0">
                <a:latin typeface="Arial" pitchFamily="34" charset="0"/>
                <a:cs typeface="Arial" pitchFamily="34" charset="0"/>
              </a:rPr>
              <a:t>The </a:t>
            </a:r>
            <a:r>
              <a:rPr lang="en-US" dirty="0" smtClean="0">
                <a:latin typeface="Arial" pitchFamily="34" charset="0"/>
                <a:cs typeface="Arial" pitchFamily="34" charset="0"/>
              </a:rPr>
              <a:t>PV output data is presented </a:t>
            </a:r>
            <a:r>
              <a:rPr lang="en-US" dirty="0">
                <a:latin typeface="Arial" pitchFamily="34" charset="0"/>
                <a:cs typeface="Arial" pitchFamily="34" charset="0"/>
              </a:rPr>
              <a:t>in </a:t>
            </a:r>
            <a:r>
              <a:rPr lang="en-US" dirty="0" smtClean="0">
                <a:latin typeface="Arial" pitchFamily="34" charset="0"/>
                <a:cs typeface="Arial" pitchFamily="34" charset="0"/>
              </a:rPr>
              <a:t>Fig.13</a:t>
            </a:r>
            <a:endParaRPr lang="en-US" dirty="0">
              <a:latin typeface="Arial" pitchFamily="34" charset="0"/>
              <a:cs typeface="Arial" pitchFamily="34" charset="0"/>
            </a:endParaRPr>
          </a:p>
        </p:txBody>
      </p:sp>
    </p:spTree>
    <p:extLst>
      <p:ext uri="{BB962C8B-B14F-4D97-AF65-F5344CB8AC3E}">
        <p14:creationId xmlns:p14="http://schemas.microsoft.com/office/powerpoint/2010/main" val="2017765488"/>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A48DA065-FA52-4A6B-AE36-1AE15AD4FD00}" type="slidenum">
              <a:rPr lang="en-US" smtClean="0"/>
              <a:pPr/>
              <a:t>62</a:t>
            </a:fld>
            <a:endParaRPr lang="en-US"/>
          </a:p>
        </p:txBody>
      </p:sp>
      <p:pic>
        <p:nvPicPr>
          <p:cNvPr id="4" name="Picture 3"/>
          <p:cNvPicPr/>
          <p:nvPr/>
        </p:nvPicPr>
        <p:blipFill>
          <a:blip r:embed="rId2"/>
          <a:stretch>
            <a:fillRect/>
          </a:stretch>
        </p:blipFill>
        <p:spPr>
          <a:xfrm>
            <a:off x="944880" y="1036910"/>
            <a:ext cx="8290560" cy="4968240"/>
          </a:xfrm>
          <a:prstGeom prst="rect">
            <a:avLst/>
          </a:prstGeom>
        </p:spPr>
      </p:pic>
      <p:sp>
        <p:nvSpPr>
          <p:cNvPr id="5" name="Rectangle 4"/>
          <p:cNvSpPr/>
          <p:nvPr/>
        </p:nvSpPr>
        <p:spPr>
          <a:xfrm>
            <a:off x="1653580" y="6081594"/>
            <a:ext cx="6136616" cy="400110"/>
          </a:xfrm>
          <a:prstGeom prst="rect">
            <a:avLst/>
          </a:prstGeom>
        </p:spPr>
        <p:txBody>
          <a:bodyPr wrap="none">
            <a:spAutoFit/>
          </a:bodyPr>
          <a:lstStyle/>
          <a:p>
            <a:pPr algn="ctr"/>
            <a:r>
              <a:rPr lang="en-US" sz="2000" dirty="0">
                <a:latin typeface="Arial" pitchFamily="34" charset="0"/>
                <a:cs typeface="Arial" pitchFamily="34" charset="0"/>
              </a:rPr>
              <a:t>Figure </a:t>
            </a:r>
            <a:r>
              <a:rPr lang="en-US" sz="2000" dirty="0" smtClean="0">
                <a:latin typeface="Arial" pitchFamily="34" charset="0"/>
                <a:cs typeface="Arial" pitchFamily="34" charset="0"/>
              </a:rPr>
              <a:t>14. </a:t>
            </a:r>
            <a:r>
              <a:rPr lang="en-US" sz="2000" dirty="0">
                <a:latin typeface="Arial" pitchFamily="34" charset="0"/>
                <a:cs typeface="Arial" pitchFamily="34" charset="0"/>
              </a:rPr>
              <a:t>Battery </a:t>
            </a:r>
            <a:r>
              <a:rPr lang="en-US" sz="2000" dirty="0" smtClean="0">
                <a:latin typeface="Arial" pitchFamily="34" charset="0"/>
                <a:cs typeface="Arial" pitchFamily="34" charset="0"/>
              </a:rPr>
              <a:t>status during operating  condition </a:t>
            </a:r>
            <a:endParaRPr lang="en-US" sz="2000" dirty="0">
              <a:latin typeface="Arial" pitchFamily="34" charset="0"/>
              <a:cs typeface="Arial" pitchFamily="34" charset="0"/>
            </a:endParaRPr>
          </a:p>
        </p:txBody>
      </p:sp>
      <p:sp>
        <p:nvSpPr>
          <p:cNvPr id="6" name="Rectangle 5"/>
          <p:cNvSpPr/>
          <p:nvPr/>
        </p:nvSpPr>
        <p:spPr>
          <a:xfrm>
            <a:off x="0" y="264160"/>
            <a:ext cx="11206480" cy="553998"/>
          </a:xfrm>
          <a:prstGeom prst="rect">
            <a:avLst/>
          </a:prstGeom>
        </p:spPr>
        <p:txBody>
          <a:bodyPr wrap="square">
            <a:spAutoFit/>
          </a:bodyPr>
          <a:lstStyle/>
          <a:p>
            <a:r>
              <a:rPr lang="en-US" sz="3000" b="1" dirty="0" smtClean="0">
                <a:latin typeface="Arial" pitchFamily="34" charset="0"/>
                <a:cs typeface="Arial" pitchFamily="34" charset="0"/>
              </a:rPr>
              <a:t>HOS                                                                                 Cont.…..</a:t>
            </a:r>
            <a:endParaRPr lang="en-US" sz="3000" dirty="0"/>
          </a:p>
        </p:txBody>
      </p:sp>
      <p:sp>
        <p:nvSpPr>
          <p:cNvPr id="7" name="Rectangle 6"/>
          <p:cNvSpPr/>
          <p:nvPr/>
        </p:nvSpPr>
        <p:spPr>
          <a:xfrm>
            <a:off x="1016000" y="580375"/>
            <a:ext cx="7670800" cy="456535"/>
          </a:xfrm>
          <a:prstGeom prst="rect">
            <a:avLst/>
          </a:prstGeom>
        </p:spPr>
        <p:txBody>
          <a:bodyPr wrap="square">
            <a:spAutoFit/>
          </a:bodyPr>
          <a:lstStyle/>
          <a:p>
            <a:pPr marL="342900" indent="-342900" algn="just">
              <a:lnSpc>
                <a:spcPct val="150000"/>
              </a:lnSpc>
              <a:buFont typeface="Wingdings" pitchFamily="2" charset="2"/>
              <a:buChar char="§"/>
            </a:pPr>
            <a:r>
              <a:rPr lang="en-US" dirty="0">
                <a:latin typeface="Arial" pitchFamily="34" charset="0"/>
                <a:cs typeface="Arial" pitchFamily="34" charset="0"/>
              </a:rPr>
              <a:t>The </a:t>
            </a:r>
            <a:r>
              <a:rPr lang="en-US" dirty="0" smtClean="0">
                <a:latin typeface="Arial" pitchFamily="34" charset="0"/>
                <a:cs typeface="Arial" pitchFamily="34" charset="0"/>
              </a:rPr>
              <a:t>battery status during operating condition is presented </a:t>
            </a:r>
            <a:r>
              <a:rPr lang="en-US" dirty="0">
                <a:latin typeface="Arial" pitchFamily="34" charset="0"/>
                <a:cs typeface="Arial" pitchFamily="34" charset="0"/>
              </a:rPr>
              <a:t>in </a:t>
            </a:r>
            <a:r>
              <a:rPr lang="en-US" dirty="0" smtClean="0">
                <a:latin typeface="Arial" pitchFamily="34" charset="0"/>
                <a:cs typeface="Arial" pitchFamily="34" charset="0"/>
              </a:rPr>
              <a:t>Fig.14</a:t>
            </a:r>
            <a:endParaRPr lang="en-US" dirty="0">
              <a:latin typeface="Arial" pitchFamily="34" charset="0"/>
              <a:cs typeface="Arial" pitchFamily="34" charset="0"/>
            </a:endParaRPr>
          </a:p>
        </p:txBody>
      </p:sp>
    </p:spTree>
    <p:extLst>
      <p:ext uri="{BB962C8B-B14F-4D97-AF65-F5344CB8AC3E}">
        <p14:creationId xmlns:p14="http://schemas.microsoft.com/office/powerpoint/2010/main" val="1513902188"/>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A48DA065-FA52-4A6B-AE36-1AE15AD4FD00}" type="slidenum">
              <a:rPr lang="en-US" smtClean="0"/>
              <a:pPr/>
              <a:t>63</a:t>
            </a:fld>
            <a:endParaRPr lang="en-US"/>
          </a:p>
        </p:txBody>
      </p:sp>
      <p:pic>
        <p:nvPicPr>
          <p:cNvPr id="4" name="Picture 3"/>
          <p:cNvPicPr/>
          <p:nvPr/>
        </p:nvPicPr>
        <p:blipFill>
          <a:blip r:embed="rId2"/>
          <a:stretch>
            <a:fillRect/>
          </a:stretch>
        </p:blipFill>
        <p:spPr>
          <a:xfrm>
            <a:off x="1164587" y="1144935"/>
            <a:ext cx="7633973" cy="4758174"/>
          </a:xfrm>
          <a:prstGeom prst="rect">
            <a:avLst/>
          </a:prstGeom>
        </p:spPr>
      </p:pic>
      <p:sp>
        <p:nvSpPr>
          <p:cNvPr id="5" name="Rectangle 4"/>
          <p:cNvSpPr/>
          <p:nvPr/>
        </p:nvSpPr>
        <p:spPr>
          <a:xfrm>
            <a:off x="1798650" y="5889953"/>
            <a:ext cx="6365845" cy="400110"/>
          </a:xfrm>
          <a:prstGeom prst="rect">
            <a:avLst/>
          </a:prstGeom>
        </p:spPr>
        <p:txBody>
          <a:bodyPr wrap="none">
            <a:spAutoFit/>
          </a:bodyPr>
          <a:lstStyle/>
          <a:p>
            <a:r>
              <a:rPr lang="en-US" sz="2000" dirty="0">
                <a:latin typeface="Arial" pitchFamily="34" charset="0"/>
                <a:cs typeface="Arial" pitchFamily="34" charset="0"/>
              </a:rPr>
              <a:t>Figure </a:t>
            </a:r>
            <a:r>
              <a:rPr lang="en-US" sz="2000" dirty="0" smtClean="0">
                <a:latin typeface="Arial" pitchFamily="34" charset="0"/>
                <a:cs typeface="Arial" pitchFamily="34" charset="0"/>
              </a:rPr>
              <a:t>15 Converter status during Operating condition </a:t>
            </a:r>
            <a:endParaRPr lang="en-US" sz="2000" dirty="0">
              <a:latin typeface="Arial" pitchFamily="34" charset="0"/>
              <a:cs typeface="Arial" pitchFamily="34" charset="0"/>
            </a:endParaRPr>
          </a:p>
        </p:txBody>
      </p:sp>
      <p:sp>
        <p:nvSpPr>
          <p:cNvPr id="6" name="Rectangle 5"/>
          <p:cNvSpPr/>
          <p:nvPr/>
        </p:nvSpPr>
        <p:spPr>
          <a:xfrm>
            <a:off x="0" y="264160"/>
            <a:ext cx="11206480" cy="553998"/>
          </a:xfrm>
          <a:prstGeom prst="rect">
            <a:avLst/>
          </a:prstGeom>
        </p:spPr>
        <p:txBody>
          <a:bodyPr wrap="square">
            <a:spAutoFit/>
          </a:bodyPr>
          <a:lstStyle/>
          <a:p>
            <a:r>
              <a:rPr lang="en-US" sz="3000" b="1" dirty="0" smtClean="0">
                <a:latin typeface="Arial" pitchFamily="34" charset="0"/>
                <a:cs typeface="Arial" pitchFamily="34" charset="0"/>
              </a:rPr>
              <a:t>HOS                                                                                 Cont.…..</a:t>
            </a:r>
            <a:endParaRPr lang="en-US" sz="3000" dirty="0"/>
          </a:p>
        </p:txBody>
      </p:sp>
      <p:sp>
        <p:nvSpPr>
          <p:cNvPr id="7" name="Rectangle 6"/>
          <p:cNvSpPr/>
          <p:nvPr/>
        </p:nvSpPr>
        <p:spPr>
          <a:xfrm>
            <a:off x="1016000" y="580375"/>
            <a:ext cx="7670800" cy="507831"/>
          </a:xfrm>
          <a:prstGeom prst="rect">
            <a:avLst/>
          </a:prstGeom>
        </p:spPr>
        <p:txBody>
          <a:bodyPr wrap="square">
            <a:spAutoFit/>
          </a:bodyPr>
          <a:lstStyle/>
          <a:p>
            <a:pPr marL="342900" indent="-342900" algn="just">
              <a:lnSpc>
                <a:spcPct val="150000"/>
              </a:lnSpc>
              <a:buFont typeface="Wingdings" pitchFamily="2" charset="2"/>
              <a:buChar char="§"/>
            </a:pPr>
            <a:r>
              <a:rPr lang="en-US" dirty="0">
                <a:latin typeface="Arial" pitchFamily="34" charset="0"/>
                <a:cs typeface="Arial" pitchFamily="34" charset="0"/>
              </a:rPr>
              <a:t>The </a:t>
            </a:r>
            <a:r>
              <a:rPr lang="en-US" dirty="0" smtClean="0">
                <a:latin typeface="Arial" pitchFamily="34" charset="0"/>
                <a:cs typeface="Arial" pitchFamily="34" charset="0"/>
              </a:rPr>
              <a:t>converter status during operating condition is presented </a:t>
            </a:r>
            <a:r>
              <a:rPr lang="en-US" dirty="0">
                <a:latin typeface="Arial" pitchFamily="34" charset="0"/>
                <a:cs typeface="Arial" pitchFamily="34" charset="0"/>
              </a:rPr>
              <a:t>in </a:t>
            </a:r>
            <a:r>
              <a:rPr lang="en-US" dirty="0" smtClean="0">
                <a:latin typeface="Arial" pitchFamily="34" charset="0"/>
                <a:cs typeface="Arial" pitchFamily="34" charset="0"/>
              </a:rPr>
              <a:t>Fig.15</a:t>
            </a:r>
            <a:endParaRPr lang="en-US" dirty="0">
              <a:latin typeface="Arial" pitchFamily="34" charset="0"/>
              <a:cs typeface="Arial" pitchFamily="34" charset="0"/>
            </a:endParaRPr>
          </a:p>
        </p:txBody>
      </p:sp>
    </p:spTree>
    <p:extLst>
      <p:ext uri="{BB962C8B-B14F-4D97-AF65-F5344CB8AC3E}">
        <p14:creationId xmlns:p14="http://schemas.microsoft.com/office/powerpoint/2010/main" val="1701255167"/>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A48DA065-FA52-4A6B-AE36-1AE15AD4FD00}" type="slidenum">
              <a:rPr lang="en-US" smtClean="0"/>
              <a:pPr/>
              <a:t>64</a:t>
            </a:fld>
            <a:endParaRPr lang="en-US"/>
          </a:p>
        </p:txBody>
      </p:sp>
      <p:sp>
        <p:nvSpPr>
          <p:cNvPr id="4" name="Rectangle 3"/>
          <p:cNvSpPr/>
          <p:nvPr/>
        </p:nvSpPr>
        <p:spPr>
          <a:xfrm>
            <a:off x="0" y="236974"/>
            <a:ext cx="11409680" cy="553998"/>
          </a:xfrm>
          <a:prstGeom prst="rect">
            <a:avLst/>
          </a:prstGeom>
        </p:spPr>
        <p:txBody>
          <a:bodyPr wrap="square">
            <a:spAutoFit/>
          </a:bodyPr>
          <a:lstStyle/>
          <a:p>
            <a:pPr algn="ctr"/>
            <a:r>
              <a:rPr lang="en-US" sz="3000" b="1" dirty="0">
                <a:latin typeface="Arial" pitchFamily="34" charset="0"/>
                <a:cs typeface="Arial" pitchFamily="34" charset="0"/>
              </a:rPr>
              <a:t>C</a:t>
            </a:r>
            <a:r>
              <a:rPr lang="en-US" sz="3000" b="1" dirty="0" smtClean="0">
                <a:latin typeface="Arial" pitchFamily="34" charset="0"/>
                <a:cs typeface="Arial" pitchFamily="34" charset="0"/>
              </a:rPr>
              <a:t>. Homer solution for  </a:t>
            </a:r>
            <a:r>
              <a:rPr lang="en-US" sz="3000" b="1" dirty="0">
                <a:latin typeface="Arial" pitchFamily="34" charset="0"/>
                <a:cs typeface="Arial" pitchFamily="34" charset="0"/>
              </a:rPr>
              <a:t>Grid connected </a:t>
            </a:r>
            <a:r>
              <a:rPr lang="en-US" sz="3000" b="1" dirty="0" smtClean="0">
                <a:latin typeface="Arial" pitchFamily="34" charset="0"/>
                <a:cs typeface="Arial" pitchFamily="34" charset="0"/>
              </a:rPr>
              <a:t>system(HSGS) </a:t>
            </a:r>
            <a:endParaRPr lang="en-US" sz="3000" dirty="0">
              <a:latin typeface="Arial" pitchFamily="34" charset="0"/>
              <a:cs typeface="Arial" pitchFamily="34" charset="0"/>
            </a:endParaRPr>
          </a:p>
        </p:txBody>
      </p:sp>
      <p:sp>
        <p:nvSpPr>
          <p:cNvPr id="5" name="Rectangle 4"/>
          <p:cNvSpPr/>
          <p:nvPr/>
        </p:nvSpPr>
        <p:spPr>
          <a:xfrm>
            <a:off x="695230" y="1009134"/>
            <a:ext cx="10012677" cy="400110"/>
          </a:xfrm>
          <a:prstGeom prst="rect">
            <a:avLst/>
          </a:prstGeom>
        </p:spPr>
        <p:txBody>
          <a:bodyPr wrap="none">
            <a:spAutoFit/>
          </a:bodyPr>
          <a:lstStyle/>
          <a:p>
            <a:pPr marL="342900" indent="-342900">
              <a:buFont typeface="Wingdings" pitchFamily="2" charset="2"/>
              <a:buChar char="§"/>
            </a:pPr>
            <a:r>
              <a:rPr lang="en-US" sz="2000" dirty="0" smtClean="0">
                <a:latin typeface="Arial" pitchFamily="34" charset="0"/>
                <a:cs typeface="Arial" pitchFamily="34" charset="0"/>
              </a:rPr>
              <a:t>The model of Grid-connected </a:t>
            </a:r>
            <a:r>
              <a:rPr lang="en-US" sz="2000" dirty="0">
                <a:latin typeface="Arial" pitchFamily="34" charset="0"/>
                <a:cs typeface="Arial" pitchFamily="34" charset="0"/>
              </a:rPr>
              <a:t>PV system for selected system </a:t>
            </a:r>
            <a:r>
              <a:rPr lang="en-US" sz="2000" dirty="0" smtClean="0">
                <a:latin typeface="Arial" pitchFamily="34" charset="0"/>
                <a:cs typeface="Arial" pitchFamily="34" charset="0"/>
              </a:rPr>
              <a:t> is presented in Fig.16</a:t>
            </a:r>
            <a:endParaRPr lang="en-US" sz="2000" dirty="0">
              <a:latin typeface="Arial" pitchFamily="34" charset="0"/>
              <a:cs typeface="Arial" pitchFamily="34" charset="0"/>
            </a:endParaRPr>
          </a:p>
        </p:txBody>
      </p:sp>
      <p:pic>
        <p:nvPicPr>
          <p:cNvPr id="6" name="Picture 5"/>
          <p:cNvPicPr/>
          <p:nvPr/>
        </p:nvPicPr>
        <p:blipFill>
          <a:blip r:embed="rId2"/>
          <a:stretch>
            <a:fillRect/>
          </a:stretch>
        </p:blipFill>
        <p:spPr>
          <a:xfrm>
            <a:off x="878839" y="1534160"/>
            <a:ext cx="10434320" cy="4135120"/>
          </a:xfrm>
          <a:prstGeom prst="rect">
            <a:avLst/>
          </a:prstGeom>
        </p:spPr>
      </p:pic>
      <p:sp>
        <p:nvSpPr>
          <p:cNvPr id="8" name="Rectangle 7"/>
          <p:cNvSpPr/>
          <p:nvPr/>
        </p:nvSpPr>
        <p:spPr>
          <a:xfrm>
            <a:off x="1254030" y="5889228"/>
            <a:ext cx="5296643" cy="400110"/>
          </a:xfrm>
          <a:prstGeom prst="rect">
            <a:avLst/>
          </a:prstGeom>
        </p:spPr>
        <p:txBody>
          <a:bodyPr wrap="none">
            <a:spAutoFit/>
          </a:bodyPr>
          <a:lstStyle/>
          <a:p>
            <a:r>
              <a:rPr lang="en-US" sz="2000" dirty="0">
                <a:latin typeface="Arial" pitchFamily="34" charset="0"/>
                <a:cs typeface="Arial" pitchFamily="34" charset="0"/>
              </a:rPr>
              <a:t>Figure </a:t>
            </a:r>
            <a:r>
              <a:rPr lang="en-US" sz="2000" dirty="0" smtClean="0">
                <a:latin typeface="Arial" pitchFamily="34" charset="0"/>
                <a:cs typeface="Arial" pitchFamily="34" charset="0"/>
              </a:rPr>
              <a:t>16. </a:t>
            </a:r>
            <a:r>
              <a:rPr lang="en-US" sz="2000" dirty="0">
                <a:latin typeface="Arial" pitchFamily="34" charset="0"/>
                <a:cs typeface="Arial" pitchFamily="34" charset="0"/>
              </a:rPr>
              <a:t>grid </a:t>
            </a:r>
            <a:r>
              <a:rPr lang="en-US" sz="2000" dirty="0" smtClean="0">
                <a:latin typeface="Arial" pitchFamily="34" charset="0"/>
                <a:cs typeface="Arial" pitchFamily="34" charset="0"/>
              </a:rPr>
              <a:t>connected PV system </a:t>
            </a:r>
            <a:r>
              <a:rPr lang="en-US" sz="2000" dirty="0">
                <a:latin typeface="Arial" pitchFamily="34" charset="0"/>
                <a:cs typeface="Arial" pitchFamily="34" charset="0"/>
              </a:rPr>
              <a:t>model  </a:t>
            </a:r>
          </a:p>
        </p:txBody>
      </p:sp>
    </p:spTree>
    <p:extLst>
      <p:ext uri="{BB962C8B-B14F-4D97-AF65-F5344CB8AC3E}">
        <p14:creationId xmlns:p14="http://schemas.microsoft.com/office/powerpoint/2010/main" val="1128812912"/>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A48DA065-FA52-4A6B-AE36-1AE15AD4FD00}" type="slidenum">
              <a:rPr lang="en-US" smtClean="0"/>
              <a:pPr/>
              <a:t>65</a:t>
            </a:fld>
            <a:endParaRPr lang="en-US"/>
          </a:p>
        </p:txBody>
      </p:sp>
      <p:pic>
        <p:nvPicPr>
          <p:cNvPr id="4" name="Picture 3"/>
          <p:cNvPicPr/>
          <p:nvPr/>
        </p:nvPicPr>
        <p:blipFill>
          <a:blip r:embed="rId2"/>
          <a:stretch>
            <a:fillRect/>
          </a:stretch>
        </p:blipFill>
        <p:spPr>
          <a:xfrm>
            <a:off x="1676400" y="1076960"/>
            <a:ext cx="8930640" cy="4886960"/>
          </a:xfrm>
          <a:prstGeom prst="rect">
            <a:avLst/>
          </a:prstGeom>
        </p:spPr>
      </p:pic>
      <p:sp>
        <p:nvSpPr>
          <p:cNvPr id="5" name="Rectangle 4"/>
          <p:cNvSpPr/>
          <p:nvPr/>
        </p:nvSpPr>
        <p:spPr>
          <a:xfrm>
            <a:off x="101600" y="633493"/>
            <a:ext cx="11531600" cy="707886"/>
          </a:xfrm>
          <a:prstGeom prst="rect">
            <a:avLst/>
          </a:prstGeom>
        </p:spPr>
        <p:txBody>
          <a:bodyPr wrap="square">
            <a:spAutoFit/>
          </a:bodyPr>
          <a:lstStyle/>
          <a:p>
            <a:pPr marL="342900" indent="-342900">
              <a:buFont typeface="Wingdings" pitchFamily="2" charset="2"/>
              <a:buChar char="§"/>
            </a:pPr>
            <a:r>
              <a:rPr lang="en-US" sz="2000" dirty="0">
                <a:latin typeface="Arial" pitchFamily="34" charset="0"/>
                <a:cs typeface="Arial" pitchFamily="34" charset="0"/>
              </a:rPr>
              <a:t>The </a:t>
            </a:r>
            <a:r>
              <a:rPr lang="en-US" sz="2000" dirty="0" smtClean="0">
                <a:latin typeface="Arial" pitchFamily="34" charset="0"/>
                <a:cs typeface="Arial" pitchFamily="34" charset="0"/>
              </a:rPr>
              <a:t>cost of </a:t>
            </a:r>
            <a:r>
              <a:rPr lang="en-US" sz="2000" dirty="0">
                <a:latin typeface="Arial" pitchFamily="34" charset="0"/>
                <a:cs typeface="Arial" pitchFamily="34" charset="0"/>
              </a:rPr>
              <a:t>Grid-connected PV system for </a:t>
            </a:r>
            <a:r>
              <a:rPr lang="en-US" sz="2000" dirty="0" smtClean="0">
                <a:latin typeface="Arial" pitchFamily="34" charset="0"/>
                <a:cs typeface="Arial" pitchFamily="34" charset="0"/>
              </a:rPr>
              <a:t>the same energy requirement is system  </a:t>
            </a:r>
            <a:r>
              <a:rPr lang="en-US" sz="2000" dirty="0">
                <a:latin typeface="Arial" pitchFamily="34" charset="0"/>
                <a:cs typeface="Arial" pitchFamily="34" charset="0"/>
              </a:rPr>
              <a:t>is presented in </a:t>
            </a:r>
            <a:r>
              <a:rPr lang="en-US" sz="2000" dirty="0" smtClean="0">
                <a:latin typeface="Arial" pitchFamily="34" charset="0"/>
                <a:cs typeface="Arial" pitchFamily="34" charset="0"/>
              </a:rPr>
              <a:t>Fig.17</a:t>
            </a:r>
            <a:endParaRPr lang="en-US" sz="2000" dirty="0">
              <a:latin typeface="Arial" pitchFamily="34" charset="0"/>
              <a:cs typeface="Arial" pitchFamily="34" charset="0"/>
            </a:endParaRPr>
          </a:p>
        </p:txBody>
      </p:sp>
      <p:sp>
        <p:nvSpPr>
          <p:cNvPr id="6" name="Rectangle 5"/>
          <p:cNvSpPr/>
          <p:nvPr/>
        </p:nvSpPr>
        <p:spPr>
          <a:xfrm>
            <a:off x="975696" y="6096000"/>
            <a:ext cx="6460423" cy="400110"/>
          </a:xfrm>
          <a:prstGeom prst="rect">
            <a:avLst/>
          </a:prstGeom>
        </p:spPr>
        <p:txBody>
          <a:bodyPr wrap="none">
            <a:spAutoFit/>
          </a:bodyPr>
          <a:lstStyle/>
          <a:p>
            <a:r>
              <a:rPr lang="en-US" sz="2000" dirty="0">
                <a:latin typeface="Arial" pitchFamily="34" charset="0"/>
                <a:cs typeface="Arial" pitchFamily="34" charset="0"/>
              </a:rPr>
              <a:t>Figure </a:t>
            </a:r>
            <a:r>
              <a:rPr lang="en-US" sz="2000" dirty="0" smtClean="0">
                <a:latin typeface="Arial" pitchFamily="34" charset="0"/>
                <a:cs typeface="Arial" pitchFamily="34" charset="0"/>
              </a:rPr>
              <a:t>17 cost summary of Grid connected PV system  </a:t>
            </a:r>
            <a:endParaRPr lang="en-US" sz="2000" dirty="0">
              <a:latin typeface="Arial" pitchFamily="34" charset="0"/>
              <a:cs typeface="Arial" pitchFamily="34" charset="0"/>
            </a:endParaRPr>
          </a:p>
        </p:txBody>
      </p:sp>
      <p:sp>
        <p:nvSpPr>
          <p:cNvPr id="7" name="Rectangle 6"/>
          <p:cNvSpPr/>
          <p:nvPr/>
        </p:nvSpPr>
        <p:spPr>
          <a:xfrm>
            <a:off x="428381" y="82790"/>
            <a:ext cx="11020966" cy="553998"/>
          </a:xfrm>
          <a:prstGeom prst="rect">
            <a:avLst/>
          </a:prstGeom>
        </p:spPr>
        <p:txBody>
          <a:bodyPr wrap="none">
            <a:spAutoFit/>
          </a:bodyPr>
          <a:lstStyle/>
          <a:p>
            <a:pPr algn="just"/>
            <a:r>
              <a:rPr lang="en-US" sz="3000" b="1" dirty="0" smtClean="0">
                <a:latin typeface="Arial" pitchFamily="34" charset="0"/>
                <a:cs typeface="Arial" pitchFamily="34" charset="0"/>
              </a:rPr>
              <a:t>HSGS                                                                             Cont.….</a:t>
            </a:r>
            <a:endParaRPr lang="en-US" sz="3000" dirty="0"/>
          </a:p>
        </p:txBody>
      </p:sp>
    </p:spTree>
    <p:extLst>
      <p:ext uri="{BB962C8B-B14F-4D97-AF65-F5344CB8AC3E}">
        <p14:creationId xmlns:p14="http://schemas.microsoft.com/office/powerpoint/2010/main" val="708081051"/>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A48DA065-FA52-4A6B-AE36-1AE15AD4FD00}" type="slidenum">
              <a:rPr lang="en-US" smtClean="0"/>
              <a:pPr/>
              <a:t>66</a:t>
            </a:fld>
            <a:endParaRPr lang="en-US"/>
          </a:p>
        </p:txBody>
      </p:sp>
      <p:pic>
        <p:nvPicPr>
          <p:cNvPr id="4" name="Picture 3"/>
          <p:cNvPicPr/>
          <p:nvPr/>
        </p:nvPicPr>
        <p:blipFill>
          <a:blip r:embed="rId2"/>
          <a:stretch>
            <a:fillRect/>
          </a:stretch>
        </p:blipFill>
        <p:spPr>
          <a:xfrm>
            <a:off x="1920240" y="985520"/>
            <a:ext cx="7823200" cy="4511040"/>
          </a:xfrm>
          <a:prstGeom prst="rect">
            <a:avLst/>
          </a:prstGeom>
        </p:spPr>
      </p:pic>
      <p:sp>
        <p:nvSpPr>
          <p:cNvPr id="5" name="Rectangle 4"/>
          <p:cNvSpPr/>
          <p:nvPr/>
        </p:nvSpPr>
        <p:spPr>
          <a:xfrm>
            <a:off x="1920240" y="5662414"/>
            <a:ext cx="7003840" cy="400110"/>
          </a:xfrm>
          <a:prstGeom prst="rect">
            <a:avLst/>
          </a:prstGeom>
        </p:spPr>
        <p:txBody>
          <a:bodyPr wrap="none">
            <a:spAutoFit/>
          </a:bodyPr>
          <a:lstStyle/>
          <a:p>
            <a:r>
              <a:rPr lang="en-US" sz="2000" dirty="0">
                <a:latin typeface="Arial" pitchFamily="34" charset="0"/>
                <a:cs typeface="Arial" pitchFamily="34" charset="0"/>
              </a:rPr>
              <a:t>Figure </a:t>
            </a:r>
            <a:r>
              <a:rPr lang="en-US" sz="2000" dirty="0" smtClean="0">
                <a:latin typeface="Arial" pitchFamily="34" charset="0"/>
                <a:cs typeface="Arial" pitchFamily="34" charset="0"/>
              </a:rPr>
              <a:t>18 </a:t>
            </a:r>
            <a:r>
              <a:rPr lang="en-US" sz="2000" dirty="0">
                <a:latin typeface="Arial" pitchFamily="34" charset="0"/>
                <a:cs typeface="Arial" pitchFamily="34" charset="0"/>
              </a:rPr>
              <a:t>cash flow </a:t>
            </a:r>
            <a:r>
              <a:rPr lang="en-US" sz="2000" dirty="0" smtClean="0">
                <a:latin typeface="Arial" pitchFamily="34" charset="0"/>
                <a:cs typeface="Arial" pitchFamily="34" charset="0"/>
              </a:rPr>
              <a:t>summary of Grid-connected PV syste</a:t>
            </a:r>
            <a:r>
              <a:rPr lang="en-US" sz="2000" dirty="0">
                <a:latin typeface="Arial" pitchFamily="34" charset="0"/>
                <a:cs typeface="Arial" pitchFamily="34" charset="0"/>
              </a:rPr>
              <a:t>m</a:t>
            </a:r>
            <a:r>
              <a:rPr lang="en-US" sz="2000" dirty="0" smtClean="0">
                <a:latin typeface="Arial" pitchFamily="34" charset="0"/>
                <a:cs typeface="Arial" pitchFamily="34" charset="0"/>
              </a:rPr>
              <a:t> </a:t>
            </a:r>
            <a:endParaRPr lang="en-US" sz="2000" dirty="0">
              <a:latin typeface="Arial" pitchFamily="34" charset="0"/>
              <a:cs typeface="Arial" pitchFamily="34" charset="0"/>
            </a:endParaRPr>
          </a:p>
        </p:txBody>
      </p:sp>
      <p:sp>
        <p:nvSpPr>
          <p:cNvPr id="6" name="Rectangle 5"/>
          <p:cNvSpPr/>
          <p:nvPr/>
        </p:nvSpPr>
        <p:spPr>
          <a:xfrm>
            <a:off x="428381" y="82790"/>
            <a:ext cx="11020966" cy="553998"/>
          </a:xfrm>
          <a:prstGeom prst="rect">
            <a:avLst/>
          </a:prstGeom>
        </p:spPr>
        <p:txBody>
          <a:bodyPr wrap="none">
            <a:spAutoFit/>
          </a:bodyPr>
          <a:lstStyle/>
          <a:p>
            <a:pPr algn="just"/>
            <a:r>
              <a:rPr lang="en-US" sz="3000" b="1" dirty="0" smtClean="0">
                <a:latin typeface="Arial" pitchFamily="34" charset="0"/>
                <a:cs typeface="Arial" pitchFamily="34" charset="0"/>
              </a:rPr>
              <a:t>HSGS                                                                             Cont.….</a:t>
            </a:r>
            <a:endParaRPr lang="en-US" sz="3000" dirty="0"/>
          </a:p>
        </p:txBody>
      </p:sp>
      <p:sp>
        <p:nvSpPr>
          <p:cNvPr id="7" name="Rectangle 6"/>
          <p:cNvSpPr/>
          <p:nvPr/>
        </p:nvSpPr>
        <p:spPr>
          <a:xfrm>
            <a:off x="938547" y="616188"/>
            <a:ext cx="7058343" cy="369332"/>
          </a:xfrm>
          <a:prstGeom prst="rect">
            <a:avLst/>
          </a:prstGeom>
        </p:spPr>
        <p:txBody>
          <a:bodyPr wrap="none">
            <a:spAutoFit/>
          </a:bodyPr>
          <a:lstStyle/>
          <a:p>
            <a:r>
              <a:rPr lang="en-US" dirty="0">
                <a:latin typeface="Arial" pitchFamily="34" charset="0"/>
                <a:cs typeface="Arial" pitchFamily="34" charset="0"/>
              </a:rPr>
              <a:t>The </a:t>
            </a:r>
            <a:r>
              <a:rPr lang="en-US" dirty="0" smtClean="0">
                <a:latin typeface="Arial" pitchFamily="34" charset="0"/>
                <a:cs typeface="Arial" pitchFamily="34" charset="0"/>
              </a:rPr>
              <a:t>cash flow based on the system life span is presented in Fig.18</a:t>
            </a:r>
            <a:endParaRPr lang="en-US" dirty="0"/>
          </a:p>
        </p:txBody>
      </p:sp>
    </p:spTree>
    <p:extLst>
      <p:ext uri="{BB962C8B-B14F-4D97-AF65-F5344CB8AC3E}">
        <p14:creationId xmlns:p14="http://schemas.microsoft.com/office/powerpoint/2010/main" val="2198292429"/>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A48DA065-FA52-4A6B-AE36-1AE15AD4FD00}" type="slidenum">
              <a:rPr lang="en-US" smtClean="0"/>
              <a:pPr/>
              <a:t>67</a:t>
            </a:fld>
            <a:endParaRPr lang="en-US"/>
          </a:p>
        </p:txBody>
      </p:sp>
      <p:pic>
        <p:nvPicPr>
          <p:cNvPr id="4" name="Picture 3"/>
          <p:cNvPicPr/>
          <p:nvPr/>
        </p:nvPicPr>
        <p:blipFill>
          <a:blip r:embed="rId2"/>
          <a:stretch>
            <a:fillRect/>
          </a:stretch>
        </p:blipFill>
        <p:spPr>
          <a:xfrm>
            <a:off x="1581632" y="1381760"/>
            <a:ext cx="8293888" cy="4521200"/>
          </a:xfrm>
          <a:prstGeom prst="rect">
            <a:avLst/>
          </a:prstGeom>
        </p:spPr>
      </p:pic>
      <p:sp>
        <p:nvSpPr>
          <p:cNvPr id="5" name="Rectangle 4"/>
          <p:cNvSpPr/>
          <p:nvPr/>
        </p:nvSpPr>
        <p:spPr>
          <a:xfrm>
            <a:off x="1581632" y="5835134"/>
            <a:ext cx="7431843" cy="400110"/>
          </a:xfrm>
          <a:prstGeom prst="rect">
            <a:avLst/>
          </a:prstGeom>
        </p:spPr>
        <p:txBody>
          <a:bodyPr wrap="none">
            <a:spAutoFit/>
          </a:bodyPr>
          <a:lstStyle/>
          <a:p>
            <a:r>
              <a:rPr lang="en-US" sz="2000" dirty="0">
                <a:latin typeface="Arial" pitchFamily="34" charset="0"/>
                <a:cs typeface="Arial" pitchFamily="34" charset="0"/>
              </a:rPr>
              <a:t>Figure </a:t>
            </a:r>
            <a:r>
              <a:rPr lang="en-US" sz="2000" dirty="0" smtClean="0">
                <a:latin typeface="Arial" pitchFamily="34" charset="0"/>
                <a:cs typeface="Arial" pitchFamily="34" charset="0"/>
              </a:rPr>
              <a:t>19 Monthly  </a:t>
            </a:r>
            <a:r>
              <a:rPr lang="en-US" sz="2000" dirty="0">
                <a:latin typeface="Arial" pitchFamily="34" charset="0"/>
                <a:cs typeface="Arial" pitchFamily="34" charset="0"/>
              </a:rPr>
              <a:t>average electricity production </a:t>
            </a:r>
            <a:r>
              <a:rPr lang="en-US" sz="2000" dirty="0" smtClean="0">
                <a:latin typeface="Arial" pitchFamily="34" charset="0"/>
                <a:cs typeface="Arial" pitchFamily="34" charset="0"/>
              </a:rPr>
              <a:t> of PV </a:t>
            </a:r>
            <a:r>
              <a:rPr lang="en-US" sz="2000" dirty="0" err="1" smtClean="0">
                <a:latin typeface="Arial" pitchFamily="34" charset="0"/>
                <a:cs typeface="Arial" pitchFamily="34" charset="0"/>
              </a:rPr>
              <a:t>vs</a:t>
            </a:r>
            <a:r>
              <a:rPr lang="en-US" sz="2000" dirty="0" smtClean="0">
                <a:latin typeface="Arial" pitchFamily="34" charset="0"/>
                <a:cs typeface="Arial" pitchFamily="34" charset="0"/>
              </a:rPr>
              <a:t> Grid </a:t>
            </a:r>
            <a:endParaRPr lang="en-US" sz="2000" dirty="0">
              <a:latin typeface="Arial" pitchFamily="34" charset="0"/>
              <a:cs typeface="Arial" pitchFamily="34" charset="0"/>
            </a:endParaRPr>
          </a:p>
        </p:txBody>
      </p:sp>
      <p:sp>
        <p:nvSpPr>
          <p:cNvPr id="6" name="Rectangle 5"/>
          <p:cNvSpPr/>
          <p:nvPr/>
        </p:nvSpPr>
        <p:spPr>
          <a:xfrm>
            <a:off x="428381" y="82790"/>
            <a:ext cx="11020966" cy="553998"/>
          </a:xfrm>
          <a:prstGeom prst="rect">
            <a:avLst/>
          </a:prstGeom>
        </p:spPr>
        <p:txBody>
          <a:bodyPr wrap="none">
            <a:spAutoFit/>
          </a:bodyPr>
          <a:lstStyle/>
          <a:p>
            <a:pPr algn="just"/>
            <a:r>
              <a:rPr lang="en-US" sz="3000" b="1" dirty="0" smtClean="0">
                <a:latin typeface="Arial" pitchFamily="34" charset="0"/>
                <a:cs typeface="Arial" pitchFamily="34" charset="0"/>
              </a:rPr>
              <a:t>HSGS                                                                             Cont.….</a:t>
            </a:r>
            <a:endParaRPr lang="en-US" sz="3000" dirty="0"/>
          </a:p>
        </p:txBody>
      </p:sp>
      <p:sp>
        <p:nvSpPr>
          <p:cNvPr id="7" name="Rectangle 6"/>
          <p:cNvSpPr/>
          <p:nvPr/>
        </p:nvSpPr>
        <p:spPr>
          <a:xfrm>
            <a:off x="1300480" y="654709"/>
            <a:ext cx="9164320" cy="369332"/>
          </a:xfrm>
          <a:prstGeom prst="rect">
            <a:avLst/>
          </a:prstGeom>
        </p:spPr>
        <p:txBody>
          <a:bodyPr wrap="square">
            <a:spAutoFit/>
          </a:bodyPr>
          <a:lstStyle/>
          <a:p>
            <a:pPr marL="285750" indent="-285750">
              <a:buFont typeface="Arial" pitchFamily="34" charset="0"/>
              <a:buChar char="•"/>
            </a:pPr>
            <a:r>
              <a:rPr lang="en-US" dirty="0">
                <a:latin typeface="Arial" pitchFamily="34" charset="0"/>
                <a:cs typeface="Arial" pitchFamily="34" charset="0"/>
              </a:rPr>
              <a:t>The </a:t>
            </a:r>
            <a:r>
              <a:rPr lang="en-US" dirty="0" smtClean="0">
                <a:latin typeface="Arial" pitchFamily="34" charset="0"/>
                <a:cs typeface="Arial" pitchFamily="34" charset="0"/>
              </a:rPr>
              <a:t>monthly average energy production is </a:t>
            </a:r>
            <a:r>
              <a:rPr lang="en-US" dirty="0">
                <a:latin typeface="Arial" pitchFamily="34" charset="0"/>
                <a:cs typeface="Arial" pitchFamily="34" charset="0"/>
              </a:rPr>
              <a:t>presented in </a:t>
            </a:r>
            <a:r>
              <a:rPr lang="en-US" dirty="0" smtClean="0">
                <a:latin typeface="Arial" pitchFamily="34" charset="0"/>
                <a:cs typeface="Arial" pitchFamily="34" charset="0"/>
              </a:rPr>
              <a:t>Fig.19</a:t>
            </a:r>
            <a:endParaRPr lang="en-US" dirty="0"/>
          </a:p>
        </p:txBody>
      </p:sp>
    </p:spTree>
    <p:extLst>
      <p:ext uri="{BB962C8B-B14F-4D97-AF65-F5344CB8AC3E}">
        <p14:creationId xmlns:p14="http://schemas.microsoft.com/office/powerpoint/2010/main" val="2374502678"/>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A48DA065-FA52-4A6B-AE36-1AE15AD4FD00}" type="slidenum">
              <a:rPr lang="en-US" smtClean="0"/>
              <a:pPr/>
              <a:t>68</a:t>
            </a:fld>
            <a:endParaRPr lang="en-US"/>
          </a:p>
        </p:txBody>
      </p:sp>
      <p:pic>
        <p:nvPicPr>
          <p:cNvPr id="4" name="Picture 3"/>
          <p:cNvPicPr/>
          <p:nvPr/>
        </p:nvPicPr>
        <p:blipFill>
          <a:blip r:embed="rId2"/>
          <a:stretch>
            <a:fillRect/>
          </a:stretch>
        </p:blipFill>
        <p:spPr>
          <a:xfrm>
            <a:off x="1706880" y="1128208"/>
            <a:ext cx="6939280" cy="4775199"/>
          </a:xfrm>
          <a:prstGeom prst="rect">
            <a:avLst/>
          </a:prstGeom>
        </p:spPr>
      </p:pic>
      <p:sp>
        <p:nvSpPr>
          <p:cNvPr id="5" name="Rectangle 4"/>
          <p:cNvSpPr/>
          <p:nvPr/>
        </p:nvSpPr>
        <p:spPr>
          <a:xfrm>
            <a:off x="1310640" y="5718741"/>
            <a:ext cx="8778240" cy="369332"/>
          </a:xfrm>
          <a:prstGeom prst="rect">
            <a:avLst/>
          </a:prstGeom>
        </p:spPr>
        <p:txBody>
          <a:bodyPr wrap="square">
            <a:spAutoFit/>
          </a:bodyPr>
          <a:lstStyle/>
          <a:p>
            <a:r>
              <a:rPr lang="en-US" dirty="0">
                <a:latin typeface="Arial" pitchFamily="34" charset="0"/>
                <a:cs typeface="Arial" pitchFamily="34" charset="0"/>
              </a:rPr>
              <a:t>Figure </a:t>
            </a:r>
            <a:r>
              <a:rPr lang="en-US" dirty="0" smtClean="0">
                <a:latin typeface="Arial" pitchFamily="34" charset="0"/>
                <a:cs typeface="Arial" pitchFamily="34" charset="0"/>
              </a:rPr>
              <a:t>20 PV output operation data</a:t>
            </a:r>
            <a:endParaRPr lang="en-US" dirty="0">
              <a:latin typeface="Arial" pitchFamily="34" charset="0"/>
              <a:cs typeface="Arial" pitchFamily="34" charset="0"/>
            </a:endParaRPr>
          </a:p>
        </p:txBody>
      </p:sp>
      <p:sp>
        <p:nvSpPr>
          <p:cNvPr id="6" name="Rectangle 5"/>
          <p:cNvSpPr/>
          <p:nvPr/>
        </p:nvSpPr>
        <p:spPr>
          <a:xfrm>
            <a:off x="428381" y="82790"/>
            <a:ext cx="11020966" cy="553998"/>
          </a:xfrm>
          <a:prstGeom prst="rect">
            <a:avLst/>
          </a:prstGeom>
        </p:spPr>
        <p:txBody>
          <a:bodyPr wrap="none">
            <a:spAutoFit/>
          </a:bodyPr>
          <a:lstStyle/>
          <a:p>
            <a:pPr algn="just"/>
            <a:r>
              <a:rPr lang="en-US" sz="3000" b="1" dirty="0" smtClean="0">
                <a:latin typeface="Arial" pitchFamily="34" charset="0"/>
                <a:cs typeface="Arial" pitchFamily="34" charset="0"/>
              </a:rPr>
              <a:t>HSGS                                                                             Cont.….</a:t>
            </a:r>
            <a:endParaRPr lang="en-US" sz="3000" dirty="0"/>
          </a:p>
        </p:txBody>
      </p:sp>
      <p:sp>
        <p:nvSpPr>
          <p:cNvPr id="7" name="Rectangle 6"/>
          <p:cNvSpPr/>
          <p:nvPr/>
        </p:nvSpPr>
        <p:spPr>
          <a:xfrm>
            <a:off x="1058703" y="636788"/>
            <a:ext cx="4769254" cy="369332"/>
          </a:xfrm>
          <a:prstGeom prst="rect">
            <a:avLst/>
          </a:prstGeom>
        </p:spPr>
        <p:txBody>
          <a:bodyPr wrap="none">
            <a:spAutoFit/>
          </a:bodyPr>
          <a:lstStyle/>
          <a:p>
            <a:pPr marL="285750" indent="-285750">
              <a:buFont typeface="Arial" pitchFamily="34" charset="0"/>
              <a:buChar char="•"/>
            </a:pPr>
            <a:r>
              <a:rPr lang="en-US" dirty="0" smtClean="0">
                <a:latin typeface="Arial" pitchFamily="34" charset="0"/>
                <a:cs typeface="Arial" pitchFamily="34" charset="0"/>
              </a:rPr>
              <a:t>The PV output operation is given in Fig.20</a:t>
            </a:r>
            <a:endParaRPr lang="en-US" dirty="0">
              <a:latin typeface="Arial" pitchFamily="34" charset="0"/>
              <a:cs typeface="Arial" pitchFamily="34" charset="0"/>
            </a:endParaRPr>
          </a:p>
        </p:txBody>
      </p:sp>
    </p:spTree>
    <p:extLst>
      <p:ext uri="{BB962C8B-B14F-4D97-AF65-F5344CB8AC3E}">
        <p14:creationId xmlns:p14="http://schemas.microsoft.com/office/powerpoint/2010/main" val="1473615386"/>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A48DA065-FA52-4A6B-AE36-1AE15AD4FD00}" type="slidenum">
              <a:rPr lang="en-US" smtClean="0"/>
              <a:pPr/>
              <a:t>69</a:t>
            </a:fld>
            <a:endParaRPr lang="en-US"/>
          </a:p>
        </p:txBody>
      </p:sp>
      <p:pic>
        <p:nvPicPr>
          <p:cNvPr id="4" name="Picture 3"/>
          <p:cNvPicPr/>
          <p:nvPr/>
        </p:nvPicPr>
        <p:blipFill>
          <a:blip r:embed="rId2"/>
          <a:stretch>
            <a:fillRect/>
          </a:stretch>
        </p:blipFill>
        <p:spPr>
          <a:xfrm>
            <a:off x="1778000" y="1137920"/>
            <a:ext cx="7538720" cy="4676894"/>
          </a:xfrm>
          <a:prstGeom prst="rect">
            <a:avLst/>
          </a:prstGeom>
        </p:spPr>
      </p:pic>
      <p:sp>
        <p:nvSpPr>
          <p:cNvPr id="5" name="Rectangle 4"/>
          <p:cNvSpPr/>
          <p:nvPr/>
        </p:nvSpPr>
        <p:spPr>
          <a:xfrm>
            <a:off x="1971040" y="5814814"/>
            <a:ext cx="6946132" cy="400110"/>
          </a:xfrm>
          <a:prstGeom prst="rect">
            <a:avLst/>
          </a:prstGeom>
        </p:spPr>
        <p:txBody>
          <a:bodyPr wrap="none">
            <a:spAutoFit/>
          </a:bodyPr>
          <a:lstStyle/>
          <a:p>
            <a:r>
              <a:rPr lang="en-US" sz="2000" dirty="0">
                <a:latin typeface="Arial" pitchFamily="34" charset="0"/>
                <a:cs typeface="Arial" pitchFamily="34" charset="0"/>
              </a:rPr>
              <a:t>Figure </a:t>
            </a:r>
            <a:r>
              <a:rPr lang="en-US" sz="2000" dirty="0" smtClean="0">
                <a:latin typeface="Arial" pitchFamily="34" charset="0"/>
                <a:cs typeface="Arial" pitchFamily="34" charset="0"/>
              </a:rPr>
              <a:t>21 the operation of Grid connected PV system batter</a:t>
            </a:r>
            <a:endParaRPr lang="en-US" sz="2000" dirty="0">
              <a:latin typeface="Arial" pitchFamily="34" charset="0"/>
              <a:cs typeface="Arial" pitchFamily="34" charset="0"/>
            </a:endParaRPr>
          </a:p>
        </p:txBody>
      </p:sp>
      <p:sp>
        <p:nvSpPr>
          <p:cNvPr id="6" name="Rectangle 5"/>
          <p:cNvSpPr/>
          <p:nvPr/>
        </p:nvSpPr>
        <p:spPr>
          <a:xfrm>
            <a:off x="428381" y="82790"/>
            <a:ext cx="11020966" cy="553998"/>
          </a:xfrm>
          <a:prstGeom prst="rect">
            <a:avLst/>
          </a:prstGeom>
        </p:spPr>
        <p:txBody>
          <a:bodyPr wrap="none">
            <a:spAutoFit/>
          </a:bodyPr>
          <a:lstStyle/>
          <a:p>
            <a:pPr algn="just"/>
            <a:r>
              <a:rPr lang="en-US" sz="3000" b="1" dirty="0" smtClean="0">
                <a:latin typeface="Arial" pitchFamily="34" charset="0"/>
                <a:cs typeface="Arial" pitchFamily="34" charset="0"/>
              </a:rPr>
              <a:t>HSGS                                                                             Cont.….</a:t>
            </a:r>
            <a:endParaRPr lang="en-US" sz="3000" dirty="0"/>
          </a:p>
        </p:txBody>
      </p:sp>
      <p:sp>
        <p:nvSpPr>
          <p:cNvPr id="7" name="Rectangle 6"/>
          <p:cNvSpPr/>
          <p:nvPr/>
        </p:nvSpPr>
        <p:spPr>
          <a:xfrm>
            <a:off x="772160" y="636789"/>
            <a:ext cx="8026400" cy="369332"/>
          </a:xfrm>
          <a:prstGeom prst="rect">
            <a:avLst/>
          </a:prstGeom>
        </p:spPr>
        <p:txBody>
          <a:bodyPr wrap="square">
            <a:spAutoFit/>
          </a:bodyPr>
          <a:lstStyle/>
          <a:p>
            <a:pPr marL="285750" indent="-285750">
              <a:buFont typeface="Arial" pitchFamily="34" charset="0"/>
              <a:buChar char="•"/>
            </a:pPr>
            <a:r>
              <a:rPr lang="en-US" dirty="0" smtClean="0">
                <a:latin typeface="Arial" pitchFamily="34" charset="0"/>
                <a:cs typeface="Arial" pitchFamily="34" charset="0"/>
              </a:rPr>
              <a:t>The </a:t>
            </a:r>
            <a:r>
              <a:rPr lang="en-US" dirty="0">
                <a:latin typeface="Arial" pitchFamily="34" charset="0"/>
                <a:cs typeface="Arial" pitchFamily="34" charset="0"/>
              </a:rPr>
              <a:t>operation of Grid connected PV system </a:t>
            </a:r>
            <a:r>
              <a:rPr lang="en-US" dirty="0" smtClean="0">
                <a:latin typeface="Arial" pitchFamily="34" charset="0"/>
                <a:cs typeface="Arial" pitchFamily="34" charset="0"/>
              </a:rPr>
              <a:t>battery is given in Fig.21 </a:t>
            </a:r>
            <a:endParaRPr lang="en-US" dirty="0">
              <a:latin typeface="Arial" pitchFamily="34" charset="0"/>
              <a:cs typeface="Arial" pitchFamily="34" charset="0"/>
            </a:endParaRPr>
          </a:p>
        </p:txBody>
      </p:sp>
    </p:spTree>
    <p:extLst>
      <p:ext uri="{BB962C8B-B14F-4D97-AF65-F5344CB8AC3E}">
        <p14:creationId xmlns:p14="http://schemas.microsoft.com/office/powerpoint/2010/main" val="578568806"/>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A48DA065-FA52-4A6B-AE36-1AE15AD4FD00}" type="slidenum">
              <a:rPr lang="en-US" smtClean="0"/>
              <a:pPr/>
              <a:t>70</a:t>
            </a:fld>
            <a:endParaRPr lang="en-US"/>
          </a:p>
        </p:txBody>
      </p:sp>
      <p:pic>
        <p:nvPicPr>
          <p:cNvPr id="4" name="Picture 3"/>
          <p:cNvPicPr/>
          <p:nvPr/>
        </p:nvPicPr>
        <p:blipFill>
          <a:blip r:embed="rId2"/>
          <a:stretch>
            <a:fillRect/>
          </a:stretch>
        </p:blipFill>
        <p:spPr>
          <a:xfrm>
            <a:off x="1727200" y="1046480"/>
            <a:ext cx="8615680" cy="4582160"/>
          </a:xfrm>
          <a:prstGeom prst="rect">
            <a:avLst/>
          </a:prstGeom>
        </p:spPr>
      </p:pic>
      <p:sp>
        <p:nvSpPr>
          <p:cNvPr id="5" name="Rectangle 4"/>
          <p:cNvSpPr/>
          <p:nvPr/>
        </p:nvSpPr>
        <p:spPr>
          <a:xfrm>
            <a:off x="965200" y="5781041"/>
            <a:ext cx="9144000" cy="400110"/>
          </a:xfrm>
          <a:prstGeom prst="rect">
            <a:avLst/>
          </a:prstGeom>
        </p:spPr>
        <p:txBody>
          <a:bodyPr wrap="square">
            <a:spAutoFit/>
          </a:bodyPr>
          <a:lstStyle/>
          <a:p>
            <a:r>
              <a:rPr lang="en-US" sz="2000" dirty="0">
                <a:latin typeface="Arial" pitchFamily="34" charset="0"/>
                <a:cs typeface="Arial" pitchFamily="34" charset="0"/>
              </a:rPr>
              <a:t>Figure </a:t>
            </a:r>
            <a:r>
              <a:rPr lang="en-US" sz="2000" dirty="0" smtClean="0">
                <a:latin typeface="Arial" pitchFamily="34" charset="0"/>
                <a:cs typeface="Arial" pitchFamily="34" charset="0"/>
              </a:rPr>
              <a:t>22. The </a:t>
            </a:r>
            <a:r>
              <a:rPr lang="en-US" sz="2000" dirty="0">
                <a:latin typeface="Arial" pitchFamily="34" charset="0"/>
                <a:cs typeface="Arial" pitchFamily="34" charset="0"/>
              </a:rPr>
              <a:t>operation of Grid connected PV system </a:t>
            </a:r>
            <a:r>
              <a:rPr lang="en-US" sz="2000" dirty="0" smtClean="0">
                <a:latin typeface="Arial" pitchFamily="34" charset="0"/>
                <a:cs typeface="Arial" pitchFamily="34" charset="0"/>
              </a:rPr>
              <a:t>converter </a:t>
            </a:r>
            <a:endParaRPr lang="en-US" sz="2000" dirty="0">
              <a:latin typeface="Arial" pitchFamily="34" charset="0"/>
              <a:cs typeface="Arial" pitchFamily="34" charset="0"/>
            </a:endParaRPr>
          </a:p>
        </p:txBody>
      </p:sp>
      <p:sp>
        <p:nvSpPr>
          <p:cNvPr id="6" name="Rectangle 5"/>
          <p:cNvSpPr/>
          <p:nvPr/>
        </p:nvSpPr>
        <p:spPr>
          <a:xfrm>
            <a:off x="428381" y="82790"/>
            <a:ext cx="11020966" cy="553998"/>
          </a:xfrm>
          <a:prstGeom prst="rect">
            <a:avLst/>
          </a:prstGeom>
        </p:spPr>
        <p:txBody>
          <a:bodyPr wrap="none">
            <a:spAutoFit/>
          </a:bodyPr>
          <a:lstStyle/>
          <a:p>
            <a:pPr algn="just"/>
            <a:r>
              <a:rPr lang="en-US" sz="3000" b="1" dirty="0" smtClean="0">
                <a:latin typeface="Arial" pitchFamily="34" charset="0"/>
                <a:cs typeface="Arial" pitchFamily="34" charset="0"/>
              </a:rPr>
              <a:t>HSGS                                                                             Cont.….</a:t>
            </a:r>
            <a:endParaRPr lang="en-US" sz="3000" dirty="0"/>
          </a:p>
        </p:txBody>
      </p:sp>
      <p:sp>
        <p:nvSpPr>
          <p:cNvPr id="7" name="Rectangle 6"/>
          <p:cNvSpPr/>
          <p:nvPr/>
        </p:nvSpPr>
        <p:spPr>
          <a:xfrm>
            <a:off x="579254" y="677148"/>
            <a:ext cx="7192995" cy="369332"/>
          </a:xfrm>
          <a:prstGeom prst="rect">
            <a:avLst/>
          </a:prstGeom>
        </p:spPr>
        <p:txBody>
          <a:bodyPr wrap="none">
            <a:spAutoFit/>
          </a:bodyPr>
          <a:lstStyle/>
          <a:p>
            <a:pPr marL="285750" indent="-285750">
              <a:buFont typeface="Arial" pitchFamily="34" charset="0"/>
              <a:buChar char="•"/>
            </a:pPr>
            <a:r>
              <a:rPr lang="en-US" dirty="0">
                <a:latin typeface="Arial" pitchFamily="34" charset="0"/>
                <a:cs typeface="Arial" pitchFamily="34" charset="0"/>
              </a:rPr>
              <a:t>The operation of Grid connected PV system converter </a:t>
            </a:r>
            <a:r>
              <a:rPr lang="en-US" dirty="0" smtClean="0">
                <a:latin typeface="Arial" pitchFamily="34" charset="0"/>
                <a:cs typeface="Arial" pitchFamily="34" charset="0"/>
              </a:rPr>
              <a:t> is given by:</a:t>
            </a:r>
            <a:endParaRPr lang="en-US" dirty="0"/>
          </a:p>
        </p:txBody>
      </p:sp>
    </p:spTree>
    <p:extLst>
      <p:ext uri="{BB962C8B-B14F-4D97-AF65-F5344CB8AC3E}">
        <p14:creationId xmlns:p14="http://schemas.microsoft.com/office/powerpoint/2010/main" val="3448168254"/>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A48DA065-FA52-4A6B-AE36-1AE15AD4FD00}" type="slidenum">
              <a:rPr lang="en-US" smtClean="0"/>
              <a:pPr/>
              <a:t>71</a:t>
            </a:fld>
            <a:endParaRPr lang="en-US"/>
          </a:p>
        </p:txBody>
      </p:sp>
      <p:pic>
        <p:nvPicPr>
          <p:cNvPr id="4" name="Picture 3"/>
          <p:cNvPicPr/>
          <p:nvPr/>
        </p:nvPicPr>
        <p:blipFill>
          <a:blip r:embed="rId2"/>
          <a:stretch>
            <a:fillRect/>
          </a:stretch>
        </p:blipFill>
        <p:spPr>
          <a:xfrm>
            <a:off x="1355742" y="1124615"/>
            <a:ext cx="8611217" cy="4910574"/>
          </a:xfrm>
          <a:prstGeom prst="rect">
            <a:avLst/>
          </a:prstGeom>
        </p:spPr>
      </p:pic>
      <p:sp>
        <p:nvSpPr>
          <p:cNvPr id="5" name="Rectangle 4"/>
          <p:cNvSpPr/>
          <p:nvPr/>
        </p:nvSpPr>
        <p:spPr>
          <a:xfrm>
            <a:off x="1660543" y="5835134"/>
            <a:ext cx="5769528" cy="400110"/>
          </a:xfrm>
          <a:prstGeom prst="rect">
            <a:avLst/>
          </a:prstGeom>
        </p:spPr>
        <p:txBody>
          <a:bodyPr wrap="none">
            <a:spAutoFit/>
          </a:bodyPr>
          <a:lstStyle/>
          <a:p>
            <a:pPr algn="ctr"/>
            <a:r>
              <a:rPr lang="en-US" sz="2000" dirty="0">
                <a:latin typeface="Arial" pitchFamily="34" charset="0"/>
                <a:cs typeface="Arial" pitchFamily="34" charset="0"/>
              </a:rPr>
              <a:t>Figure </a:t>
            </a:r>
            <a:r>
              <a:rPr lang="en-US" sz="2000" dirty="0" smtClean="0">
                <a:latin typeface="Arial" pitchFamily="34" charset="0"/>
                <a:cs typeface="Arial" pitchFamily="34" charset="0"/>
              </a:rPr>
              <a:t>23. </a:t>
            </a:r>
            <a:r>
              <a:rPr lang="en-US" sz="2000" dirty="0">
                <a:latin typeface="Arial" pitchFamily="34" charset="0"/>
                <a:cs typeface="Arial" pitchFamily="34" charset="0"/>
              </a:rPr>
              <a:t>Energy flow </a:t>
            </a:r>
            <a:r>
              <a:rPr lang="en-US" sz="2000" dirty="0" smtClean="0">
                <a:latin typeface="Arial" pitchFamily="34" charset="0"/>
                <a:cs typeface="Arial" pitchFamily="34" charset="0"/>
              </a:rPr>
              <a:t>data between </a:t>
            </a:r>
            <a:r>
              <a:rPr lang="en-US" sz="2000" dirty="0">
                <a:latin typeface="Arial" pitchFamily="34" charset="0"/>
                <a:cs typeface="Arial" pitchFamily="34" charset="0"/>
              </a:rPr>
              <a:t>grid and PV</a:t>
            </a:r>
          </a:p>
        </p:txBody>
      </p:sp>
      <p:sp>
        <p:nvSpPr>
          <p:cNvPr id="6" name="Rectangle 5"/>
          <p:cNvSpPr/>
          <p:nvPr/>
        </p:nvSpPr>
        <p:spPr>
          <a:xfrm>
            <a:off x="428381" y="82790"/>
            <a:ext cx="11020966" cy="553998"/>
          </a:xfrm>
          <a:prstGeom prst="rect">
            <a:avLst/>
          </a:prstGeom>
        </p:spPr>
        <p:txBody>
          <a:bodyPr wrap="none">
            <a:spAutoFit/>
          </a:bodyPr>
          <a:lstStyle/>
          <a:p>
            <a:pPr algn="just"/>
            <a:r>
              <a:rPr lang="en-US" sz="3000" b="1" dirty="0" smtClean="0">
                <a:latin typeface="Arial" pitchFamily="34" charset="0"/>
                <a:cs typeface="Arial" pitchFamily="34" charset="0"/>
              </a:rPr>
              <a:t>HSGS                                                                             Cont.….</a:t>
            </a:r>
            <a:endParaRPr lang="en-US" sz="3000" dirty="0"/>
          </a:p>
        </p:txBody>
      </p:sp>
      <p:sp>
        <p:nvSpPr>
          <p:cNvPr id="7" name="Rectangle 6"/>
          <p:cNvSpPr/>
          <p:nvPr/>
        </p:nvSpPr>
        <p:spPr>
          <a:xfrm>
            <a:off x="563710" y="555228"/>
            <a:ext cx="9149250" cy="369332"/>
          </a:xfrm>
          <a:prstGeom prst="rect">
            <a:avLst/>
          </a:prstGeom>
        </p:spPr>
        <p:txBody>
          <a:bodyPr wrap="square">
            <a:spAutoFit/>
          </a:bodyPr>
          <a:lstStyle/>
          <a:p>
            <a:pPr marL="285750" indent="-285750">
              <a:buFont typeface="Arial" pitchFamily="34" charset="0"/>
              <a:buChar char="•"/>
            </a:pPr>
            <a:r>
              <a:rPr lang="en-US" dirty="0" smtClean="0">
                <a:latin typeface="Arial" pitchFamily="34" charset="0"/>
                <a:cs typeface="Arial" pitchFamily="34" charset="0"/>
              </a:rPr>
              <a:t>Energy </a:t>
            </a:r>
            <a:r>
              <a:rPr lang="en-US" dirty="0">
                <a:latin typeface="Arial" pitchFamily="34" charset="0"/>
                <a:cs typeface="Arial" pitchFamily="34" charset="0"/>
              </a:rPr>
              <a:t>flow data between grid and </a:t>
            </a:r>
            <a:r>
              <a:rPr lang="en-US" dirty="0" smtClean="0">
                <a:latin typeface="Arial" pitchFamily="34" charset="0"/>
                <a:cs typeface="Arial" pitchFamily="34" charset="0"/>
              </a:rPr>
              <a:t>PV is given in Fig.23</a:t>
            </a:r>
            <a:endParaRPr lang="en-US" dirty="0"/>
          </a:p>
        </p:txBody>
      </p:sp>
    </p:spTree>
    <p:extLst>
      <p:ext uri="{BB962C8B-B14F-4D97-AF65-F5344CB8AC3E}">
        <p14:creationId xmlns:p14="http://schemas.microsoft.com/office/powerpoint/2010/main" val="442760811"/>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A48DA065-FA52-4A6B-AE36-1AE15AD4FD00}" type="slidenum">
              <a:rPr lang="en-US" smtClean="0"/>
              <a:pPr/>
              <a:t>72</a:t>
            </a:fld>
            <a:endParaRPr lang="en-US"/>
          </a:p>
        </p:txBody>
      </p:sp>
      <p:sp>
        <p:nvSpPr>
          <p:cNvPr id="5" name="Rectangle 4"/>
          <p:cNvSpPr/>
          <p:nvPr/>
        </p:nvSpPr>
        <p:spPr>
          <a:xfrm>
            <a:off x="1513840" y="4925070"/>
            <a:ext cx="8148320" cy="400110"/>
          </a:xfrm>
          <a:prstGeom prst="rect">
            <a:avLst/>
          </a:prstGeom>
        </p:spPr>
        <p:txBody>
          <a:bodyPr wrap="square">
            <a:spAutoFit/>
          </a:bodyPr>
          <a:lstStyle/>
          <a:p>
            <a:pPr algn="ctr"/>
            <a:r>
              <a:rPr lang="en-US" sz="2000" dirty="0">
                <a:latin typeface="Arial" pitchFamily="34" charset="0"/>
                <a:cs typeface="Arial" pitchFamily="34" charset="0"/>
              </a:rPr>
              <a:t>Figure </a:t>
            </a:r>
            <a:r>
              <a:rPr lang="en-US" sz="2000" dirty="0" smtClean="0">
                <a:latin typeface="Arial" pitchFamily="34" charset="0"/>
                <a:cs typeface="Arial" pitchFamily="34" charset="0"/>
              </a:rPr>
              <a:t>24 </a:t>
            </a:r>
            <a:r>
              <a:rPr lang="en-US" sz="2000" dirty="0">
                <a:latin typeface="Arial" pitchFamily="34" charset="0"/>
                <a:cs typeface="Arial" pitchFamily="34" charset="0"/>
              </a:rPr>
              <a:t>: </a:t>
            </a:r>
            <a:r>
              <a:rPr lang="en-US" sz="2000" dirty="0" smtClean="0">
                <a:latin typeface="Arial" pitchFamily="34" charset="0"/>
                <a:cs typeface="Arial" pitchFamily="34" charset="0"/>
              </a:rPr>
              <a:t>Emission reduction data</a:t>
            </a:r>
            <a:endParaRPr lang="en-US" sz="2000" dirty="0">
              <a:latin typeface="Arial" pitchFamily="34" charset="0"/>
              <a:cs typeface="Arial" pitchFamily="34" charset="0"/>
            </a:endParaRPr>
          </a:p>
        </p:txBody>
      </p:sp>
      <p:pic>
        <p:nvPicPr>
          <p:cNvPr id="7" name="Picture 6"/>
          <p:cNvPicPr/>
          <p:nvPr/>
        </p:nvPicPr>
        <p:blipFill>
          <a:blip r:embed="rId2"/>
          <a:stretch>
            <a:fillRect/>
          </a:stretch>
        </p:blipFill>
        <p:spPr>
          <a:xfrm>
            <a:off x="3190584" y="1463040"/>
            <a:ext cx="6542696" cy="2865120"/>
          </a:xfrm>
          <a:prstGeom prst="rect">
            <a:avLst/>
          </a:prstGeom>
        </p:spPr>
      </p:pic>
      <p:sp>
        <p:nvSpPr>
          <p:cNvPr id="8" name="Rectangle 7"/>
          <p:cNvSpPr/>
          <p:nvPr/>
        </p:nvSpPr>
        <p:spPr>
          <a:xfrm>
            <a:off x="428381" y="82790"/>
            <a:ext cx="11020966" cy="553998"/>
          </a:xfrm>
          <a:prstGeom prst="rect">
            <a:avLst/>
          </a:prstGeom>
        </p:spPr>
        <p:txBody>
          <a:bodyPr wrap="none">
            <a:spAutoFit/>
          </a:bodyPr>
          <a:lstStyle/>
          <a:p>
            <a:pPr algn="just"/>
            <a:r>
              <a:rPr lang="en-US" sz="3000" b="1" dirty="0" smtClean="0">
                <a:latin typeface="Arial" pitchFamily="34" charset="0"/>
                <a:cs typeface="Arial" pitchFamily="34" charset="0"/>
              </a:rPr>
              <a:t>HSGS                                                                             Cont.….</a:t>
            </a:r>
            <a:endParaRPr lang="en-US" sz="3000" dirty="0"/>
          </a:p>
        </p:txBody>
      </p:sp>
      <p:sp>
        <p:nvSpPr>
          <p:cNvPr id="9" name="Rectangle 8"/>
          <p:cNvSpPr/>
          <p:nvPr/>
        </p:nvSpPr>
        <p:spPr>
          <a:xfrm>
            <a:off x="270578" y="824468"/>
            <a:ext cx="8629478" cy="400110"/>
          </a:xfrm>
          <a:prstGeom prst="rect">
            <a:avLst/>
          </a:prstGeom>
        </p:spPr>
        <p:txBody>
          <a:bodyPr wrap="none">
            <a:spAutoFit/>
          </a:bodyPr>
          <a:lstStyle/>
          <a:p>
            <a:pPr marL="285750" indent="-285750" algn="ctr">
              <a:buFont typeface="Arial" pitchFamily="34" charset="0"/>
              <a:buChar char="•"/>
            </a:pPr>
            <a:r>
              <a:rPr lang="en-US" sz="2000" dirty="0" smtClean="0">
                <a:latin typeface="Arial" pitchFamily="34" charset="0"/>
                <a:cs typeface="Arial" pitchFamily="34" charset="0"/>
              </a:rPr>
              <a:t>The environmental effect of grid-connected PV system is given in Fig.24</a:t>
            </a:r>
            <a:endParaRPr lang="en-US" sz="2000" dirty="0">
              <a:latin typeface="Arial" pitchFamily="34" charset="0"/>
              <a:cs typeface="Arial" pitchFamily="34" charset="0"/>
            </a:endParaRPr>
          </a:p>
        </p:txBody>
      </p:sp>
    </p:spTree>
    <p:extLst>
      <p:ext uri="{BB962C8B-B14F-4D97-AF65-F5344CB8AC3E}">
        <p14:creationId xmlns:p14="http://schemas.microsoft.com/office/powerpoint/2010/main" val="3655396795"/>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33680" y="802640"/>
            <a:ext cx="11856720" cy="6055360"/>
          </a:xfrm>
        </p:spPr>
        <p:txBody>
          <a:bodyPr>
            <a:normAutofit/>
          </a:bodyPr>
          <a:lstStyle/>
          <a:p>
            <a:pPr algn="just">
              <a:lnSpc>
                <a:spcPct val="150000"/>
              </a:lnSpc>
            </a:pPr>
            <a:r>
              <a:rPr lang="en-US" sz="2000" b="1" dirty="0" smtClean="0">
                <a:latin typeface="Arial" pitchFamily="34" charset="0"/>
                <a:cs typeface="Arial" pitchFamily="34" charset="0"/>
              </a:rPr>
              <a:t>Summary of Homer optimization</a:t>
            </a:r>
            <a:r>
              <a:rPr lang="en-US" sz="2000" dirty="0" smtClean="0">
                <a:latin typeface="Arial" pitchFamily="34" charset="0"/>
                <a:cs typeface="Arial" pitchFamily="34" charset="0"/>
              </a:rPr>
              <a:t>: This </a:t>
            </a:r>
            <a:r>
              <a:rPr lang="en-US" sz="2000" dirty="0">
                <a:latin typeface="Arial" pitchFamily="34" charset="0"/>
                <a:cs typeface="Arial" pitchFamily="34" charset="0"/>
              </a:rPr>
              <a:t>interesting project presents a comparative study of the stand-alone and grid connected PV systems, one connected to the local grid (on-grid) and the other is standalone (off-grid), without taking the influence of sensitive variables into consideration. </a:t>
            </a:r>
            <a:endParaRPr lang="en-US" sz="2000" dirty="0" smtClean="0">
              <a:latin typeface="Arial" pitchFamily="34" charset="0"/>
              <a:cs typeface="Arial" pitchFamily="34" charset="0"/>
            </a:endParaRPr>
          </a:p>
          <a:p>
            <a:pPr algn="just">
              <a:lnSpc>
                <a:spcPct val="150000"/>
              </a:lnSpc>
            </a:pPr>
            <a:r>
              <a:rPr lang="en-US" sz="2000" dirty="0" smtClean="0">
                <a:latin typeface="Arial" pitchFamily="34" charset="0"/>
                <a:cs typeface="Arial" pitchFamily="34" charset="0"/>
              </a:rPr>
              <a:t>The </a:t>
            </a:r>
            <a:r>
              <a:rPr lang="en-US" sz="2000" dirty="0">
                <a:latin typeface="Arial" pitchFamily="34" charset="0"/>
                <a:cs typeface="Arial" pitchFamily="34" charset="0"/>
              </a:rPr>
              <a:t>simulation results reveal that the local grid is most cost-effective than off-grid design for the similar load.</a:t>
            </a:r>
          </a:p>
          <a:p>
            <a:pPr algn="just">
              <a:lnSpc>
                <a:spcPct val="150000"/>
              </a:lnSpc>
            </a:pPr>
            <a:r>
              <a:rPr lang="en-US" sz="2000" dirty="0">
                <a:latin typeface="Arial" pitchFamily="34" charset="0"/>
                <a:cs typeface="Arial" pitchFamily="34" charset="0"/>
              </a:rPr>
              <a:t>It also gives the optimal solution for off-grid and grid connected system, where the homer optimization solution provides better optimal solution compared to the hand based solution</a:t>
            </a:r>
            <a:r>
              <a:rPr lang="en-US" sz="2000" dirty="0" smtClean="0">
                <a:latin typeface="Arial" pitchFamily="34" charset="0"/>
                <a:cs typeface="Arial" pitchFamily="34" charset="0"/>
              </a:rPr>
              <a:t>.</a:t>
            </a:r>
          </a:p>
          <a:p>
            <a:pPr algn="just">
              <a:lnSpc>
                <a:spcPct val="150000"/>
              </a:lnSpc>
            </a:pPr>
            <a:r>
              <a:rPr lang="en-US" sz="2000" dirty="0" smtClean="0">
                <a:latin typeface="Arial" pitchFamily="34" charset="0"/>
                <a:cs typeface="Arial" pitchFamily="34" charset="0"/>
              </a:rPr>
              <a:t> </a:t>
            </a:r>
            <a:r>
              <a:rPr lang="en-US" sz="2000" dirty="0">
                <a:latin typeface="Arial" pitchFamily="34" charset="0"/>
                <a:cs typeface="Arial" pitchFamily="34" charset="0"/>
              </a:rPr>
              <a:t>Besides this, the importance of connected RE to grid in terms of carbon emission reduction, bidirectional flow of energy and energy billing reduction are clearly indicated in Grid-connected systems. </a:t>
            </a:r>
          </a:p>
          <a:p>
            <a:endParaRPr lang="en-US" dirty="0"/>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73</a:t>
            </a:fld>
            <a:endParaRPr lang="en-US"/>
          </a:p>
        </p:txBody>
      </p:sp>
      <p:sp>
        <p:nvSpPr>
          <p:cNvPr id="6" name="Rectangle 5"/>
          <p:cNvSpPr/>
          <p:nvPr/>
        </p:nvSpPr>
        <p:spPr>
          <a:xfrm>
            <a:off x="428381" y="82790"/>
            <a:ext cx="11020966" cy="553998"/>
          </a:xfrm>
          <a:prstGeom prst="rect">
            <a:avLst/>
          </a:prstGeom>
        </p:spPr>
        <p:txBody>
          <a:bodyPr wrap="none">
            <a:spAutoFit/>
          </a:bodyPr>
          <a:lstStyle/>
          <a:p>
            <a:pPr algn="just"/>
            <a:r>
              <a:rPr lang="en-US" sz="3000" b="1" dirty="0" smtClean="0">
                <a:latin typeface="Arial" pitchFamily="34" charset="0"/>
                <a:cs typeface="Arial" pitchFamily="34" charset="0"/>
              </a:rPr>
              <a:t>HSGS                                                                             Cont.….</a:t>
            </a:r>
            <a:endParaRPr lang="en-US" sz="3000" dirty="0"/>
          </a:p>
        </p:txBody>
      </p:sp>
    </p:spTree>
    <p:extLst>
      <p:ext uri="{BB962C8B-B14F-4D97-AF65-F5344CB8AC3E}">
        <p14:creationId xmlns:p14="http://schemas.microsoft.com/office/powerpoint/2010/main" val="2891046619"/>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12800" y="365125"/>
            <a:ext cx="10541002" cy="437515"/>
          </a:xfrm>
        </p:spPr>
        <p:txBody>
          <a:bodyPr>
            <a:noAutofit/>
          </a:bodyPr>
          <a:lstStyle/>
          <a:p>
            <a:r>
              <a:rPr lang="en-US" sz="3000" b="1" dirty="0" smtClean="0">
                <a:latin typeface="Arial" pitchFamily="34" charset="0"/>
                <a:cs typeface="Arial" pitchFamily="34" charset="0"/>
              </a:rPr>
              <a:t>Summary</a:t>
            </a:r>
            <a:endParaRPr lang="en-US" sz="3000" b="1" dirty="0">
              <a:latin typeface="Arial" pitchFamily="34" charset="0"/>
              <a:cs typeface="Arial" pitchFamily="34" charset="0"/>
            </a:endParaRPr>
          </a:p>
        </p:txBody>
      </p:sp>
      <p:sp>
        <p:nvSpPr>
          <p:cNvPr id="3" name="Content Placeholder 2"/>
          <p:cNvSpPr>
            <a:spLocks noGrp="1"/>
          </p:cNvSpPr>
          <p:nvPr>
            <p:ph idx="1"/>
          </p:nvPr>
        </p:nvSpPr>
        <p:spPr>
          <a:xfrm>
            <a:off x="264160" y="762000"/>
            <a:ext cx="11856720" cy="5638800"/>
          </a:xfrm>
        </p:spPr>
        <p:txBody>
          <a:bodyPr>
            <a:normAutofit/>
          </a:bodyPr>
          <a:lstStyle/>
          <a:p>
            <a:pPr algn="just">
              <a:lnSpc>
                <a:spcPct val="200000"/>
              </a:lnSpc>
            </a:pPr>
            <a:r>
              <a:rPr lang="en-US" sz="2000" dirty="0" smtClean="0">
                <a:latin typeface="Arial" pitchFamily="34" charset="0"/>
                <a:cs typeface="Arial" pitchFamily="34" charset="0"/>
              </a:rPr>
              <a:t>This lecture note comprises the designing methods of off-grid and grid connected system. </a:t>
            </a:r>
          </a:p>
          <a:p>
            <a:pPr algn="just">
              <a:lnSpc>
                <a:spcPct val="200000"/>
              </a:lnSpc>
            </a:pPr>
            <a:r>
              <a:rPr lang="en-US" sz="2000" dirty="0" smtClean="0">
                <a:latin typeface="Arial" pitchFamily="34" charset="0"/>
                <a:cs typeface="Arial" pitchFamily="34" charset="0"/>
              </a:rPr>
              <a:t> The software application on designing and optimization  of PV system is discussed.</a:t>
            </a:r>
          </a:p>
          <a:p>
            <a:pPr algn="just">
              <a:lnSpc>
                <a:spcPct val="200000"/>
              </a:lnSpc>
            </a:pPr>
            <a:r>
              <a:rPr lang="en-US" sz="2000" dirty="0" smtClean="0">
                <a:latin typeface="Arial" pitchFamily="34" charset="0"/>
                <a:cs typeface="Arial" pitchFamily="34" charset="0"/>
              </a:rPr>
              <a:t>Different software application on RE system, specifically the Homer optimization software is discussed. </a:t>
            </a:r>
          </a:p>
          <a:p>
            <a:pPr algn="just">
              <a:lnSpc>
                <a:spcPct val="200000"/>
              </a:lnSpc>
            </a:pPr>
            <a:r>
              <a:rPr lang="en-US" sz="2000" dirty="0" smtClean="0">
                <a:latin typeface="Arial" pitchFamily="34" charset="0"/>
                <a:cs typeface="Arial" pitchFamily="34" charset="0"/>
              </a:rPr>
              <a:t>The project design of Off-grid and Grid connected PV system using hand-calculation and Homer optimization is also discussed </a:t>
            </a:r>
          </a:p>
          <a:p>
            <a:pPr algn="just">
              <a:lnSpc>
                <a:spcPct val="200000"/>
              </a:lnSpc>
            </a:pPr>
            <a:r>
              <a:rPr lang="en-US" sz="2000" dirty="0" smtClean="0">
                <a:latin typeface="Arial" pitchFamily="34" charset="0"/>
                <a:cs typeface="Arial" pitchFamily="34" charset="0"/>
              </a:rPr>
              <a:t>The importance of charge controller/battery in off-grid and grid connected system is also observed from the design project </a:t>
            </a:r>
            <a:endParaRPr lang="en-US" sz="20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74</a:t>
            </a:fld>
            <a:endParaRPr lang="en-US"/>
          </a:p>
        </p:txBody>
      </p:sp>
    </p:spTree>
    <p:extLst>
      <p:ext uri="{BB962C8B-B14F-4D97-AF65-F5344CB8AC3E}">
        <p14:creationId xmlns:p14="http://schemas.microsoft.com/office/powerpoint/2010/main" val="2707056777"/>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11125"/>
            <a:ext cx="10937242" cy="864235"/>
          </a:xfrm>
        </p:spPr>
        <p:txBody>
          <a:bodyPr>
            <a:normAutofit/>
          </a:bodyPr>
          <a:lstStyle/>
          <a:p>
            <a:pPr>
              <a:defRPr/>
            </a:pPr>
            <a:r>
              <a:rPr lang="en-US" sz="3000" b="1" dirty="0" smtClean="0">
                <a:latin typeface="Arial" pitchFamily="34" charset="0"/>
                <a:cs typeface="Arial" pitchFamily="34" charset="0"/>
              </a:rPr>
              <a:t>References </a:t>
            </a:r>
            <a:endParaRPr lang="en-US" sz="3000" b="1" dirty="0">
              <a:latin typeface="Arial" pitchFamily="34" charset="0"/>
              <a:cs typeface="Arial" pitchFamily="34" charset="0"/>
            </a:endParaRPr>
          </a:p>
        </p:txBody>
      </p:sp>
      <p:sp>
        <p:nvSpPr>
          <p:cNvPr id="45059" name="Content Placeholder 2"/>
          <p:cNvSpPr>
            <a:spLocks noGrp="1"/>
          </p:cNvSpPr>
          <p:nvPr>
            <p:ph idx="1"/>
          </p:nvPr>
        </p:nvSpPr>
        <p:spPr>
          <a:xfrm>
            <a:off x="0" y="1097280"/>
            <a:ext cx="12090400" cy="4572000"/>
          </a:xfrm>
        </p:spPr>
        <p:txBody>
          <a:bodyPr>
            <a:normAutofit/>
          </a:bodyPr>
          <a:lstStyle/>
          <a:p>
            <a:pPr marL="0" indent="0" algn="just">
              <a:buNone/>
            </a:pPr>
            <a:r>
              <a:rPr lang="en-US" sz="2000" dirty="0" smtClean="0">
                <a:latin typeface="Arial" pitchFamily="34" charset="0"/>
                <a:cs typeface="Arial" pitchFamily="34" charset="0"/>
              </a:rPr>
              <a:t>[1]. </a:t>
            </a:r>
            <a:r>
              <a:rPr lang="en-US" sz="2000" dirty="0" err="1" smtClean="0">
                <a:latin typeface="Arial" pitchFamily="34" charset="0"/>
                <a:cs typeface="Arial" pitchFamily="34" charset="0"/>
              </a:rPr>
              <a:t>A.,Mustafa</a:t>
            </a:r>
            <a:r>
              <a:rPr lang="en-US" sz="2000" dirty="0" smtClean="0">
                <a:latin typeface="Arial" pitchFamily="34" charset="0"/>
                <a:cs typeface="Arial" pitchFamily="34" charset="0"/>
              </a:rPr>
              <a:t> </a:t>
            </a:r>
            <a:r>
              <a:rPr lang="en-US" sz="2000" dirty="0" err="1" smtClean="0">
                <a:latin typeface="Arial" pitchFamily="34" charset="0"/>
                <a:cs typeface="Arial" pitchFamily="34" charset="0"/>
              </a:rPr>
              <a:t>Yaseen</a:t>
            </a:r>
            <a:r>
              <a:rPr lang="en-US" sz="2000" dirty="0" smtClean="0">
                <a:latin typeface="Arial" pitchFamily="34" charset="0"/>
                <a:cs typeface="Arial" pitchFamily="34" charset="0"/>
              </a:rPr>
              <a:t>; A., Mohammed </a:t>
            </a:r>
            <a:r>
              <a:rPr lang="en-US" sz="2000" dirty="0" err="1" smtClean="0">
                <a:latin typeface="Arial" pitchFamily="34" charset="0"/>
                <a:cs typeface="Arial" pitchFamily="34" charset="0"/>
              </a:rPr>
              <a:t>Hasan</a:t>
            </a:r>
            <a:r>
              <a:rPr lang="en-US" sz="2000" dirty="0" smtClean="0">
                <a:latin typeface="Arial" pitchFamily="34" charset="0"/>
                <a:cs typeface="Arial" pitchFamily="34" charset="0"/>
              </a:rPr>
              <a:t> and h., Maher </a:t>
            </a:r>
            <a:r>
              <a:rPr lang="en-US" sz="2000" dirty="0" err="1" smtClean="0">
                <a:latin typeface="Arial" pitchFamily="34" charset="0"/>
                <a:cs typeface="Arial" pitchFamily="34" charset="0"/>
              </a:rPr>
              <a:t>Alwan</a:t>
            </a:r>
            <a:r>
              <a:rPr lang="en-US" sz="2000" dirty="0" smtClean="0">
                <a:latin typeface="Arial" pitchFamily="34" charset="0"/>
                <a:cs typeface="Arial" pitchFamily="34" charset="0"/>
              </a:rPr>
              <a:t>. ‘’Estimation of loads for off-grid solar photovoltaic systems’’. International Journal of Power Electronics and Drive Systems (IJPEDS). V.13(2). 2022.</a:t>
            </a:r>
          </a:p>
          <a:p>
            <a:pPr marL="0" indent="0" algn="just">
              <a:buNone/>
            </a:pPr>
            <a:r>
              <a:rPr lang="en-US" sz="2000" dirty="0" smtClean="0">
                <a:latin typeface="Arial" pitchFamily="34" charset="0"/>
                <a:cs typeface="Arial" pitchFamily="34" charset="0"/>
              </a:rPr>
              <a:t>[2].H., Meg; Q., Tom; R., Kristen and </a:t>
            </a:r>
            <a:r>
              <a:rPr lang="en-US" sz="2000" dirty="0" err="1" smtClean="0">
                <a:latin typeface="Arial" pitchFamily="34" charset="0"/>
                <a:cs typeface="Arial" pitchFamily="34" charset="0"/>
              </a:rPr>
              <a:t>etl</a:t>
            </a:r>
            <a:r>
              <a:rPr lang="en-US" sz="2000" dirty="0" smtClean="0">
                <a:latin typeface="Arial" pitchFamily="34" charset="0"/>
                <a:cs typeface="Arial" pitchFamily="34" charset="0"/>
              </a:rPr>
              <a:t>. ‘’Requirements and Guidelines for Installation of Off-Grid Solar Systems for Public Facilities’’. </a:t>
            </a:r>
            <a:r>
              <a:rPr lang="en-US" sz="2000" dirty="0" smtClean="0">
                <a:latin typeface="Arial" pitchFamily="34" charset="0"/>
                <a:cs typeface="Arial" pitchFamily="34" charset="0"/>
                <a:hlinkClick r:id="rId2"/>
              </a:rPr>
              <a:t>https://</a:t>
            </a:r>
            <a:r>
              <a:rPr lang="en-US" sz="2000" dirty="0" smtClean="0">
                <a:latin typeface="Arial" pitchFamily="34" charset="0"/>
                <a:cs typeface="Arial" pitchFamily="34" charset="0"/>
                <a:hlinkClick r:id="rId2"/>
              </a:rPr>
              <a:t>www.lightingglobal.org/wp-content/uploads/2021/05/QualityAssurance-OffGridSolar-PublicFacilities-Nov2020.pdf</a:t>
            </a:r>
            <a:endParaRPr lang="en-US" sz="2000" dirty="0" smtClean="0">
              <a:latin typeface="Arial" pitchFamily="34" charset="0"/>
              <a:cs typeface="Arial" pitchFamily="34" charset="0"/>
            </a:endParaRPr>
          </a:p>
          <a:p>
            <a:pPr marL="0" indent="0" algn="just">
              <a:buNone/>
            </a:pPr>
            <a:r>
              <a:rPr lang="en-US" sz="2000" dirty="0" smtClean="0">
                <a:latin typeface="Arial" pitchFamily="34" charset="0"/>
                <a:cs typeface="Arial" pitchFamily="34" charset="0"/>
              </a:rPr>
              <a:t>[3]. </a:t>
            </a:r>
            <a:r>
              <a:rPr lang="en-US" sz="2000" dirty="0" smtClean="0">
                <a:latin typeface="Arial" pitchFamily="34" charset="0"/>
                <a:cs typeface="Arial" pitchFamily="34" charset="0"/>
              </a:rPr>
              <a:t>NREL. Getting Started Guide  for  HOMER Version 2.1. National Renewable Energy Laboratory. 2005.  www.nrel.gov</a:t>
            </a:r>
          </a:p>
        </p:txBody>
      </p:sp>
      <p:sp>
        <p:nvSpPr>
          <p:cNvPr id="3" name="Footer Placeholder 2"/>
          <p:cNvSpPr>
            <a:spLocks noGrp="1"/>
          </p:cNvSpPr>
          <p:nvPr>
            <p:ph type="ftr" sz="quarter" idx="11"/>
          </p:nvPr>
        </p:nvSpPr>
        <p:spPr/>
        <p:txBody>
          <a:bodyPr/>
          <a:lstStyle/>
          <a:p>
            <a:r>
              <a:rPr lang="en-US" smtClean="0"/>
              <a:t>Presenter: Dr.Teshome Goa</a:t>
            </a:r>
            <a:endParaRPr lang="en-US"/>
          </a:p>
        </p:txBody>
      </p:sp>
      <p:sp>
        <p:nvSpPr>
          <p:cNvPr id="4" name="Slide Number Placeholder 3"/>
          <p:cNvSpPr>
            <a:spLocks noGrp="1"/>
          </p:cNvSpPr>
          <p:nvPr>
            <p:ph type="sldNum" sz="quarter" idx="12"/>
          </p:nvPr>
        </p:nvSpPr>
        <p:spPr/>
        <p:txBody>
          <a:bodyPr/>
          <a:lstStyle/>
          <a:p>
            <a:fld id="{A48DA065-FA52-4A6B-AE36-1AE15AD4FD00}" type="slidenum">
              <a:rPr lang="en-US" smtClean="0"/>
              <a:pPr/>
              <a:t>75</a:t>
            </a:fld>
            <a:endParaRPr lang="en-US"/>
          </a:p>
        </p:txBody>
      </p:sp>
    </p:spTree>
    <p:extLst>
      <p:ext uri="{BB962C8B-B14F-4D97-AF65-F5344CB8AC3E}">
        <p14:creationId xmlns:p14="http://schemas.microsoft.com/office/powerpoint/2010/main" val="505515692"/>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A48DA065-FA52-4A6B-AE36-1AE15AD4FD00}" type="slidenum">
              <a:rPr lang="en-US" smtClean="0"/>
              <a:pPr/>
              <a:t>76</a:t>
            </a:fld>
            <a:endParaRPr lang="en-US"/>
          </a:p>
        </p:txBody>
      </p:sp>
      <p:sp>
        <p:nvSpPr>
          <p:cNvPr id="4" name="TextBox 3"/>
          <p:cNvSpPr txBox="1"/>
          <p:nvPr/>
        </p:nvSpPr>
        <p:spPr>
          <a:xfrm>
            <a:off x="5080001" y="2743202"/>
            <a:ext cx="2190023" cy="584775"/>
          </a:xfrm>
          <a:prstGeom prst="rect">
            <a:avLst/>
          </a:prstGeom>
          <a:noFill/>
        </p:spPr>
        <p:txBody>
          <a:bodyPr wrap="none" rtlCol="0">
            <a:spAutoFit/>
          </a:bodyPr>
          <a:lstStyle/>
          <a:p>
            <a:r>
              <a:rPr lang="en-US" sz="3200" dirty="0" smtClean="0">
                <a:latin typeface="Times New Roman" pitchFamily="18" charset="0"/>
                <a:cs typeface="Times New Roman" pitchFamily="18" charset="0"/>
              </a:rPr>
              <a:t>Thank you !</a:t>
            </a:r>
            <a:endParaRPr lang="en-US" sz="3200" dirty="0">
              <a:latin typeface="Times New Roman" pitchFamily="18" charset="0"/>
              <a:cs typeface="Times New Roman" pitchFamily="18" charset="0"/>
            </a:endParaRPr>
          </a:p>
        </p:txBody>
      </p:sp>
    </p:spTree>
    <p:extLst>
      <p:ext uri="{BB962C8B-B14F-4D97-AF65-F5344CB8AC3E}">
        <p14:creationId xmlns:p14="http://schemas.microsoft.com/office/powerpoint/2010/main" val="3025529363"/>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884199654"/>
              </p:ext>
            </p:extLst>
          </p:nvPr>
        </p:nvGraphicFramePr>
        <p:xfrm>
          <a:off x="711200" y="1371600"/>
          <a:ext cx="10443632" cy="4438646"/>
        </p:xfrm>
        <a:graphic>
          <a:graphicData uri="http://schemas.openxmlformats.org/drawingml/2006/table">
            <a:tbl>
              <a:tblPr firstRow="1" firstCol="1" bandRow="1">
                <a:tableStyleId>{BC89EF96-8CEA-46FF-86C4-4CE0E7609802}</a:tableStyleId>
              </a:tblPr>
              <a:tblGrid>
                <a:gridCol w="4419745"/>
                <a:gridCol w="2069928"/>
                <a:gridCol w="1973847"/>
                <a:gridCol w="1980112"/>
              </a:tblGrid>
              <a:tr h="558124">
                <a:tc>
                  <a:txBody>
                    <a:bodyPr/>
                    <a:lstStyle/>
                    <a:p>
                      <a:pPr marL="0" marR="0">
                        <a:lnSpc>
                          <a:spcPct val="107000"/>
                        </a:lnSpc>
                        <a:spcBef>
                          <a:spcPts val="0"/>
                        </a:spcBef>
                        <a:spcAft>
                          <a:spcPts val="0"/>
                        </a:spcAft>
                      </a:pPr>
                      <a:r>
                        <a:rPr lang="en-US" sz="1400" dirty="0">
                          <a:effectLst/>
                        </a:rPr>
                        <a:t>Typical Power Consumption Demands</a:t>
                      </a:r>
                      <a:endParaRPr lang="en-US" sz="1400" dirty="0">
                        <a:effectLst/>
                        <a:latin typeface="Arial" pitchFamily="34" charset="0"/>
                        <a:ea typeface="Calibri"/>
                        <a:cs typeface="Arial" pitchFamily="34" charset="0"/>
                      </a:endParaRPr>
                    </a:p>
                  </a:txBody>
                  <a:tcPr marT="0" marB="0" anchor="ctr"/>
                </a:tc>
                <a:tc>
                  <a:txBody>
                    <a:bodyPr/>
                    <a:lstStyle/>
                    <a:p>
                      <a:pPr marL="0" marR="0">
                        <a:lnSpc>
                          <a:spcPct val="107000"/>
                        </a:lnSpc>
                        <a:spcBef>
                          <a:spcPts val="0"/>
                        </a:spcBef>
                        <a:spcAft>
                          <a:spcPts val="800"/>
                        </a:spcAft>
                      </a:pPr>
                      <a:r>
                        <a:rPr lang="en-US" sz="1400">
                          <a:effectLst/>
                        </a:rPr>
                        <a:t>Wattage/appliance’s </a:t>
                      </a:r>
                      <a:endParaRPr lang="en-US" sz="1400">
                        <a:effectLst/>
                        <a:latin typeface="Arial" pitchFamily="34" charset="0"/>
                        <a:ea typeface="Calibri"/>
                        <a:cs typeface="Arial" pitchFamily="34" charset="0"/>
                      </a:endParaRPr>
                    </a:p>
                  </a:txBody>
                  <a:tcPr marT="0" marB="0"/>
                </a:tc>
                <a:tc>
                  <a:txBody>
                    <a:bodyPr/>
                    <a:lstStyle/>
                    <a:p>
                      <a:pPr marL="0" marR="0">
                        <a:lnSpc>
                          <a:spcPct val="107000"/>
                        </a:lnSpc>
                        <a:spcBef>
                          <a:spcPts val="0"/>
                        </a:spcBef>
                        <a:spcAft>
                          <a:spcPts val="800"/>
                        </a:spcAft>
                      </a:pPr>
                      <a:r>
                        <a:rPr lang="en-US" sz="1400">
                          <a:effectLst/>
                        </a:rPr>
                        <a:t>Daily use</a:t>
                      </a:r>
                    </a:p>
                    <a:p>
                      <a:pPr marL="0" marR="0" algn="ctr">
                        <a:lnSpc>
                          <a:spcPct val="107000"/>
                        </a:lnSpc>
                        <a:spcBef>
                          <a:spcPts val="0"/>
                        </a:spcBef>
                        <a:spcAft>
                          <a:spcPts val="800"/>
                        </a:spcAft>
                      </a:pPr>
                      <a:r>
                        <a:rPr lang="en-US" sz="1400">
                          <a:effectLst/>
                        </a:rPr>
                        <a:t>(hours)</a:t>
                      </a:r>
                      <a:endParaRPr lang="en-US" sz="1400">
                        <a:effectLst/>
                        <a:latin typeface="Arial" pitchFamily="34" charset="0"/>
                        <a:ea typeface="Calibri"/>
                        <a:cs typeface="Arial" pitchFamily="34" charset="0"/>
                      </a:endParaRPr>
                    </a:p>
                  </a:txBody>
                  <a:tcPr marT="0" marB="0"/>
                </a:tc>
                <a:tc>
                  <a:txBody>
                    <a:bodyPr/>
                    <a:lstStyle/>
                    <a:p>
                      <a:pPr marL="0" marR="0" algn="ctr">
                        <a:lnSpc>
                          <a:spcPct val="107000"/>
                        </a:lnSpc>
                        <a:spcBef>
                          <a:spcPts val="0"/>
                        </a:spcBef>
                        <a:spcAft>
                          <a:spcPts val="800"/>
                        </a:spcAft>
                      </a:pPr>
                      <a:r>
                        <a:rPr lang="en-US" sz="1400">
                          <a:effectLst/>
                        </a:rPr>
                        <a:t>Daily Energy Use</a:t>
                      </a:r>
                    </a:p>
                    <a:p>
                      <a:pPr marL="0" marR="0" algn="ctr">
                        <a:lnSpc>
                          <a:spcPct val="107000"/>
                        </a:lnSpc>
                        <a:spcBef>
                          <a:spcPts val="0"/>
                        </a:spcBef>
                        <a:spcAft>
                          <a:spcPts val="800"/>
                        </a:spcAft>
                      </a:pPr>
                      <a:r>
                        <a:rPr lang="en-US" sz="1400">
                          <a:effectLst/>
                        </a:rPr>
                        <a:t>(watt hours)</a:t>
                      </a:r>
                      <a:endParaRPr lang="en-US" sz="1400">
                        <a:effectLst/>
                        <a:latin typeface="Arial" pitchFamily="34" charset="0"/>
                        <a:ea typeface="Calibri"/>
                        <a:cs typeface="Arial" pitchFamily="34" charset="0"/>
                      </a:endParaRPr>
                    </a:p>
                  </a:txBody>
                  <a:tcPr marT="0" marB="0"/>
                </a:tc>
              </a:tr>
              <a:tr h="228266">
                <a:tc>
                  <a:txBody>
                    <a:bodyPr/>
                    <a:lstStyle/>
                    <a:p>
                      <a:pPr marL="0" marR="0">
                        <a:lnSpc>
                          <a:spcPct val="107000"/>
                        </a:lnSpc>
                        <a:spcBef>
                          <a:spcPts val="0"/>
                        </a:spcBef>
                        <a:spcAft>
                          <a:spcPts val="0"/>
                        </a:spcAft>
                      </a:pPr>
                      <a:r>
                        <a:rPr lang="en-US" sz="1400" dirty="0">
                          <a:effectLst/>
                        </a:rPr>
                        <a:t>Appliance </a:t>
                      </a:r>
                      <a:endParaRPr lang="en-US" sz="1400" dirty="0">
                        <a:effectLst/>
                        <a:latin typeface="Arial" pitchFamily="34" charset="0"/>
                        <a:ea typeface="Calibri"/>
                        <a:cs typeface="Arial" pitchFamily="34" charset="0"/>
                      </a:endParaRPr>
                    </a:p>
                  </a:txBody>
                  <a:tcPr marT="0" marB="0" anchor="ctr"/>
                </a:tc>
                <a:tc>
                  <a:txBody>
                    <a:bodyPr/>
                    <a:lstStyle/>
                    <a:p>
                      <a:pPr marL="0" marR="0">
                        <a:lnSpc>
                          <a:spcPct val="107000"/>
                        </a:lnSpc>
                        <a:spcBef>
                          <a:spcPts val="0"/>
                        </a:spcBef>
                        <a:spcAft>
                          <a:spcPts val="0"/>
                        </a:spcAft>
                      </a:pPr>
                      <a:r>
                        <a:rPr lang="en-US" sz="1400">
                          <a:effectLst/>
                        </a:rPr>
                        <a:t>Watts</a:t>
                      </a:r>
                      <a:endParaRPr lang="en-US" sz="1400">
                        <a:effectLst/>
                        <a:latin typeface="Arial" pitchFamily="34" charset="0"/>
                        <a:ea typeface="Calibri"/>
                        <a:cs typeface="Arial" pitchFamily="34" charset="0"/>
                      </a:endParaRPr>
                    </a:p>
                  </a:txBody>
                  <a:tcPr marT="0" marB="0" anchor="ctr"/>
                </a:tc>
                <a:tc>
                  <a:txBody>
                    <a:bodyPr/>
                    <a:lstStyle/>
                    <a:p>
                      <a:pPr marL="0" marR="0">
                        <a:lnSpc>
                          <a:spcPct val="107000"/>
                        </a:lnSpc>
                        <a:spcBef>
                          <a:spcPts val="0"/>
                        </a:spcBef>
                        <a:spcAft>
                          <a:spcPts val="0"/>
                        </a:spcAft>
                      </a:pPr>
                      <a:r>
                        <a:rPr lang="en-US" sz="1400">
                          <a:effectLst/>
                        </a:rPr>
                        <a:t> </a:t>
                      </a:r>
                      <a:endParaRPr lang="en-US" sz="1400">
                        <a:effectLst/>
                        <a:latin typeface="Arial" pitchFamily="34" charset="0"/>
                        <a:ea typeface="Calibri"/>
                        <a:cs typeface="Arial" pitchFamily="34" charset="0"/>
                      </a:endParaRPr>
                    </a:p>
                  </a:txBody>
                  <a:tcPr marT="0" marB="0"/>
                </a:tc>
                <a:tc>
                  <a:txBody>
                    <a:bodyPr/>
                    <a:lstStyle/>
                    <a:p>
                      <a:pPr marL="0" marR="0">
                        <a:lnSpc>
                          <a:spcPct val="107000"/>
                        </a:lnSpc>
                        <a:spcBef>
                          <a:spcPts val="0"/>
                        </a:spcBef>
                        <a:spcAft>
                          <a:spcPts val="0"/>
                        </a:spcAft>
                      </a:pPr>
                      <a:r>
                        <a:rPr lang="en-US" sz="1400">
                          <a:effectLst/>
                        </a:rPr>
                        <a:t> </a:t>
                      </a:r>
                      <a:endParaRPr lang="en-US" sz="1400">
                        <a:effectLst/>
                        <a:latin typeface="Arial" pitchFamily="34" charset="0"/>
                        <a:ea typeface="Calibri"/>
                        <a:cs typeface="Arial" pitchFamily="34" charset="0"/>
                      </a:endParaRPr>
                    </a:p>
                  </a:txBody>
                  <a:tcPr marT="0" marB="0"/>
                </a:tc>
              </a:tr>
              <a:tr h="228266">
                <a:tc>
                  <a:txBody>
                    <a:bodyPr/>
                    <a:lstStyle/>
                    <a:p>
                      <a:pPr marL="0" marR="0">
                        <a:lnSpc>
                          <a:spcPct val="107000"/>
                        </a:lnSpc>
                        <a:spcBef>
                          <a:spcPts val="0"/>
                        </a:spcBef>
                        <a:spcAft>
                          <a:spcPts val="0"/>
                        </a:spcAft>
                      </a:pPr>
                      <a:r>
                        <a:rPr lang="en-US" sz="1400" dirty="0">
                          <a:effectLst/>
                        </a:rPr>
                        <a:t>Coffee Pot </a:t>
                      </a:r>
                      <a:endParaRPr lang="en-US" sz="1400" dirty="0">
                        <a:effectLst/>
                        <a:latin typeface="Arial" pitchFamily="34" charset="0"/>
                        <a:ea typeface="Calibri"/>
                        <a:cs typeface="Arial" pitchFamily="34" charset="0"/>
                      </a:endParaRPr>
                    </a:p>
                  </a:txBody>
                  <a:tcPr marT="0" marB="0" anchor="ctr"/>
                </a:tc>
                <a:tc>
                  <a:txBody>
                    <a:bodyPr/>
                    <a:lstStyle/>
                    <a:p>
                      <a:pPr marL="0" marR="0">
                        <a:lnSpc>
                          <a:spcPct val="107000"/>
                        </a:lnSpc>
                        <a:spcBef>
                          <a:spcPts val="0"/>
                        </a:spcBef>
                        <a:spcAft>
                          <a:spcPts val="0"/>
                        </a:spcAft>
                      </a:pPr>
                      <a:r>
                        <a:rPr lang="en-US" sz="1400">
                          <a:effectLst/>
                        </a:rPr>
                        <a:t>200</a:t>
                      </a:r>
                      <a:endParaRPr lang="en-US" sz="1400">
                        <a:effectLst/>
                        <a:latin typeface="Arial" pitchFamily="34" charset="0"/>
                        <a:ea typeface="Calibri"/>
                        <a:cs typeface="Arial" pitchFamily="34" charset="0"/>
                      </a:endParaRPr>
                    </a:p>
                  </a:txBody>
                  <a:tcPr marT="0" marB="0" anchor="ctr"/>
                </a:tc>
                <a:tc>
                  <a:txBody>
                    <a:bodyPr/>
                    <a:lstStyle/>
                    <a:p>
                      <a:pPr marL="0" marR="0">
                        <a:lnSpc>
                          <a:spcPct val="107000"/>
                        </a:lnSpc>
                        <a:spcBef>
                          <a:spcPts val="0"/>
                        </a:spcBef>
                        <a:spcAft>
                          <a:spcPts val="0"/>
                        </a:spcAft>
                      </a:pPr>
                      <a:r>
                        <a:rPr lang="en-US" sz="1400">
                          <a:effectLst/>
                        </a:rPr>
                        <a:t>0.25</a:t>
                      </a:r>
                      <a:endParaRPr lang="en-US" sz="1400">
                        <a:effectLst/>
                        <a:latin typeface="Arial" pitchFamily="34" charset="0"/>
                        <a:ea typeface="Calibri"/>
                        <a:cs typeface="Arial" pitchFamily="34" charset="0"/>
                      </a:endParaRPr>
                    </a:p>
                  </a:txBody>
                  <a:tcPr marT="0" marB="0"/>
                </a:tc>
                <a:tc>
                  <a:txBody>
                    <a:bodyPr/>
                    <a:lstStyle/>
                    <a:p>
                      <a:pPr marL="0" marR="0">
                        <a:lnSpc>
                          <a:spcPct val="107000"/>
                        </a:lnSpc>
                        <a:spcBef>
                          <a:spcPts val="0"/>
                        </a:spcBef>
                        <a:spcAft>
                          <a:spcPts val="0"/>
                        </a:spcAft>
                      </a:pPr>
                      <a:r>
                        <a:rPr lang="en-US" sz="1400">
                          <a:effectLst/>
                        </a:rPr>
                        <a:t> </a:t>
                      </a:r>
                      <a:endParaRPr lang="en-US" sz="1400">
                        <a:effectLst/>
                        <a:latin typeface="Arial" pitchFamily="34" charset="0"/>
                        <a:ea typeface="Calibri"/>
                        <a:cs typeface="Arial" pitchFamily="34" charset="0"/>
                      </a:endParaRPr>
                    </a:p>
                  </a:txBody>
                  <a:tcPr marT="0" marB="0"/>
                </a:tc>
              </a:tr>
              <a:tr h="228266">
                <a:tc>
                  <a:txBody>
                    <a:bodyPr/>
                    <a:lstStyle/>
                    <a:p>
                      <a:pPr marL="0" marR="0">
                        <a:lnSpc>
                          <a:spcPct val="107000"/>
                        </a:lnSpc>
                        <a:spcBef>
                          <a:spcPts val="0"/>
                        </a:spcBef>
                        <a:spcAft>
                          <a:spcPts val="0"/>
                        </a:spcAft>
                      </a:pPr>
                      <a:r>
                        <a:rPr lang="en-US" sz="1400">
                          <a:effectLst/>
                        </a:rPr>
                        <a:t>Coffee Maker </a:t>
                      </a:r>
                      <a:endParaRPr lang="en-US" sz="1400">
                        <a:effectLst/>
                        <a:latin typeface="Arial" pitchFamily="34" charset="0"/>
                        <a:ea typeface="Calibri"/>
                        <a:cs typeface="Arial" pitchFamily="34" charset="0"/>
                      </a:endParaRPr>
                    </a:p>
                  </a:txBody>
                  <a:tcPr marT="0" marB="0" anchor="ctr"/>
                </a:tc>
                <a:tc>
                  <a:txBody>
                    <a:bodyPr/>
                    <a:lstStyle/>
                    <a:p>
                      <a:pPr marL="0" marR="0">
                        <a:lnSpc>
                          <a:spcPct val="107000"/>
                        </a:lnSpc>
                        <a:spcBef>
                          <a:spcPts val="0"/>
                        </a:spcBef>
                        <a:spcAft>
                          <a:spcPts val="0"/>
                        </a:spcAft>
                      </a:pPr>
                      <a:r>
                        <a:rPr lang="en-US" sz="1400" dirty="0">
                          <a:effectLst/>
                        </a:rPr>
                        <a:t>800</a:t>
                      </a:r>
                      <a:endParaRPr lang="en-US" sz="1400" dirty="0">
                        <a:effectLst/>
                        <a:latin typeface="Arial" pitchFamily="34" charset="0"/>
                        <a:ea typeface="Calibri"/>
                        <a:cs typeface="Arial" pitchFamily="34" charset="0"/>
                      </a:endParaRPr>
                    </a:p>
                  </a:txBody>
                  <a:tcPr marT="0" marB="0" anchor="ctr"/>
                </a:tc>
                <a:tc>
                  <a:txBody>
                    <a:bodyPr/>
                    <a:lstStyle/>
                    <a:p>
                      <a:pPr marL="0" marR="0">
                        <a:lnSpc>
                          <a:spcPct val="107000"/>
                        </a:lnSpc>
                        <a:spcBef>
                          <a:spcPts val="0"/>
                        </a:spcBef>
                        <a:spcAft>
                          <a:spcPts val="0"/>
                        </a:spcAft>
                      </a:pPr>
                      <a:r>
                        <a:rPr lang="en-US" sz="1400">
                          <a:effectLst/>
                        </a:rPr>
                        <a:t>0.25</a:t>
                      </a:r>
                      <a:endParaRPr lang="en-US" sz="1400">
                        <a:effectLst/>
                        <a:latin typeface="Arial" pitchFamily="34" charset="0"/>
                        <a:ea typeface="Calibri"/>
                        <a:cs typeface="Arial" pitchFamily="34" charset="0"/>
                      </a:endParaRPr>
                    </a:p>
                  </a:txBody>
                  <a:tcPr marT="0" marB="0"/>
                </a:tc>
                <a:tc>
                  <a:txBody>
                    <a:bodyPr/>
                    <a:lstStyle/>
                    <a:p>
                      <a:pPr marL="0" marR="0">
                        <a:lnSpc>
                          <a:spcPct val="107000"/>
                        </a:lnSpc>
                        <a:spcBef>
                          <a:spcPts val="0"/>
                        </a:spcBef>
                        <a:spcAft>
                          <a:spcPts val="0"/>
                        </a:spcAft>
                      </a:pPr>
                      <a:r>
                        <a:rPr lang="en-US" sz="1400">
                          <a:effectLst/>
                        </a:rPr>
                        <a:t> </a:t>
                      </a:r>
                      <a:endParaRPr lang="en-US" sz="1400">
                        <a:effectLst/>
                        <a:latin typeface="Arial" pitchFamily="34" charset="0"/>
                        <a:ea typeface="Calibri"/>
                        <a:cs typeface="Arial" pitchFamily="34" charset="0"/>
                      </a:endParaRPr>
                    </a:p>
                  </a:txBody>
                  <a:tcPr marT="0" marB="0"/>
                </a:tc>
              </a:tr>
              <a:tr h="228266">
                <a:tc>
                  <a:txBody>
                    <a:bodyPr/>
                    <a:lstStyle/>
                    <a:p>
                      <a:pPr marL="0" marR="0">
                        <a:lnSpc>
                          <a:spcPct val="107000"/>
                        </a:lnSpc>
                        <a:spcBef>
                          <a:spcPts val="0"/>
                        </a:spcBef>
                        <a:spcAft>
                          <a:spcPts val="0"/>
                        </a:spcAft>
                      </a:pPr>
                      <a:r>
                        <a:rPr lang="en-US" sz="1400">
                          <a:effectLst/>
                        </a:rPr>
                        <a:t>Toaster </a:t>
                      </a:r>
                      <a:endParaRPr lang="en-US" sz="1400">
                        <a:effectLst/>
                        <a:latin typeface="Arial" pitchFamily="34" charset="0"/>
                        <a:ea typeface="Calibri"/>
                        <a:cs typeface="Arial" pitchFamily="34" charset="0"/>
                      </a:endParaRPr>
                    </a:p>
                  </a:txBody>
                  <a:tcPr marT="0" marB="0" anchor="ctr"/>
                </a:tc>
                <a:tc>
                  <a:txBody>
                    <a:bodyPr/>
                    <a:lstStyle/>
                    <a:p>
                      <a:pPr marL="0" marR="0">
                        <a:lnSpc>
                          <a:spcPct val="107000"/>
                        </a:lnSpc>
                        <a:spcBef>
                          <a:spcPts val="0"/>
                        </a:spcBef>
                        <a:spcAft>
                          <a:spcPts val="0"/>
                        </a:spcAft>
                      </a:pPr>
                      <a:r>
                        <a:rPr lang="en-US" sz="1400" dirty="0">
                          <a:effectLst/>
                        </a:rPr>
                        <a:t>800-1500</a:t>
                      </a:r>
                      <a:endParaRPr lang="en-US" sz="1400" dirty="0">
                        <a:effectLst/>
                        <a:latin typeface="Arial" pitchFamily="34" charset="0"/>
                        <a:ea typeface="Calibri"/>
                        <a:cs typeface="Arial" pitchFamily="34" charset="0"/>
                      </a:endParaRPr>
                    </a:p>
                  </a:txBody>
                  <a:tcPr marT="0" marB="0" anchor="ctr"/>
                </a:tc>
                <a:tc>
                  <a:txBody>
                    <a:bodyPr/>
                    <a:lstStyle/>
                    <a:p>
                      <a:pPr marL="0" marR="0">
                        <a:lnSpc>
                          <a:spcPct val="107000"/>
                        </a:lnSpc>
                        <a:spcBef>
                          <a:spcPts val="0"/>
                        </a:spcBef>
                        <a:spcAft>
                          <a:spcPts val="0"/>
                        </a:spcAft>
                      </a:pPr>
                      <a:r>
                        <a:rPr lang="en-US" sz="1400">
                          <a:effectLst/>
                        </a:rPr>
                        <a:t>0.25</a:t>
                      </a:r>
                      <a:endParaRPr lang="en-US" sz="1400">
                        <a:effectLst/>
                        <a:latin typeface="Arial" pitchFamily="34" charset="0"/>
                        <a:ea typeface="Calibri"/>
                        <a:cs typeface="Arial" pitchFamily="34" charset="0"/>
                      </a:endParaRPr>
                    </a:p>
                  </a:txBody>
                  <a:tcPr marT="0" marB="0"/>
                </a:tc>
                <a:tc>
                  <a:txBody>
                    <a:bodyPr/>
                    <a:lstStyle/>
                    <a:p>
                      <a:pPr marL="0" marR="0">
                        <a:lnSpc>
                          <a:spcPct val="107000"/>
                        </a:lnSpc>
                        <a:spcBef>
                          <a:spcPts val="0"/>
                        </a:spcBef>
                        <a:spcAft>
                          <a:spcPts val="0"/>
                        </a:spcAft>
                      </a:pPr>
                      <a:r>
                        <a:rPr lang="en-US" sz="1400">
                          <a:effectLst/>
                        </a:rPr>
                        <a:t> </a:t>
                      </a:r>
                      <a:endParaRPr lang="en-US" sz="1400">
                        <a:effectLst/>
                        <a:latin typeface="Arial" pitchFamily="34" charset="0"/>
                        <a:ea typeface="Calibri"/>
                        <a:cs typeface="Arial" pitchFamily="34" charset="0"/>
                      </a:endParaRPr>
                    </a:p>
                  </a:txBody>
                  <a:tcPr marT="0" marB="0"/>
                </a:tc>
              </a:tr>
              <a:tr h="228266">
                <a:tc>
                  <a:txBody>
                    <a:bodyPr/>
                    <a:lstStyle/>
                    <a:p>
                      <a:pPr marL="0" marR="0">
                        <a:lnSpc>
                          <a:spcPct val="107000"/>
                        </a:lnSpc>
                        <a:spcBef>
                          <a:spcPts val="0"/>
                        </a:spcBef>
                        <a:spcAft>
                          <a:spcPts val="0"/>
                        </a:spcAft>
                      </a:pPr>
                      <a:r>
                        <a:rPr lang="en-US" sz="1400">
                          <a:effectLst/>
                        </a:rPr>
                        <a:t>Blender </a:t>
                      </a:r>
                      <a:endParaRPr lang="en-US" sz="1400">
                        <a:effectLst/>
                        <a:latin typeface="Arial" pitchFamily="34" charset="0"/>
                        <a:ea typeface="Calibri"/>
                        <a:cs typeface="Arial" pitchFamily="34" charset="0"/>
                      </a:endParaRPr>
                    </a:p>
                  </a:txBody>
                  <a:tcPr marT="0" marB="0" anchor="ctr"/>
                </a:tc>
                <a:tc>
                  <a:txBody>
                    <a:bodyPr/>
                    <a:lstStyle/>
                    <a:p>
                      <a:pPr marL="0" marR="0">
                        <a:lnSpc>
                          <a:spcPct val="107000"/>
                        </a:lnSpc>
                        <a:spcBef>
                          <a:spcPts val="0"/>
                        </a:spcBef>
                        <a:spcAft>
                          <a:spcPts val="0"/>
                        </a:spcAft>
                      </a:pPr>
                      <a:r>
                        <a:rPr lang="en-US" sz="1400" dirty="0">
                          <a:effectLst/>
                        </a:rPr>
                        <a:t>300</a:t>
                      </a:r>
                      <a:endParaRPr lang="en-US" sz="1400" dirty="0">
                        <a:effectLst/>
                        <a:latin typeface="Arial" pitchFamily="34" charset="0"/>
                        <a:ea typeface="Calibri"/>
                        <a:cs typeface="Arial" pitchFamily="34" charset="0"/>
                      </a:endParaRPr>
                    </a:p>
                  </a:txBody>
                  <a:tcPr marT="0" marB="0" anchor="ctr"/>
                </a:tc>
                <a:tc>
                  <a:txBody>
                    <a:bodyPr/>
                    <a:lstStyle/>
                    <a:p>
                      <a:pPr marL="0" marR="0">
                        <a:lnSpc>
                          <a:spcPct val="107000"/>
                        </a:lnSpc>
                        <a:spcBef>
                          <a:spcPts val="0"/>
                        </a:spcBef>
                        <a:spcAft>
                          <a:spcPts val="0"/>
                        </a:spcAft>
                      </a:pPr>
                      <a:r>
                        <a:rPr lang="en-US" sz="1400">
                          <a:effectLst/>
                        </a:rPr>
                        <a:t>0.15</a:t>
                      </a:r>
                      <a:endParaRPr lang="en-US" sz="1400">
                        <a:effectLst/>
                        <a:latin typeface="Arial" pitchFamily="34" charset="0"/>
                        <a:ea typeface="Calibri"/>
                        <a:cs typeface="Arial" pitchFamily="34" charset="0"/>
                      </a:endParaRPr>
                    </a:p>
                  </a:txBody>
                  <a:tcPr marT="0" marB="0"/>
                </a:tc>
                <a:tc>
                  <a:txBody>
                    <a:bodyPr/>
                    <a:lstStyle/>
                    <a:p>
                      <a:pPr marL="0" marR="0">
                        <a:lnSpc>
                          <a:spcPct val="107000"/>
                        </a:lnSpc>
                        <a:spcBef>
                          <a:spcPts val="0"/>
                        </a:spcBef>
                        <a:spcAft>
                          <a:spcPts val="0"/>
                        </a:spcAft>
                      </a:pPr>
                      <a:r>
                        <a:rPr lang="en-US" sz="1400">
                          <a:effectLst/>
                        </a:rPr>
                        <a:t> </a:t>
                      </a:r>
                      <a:endParaRPr lang="en-US" sz="1400">
                        <a:effectLst/>
                        <a:latin typeface="Arial" pitchFamily="34" charset="0"/>
                        <a:ea typeface="Calibri"/>
                        <a:cs typeface="Arial" pitchFamily="34" charset="0"/>
                      </a:endParaRPr>
                    </a:p>
                  </a:txBody>
                  <a:tcPr marT="0" marB="0"/>
                </a:tc>
              </a:tr>
              <a:tr h="228266">
                <a:tc>
                  <a:txBody>
                    <a:bodyPr/>
                    <a:lstStyle/>
                    <a:p>
                      <a:pPr marL="0" marR="0">
                        <a:lnSpc>
                          <a:spcPct val="107000"/>
                        </a:lnSpc>
                        <a:spcBef>
                          <a:spcPts val="0"/>
                        </a:spcBef>
                        <a:spcAft>
                          <a:spcPts val="0"/>
                        </a:spcAft>
                      </a:pPr>
                      <a:r>
                        <a:rPr lang="en-US" sz="1400">
                          <a:effectLst/>
                        </a:rPr>
                        <a:t>Microwave </a:t>
                      </a:r>
                      <a:endParaRPr lang="en-US" sz="1400">
                        <a:effectLst/>
                        <a:latin typeface="Arial" pitchFamily="34" charset="0"/>
                        <a:ea typeface="Calibri"/>
                        <a:cs typeface="Arial" pitchFamily="34" charset="0"/>
                      </a:endParaRPr>
                    </a:p>
                  </a:txBody>
                  <a:tcPr marT="0" marB="0" anchor="ctr"/>
                </a:tc>
                <a:tc>
                  <a:txBody>
                    <a:bodyPr/>
                    <a:lstStyle/>
                    <a:p>
                      <a:pPr marL="0" marR="0">
                        <a:lnSpc>
                          <a:spcPct val="107000"/>
                        </a:lnSpc>
                        <a:spcBef>
                          <a:spcPts val="0"/>
                        </a:spcBef>
                        <a:spcAft>
                          <a:spcPts val="0"/>
                        </a:spcAft>
                      </a:pPr>
                      <a:r>
                        <a:rPr lang="en-US" sz="1400">
                          <a:effectLst/>
                        </a:rPr>
                        <a:t>600-1500</a:t>
                      </a:r>
                      <a:endParaRPr lang="en-US" sz="1400">
                        <a:effectLst/>
                        <a:latin typeface="Arial" pitchFamily="34" charset="0"/>
                        <a:ea typeface="Calibri"/>
                        <a:cs typeface="Arial" pitchFamily="34" charset="0"/>
                      </a:endParaRPr>
                    </a:p>
                  </a:txBody>
                  <a:tcPr marT="0" marB="0" anchor="ctr"/>
                </a:tc>
                <a:tc>
                  <a:txBody>
                    <a:bodyPr/>
                    <a:lstStyle/>
                    <a:p>
                      <a:pPr marL="0" marR="0">
                        <a:lnSpc>
                          <a:spcPct val="107000"/>
                        </a:lnSpc>
                        <a:spcBef>
                          <a:spcPts val="0"/>
                        </a:spcBef>
                        <a:spcAft>
                          <a:spcPts val="0"/>
                        </a:spcAft>
                      </a:pPr>
                      <a:r>
                        <a:rPr lang="en-US" sz="1400" dirty="0">
                          <a:effectLst/>
                        </a:rPr>
                        <a:t>0.3</a:t>
                      </a:r>
                      <a:endParaRPr lang="en-US" sz="1400" dirty="0">
                        <a:effectLst/>
                        <a:latin typeface="Arial" pitchFamily="34" charset="0"/>
                        <a:ea typeface="Calibri"/>
                        <a:cs typeface="Arial" pitchFamily="34" charset="0"/>
                      </a:endParaRPr>
                    </a:p>
                  </a:txBody>
                  <a:tcPr marT="0" marB="0"/>
                </a:tc>
                <a:tc>
                  <a:txBody>
                    <a:bodyPr/>
                    <a:lstStyle/>
                    <a:p>
                      <a:pPr marL="0" marR="0">
                        <a:lnSpc>
                          <a:spcPct val="107000"/>
                        </a:lnSpc>
                        <a:spcBef>
                          <a:spcPts val="0"/>
                        </a:spcBef>
                        <a:spcAft>
                          <a:spcPts val="0"/>
                        </a:spcAft>
                      </a:pPr>
                      <a:r>
                        <a:rPr lang="en-US" sz="1400">
                          <a:effectLst/>
                        </a:rPr>
                        <a:t> </a:t>
                      </a:r>
                      <a:endParaRPr lang="en-US" sz="1400">
                        <a:effectLst/>
                        <a:latin typeface="Arial" pitchFamily="34" charset="0"/>
                        <a:ea typeface="Calibri"/>
                        <a:cs typeface="Arial" pitchFamily="34" charset="0"/>
                      </a:endParaRPr>
                    </a:p>
                  </a:txBody>
                  <a:tcPr marT="0" marB="0"/>
                </a:tc>
              </a:tr>
              <a:tr h="228266">
                <a:tc>
                  <a:txBody>
                    <a:bodyPr/>
                    <a:lstStyle/>
                    <a:p>
                      <a:pPr marL="0" marR="0">
                        <a:lnSpc>
                          <a:spcPct val="107000"/>
                        </a:lnSpc>
                        <a:spcBef>
                          <a:spcPts val="0"/>
                        </a:spcBef>
                        <a:spcAft>
                          <a:spcPts val="0"/>
                        </a:spcAft>
                      </a:pPr>
                      <a:r>
                        <a:rPr lang="en-US" sz="1400">
                          <a:effectLst/>
                        </a:rPr>
                        <a:t>Hot Plate </a:t>
                      </a:r>
                      <a:endParaRPr lang="en-US" sz="1400">
                        <a:effectLst/>
                        <a:latin typeface="Arial" pitchFamily="34" charset="0"/>
                        <a:ea typeface="Calibri"/>
                        <a:cs typeface="Arial" pitchFamily="34" charset="0"/>
                      </a:endParaRPr>
                    </a:p>
                  </a:txBody>
                  <a:tcPr marT="0" marB="0" anchor="ctr"/>
                </a:tc>
                <a:tc>
                  <a:txBody>
                    <a:bodyPr/>
                    <a:lstStyle/>
                    <a:p>
                      <a:pPr marL="0" marR="0">
                        <a:lnSpc>
                          <a:spcPct val="107000"/>
                        </a:lnSpc>
                        <a:spcBef>
                          <a:spcPts val="0"/>
                        </a:spcBef>
                        <a:spcAft>
                          <a:spcPts val="0"/>
                        </a:spcAft>
                      </a:pPr>
                      <a:r>
                        <a:rPr lang="en-US" sz="1400">
                          <a:effectLst/>
                        </a:rPr>
                        <a:t>1200</a:t>
                      </a:r>
                      <a:endParaRPr lang="en-US" sz="1400">
                        <a:effectLst/>
                        <a:latin typeface="Arial" pitchFamily="34" charset="0"/>
                        <a:ea typeface="Calibri"/>
                        <a:cs typeface="Arial" pitchFamily="34" charset="0"/>
                      </a:endParaRPr>
                    </a:p>
                  </a:txBody>
                  <a:tcPr marT="0" marB="0" anchor="ctr"/>
                </a:tc>
                <a:tc>
                  <a:txBody>
                    <a:bodyPr/>
                    <a:lstStyle/>
                    <a:p>
                      <a:pPr marL="0" marR="0">
                        <a:lnSpc>
                          <a:spcPct val="107000"/>
                        </a:lnSpc>
                        <a:spcBef>
                          <a:spcPts val="0"/>
                        </a:spcBef>
                        <a:spcAft>
                          <a:spcPts val="0"/>
                        </a:spcAft>
                      </a:pPr>
                      <a:r>
                        <a:rPr lang="en-US" sz="1400">
                          <a:effectLst/>
                        </a:rPr>
                        <a:t>0.3</a:t>
                      </a:r>
                      <a:endParaRPr lang="en-US" sz="1400">
                        <a:effectLst/>
                        <a:latin typeface="Arial" pitchFamily="34" charset="0"/>
                        <a:ea typeface="Calibri"/>
                        <a:cs typeface="Arial" pitchFamily="34" charset="0"/>
                      </a:endParaRPr>
                    </a:p>
                  </a:txBody>
                  <a:tcPr marT="0" marB="0"/>
                </a:tc>
                <a:tc>
                  <a:txBody>
                    <a:bodyPr/>
                    <a:lstStyle/>
                    <a:p>
                      <a:pPr marL="0" marR="0">
                        <a:lnSpc>
                          <a:spcPct val="107000"/>
                        </a:lnSpc>
                        <a:spcBef>
                          <a:spcPts val="0"/>
                        </a:spcBef>
                        <a:spcAft>
                          <a:spcPts val="0"/>
                        </a:spcAft>
                      </a:pPr>
                      <a:r>
                        <a:rPr lang="en-US" sz="1400">
                          <a:effectLst/>
                        </a:rPr>
                        <a:t> </a:t>
                      </a:r>
                      <a:endParaRPr lang="en-US" sz="1400">
                        <a:effectLst/>
                        <a:latin typeface="Arial" pitchFamily="34" charset="0"/>
                        <a:ea typeface="Calibri"/>
                        <a:cs typeface="Arial" pitchFamily="34" charset="0"/>
                      </a:endParaRPr>
                    </a:p>
                  </a:txBody>
                  <a:tcPr marT="0" marB="0"/>
                </a:tc>
              </a:tr>
              <a:tr h="228266">
                <a:tc>
                  <a:txBody>
                    <a:bodyPr/>
                    <a:lstStyle/>
                    <a:p>
                      <a:pPr marL="0" marR="0">
                        <a:lnSpc>
                          <a:spcPct val="107000"/>
                        </a:lnSpc>
                        <a:spcBef>
                          <a:spcPts val="0"/>
                        </a:spcBef>
                        <a:spcAft>
                          <a:spcPts val="0"/>
                        </a:spcAft>
                      </a:pPr>
                      <a:r>
                        <a:rPr lang="en-US" sz="1400">
                          <a:effectLst/>
                        </a:rPr>
                        <a:t>Washing Machine Automatic </a:t>
                      </a:r>
                      <a:endParaRPr lang="en-US" sz="1400">
                        <a:effectLst/>
                        <a:latin typeface="Arial" pitchFamily="34" charset="0"/>
                        <a:ea typeface="Calibri"/>
                        <a:cs typeface="Arial" pitchFamily="34" charset="0"/>
                      </a:endParaRPr>
                    </a:p>
                  </a:txBody>
                  <a:tcPr marT="0" marB="0" anchor="ctr"/>
                </a:tc>
                <a:tc>
                  <a:txBody>
                    <a:bodyPr/>
                    <a:lstStyle/>
                    <a:p>
                      <a:pPr marL="0" marR="0">
                        <a:lnSpc>
                          <a:spcPct val="107000"/>
                        </a:lnSpc>
                        <a:spcBef>
                          <a:spcPts val="0"/>
                        </a:spcBef>
                        <a:spcAft>
                          <a:spcPts val="0"/>
                        </a:spcAft>
                      </a:pPr>
                      <a:r>
                        <a:rPr lang="en-US" sz="1400">
                          <a:effectLst/>
                        </a:rPr>
                        <a:t>500</a:t>
                      </a:r>
                      <a:endParaRPr lang="en-US" sz="1400">
                        <a:effectLst/>
                        <a:latin typeface="Arial" pitchFamily="34" charset="0"/>
                        <a:ea typeface="Calibri"/>
                        <a:cs typeface="Arial" pitchFamily="34" charset="0"/>
                      </a:endParaRPr>
                    </a:p>
                  </a:txBody>
                  <a:tcPr marT="0" marB="0" anchor="ctr"/>
                </a:tc>
                <a:tc>
                  <a:txBody>
                    <a:bodyPr/>
                    <a:lstStyle/>
                    <a:p>
                      <a:pPr marL="0" marR="0">
                        <a:lnSpc>
                          <a:spcPct val="107000"/>
                        </a:lnSpc>
                        <a:spcBef>
                          <a:spcPts val="0"/>
                        </a:spcBef>
                        <a:spcAft>
                          <a:spcPts val="0"/>
                        </a:spcAft>
                      </a:pPr>
                      <a:r>
                        <a:rPr lang="en-US" sz="1400" dirty="0">
                          <a:effectLst/>
                        </a:rPr>
                        <a:t>0.25</a:t>
                      </a:r>
                      <a:endParaRPr lang="en-US" sz="1400" dirty="0">
                        <a:effectLst/>
                        <a:latin typeface="Arial" pitchFamily="34" charset="0"/>
                        <a:ea typeface="Calibri"/>
                        <a:cs typeface="Arial" pitchFamily="34" charset="0"/>
                      </a:endParaRPr>
                    </a:p>
                  </a:txBody>
                  <a:tcPr marT="0" marB="0"/>
                </a:tc>
                <a:tc>
                  <a:txBody>
                    <a:bodyPr/>
                    <a:lstStyle/>
                    <a:p>
                      <a:pPr marL="0" marR="0">
                        <a:lnSpc>
                          <a:spcPct val="107000"/>
                        </a:lnSpc>
                        <a:spcBef>
                          <a:spcPts val="0"/>
                        </a:spcBef>
                        <a:spcAft>
                          <a:spcPts val="0"/>
                        </a:spcAft>
                      </a:pPr>
                      <a:r>
                        <a:rPr lang="en-US" sz="1400" dirty="0">
                          <a:effectLst/>
                        </a:rPr>
                        <a:t> </a:t>
                      </a:r>
                      <a:endParaRPr lang="en-US" sz="1400" dirty="0">
                        <a:effectLst/>
                        <a:latin typeface="Arial" pitchFamily="34" charset="0"/>
                        <a:ea typeface="Calibri"/>
                        <a:cs typeface="Arial" pitchFamily="34" charset="0"/>
                      </a:endParaRPr>
                    </a:p>
                  </a:txBody>
                  <a:tcPr marT="0" marB="0"/>
                </a:tc>
              </a:tr>
              <a:tr h="228266">
                <a:tc>
                  <a:txBody>
                    <a:bodyPr/>
                    <a:lstStyle/>
                    <a:p>
                      <a:pPr marL="0" marR="0">
                        <a:lnSpc>
                          <a:spcPct val="107000"/>
                        </a:lnSpc>
                        <a:spcBef>
                          <a:spcPts val="0"/>
                        </a:spcBef>
                        <a:spcAft>
                          <a:spcPts val="0"/>
                        </a:spcAft>
                      </a:pPr>
                      <a:r>
                        <a:rPr lang="en-US" sz="1400">
                          <a:effectLst/>
                        </a:rPr>
                        <a:t>Washing Machine Manual </a:t>
                      </a:r>
                      <a:endParaRPr lang="en-US" sz="1400">
                        <a:effectLst/>
                        <a:latin typeface="Arial" pitchFamily="34" charset="0"/>
                        <a:ea typeface="Calibri"/>
                        <a:cs typeface="Arial" pitchFamily="34" charset="0"/>
                      </a:endParaRPr>
                    </a:p>
                  </a:txBody>
                  <a:tcPr marT="0" marB="0" anchor="ctr"/>
                </a:tc>
                <a:tc>
                  <a:txBody>
                    <a:bodyPr/>
                    <a:lstStyle/>
                    <a:p>
                      <a:pPr marL="0" marR="0">
                        <a:lnSpc>
                          <a:spcPct val="107000"/>
                        </a:lnSpc>
                        <a:spcBef>
                          <a:spcPts val="0"/>
                        </a:spcBef>
                        <a:spcAft>
                          <a:spcPts val="0"/>
                        </a:spcAft>
                      </a:pPr>
                      <a:r>
                        <a:rPr lang="en-US" sz="1400">
                          <a:effectLst/>
                        </a:rPr>
                        <a:t>300</a:t>
                      </a:r>
                      <a:endParaRPr lang="en-US" sz="1400">
                        <a:effectLst/>
                        <a:latin typeface="Arial" pitchFamily="34" charset="0"/>
                        <a:ea typeface="Calibri"/>
                        <a:cs typeface="Arial" pitchFamily="34" charset="0"/>
                      </a:endParaRPr>
                    </a:p>
                  </a:txBody>
                  <a:tcPr marT="0" marB="0" anchor="ctr"/>
                </a:tc>
                <a:tc>
                  <a:txBody>
                    <a:bodyPr/>
                    <a:lstStyle/>
                    <a:p>
                      <a:pPr marL="0" marR="0">
                        <a:lnSpc>
                          <a:spcPct val="107000"/>
                        </a:lnSpc>
                        <a:spcBef>
                          <a:spcPts val="0"/>
                        </a:spcBef>
                        <a:spcAft>
                          <a:spcPts val="800"/>
                        </a:spcAft>
                      </a:pPr>
                      <a:r>
                        <a:rPr lang="en-US" sz="1400">
                          <a:effectLst/>
                        </a:rPr>
                        <a:t>0.25</a:t>
                      </a:r>
                      <a:endParaRPr lang="en-US" sz="1400">
                        <a:effectLst/>
                        <a:latin typeface="Arial" pitchFamily="34" charset="0"/>
                        <a:ea typeface="Calibri"/>
                        <a:cs typeface="Arial" pitchFamily="34" charset="0"/>
                      </a:endParaRPr>
                    </a:p>
                  </a:txBody>
                  <a:tcPr marT="0" marB="0"/>
                </a:tc>
                <a:tc>
                  <a:txBody>
                    <a:bodyPr/>
                    <a:lstStyle/>
                    <a:p>
                      <a:pPr marL="0" marR="0">
                        <a:lnSpc>
                          <a:spcPct val="107000"/>
                        </a:lnSpc>
                        <a:spcBef>
                          <a:spcPts val="0"/>
                        </a:spcBef>
                        <a:spcAft>
                          <a:spcPts val="0"/>
                        </a:spcAft>
                      </a:pPr>
                      <a:r>
                        <a:rPr lang="en-US" sz="1400">
                          <a:effectLst/>
                        </a:rPr>
                        <a:t> </a:t>
                      </a:r>
                      <a:endParaRPr lang="en-US" sz="1400">
                        <a:effectLst/>
                        <a:latin typeface="Arial" pitchFamily="34" charset="0"/>
                        <a:ea typeface="Calibri"/>
                        <a:cs typeface="Arial" pitchFamily="34" charset="0"/>
                      </a:endParaRPr>
                    </a:p>
                  </a:txBody>
                  <a:tcPr marT="0" marB="0"/>
                </a:tc>
              </a:tr>
              <a:tr h="228266">
                <a:tc>
                  <a:txBody>
                    <a:bodyPr/>
                    <a:lstStyle/>
                    <a:p>
                      <a:pPr marL="0" marR="0">
                        <a:lnSpc>
                          <a:spcPct val="107000"/>
                        </a:lnSpc>
                        <a:spcBef>
                          <a:spcPts val="0"/>
                        </a:spcBef>
                        <a:spcAft>
                          <a:spcPts val="0"/>
                        </a:spcAft>
                      </a:pPr>
                      <a:r>
                        <a:rPr lang="en-US" sz="1400">
                          <a:effectLst/>
                        </a:rPr>
                        <a:t>Vacuum Cleaner Upright </a:t>
                      </a:r>
                      <a:endParaRPr lang="en-US" sz="1400">
                        <a:effectLst/>
                        <a:latin typeface="Arial" pitchFamily="34" charset="0"/>
                        <a:ea typeface="Calibri"/>
                        <a:cs typeface="Arial" pitchFamily="34" charset="0"/>
                      </a:endParaRPr>
                    </a:p>
                  </a:txBody>
                  <a:tcPr marT="0" marB="0" anchor="ctr"/>
                </a:tc>
                <a:tc>
                  <a:txBody>
                    <a:bodyPr/>
                    <a:lstStyle/>
                    <a:p>
                      <a:pPr marL="0" marR="0">
                        <a:lnSpc>
                          <a:spcPct val="107000"/>
                        </a:lnSpc>
                        <a:spcBef>
                          <a:spcPts val="0"/>
                        </a:spcBef>
                        <a:spcAft>
                          <a:spcPts val="0"/>
                        </a:spcAft>
                      </a:pPr>
                      <a:r>
                        <a:rPr lang="en-US" sz="1400">
                          <a:effectLst/>
                        </a:rPr>
                        <a:t>200-700</a:t>
                      </a:r>
                      <a:endParaRPr lang="en-US" sz="1400">
                        <a:effectLst/>
                        <a:latin typeface="Arial" pitchFamily="34" charset="0"/>
                        <a:ea typeface="Calibri"/>
                        <a:cs typeface="Arial" pitchFamily="34" charset="0"/>
                      </a:endParaRPr>
                    </a:p>
                  </a:txBody>
                  <a:tcPr marT="0" marB="0" anchor="ctr"/>
                </a:tc>
                <a:tc>
                  <a:txBody>
                    <a:bodyPr/>
                    <a:lstStyle/>
                    <a:p>
                      <a:pPr marL="0" marR="0">
                        <a:lnSpc>
                          <a:spcPct val="107000"/>
                        </a:lnSpc>
                        <a:spcBef>
                          <a:spcPts val="0"/>
                        </a:spcBef>
                        <a:spcAft>
                          <a:spcPts val="800"/>
                        </a:spcAft>
                      </a:pPr>
                      <a:r>
                        <a:rPr lang="en-US" sz="1400" dirty="0">
                          <a:effectLst/>
                        </a:rPr>
                        <a:t>0.25</a:t>
                      </a:r>
                      <a:endParaRPr lang="en-US" sz="1400" dirty="0">
                        <a:effectLst/>
                        <a:latin typeface="Arial" pitchFamily="34" charset="0"/>
                        <a:ea typeface="Calibri"/>
                        <a:cs typeface="Arial" pitchFamily="34" charset="0"/>
                      </a:endParaRPr>
                    </a:p>
                  </a:txBody>
                  <a:tcPr marT="0" marB="0"/>
                </a:tc>
                <a:tc>
                  <a:txBody>
                    <a:bodyPr/>
                    <a:lstStyle/>
                    <a:p>
                      <a:pPr marL="0" marR="0">
                        <a:lnSpc>
                          <a:spcPct val="107000"/>
                        </a:lnSpc>
                        <a:spcBef>
                          <a:spcPts val="0"/>
                        </a:spcBef>
                        <a:spcAft>
                          <a:spcPts val="0"/>
                        </a:spcAft>
                      </a:pPr>
                      <a:r>
                        <a:rPr lang="en-US" sz="1400">
                          <a:effectLst/>
                        </a:rPr>
                        <a:t> </a:t>
                      </a:r>
                      <a:endParaRPr lang="en-US" sz="1400">
                        <a:effectLst/>
                        <a:latin typeface="Arial" pitchFamily="34" charset="0"/>
                        <a:ea typeface="Calibri"/>
                        <a:cs typeface="Arial" pitchFamily="34" charset="0"/>
                      </a:endParaRPr>
                    </a:p>
                  </a:txBody>
                  <a:tcPr marT="0" marB="0"/>
                </a:tc>
              </a:tr>
              <a:tr h="228266">
                <a:tc>
                  <a:txBody>
                    <a:bodyPr/>
                    <a:lstStyle/>
                    <a:p>
                      <a:pPr marL="0" marR="0">
                        <a:lnSpc>
                          <a:spcPct val="107000"/>
                        </a:lnSpc>
                        <a:spcBef>
                          <a:spcPts val="0"/>
                        </a:spcBef>
                        <a:spcAft>
                          <a:spcPts val="0"/>
                        </a:spcAft>
                      </a:pPr>
                      <a:r>
                        <a:rPr lang="en-US" sz="1400">
                          <a:effectLst/>
                        </a:rPr>
                        <a:t>Vacuum Cleaner Hand </a:t>
                      </a:r>
                      <a:endParaRPr lang="en-US" sz="1400">
                        <a:effectLst/>
                        <a:latin typeface="Arial" pitchFamily="34" charset="0"/>
                        <a:ea typeface="Calibri"/>
                        <a:cs typeface="Arial" pitchFamily="34" charset="0"/>
                      </a:endParaRPr>
                    </a:p>
                  </a:txBody>
                  <a:tcPr marT="0" marB="0" anchor="ctr"/>
                </a:tc>
                <a:tc>
                  <a:txBody>
                    <a:bodyPr/>
                    <a:lstStyle/>
                    <a:p>
                      <a:pPr marL="0" marR="0">
                        <a:lnSpc>
                          <a:spcPct val="107000"/>
                        </a:lnSpc>
                        <a:spcBef>
                          <a:spcPts val="0"/>
                        </a:spcBef>
                        <a:spcAft>
                          <a:spcPts val="0"/>
                        </a:spcAft>
                      </a:pPr>
                      <a:r>
                        <a:rPr lang="en-US" sz="1400">
                          <a:effectLst/>
                        </a:rPr>
                        <a:t>100</a:t>
                      </a:r>
                      <a:endParaRPr lang="en-US" sz="1400">
                        <a:effectLst/>
                        <a:latin typeface="Arial" pitchFamily="34" charset="0"/>
                        <a:ea typeface="Calibri"/>
                        <a:cs typeface="Arial" pitchFamily="34" charset="0"/>
                      </a:endParaRPr>
                    </a:p>
                  </a:txBody>
                  <a:tcPr marT="0" marB="0" anchor="ctr"/>
                </a:tc>
                <a:tc>
                  <a:txBody>
                    <a:bodyPr/>
                    <a:lstStyle/>
                    <a:p>
                      <a:pPr marL="0" marR="0">
                        <a:lnSpc>
                          <a:spcPct val="107000"/>
                        </a:lnSpc>
                        <a:spcBef>
                          <a:spcPts val="0"/>
                        </a:spcBef>
                        <a:spcAft>
                          <a:spcPts val="800"/>
                        </a:spcAft>
                      </a:pPr>
                      <a:r>
                        <a:rPr lang="en-US" sz="1400" dirty="0">
                          <a:effectLst/>
                        </a:rPr>
                        <a:t>0.25</a:t>
                      </a:r>
                      <a:endParaRPr lang="en-US" sz="1400" dirty="0">
                        <a:effectLst/>
                        <a:latin typeface="Arial" pitchFamily="34" charset="0"/>
                        <a:ea typeface="Calibri"/>
                        <a:cs typeface="Arial" pitchFamily="34" charset="0"/>
                      </a:endParaRPr>
                    </a:p>
                  </a:txBody>
                  <a:tcPr marT="0" marB="0"/>
                </a:tc>
                <a:tc>
                  <a:txBody>
                    <a:bodyPr/>
                    <a:lstStyle/>
                    <a:p>
                      <a:pPr marL="0" marR="0">
                        <a:lnSpc>
                          <a:spcPct val="107000"/>
                        </a:lnSpc>
                        <a:spcBef>
                          <a:spcPts val="0"/>
                        </a:spcBef>
                        <a:spcAft>
                          <a:spcPts val="0"/>
                        </a:spcAft>
                      </a:pPr>
                      <a:r>
                        <a:rPr lang="en-US" sz="1400">
                          <a:effectLst/>
                        </a:rPr>
                        <a:t> </a:t>
                      </a:r>
                      <a:endParaRPr lang="en-US" sz="1400">
                        <a:effectLst/>
                        <a:latin typeface="Arial" pitchFamily="34" charset="0"/>
                        <a:ea typeface="Calibri"/>
                        <a:cs typeface="Arial" pitchFamily="34" charset="0"/>
                      </a:endParaRPr>
                    </a:p>
                  </a:txBody>
                  <a:tcPr marT="0" marB="0"/>
                </a:tc>
              </a:tr>
              <a:tr h="228266">
                <a:tc>
                  <a:txBody>
                    <a:bodyPr/>
                    <a:lstStyle/>
                    <a:p>
                      <a:pPr marL="0" marR="0">
                        <a:lnSpc>
                          <a:spcPct val="107000"/>
                        </a:lnSpc>
                        <a:spcBef>
                          <a:spcPts val="0"/>
                        </a:spcBef>
                        <a:spcAft>
                          <a:spcPts val="0"/>
                        </a:spcAft>
                      </a:pPr>
                      <a:r>
                        <a:rPr lang="en-US" sz="1400">
                          <a:effectLst/>
                        </a:rPr>
                        <a:t>Sewing Machine </a:t>
                      </a:r>
                      <a:endParaRPr lang="en-US" sz="1400">
                        <a:effectLst/>
                        <a:latin typeface="Arial" pitchFamily="34" charset="0"/>
                        <a:ea typeface="Calibri"/>
                        <a:cs typeface="Arial" pitchFamily="34" charset="0"/>
                      </a:endParaRPr>
                    </a:p>
                  </a:txBody>
                  <a:tcPr marT="0" marB="0" anchor="ctr"/>
                </a:tc>
                <a:tc>
                  <a:txBody>
                    <a:bodyPr/>
                    <a:lstStyle/>
                    <a:p>
                      <a:pPr marL="0" marR="0">
                        <a:lnSpc>
                          <a:spcPct val="107000"/>
                        </a:lnSpc>
                        <a:spcBef>
                          <a:spcPts val="0"/>
                        </a:spcBef>
                        <a:spcAft>
                          <a:spcPts val="0"/>
                        </a:spcAft>
                      </a:pPr>
                      <a:r>
                        <a:rPr lang="en-US" sz="1400">
                          <a:effectLst/>
                        </a:rPr>
                        <a:t>100</a:t>
                      </a:r>
                      <a:endParaRPr lang="en-US" sz="1400">
                        <a:effectLst/>
                        <a:latin typeface="Arial" pitchFamily="34" charset="0"/>
                        <a:ea typeface="Calibri"/>
                        <a:cs typeface="Arial" pitchFamily="34" charset="0"/>
                      </a:endParaRPr>
                    </a:p>
                  </a:txBody>
                  <a:tcPr marT="0" marB="0" anchor="ctr"/>
                </a:tc>
                <a:tc>
                  <a:txBody>
                    <a:bodyPr/>
                    <a:lstStyle/>
                    <a:p>
                      <a:pPr marL="0" marR="0">
                        <a:lnSpc>
                          <a:spcPct val="107000"/>
                        </a:lnSpc>
                        <a:spcBef>
                          <a:spcPts val="0"/>
                        </a:spcBef>
                        <a:spcAft>
                          <a:spcPts val="800"/>
                        </a:spcAft>
                      </a:pPr>
                      <a:r>
                        <a:rPr lang="en-US" sz="1400">
                          <a:effectLst/>
                        </a:rPr>
                        <a:t>0.25</a:t>
                      </a:r>
                      <a:endParaRPr lang="en-US" sz="1400">
                        <a:effectLst/>
                        <a:latin typeface="Arial" pitchFamily="34" charset="0"/>
                        <a:ea typeface="Calibri"/>
                        <a:cs typeface="Arial" pitchFamily="34" charset="0"/>
                      </a:endParaRPr>
                    </a:p>
                  </a:txBody>
                  <a:tcPr marT="0" marB="0"/>
                </a:tc>
                <a:tc>
                  <a:txBody>
                    <a:bodyPr/>
                    <a:lstStyle/>
                    <a:p>
                      <a:pPr marL="0" marR="0">
                        <a:lnSpc>
                          <a:spcPct val="107000"/>
                        </a:lnSpc>
                        <a:spcBef>
                          <a:spcPts val="0"/>
                        </a:spcBef>
                        <a:spcAft>
                          <a:spcPts val="0"/>
                        </a:spcAft>
                      </a:pPr>
                      <a:r>
                        <a:rPr lang="en-US" sz="1400" dirty="0">
                          <a:effectLst/>
                        </a:rPr>
                        <a:t> </a:t>
                      </a:r>
                      <a:endParaRPr lang="en-US" sz="1400" dirty="0">
                        <a:effectLst/>
                        <a:latin typeface="Arial" pitchFamily="34" charset="0"/>
                        <a:ea typeface="Calibri"/>
                        <a:cs typeface="Arial" pitchFamily="34" charset="0"/>
                      </a:endParaRPr>
                    </a:p>
                  </a:txBody>
                  <a:tcPr marT="0" marB="0"/>
                </a:tc>
              </a:tr>
              <a:tr h="228266">
                <a:tc>
                  <a:txBody>
                    <a:bodyPr/>
                    <a:lstStyle/>
                    <a:p>
                      <a:pPr marL="0" marR="0">
                        <a:lnSpc>
                          <a:spcPct val="107000"/>
                        </a:lnSpc>
                        <a:spcBef>
                          <a:spcPts val="0"/>
                        </a:spcBef>
                        <a:spcAft>
                          <a:spcPts val="0"/>
                        </a:spcAft>
                      </a:pPr>
                      <a:r>
                        <a:rPr lang="en-US" sz="1400">
                          <a:effectLst/>
                        </a:rPr>
                        <a:t>Iron </a:t>
                      </a:r>
                      <a:endParaRPr lang="en-US" sz="1400">
                        <a:effectLst/>
                        <a:latin typeface="Arial" pitchFamily="34" charset="0"/>
                        <a:ea typeface="Calibri"/>
                        <a:cs typeface="Arial" pitchFamily="34" charset="0"/>
                      </a:endParaRPr>
                    </a:p>
                  </a:txBody>
                  <a:tcPr marT="0" marB="0" anchor="ctr"/>
                </a:tc>
                <a:tc>
                  <a:txBody>
                    <a:bodyPr/>
                    <a:lstStyle/>
                    <a:p>
                      <a:pPr marL="0" marR="0">
                        <a:lnSpc>
                          <a:spcPct val="107000"/>
                        </a:lnSpc>
                        <a:spcBef>
                          <a:spcPts val="0"/>
                        </a:spcBef>
                        <a:spcAft>
                          <a:spcPts val="0"/>
                        </a:spcAft>
                      </a:pPr>
                      <a:r>
                        <a:rPr lang="en-US" sz="1400">
                          <a:effectLst/>
                        </a:rPr>
                        <a:t>1000</a:t>
                      </a:r>
                      <a:endParaRPr lang="en-US" sz="1400">
                        <a:effectLst/>
                        <a:latin typeface="Arial" pitchFamily="34" charset="0"/>
                        <a:ea typeface="Calibri"/>
                        <a:cs typeface="Arial" pitchFamily="34" charset="0"/>
                      </a:endParaRPr>
                    </a:p>
                  </a:txBody>
                  <a:tcPr marT="0" marB="0" anchor="ctr"/>
                </a:tc>
                <a:tc>
                  <a:txBody>
                    <a:bodyPr/>
                    <a:lstStyle/>
                    <a:p>
                      <a:pPr marL="0" marR="0">
                        <a:lnSpc>
                          <a:spcPct val="107000"/>
                        </a:lnSpc>
                        <a:spcBef>
                          <a:spcPts val="0"/>
                        </a:spcBef>
                        <a:spcAft>
                          <a:spcPts val="800"/>
                        </a:spcAft>
                      </a:pPr>
                      <a:r>
                        <a:rPr lang="en-US" sz="1400">
                          <a:effectLst/>
                        </a:rPr>
                        <a:t>0.25</a:t>
                      </a:r>
                      <a:endParaRPr lang="en-US" sz="1400">
                        <a:effectLst/>
                        <a:latin typeface="Arial" pitchFamily="34" charset="0"/>
                        <a:ea typeface="Calibri"/>
                        <a:cs typeface="Arial" pitchFamily="34" charset="0"/>
                      </a:endParaRPr>
                    </a:p>
                  </a:txBody>
                  <a:tcPr marT="0" marB="0"/>
                </a:tc>
                <a:tc>
                  <a:txBody>
                    <a:bodyPr/>
                    <a:lstStyle/>
                    <a:p>
                      <a:pPr marL="0" marR="0">
                        <a:lnSpc>
                          <a:spcPct val="107000"/>
                        </a:lnSpc>
                        <a:spcBef>
                          <a:spcPts val="0"/>
                        </a:spcBef>
                        <a:spcAft>
                          <a:spcPts val="0"/>
                        </a:spcAft>
                      </a:pPr>
                      <a:r>
                        <a:rPr lang="en-US" sz="1400" dirty="0">
                          <a:effectLst/>
                        </a:rPr>
                        <a:t> </a:t>
                      </a:r>
                      <a:endParaRPr lang="en-US" sz="1400" dirty="0">
                        <a:effectLst/>
                        <a:latin typeface="Arial" pitchFamily="34" charset="0"/>
                        <a:ea typeface="Calibri"/>
                        <a:cs typeface="Arial" pitchFamily="34" charset="0"/>
                      </a:endParaRPr>
                    </a:p>
                  </a:txBody>
                  <a:tcPr marT="0" marB="0"/>
                </a:tc>
              </a:tr>
              <a:tr h="228266">
                <a:tc>
                  <a:txBody>
                    <a:bodyPr/>
                    <a:lstStyle/>
                    <a:p>
                      <a:pPr marL="0" marR="0">
                        <a:lnSpc>
                          <a:spcPct val="107000"/>
                        </a:lnSpc>
                        <a:spcBef>
                          <a:spcPts val="0"/>
                        </a:spcBef>
                        <a:spcAft>
                          <a:spcPts val="0"/>
                        </a:spcAft>
                      </a:pPr>
                      <a:r>
                        <a:rPr lang="en-US" sz="1400">
                          <a:effectLst/>
                        </a:rPr>
                        <a:t>Clothes Dryer Electric </a:t>
                      </a:r>
                      <a:endParaRPr lang="en-US" sz="1400">
                        <a:effectLst/>
                        <a:latin typeface="Arial" pitchFamily="34" charset="0"/>
                        <a:ea typeface="Calibri"/>
                        <a:cs typeface="Arial" pitchFamily="34" charset="0"/>
                      </a:endParaRPr>
                    </a:p>
                  </a:txBody>
                  <a:tcPr marT="0" marB="0" anchor="ctr"/>
                </a:tc>
                <a:tc>
                  <a:txBody>
                    <a:bodyPr/>
                    <a:lstStyle/>
                    <a:p>
                      <a:pPr marL="0" marR="0">
                        <a:lnSpc>
                          <a:spcPct val="107000"/>
                        </a:lnSpc>
                        <a:spcBef>
                          <a:spcPts val="0"/>
                        </a:spcBef>
                        <a:spcAft>
                          <a:spcPts val="0"/>
                        </a:spcAft>
                      </a:pPr>
                      <a:r>
                        <a:rPr lang="en-US" sz="1400">
                          <a:effectLst/>
                        </a:rPr>
                        <a:t>400</a:t>
                      </a:r>
                      <a:endParaRPr lang="en-US" sz="1400">
                        <a:effectLst/>
                        <a:latin typeface="Arial" pitchFamily="34" charset="0"/>
                        <a:ea typeface="Calibri"/>
                        <a:cs typeface="Arial" pitchFamily="34" charset="0"/>
                      </a:endParaRPr>
                    </a:p>
                  </a:txBody>
                  <a:tcPr marT="0" marB="0" anchor="ctr"/>
                </a:tc>
                <a:tc>
                  <a:txBody>
                    <a:bodyPr/>
                    <a:lstStyle/>
                    <a:p>
                      <a:pPr marL="0" marR="0">
                        <a:lnSpc>
                          <a:spcPct val="107000"/>
                        </a:lnSpc>
                        <a:spcBef>
                          <a:spcPts val="0"/>
                        </a:spcBef>
                        <a:spcAft>
                          <a:spcPts val="800"/>
                        </a:spcAft>
                      </a:pPr>
                      <a:r>
                        <a:rPr lang="en-US" sz="1400">
                          <a:effectLst/>
                        </a:rPr>
                        <a:t>0.25</a:t>
                      </a:r>
                      <a:endParaRPr lang="en-US" sz="1400">
                        <a:effectLst/>
                        <a:latin typeface="Arial" pitchFamily="34" charset="0"/>
                        <a:ea typeface="Calibri"/>
                        <a:cs typeface="Arial" pitchFamily="34" charset="0"/>
                      </a:endParaRPr>
                    </a:p>
                  </a:txBody>
                  <a:tcPr marT="0" marB="0"/>
                </a:tc>
                <a:tc>
                  <a:txBody>
                    <a:bodyPr/>
                    <a:lstStyle/>
                    <a:p>
                      <a:pPr marL="0" marR="0">
                        <a:lnSpc>
                          <a:spcPct val="107000"/>
                        </a:lnSpc>
                        <a:spcBef>
                          <a:spcPts val="0"/>
                        </a:spcBef>
                        <a:spcAft>
                          <a:spcPts val="0"/>
                        </a:spcAft>
                      </a:pPr>
                      <a:r>
                        <a:rPr lang="en-US" sz="1400" dirty="0">
                          <a:effectLst/>
                        </a:rPr>
                        <a:t> </a:t>
                      </a:r>
                      <a:endParaRPr lang="en-US" sz="1400" dirty="0">
                        <a:effectLst/>
                        <a:latin typeface="Arial" pitchFamily="34" charset="0"/>
                        <a:ea typeface="Calibri"/>
                        <a:cs typeface="Arial" pitchFamily="34" charset="0"/>
                      </a:endParaRPr>
                    </a:p>
                  </a:txBody>
                  <a:tcPr marT="0" marB="0"/>
                </a:tc>
              </a:tr>
              <a:tr h="228266">
                <a:tc>
                  <a:txBody>
                    <a:bodyPr/>
                    <a:lstStyle/>
                    <a:p>
                      <a:pPr marL="0" marR="0">
                        <a:lnSpc>
                          <a:spcPct val="107000"/>
                        </a:lnSpc>
                        <a:spcBef>
                          <a:spcPts val="0"/>
                        </a:spcBef>
                        <a:spcAft>
                          <a:spcPts val="0"/>
                        </a:spcAft>
                      </a:pPr>
                      <a:r>
                        <a:rPr lang="en-US" sz="1400">
                          <a:effectLst/>
                        </a:rPr>
                        <a:t>Clothes Dryer Gas heated </a:t>
                      </a:r>
                      <a:endParaRPr lang="en-US" sz="1400">
                        <a:effectLst/>
                        <a:latin typeface="Arial" pitchFamily="34" charset="0"/>
                        <a:ea typeface="Calibri"/>
                        <a:cs typeface="Arial" pitchFamily="34" charset="0"/>
                      </a:endParaRPr>
                    </a:p>
                  </a:txBody>
                  <a:tcPr marT="0" marB="0" anchor="ctr"/>
                </a:tc>
                <a:tc>
                  <a:txBody>
                    <a:bodyPr/>
                    <a:lstStyle/>
                    <a:p>
                      <a:pPr marL="0" marR="0">
                        <a:lnSpc>
                          <a:spcPct val="107000"/>
                        </a:lnSpc>
                        <a:spcBef>
                          <a:spcPts val="0"/>
                        </a:spcBef>
                        <a:spcAft>
                          <a:spcPts val="0"/>
                        </a:spcAft>
                      </a:pPr>
                      <a:r>
                        <a:rPr lang="en-US" sz="1400">
                          <a:effectLst/>
                        </a:rPr>
                        <a:t>300-400</a:t>
                      </a:r>
                      <a:endParaRPr lang="en-US" sz="1400">
                        <a:effectLst/>
                        <a:latin typeface="Arial" pitchFamily="34" charset="0"/>
                        <a:ea typeface="Calibri"/>
                        <a:cs typeface="Arial" pitchFamily="34" charset="0"/>
                      </a:endParaRPr>
                    </a:p>
                  </a:txBody>
                  <a:tcPr marT="0" marB="0" anchor="ctr"/>
                </a:tc>
                <a:tc>
                  <a:txBody>
                    <a:bodyPr/>
                    <a:lstStyle/>
                    <a:p>
                      <a:pPr marL="0" marR="0">
                        <a:lnSpc>
                          <a:spcPct val="107000"/>
                        </a:lnSpc>
                        <a:spcBef>
                          <a:spcPts val="0"/>
                        </a:spcBef>
                        <a:spcAft>
                          <a:spcPts val="800"/>
                        </a:spcAft>
                      </a:pPr>
                      <a:r>
                        <a:rPr lang="en-US" sz="1400">
                          <a:effectLst/>
                        </a:rPr>
                        <a:t>0.25</a:t>
                      </a:r>
                      <a:endParaRPr lang="en-US" sz="1400">
                        <a:effectLst/>
                        <a:latin typeface="Arial" pitchFamily="34" charset="0"/>
                        <a:ea typeface="Calibri"/>
                        <a:cs typeface="Arial" pitchFamily="34" charset="0"/>
                      </a:endParaRPr>
                    </a:p>
                  </a:txBody>
                  <a:tcPr marT="0" marB="0"/>
                </a:tc>
                <a:tc>
                  <a:txBody>
                    <a:bodyPr/>
                    <a:lstStyle/>
                    <a:p>
                      <a:pPr marL="0" marR="0">
                        <a:lnSpc>
                          <a:spcPct val="107000"/>
                        </a:lnSpc>
                        <a:spcBef>
                          <a:spcPts val="0"/>
                        </a:spcBef>
                        <a:spcAft>
                          <a:spcPts val="0"/>
                        </a:spcAft>
                      </a:pPr>
                      <a:r>
                        <a:rPr lang="en-US" sz="1400" dirty="0">
                          <a:effectLst/>
                        </a:rPr>
                        <a:t> </a:t>
                      </a:r>
                      <a:endParaRPr lang="en-US" sz="1400" dirty="0">
                        <a:effectLst/>
                        <a:latin typeface="Arial" pitchFamily="34" charset="0"/>
                        <a:ea typeface="Calibri"/>
                        <a:cs typeface="Arial" pitchFamily="34" charset="0"/>
                      </a:endParaRPr>
                    </a:p>
                  </a:txBody>
                  <a:tcPr marT="0" marB="0"/>
                </a:tc>
              </a:tr>
              <a:tr h="228266">
                <a:tc>
                  <a:txBody>
                    <a:bodyPr/>
                    <a:lstStyle/>
                    <a:p>
                      <a:pPr marL="0" marR="0">
                        <a:lnSpc>
                          <a:spcPct val="107000"/>
                        </a:lnSpc>
                        <a:spcBef>
                          <a:spcPts val="0"/>
                        </a:spcBef>
                        <a:spcAft>
                          <a:spcPts val="0"/>
                        </a:spcAft>
                      </a:pPr>
                      <a:r>
                        <a:rPr lang="en-US" sz="1400">
                          <a:effectLst/>
                        </a:rPr>
                        <a:t>Water Pump </a:t>
                      </a:r>
                      <a:endParaRPr lang="en-US" sz="1400">
                        <a:effectLst/>
                        <a:latin typeface="Arial" pitchFamily="34" charset="0"/>
                        <a:ea typeface="Calibri"/>
                        <a:cs typeface="Arial" pitchFamily="34" charset="0"/>
                      </a:endParaRPr>
                    </a:p>
                  </a:txBody>
                  <a:tcPr marT="0" marB="0" anchor="ctr"/>
                </a:tc>
                <a:tc>
                  <a:txBody>
                    <a:bodyPr/>
                    <a:lstStyle/>
                    <a:p>
                      <a:pPr marL="0" marR="0">
                        <a:lnSpc>
                          <a:spcPct val="107000"/>
                        </a:lnSpc>
                        <a:spcBef>
                          <a:spcPts val="0"/>
                        </a:spcBef>
                        <a:spcAft>
                          <a:spcPts val="0"/>
                        </a:spcAft>
                      </a:pPr>
                      <a:r>
                        <a:rPr lang="en-US" sz="1400">
                          <a:effectLst/>
                        </a:rPr>
                        <a:t>250-500</a:t>
                      </a:r>
                      <a:endParaRPr lang="en-US" sz="1400">
                        <a:effectLst/>
                        <a:latin typeface="Arial" pitchFamily="34" charset="0"/>
                        <a:ea typeface="Calibri"/>
                        <a:cs typeface="Arial" pitchFamily="34" charset="0"/>
                      </a:endParaRPr>
                    </a:p>
                  </a:txBody>
                  <a:tcPr marT="0" marB="0" anchor="ctr"/>
                </a:tc>
                <a:tc>
                  <a:txBody>
                    <a:bodyPr/>
                    <a:lstStyle/>
                    <a:p>
                      <a:pPr marL="0" marR="0">
                        <a:lnSpc>
                          <a:spcPct val="107000"/>
                        </a:lnSpc>
                        <a:spcBef>
                          <a:spcPts val="0"/>
                        </a:spcBef>
                        <a:spcAft>
                          <a:spcPts val="800"/>
                        </a:spcAft>
                      </a:pPr>
                      <a:r>
                        <a:rPr lang="en-US" sz="1400">
                          <a:effectLst/>
                        </a:rPr>
                        <a:t>0.25</a:t>
                      </a:r>
                      <a:endParaRPr lang="en-US" sz="1400">
                        <a:effectLst/>
                        <a:latin typeface="Arial" pitchFamily="34" charset="0"/>
                        <a:ea typeface="Calibri"/>
                        <a:cs typeface="Arial" pitchFamily="34" charset="0"/>
                      </a:endParaRPr>
                    </a:p>
                  </a:txBody>
                  <a:tcPr marT="0" marB="0"/>
                </a:tc>
                <a:tc>
                  <a:txBody>
                    <a:bodyPr/>
                    <a:lstStyle/>
                    <a:p>
                      <a:pPr marL="0" marR="0">
                        <a:lnSpc>
                          <a:spcPct val="107000"/>
                        </a:lnSpc>
                        <a:spcBef>
                          <a:spcPts val="0"/>
                        </a:spcBef>
                        <a:spcAft>
                          <a:spcPts val="0"/>
                        </a:spcAft>
                      </a:pPr>
                      <a:r>
                        <a:rPr lang="en-US" sz="1400" dirty="0">
                          <a:effectLst/>
                        </a:rPr>
                        <a:t> </a:t>
                      </a:r>
                      <a:endParaRPr lang="en-US" sz="1400" dirty="0">
                        <a:effectLst/>
                        <a:latin typeface="Arial" pitchFamily="34" charset="0"/>
                        <a:ea typeface="Calibri"/>
                        <a:cs typeface="Arial" pitchFamily="34" charset="0"/>
                      </a:endParaRPr>
                    </a:p>
                  </a:txBody>
                  <a:tcPr marT="0" marB="0"/>
                </a:tc>
              </a:tr>
              <a:tr h="228266">
                <a:tc>
                  <a:txBody>
                    <a:bodyPr/>
                    <a:lstStyle/>
                    <a:p>
                      <a:pPr marL="0" marR="0">
                        <a:lnSpc>
                          <a:spcPct val="107000"/>
                        </a:lnSpc>
                        <a:spcBef>
                          <a:spcPts val="0"/>
                        </a:spcBef>
                        <a:spcAft>
                          <a:spcPts val="0"/>
                        </a:spcAft>
                      </a:pPr>
                      <a:r>
                        <a:rPr lang="en-US" sz="1400">
                          <a:effectLst/>
                        </a:rPr>
                        <a:t>Ceiling Fan </a:t>
                      </a:r>
                      <a:endParaRPr lang="en-US" sz="1400">
                        <a:effectLst/>
                        <a:latin typeface="Arial" pitchFamily="34" charset="0"/>
                        <a:ea typeface="Calibri"/>
                        <a:cs typeface="Arial" pitchFamily="34" charset="0"/>
                      </a:endParaRPr>
                    </a:p>
                  </a:txBody>
                  <a:tcPr marT="0" marB="0" anchor="ctr"/>
                </a:tc>
                <a:tc>
                  <a:txBody>
                    <a:bodyPr/>
                    <a:lstStyle/>
                    <a:p>
                      <a:pPr marL="0" marR="0">
                        <a:lnSpc>
                          <a:spcPct val="107000"/>
                        </a:lnSpc>
                        <a:spcBef>
                          <a:spcPts val="0"/>
                        </a:spcBef>
                        <a:spcAft>
                          <a:spcPts val="0"/>
                        </a:spcAft>
                      </a:pPr>
                      <a:r>
                        <a:rPr lang="en-US" sz="1400">
                          <a:effectLst/>
                        </a:rPr>
                        <a:t>10-50</a:t>
                      </a:r>
                      <a:endParaRPr lang="en-US" sz="1400">
                        <a:effectLst/>
                        <a:latin typeface="Arial" pitchFamily="34" charset="0"/>
                        <a:ea typeface="Calibri"/>
                        <a:cs typeface="Arial" pitchFamily="34" charset="0"/>
                      </a:endParaRPr>
                    </a:p>
                  </a:txBody>
                  <a:tcPr marT="0" marB="0" anchor="ctr"/>
                </a:tc>
                <a:tc>
                  <a:txBody>
                    <a:bodyPr/>
                    <a:lstStyle/>
                    <a:p>
                      <a:pPr marL="0" marR="0">
                        <a:lnSpc>
                          <a:spcPct val="107000"/>
                        </a:lnSpc>
                        <a:spcBef>
                          <a:spcPts val="0"/>
                        </a:spcBef>
                        <a:spcAft>
                          <a:spcPts val="800"/>
                        </a:spcAft>
                      </a:pPr>
                      <a:r>
                        <a:rPr lang="en-US" sz="1400">
                          <a:effectLst/>
                        </a:rPr>
                        <a:t>0.25</a:t>
                      </a:r>
                      <a:endParaRPr lang="en-US" sz="1400">
                        <a:effectLst/>
                        <a:latin typeface="Arial" pitchFamily="34" charset="0"/>
                        <a:ea typeface="Calibri"/>
                        <a:cs typeface="Arial" pitchFamily="34" charset="0"/>
                      </a:endParaRPr>
                    </a:p>
                  </a:txBody>
                  <a:tcPr marT="0" marB="0"/>
                </a:tc>
                <a:tc>
                  <a:txBody>
                    <a:bodyPr/>
                    <a:lstStyle/>
                    <a:p>
                      <a:pPr marL="0" marR="0">
                        <a:lnSpc>
                          <a:spcPct val="107000"/>
                        </a:lnSpc>
                        <a:spcBef>
                          <a:spcPts val="0"/>
                        </a:spcBef>
                        <a:spcAft>
                          <a:spcPts val="0"/>
                        </a:spcAft>
                      </a:pPr>
                      <a:r>
                        <a:rPr lang="en-US" sz="1400" dirty="0">
                          <a:effectLst/>
                        </a:rPr>
                        <a:t> </a:t>
                      </a:r>
                      <a:endParaRPr lang="en-US" sz="1400" dirty="0">
                        <a:effectLst/>
                        <a:latin typeface="Arial" pitchFamily="34" charset="0"/>
                        <a:ea typeface="Calibri"/>
                        <a:cs typeface="Arial" pitchFamily="34" charset="0"/>
                      </a:endParaRPr>
                    </a:p>
                  </a:txBody>
                  <a:tcPr marT="0" marB="0"/>
                </a:tc>
              </a:tr>
            </a:tbl>
          </a:graphicData>
        </a:graphic>
      </p:graphicFrame>
      <p:sp>
        <p:nvSpPr>
          <p:cNvPr id="46179" name="Rectangle 2"/>
          <p:cNvSpPr>
            <a:spLocks noChangeArrowheads="1"/>
          </p:cNvSpPr>
          <p:nvPr/>
        </p:nvSpPr>
        <p:spPr bwMode="auto">
          <a:xfrm>
            <a:off x="711201" y="1065313"/>
            <a:ext cx="6441507"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en-US" sz="1400" b="1" dirty="0">
                <a:solidFill>
                  <a:srgbClr val="000000"/>
                </a:solidFill>
                <a:latin typeface="Arial" pitchFamily="34" charset="0"/>
                <a:cs typeface="Arial" pitchFamily="34" charset="0"/>
              </a:rPr>
              <a:t>Appendix A: Typical Power Consumption Demands of Various Appliances</a:t>
            </a:r>
            <a:endParaRPr lang="en-US" sz="2000" dirty="0">
              <a:latin typeface="Arial" pitchFamily="34" charset="0"/>
              <a:cs typeface="Arial" pitchFamily="34" charset="0"/>
            </a:endParaRPr>
          </a:p>
        </p:txBody>
      </p:sp>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A48DA065-FA52-4A6B-AE36-1AE15AD4FD00}" type="slidenum">
              <a:rPr lang="en-US" smtClean="0"/>
              <a:pPr/>
              <a:t>77</a:t>
            </a:fld>
            <a:endParaRPr lang="en-US"/>
          </a:p>
        </p:txBody>
      </p:sp>
    </p:spTree>
    <p:extLst>
      <p:ext uri="{BB962C8B-B14F-4D97-AF65-F5344CB8AC3E}">
        <p14:creationId xmlns:p14="http://schemas.microsoft.com/office/powerpoint/2010/main" val="1993535040"/>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1840" y="287338"/>
            <a:ext cx="11338560" cy="637222"/>
          </a:xfrm>
        </p:spPr>
        <p:txBody>
          <a:bodyPr/>
          <a:lstStyle/>
          <a:p>
            <a:pPr>
              <a:defRPr/>
            </a:pPr>
            <a:r>
              <a:rPr lang="en-US" sz="3000" b="1" dirty="0" smtClean="0">
                <a:solidFill>
                  <a:srgbClr val="000000"/>
                </a:solidFill>
                <a:latin typeface="Arial" pitchFamily="34" charset="0"/>
                <a:ea typeface="Times New Roman" pitchFamily="18" charset="0"/>
                <a:cs typeface="Arial" pitchFamily="34" charset="0"/>
              </a:rPr>
              <a:t>Appendix A                                             Cont.…</a:t>
            </a:r>
            <a:endParaRPr lang="en-US" sz="3000" dirty="0">
              <a:latin typeface="Arial" pitchFamily="34" charset="0"/>
              <a:cs typeface="Arial" pitchFamily="34" charset="0"/>
            </a:endParaRPr>
          </a:p>
        </p:txBody>
      </p:sp>
      <p:sp>
        <p:nvSpPr>
          <p:cNvPr id="47107" name="Content Placeholder 2"/>
          <p:cNvSpPr>
            <a:spLocks noGrp="1"/>
          </p:cNvSpPr>
          <p:nvPr>
            <p:ph idx="1"/>
          </p:nvPr>
        </p:nvSpPr>
        <p:spPr/>
        <p:txBody>
          <a:bodyPr/>
          <a:lstStyle/>
          <a:p>
            <a:pPr marL="0" indent="0">
              <a:buFont typeface="Calibri" panose="020F0502020204030204" pitchFamily="34" charset="0"/>
              <a:buNone/>
            </a:pPr>
            <a:r>
              <a:rPr lang="en-US" smtClean="0"/>
              <a:t>,</a:t>
            </a:r>
          </a:p>
        </p:txBody>
      </p:sp>
      <p:graphicFrame>
        <p:nvGraphicFramePr>
          <p:cNvPr id="6" name="Table 5"/>
          <p:cNvGraphicFramePr>
            <a:graphicFrameLocks noGrp="1"/>
          </p:cNvGraphicFramePr>
          <p:nvPr>
            <p:extLst>
              <p:ext uri="{D42A27DB-BD31-4B8C-83A1-F6EECF244321}">
                <p14:modId xmlns:p14="http://schemas.microsoft.com/office/powerpoint/2010/main" val="1188328795"/>
              </p:ext>
            </p:extLst>
          </p:nvPr>
        </p:nvGraphicFramePr>
        <p:xfrm>
          <a:off x="497840" y="955049"/>
          <a:ext cx="10352192" cy="4839965"/>
        </p:xfrm>
        <a:graphic>
          <a:graphicData uri="http://schemas.openxmlformats.org/drawingml/2006/table">
            <a:tbl>
              <a:tblPr firstRow="1" firstCol="1" bandRow="1">
                <a:tableStyleId>{BC89EF96-8CEA-46FF-86C4-4CE0E7609802}</a:tableStyleId>
              </a:tblPr>
              <a:tblGrid>
                <a:gridCol w="4381048"/>
                <a:gridCol w="2051805"/>
                <a:gridCol w="1956564"/>
                <a:gridCol w="1962775"/>
              </a:tblGrid>
              <a:tr h="254735">
                <a:tc>
                  <a:txBody>
                    <a:bodyPr/>
                    <a:lstStyle/>
                    <a:p>
                      <a:pPr marL="0" marR="0">
                        <a:lnSpc>
                          <a:spcPct val="107000"/>
                        </a:lnSpc>
                        <a:spcBef>
                          <a:spcPts val="0"/>
                        </a:spcBef>
                        <a:spcAft>
                          <a:spcPts val="0"/>
                        </a:spcAft>
                      </a:pPr>
                      <a:r>
                        <a:rPr lang="en-US" sz="1400" dirty="0">
                          <a:effectLst/>
                        </a:rPr>
                        <a:t>Table Fan </a:t>
                      </a:r>
                      <a:endParaRPr lang="en-US" sz="1400" dirty="0">
                        <a:effectLst/>
                        <a:latin typeface="Arial" pitchFamily="34" charset="0"/>
                        <a:ea typeface="Calibri"/>
                        <a:cs typeface="Arial" pitchFamily="34" charset="0"/>
                      </a:endParaRPr>
                    </a:p>
                  </a:txBody>
                  <a:tcPr marT="0" marB="0" anchor="ctr"/>
                </a:tc>
                <a:tc>
                  <a:txBody>
                    <a:bodyPr/>
                    <a:lstStyle/>
                    <a:p>
                      <a:pPr marL="0" marR="0">
                        <a:lnSpc>
                          <a:spcPct val="107000"/>
                        </a:lnSpc>
                        <a:spcBef>
                          <a:spcPts val="0"/>
                        </a:spcBef>
                        <a:spcAft>
                          <a:spcPts val="0"/>
                        </a:spcAft>
                      </a:pPr>
                      <a:r>
                        <a:rPr lang="en-US" sz="1400">
                          <a:effectLst/>
                        </a:rPr>
                        <a:t>10-25</a:t>
                      </a:r>
                      <a:endParaRPr lang="en-US" sz="1400">
                        <a:effectLst/>
                        <a:latin typeface="Arial" pitchFamily="34" charset="0"/>
                        <a:ea typeface="Calibri"/>
                        <a:cs typeface="Arial" pitchFamily="34" charset="0"/>
                      </a:endParaRPr>
                    </a:p>
                  </a:txBody>
                  <a:tcPr marT="0" marB="0" anchor="ctr"/>
                </a:tc>
                <a:tc>
                  <a:txBody>
                    <a:bodyPr/>
                    <a:lstStyle/>
                    <a:p>
                      <a:pPr marL="0" marR="0">
                        <a:lnSpc>
                          <a:spcPct val="107000"/>
                        </a:lnSpc>
                        <a:spcBef>
                          <a:spcPts val="0"/>
                        </a:spcBef>
                        <a:spcAft>
                          <a:spcPts val="800"/>
                        </a:spcAft>
                      </a:pPr>
                      <a:r>
                        <a:rPr lang="en-US" sz="1400">
                          <a:effectLst/>
                        </a:rPr>
                        <a:t>0.25</a:t>
                      </a:r>
                      <a:endParaRPr lang="en-US" sz="1400">
                        <a:effectLst/>
                        <a:latin typeface="Arial" pitchFamily="34" charset="0"/>
                        <a:ea typeface="Calibri"/>
                        <a:cs typeface="Arial" pitchFamily="34" charset="0"/>
                      </a:endParaRPr>
                    </a:p>
                  </a:txBody>
                  <a:tcPr marT="0" marB="0"/>
                </a:tc>
                <a:tc>
                  <a:txBody>
                    <a:bodyPr/>
                    <a:lstStyle/>
                    <a:p>
                      <a:pPr marL="0" marR="0">
                        <a:lnSpc>
                          <a:spcPct val="107000"/>
                        </a:lnSpc>
                        <a:spcBef>
                          <a:spcPts val="0"/>
                        </a:spcBef>
                        <a:spcAft>
                          <a:spcPts val="0"/>
                        </a:spcAft>
                      </a:pPr>
                      <a:r>
                        <a:rPr lang="en-US" sz="1400">
                          <a:effectLst/>
                        </a:rPr>
                        <a:t> </a:t>
                      </a:r>
                      <a:endParaRPr lang="en-US" sz="1400">
                        <a:effectLst/>
                        <a:latin typeface="Arial" pitchFamily="34" charset="0"/>
                        <a:ea typeface="Calibri"/>
                        <a:cs typeface="Arial" pitchFamily="34" charset="0"/>
                      </a:endParaRPr>
                    </a:p>
                  </a:txBody>
                  <a:tcPr marT="0" marB="0"/>
                </a:tc>
              </a:tr>
              <a:tr h="254735">
                <a:tc>
                  <a:txBody>
                    <a:bodyPr/>
                    <a:lstStyle/>
                    <a:p>
                      <a:pPr marL="0" marR="0">
                        <a:lnSpc>
                          <a:spcPct val="107000"/>
                        </a:lnSpc>
                        <a:spcBef>
                          <a:spcPts val="0"/>
                        </a:spcBef>
                        <a:spcAft>
                          <a:spcPts val="0"/>
                        </a:spcAft>
                      </a:pPr>
                      <a:r>
                        <a:rPr lang="en-US" sz="1400" dirty="0">
                          <a:effectLst/>
                        </a:rPr>
                        <a:t>Electric Blanket </a:t>
                      </a:r>
                      <a:endParaRPr lang="en-US" sz="1400" dirty="0">
                        <a:effectLst/>
                        <a:latin typeface="Arial" pitchFamily="34" charset="0"/>
                        <a:ea typeface="Calibri"/>
                        <a:cs typeface="Arial" pitchFamily="34" charset="0"/>
                      </a:endParaRPr>
                    </a:p>
                  </a:txBody>
                  <a:tcPr marT="0" marB="0" anchor="ctr"/>
                </a:tc>
                <a:tc>
                  <a:txBody>
                    <a:bodyPr/>
                    <a:lstStyle/>
                    <a:p>
                      <a:pPr marL="0" marR="0">
                        <a:lnSpc>
                          <a:spcPct val="107000"/>
                        </a:lnSpc>
                        <a:spcBef>
                          <a:spcPts val="0"/>
                        </a:spcBef>
                        <a:spcAft>
                          <a:spcPts val="0"/>
                        </a:spcAft>
                      </a:pPr>
                      <a:r>
                        <a:rPr lang="en-US" sz="1400">
                          <a:effectLst/>
                        </a:rPr>
                        <a:t>200</a:t>
                      </a:r>
                      <a:endParaRPr lang="en-US" sz="1400">
                        <a:effectLst/>
                        <a:latin typeface="Arial" pitchFamily="34" charset="0"/>
                        <a:ea typeface="Calibri"/>
                        <a:cs typeface="Arial" pitchFamily="34" charset="0"/>
                      </a:endParaRPr>
                    </a:p>
                  </a:txBody>
                  <a:tcPr marT="0" marB="0" anchor="ctr"/>
                </a:tc>
                <a:tc>
                  <a:txBody>
                    <a:bodyPr/>
                    <a:lstStyle/>
                    <a:p>
                      <a:pPr marL="0" marR="0">
                        <a:lnSpc>
                          <a:spcPct val="107000"/>
                        </a:lnSpc>
                        <a:spcBef>
                          <a:spcPts val="0"/>
                        </a:spcBef>
                        <a:spcAft>
                          <a:spcPts val="800"/>
                        </a:spcAft>
                      </a:pPr>
                      <a:r>
                        <a:rPr lang="en-US" sz="1400">
                          <a:effectLst/>
                        </a:rPr>
                        <a:t>0.25</a:t>
                      </a:r>
                      <a:endParaRPr lang="en-US" sz="1400">
                        <a:effectLst/>
                        <a:latin typeface="Arial" pitchFamily="34" charset="0"/>
                        <a:ea typeface="Calibri"/>
                        <a:cs typeface="Arial" pitchFamily="34" charset="0"/>
                      </a:endParaRPr>
                    </a:p>
                  </a:txBody>
                  <a:tcPr marT="0" marB="0"/>
                </a:tc>
                <a:tc>
                  <a:txBody>
                    <a:bodyPr/>
                    <a:lstStyle/>
                    <a:p>
                      <a:pPr marL="0" marR="0">
                        <a:lnSpc>
                          <a:spcPct val="107000"/>
                        </a:lnSpc>
                        <a:spcBef>
                          <a:spcPts val="0"/>
                        </a:spcBef>
                        <a:spcAft>
                          <a:spcPts val="0"/>
                        </a:spcAft>
                      </a:pPr>
                      <a:r>
                        <a:rPr lang="en-US" sz="1400">
                          <a:effectLst/>
                        </a:rPr>
                        <a:t> </a:t>
                      </a:r>
                      <a:endParaRPr lang="en-US" sz="1400">
                        <a:effectLst/>
                        <a:latin typeface="Arial" pitchFamily="34" charset="0"/>
                        <a:ea typeface="Calibri"/>
                        <a:cs typeface="Arial" pitchFamily="34" charset="0"/>
                      </a:endParaRPr>
                    </a:p>
                  </a:txBody>
                  <a:tcPr marT="0" marB="0"/>
                </a:tc>
              </a:tr>
              <a:tr h="254735">
                <a:tc>
                  <a:txBody>
                    <a:bodyPr/>
                    <a:lstStyle/>
                    <a:p>
                      <a:pPr marL="0" marR="0">
                        <a:lnSpc>
                          <a:spcPct val="107000"/>
                        </a:lnSpc>
                        <a:spcBef>
                          <a:spcPts val="0"/>
                        </a:spcBef>
                        <a:spcAft>
                          <a:spcPts val="0"/>
                        </a:spcAft>
                      </a:pPr>
                      <a:r>
                        <a:rPr lang="en-US" sz="1400" dirty="0">
                          <a:effectLst/>
                        </a:rPr>
                        <a:t>Blow Dryer </a:t>
                      </a:r>
                      <a:endParaRPr lang="en-US" sz="1400" dirty="0">
                        <a:effectLst/>
                        <a:latin typeface="Arial" pitchFamily="34" charset="0"/>
                        <a:ea typeface="Calibri"/>
                        <a:cs typeface="Arial" pitchFamily="34" charset="0"/>
                      </a:endParaRPr>
                    </a:p>
                  </a:txBody>
                  <a:tcPr marT="0" marB="0" anchor="ctr"/>
                </a:tc>
                <a:tc>
                  <a:txBody>
                    <a:bodyPr/>
                    <a:lstStyle/>
                    <a:p>
                      <a:pPr marL="0" marR="0">
                        <a:lnSpc>
                          <a:spcPct val="107000"/>
                        </a:lnSpc>
                        <a:spcBef>
                          <a:spcPts val="0"/>
                        </a:spcBef>
                        <a:spcAft>
                          <a:spcPts val="0"/>
                        </a:spcAft>
                      </a:pPr>
                      <a:r>
                        <a:rPr lang="en-US" sz="1400">
                          <a:effectLst/>
                        </a:rPr>
                        <a:t>1000</a:t>
                      </a:r>
                      <a:endParaRPr lang="en-US" sz="1400">
                        <a:effectLst/>
                        <a:latin typeface="Arial" pitchFamily="34" charset="0"/>
                        <a:ea typeface="Calibri"/>
                        <a:cs typeface="Arial" pitchFamily="34" charset="0"/>
                      </a:endParaRPr>
                    </a:p>
                  </a:txBody>
                  <a:tcPr marT="0" marB="0" anchor="ctr"/>
                </a:tc>
                <a:tc>
                  <a:txBody>
                    <a:bodyPr/>
                    <a:lstStyle/>
                    <a:p>
                      <a:pPr marL="0" marR="0">
                        <a:lnSpc>
                          <a:spcPct val="107000"/>
                        </a:lnSpc>
                        <a:spcBef>
                          <a:spcPts val="0"/>
                        </a:spcBef>
                        <a:spcAft>
                          <a:spcPts val="0"/>
                        </a:spcAft>
                      </a:pPr>
                      <a:r>
                        <a:rPr lang="en-US" sz="1400">
                          <a:effectLst/>
                        </a:rPr>
                        <a:t>0.25</a:t>
                      </a:r>
                      <a:endParaRPr lang="en-US" sz="1400">
                        <a:effectLst/>
                        <a:latin typeface="Arial" pitchFamily="34" charset="0"/>
                        <a:ea typeface="Calibri"/>
                        <a:cs typeface="Arial" pitchFamily="34" charset="0"/>
                      </a:endParaRPr>
                    </a:p>
                  </a:txBody>
                  <a:tcPr marT="0" marB="0"/>
                </a:tc>
                <a:tc>
                  <a:txBody>
                    <a:bodyPr/>
                    <a:lstStyle/>
                    <a:p>
                      <a:pPr marL="0" marR="0">
                        <a:lnSpc>
                          <a:spcPct val="107000"/>
                        </a:lnSpc>
                        <a:spcBef>
                          <a:spcPts val="0"/>
                        </a:spcBef>
                        <a:spcAft>
                          <a:spcPts val="0"/>
                        </a:spcAft>
                      </a:pPr>
                      <a:r>
                        <a:rPr lang="en-US" sz="1400">
                          <a:effectLst/>
                        </a:rPr>
                        <a:t> </a:t>
                      </a:r>
                      <a:endParaRPr lang="en-US" sz="1400">
                        <a:effectLst/>
                        <a:latin typeface="Arial" pitchFamily="34" charset="0"/>
                        <a:ea typeface="Calibri"/>
                        <a:cs typeface="Arial" pitchFamily="34" charset="0"/>
                      </a:endParaRPr>
                    </a:p>
                  </a:txBody>
                  <a:tcPr marT="0" marB="0"/>
                </a:tc>
              </a:tr>
              <a:tr h="254735">
                <a:tc>
                  <a:txBody>
                    <a:bodyPr/>
                    <a:lstStyle/>
                    <a:p>
                      <a:pPr marL="0" marR="0">
                        <a:lnSpc>
                          <a:spcPct val="107000"/>
                        </a:lnSpc>
                        <a:spcBef>
                          <a:spcPts val="0"/>
                        </a:spcBef>
                        <a:spcAft>
                          <a:spcPts val="0"/>
                        </a:spcAft>
                      </a:pPr>
                      <a:r>
                        <a:rPr lang="en-US" sz="1400" dirty="0">
                          <a:effectLst/>
                        </a:rPr>
                        <a:t>Shaver </a:t>
                      </a:r>
                      <a:endParaRPr lang="en-US" sz="1400" dirty="0">
                        <a:effectLst/>
                        <a:latin typeface="Arial" pitchFamily="34" charset="0"/>
                        <a:ea typeface="Calibri"/>
                        <a:cs typeface="Arial" pitchFamily="34" charset="0"/>
                      </a:endParaRPr>
                    </a:p>
                  </a:txBody>
                  <a:tcPr marT="0" marB="0" anchor="ctr"/>
                </a:tc>
                <a:tc>
                  <a:txBody>
                    <a:bodyPr/>
                    <a:lstStyle/>
                    <a:p>
                      <a:pPr marL="0" marR="0">
                        <a:lnSpc>
                          <a:spcPct val="107000"/>
                        </a:lnSpc>
                        <a:spcBef>
                          <a:spcPts val="0"/>
                        </a:spcBef>
                        <a:spcAft>
                          <a:spcPts val="0"/>
                        </a:spcAft>
                      </a:pPr>
                      <a:r>
                        <a:rPr lang="en-US" sz="1400" dirty="0">
                          <a:effectLst/>
                        </a:rPr>
                        <a:t>15</a:t>
                      </a:r>
                      <a:endParaRPr lang="en-US" sz="1400" dirty="0">
                        <a:effectLst/>
                        <a:latin typeface="Arial" pitchFamily="34" charset="0"/>
                        <a:ea typeface="Calibri"/>
                        <a:cs typeface="Arial" pitchFamily="34" charset="0"/>
                      </a:endParaRPr>
                    </a:p>
                  </a:txBody>
                  <a:tcPr marT="0" marB="0" anchor="ctr"/>
                </a:tc>
                <a:tc>
                  <a:txBody>
                    <a:bodyPr/>
                    <a:lstStyle/>
                    <a:p>
                      <a:pPr marL="0" marR="0">
                        <a:lnSpc>
                          <a:spcPct val="107000"/>
                        </a:lnSpc>
                        <a:spcBef>
                          <a:spcPts val="0"/>
                        </a:spcBef>
                        <a:spcAft>
                          <a:spcPts val="0"/>
                        </a:spcAft>
                      </a:pPr>
                      <a:r>
                        <a:rPr lang="en-US" sz="1400">
                          <a:effectLst/>
                        </a:rPr>
                        <a:t>0.15</a:t>
                      </a:r>
                      <a:endParaRPr lang="en-US" sz="1400">
                        <a:effectLst/>
                        <a:latin typeface="Arial" pitchFamily="34" charset="0"/>
                        <a:ea typeface="Calibri"/>
                        <a:cs typeface="Arial" pitchFamily="34" charset="0"/>
                      </a:endParaRPr>
                    </a:p>
                  </a:txBody>
                  <a:tcPr marT="0" marB="0"/>
                </a:tc>
                <a:tc>
                  <a:txBody>
                    <a:bodyPr/>
                    <a:lstStyle/>
                    <a:p>
                      <a:pPr marL="0" marR="0">
                        <a:lnSpc>
                          <a:spcPct val="107000"/>
                        </a:lnSpc>
                        <a:spcBef>
                          <a:spcPts val="0"/>
                        </a:spcBef>
                        <a:spcAft>
                          <a:spcPts val="0"/>
                        </a:spcAft>
                      </a:pPr>
                      <a:r>
                        <a:rPr lang="en-US" sz="1400">
                          <a:effectLst/>
                        </a:rPr>
                        <a:t> </a:t>
                      </a:r>
                      <a:endParaRPr lang="en-US" sz="1400">
                        <a:effectLst/>
                        <a:latin typeface="Arial" pitchFamily="34" charset="0"/>
                        <a:ea typeface="Calibri"/>
                        <a:cs typeface="Arial" pitchFamily="34" charset="0"/>
                      </a:endParaRPr>
                    </a:p>
                  </a:txBody>
                  <a:tcPr marT="0" marB="0"/>
                </a:tc>
              </a:tr>
              <a:tr h="254735">
                <a:tc>
                  <a:txBody>
                    <a:bodyPr/>
                    <a:lstStyle/>
                    <a:p>
                      <a:pPr marL="0" marR="0">
                        <a:lnSpc>
                          <a:spcPct val="107000"/>
                        </a:lnSpc>
                        <a:spcBef>
                          <a:spcPts val="0"/>
                        </a:spcBef>
                        <a:spcAft>
                          <a:spcPts val="0"/>
                        </a:spcAft>
                      </a:pPr>
                      <a:r>
                        <a:rPr lang="en-US" sz="1400" dirty="0">
                          <a:effectLst/>
                        </a:rPr>
                        <a:t>Computer Laptop </a:t>
                      </a:r>
                      <a:endParaRPr lang="en-US" sz="1400" dirty="0">
                        <a:effectLst/>
                        <a:latin typeface="Arial" pitchFamily="34" charset="0"/>
                        <a:ea typeface="Calibri"/>
                        <a:cs typeface="Arial" pitchFamily="34" charset="0"/>
                      </a:endParaRPr>
                    </a:p>
                  </a:txBody>
                  <a:tcPr marT="0" marB="0" anchor="ctr"/>
                </a:tc>
                <a:tc>
                  <a:txBody>
                    <a:bodyPr/>
                    <a:lstStyle/>
                    <a:p>
                      <a:pPr marL="0" marR="0">
                        <a:lnSpc>
                          <a:spcPct val="107000"/>
                        </a:lnSpc>
                        <a:spcBef>
                          <a:spcPts val="0"/>
                        </a:spcBef>
                        <a:spcAft>
                          <a:spcPts val="0"/>
                        </a:spcAft>
                      </a:pPr>
                      <a:r>
                        <a:rPr lang="en-US" sz="1400" dirty="0">
                          <a:effectLst/>
                        </a:rPr>
                        <a:t>20-50</a:t>
                      </a:r>
                      <a:endParaRPr lang="en-US" sz="1400" dirty="0">
                        <a:effectLst/>
                        <a:latin typeface="Arial" pitchFamily="34" charset="0"/>
                        <a:ea typeface="Calibri"/>
                        <a:cs typeface="Arial" pitchFamily="34" charset="0"/>
                      </a:endParaRPr>
                    </a:p>
                  </a:txBody>
                  <a:tcPr marT="0" marB="0" anchor="ctr"/>
                </a:tc>
                <a:tc>
                  <a:txBody>
                    <a:bodyPr/>
                    <a:lstStyle/>
                    <a:p>
                      <a:pPr marL="0" marR="0">
                        <a:lnSpc>
                          <a:spcPct val="107000"/>
                        </a:lnSpc>
                        <a:spcBef>
                          <a:spcPts val="0"/>
                        </a:spcBef>
                        <a:spcAft>
                          <a:spcPts val="0"/>
                        </a:spcAft>
                      </a:pPr>
                      <a:r>
                        <a:rPr lang="en-US" sz="1400">
                          <a:effectLst/>
                        </a:rPr>
                        <a:t>5</a:t>
                      </a:r>
                      <a:endParaRPr lang="en-US" sz="1400">
                        <a:effectLst/>
                        <a:latin typeface="Arial" pitchFamily="34" charset="0"/>
                        <a:ea typeface="Calibri"/>
                        <a:cs typeface="Arial" pitchFamily="34" charset="0"/>
                      </a:endParaRPr>
                    </a:p>
                  </a:txBody>
                  <a:tcPr marT="0" marB="0"/>
                </a:tc>
                <a:tc>
                  <a:txBody>
                    <a:bodyPr/>
                    <a:lstStyle/>
                    <a:p>
                      <a:pPr marL="0" marR="0">
                        <a:lnSpc>
                          <a:spcPct val="107000"/>
                        </a:lnSpc>
                        <a:spcBef>
                          <a:spcPts val="0"/>
                        </a:spcBef>
                        <a:spcAft>
                          <a:spcPts val="0"/>
                        </a:spcAft>
                      </a:pPr>
                      <a:r>
                        <a:rPr lang="en-US" sz="1400">
                          <a:effectLst/>
                        </a:rPr>
                        <a:t> </a:t>
                      </a:r>
                      <a:endParaRPr lang="en-US" sz="1400">
                        <a:effectLst/>
                        <a:latin typeface="Arial" pitchFamily="34" charset="0"/>
                        <a:ea typeface="Calibri"/>
                        <a:cs typeface="Arial" pitchFamily="34" charset="0"/>
                      </a:endParaRPr>
                    </a:p>
                  </a:txBody>
                  <a:tcPr marT="0" marB="0"/>
                </a:tc>
              </a:tr>
              <a:tr h="254735">
                <a:tc>
                  <a:txBody>
                    <a:bodyPr/>
                    <a:lstStyle/>
                    <a:p>
                      <a:pPr marL="0" marR="0">
                        <a:lnSpc>
                          <a:spcPct val="107000"/>
                        </a:lnSpc>
                        <a:spcBef>
                          <a:spcPts val="0"/>
                        </a:spcBef>
                        <a:spcAft>
                          <a:spcPts val="0"/>
                        </a:spcAft>
                      </a:pPr>
                      <a:r>
                        <a:rPr lang="en-US" sz="1400" dirty="0">
                          <a:effectLst/>
                        </a:rPr>
                        <a:t>Computer PC </a:t>
                      </a:r>
                      <a:endParaRPr lang="en-US" sz="1400" dirty="0">
                        <a:effectLst/>
                        <a:latin typeface="Arial" pitchFamily="34" charset="0"/>
                        <a:ea typeface="Calibri"/>
                        <a:cs typeface="Arial" pitchFamily="34" charset="0"/>
                      </a:endParaRPr>
                    </a:p>
                  </a:txBody>
                  <a:tcPr marT="0" marB="0" anchor="ctr"/>
                </a:tc>
                <a:tc>
                  <a:txBody>
                    <a:bodyPr/>
                    <a:lstStyle/>
                    <a:p>
                      <a:pPr marL="0" marR="0">
                        <a:lnSpc>
                          <a:spcPct val="107000"/>
                        </a:lnSpc>
                        <a:spcBef>
                          <a:spcPts val="0"/>
                        </a:spcBef>
                        <a:spcAft>
                          <a:spcPts val="0"/>
                        </a:spcAft>
                      </a:pPr>
                      <a:r>
                        <a:rPr lang="en-US" sz="1400" dirty="0">
                          <a:effectLst/>
                        </a:rPr>
                        <a:t>80-150</a:t>
                      </a:r>
                      <a:endParaRPr lang="en-US" sz="1400" dirty="0">
                        <a:effectLst/>
                        <a:latin typeface="Arial" pitchFamily="34" charset="0"/>
                        <a:ea typeface="Calibri"/>
                        <a:cs typeface="Arial" pitchFamily="34" charset="0"/>
                      </a:endParaRPr>
                    </a:p>
                  </a:txBody>
                  <a:tcPr marT="0" marB="0" anchor="ctr"/>
                </a:tc>
                <a:tc>
                  <a:txBody>
                    <a:bodyPr/>
                    <a:lstStyle/>
                    <a:p>
                      <a:pPr marL="0" marR="0">
                        <a:lnSpc>
                          <a:spcPct val="107000"/>
                        </a:lnSpc>
                        <a:spcBef>
                          <a:spcPts val="0"/>
                        </a:spcBef>
                        <a:spcAft>
                          <a:spcPts val="0"/>
                        </a:spcAft>
                      </a:pPr>
                      <a:r>
                        <a:rPr lang="en-US" sz="1400">
                          <a:effectLst/>
                        </a:rPr>
                        <a:t>5</a:t>
                      </a:r>
                      <a:endParaRPr lang="en-US" sz="1400">
                        <a:effectLst/>
                        <a:latin typeface="Arial" pitchFamily="34" charset="0"/>
                        <a:ea typeface="Calibri"/>
                        <a:cs typeface="Arial" pitchFamily="34" charset="0"/>
                      </a:endParaRPr>
                    </a:p>
                  </a:txBody>
                  <a:tcPr marT="0" marB="0"/>
                </a:tc>
                <a:tc>
                  <a:txBody>
                    <a:bodyPr/>
                    <a:lstStyle/>
                    <a:p>
                      <a:pPr marL="0" marR="0">
                        <a:lnSpc>
                          <a:spcPct val="107000"/>
                        </a:lnSpc>
                        <a:spcBef>
                          <a:spcPts val="0"/>
                        </a:spcBef>
                        <a:spcAft>
                          <a:spcPts val="0"/>
                        </a:spcAft>
                      </a:pPr>
                      <a:r>
                        <a:rPr lang="en-US" sz="1400">
                          <a:effectLst/>
                        </a:rPr>
                        <a:t> </a:t>
                      </a:r>
                      <a:endParaRPr lang="en-US" sz="1400">
                        <a:effectLst/>
                        <a:latin typeface="Arial" pitchFamily="34" charset="0"/>
                        <a:ea typeface="Calibri"/>
                        <a:cs typeface="Arial" pitchFamily="34" charset="0"/>
                      </a:endParaRPr>
                    </a:p>
                  </a:txBody>
                  <a:tcPr marT="0" marB="0"/>
                </a:tc>
              </a:tr>
              <a:tr h="254735">
                <a:tc>
                  <a:txBody>
                    <a:bodyPr/>
                    <a:lstStyle/>
                    <a:p>
                      <a:pPr marL="0" marR="0">
                        <a:lnSpc>
                          <a:spcPct val="107000"/>
                        </a:lnSpc>
                        <a:spcBef>
                          <a:spcPts val="0"/>
                        </a:spcBef>
                        <a:spcAft>
                          <a:spcPts val="0"/>
                        </a:spcAft>
                      </a:pPr>
                      <a:r>
                        <a:rPr lang="en-US" sz="1400">
                          <a:effectLst/>
                        </a:rPr>
                        <a:t>Computer Printer </a:t>
                      </a:r>
                      <a:endParaRPr lang="en-US" sz="1400">
                        <a:effectLst/>
                        <a:latin typeface="Arial" pitchFamily="34" charset="0"/>
                        <a:ea typeface="Calibri"/>
                        <a:cs typeface="Arial" pitchFamily="34" charset="0"/>
                      </a:endParaRPr>
                    </a:p>
                  </a:txBody>
                  <a:tcPr marT="0" marB="0" anchor="ctr"/>
                </a:tc>
                <a:tc>
                  <a:txBody>
                    <a:bodyPr/>
                    <a:lstStyle/>
                    <a:p>
                      <a:pPr marL="0" marR="0">
                        <a:lnSpc>
                          <a:spcPct val="107000"/>
                        </a:lnSpc>
                        <a:spcBef>
                          <a:spcPts val="0"/>
                        </a:spcBef>
                        <a:spcAft>
                          <a:spcPts val="0"/>
                        </a:spcAft>
                      </a:pPr>
                      <a:r>
                        <a:rPr lang="en-US" sz="1400" dirty="0">
                          <a:effectLst/>
                        </a:rPr>
                        <a:t>100</a:t>
                      </a:r>
                      <a:endParaRPr lang="en-US" sz="1400" dirty="0">
                        <a:effectLst/>
                        <a:latin typeface="Arial" pitchFamily="34" charset="0"/>
                        <a:ea typeface="Calibri"/>
                        <a:cs typeface="Arial" pitchFamily="34" charset="0"/>
                      </a:endParaRPr>
                    </a:p>
                  </a:txBody>
                  <a:tcPr marT="0" marB="0" anchor="ctr"/>
                </a:tc>
                <a:tc>
                  <a:txBody>
                    <a:bodyPr/>
                    <a:lstStyle/>
                    <a:p>
                      <a:pPr marL="0" marR="0">
                        <a:lnSpc>
                          <a:spcPct val="107000"/>
                        </a:lnSpc>
                        <a:spcBef>
                          <a:spcPts val="0"/>
                        </a:spcBef>
                        <a:spcAft>
                          <a:spcPts val="0"/>
                        </a:spcAft>
                      </a:pPr>
                      <a:r>
                        <a:rPr lang="en-US" sz="1400" dirty="0">
                          <a:effectLst/>
                        </a:rPr>
                        <a:t>0.25</a:t>
                      </a:r>
                      <a:endParaRPr lang="en-US" sz="1400" dirty="0">
                        <a:effectLst/>
                        <a:latin typeface="Arial" pitchFamily="34" charset="0"/>
                        <a:ea typeface="Calibri"/>
                        <a:cs typeface="Arial" pitchFamily="34" charset="0"/>
                      </a:endParaRPr>
                    </a:p>
                  </a:txBody>
                  <a:tcPr marT="0" marB="0"/>
                </a:tc>
                <a:tc>
                  <a:txBody>
                    <a:bodyPr/>
                    <a:lstStyle/>
                    <a:p>
                      <a:pPr marL="0" marR="0">
                        <a:lnSpc>
                          <a:spcPct val="107000"/>
                        </a:lnSpc>
                        <a:spcBef>
                          <a:spcPts val="0"/>
                        </a:spcBef>
                        <a:spcAft>
                          <a:spcPts val="0"/>
                        </a:spcAft>
                      </a:pPr>
                      <a:r>
                        <a:rPr lang="en-US" sz="1400">
                          <a:effectLst/>
                        </a:rPr>
                        <a:t> </a:t>
                      </a:r>
                      <a:endParaRPr lang="en-US" sz="1400">
                        <a:effectLst/>
                        <a:latin typeface="Arial" pitchFamily="34" charset="0"/>
                        <a:ea typeface="Calibri"/>
                        <a:cs typeface="Arial" pitchFamily="34" charset="0"/>
                      </a:endParaRPr>
                    </a:p>
                  </a:txBody>
                  <a:tcPr marT="0" marB="0"/>
                </a:tc>
              </a:tr>
              <a:tr h="254735">
                <a:tc>
                  <a:txBody>
                    <a:bodyPr/>
                    <a:lstStyle/>
                    <a:p>
                      <a:pPr marL="0" marR="0">
                        <a:lnSpc>
                          <a:spcPct val="107000"/>
                        </a:lnSpc>
                        <a:spcBef>
                          <a:spcPts val="0"/>
                        </a:spcBef>
                        <a:spcAft>
                          <a:spcPts val="0"/>
                        </a:spcAft>
                      </a:pPr>
                      <a:r>
                        <a:rPr lang="en-US" sz="1400" dirty="0">
                          <a:effectLst/>
                        </a:rPr>
                        <a:t>Typewriter </a:t>
                      </a:r>
                      <a:endParaRPr lang="en-US" sz="1400" dirty="0">
                        <a:effectLst/>
                        <a:latin typeface="Arial" pitchFamily="34" charset="0"/>
                        <a:ea typeface="Calibri"/>
                        <a:cs typeface="Arial" pitchFamily="34" charset="0"/>
                      </a:endParaRPr>
                    </a:p>
                  </a:txBody>
                  <a:tcPr marT="0" marB="0" anchor="ctr"/>
                </a:tc>
                <a:tc>
                  <a:txBody>
                    <a:bodyPr/>
                    <a:lstStyle/>
                    <a:p>
                      <a:pPr marL="0" marR="0">
                        <a:lnSpc>
                          <a:spcPct val="107000"/>
                        </a:lnSpc>
                        <a:spcBef>
                          <a:spcPts val="0"/>
                        </a:spcBef>
                        <a:spcAft>
                          <a:spcPts val="0"/>
                        </a:spcAft>
                      </a:pPr>
                      <a:r>
                        <a:rPr lang="en-US" sz="1400">
                          <a:effectLst/>
                        </a:rPr>
                        <a:t>80-200</a:t>
                      </a:r>
                      <a:endParaRPr lang="en-US" sz="1400">
                        <a:effectLst/>
                        <a:latin typeface="Arial" pitchFamily="34" charset="0"/>
                        <a:ea typeface="Calibri"/>
                        <a:cs typeface="Arial" pitchFamily="34" charset="0"/>
                      </a:endParaRPr>
                    </a:p>
                  </a:txBody>
                  <a:tcPr marT="0" marB="0" anchor="ctr"/>
                </a:tc>
                <a:tc>
                  <a:txBody>
                    <a:bodyPr/>
                    <a:lstStyle/>
                    <a:p>
                      <a:pPr marL="0" marR="0">
                        <a:lnSpc>
                          <a:spcPct val="107000"/>
                        </a:lnSpc>
                        <a:spcBef>
                          <a:spcPts val="0"/>
                        </a:spcBef>
                        <a:spcAft>
                          <a:spcPts val="0"/>
                        </a:spcAft>
                      </a:pPr>
                      <a:r>
                        <a:rPr lang="en-US" sz="1400" dirty="0">
                          <a:effectLst/>
                        </a:rPr>
                        <a:t>0.3</a:t>
                      </a:r>
                      <a:endParaRPr lang="en-US" sz="1400" dirty="0">
                        <a:effectLst/>
                        <a:latin typeface="Arial" pitchFamily="34" charset="0"/>
                        <a:ea typeface="Calibri"/>
                        <a:cs typeface="Arial" pitchFamily="34" charset="0"/>
                      </a:endParaRPr>
                    </a:p>
                  </a:txBody>
                  <a:tcPr marT="0" marB="0"/>
                </a:tc>
                <a:tc>
                  <a:txBody>
                    <a:bodyPr/>
                    <a:lstStyle/>
                    <a:p>
                      <a:pPr marL="0" marR="0">
                        <a:lnSpc>
                          <a:spcPct val="107000"/>
                        </a:lnSpc>
                        <a:spcBef>
                          <a:spcPts val="0"/>
                        </a:spcBef>
                        <a:spcAft>
                          <a:spcPts val="0"/>
                        </a:spcAft>
                      </a:pPr>
                      <a:r>
                        <a:rPr lang="en-US" sz="1400">
                          <a:effectLst/>
                        </a:rPr>
                        <a:t> </a:t>
                      </a:r>
                      <a:endParaRPr lang="en-US" sz="1400">
                        <a:effectLst/>
                        <a:latin typeface="Arial" pitchFamily="34" charset="0"/>
                        <a:ea typeface="Calibri"/>
                        <a:cs typeface="Arial" pitchFamily="34" charset="0"/>
                      </a:endParaRPr>
                    </a:p>
                  </a:txBody>
                  <a:tcPr marT="0" marB="0"/>
                </a:tc>
              </a:tr>
              <a:tr h="254735">
                <a:tc>
                  <a:txBody>
                    <a:bodyPr/>
                    <a:lstStyle/>
                    <a:p>
                      <a:pPr marL="0" marR="0">
                        <a:lnSpc>
                          <a:spcPct val="107000"/>
                        </a:lnSpc>
                        <a:spcBef>
                          <a:spcPts val="0"/>
                        </a:spcBef>
                        <a:spcAft>
                          <a:spcPts val="0"/>
                        </a:spcAft>
                      </a:pPr>
                      <a:r>
                        <a:rPr lang="en-US" sz="1400">
                          <a:effectLst/>
                        </a:rPr>
                        <a:t>TV 25" Color </a:t>
                      </a:r>
                      <a:endParaRPr lang="en-US" sz="1400">
                        <a:effectLst/>
                        <a:latin typeface="Arial" pitchFamily="34" charset="0"/>
                        <a:ea typeface="Calibri"/>
                        <a:cs typeface="Arial" pitchFamily="34" charset="0"/>
                      </a:endParaRPr>
                    </a:p>
                  </a:txBody>
                  <a:tcPr marT="0" marB="0" anchor="ctr"/>
                </a:tc>
                <a:tc>
                  <a:txBody>
                    <a:bodyPr/>
                    <a:lstStyle/>
                    <a:p>
                      <a:pPr marL="0" marR="0">
                        <a:lnSpc>
                          <a:spcPct val="107000"/>
                        </a:lnSpc>
                        <a:spcBef>
                          <a:spcPts val="0"/>
                        </a:spcBef>
                        <a:spcAft>
                          <a:spcPts val="0"/>
                        </a:spcAft>
                      </a:pPr>
                      <a:r>
                        <a:rPr lang="en-US" sz="1400">
                          <a:effectLst/>
                        </a:rPr>
                        <a:t>150</a:t>
                      </a:r>
                      <a:endParaRPr lang="en-US" sz="1400">
                        <a:effectLst/>
                        <a:latin typeface="Arial" pitchFamily="34" charset="0"/>
                        <a:ea typeface="Calibri"/>
                        <a:cs typeface="Arial" pitchFamily="34" charset="0"/>
                      </a:endParaRPr>
                    </a:p>
                  </a:txBody>
                  <a:tcPr marT="0" marB="0" anchor="ctr"/>
                </a:tc>
                <a:tc>
                  <a:txBody>
                    <a:bodyPr/>
                    <a:lstStyle/>
                    <a:p>
                      <a:pPr marL="0" marR="0">
                        <a:lnSpc>
                          <a:spcPct val="107000"/>
                        </a:lnSpc>
                        <a:spcBef>
                          <a:spcPts val="0"/>
                        </a:spcBef>
                        <a:spcAft>
                          <a:spcPts val="0"/>
                        </a:spcAft>
                      </a:pPr>
                      <a:r>
                        <a:rPr lang="en-US" sz="1400" dirty="0">
                          <a:effectLst/>
                        </a:rPr>
                        <a:t>4</a:t>
                      </a:r>
                      <a:endParaRPr lang="en-US" sz="1400" dirty="0">
                        <a:effectLst/>
                        <a:latin typeface="Arial" pitchFamily="34" charset="0"/>
                        <a:ea typeface="Calibri"/>
                        <a:cs typeface="Arial" pitchFamily="34" charset="0"/>
                      </a:endParaRPr>
                    </a:p>
                  </a:txBody>
                  <a:tcPr marT="0" marB="0"/>
                </a:tc>
                <a:tc>
                  <a:txBody>
                    <a:bodyPr/>
                    <a:lstStyle/>
                    <a:p>
                      <a:pPr marL="0" marR="0">
                        <a:lnSpc>
                          <a:spcPct val="107000"/>
                        </a:lnSpc>
                        <a:spcBef>
                          <a:spcPts val="0"/>
                        </a:spcBef>
                        <a:spcAft>
                          <a:spcPts val="0"/>
                        </a:spcAft>
                      </a:pPr>
                      <a:r>
                        <a:rPr lang="en-US" sz="1400">
                          <a:effectLst/>
                        </a:rPr>
                        <a:t> </a:t>
                      </a:r>
                      <a:endParaRPr lang="en-US" sz="1400">
                        <a:effectLst/>
                        <a:latin typeface="Arial" pitchFamily="34" charset="0"/>
                        <a:ea typeface="Calibri"/>
                        <a:cs typeface="Arial" pitchFamily="34" charset="0"/>
                      </a:endParaRPr>
                    </a:p>
                  </a:txBody>
                  <a:tcPr marT="0" marB="0"/>
                </a:tc>
              </a:tr>
              <a:tr h="254735">
                <a:tc>
                  <a:txBody>
                    <a:bodyPr/>
                    <a:lstStyle/>
                    <a:p>
                      <a:pPr marL="0" marR="0">
                        <a:lnSpc>
                          <a:spcPct val="107000"/>
                        </a:lnSpc>
                        <a:spcBef>
                          <a:spcPts val="0"/>
                        </a:spcBef>
                        <a:spcAft>
                          <a:spcPts val="0"/>
                        </a:spcAft>
                      </a:pPr>
                      <a:r>
                        <a:rPr lang="en-US" sz="1400" dirty="0">
                          <a:effectLst/>
                        </a:rPr>
                        <a:t>TV 19" Color </a:t>
                      </a:r>
                      <a:endParaRPr lang="en-US" sz="1400" dirty="0">
                        <a:effectLst/>
                        <a:latin typeface="Arial" pitchFamily="34" charset="0"/>
                        <a:ea typeface="Calibri"/>
                        <a:cs typeface="Arial" pitchFamily="34" charset="0"/>
                      </a:endParaRPr>
                    </a:p>
                  </a:txBody>
                  <a:tcPr marT="0" marB="0" anchor="ctr"/>
                </a:tc>
                <a:tc>
                  <a:txBody>
                    <a:bodyPr/>
                    <a:lstStyle/>
                    <a:p>
                      <a:pPr marL="0" marR="0">
                        <a:lnSpc>
                          <a:spcPct val="107000"/>
                        </a:lnSpc>
                        <a:spcBef>
                          <a:spcPts val="0"/>
                        </a:spcBef>
                        <a:spcAft>
                          <a:spcPts val="0"/>
                        </a:spcAft>
                      </a:pPr>
                      <a:r>
                        <a:rPr lang="en-US" sz="1400">
                          <a:effectLst/>
                        </a:rPr>
                        <a:t>70</a:t>
                      </a:r>
                      <a:endParaRPr lang="en-US" sz="1400">
                        <a:effectLst/>
                        <a:latin typeface="Arial" pitchFamily="34" charset="0"/>
                        <a:ea typeface="Calibri"/>
                        <a:cs typeface="Arial" pitchFamily="34" charset="0"/>
                      </a:endParaRPr>
                    </a:p>
                  </a:txBody>
                  <a:tcPr marT="0" marB="0" anchor="ctr"/>
                </a:tc>
                <a:tc>
                  <a:txBody>
                    <a:bodyPr/>
                    <a:lstStyle/>
                    <a:p>
                      <a:pPr marL="0" marR="0">
                        <a:lnSpc>
                          <a:spcPct val="107000"/>
                        </a:lnSpc>
                        <a:spcBef>
                          <a:spcPts val="0"/>
                        </a:spcBef>
                        <a:spcAft>
                          <a:spcPts val="0"/>
                        </a:spcAft>
                      </a:pPr>
                      <a:r>
                        <a:rPr lang="en-US" sz="1400" dirty="0">
                          <a:effectLst/>
                        </a:rPr>
                        <a:t>4</a:t>
                      </a:r>
                      <a:endParaRPr lang="en-US" sz="1400" dirty="0">
                        <a:effectLst/>
                        <a:latin typeface="Arial" pitchFamily="34" charset="0"/>
                        <a:ea typeface="Calibri"/>
                        <a:cs typeface="Arial" pitchFamily="34" charset="0"/>
                      </a:endParaRPr>
                    </a:p>
                  </a:txBody>
                  <a:tcPr marT="0" marB="0"/>
                </a:tc>
                <a:tc>
                  <a:txBody>
                    <a:bodyPr/>
                    <a:lstStyle/>
                    <a:p>
                      <a:pPr marL="0" marR="0">
                        <a:lnSpc>
                          <a:spcPct val="107000"/>
                        </a:lnSpc>
                        <a:spcBef>
                          <a:spcPts val="0"/>
                        </a:spcBef>
                        <a:spcAft>
                          <a:spcPts val="0"/>
                        </a:spcAft>
                      </a:pPr>
                      <a:r>
                        <a:rPr lang="en-US" sz="1400" dirty="0">
                          <a:effectLst/>
                        </a:rPr>
                        <a:t> </a:t>
                      </a:r>
                      <a:endParaRPr lang="en-US" sz="1400" dirty="0">
                        <a:effectLst/>
                        <a:latin typeface="Arial" pitchFamily="34" charset="0"/>
                        <a:ea typeface="Calibri"/>
                        <a:cs typeface="Arial" pitchFamily="34" charset="0"/>
                      </a:endParaRPr>
                    </a:p>
                  </a:txBody>
                  <a:tcPr marT="0" marB="0"/>
                </a:tc>
              </a:tr>
              <a:tr h="254735">
                <a:tc>
                  <a:txBody>
                    <a:bodyPr/>
                    <a:lstStyle/>
                    <a:p>
                      <a:pPr marL="0" marR="0">
                        <a:lnSpc>
                          <a:spcPct val="107000"/>
                        </a:lnSpc>
                        <a:spcBef>
                          <a:spcPts val="0"/>
                        </a:spcBef>
                        <a:spcAft>
                          <a:spcPts val="0"/>
                        </a:spcAft>
                      </a:pPr>
                      <a:r>
                        <a:rPr lang="en-US" sz="1400">
                          <a:effectLst/>
                        </a:rPr>
                        <a:t>1TV 2" B&amp;W </a:t>
                      </a:r>
                      <a:endParaRPr lang="en-US" sz="1400">
                        <a:effectLst/>
                        <a:latin typeface="Arial" pitchFamily="34" charset="0"/>
                        <a:ea typeface="Calibri"/>
                        <a:cs typeface="Arial" pitchFamily="34" charset="0"/>
                      </a:endParaRPr>
                    </a:p>
                  </a:txBody>
                  <a:tcPr marT="0" marB="0" anchor="ctr"/>
                </a:tc>
                <a:tc>
                  <a:txBody>
                    <a:bodyPr/>
                    <a:lstStyle/>
                    <a:p>
                      <a:pPr marL="0" marR="0">
                        <a:lnSpc>
                          <a:spcPct val="107000"/>
                        </a:lnSpc>
                        <a:spcBef>
                          <a:spcPts val="0"/>
                        </a:spcBef>
                        <a:spcAft>
                          <a:spcPts val="0"/>
                        </a:spcAft>
                      </a:pPr>
                      <a:r>
                        <a:rPr lang="en-US" sz="1400">
                          <a:effectLst/>
                        </a:rPr>
                        <a:t>20</a:t>
                      </a:r>
                      <a:endParaRPr lang="en-US" sz="1400">
                        <a:effectLst/>
                        <a:latin typeface="Arial" pitchFamily="34" charset="0"/>
                        <a:ea typeface="Calibri"/>
                        <a:cs typeface="Arial" pitchFamily="34" charset="0"/>
                      </a:endParaRPr>
                    </a:p>
                  </a:txBody>
                  <a:tcPr marT="0" marB="0" anchor="ctr"/>
                </a:tc>
                <a:tc>
                  <a:txBody>
                    <a:bodyPr/>
                    <a:lstStyle/>
                    <a:p>
                      <a:pPr marL="0" marR="0">
                        <a:lnSpc>
                          <a:spcPct val="107000"/>
                        </a:lnSpc>
                        <a:spcBef>
                          <a:spcPts val="0"/>
                        </a:spcBef>
                        <a:spcAft>
                          <a:spcPts val="0"/>
                        </a:spcAft>
                      </a:pPr>
                      <a:r>
                        <a:rPr lang="en-US" sz="1400" dirty="0">
                          <a:effectLst/>
                        </a:rPr>
                        <a:t>4</a:t>
                      </a:r>
                      <a:endParaRPr lang="en-US" sz="1400" dirty="0">
                        <a:effectLst/>
                        <a:latin typeface="Arial" pitchFamily="34" charset="0"/>
                        <a:ea typeface="Calibri"/>
                        <a:cs typeface="Arial" pitchFamily="34" charset="0"/>
                      </a:endParaRPr>
                    </a:p>
                  </a:txBody>
                  <a:tcPr marT="0" marB="0"/>
                </a:tc>
                <a:tc>
                  <a:txBody>
                    <a:bodyPr/>
                    <a:lstStyle/>
                    <a:p>
                      <a:pPr marL="0" marR="0">
                        <a:lnSpc>
                          <a:spcPct val="107000"/>
                        </a:lnSpc>
                        <a:spcBef>
                          <a:spcPts val="0"/>
                        </a:spcBef>
                        <a:spcAft>
                          <a:spcPts val="0"/>
                        </a:spcAft>
                      </a:pPr>
                      <a:r>
                        <a:rPr lang="en-US" sz="1400" dirty="0">
                          <a:effectLst/>
                        </a:rPr>
                        <a:t> </a:t>
                      </a:r>
                      <a:endParaRPr lang="en-US" sz="1400" dirty="0">
                        <a:effectLst/>
                        <a:latin typeface="Arial" pitchFamily="34" charset="0"/>
                        <a:ea typeface="Calibri"/>
                        <a:cs typeface="Arial" pitchFamily="34" charset="0"/>
                      </a:endParaRPr>
                    </a:p>
                  </a:txBody>
                  <a:tcPr marT="0" marB="0"/>
                </a:tc>
              </a:tr>
              <a:tr h="254735">
                <a:tc>
                  <a:txBody>
                    <a:bodyPr/>
                    <a:lstStyle/>
                    <a:p>
                      <a:pPr marL="0" marR="0">
                        <a:lnSpc>
                          <a:spcPct val="107000"/>
                        </a:lnSpc>
                        <a:spcBef>
                          <a:spcPts val="0"/>
                        </a:spcBef>
                        <a:spcAft>
                          <a:spcPts val="0"/>
                        </a:spcAft>
                      </a:pPr>
                      <a:r>
                        <a:rPr lang="en-US" sz="1400">
                          <a:effectLst/>
                        </a:rPr>
                        <a:t>VCR </a:t>
                      </a:r>
                      <a:endParaRPr lang="en-US" sz="1400">
                        <a:effectLst/>
                        <a:latin typeface="Arial" pitchFamily="34" charset="0"/>
                        <a:ea typeface="Calibri"/>
                        <a:cs typeface="Arial" pitchFamily="34" charset="0"/>
                      </a:endParaRPr>
                    </a:p>
                  </a:txBody>
                  <a:tcPr marT="0" marB="0" anchor="ctr"/>
                </a:tc>
                <a:tc>
                  <a:txBody>
                    <a:bodyPr/>
                    <a:lstStyle/>
                    <a:p>
                      <a:pPr marL="0" marR="0">
                        <a:lnSpc>
                          <a:spcPct val="107000"/>
                        </a:lnSpc>
                        <a:spcBef>
                          <a:spcPts val="0"/>
                        </a:spcBef>
                        <a:spcAft>
                          <a:spcPts val="0"/>
                        </a:spcAft>
                      </a:pPr>
                      <a:r>
                        <a:rPr lang="en-US" sz="1400">
                          <a:effectLst/>
                        </a:rPr>
                        <a:t>40</a:t>
                      </a:r>
                      <a:endParaRPr lang="en-US" sz="1400">
                        <a:effectLst/>
                        <a:latin typeface="Arial" pitchFamily="34" charset="0"/>
                        <a:ea typeface="Calibri"/>
                        <a:cs typeface="Arial" pitchFamily="34" charset="0"/>
                      </a:endParaRPr>
                    </a:p>
                  </a:txBody>
                  <a:tcPr marT="0" marB="0" anchor="ctr"/>
                </a:tc>
                <a:tc>
                  <a:txBody>
                    <a:bodyPr/>
                    <a:lstStyle/>
                    <a:p>
                      <a:pPr marL="0" marR="0">
                        <a:lnSpc>
                          <a:spcPct val="107000"/>
                        </a:lnSpc>
                        <a:spcBef>
                          <a:spcPts val="0"/>
                        </a:spcBef>
                        <a:spcAft>
                          <a:spcPts val="0"/>
                        </a:spcAft>
                      </a:pPr>
                      <a:r>
                        <a:rPr lang="en-US" sz="1400" dirty="0">
                          <a:effectLst/>
                        </a:rPr>
                        <a:t>0.2</a:t>
                      </a:r>
                      <a:endParaRPr lang="en-US" sz="1400" dirty="0">
                        <a:effectLst/>
                        <a:latin typeface="Arial" pitchFamily="34" charset="0"/>
                        <a:ea typeface="Calibri"/>
                        <a:cs typeface="Arial" pitchFamily="34" charset="0"/>
                      </a:endParaRPr>
                    </a:p>
                  </a:txBody>
                  <a:tcPr marT="0" marB="0"/>
                </a:tc>
                <a:tc>
                  <a:txBody>
                    <a:bodyPr/>
                    <a:lstStyle/>
                    <a:p>
                      <a:pPr marL="0" marR="0">
                        <a:lnSpc>
                          <a:spcPct val="107000"/>
                        </a:lnSpc>
                        <a:spcBef>
                          <a:spcPts val="0"/>
                        </a:spcBef>
                        <a:spcAft>
                          <a:spcPts val="0"/>
                        </a:spcAft>
                      </a:pPr>
                      <a:r>
                        <a:rPr lang="en-US" sz="1400" dirty="0">
                          <a:effectLst/>
                        </a:rPr>
                        <a:t> </a:t>
                      </a:r>
                      <a:endParaRPr lang="en-US" sz="1400" dirty="0">
                        <a:effectLst/>
                        <a:latin typeface="Arial" pitchFamily="34" charset="0"/>
                        <a:ea typeface="Calibri"/>
                        <a:cs typeface="Arial" pitchFamily="34" charset="0"/>
                      </a:endParaRPr>
                    </a:p>
                  </a:txBody>
                  <a:tcPr marT="0" marB="0"/>
                </a:tc>
              </a:tr>
              <a:tr h="254735">
                <a:tc>
                  <a:txBody>
                    <a:bodyPr/>
                    <a:lstStyle/>
                    <a:p>
                      <a:pPr marL="0" marR="0">
                        <a:lnSpc>
                          <a:spcPct val="107000"/>
                        </a:lnSpc>
                        <a:spcBef>
                          <a:spcPts val="0"/>
                        </a:spcBef>
                        <a:spcAft>
                          <a:spcPts val="0"/>
                        </a:spcAft>
                      </a:pPr>
                      <a:r>
                        <a:rPr lang="en-US" sz="1400" dirty="0">
                          <a:effectLst/>
                        </a:rPr>
                        <a:t>Clock Radio </a:t>
                      </a:r>
                      <a:endParaRPr lang="en-US" sz="1400" dirty="0">
                        <a:effectLst/>
                        <a:latin typeface="Arial" pitchFamily="34" charset="0"/>
                        <a:ea typeface="Calibri"/>
                        <a:cs typeface="Arial" pitchFamily="34" charset="0"/>
                      </a:endParaRPr>
                    </a:p>
                  </a:txBody>
                  <a:tcPr marT="0" marB="0" anchor="ctr"/>
                </a:tc>
                <a:tc>
                  <a:txBody>
                    <a:bodyPr/>
                    <a:lstStyle/>
                    <a:p>
                      <a:pPr marL="0" marR="0">
                        <a:lnSpc>
                          <a:spcPct val="107000"/>
                        </a:lnSpc>
                        <a:spcBef>
                          <a:spcPts val="0"/>
                        </a:spcBef>
                        <a:spcAft>
                          <a:spcPts val="0"/>
                        </a:spcAft>
                      </a:pPr>
                      <a:r>
                        <a:rPr lang="en-US" sz="1400">
                          <a:effectLst/>
                        </a:rPr>
                        <a:t>1</a:t>
                      </a:r>
                      <a:endParaRPr lang="en-US" sz="1400">
                        <a:effectLst/>
                        <a:latin typeface="Arial" pitchFamily="34" charset="0"/>
                        <a:ea typeface="Calibri"/>
                        <a:cs typeface="Arial" pitchFamily="34" charset="0"/>
                      </a:endParaRPr>
                    </a:p>
                  </a:txBody>
                  <a:tcPr marT="0" marB="0" anchor="ctr"/>
                </a:tc>
                <a:tc>
                  <a:txBody>
                    <a:bodyPr/>
                    <a:lstStyle/>
                    <a:p>
                      <a:pPr marL="0" marR="0">
                        <a:lnSpc>
                          <a:spcPct val="107000"/>
                        </a:lnSpc>
                        <a:spcBef>
                          <a:spcPts val="0"/>
                        </a:spcBef>
                        <a:spcAft>
                          <a:spcPts val="0"/>
                        </a:spcAft>
                      </a:pPr>
                      <a:r>
                        <a:rPr lang="en-US" sz="1400">
                          <a:effectLst/>
                        </a:rPr>
                        <a:t>0.3</a:t>
                      </a:r>
                      <a:endParaRPr lang="en-US" sz="1400">
                        <a:effectLst/>
                        <a:latin typeface="Arial" pitchFamily="34" charset="0"/>
                        <a:ea typeface="Calibri"/>
                        <a:cs typeface="Arial" pitchFamily="34" charset="0"/>
                      </a:endParaRPr>
                    </a:p>
                  </a:txBody>
                  <a:tcPr marT="0" marB="0"/>
                </a:tc>
                <a:tc>
                  <a:txBody>
                    <a:bodyPr/>
                    <a:lstStyle/>
                    <a:p>
                      <a:pPr marL="0" marR="0">
                        <a:lnSpc>
                          <a:spcPct val="107000"/>
                        </a:lnSpc>
                        <a:spcBef>
                          <a:spcPts val="0"/>
                        </a:spcBef>
                        <a:spcAft>
                          <a:spcPts val="0"/>
                        </a:spcAft>
                      </a:pPr>
                      <a:r>
                        <a:rPr lang="en-US" sz="1400" dirty="0">
                          <a:effectLst/>
                        </a:rPr>
                        <a:t> </a:t>
                      </a:r>
                      <a:endParaRPr lang="en-US" sz="1400" dirty="0">
                        <a:effectLst/>
                        <a:latin typeface="Arial" pitchFamily="34" charset="0"/>
                        <a:ea typeface="Calibri"/>
                        <a:cs typeface="Arial" pitchFamily="34" charset="0"/>
                      </a:endParaRPr>
                    </a:p>
                  </a:txBody>
                  <a:tcPr marT="0" marB="0"/>
                </a:tc>
              </a:tr>
              <a:tr h="254735">
                <a:tc>
                  <a:txBody>
                    <a:bodyPr/>
                    <a:lstStyle/>
                    <a:p>
                      <a:pPr marL="0" marR="0">
                        <a:lnSpc>
                          <a:spcPct val="107000"/>
                        </a:lnSpc>
                        <a:spcBef>
                          <a:spcPts val="0"/>
                        </a:spcBef>
                        <a:spcAft>
                          <a:spcPts val="0"/>
                        </a:spcAft>
                      </a:pPr>
                      <a:r>
                        <a:rPr lang="en-US" sz="1400" dirty="0">
                          <a:effectLst/>
                        </a:rPr>
                        <a:t>Satellite Dish </a:t>
                      </a:r>
                      <a:endParaRPr lang="en-US" sz="1400" dirty="0">
                        <a:effectLst/>
                        <a:latin typeface="Arial" pitchFamily="34" charset="0"/>
                        <a:ea typeface="Calibri"/>
                        <a:cs typeface="Arial" pitchFamily="34" charset="0"/>
                      </a:endParaRPr>
                    </a:p>
                  </a:txBody>
                  <a:tcPr marT="0" marB="0" anchor="ctr"/>
                </a:tc>
                <a:tc>
                  <a:txBody>
                    <a:bodyPr/>
                    <a:lstStyle/>
                    <a:p>
                      <a:pPr marL="0" marR="0">
                        <a:lnSpc>
                          <a:spcPct val="107000"/>
                        </a:lnSpc>
                        <a:spcBef>
                          <a:spcPts val="0"/>
                        </a:spcBef>
                        <a:spcAft>
                          <a:spcPts val="0"/>
                        </a:spcAft>
                      </a:pPr>
                      <a:r>
                        <a:rPr lang="en-US" sz="1400" dirty="0">
                          <a:effectLst/>
                        </a:rPr>
                        <a:t>30</a:t>
                      </a:r>
                      <a:endParaRPr lang="en-US" sz="1400" dirty="0">
                        <a:effectLst/>
                        <a:latin typeface="Arial" pitchFamily="34" charset="0"/>
                        <a:ea typeface="Calibri"/>
                        <a:cs typeface="Arial" pitchFamily="34" charset="0"/>
                      </a:endParaRPr>
                    </a:p>
                  </a:txBody>
                  <a:tcPr marT="0" marB="0" anchor="ctr"/>
                </a:tc>
                <a:tc>
                  <a:txBody>
                    <a:bodyPr/>
                    <a:lstStyle/>
                    <a:p>
                      <a:pPr marL="0" marR="0">
                        <a:lnSpc>
                          <a:spcPct val="107000"/>
                        </a:lnSpc>
                        <a:spcBef>
                          <a:spcPts val="0"/>
                        </a:spcBef>
                        <a:spcAft>
                          <a:spcPts val="0"/>
                        </a:spcAft>
                      </a:pPr>
                      <a:r>
                        <a:rPr lang="en-US" sz="1400" dirty="0">
                          <a:effectLst/>
                        </a:rPr>
                        <a:t>2</a:t>
                      </a:r>
                      <a:endParaRPr lang="en-US" sz="1400" dirty="0">
                        <a:effectLst/>
                        <a:latin typeface="Arial" pitchFamily="34" charset="0"/>
                        <a:ea typeface="Calibri"/>
                        <a:cs typeface="Arial" pitchFamily="34" charset="0"/>
                      </a:endParaRPr>
                    </a:p>
                  </a:txBody>
                  <a:tcPr marT="0" marB="0"/>
                </a:tc>
                <a:tc>
                  <a:txBody>
                    <a:bodyPr/>
                    <a:lstStyle/>
                    <a:p>
                      <a:pPr marL="0" marR="0">
                        <a:lnSpc>
                          <a:spcPct val="107000"/>
                        </a:lnSpc>
                        <a:spcBef>
                          <a:spcPts val="0"/>
                        </a:spcBef>
                        <a:spcAft>
                          <a:spcPts val="0"/>
                        </a:spcAft>
                      </a:pPr>
                      <a:r>
                        <a:rPr lang="en-US" sz="1400" dirty="0">
                          <a:effectLst/>
                        </a:rPr>
                        <a:t> </a:t>
                      </a:r>
                      <a:endParaRPr lang="en-US" sz="1400" dirty="0">
                        <a:effectLst/>
                        <a:latin typeface="Arial" pitchFamily="34" charset="0"/>
                        <a:ea typeface="Calibri"/>
                        <a:cs typeface="Arial" pitchFamily="34" charset="0"/>
                      </a:endParaRPr>
                    </a:p>
                  </a:txBody>
                  <a:tcPr marT="0" marB="0"/>
                </a:tc>
              </a:tr>
              <a:tr h="254735">
                <a:tc>
                  <a:txBody>
                    <a:bodyPr/>
                    <a:lstStyle/>
                    <a:p>
                      <a:pPr marL="0" marR="0">
                        <a:lnSpc>
                          <a:spcPct val="107000"/>
                        </a:lnSpc>
                        <a:spcBef>
                          <a:spcPts val="0"/>
                        </a:spcBef>
                        <a:spcAft>
                          <a:spcPts val="0"/>
                        </a:spcAft>
                      </a:pPr>
                      <a:r>
                        <a:rPr lang="en-US" sz="1400" dirty="0">
                          <a:effectLst/>
                        </a:rPr>
                        <a:t>CB Radio </a:t>
                      </a:r>
                      <a:endParaRPr lang="en-US" sz="1400" dirty="0">
                        <a:effectLst/>
                        <a:latin typeface="Arial" pitchFamily="34" charset="0"/>
                        <a:ea typeface="Calibri"/>
                        <a:cs typeface="Arial" pitchFamily="34" charset="0"/>
                      </a:endParaRPr>
                    </a:p>
                  </a:txBody>
                  <a:tcPr marT="0" marB="0" anchor="ctr"/>
                </a:tc>
                <a:tc>
                  <a:txBody>
                    <a:bodyPr/>
                    <a:lstStyle/>
                    <a:p>
                      <a:pPr marL="0" marR="0">
                        <a:lnSpc>
                          <a:spcPct val="107000"/>
                        </a:lnSpc>
                        <a:spcBef>
                          <a:spcPts val="0"/>
                        </a:spcBef>
                        <a:spcAft>
                          <a:spcPts val="0"/>
                        </a:spcAft>
                      </a:pPr>
                      <a:r>
                        <a:rPr lang="en-US" sz="1400" dirty="0">
                          <a:effectLst/>
                        </a:rPr>
                        <a:t>5</a:t>
                      </a:r>
                      <a:endParaRPr lang="en-US" sz="1400" dirty="0">
                        <a:effectLst/>
                        <a:latin typeface="Arial" pitchFamily="34" charset="0"/>
                        <a:ea typeface="Calibri"/>
                        <a:cs typeface="Arial" pitchFamily="34" charset="0"/>
                      </a:endParaRPr>
                    </a:p>
                  </a:txBody>
                  <a:tcPr marT="0" marB="0" anchor="ctr"/>
                </a:tc>
                <a:tc>
                  <a:txBody>
                    <a:bodyPr/>
                    <a:lstStyle/>
                    <a:p>
                      <a:pPr marL="0" marR="0">
                        <a:lnSpc>
                          <a:spcPct val="107000"/>
                        </a:lnSpc>
                        <a:spcBef>
                          <a:spcPts val="0"/>
                        </a:spcBef>
                        <a:spcAft>
                          <a:spcPts val="0"/>
                        </a:spcAft>
                      </a:pPr>
                      <a:r>
                        <a:rPr lang="en-US" sz="1400" dirty="0">
                          <a:effectLst/>
                        </a:rPr>
                        <a:t>0.3</a:t>
                      </a:r>
                      <a:endParaRPr lang="en-US" sz="1400" dirty="0">
                        <a:effectLst/>
                        <a:latin typeface="Arial" pitchFamily="34" charset="0"/>
                        <a:ea typeface="Calibri"/>
                        <a:cs typeface="Arial" pitchFamily="34" charset="0"/>
                      </a:endParaRPr>
                    </a:p>
                  </a:txBody>
                  <a:tcPr marT="0" marB="0"/>
                </a:tc>
                <a:tc>
                  <a:txBody>
                    <a:bodyPr/>
                    <a:lstStyle/>
                    <a:p>
                      <a:pPr marL="0" marR="0">
                        <a:lnSpc>
                          <a:spcPct val="107000"/>
                        </a:lnSpc>
                        <a:spcBef>
                          <a:spcPts val="0"/>
                        </a:spcBef>
                        <a:spcAft>
                          <a:spcPts val="0"/>
                        </a:spcAft>
                      </a:pPr>
                      <a:r>
                        <a:rPr lang="en-US" sz="1400" dirty="0">
                          <a:effectLst/>
                        </a:rPr>
                        <a:t> </a:t>
                      </a:r>
                      <a:endParaRPr lang="en-US" sz="1400" dirty="0">
                        <a:effectLst/>
                        <a:latin typeface="Arial" pitchFamily="34" charset="0"/>
                        <a:ea typeface="Calibri"/>
                        <a:cs typeface="Arial" pitchFamily="34" charset="0"/>
                      </a:endParaRPr>
                    </a:p>
                  </a:txBody>
                  <a:tcPr marT="0" marB="0"/>
                </a:tc>
              </a:tr>
              <a:tr h="254735">
                <a:tc>
                  <a:txBody>
                    <a:bodyPr/>
                    <a:lstStyle/>
                    <a:p>
                      <a:pPr marL="0" marR="0">
                        <a:lnSpc>
                          <a:spcPct val="107000"/>
                        </a:lnSpc>
                        <a:spcBef>
                          <a:spcPts val="0"/>
                        </a:spcBef>
                        <a:spcAft>
                          <a:spcPts val="0"/>
                        </a:spcAft>
                      </a:pPr>
                      <a:r>
                        <a:rPr lang="en-US" sz="1400" dirty="0">
                          <a:effectLst/>
                        </a:rPr>
                        <a:t>Electric Clock </a:t>
                      </a:r>
                      <a:endParaRPr lang="en-US" sz="1400" dirty="0">
                        <a:effectLst/>
                        <a:latin typeface="Arial" pitchFamily="34" charset="0"/>
                        <a:ea typeface="Calibri"/>
                        <a:cs typeface="Arial" pitchFamily="34" charset="0"/>
                      </a:endParaRPr>
                    </a:p>
                  </a:txBody>
                  <a:tcPr marT="0" marB="0" anchor="ctr"/>
                </a:tc>
                <a:tc>
                  <a:txBody>
                    <a:bodyPr/>
                    <a:lstStyle/>
                    <a:p>
                      <a:pPr marL="0" marR="0">
                        <a:lnSpc>
                          <a:spcPct val="107000"/>
                        </a:lnSpc>
                        <a:spcBef>
                          <a:spcPts val="0"/>
                        </a:spcBef>
                        <a:spcAft>
                          <a:spcPts val="0"/>
                        </a:spcAft>
                      </a:pPr>
                      <a:r>
                        <a:rPr lang="en-US" sz="1400">
                          <a:effectLst/>
                        </a:rPr>
                        <a:t>3</a:t>
                      </a:r>
                      <a:endParaRPr lang="en-US" sz="1400">
                        <a:effectLst/>
                        <a:latin typeface="Arial" pitchFamily="34" charset="0"/>
                        <a:ea typeface="Calibri"/>
                        <a:cs typeface="Arial" pitchFamily="34" charset="0"/>
                      </a:endParaRPr>
                    </a:p>
                  </a:txBody>
                  <a:tcPr marT="0" marB="0" anchor="ctr"/>
                </a:tc>
                <a:tc>
                  <a:txBody>
                    <a:bodyPr/>
                    <a:lstStyle/>
                    <a:p>
                      <a:pPr marL="0" marR="0">
                        <a:lnSpc>
                          <a:spcPct val="107000"/>
                        </a:lnSpc>
                        <a:spcBef>
                          <a:spcPts val="0"/>
                        </a:spcBef>
                        <a:spcAft>
                          <a:spcPts val="0"/>
                        </a:spcAft>
                      </a:pPr>
                      <a:r>
                        <a:rPr lang="en-US" sz="1400">
                          <a:effectLst/>
                        </a:rPr>
                        <a:t>24</a:t>
                      </a:r>
                      <a:endParaRPr lang="en-US" sz="1400">
                        <a:effectLst/>
                        <a:latin typeface="Arial" pitchFamily="34" charset="0"/>
                        <a:ea typeface="Calibri"/>
                        <a:cs typeface="Arial" pitchFamily="34" charset="0"/>
                      </a:endParaRPr>
                    </a:p>
                  </a:txBody>
                  <a:tcPr marT="0" marB="0"/>
                </a:tc>
                <a:tc>
                  <a:txBody>
                    <a:bodyPr/>
                    <a:lstStyle/>
                    <a:p>
                      <a:pPr marL="0" marR="0">
                        <a:lnSpc>
                          <a:spcPct val="107000"/>
                        </a:lnSpc>
                        <a:spcBef>
                          <a:spcPts val="0"/>
                        </a:spcBef>
                        <a:spcAft>
                          <a:spcPts val="0"/>
                        </a:spcAft>
                      </a:pPr>
                      <a:r>
                        <a:rPr lang="en-US" sz="1400" dirty="0">
                          <a:effectLst/>
                        </a:rPr>
                        <a:t> </a:t>
                      </a:r>
                      <a:endParaRPr lang="en-US" sz="1400" dirty="0">
                        <a:effectLst/>
                        <a:latin typeface="Arial" pitchFamily="34" charset="0"/>
                        <a:ea typeface="Calibri"/>
                        <a:cs typeface="Arial" pitchFamily="34" charset="0"/>
                      </a:endParaRPr>
                    </a:p>
                  </a:txBody>
                  <a:tcPr marT="0" marB="0"/>
                </a:tc>
              </a:tr>
              <a:tr h="254735">
                <a:tc>
                  <a:txBody>
                    <a:bodyPr/>
                    <a:lstStyle/>
                    <a:p>
                      <a:pPr marL="0" marR="0">
                        <a:lnSpc>
                          <a:spcPct val="107000"/>
                        </a:lnSpc>
                        <a:spcBef>
                          <a:spcPts val="0"/>
                        </a:spcBef>
                        <a:spcAft>
                          <a:spcPts val="0"/>
                        </a:spcAft>
                      </a:pPr>
                      <a:r>
                        <a:rPr lang="en-US" sz="1400">
                          <a:effectLst/>
                        </a:rPr>
                        <a:t>Lights: 100W Incandescent </a:t>
                      </a:r>
                      <a:endParaRPr lang="en-US" sz="1400">
                        <a:effectLst/>
                        <a:latin typeface="Arial" pitchFamily="34" charset="0"/>
                        <a:ea typeface="Calibri"/>
                        <a:cs typeface="Arial" pitchFamily="34" charset="0"/>
                      </a:endParaRPr>
                    </a:p>
                  </a:txBody>
                  <a:tcPr marT="0" marB="0" anchor="ctr"/>
                </a:tc>
                <a:tc>
                  <a:txBody>
                    <a:bodyPr/>
                    <a:lstStyle/>
                    <a:p>
                      <a:pPr marL="0" marR="0">
                        <a:lnSpc>
                          <a:spcPct val="107000"/>
                        </a:lnSpc>
                        <a:spcBef>
                          <a:spcPts val="0"/>
                        </a:spcBef>
                        <a:spcAft>
                          <a:spcPts val="0"/>
                        </a:spcAft>
                      </a:pPr>
                      <a:r>
                        <a:rPr lang="en-US" sz="1400" dirty="0">
                          <a:effectLst/>
                        </a:rPr>
                        <a:t>100</a:t>
                      </a:r>
                      <a:endParaRPr lang="en-US" sz="1400" dirty="0">
                        <a:effectLst/>
                        <a:latin typeface="Arial" pitchFamily="34" charset="0"/>
                        <a:ea typeface="Calibri"/>
                        <a:cs typeface="Arial" pitchFamily="34" charset="0"/>
                      </a:endParaRPr>
                    </a:p>
                  </a:txBody>
                  <a:tcPr marT="0" marB="0" anchor="ctr"/>
                </a:tc>
                <a:tc>
                  <a:txBody>
                    <a:bodyPr/>
                    <a:lstStyle/>
                    <a:p>
                      <a:pPr marL="0" marR="0">
                        <a:lnSpc>
                          <a:spcPct val="107000"/>
                        </a:lnSpc>
                        <a:spcBef>
                          <a:spcPts val="0"/>
                        </a:spcBef>
                        <a:spcAft>
                          <a:spcPts val="0"/>
                        </a:spcAft>
                      </a:pPr>
                      <a:r>
                        <a:rPr lang="en-US" sz="1400">
                          <a:effectLst/>
                        </a:rPr>
                        <a:t>4</a:t>
                      </a:r>
                      <a:endParaRPr lang="en-US" sz="1400">
                        <a:effectLst/>
                        <a:latin typeface="Arial" pitchFamily="34" charset="0"/>
                        <a:ea typeface="Calibri"/>
                        <a:cs typeface="Arial" pitchFamily="34" charset="0"/>
                      </a:endParaRPr>
                    </a:p>
                  </a:txBody>
                  <a:tcPr marT="0" marB="0"/>
                </a:tc>
                <a:tc>
                  <a:txBody>
                    <a:bodyPr/>
                    <a:lstStyle/>
                    <a:p>
                      <a:pPr marL="0" marR="0">
                        <a:lnSpc>
                          <a:spcPct val="107000"/>
                        </a:lnSpc>
                        <a:spcBef>
                          <a:spcPts val="0"/>
                        </a:spcBef>
                        <a:spcAft>
                          <a:spcPts val="0"/>
                        </a:spcAft>
                      </a:pPr>
                      <a:r>
                        <a:rPr lang="en-US" sz="1000">
                          <a:effectLst/>
                        </a:rPr>
                        <a:t> </a:t>
                      </a:r>
                      <a:endParaRPr lang="en-US" sz="1100">
                        <a:effectLst/>
                        <a:latin typeface="Arial" pitchFamily="34" charset="0"/>
                        <a:ea typeface="Calibri"/>
                        <a:cs typeface="Arial" pitchFamily="34" charset="0"/>
                      </a:endParaRPr>
                    </a:p>
                  </a:txBody>
                  <a:tcPr marT="0" marB="0"/>
                </a:tc>
              </a:tr>
              <a:tr h="254735">
                <a:tc>
                  <a:txBody>
                    <a:bodyPr/>
                    <a:lstStyle/>
                    <a:p>
                      <a:pPr marL="0" marR="0">
                        <a:lnSpc>
                          <a:spcPct val="107000"/>
                        </a:lnSpc>
                        <a:spcBef>
                          <a:spcPts val="0"/>
                        </a:spcBef>
                        <a:spcAft>
                          <a:spcPts val="0"/>
                        </a:spcAft>
                      </a:pPr>
                      <a:r>
                        <a:rPr lang="en-US" sz="1400">
                          <a:effectLst/>
                        </a:rPr>
                        <a:t>Lights: 25W Compact Fluorescent </a:t>
                      </a:r>
                      <a:endParaRPr lang="en-US" sz="1400">
                        <a:effectLst/>
                        <a:latin typeface="Arial" pitchFamily="34" charset="0"/>
                        <a:ea typeface="Calibri"/>
                        <a:cs typeface="Arial" pitchFamily="34" charset="0"/>
                      </a:endParaRPr>
                    </a:p>
                  </a:txBody>
                  <a:tcPr marT="0" marB="0" anchor="ctr"/>
                </a:tc>
                <a:tc>
                  <a:txBody>
                    <a:bodyPr/>
                    <a:lstStyle/>
                    <a:p>
                      <a:pPr marL="0" marR="0">
                        <a:lnSpc>
                          <a:spcPct val="107000"/>
                        </a:lnSpc>
                        <a:spcBef>
                          <a:spcPts val="0"/>
                        </a:spcBef>
                        <a:spcAft>
                          <a:spcPts val="0"/>
                        </a:spcAft>
                      </a:pPr>
                      <a:r>
                        <a:rPr lang="en-US" sz="1400" dirty="0">
                          <a:effectLst/>
                        </a:rPr>
                        <a:t>28</a:t>
                      </a:r>
                      <a:endParaRPr lang="en-US" sz="1400" dirty="0">
                        <a:effectLst/>
                        <a:latin typeface="Arial" pitchFamily="34" charset="0"/>
                        <a:ea typeface="Calibri"/>
                        <a:cs typeface="Arial" pitchFamily="34" charset="0"/>
                      </a:endParaRPr>
                    </a:p>
                  </a:txBody>
                  <a:tcPr marT="0" marB="0" anchor="ctr"/>
                </a:tc>
                <a:tc>
                  <a:txBody>
                    <a:bodyPr/>
                    <a:lstStyle/>
                    <a:p>
                      <a:pPr marL="0" marR="0">
                        <a:lnSpc>
                          <a:spcPct val="107000"/>
                        </a:lnSpc>
                        <a:spcBef>
                          <a:spcPts val="0"/>
                        </a:spcBef>
                        <a:spcAft>
                          <a:spcPts val="0"/>
                        </a:spcAft>
                      </a:pPr>
                      <a:r>
                        <a:rPr lang="en-US" sz="1400" dirty="0">
                          <a:effectLst/>
                        </a:rPr>
                        <a:t>4</a:t>
                      </a:r>
                      <a:endParaRPr lang="en-US" sz="1400" dirty="0">
                        <a:effectLst/>
                        <a:latin typeface="Arial" pitchFamily="34" charset="0"/>
                        <a:ea typeface="Calibri"/>
                        <a:cs typeface="Arial" pitchFamily="34" charset="0"/>
                      </a:endParaRPr>
                    </a:p>
                  </a:txBody>
                  <a:tcPr marT="0" marB="0"/>
                </a:tc>
                <a:tc>
                  <a:txBody>
                    <a:bodyPr/>
                    <a:lstStyle/>
                    <a:p>
                      <a:pPr marL="0" marR="0">
                        <a:lnSpc>
                          <a:spcPct val="107000"/>
                        </a:lnSpc>
                        <a:spcBef>
                          <a:spcPts val="0"/>
                        </a:spcBef>
                        <a:spcAft>
                          <a:spcPts val="0"/>
                        </a:spcAft>
                      </a:pPr>
                      <a:r>
                        <a:rPr lang="en-US" sz="1000">
                          <a:effectLst/>
                        </a:rPr>
                        <a:t> </a:t>
                      </a:r>
                      <a:endParaRPr lang="en-US" sz="1100">
                        <a:effectLst/>
                        <a:latin typeface="Arial" pitchFamily="34" charset="0"/>
                        <a:ea typeface="Calibri"/>
                        <a:cs typeface="Arial" pitchFamily="34" charset="0"/>
                      </a:endParaRPr>
                    </a:p>
                  </a:txBody>
                  <a:tcPr marT="0" marB="0"/>
                </a:tc>
              </a:tr>
              <a:tr h="254735">
                <a:tc>
                  <a:txBody>
                    <a:bodyPr/>
                    <a:lstStyle/>
                    <a:p>
                      <a:pPr marL="0" marR="0">
                        <a:lnSpc>
                          <a:spcPct val="107000"/>
                        </a:lnSpc>
                        <a:spcBef>
                          <a:spcPts val="0"/>
                        </a:spcBef>
                        <a:spcAft>
                          <a:spcPts val="0"/>
                        </a:spcAft>
                      </a:pPr>
                      <a:r>
                        <a:rPr lang="en-US" sz="1400">
                          <a:effectLst/>
                        </a:rPr>
                        <a:t>Lights: 50W DC Incandescent </a:t>
                      </a:r>
                      <a:endParaRPr lang="en-US" sz="1400">
                        <a:effectLst/>
                        <a:latin typeface="Arial" pitchFamily="34" charset="0"/>
                        <a:ea typeface="Calibri"/>
                        <a:cs typeface="Arial" pitchFamily="34" charset="0"/>
                      </a:endParaRPr>
                    </a:p>
                  </a:txBody>
                  <a:tcPr marT="0" marB="0" anchor="ctr"/>
                </a:tc>
                <a:tc>
                  <a:txBody>
                    <a:bodyPr/>
                    <a:lstStyle/>
                    <a:p>
                      <a:pPr marL="0" marR="0">
                        <a:lnSpc>
                          <a:spcPct val="107000"/>
                        </a:lnSpc>
                        <a:spcBef>
                          <a:spcPts val="0"/>
                        </a:spcBef>
                        <a:spcAft>
                          <a:spcPts val="0"/>
                        </a:spcAft>
                      </a:pPr>
                      <a:r>
                        <a:rPr lang="en-US" sz="1400">
                          <a:effectLst/>
                        </a:rPr>
                        <a:t>50</a:t>
                      </a:r>
                      <a:endParaRPr lang="en-US" sz="1400">
                        <a:effectLst/>
                        <a:latin typeface="Arial" pitchFamily="34" charset="0"/>
                        <a:ea typeface="Calibri"/>
                        <a:cs typeface="Arial" pitchFamily="34" charset="0"/>
                      </a:endParaRPr>
                    </a:p>
                  </a:txBody>
                  <a:tcPr marT="0" marB="0" anchor="ctr"/>
                </a:tc>
                <a:tc>
                  <a:txBody>
                    <a:bodyPr/>
                    <a:lstStyle/>
                    <a:p>
                      <a:pPr marL="0" marR="0">
                        <a:lnSpc>
                          <a:spcPct val="107000"/>
                        </a:lnSpc>
                        <a:spcBef>
                          <a:spcPts val="0"/>
                        </a:spcBef>
                        <a:spcAft>
                          <a:spcPts val="0"/>
                        </a:spcAft>
                      </a:pPr>
                      <a:r>
                        <a:rPr lang="en-US" sz="1400" dirty="0">
                          <a:effectLst/>
                        </a:rPr>
                        <a:t>4</a:t>
                      </a:r>
                      <a:endParaRPr lang="en-US" sz="1400" dirty="0">
                        <a:effectLst/>
                        <a:latin typeface="Arial" pitchFamily="34" charset="0"/>
                        <a:ea typeface="Calibri"/>
                        <a:cs typeface="Arial" pitchFamily="34" charset="0"/>
                      </a:endParaRPr>
                    </a:p>
                  </a:txBody>
                  <a:tcPr marT="0" marB="0"/>
                </a:tc>
                <a:tc>
                  <a:txBody>
                    <a:bodyPr/>
                    <a:lstStyle/>
                    <a:p>
                      <a:pPr marL="0" marR="0">
                        <a:lnSpc>
                          <a:spcPct val="107000"/>
                        </a:lnSpc>
                        <a:spcBef>
                          <a:spcPts val="0"/>
                        </a:spcBef>
                        <a:spcAft>
                          <a:spcPts val="0"/>
                        </a:spcAft>
                      </a:pPr>
                      <a:r>
                        <a:rPr lang="en-US" sz="1000" dirty="0">
                          <a:effectLst/>
                        </a:rPr>
                        <a:t> </a:t>
                      </a:r>
                      <a:endParaRPr lang="en-US" sz="1100" dirty="0">
                        <a:effectLst/>
                        <a:latin typeface="Arial" pitchFamily="34" charset="0"/>
                        <a:ea typeface="Calibri"/>
                        <a:cs typeface="Arial" pitchFamily="34" charset="0"/>
                      </a:endParaRPr>
                    </a:p>
                  </a:txBody>
                  <a:tcPr marT="0" marB="0"/>
                </a:tc>
              </a:tr>
            </a:tbl>
          </a:graphicData>
        </a:graphic>
      </p:graphicFrame>
      <p:sp>
        <p:nvSpPr>
          <p:cNvPr id="3" name="Footer Placeholder 2"/>
          <p:cNvSpPr>
            <a:spLocks noGrp="1"/>
          </p:cNvSpPr>
          <p:nvPr>
            <p:ph type="ftr" sz="quarter" idx="11"/>
          </p:nvPr>
        </p:nvSpPr>
        <p:spPr/>
        <p:txBody>
          <a:bodyPr/>
          <a:lstStyle/>
          <a:p>
            <a:r>
              <a:rPr lang="en-US" smtClean="0"/>
              <a:t>Presenter: Dr.Teshome Goa</a:t>
            </a:r>
            <a:endParaRPr lang="en-US"/>
          </a:p>
        </p:txBody>
      </p:sp>
      <p:sp>
        <p:nvSpPr>
          <p:cNvPr id="4" name="Slide Number Placeholder 3"/>
          <p:cNvSpPr>
            <a:spLocks noGrp="1"/>
          </p:cNvSpPr>
          <p:nvPr>
            <p:ph type="sldNum" sz="quarter" idx="12"/>
          </p:nvPr>
        </p:nvSpPr>
        <p:spPr/>
        <p:txBody>
          <a:bodyPr/>
          <a:lstStyle/>
          <a:p>
            <a:fld id="{A48DA065-FA52-4A6B-AE36-1AE15AD4FD00}" type="slidenum">
              <a:rPr lang="en-US" smtClean="0"/>
              <a:pPr/>
              <a:t>78</a:t>
            </a:fld>
            <a:endParaRPr lang="en-US"/>
          </a:p>
        </p:txBody>
      </p:sp>
    </p:spTree>
    <p:extLst>
      <p:ext uri="{BB962C8B-B14F-4D97-AF65-F5344CB8AC3E}">
        <p14:creationId xmlns:p14="http://schemas.microsoft.com/office/powerpoint/2010/main" val="562398699"/>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2905636369"/>
              </p:ext>
            </p:extLst>
          </p:nvPr>
        </p:nvGraphicFramePr>
        <p:xfrm>
          <a:off x="457200" y="833120"/>
          <a:ext cx="9448801" cy="5143504"/>
        </p:xfrm>
        <a:graphic>
          <a:graphicData uri="http://schemas.openxmlformats.org/drawingml/2006/table">
            <a:tbl>
              <a:tblPr firstRow="1" firstCol="1" bandRow="1">
                <a:tableStyleId>{3B4B98B0-60AC-42C2-AFA5-B58CD77FA1E5}</a:tableStyleId>
              </a:tblPr>
              <a:tblGrid>
                <a:gridCol w="5654711"/>
                <a:gridCol w="1696415"/>
                <a:gridCol w="1507923"/>
                <a:gridCol w="589752"/>
              </a:tblGrid>
              <a:tr h="195719">
                <a:tc>
                  <a:txBody>
                    <a:bodyPr/>
                    <a:lstStyle/>
                    <a:p>
                      <a:pPr marL="0" marR="0">
                        <a:lnSpc>
                          <a:spcPct val="107000"/>
                        </a:lnSpc>
                        <a:spcBef>
                          <a:spcPts val="0"/>
                        </a:spcBef>
                        <a:spcAft>
                          <a:spcPts val="0"/>
                        </a:spcAft>
                      </a:pPr>
                      <a:r>
                        <a:rPr lang="en-US" sz="1200" dirty="0">
                          <a:effectLst/>
                        </a:rPr>
                        <a:t>Lights: 40W DC Halogen </a:t>
                      </a:r>
                      <a:endParaRPr lang="en-US" sz="1200" dirty="0">
                        <a:effectLst/>
                        <a:latin typeface="Arial" pitchFamily="34" charset="0"/>
                        <a:ea typeface="Calibri"/>
                        <a:cs typeface="Arial" pitchFamily="34" charset="0"/>
                      </a:endParaRPr>
                    </a:p>
                  </a:txBody>
                  <a:tcPr marL="86759" marR="86759" marT="0" marB="0" anchor="ctr"/>
                </a:tc>
                <a:tc>
                  <a:txBody>
                    <a:bodyPr/>
                    <a:lstStyle/>
                    <a:p>
                      <a:pPr marL="0" marR="0">
                        <a:lnSpc>
                          <a:spcPct val="107000"/>
                        </a:lnSpc>
                        <a:spcBef>
                          <a:spcPts val="0"/>
                        </a:spcBef>
                        <a:spcAft>
                          <a:spcPts val="0"/>
                        </a:spcAft>
                      </a:pPr>
                      <a:r>
                        <a:rPr lang="en-US" sz="1200">
                          <a:effectLst/>
                        </a:rPr>
                        <a:t>40</a:t>
                      </a:r>
                      <a:endParaRPr lang="en-US" sz="1200">
                        <a:effectLst/>
                        <a:latin typeface="Arial" pitchFamily="34" charset="0"/>
                        <a:ea typeface="Calibri"/>
                        <a:cs typeface="Arial" pitchFamily="34" charset="0"/>
                      </a:endParaRPr>
                    </a:p>
                  </a:txBody>
                  <a:tcPr marL="86759" marR="86759" marT="0" marB="0" anchor="ctr"/>
                </a:tc>
                <a:tc>
                  <a:txBody>
                    <a:bodyPr/>
                    <a:lstStyle/>
                    <a:p>
                      <a:pPr marL="0" marR="0">
                        <a:lnSpc>
                          <a:spcPct val="107000"/>
                        </a:lnSpc>
                        <a:spcBef>
                          <a:spcPts val="0"/>
                        </a:spcBef>
                        <a:spcAft>
                          <a:spcPts val="0"/>
                        </a:spcAft>
                      </a:pPr>
                      <a:r>
                        <a:rPr lang="en-US" sz="1200">
                          <a:effectLst/>
                        </a:rPr>
                        <a:t>4</a:t>
                      </a:r>
                      <a:endParaRPr lang="en-US" sz="1200">
                        <a:effectLst/>
                        <a:latin typeface="Arial" pitchFamily="34" charset="0"/>
                        <a:ea typeface="Calibri"/>
                        <a:cs typeface="Arial" pitchFamily="34" charset="0"/>
                      </a:endParaRPr>
                    </a:p>
                  </a:txBody>
                  <a:tcPr marL="86759" marR="86759" marT="0" marB="0"/>
                </a:tc>
                <a:tc>
                  <a:txBody>
                    <a:bodyPr/>
                    <a:lstStyle/>
                    <a:p>
                      <a:pPr marL="0" marR="0">
                        <a:lnSpc>
                          <a:spcPct val="107000"/>
                        </a:lnSpc>
                        <a:spcBef>
                          <a:spcPts val="0"/>
                        </a:spcBef>
                        <a:spcAft>
                          <a:spcPts val="0"/>
                        </a:spcAft>
                      </a:pPr>
                      <a:r>
                        <a:rPr lang="en-US" sz="1200">
                          <a:effectLst/>
                        </a:rPr>
                        <a:t> </a:t>
                      </a:r>
                      <a:endParaRPr lang="en-US" sz="1200">
                        <a:effectLst/>
                        <a:latin typeface="Arial" pitchFamily="34" charset="0"/>
                        <a:ea typeface="Calibri"/>
                        <a:cs typeface="Arial" pitchFamily="34" charset="0"/>
                      </a:endParaRPr>
                    </a:p>
                  </a:txBody>
                  <a:tcPr marL="86759" marR="86759" marT="0" marB="0"/>
                </a:tc>
              </a:tr>
              <a:tr h="195719">
                <a:tc>
                  <a:txBody>
                    <a:bodyPr/>
                    <a:lstStyle/>
                    <a:p>
                      <a:pPr marL="0" marR="0">
                        <a:lnSpc>
                          <a:spcPct val="107000"/>
                        </a:lnSpc>
                        <a:spcBef>
                          <a:spcPts val="0"/>
                        </a:spcBef>
                        <a:spcAft>
                          <a:spcPts val="0"/>
                        </a:spcAft>
                      </a:pPr>
                      <a:r>
                        <a:rPr lang="en-US" sz="1200" dirty="0">
                          <a:effectLst/>
                        </a:rPr>
                        <a:t>Lights: 20W Compact Fluorescent </a:t>
                      </a:r>
                      <a:endParaRPr lang="en-US" sz="1200" dirty="0">
                        <a:effectLst/>
                        <a:latin typeface="Arial" pitchFamily="34" charset="0"/>
                        <a:ea typeface="Calibri"/>
                        <a:cs typeface="Arial" pitchFamily="34" charset="0"/>
                      </a:endParaRPr>
                    </a:p>
                  </a:txBody>
                  <a:tcPr marL="86759" marR="86759" marT="0" marB="0" anchor="ctr"/>
                </a:tc>
                <a:tc>
                  <a:txBody>
                    <a:bodyPr/>
                    <a:lstStyle/>
                    <a:p>
                      <a:pPr marL="0" marR="0">
                        <a:lnSpc>
                          <a:spcPct val="107000"/>
                        </a:lnSpc>
                        <a:spcBef>
                          <a:spcPts val="0"/>
                        </a:spcBef>
                        <a:spcAft>
                          <a:spcPts val="0"/>
                        </a:spcAft>
                      </a:pPr>
                      <a:r>
                        <a:rPr lang="en-US" sz="1200">
                          <a:effectLst/>
                        </a:rPr>
                        <a:t>22</a:t>
                      </a:r>
                      <a:endParaRPr lang="en-US" sz="1200">
                        <a:effectLst/>
                        <a:latin typeface="Arial" pitchFamily="34" charset="0"/>
                        <a:ea typeface="Calibri"/>
                        <a:cs typeface="Arial" pitchFamily="34" charset="0"/>
                      </a:endParaRPr>
                    </a:p>
                  </a:txBody>
                  <a:tcPr marL="86759" marR="86759" marT="0" marB="0" anchor="ctr"/>
                </a:tc>
                <a:tc>
                  <a:txBody>
                    <a:bodyPr/>
                    <a:lstStyle/>
                    <a:p>
                      <a:pPr marL="0" marR="0">
                        <a:lnSpc>
                          <a:spcPct val="107000"/>
                        </a:lnSpc>
                        <a:spcBef>
                          <a:spcPts val="0"/>
                        </a:spcBef>
                        <a:spcAft>
                          <a:spcPts val="0"/>
                        </a:spcAft>
                      </a:pPr>
                      <a:r>
                        <a:rPr lang="en-US" sz="1200">
                          <a:effectLst/>
                        </a:rPr>
                        <a:t>4</a:t>
                      </a:r>
                      <a:endParaRPr lang="en-US" sz="1200">
                        <a:effectLst/>
                        <a:latin typeface="Arial" pitchFamily="34" charset="0"/>
                        <a:ea typeface="Calibri"/>
                        <a:cs typeface="Arial" pitchFamily="34" charset="0"/>
                      </a:endParaRPr>
                    </a:p>
                  </a:txBody>
                  <a:tcPr marL="86759" marR="86759" marT="0" marB="0"/>
                </a:tc>
                <a:tc>
                  <a:txBody>
                    <a:bodyPr/>
                    <a:lstStyle/>
                    <a:p>
                      <a:pPr marL="0" marR="0">
                        <a:lnSpc>
                          <a:spcPct val="107000"/>
                        </a:lnSpc>
                        <a:spcBef>
                          <a:spcPts val="0"/>
                        </a:spcBef>
                        <a:spcAft>
                          <a:spcPts val="0"/>
                        </a:spcAft>
                      </a:pPr>
                      <a:r>
                        <a:rPr lang="en-US" sz="1200">
                          <a:effectLst/>
                        </a:rPr>
                        <a:t> </a:t>
                      </a:r>
                      <a:endParaRPr lang="en-US" sz="1200">
                        <a:effectLst/>
                        <a:latin typeface="Arial" pitchFamily="34" charset="0"/>
                        <a:ea typeface="Calibri"/>
                        <a:cs typeface="Arial" pitchFamily="34" charset="0"/>
                      </a:endParaRPr>
                    </a:p>
                  </a:txBody>
                  <a:tcPr marL="86759" marR="86759" marT="0" marB="0"/>
                </a:tc>
              </a:tr>
              <a:tr h="391437">
                <a:tc>
                  <a:txBody>
                    <a:bodyPr/>
                    <a:lstStyle/>
                    <a:p>
                      <a:pPr marL="0" marR="0">
                        <a:lnSpc>
                          <a:spcPct val="107000"/>
                        </a:lnSpc>
                        <a:spcBef>
                          <a:spcPts val="0"/>
                        </a:spcBef>
                        <a:spcAft>
                          <a:spcPts val="0"/>
                        </a:spcAft>
                      </a:pPr>
                      <a:r>
                        <a:rPr lang="en-US" sz="1200" dirty="0">
                          <a:effectLst/>
                        </a:rPr>
                        <a:t>Compact Fluorescent Incandescent: 40-</a:t>
                      </a:r>
                      <a:br>
                        <a:rPr lang="en-US" sz="1200" dirty="0">
                          <a:effectLst/>
                        </a:rPr>
                      </a:br>
                      <a:r>
                        <a:rPr lang="en-US" sz="1200" dirty="0">
                          <a:effectLst/>
                        </a:rPr>
                        <a:t>watt equivalent </a:t>
                      </a:r>
                      <a:endParaRPr lang="en-US" sz="1200" dirty="0">
                        <a:effectLst/>
                        <a:latin typeface="Arial" pitchFamily="34" charset="0"/>
                        <a:ea typeface="Calibri"/>
                        <a:cs typeface="Arial" pitchFamily="34" charset="0"/>
                      </a:endParaRPr>
                    </a:p>
                  </a:txBody>
                  <a:tcPr marL="86759" marR="86759" marT="0" marB="0" anchor="ctr"/>
                </a:tc>
                <a:tc>
                  <a:txBody>
                    <a:bodyPr/>
                    <a:lstStyle/>
                    <a:p>
                      <a:pPr marL="0" marR="0">
                        <a:lnSpc>
                          <a:spcPct val="107000"/>
                        </a:lnSpc>
                        <a:spcBef>
                          <a:spcPts val="0"/>
                        </a:spcBef>
                        <a:spcAft>
                          <a:spcPts val="0"/>
                        </a:spcAft>
                      </a:pPr>
                      <a:r>
                        <a:rPr lang="en-US" sz="1200" dirty="0">
                          <a:effectLst/>
                        </a:rPr>
                        <a:t>11</a:t>
                      </a:r>
                      <a:endParaRPr lang="en-US" sz="1200" dirty="0">
                        <a:effectLst/>
                        <a:latin typeface="Arial" pitchFamily="34" charset="0"/>
                        <a:ea typeface="Calibri"/>
                        <a:cs typeface="Arial" pitchFamily="34" charset="0"/>
                      </a:endParaRPr>
                    </a:p>
                  </a:txBody>
                  <a:tcPr marL="86759" marR="86759" marT="0" marB="0" anchor="ctr"/>
                </a:tc>
                <a:tc>
                  <a:txBody>
                    <a:bodyPr/>
                    <a:lstStyle/>
                    <a:p>
                      <a:pPr marL="0" marR="0">
                        <a:lnSpc>
                          <a:spcPct val="107000"/>
                        </a:lnSpc>
                        <a:spcBef>
                          <a:spcPts val="0"/>
                        </a:spcBef>
                        <a:spcAft>
                          <a:spcPts val="0"/>
                        </a:spcAft>
                      </a:pPr>
                      <a:r>
                        <a:rPr lang="en-US" sz="1200">
                          <a:effectLst/>
                        </a:rPr>
                        <a:t>4</a:t>
                      </a:r>
                      <a:endParaRPr lang="en-US" sz="1200">
                        <a:effectLst/>
                        <a:latin typeface="Arial" pitchFamily="34" charset="0"/>
                        <a:ea typeface="Calibri"/>
                        <a:cs typeface="Arial" pitchFamily="34" charset="0"/>
                      </a:endParaRPr>
                    </a:p>
                  </a:txBody>
                  <a:tcPr marL="86759" marR="86759" marT="0" marB="0"/>
                </a:tc>
                <a:tc>
                  <a:txBody>
                    <a:bodyPr/>
                    <a:lstStyle/>
                    <a:p>
                      <a:pPr marL="0" marR="0">
                        <a:lnSpc>
                          <a:spcPct val="107000"/>
                        </a:lnSpc>
                        <a:spcBef>
                          <a:spcPts val="0"/>
                        </a:spcBef>
                        <a:spcAft>
                          <a:spcPts val="0"/>
                        </a:spcAft>
                      </a:pPr>
                      <a:r>
                        <a:rPr lang="en-US" sz="1200">
                          <a:effectLst/>
                        </a:rPr>
                        <a:t> </a:t>
                      </a:r>
                      <a:endParaRPr lang="en-US" sz="1200">
                        <a:effectLst/>
                        <a:latin typeface="Arial" pitchFamily="34" charset="0"/>
                        <a:ea typeface="Calibri"/>
                        <a:cs typeface="Arial" pitchFamily="34" charset="0"/>
                      </a:endParaRPr>
                    </a:p>
                  </a:txBody>
                  <a:tcPr marL="86759" marR="86759" marT="0" marB="0"/>
                </a:tc>
              </a:tr>
              <a:tr h="391437">
                <a:tc>
                  <a:txBody>
                    <a:bodyPr/>
                    <a:lstStyle/>
                    <a:p>
                      <a:pPr marL="0" marR="0">
                        <a:lnSpc>
                          <a:spcPct val="107000"/>
                        </a:lnSpc>
                        <a:spcBef>
                          <a:spcPts val="0"/>
                        </a:spcBef>
                        <a:spcAft>
                          <a:spcPts val="0"/>
                        </a:spcAft>
                      </a:pPr>
                      <a:r>
                        <a:rPr lang="en-US" sz="1200" dirty="0">
                          <a:effectLst/>
                        </a:rPr>
                        <a:t>Compact Fluorescent Incandescent: 60-</a:t>
                      </a:r>
                      <a:br>
                        <a:rPr lang="en-US" sz="1200" dirty="0">
                          <a:effectLst/>
                        </a:rPr>
                      </a:br>
                      <a:r>
                        <a:rPr lang="en-US" sz="1200" dirty="0">
                          <a:effectLst/>
                        </a:rPr>
                        <a:t>watt equivalent </a:t>
                      </a:r>
                      <a:endParaRPr lang="en-US" sz="1200" dirty="0">
                        <a:effectLst/>
                        <a:latin typeface="Arial" pitchFamily="34" charset="0"/>
                        <a:ea typeface="Calibri"/>
                        <a:cs typeface="Arial" pitchFamily="34" charset="0"/>
                      </a:endParaRPr>
                    </a:p>
                  </a:txBody>
                  <a:tcPr marL="86759" marR="86759" marT="0" marB="0" anchor="ctr"/>
                </a:tc>
                <a:tc>
                  <a:txBody>
                    <a:bodyPr/>
                    <a:lstStyle/>
                    <a:p>
                      <a:pPr marL="0" marR="0">
                        <a:lnSpc>
                          <a:spcPct val="107000"/>
                        </a:lnSpc>
                        <a:spcBef>
                          <a:spcPts val="0"/>
                        </a:spcBef>
                        <a:spcAft>
                          <a:spcPts val="0"/>
                        </a:spcAft>
                      </a:pPr>
                      <a:r>
                        <a:rPr lang="en-US" sz="1200" dirty="0">
                          <a:effectLst/>
                        </a:rPr>
                        <a:t>16</a:t>
                      </a:r>
                      <a:endParaRPr lang="en-US" sz="1200" dirty="0">
                        <a:effectLst/>
                        <a:latin typeface="Arial" pitchFamily="34" charset="0"/>
                        <a:ea typeface="Calibri"/>
                        <a:cs typeface="Arial" pitchFamily="34" charset="0"/>
                      </a:endParaRPr>
                    </a:p>
                  </a:txBody>
                  <a:tcPr marL="86759" marR="86759" marT="0" marB="0" anchor="ctr"/>
                </a:tc>
                <a:tc>
                  <a:txBody>
                    <a:bodyPr/>
                    <a:lstStyle/>
                    <a:p>
                      <a:pPr marL="0" marR="0">
                        <a:lnSpc>
                          <a:spcPct val="107000"/>
                        </a:lnSpc>
                        <a:spcBef>
                          <a:spcPts val="0"/>
                        </a:spcBef>
                        <a:spcAft>
                          <a:spcPts val="0"/>
                        </a:spcAft>
                      </a:pPr>
                      <a:r>
                        <a:rPr lang="en-US" sz="1200">
                          <a:effectLst/>
                        </a:rPr>
                        <a:t>4</a:t>
                      </a:r>
                      <a:endParaRPr lang="en-US" sz="1200">
                        <a:effectLst/>
                        <a:latin typeface="Arial" pitchFamily="34" charset="0"/>
                        <a:ea typeface="Calibri"/>
                        <a:cs typeface="Arial" pitchFamily="34" charset="0"/>
                      </a:endParaRPr>
                    </a:p>
                  </a:txBody>
                  <a:tcPr marL="86759" marR="86759" marT="0" marB="0"/>
                </a:tc>
                <a:tc>
                  <a:txBody>
                    <a:bodyPr/>
                    <a:lstStyle/>
                    <a:p>
                      <a:pPr marL="0" marR="0">
                        <a:lnSpc>
                          <a:spcPct val="107000"/>
                        </a:lnSpc>
                        <a:spcBef>
                          <a:spcPts val="0"/>
                        </a:spcBef>
                        <a:spcAft>
                          <a:spcPts val="0"/>
                        </a:spcAft>
                      </a:pPr>
                      <a:r>
                        <a:rPr lang="en-US" sz="1200">
                          <a:effectLst/>
                        </a:rPr>
                        <a:t> </a:t>
                      </a:r>
                      <a:endParaRPr lang="en-US" sz="1200">
                        <a:effectLst/>
                        <a:latin typeface="Arial" pitchFamily="34" charset="0"/>
                        <a:ea typeface="Calibri"/>
                        <a:cs typeface="Arial" pitchFamily="34" charset="0"/>
                      </a:endParaRPr>
                    </a:p>
                  </a:txBody>
                  <a:tcPr marL="86759" marR="86759" marT="0" marB="0"/>
                </a:tc>
              </a:tr>
              <a:tr h="391437">
                <a:tc>
                  <a:txBody>
                    <a:bodyPr/>
                    <a:lstStyle/>
                    <a:p>
                      <a:pPr marL="0" marR="0">
                        <a:lnSpc>
                          <a:spcPct val="107000"/>
                        </a:lnSpc>
                        <a:spcBef>
                          <a:spcPts val="0"/>
                        </a:spcBef>
                        <a:spcAft>
                          <a:spcPts val="0"/>
                        </a:spcAft>
                      </a:pPr>
                      <a:r>
                        <a:rPr lang="en-US" sz="1200" dirty="0">
                          <a:effectLst/>
                        </a:rPr>
                        <a:t>Compact Fluorescent Incandescent: 75-</a:t>
                      </a:r>
                      <a:br>
                        <a:rPr lang="en-US" sz="1200" dirty="0">
                          <a:effectLst/>
                        </a:rPr>
                      </a:br>
                      <a:r>
                        <a:rPr lang="en-US" sz="1200" dirty="0">
                          <a:effectLst/>
                        </a:rPr>
                        <a:t>watt equivalent </a:t>
                      </a:r>
                      <a:endParaRPr lang="en-US" sz="1200" dirty="0">
                        <a:effectLst/>
                        <a:latin typeface="Arial" pitchFamily="34" charset="0"/>
                        <a:ea typeface="Calibri"/>
                        <a:cs typeface="Arial" pitchFamily="34" charset="0"/>
                      </a:endParaRPr>
                    </a:p>
                  </a:txBody>
                  <a:tcPr marL="86759" marR="86759" marT="0" marB="0" anchor="ctr"/>
                </a:tc>
                <a:tc>
                  <a:txBody>
                    <a:bodyPr/>
                    <a:lstStyle/>
                    <a:p>
                      <a:pPr marL="0" marR="0">
                        <a:lnSpc>
                          <a:spcPct val="107000"/>
                        </a:lnSpc>
                        <a:spcBef>
                          <a:spcPts val="0"/>
                        </a:spcBef>
                        <a:spcAft>
                          <a:spcPts val="0"/>
                        </a:spcAft>
                      </a:pPr>
                      <a:r>
                        <a:rPr lang="en-US" sz="1200" dirty="0">
                          <a:effectLst/>
                        </a:rPr>
                        <a:t>20</a:t>
                      </a:r>
                      <a:endParaRPr lang="en-US" sz="1200" dirty="0">
                        <a:effectLst/>
                        <a:latin typeface="Arial" pitchFamily="34" charset="0"/>
                        <a:ea typeface="Calibri"/>
                        <a:cs typeface="Arial" pitchFamily="34" charset="0"/>
                      </a:endParaRPr>
                    </a:p>
                  </a:txBody>
                  <a:tcPr marL="86759" marR="86759" marT="0" marB="0" anchor="ctr"/>
                </a:tc>
                <a:tc>
                  <a:txBody>
                    <a:bodyPr/>
                    <a:lstStyle/>
                    <a:p>
                      <a:pPr marL="0" marR="0">
                        <a:lnSpc>
                          <a:spcPct val="107000"/>
                        </a:lnSpc>
                        <a:spcBef>
                          <a:spcPts val="0"/>
                        </a:spcBef>
                        <a:spcAft>
                          <a:spcPts val="0"/>
                        </a:spcAft>
                      </a:pPr>
                      <a:r>
                        <a:rPr lang="en-US" sz="1200" dirty="0">
                          <a:effectLst/>
                        </a:rPr>
                        <a:t>4</a:t>
                      </a:r>
                      <a:endParaRPr lang="en-US" sz="1200" dirty="0">
                        <a:effectLst/>
                        <a:latin typeface="Arial" pitchFamily="34" charset="0"/>
                        <a:ea typeface="Calibri"/>
                        <a:cs typeface="Arial" pitchFamily="34" charset="0"/>
                      </a:endParaRPr>
                    </a:p>
                  </a:txBody>
                  <a:tcPr marL="86759" marR="86759" marT="0" marB="0"/>
                </a:tc>
                <a:tc>
                  <a:txBody>
                    <a:bodyPr/>
                    <a:lstStyle/>
                    <a:p>
                      <a:pPr marL="0" marR="0">
                        <a:lnSpc>
                          <a:spcPct val="107000"/>
                        </a:lnSpc>
                        <a:spcBef>
                          <a:spcPts val="0"/>
                        </a:spcBef>
                        <a:spcAft>
                          <a:spcPts val="0"/>
                        </a:spcAft>
                      </a:pPr>
                      <a:r>
                        <a:rPr lang="en-US" sz="1200">
                          <a:effectLst/>
                        </a:rPr>
                        <a:t> </a:t>
                      </a:r>
                      <a:endParaRPr lang="en-US" sz="1200">
                        <a:effectLst/>
                        <a:latin typeface="Arial" pitchFamily="34" charset="0"/>
                        <a:ea typeface="Calibri"/>
                        <a:cs typeface="Arial" pitchFamily="34" charset="0"/>
                      </a:endParaRPr>
                    </a:p>
                  </a:txBody>
                  <a:tcPr marL="86759" marR="86759" marT="0" marB="0"/>
                </a:tc>
              </a:tr>
              <a:tr h="391437">
                <a:tc>
                  <a:txBody>
                    <a:bodyPr/>
                    <a:lstStyle/>
                    <a:p>
                      <a:pPr marL="0" marR="0">
                        <a:lnSpc>
                          <a:spcPct val="107000"/>
                        </a:lnSpc>
                        <a:spcBef>
                          <a:spcPts val="0"/>
                        </a:spcBef>
                        <a:spcAft>
                          <a:spcPts val="0"/>
                        </a:spcAft>
                      </a:pPr>
                      <a:r>
                        <a:rPr lang="en-US" sz="1200">
                          <a:effectLst/>
                        </a:rPr>
                        <a:t>Compact Fluorescent Incandescent: 100-</a:t>
                      </a:r>
                      <a:br>
                        <a:rPr lang="en-US" sz="1200">
                          <a:effectLst/>
                        </a:rPr>
                      </a:br>
                      <a:r>
                        <a:rPr lang="en-US" sz="1200">
                          <a:effectLst/>
                        </a:rPr>
                        <a:t>watt equivalent </a:t>
                      </a:r>
                      <a:endParaRPr lang="en-US" sz="1200">
                        <a:effectLst/>
                        <a:latin typeface="Arial" pitchFamily="34" charset="0"/>
                        <a:ea typeface="Calibri"/>
                        <a:cs typeface="Arial" pitchFamily="34" charset="0"/>
                      </a:endParaRPr>
                    </a:p>
                  </a:txBody>
                  <a:tcPr marL="86759" marR="86759" marT="0" marB="0" anchor="ctr"/>
                </a:tc>
                <a:tc>
                  <a:txBody>
                    <a:bodyPr/>
                    <a:lstStyle/>
                    <a:p>
                      <a:pPr marL="0" marR="0">
                        <a:lnSpc>
                          <a:spcPct val="107000"/>
                        </a:lnSpc>
                        <a:spcBef>
                          <a:spcPts val="0"/>
                        </a:spcBef>
                        <a:spcAft>
                          <a:spcPts val="0"/>
                        </a:spcAft>
                      </a:pPr>
                      <a:r>
                        <a:rPr lang="en-US" sz="1200" dirty="0">
                          <a:effectLst/>
                        </a:rPr>
                        <a:t>30</a:t>
                      </a:r>
                      <a:endParaRPr lang="en-US" sz="1200" dirty="0">
                        <a:effectLst/>
                        <a:latin typeface="Arial" pitchFamily="34" charset="0"/>
                        <a:ea typeface="Calibri"/>
                        <a:cs typeface="Arial" pitchFamily="34" charset="0"/>
                      </a:endParaRPr>
                    </a:p>
                  </a:txBody>
                  <a:tcPr marL="86759" marR="86759" marT="0" marB="0" anchor="ctr"/>
                </a:tc>
                <a:tc>
                  <a:txBody>
                    <a:bodyPr/>
                    <a:lstStyle/>
                    <a:p>
                      <a:pPr marL="0" marR="0">
                        <a:lnSpc>
                          <a:spcPct val="107000"/>
                        </a:lnSpc>
                        <a:spcBef>
                          <a:spcPts val="0"/>
                        </a:spcBef>
                        <a:spcAft>
                          <a:spcPts val="0"/>
                        </a:spcAft>
                      </a:pPr>
                      <a:r>
                        <a:rPr lang="en-US" sz="1200">
                          <a:effectLst/>
                        </a:rPr>
                        <a:t>4</a:t>
                      </a:r>
                      <a:endParaRPr lang="en-US" sz="1200">
                        <a:effectLst/>
                        <a:latin typeface="Arial" pitchFamily="34" charset="0"/>
                        <a:ea typeface="Calibri"/>
                        <a:cs typeface="Arial" pitchFamily="34" charset="0"/>
                      </a:endParaRPr>
                    </a:p>
                  </a:txBody>
                  <a:tcPr marL="86759" marR="86759" marT="0" marB="0"/>
                </a:tc>
                <a:tc>
                  <a:txBody>
                    <a:bodyPr/>
                    <a:lstStyle/>
                    <a:p>
                      <a:pPr marL="0" marR="0">
                        <a:lnSpc>
                          <a:spcPct val="107000"/>
                        </a:lnSpc>
                        <a:spcBef>
                          <a:spcPts val="0"/>
                        </a:spcBef>
                        <a:spcAft>
                          <a:spcPts val="0"/>
                        </a:spcAft>
                      </a:pPr>
                      <a:r>
                        <a:rPr lang="en-US" sz="1200" dirty="0">
                          <a:effectLst/>
                        </a:rPr>
                        <a:t> </a:t>
                      </a:r>
                      <a:endParaRPr lang="en-US" sz="1200" dirty="0">
                        <a:effectLst/>
                        <a:latin typeface="Arial" pitchFamily="34" charset="0"/>
                        <a:ea typeface="Calibri"/>
                        <a:cs typeface="Arial" pitchFamily="34" charset="0"/>
                      </a:endParaRPr>
                    </a:p>
                  </a:txBody>
                  <a:tcPr marL="86759" marR="86759" marT="0" marB="0"/>
                </a:tc>
              </a:tr>
              <a:tr h="195719">
                <a:tc>
                  <a:txBody>
                    <a:bodyPr/>
                    <a:lstStyle/>
                    <a:p>
                      <a:pPr marL="0" marR="0">
                        <a:lnSpc>
                          <a:spcPct val="107000"/>
                        </a:lnSpc>
                        <a:spcBef>
                          <a:spcPts val="0"/>
                        </a:spcBef>
                        <a:spcAft>
                          <a:spcPts val="0"/>
                        </a:spcAft>
                      </a:pPr>
                      <a:r>
                        <a:rPr lang="en-US" sz="1200" dirty="0">
                          <a:effectLst/>
                        </a:rPr>
                        <a:t>1/4" Drill </a:t>
                      </a:r>
                      <a:endParaRPr lang="en-US" sz="1200" dirty="0">
                        <a:effectLst/>
                        <a:latin typeface="Arial" pitchFamily="34" charset="0"/>
                        <a:ea typeface="Calibri"/>
                        <a:cs typeface="Arial" pitchFamily="34" charset="0"/>
                      </a:endParaRPr>
                    </a:p>
                  </a:txBody>
                  <a:tcPr marL="86759" marR="86759" marT="0" marB="0" anchor="ctr"/>
                </a:tc>
                <a:tc>
                  <a:txBody>
                    <a:bodyPr/>
                    <a:lstStyle/>
                    <a:p>
                      <a:pPr marL="0" marR="0">
                        <a:lnSpc>
                          <a:spcPct val="107000"/>
                        </a:lnSpc>
                        <a:spcBef>
                          <a:spcPts val="0"/>
                        </a:spcBef>
                        <a:spcAft>
                          <a:spcPts val="0"/>
                        </a:spcAft>
                      </a:pPr>
                      <a:r>
                        <a:rPr lang="en-US" sz="1200" dirty="0">
                          <a:effectLst/>
                        </a:rPr>
                        <a:t>250</a:t>
                      </a:r>
                      <a:endParaRPr lang="en-US" sz="1200" dirty="0">
                        <a:effectLst/>
                        <a:latin typeface="Arial" pitchFamily="34" charset="0"/>
                        <a:ea typeface="Calibri"/>
                        <a:cs typeface="Arial" pitchFamily="34" charset="0"/>
                      </a:endParaRPr>
                    </a:p>
                  </a:txBody>
                  <a:tcPr marL="86759" marR="86759" marT="0" marB="0" anchor="ctr"/>
                </a:tc>
                <a:tc>
                  <a:txBody>
                    <a:bodyPr/>
                    <a:lstStyle/>
                    <a:p>
                      <a:pPr marL="0" marR="0">
                        <a:lnSpc>
                          <a:spcPct val="107000"/>
                        </a:lnSpc>
                        <a:spcBef>
                          <a:spcPts val="0"/>
                        </a:spcBef>
                        <a:spcAft>
                          <a:spcPts val="0"/>
                        </a:spcAft>
                      </a:pPr>
                      <a:r>
                        <a:rPr lang="en-US" sz="1200">
                          <a:effectLst/>
                        </a:rPr>
                        <a:t>4</a:t>
                      </a:r>
                      <a:endParaRPr lang="en-US" sz="1200">
                        <a:effectLst/>
                        <a:latin typeface="Arial" pitchFamily="34" charset="0"/>
                        <a:ea typeface="Calibri"/>
                        <a:cs typeface="Arial" pitchFamily="34" charset="0"/>
                      </a:endParaRPr>
                    </a:p>
                  </a:txBody>
                  <a:tcPr marL="86759" marR="86759" marT="0" marB="0"/>
                </a:tc>
                <a:tc>
                  <a:txBody>
                    <a:bodyPr/>
                    <a:lstStyle/>
                    <a:p>
                      <a:pPr marL="0" marR="0">
                        <a:lnSpc>
                          <a:spcPct val="107000"/>
                        </a:lnSpc>
                        <a:spcBef>
                          <a:spcPts val="0"/>
                        </a:spcBef>
                        <a:spcAft>
                          <a:spcPts val="0"/>
                        </a:spcAft>
                      </a:pPr>
                      <a:r>
                        <a:rPr lang="en-US" sz="1200" dirty="0">
                          <a:effectLst/>
                        </a:rPr>
                        <a:t> </a:t>
                      </a:r>
                      <a:endParaRPr lang="en-US" sz="1200" dirty="0">
                        <a:effectLst/>
                        <a:latin typeface="Arial" pitchFamily="34" charset="0"/>
                        <a:ea typeface="Calibri"/>
                        <a:cs typeface="Arial" pitchFamily="34" charset="0"/>
                      </a:endParaRPr>
                    </a:p>
                  </a:txBody>
                  <a:tcPr marL="86759" marR="86759" marT="0" marB="0"/>
                </a:tc>
              </a:tr>
              <a:tr h="195719">
                <a:tc>
                  <a:txBody>
                    <a:bodyPr/>
                    <a:lstStyle/>
                    <a:p>
                      <a:pPr marL="0" marR="0">
                        <a:lnSpc>
                          <a:spcPct val="107000"/>
                        </a:lnSpc>
                        <a:spcBef>
                          <a:spcPts val="0"/>
                        </a:spcBef>
                        <a:spcAft>
                          <a:spcPts val="0"/>
                        </a:spcAft>
                      </a:pPr>
                      <a:r>
                        <a:rPr lang="en-US" sz="1200">
                          <a:effectLst/>
                        </a:rPr>
                        <a:t>1/2" Drill </a:t>
                      </a:r>
                      <a:endParaRPr lang="en-US" sz="1200">
                        <a:effectLst/>
                        <a:latin typeface="Arial" pitchFamily="34" charset="0"/>
                        <a:ea typeface="Calibri"/>
                        <a:cs typeface="Arial" pitchFamily="34" charset="0"/>
                      </a:endParaRPr>
                    </a:p>
                  </a:txBody>
                  <a:tcPr marL="86759" marR="86759" marT="0" marB="0" anchor="ctr"/>
                </a:tc>
                <a:tc>
                  <a:txBody>
                    <a:bodyPr/>
                    <a:lstStyle/>
                    <a:p>
                      <a:pPr marL="0" marR="0">
                        <a:lnSpc>
                          <a:spcPct val="107000"/>
                        </a:lnSpc>
                        <a:spcBef>
                          <a:spcPts val="0"/>
                        </a:spcBef>
                        <a:spcAft>
                          <a:spcPts val="0"/>
                        </a:spcAft>
                      </a:pPr>
                      <a:r>
                        <a:rPr lang="en-US" sz="1200" dirty="0">
                          <a:effectLst/>
                        </a:rPr>
                        <a:t>750</a:t>
                      </a:r>
                      <a:endParaRPr lang="en-US" sz="1200" dirty="0">
                        <a:effectLst/>
                        <a:latin typeface="Arial" pitchFamily="34" charset="0"/>
                        <a:ea typeface="Calibri"/>
                        <a:cs typeface="Arial" pitchFamily="34" charset="0"/>
                      </a:endParaRPr>
                    </a:p>
                  </a:txBody>
                  <a:tcPr marL="86759" marR="86759" marT="0" marB="0" anchor="ctr"/>
                </a:tc>
                <a:tc>
                  <a:txBody>
                    <a:bodyPr/>
                    <a:lstStyle/>
                    <a:p>
                      <a:pPr marL="0" marR="0">
                        <a:lnSpc>
                          <a:spcPct val="107000"/>
                        </a:lnSpc>
                        <a:spcBef>
                          <a:spcPts val="0"/>
                        </a:spcBef>
                        <a:spcAft>
                          <a:spcPts val="0"/>
                        </a:spcAft>
                      </a:pPr>
                      <a:r>
                        <a:rPr lang="en-US" sz="1200">
                          <a:effectLst/>
                        </a:rPr>
                        <a:t>4</a:t>
                      </a:r>
                      <a:endParaRPr lang="en-US" sz="1200">
                        <a:effectLst/>
                        <a:latin typeface="Arial" pitchFamily="34" charset="0"/>
                        <a:ea typeface="Calibri"/>
                        <a:cs typeface="Arial" pitchFamily="34" charset="0"/>
                      </a:endParaRPr>
                    </a:p>
                  </a:txBody>
                  <a:tcPr marL="86759" marR="86759" marT="0" marB="0"/>
                </a:tc>
                <a:tc>
                  <a:txBody>
                    <a:bodyPr/>
                    <a:lstStyle/>
                    <a:p>
                      <a:pPr marL="0" marR="0">
                        <a:lnSpc>
                          <a:spcPct val="107000"/>
                        </a:lnSpc>
                        <a:spcBef>
                          <a:spcPts val="0"/>
                        </a:spcBef>
                        <a:spcAft>
                          <a:spcPts val="0"/>
                        </a:spcAft>
                      </a:pPr>
                      <a:r>
                        <a:rPr lang="en-US" sz="1200" dirty="0">
                          <a:effectLst/>
                        </a:rPr>
                        <a:t> </a:t>
                      </a:r>
                      <a:endParaRPr lang="en-US" sz="1200" dirty="0">
                        <a:effectLst/>
                        <a:latin typeface="Arial" pitchFamily="34" charset="0"/>
                        <a:ea typeface="Calibri"/>
                        <a:cs typeface="Arial" pitchFamily="34" charset="0"/>
                      </a:endParaRPr>
                    </a:p>
                  </a:txBody>
                  <a:tcPr marL="86759" marR="86759" marT="0" marB="0"/>
                </a:tc>
              </a:tr>
              <a:tr h="195719">
                <a:tc>
                  <a:txBody>
                    <a:bodyPr/>
                    <a:lstStyle/>
                    <a:p>
                      <a:pPr marL="0" marR="0">
                        <a:lnSpc>
                          <a:spcPct val="107000"/>
                        </a:lnSpc>
                        <a:spcBef>
                          <a:spcPts val="0"/>
                        </a:spcBef>
                        <a:spcAft>
                          <a:spcPts val="0"/>
                        </a:spcAft>
                      </a:pPr>
                      <a:r>
                        <a:rPr lang="en-US" sz="1200">
                          <a:effectLst/>
                        </a:rPr>
                        <a:t>1" Drill </a:t>
                      </a:r>
                      <a:endParaRPr lang="en-US" sz="1200">
                        <a:effectLst/>
                        <a:latin typeface="Arial" pitchFamily="34" charset="0"/>
                        <a:ea typeface="Calibri"/>
                        <a:cs typeface="Arial" pitchFamily="34" charset="0"/>
                      </a:endParaRPr>
                    </a:p>
                  </a:txBody>
                  <a:tcPr marL="86759" marR="86759" marT="0" marB="0" anchor="ctr"/>
                </a:tc>
                <a:tc>
                  <a:txBody>
                    <a:bodyPr/>
                    <a:lstStyle/>
                    <a:p>
                      <a:pPr marL="0" marR="0">
                        <a:lnSpc>
                          <a:spcPct val="107000"/>
                        </a:lnSpc>
                        <a:spcBef>
                          <a:spcPts val="0"/>
                        </a:spcBef>
                        <a:spcAft>
                          <a:spcPts val="0"/>
                        </a:spcAft>
                      </a:pPr>
                      <a:r>
                        <a:rPr lang="en-US" sz="1200" dirty="0">
                          <a:effectLst/>
                        </a:rPr>
                        <a:t>1000</a:t>
                      </a:r>
                      <a:endParaRPr lang="en-US" sz="1200" dirty="0">
                        <a:effectLst/>
                        <a:latin typeface="Arial" pitchFamily="34" charset="0"/>
                        <a:ea typeface="Calibri"/>
                        <a:cs typeface="Arial" pitchFamily="34" charset="0"/>
                      </a:endParaRPr>
                    </a:p>
                  </a:txBody>
                  <a:tcPr marL="86759" marR="86759" marT="0" marB="0" anchor="ctr"/>
                </a:tc>
                <a:tc>
                  <a:txBody>
                    <a:bodyPr/>
                    <a:lstStyle/>
                    <a:p>
                      <a:pPr marL="0" marR="0">
                        <a:lnSpc>
                          <a:spcPct val="107000"/>
                        </a:lnSpc>
                        <a:spcBef>
                          <a:spcPts val="0"/>
                        </a:spcBef>
                        <a:spcAft>
                          <a:spcPts val="0"/>
                        </a:spcAft>
                      </a:pPr>
                      <a:r>
                        <a:rPr lang="en-US" sz="1200">
                          <a:effectLst/>
                        </a:rPr>
                        <a:t>0.5</a:t>
                      </a:r>
                      <a:endParaRPr lang="en-US" sz="1200">
                        <a:effectLst/>
                        <a:latin typeface="Arial" pitchFamily="34" charset="0"/>
                        <a:ea typeface="Calibri"/>
                        <a:cs typeface="Arial" pitchFamily="34" charset="0"/>
                      </a:endParaRPr>
                    </a:p>
                  </a:txBody>
                  <a:tcPr marL="86759" marR="86759" marT="0" marB="0"/>
                </a:tc>
                <a:tc>
                  <a:txBody>
                    <a:bodyPr/>
                    <a:lstStyle/>
                    <a:p>
                      <a:pPr marL="0" marR="0">
                        <a:lnSpc>
                          <a:spcPct val="107000"/>
                        </a:lnSpc>
                        <a:spcBef>
                          <a:spcPts val="0"/>
                        </a:spcBef>
                        <a:spcAft>
                          <a:spcPts val="0"/>
                        </a:spcAft>
                      </a:pPr>
                      <a:r>
                        <a:rPr lang="en-US" sz="1200" dirty="0">
                          <a:effectLst/>
                        </a:rPr>
                        <a:t> </a:t>
                      </a:r>
                      <a:endParaRPr lang="en-US" sz="1200" dirty="0">
                        <a:effectLst/>
                        <a:latin typeface="Arial" pitchFamily="34" charset="0"/>
                        <a:ea typeface="Calibri"/>
                        <a:cs typeface="Arial" pitchFamily="34" charset="0"/>
                      </a:endParaRPr>
                    </a:p>
                  </a:txBody>
                  <a:tcPr marL="86759" marR="86759" marT="0" marB="0"/>
                </a:tc>
              </a:tr>
              <a:tr h="195719">
                <a:tc>
                  <a:txBody>
                    <a:bodyPr/>
                    <a:lstStyle/>
                    <a:p>
                      <a:pPr marL="0" marR="0">
                        <a:lnSpc>
                          <a:spcPct val="107000"/>
                        </a:lnSpc>
                        <a:spcBef>
                          <a:spcPts val="0"/>
                        </a:spcBef>
                        <a:spcAft>
                          <a:spcPts val="0"/>
                        </a:spcAft>
                      </a:pPr>
                      <a:r>
                        <a:rPr lang="en-US" sz="1200" dirty="0">
                          <a:effectLst/>
                        </a:rPr>
                        <a:t>9" Disc Sander </a:t>
                      </a:r>
                      <a:endParaRPr lang="en-US" sz="1200" dirty="0">
                        <a:effectLst/>
                        <a:latin typeface="Arial" pitchFamily="34" charset="0"/>
                        <a:ea typeface="Calibri"/>
                        <a:cs typeface="Arial" pitchFamily="34" charset="0"/>
                      </a:endParaRPr>
                    </a:p>
                  </a:txBody>
                  <a:tcPr marL="86759" marR="86759" marT="0" marB="0" anchor="ctr"/>
                </a:tc>
                <a:tc>
                  <a:txBody>
                    <a:bodyPr/>
                    <a:lstStyle/>
                    <a:p>
                      <a:pPr marL="0" marR="0">
                        <a:lnSpc>
                          <a:spcPct val="107000"/>
                        </a:lnSpc>
                        <a:spcBef>
                          <a:spcPts val="0"/>
                        </a:spcBef>
                        <a:spcAft>
                          <a:spcPts val="0"/>
                        </a:spcAft>
                      </a:pPr>
                      <a:r>
                        <a:rPr lang="en-US" sz="1200" dirty="0">
                          <a:effectLst/>
                        </a:rPr>
                        <a:t>1200</a:t>
                      </a:r>
                      <a:endParaRPr lang="en-US" sz="1200" dirty="0">
                        <a:effectLst/>
                        <a:latin typeface="Arial" pitchFamily="34" charset="0"/>
                        <a:ea typeface="Calibri"/>
                        <a:cs typeface="Arial" pitchFamily="34" charset="0"/>
                      </a:endParaRPr>
                    </a:p>
                  </a:txBody>
                  <a:tcPr marL="86759" marR="86759" marT="0" marB="0" anchor="ctr"/>
                </a:tc>
                <a:tc>
                  <a:txBody>
                    <a:bodyPr/>
                    <a:lstStyle/>
                    <a:p>
                      <a:pPr marL="0" marR="0">
                        <a:lnSpc>
                          <a:spcPct val="107000"/>
                        </a:lnSpc>
                        <a:spcBef>
                          <a:spcPts val="0"/>
                        </a:spcBef>
                        <a:spcAft>
                          <a:spcPts val="0"/>
                        </a:spcAft>
                      </a:pPr>
                      <a:r>
                        <a:rPr lang="en-US" sz="1200">
                          <a:effectLst/>
                        </a:rPr>
                        <a:t>0.5</a:t>
                      </a:r>
                      <a:endParaRPr lang="en-US" sz="1200">
                        <a:effectLst/>
                        <a:latin typeface="Arial" pitchFamily="34" charset="0"/>
                        <a:ea typeface="Calibri"/>
                        <a:cs typeface="Arial" pitchFamily="34" charset="0"/>
                      </a:endParaRPr>
                    </a:p>
                  </a:txBody>
                  <a:tcPr marL="86759" marR="86759" marT="0" marB="0"/>
                </a:tc>
                <a:tc>
                  <a:txBody>
                    <a:bodyPr/>
                    <a:lstStyle/>
                    <a:p>
                      <a:pPr marL="0" marR="0">
                        <a:lnSpc>
                          <a:spcPct val="107000"/>
                        </a:lnSpc>
                        <a:spcBef>
                          <a:spcPts val="0"/>
                        </a:spcBef>
                        <a:spcAft>
                          <a:spcPts val="0"/>
                        </a:spcAft>
                      </a:pPr>
                      <a:r>
                        <a:rPr lang="en-US" sz="1200">
                          <a:effectLst/>
                        </a:rPr>
                        <a:t> </a:t>
                      </a:r>
                      <a:endParaRPr lang="en-US" sz="1200">
                        <a:effectLst/>
                        <a:latin typeface="Arial" pitchFamily="34" charset="0"/>
                        <a:ea typeface="Calibri"/>
                        <a:cs typeface="Arial" pitchFamily="34" charset="0"/>
                      </a:endParaRPr>
                    </a:p>
                  </a:txBody>
                  <a:tcPr marL="86759" marR="86759" marT="0" marB="0"/>
                </a:tc>
              </a:tr>
              <a:tr h="195719">
                <a:tc>
                  <a:txBody>
                    <a:bodyPr/>
                    <a:lstStyle/>
                    <a:p>
                      <a:pPr marL="0" marR="0">
                        <a:lnSpc>
                          <a:spcPct val="107000"/>
                        </a:lnSpc>
                        <a:spcBef>
                          <a:spcPts val="0"/>
                        </a:spcBef>
                        <a:spcAft>
                          <a:spcPts val="0"/>
                        </a:spcAft>
                      </a:pPr>
                      <a:r>
                        <a:rPr lang="en-US" sz="1200">
                          <a:effectLst/>
                        </a:rPr>
                        <a:t>3" Belt Sander </a:t>
                      </a:r>
                      <a:endParaRPr lang="en-US" sz="1200">
                        <a:effectLst/>
                        <a:latin typeface="Arial" pitchFamily="34" charset="0"/>
                        <a:ea typeface="Calibri"/>
                        <a:cs typeface="Arial" pitchFamily="34" charset="0"/>
                      </a:endParaRPr>
                    </a:p>
                  </a:txBody>
                  <a:tcPr marL="86759" marR="86759" marT="0" marB="0" anchor="ctr"/>
                </a:tc>
                <a:tc>
                  <a:txBody>
                    <a:bodyPr/>
                    <a:lstStyle/>
                    <a:p>
                      <a:pPr marL="0" marR="0">
                        <a:lnSpc>
                          <a:spcPct val="107000"/>
                        </a:lnSpc>
                        <a:spcBef>
                          <a:spcPts val="0"/>
                        </a:spcBef>
                        <a:spcAft>
                          <a:spcPts val="0"/>
                        </a:spcAft>
                      </a:pPr>
                      <a:r>
                        <a:rPr lang="en-US" sz="1200" dirty="0">
                          <a:effectLst/>
                        </a:rPr>
                        <a:t>1000</a:t>
                      </a:r>
                      <a:endParaRPr lang="en-US" sz="1200" dirty="0">
                        <a:effectLst/>
                        <a:latin typeface="Arial" pitchFamily="34" charset="0"/>
                        <a:ea typeface="Calibri"/>
                        <a:cs typeface="Arial" pitchFamily="34" charset="0"/>
                      </a:endParaRPr>
                    </a:p>
                  </a:txBody>
                  <a:tcPr marL="86759" marR="86759" marT="0" marB="0" anchor="ctr"/>
                </a:tc>
                <a:tc>
                  <a:txBody>
                    <a:bodyPr/>
                    <a:lstStyle/>
                    <a:p>
                      <a:pPr marL="0" marR="0">
                        <a:lnSpc>
                          <a:spcPct val="107000"/>
                        </a:lnSpc>
                        <a:spcBef>
                          <a:spcPts val="0"/>
                        </a:spcBef>
                        <a:spcAft>
                          <a:spcPts val="0"/>
                        </a:spcAft>
                      </a:pPr>
                      <a:r>
                        <a:rPr lang="en-US" sz="1200">
                          <a:effectLst/>
                        </a:rPr>
                        <a:t>0.5</a:t>
                      </a:r>
                      <a:endParaRPr lang="en-US" sz="1200">
                        <a:effectLst/>
                        <a:latin typeface="Arial" pitchFamily="34" charset="0"/>
                        <a:ea typeface="Calibri"/>
                        <a:cs typeface="Arial" pitchFamily="34" charset="0"/>
                      </a:endParaRPr>
                    </a:p>
                  </a:txBody>
                  <a:tcPr marL="86759" marR="86759" marT="0" marB="0"/>
                </a:tc>
                <a:tc>
                  <a:txBody>
                    <a:bodyPr/>
                    <a:lstStyle/>
                    <a:p>
                      <a:pPr marL="0" marR="0">
                        <a:lnSpc>
                          <a:spcPct val="107000"/>
                        </a:lnSpc>
                        <a:spcBef>
                          <a:spcPts val="0"/>
                        </a:spcBef>
                        <a:spcAft>
                          <a:spcPts val="0"/>
                        </a:spcAft>
                      </a:pPr>
                      <a:r>
                        <a:rPr lang="en-US" sz="1200" dirty="0">
                          <a:effectLst/>
                        </a:rPr>
                        <a:t> </a:t>
                      </a:r>
                      <a:endParaRPr lang="en-US" sz="1200" dirty="0">
                        <a:effectLst/>
                        <a:latin typeface="Arial" pitchFamily="34" charset="0"/>
                        <a:ea typeface="Calibri"/>
                        <a:cs typeface="Arial" pitchFamily="34" charset="0"/>
                      </a:endParaRPr>
                    </a:p>
                  </a:txBody>
                  <a:tcPr marL="86759" marR="86759" marT="0" marB="0"/>
                </a:tc>
              </a:tr>
              <a:tr h="195719">
                <a:tc>
                  <a:txBody>
                    <a:bodyPr/>
                    <a:lstStyle/>
                    <a:p>
                      <a:pPr marL="0" marR="0">
                        <a:lnSpc>
                          <a:spcPct val="107000"/>
                        </a:lnSpc>
                        <a:spcBef>
                          <a:spcPts val="0"/>
                        </a:spcBef>
                        <a:spcAft>
                          <a:spcPts val="0"/>
                        </a:spcAft>
                      </a:pPr>
                      <a:r>
                        <a:rPr lang="en-US" sz="1200">
                          <a:effectLst/>
                        </a:rPr>
                        <a:t>12" Chain Saw </a:t>
                      </a:r>
                      <a:endParaRPr lang="en-US" sz="1200">
                        <a:effectLst/>
                        <a:latin typeface="Arial" pitchFamily="34" charset="0"/>
                        <a:ea typeface="Calibri"/>
                        <a:cs typeface="Arial" pitchFamily="34" charset="0"/>
                      </a:endParaRPr>
                    </a:p>
                  </a:txBody>
                  <a:tcPr marL="86759" marR="86759" marT="0" marB="0" anchor="ctr"/>
                </a:tc>
                <a:tc>
                  <a:txBody>
                    <a:bodyPr/>
                    <a:lstStyle/>
                    <a:p>
                      <a:pPr marL="0" marR="0">
                        <a:lnSpc>
                          <a:spcPct val="107000"/>
                        </a:lnSpc>
                        <a:spcBef>
                          <a:spcPts val="0"/>
                        </a:spcBef>
                        <a:spcAft>
                          <a:spcPts val="0"/>
                        </a:spcAft>
                      </a:pPr>
                      <a:r>
                        <a:rPr lang="en-US" sz="1200" dirty="0">
                          <a:effectLst/>
                        </a:rPr>
                        <a:t>1100</a:t>
                      </a:r>
                      <a:endParaRPr lang="en-US" sz="1200" dirty="0">
                        <a:effectLst/>
                        <a:latin typeface="Arial" pitchFamily="34" charset="0"/>
                        <a:ea typeface="Calibri"/>
                        <a:cs typeface="Arial" pitchFamily="34" charset="0"/>
                      </a:endParaRPr>
                    </a:p>
                  </a:txBody>
                  <a:tcPr marL="86759" marR="86759" marT="0" marB="0" anchor="ctr"/>
                </a:tc>
                <a:tc>
                  <a:txBody>
                    <a:bodyPr/>
                    <a:lstStyle/>
                    <a:p>
                      <a:pPr marL="0" marR="0">
                        <a:lnSpc>
                          <a:spcPct val="107000"/>
                        </a:lnSpc>
                        <a:spcBef>
                          <a:spcPts val="0"/>
                        </a:spcBef>
                        <a:spcAft>
                          <a:spcPts val="0"/>
                        </a:spcAft>
                      </a:pPr>
                      <a:r>
                        <a:rPr lang="en-US" sz="1200">
                          <a:effectLst/>
                        </a:rPr>
                        <a:t>0.5</a:t>
                      </a:r>
                      <a:endParaRPr lang="en-US" sz="1200">
                        <a:effectLst/>
                        <a:latin typeface="Arial" pitchFamily="34" charset="0"/>
                        <a:ea typeface="Calibri"/>
                        <a:cs typeface="Arial" pitchFamily="34" charset="0"/>
                      </a:endParaRPr>
                    </a:p>
                  </a:txBody>
                  <a:tcPr marL="86759" marR="86759" marT="0" marB="0"/>
                </a:tc>
                <a:tc>
                  <a:txBody>
                    <a:bodyPr/>
                    <a:lstStyle/>
                    <a:p>
                      <a:pPr marL="0" marR="0">
                        <a:lnSpc>
                          <a:spcPct val="107000"/>
                        </a:lnSpc>
                        <a:spcBef>
                          <a:spcPts val="0"/>
                        </a:spcBef>
                        <a:spcAft>
                          <a:spcPts val="0"/>
                        </a:spcAft>
                      </a:pPr>
                      <a:r>
                        <a:rPr lang="en-US" sz="1200">
                          <a:effectLst/>
                        </a:rPr>
                        <a:t> </a:t>
                      </a:r>
                      <a:endParaRPr lang="en-US" sz="1200">
                        <a:effectLst/>
                        <a:latin typeface="Arial" pitchFamily="34" charset="0"/>
                        <a:ea typeface="Calibri"/>
                        <a:cs typeface="Arial" pitchFamily="34" charset="0"/>
                      </a:endParaRPr>
                    </a:p>
                  </a:txBody>
                  <a:tcPr marL="86759" marR="86759" marT="0" marB="0"/>
                </a:tc>
              </a:tr>
              <a:tr h="195719">
                <a:tc>
                  <a:txBody>
                    <a:bodyPr/>
                    <a:lstStyle/>
                    <a:p>
                      <a:pPr marL="0" marR="0">
                        <a:lnSpc>
                          <a:spcPct val="107000"/>
                        </a:lnSpc>
                        <a:spcBef>
                          <a:spcPts val="0"/>
                        </a:spcBef>
                        <a:spcAft>
                          <a:spcPts val="0"/>
                        </a:spcAft>
                      </a:pPr>
                      <a:r>
                        <a:rPr lang="en-US" sz="1200">
                          <a:effectLst/>
                        </a:rPr>
                        <a:t>14" Band Saw </a:t>
                      </a:r>
                      <a:endParaRPr lang="en-US" sz="1200">
                        <a:effectLst/>
                        <a:latin typeface="Arial" pitchFamily="34" charset="0"/>
                        <a:ea typeface="Calibri"/>
                        <a:cs typeface="Arial" pitchFamily="34" charset="0"/>
                      </a:endParaRPr>
                    </a:p>
                  </a:txBody>
                  <a:tcPr marL="86759" marR="86759" marT="0" marB="0" anchor="ctr"/>
                </a:tc>
                <a:tc>
                  <a:txBody>
                    <a:bodyPr/>
                    <a:lstStyle/>
                    <a:p>
                      <a:pPr marL="0" marR="0">
                        <a:lnSpc>
                          <a:spcPct val="107000"/>
                        </a:lnSpc>
                        <a:spcBef>
                          <a:spcPts val="0"/>
                        </a:spcBef>
                        <a:spcAft>
                          <a:spcPts val="0"/>
                        </a:spcAft>
                      </a:pPr>
                      <a:r>
                        <a:rPr lang="en-US" sz="1200" dirty="0">
                          <a:effectLst/>
                        </a:rPr>
                        <a:t>1100</a:t>
                      </a:r>
                      <a:endParaRPr lang="en-US" sz="1200" dirty="0">
                        <a:effectLst/>
                        <a:latin typeface="Arial" pitchFamily="34" charset="0"/>
                        <a:ea typeface="Calibri"/>
                        <a:cs typeface="Arial" pitchFamily="34" charset="0"/>
                      </a:endParaRPr>
                    </a:p>
                  </a:txBody>
                  <a:tcPr marL="86759" marR="86759" marT="0" marB="0" anchor="ctr"/>
                </a:tc>
                <a:tc>
                  <a:txBody>
                    <a:bodyPr/>
                    <a:lstStyle/>
                    <a:p>
                      <a:pPr marL="0" marR="0">
                        <a:lnSpc>
                          <a:spcPct val="107000"/>
                        </a:lnSpc>
                        <a:spcBef>
                          <a:spcPts val="0"/>
                        </a:spcBef>
                        <a:spcAft>
                          <a:spcPts val="0"/>
                        </a:spcAft>
                      </a:pPr>
                      <a:r>
                        <a:rPr lang="en-US" sz="1200">
                          <a:effectLst/>
                        </a:rPr>
                        <a:t>0.5</a:t>
                      </a:r>
                      <a:endParaRPr lang="en-US" sz="1200">
                        <a:effectLst/>
                        <a:latin typeface="Arial" pitchFamily="34" charset="0"/>
                        <a:ea typeface="Calibri"/>
                        <a:cs typeface="Arial" pitchFamily="34" charset="0"/>
                      </a:endParaRPr>
                    </a:p>
                  </a:txBody>
                  <a:tcPr marL="86759" marR="86759" marT="0" marB="0"/>
                </a:tc>
                <a:tc>
                  <a:txBody>
                    <a:bodyPr/>
                    <a:lstStyle/>
                    <a:p>
                      <a:pPr marL="0" marR="0">
                        <a:lnSpc>
                          <a:spcPct val="107000"/>
                        </a:lnSpc>
                        <a:spcBef>
                          <a:spcPts val="0"/>
                        </a:spcBef>
                        <a:spcAft>
                          <a:spcPts val="0"/>
                        </a:spcAft>
                      </a:pPr>
                      <a:r>
                        <a:rPr lang="en-US" sz="1200" dirty="0">
                          <a:effectLst/>
                        </a:rPr>
                        <a:t> </a:t>
                      </a:r>
                      <a:endParaRPr lang="en-US" sz="1200" dirty="0">
                        <a:effectLst/>
                        <a:latin typeface="Arial" pitchFamily="34" charset="0"/>
                        <a:ea typeface="Calibri"/>
                        <a:cs typeface="Arial" pitchFamily="34" charset="0"/>
                      </a:endParaRPr>
                    </a:p>
                  </a:txBody>
                  <a:tcPr marL="86759" marR="86759" marT="0" marB="0"/>
                </a:tc>
              </a:tr>
              <a:tr h="195719">
                <a:tc>
                  <a:txBody>
                    <a:bodyPr/>
                    <a:lstStyle/>
                    <a:p>
                      <a:pPr marL="0" marR="0">
                        <a:lnSpc>
                          <a:spcPct val="107000"/>
                        </a:lnSpc>
                        <a:spcBef>
                          <a:spcPts val="0"/>
                        </a:spcBef>
                        <a:spcAft>
                          <a:spcPts val="0"/>
                        </a:spcAft>
                      </a:pPr>
                      <a:r>
                        <a:rPr lang="en-US" sz="1200">
                          <a:effectLst/>
                        </a:rPr>
                        <a:t>7-1/4" Circular Saw </a:t>
                      </a:r>
                      <a:endParaRPr lang="en-US" sz="1200">
                        <a:effectLst/>
                        <a:latin typeface="Arial" pitchFamily="34" charset="0"/>
                        <a:ea typeface="Calibri"/>
                        <a:cs typeface="Arial" pitchFamily="34" charset="0"/>
                      </a:endParaRPr>
                    </a:p>
                  </a:txBody>
                  <a:tcPr marL="86759" marR="86759" marT="0" marB="0" anchor="ctr"/>
                </a:tc>
                <a:tc>
                  <a:txBody>
                    <a:bodyPr/>
                    <a:lstStyle/>
                    <a:p>
                      <a:pPr marL="0" marR="0">
                        <a:lnSpc>
                          <a:spcPct val="107000"/>
                        </a:lnSpc>
                        <a:spcBef>
                          <a:spcPts val="0"/>
                        </a:spcBef>
                        <a:spcAft>
                          <a:spcPts val="0"/>
                        </a:spcAft>
                      </a:pPr>
                      <a:r>
                        <a:rPr lang="en-US" sz="1200" dirty="0">
                          <a:effectLst/>
                        </a:rPr>
                        <a:t>900</a:t>
                      </a:r>
                      <a:endParaRPr lang="en-US" sz="1200" dirty="0">
                        <a:effectLst/>
                        <a:latin typeface="Arial" pitchFamily="34" charset="0"/>
                        <a:ea typeface="Calibri"/>
                        <a:cs typeface="Arial" pitchFamily="34" charset="0"/>
                      </a:endParaRPr>
                    </a:p>
                  </a:txBody>
                  <a:tcPr marL="86759" marR="86759" marT="0" marB="0" anchor="ctr"/>
                </a:tc>
                <a:tc>
                  <a:txBody>
                    <a:bodyPr/>
                    <a:lstStyle/>
                    <a:p>
                      <a:pPr marL="0" marR="0">
                        <a:lnSpc>
                          <a:spcPct val="107000"/>
                        </a:lnSpc>
                        <a:spcBef>
                          <a:spcPts val="0"/>
                        </a:spcBef>
                        <a:spcAft>
                          <a:spcPts val="0"/>
                        </a:spcAft>
                      </a:pPr>
                      <a:r>
                        <a:rPr lang="en-US" sz="1200" dirty="0">
                          <a:effectLst/>
                        </a:rPr>
                        <a:t>0.5</a:t>
                      </a:r>
                      <a:endParaRPr lang="en-US" sz="1200" dirty="0">
                        <a:effectLst/>
                        <a:latin typeface="Arial" pitchFamily="34" charset="0"/>
                        <a:ea typeface="Calibri"/>
                        <a:cs typeface="Arial" pitchFamily="34" charset="0"/>
                      </a:endParaRPr>
                    </a:p>
                  </a:txBody>
                  <a:tcPr marL="86759" marR="86759" marT="0" marB="0"/>
                </a:tc>
                <a:tc>
                  <a:txBody>
                    <a:bodyPr/>
                    <a:lstStyle/>
                    <a:p>
                      <a:pPr marL="0" marR="0">
                        <a:lnSpc>
                          <a:spcPct val="107000"/>
                        </a:lnSpc>
                        <a:spcBef>
                          <a:spcPts val="0"/>
                        </a:spcBef>
                        <a:spcAft>
                          <a:spcPts val="0"/>
                        </a:spcAft>
                      </a:pPr>
                      <a:r>
                        <a:rPr lang="en-US" sz="1200">
                          <a:effectLst/>
                        </a:rPr>
                        <a:t> </a:t>
                      </a:r>
                      <a:endParaRPr lang="en-US" sz="1200">
                        <a:effectLst/>
                        <a:latin typeface="Arial" pitchFamily="34" charset="0"/>
                        <a:ea typeface="Calibri"/>
                        <a:cs typeface="Arial" pitchFamily="34" charset="0"/>
                      </a:endParaRPr>
                    </a:p>
                  </a:txBody>
                  <a:tcPr marL="86759" marR="86759" marT="0" marB="0"/>
                </a:tc>
              </a:tr>
              <a:tr h="195719">
                <a:tc>
                  <a:txBody>
                    <a:bodyPr/>
                    <a:lstStyle/>
                    <a:p>
                      <a:pPr marL="0" marR="0">
                        <a:lnSpc>
                          <a:spcPct val="107000"/>
                        </a:lnSpc>
                        <a:spcBef>
                          <a:spcPts val="0"/>
                        </a:spcBef>
                        <a:spcAft>
                          <a:spcPts val="0"/>
                        </a:spcAft>
                      </a:pPr>
                      <a:r>
                        <a:rPr lang="en-US" sz="1200">
                          <a:effectLst/>
                        </a:rPr>
                        <a:t>8-1/4" Circular Saw </a:t>
                      </a:r>
                      <a:endParaRPr lang="en-US" sz="1200">
                        <a:effectLst/>
                        <a:latin typeface="Arial" pitchFamily="34" charset="0"/>
                        <a:ea typeface="Calibri"/>
                        <a:cs typeface="Arial" pitchFamily="34" charset="0"/>
                      </a:endParaRPr>
                    </a:p>
                  </a:txBody>
                  <a:tcPr marL="86759" marR="86759" marT="0" marB="0" anchor="ctr"/>
                </a:tc>
                <a:tc>
                  <a:txBody>
                    <a:bodyPr/>
                    <a:lstStyle/>
                    <a:p>
                      <a:pPr marL="0" marR="0">
                        <a:lnSpc>
                          <a:spcPct val="107000"/>
                        </a:lnSpc>
                        <a:spcBef>
                          <a:spcPts val="0"/>
                        </a:spcBef>
                        <a:spcAft>
                          <a:spcPts val="0"/>
                        </a:spcAft>
                      </a:pPr>
                      <a:r>
                        <a:rPr lang="en-US" sz="1200" dirty="0">
                          <a:effectLst/>
                        </a:rPr>
                        <a:t>1400</a:t>
                      </a:r>
                      <a:endParaRPr lang="en-US" sz="1200" dirty="0">
                        <a:effectLst/>
                        <a:latin typeface="Arial" pitchFamily="34" charset="0"/>
                        <a:ea typeface="Calibri"/>
                        <a:cs typeface="Arial" pitchFamily="34" charset="0"/>
                      </a:endParaRPr>
                    </a:p>
                  </a:txBody>
                  <a:tcPr marL="86759" marR="86759" marT="0" marB="0" anchor="ctr"/>
                </a:tc>
                <a:tc>
                  <a:txBody>
                    <a:bodyPr/>
                    <a:lstStyle/>
                    <a:p>
                      <a:pPr marL="0" marR="0">
                        <a:lnSpc>
                          <a:spcPct val="107000"/>
                        </a:lnSpc>
                        <a:spcBef>
                          <a:spcPts val="0"/>
                        </a:spcBef>
                        <a:spcAft>
                          <a:spcPts val="0"/>
                        </a:spcAft>
                      </a:pPr>
                      <a:r>
                        <a:rPr lang="en-US" sz="1200" dirty="0">
                          <a:effectLst/>
                        </a:rPr>
                        <a:t>0.5</a:t>
                      </a:r>
                      <a:endParaRPr lang="en-US" sz="1200" dirty="0">
                        <a:effectLst/>
                        <a:latin typeface="Arial" pitchFamily="34" charset="0"/>
                        <a:ea typeface="Calibri"/>
                        <a:cs typeface="Arial" pitchFamily="34" charset="0"/>
                      </a:endParaRPr>
                    </a:p>
                  </a:txBody>
                  <a:tcPr marL="86759" marR="86759" marT="0" marB="0"/>
                </a:tc>
                <a:tc>
                  <a:txBody>
                    <a:bodyPr/>
                    <a:lstStyle/>
                    <a:p>
                      <a:pPr marL="0" marR="0">
                        <a:lnSpc>
                          <a:spcPct val="107000"/>
                        </a:lnSpc>
                        <a:spcBef>
                          <a:spcPts val="0"/>
                        </a:spcBef>
                        <a:spcAft>
                          <a:spcPts val="0"/>
                        </a:spcAft>
                      </a:pPr>
                      <a:r>
                        <a:rPr lang="en-US" sz="1200" dirty="0">
                          <a:effectLst/>
                        </a:rPr>
                        <a:t> </a:t>
                      </a:r>
                      <a:endParaRPr lang="en-US" sz="1200" dirty="0">
                        <a:effectLst/>
                        <a:latin typeface="Arial" pitchFamily="34" charset="0"/>
                        <a:ea typeface="Calibri"/>
                        <a:cs typeface="Arial" pitchFamily="34" charset="0"/>
                      </a:endParaRPr>
                    </a:p>
                  </a:txBody>
                  <a:tcPr marL="86759" marR="86759" marT="0" marB="0"/>
                </a:tc>
              </a:tr>
              <a:tr h="223126">
                <a:tc>
                  <a:txBody>
                    <a:bodyPr/>
                    <a:lstStyle/>
                    <a:p>
                      <a:pPr marL="0" marR="0">
                        <a:lnSpc>
                          <a:spcPct val="107000"/>
                        </a:lnSpc>
                        <a:spcBef>
                          <a:spcPts val="0"/>
                        </a:spcBef>
                        <a:spcAft>
                          <a:spcPts val="0"/>
                        </a:spcAft>
                      </a:pPr>
                      <a:r>
                        <a:rPr lang="en-US" sz="1200">
                          <a:effectLst/>
                        </a:rPr>
                        <a:t>Refrigerator/Freezer 20cf 1.8Kwh per day</a:t>
                      </a:r>
                      <a:endParaRPr lang="en-US" sz="1200">
                        <a:effectLst/>
                        <a:latin typeface="Arial" pitchFamily="34" charset="0"/>
                        <a:ea typeface="Calibri"/>
                        <a:cs typeface="Arial" pitchFamily="34" charset="0"/>
                      </a:endParaRPr>
                    </a:p>
                  </a:txBody>
                  <a:tcPr marL="86759" marR="86759" marT="0" marB="0" anchor="ctr"/>
                </a:tc>
                <a:tc>
                  <a:txBody>
                    <a:bodyPr/>
                    <a:lstStyle/>
                    <a:p>
                      <a:pPr marL="0" marR="0">
                        <a:lnSpc>
                          <a:spcPct val="107000"/>
                        </a:lnSpc>
                        <a:spcBef>
                          <a:spcPts val="0"/>
                        </a:spcBef>
                        <a:spcAft>
                          <a:spcPts val="0"/>
                        </a:spcAft>
                      </a:pPr>
                      <a:r>
                        <a:rPr lang="en-US" sz="1200" dirty="0">
                          <a:effectLst/>
                        </a:rPr>
                        <a:t>540</a:t>
                      </a:r>
                      <a:endParaRPr lang="en-US" sz="1200" dirty="0">
                        <a:effectLst/>
                        <a:latin typeface="Arial" pitchFamily="34" charset="0"/>
                        <a:ea typeface="Calibri"/>
                        <a:cs typeface="Arial" pitchFamily="34" charset="0"/>
                      </a:endParaRPr>
                    </a:p>
                  </a:txBody>
                  <a:tcPr marL="86759" marR="86759" marT="0" marB="0" anchor="ctr"/>
                </a:tc>
                <a:tc>
                  <a:txBody>
                    <a:bodyPr/>
                    <a:lstStyle/>
                    <a:p>
                      <a:pPr marL="0" marR="0">
                        <a:lnSpc>
                          <a:spcPct val="107000"/>
                        </a:lnSpc>
                        <a:spcBef>
                          <a:spcPts val="0"/>
                        </a:spcBef>
                        <a:spcAft>
                          <a:spcPts val="0"/>
                        </a:spcAft>
                      </a:pPr>
                      <a:r>
                        <a:rPr lang="en-US" sz="1200" dirty="0">
                          <a:effectLst/>
                        </a:rPr>
                        <a:t>15</a:t>
                      </a:r>
                      <a:endParaRPr lang="en-US" sz="1200" dirty="0">
                        <a:effectLst/>
                        <a:latin typeface="Arial" pitchFamily="34" charset="0"/>
                        <a:ea typeface="Calibri"/>
                        <a:cs typeface="Arial" pitchFamily="34" charset="0"/>
                      </a:endParaRPr>
                    </a:p>
                  </a:txBody>
                  <a:tcPr marL="86759" marR="86759" marT="0" marB="0"/>
                </a:tc>
                <a:tc>
                  <a:txBody>
                    <a:bodyPr/>
                    <a:lstStyle/>
                    <a:p>
                      <a:pPr marL="0" marR="0">
                        <a:lnSpc>
                          <a:spcPct val="107000"/>
                        </a:lnSpc>
                        <a:spcBef>
                          <a:spcPts val="0"/>
                        </a:spcBef>
                        <a:spcAft>
                          <a:spcPts val="0"/>
                        </a:spcAft>
                      </a:pPr>
                      <a:r>
                        <a:rPr lang="en-US" sz="1200" dirty="0">
                          <a:effectLst/>
                        </a:rPr>
                        <a:t> </a:t>
                      </a:r>
                      <a:endParaRPr lang="en-US" sz="1200" dirty="0">
                        <a:effectLst/>
                        <a:latin typeface="Arial" pitchFamily="34" charset="0"/>
                        <a:ea typeface="Calibri"/>
                        <a:cs typeface="Arial" pitchFamily="34" charset="0"/>
                      </a:endParaRPr>
                    </a:p>
                  </a:txBody>
                  <a:tcPr marL="86759" marR="86759" marT="0" marB="0"/>
                </a:tc>
              </a:tr>
              <a:tr h="223126">
                <a:tc>
                  <a:txBody>
                    <a:bodyPr/>
                    <a:lstStyle/>
                    <a:p>
                      <a:pPr marL="0" marR="0">
                        <a:lnSpc>
                          <a:spcPct val="107000"/>
                        </a:lnSpc>
                        <a:spcBef>
                          <a:spcPts val="0"/>
                        </a:spcBef>
                        <a:spcAft>
                          <a:spcPts val="0"/>
                        </a:spcAft>
                      </a:pPr>
                      <a:r>
                        <a:rPr lang="en-US" sz="1200">
                          <a:effectLst/>
                        </a:rPr>
                        <a:t>Refrigerator/Freezer 16cf 1.6Kwh per day</a:t>
                      </a:r>
                      <a:endParaRPr lang="en-US" sz="1200">
                        <a:effectLst/>
                        <a:latin typeface="Arial" pitchFamily="34" charset="0"/>
                        <a:ea typeface="Calibri"/>
                        <a:cs typeface="Arial" pitchFamily="34" charset="0"/>
                      </a:endParaRPr>
                    </a:p>
                  </a:txBody>
                  <a:tcPr marL="86759" marR="86759" marT="0" marB="0" anchor="ctr"/>
                </a:tc>
                <a:tc>
                  <a:txBody>
                    <a:bodyPr/>
                    <a:lstStyle/>
                    <a:p>
                      <a:pPr marL="0" marR="0">
                        <a:lnSpc>
                          <a:spcPct val="107000"/>
                        </a:lnSpc>
                        <a:spcBef>
                          <a:spcPts val="0"/>
                        </a:spcBef>
                        <a:spcAft>
                          <a:spcPts val="0"/>
                        </a:spcAft>
                      </a:pPr>
                      <a:r>
                        <a:rPr lang="en-US" sz="1200" dirty="0">
                          <a:effectLst/>
                        </a:rPr>
                        <a:t>475</a:t>
                      </a:r>
                      <a:endParaRPr lang="en-US" sz="1200" dirty="0">
                        <a:effectLst/>
                        <a:latin typeface="Arial" pitchFamily="34" charset="0"/>
                        <a:ea typeface="Calibri"/>
                        <a:cs typeface="Arial" pitchFamily="34" charset="0"/>
                      </a:endParaRPr>
                    </a:p>
                  </a:txBody>
                  <a:tcPr marL="86759" marR="86759" marT="0" marB="0" anchor="ctr"/>
                </a:tc>
                <a:tc>
                  <a:txBody>
                    <a:bodyPr/>
                    <a:lstStyle/>
                    <a:p>
                      <a:pPr marL="0" marR="0">
                        <a:lnSpc>
                          <a:spcPct val="107000"/>
                        </a:lnSpc>
                        <a:spcBef>
                          <a:spcPts val="0"/>
                        </a:spcBef>
                        <a:spcAft>
                          <a:spcPts val="0"/>
                        </a:spcAft>
                      </a:pPr>
                      <a:r>
                        <a:rPr lang="en-US" sz="1200" dirty="0">
                          <a:effectLst/>
                        </a:rPr>
                        <a:t>13</a:t>
                      </a:r>
                      <a:endParaRPr lang="en-US" sz="1200" dirty="0">
                        <a:effectLst/>
                        <a:latin typeface="Arial" pitchFamily="34" charset="0"/>
                        <a:ea typeface="Calibri"/>
                        <a:cs typeface="Arial" pitchFamily="34" charset="0"/>
                      </a:endParaRPr>
                    </a:p>
                  </a:txBody>
                  <a:tcPr marL="86759" marR="86759" marT="0" marB="0"/>
                </a:tc>
                <a:tc>
                  <a:txBody>
                    <a:bodyPr/>
                    <a:lstStyle/>
                    <a:p>
                      <a:pPr marL="0" marR="0">
                        <a:lnSpc>
                          <a:spcPct val="107000"/>
                        </a:lnSpc>
                        <a:spcBef>
                          <a:spcPts val="0"/>
                        </a:spcBef>
                        <a:spcAft>
                          <a:spcPts val="0"/>
                        </a:spcAft>
                      </a:pPr>
                      <a:r>
                        <a:rPr lang="en-US" sz="1200" dirty="0">
                          <a:effectLst/>
                        </a:rPr>
                        <a:t> </a:t>
                      </a:r>
                      <a:endParaRPr lang="en-US" sz="1200" dirty="0">
                        <a:effectLst/>
                        <a:latin typeface="Arial" pitchFamily="34" charset="0"/>
                        <a:ea typeface="Calibri"/>
                        <a:cs typeface="Arial" pitchFamily="34" charset="0"/>
                      </a:endParaRPr>
                    </a:p>
                  </a:txBody>
                  <a:tcPr marL="86759" marR="86759" marT="0" marB="0"/>
                </a:tc>
              </a:tr>
              <a:tr h="195719">
                <a:tc>
                  <a:txBody>
                    <a:bodyPr/>
                    <a:lstStyle/>
                    <a:p>
                      <a:pPr marL="0" marR="0">
                        <a:lnSpc>
                          <a:spcPct val="107000"/>
                        </a:lnSpc>
                        <a:spcBef>
                          <a:spcPts val="0"/>
                        </a:spcBef>
                        <a:spcAft>
                          <a:spcPts val="0"/>
                        </a:spcAft>
                      </a:pPr>
                      <a:r>
                        <a:rPr lang="en-US" sz="1200">
                          <a:effectLst/>
                        </a:rPr>
                        <a:t>Sun frost 16cf DC </a:t>
                      </a:r>
                      <a:endParaRPr lang="en-US" sz="1200">
                        <a:effectLst/>
                        <a:latin typeface="Arial" pitchFamily="34" charset="0"/>
                        <a:ea typeface="Calibri"/>
                        <a:cs typeface="Arial" pitchFamily="34" charset="0"/>
                      </a:endParaRPr>
                    </a:p>
                  </a:txBody>
                  <a:tcPr marL="86759" marR="86759" marT="0" marB="0" anchor="ctr"/>
                </a:tc>
                <a:tc>
                  <a:txBody>
                    <a:bodyPr/>
                    <a:lstStyle/>
                    <a:p>
                      <a:pPr marL="0" marR="0">
                        <a:lnSpc>
                          <a:spcPct val="107000"/>
                        </a:lnSpc>
                        <a:spcBef>
                          <a:spcPts val="0"/>
                        </a:spcBef>
                        <a:spcAft>
                          <a:spcPts val="0"/>
                        </a:spcAft>
                      </a:pPr>
                      <a:r>
                        <a:rPr lang="en-US" sz="1200" dirty="0">
                          <a:effectLst/>
                        </a:rPr>
                        <a:t>112</a:t>
                      </a:r>
                      <a:endParaRPr lang="en-US" sz="1200" dirty="0">
                        <a:effectLst/>
                        <a:latin typeface="Arial" pitchFamily="34" charset="0"/>
                        <a:ea typeface="Calibri"/>
                        <a:cs typeface="Arial" pitchFamily="34" charset="0"/>
                      </a:endParaRPr>
                    </a:p>
                  </a:txBody>
                  <a:tcPr marL="86759" marR="86759" marT="0" marB="0" anchor="ctr"/>
                </a:tc>
                <a:tc>
                  <a:txBody>
                    <a:bodyPr/>
                    <a:lstStyle/>
                    <a:p>
                      <a:pPr marL="0" marR="0">
                        <a:lnSpc>
                          <a:spcPct val="107000"/>
                        </a:lnSpc>
                        <a:spcBef>
                          <a:spcPts val="0"/>
                        </a:spcBef>
                        <a:spcAft>
                          <a:spcPts val="0"/>
                        </a:spcAft>
                      </a:pPr>
                      <a:r>
                        <a:rPr lang="en-US" sz="1200" dirty="0">
                          <a:effectLst/>
                        </a:rPr>
                        <a:t>7</a:t>
                      </a:r>
                      <a:endParaRPr lang="en-US" sz="1200" dirty="0">
                        <a:effectLst/>
                        <a:latin typeface="Arial" pitchFamily="34" charset="0"/>
                        <a:ea typeface="Calibri"/>
                        <a:cs typeface="Arial" pitchFamily="34" charset="0"/>
                      </a:endParaRPr>
                    </a:p>
                  </a:txBody>
                  <a:tcPr marL="86759" marR="86759" marT="0" marB="0"/>
                </a:tc>
                <a:tc>
                  <a:txBody>
                    <a:bodyPr/>
                    <a:lstStyle/>
                    <a:p>
                      <a:pPr marL="0" marR="0">
                        <a:lnSpc>
                          <a:spcPct val="107000"/>
                        </a:lnSpc>
                        <a:spcBef>
                          <a:spcPts val="0"/>
                        </a:spcBef>
                        <a:spcAft>
                          <a:spcPts val="0"/>
                        </a:spcAft>
                      </a:pPr>
                      <a:r>
                        <a:rPr lang="en-US" sz="1200" dirty="0">
                          <a:effectLst/>
                        </a:rPr>
                        <a:t> </a:t>
                      </a:r>
                      <a:endParaRPr lang="en-US" sz="1200" dirty="0">
                        <a:effectLst/>
                        <a:latin typeface="Arial" pitchFamily="34" charset="0"/>
                        <a:ea typeface="Calibri"/>
                        <a:cs typeface="Arial" pitchFamily="34" charset="0"/>
                      </a:endParaRPr>
                    </a:p>
                  </a:txBody>
                  <a:tcPr marL="86759" marR="86759" marT="0" marB="0"/>
                </a:tc>
              </a:tr>
              <a:tr h="195719">
                <a:tc>
                  <a:txBody>
                    <a:bodyPr/>
                    <a:lstStyle/>
                    <a:p>
                      <a:pPr marL="0" marR="0">
                        <a:lnSpc>
                          <a:spcPct val="107000"/>
                        </a:lnSpc>
                        <a:spcBef>
                          <a:spcPts val="0"/>
                        </a:spcBef>
                        <a:spcAft>
                          <a:spcPts val="0"/>
                        </a:spcAft>
                      </a:pPr>
                      <a:r>
                        <a:rPr lang="en-US" sz="1200">
                          <a:effectLst/>
                        </a:rPr>
                        <a:t>Sun frost 12cf DC </a:t>
                      </a:r>
                      <a:endParaRPr lang="en-US" sz="1200">
                        <a:effectLst/>
                        <a:latin typeface="Arial" pitchFamily="34" charset="0"/>
                        <a:ea typeface="Calibri"/>
                        <a:cs typeface="Arial" pitchFamily="34" charset="0"/>
                      </a:endParaRPr>
                    </a:p>
                  </a:txBody>
                  <a:tcPr marL="86759" marR="86759" marT="0" marB="0" anchor="ctr"/>
                </a:tc>
                <a:tc>
                  <a:txBody>
                    <a:bodyPr/>
                    <a:lstStyle/>
                    <a:p>
                      <a:pPr marL="0" marR="0">
                        <a:lnSpc>
                          <a:spcPct val="107000"/>
                        </a:lnSpc>
                        <a:spcBef>
                          <a:spcPts val="0"/>
                        </a:spcBef>
                        <a:spcAft>
                          <a:spcPts val="0"/>
                        </a:spcAft>
                      </a:pPr>
                      <a:r>
                        <a:rPr lang="en-US" sz="1200" dirty="0">
                          <a:effectLst/>
                        </a:rPr>
                        <a:t>70</a:t>
                      </a:r>
                      <a:endParaRPr lang="en-US" sz="1200" dirty="0">
                        <a:effectLst/>
                        <a:latin typeface="Arial" pitchFamily="34" charset="0"/>
                        <a:ea typeface="Calibri"/>
                        <a:cs typeface="Arial" pitchFamily="34" charset="0"/>
                      </a:endParaRPr>
                    </a:p>
                  </a:txBody>
                  <a:tcPr marL="86759" marR="86759" marT="0" marB="0" anchor="ctr"/>
                </a:tc>
                <a:tc>
                  <a:txBody>
                    <a:bodyPr/>
                    <a:lstStyle/>
                    <a:p>
                      <a:pPr marL="0" marR="0">
                        <a:lnSpc>
                          <a:spcPct val="107000"/>
                        </a:lnSpc>
                        <a:spcBef>
                          <a:spcPts val="0"/>
                        </a:spcBef>
                        <a:spcAft>
                          <a:spcPts val="0"/>
                        </a:spcAft>
                      </a:pPr>
                      <a:r>
                        <a:rPr lang="en-US" sz="1200" dirty="0">
                          <a:effectLst/>
                        </a:rPr>
                        <a:t>7</a:t>
                      </a:r>
                      <a:endParaRPr lang="en-US" sz="1200" dirty="0">
                        <a:effectLst/>
                        <a:latin typeface="Arial" pitchFamily="34" charset="0"/>
                        <a:ea typeface="Calibri"/>
                        <a:cs typeface="Arial" pitchFamily="34" charset="0"/>
                      </a:endParaRPr>
                    </a:p>
                  </a:txBody>
                  <a:tcPr marL="86759" marR="86759" marT="0" marB="0"/>
                </a:tc>
                <a:tc>
                  <a:txBody>
                    <a:bodyPr/>
                    <a:lstStyle/>
                    <a:p>
                      <a:pPr marL="0" marR="0">
                        <a:lnSpc>
                          <a:spcPct val="107000"/>
                        </a:lnSpc>
                        <a:spcBef>
                          <a:spcPts val="0"/>
                        </a:spcBef>
                        <a:spcAft>
                          <a:spcPts val="0"/>
                        </a:spcAft>
                      </a:pPr>
                      <a:r>
                        <a:rPr lang="en-US" sz="1200" dirty="0">
                          <a:effectLst/>
                        </a:rPr>
                        <a:t> </a:t>
                      </a:r>
                      <a:endParaRPr lang="en-US" sz="1200" dirty="0">
                        <a:effectLst/>
                        <a:latin typeface="Arial" pitchFamily="34" charset="0"/>
                        <a:ea typeface="Calibri"/>
                        <a:cs typeface="Arial" pitchFamily="34" charset="0"/>
                      </a:endParaRPr>
                    </a:p>
                  </a:txBody>
                  <a:tcPr marL="86759" marR="86759" marT="0" marB="0"/>
                </a:tc>
              </a:tr>
              <a:tr h="195719">
                <a:tc>
                  <a:txBody>
                    <a:bodyPr/>
                    <a:lstStyle/>
                    <a:p>
                      <a:pPr marL="0" marR="0">
                        <a:lnSpc>
                          <a:spcPct val="107000"/>
                        </a:lnSpc>
                        <a:spcBef>
                          <a:spcPts val="0"/>
                        </a:spcBef>
                        <a:spcAft>
                          <a:spcPts val="0"/>
                        </a:spcAft>
                      </a:pPr>
                      <a:r>
                        <a:rPr lang="en-US" sz="1200">
                          <a:effectLst/>
                        </a:rPr>
                        <a:t>Freezer 14cf </a:t>
                      </a:r>
                      <a:endParaRPr lang="en-US" sz="1200">
                        <a:effectLst/>
                        <a:latin typeface="Arial" pitchFamily="34" charset="0"/>
                        <a:ea typeface="Calibri"/>
                        <a:cs typeface="Arial" pitchFamily="34" charset="0"/>
                      </a:endParaRPr>
                    </a:p>
                  </a:txBody>
                  <a:tcPr marL="86759" marR="86759" marT="0" marB="0" anchor="ctr"/>
                </a:tc>
                <a:tc>
                  <a:txBody>
                    <a:bodyPr/>
                    <a:lstStyle/>
                    <a:p>
                      <a:pPr marL="0" marR="0">
                        <a:lnSpc>
                          <a:spcPct val="107000"/>
                        </a:lnSpc>
                        <a:spcBef>
                          <a:spcPts val="0"/>
                        </a:spcBef>
                        <a:spcAft>
                          <a:spcPts val="0"/>
                        </a:spcAft>
                      </a:pPr>
                      <a:r>
                        <a:rPr lang="en-US" sz="1200">
                          <a:effectLst/>
                        </a:rPr>
                        <a:t>440</a:t>
                      </a:r>
                      <a:endParaRPr lang="en-US" sz="1200">
                        <a:effectLst/>
                        <a:latin typeface="Arial" pitchFamily="34" charset="0"/>
                        <a:ea typeface="Calibri"/>
                        <a:cs typeface="Arial" pitchFamily="34" charset="0"/>
                      </a:endParaRPr>
                    </a:p>
                  </a:txBody>
                  <a:tcPr marL="86759" marR="86759" marT="0" marB="0" anchor="ctr"/>
                </a:tc>
                <a:tc>
                  <a:txBody>
                    <a:bodyPr/>
                    <a:lstStyle/>
                    <a:p>
                      <a:pPr marL="0" marR="0">
                        <a:lnSpc>
                          <a:spcPct val="107000"/>
                        </a:lnSpc>
                        <a:spcBef>
                          <a:spcPts val="0"/>
                        </a:spcBef>
                        <a:spcAft>
                          <a:spcPts val="0"/>
                        </a:spcAft>
                      </a:pPr>
                      <a:r>
                        <a:rPr lang="en-US" sz="1200" dirty="0">
                          <a:effectLst/>
                        </a:rPr>
                        <a:t>15</a:t>
                      </a:r>
                      <a:endParaRPr lang="en-US" sz="1200" dirty="0">
                        <a:effectLst/>
                        <a:latin typeface="Arial" pitchFamily="34" charset="0"/>
                        <a:ea typeface="Calibri"/>
                        <a:cs typeface="Arial" pitchFamily="34" charset="0"/>
                      </a:endParaRPr>
                    </a:p>
                  </a:txBody>
                  <a:tcPr marL="86759" marR="86759" marT="0" marB="0"/>
                </a:tc>
                <a:tc>
                  <a:txBody>
                    <a:bodyPr/>
                    <a:lstStyle/>
                    <a:p>
                      <a:pPr marL="0" marR="0">
                        <a:lnSpc>
                          <a:spcPct val="107000"/>
                        </a:lnSpc>
                        <a:spcBef>
                          <a:spcPts val="0"/>
                        </a:spcBef>
                        <a:spcAft>
                          <a:spcPts val="0"/>
                        </a:spcAft>
                      </a:pPr>
                      <a:r>
                        <a:rPr lang="en-US" sz="1200" dirty="0">
                          <a:effectLst/>
                        </a:rPr>
                        <a:t> </a:t>
                      </a:r>
                      <a:endParaRPr lang="en-US" sz="1200" dirty="0">
                        <a:effectLst/>
                        <a:latin typeface="Arial" pitchFamily="34" charset="0"/>
                        <a:ea typeface="Calibri"/>
                        <a:cs typeface="Arial" pitchFamily="34" charset="0"/>
                      </a:endParaRPr>
                    </a:p>
                  </a:txBody>
                  <a:tcPr marL="86759" marR="86759" marT="0" marB="0"/>
                </a:tc>
              </a:tr>
              <a:tr h="195719">
                <a:tc>
                  <a:txBody>
                    <a:bodyPr/>
                    <a:lstStyle/>
                    <a:p>
                      <a:pPr marL="0" marR="0">
                        <a:lnSpc>
                          <a:spcPct val="107000"/>
                        </a:lnSpc>
                        <a:spcBef>
                          <a:spcPts val="0"/>
                        </a:spcBef>
                        <a:spcAft>
                          <a:spcPts val="0"/>
                        </a:spcAft>
                      </a:pPr>
                      <a:r>
                        <a:rPr lang="en-US" sz="1200">
                          <a:effectLst/>
                        </a:rPr>
                        <a:t>Freezer 14cf </a:t>
                      </a:r>
                      <a:endParaRPr lang="en-US" sz="1200">
                        <a:effectLst/>
                        <a:latin typeface="Arial" pitchFamily="34" charset="0"/>
                        <a:ea typeface="Calibri"/>
                        <a:cs typeface="Arial" pitchFamily="34" charset="0"/>
                      </a:endParaRPr>
                    </a:p>
                  </a:txBody>
                  <a:tcPr marL="86759" marR="86759" marT="0" marB="0" anchor="ctr"/>
                </a:tc>
                <a:tc>
                  <a:txBody>
                    <a:bodyPr/>
                    <a:lstStyle/>
                    <a:p>
                      <a:pPr marL="0" marR="0">
                        <a:lnSpc>
                          <a:spcPct val="107000"/>
                        </a:lnSpc>
                        <a:spcBef>
                          <a:spcPts val="0"/>
                        </a:spcBef>
                        <a:spcAft>
                          <a:spcPts val="0"/>
                        </a:spcAft>
                      </a:pPr>
                      <a:r>
                        <a:rPr lang="en-US" sz="1200">
                          <a:effectLst/>
                        </a:rPr>
                        <a:t>350</a:t>
                      </a:r>
                      <a:endParaRPr lang="en-US" sz="1200">
                        <a:effectLst/>
                        <a:latin typeface="Arial" pitchFamily="34" charset="0"/>
                        <a:ea typeface="Calibri"/>
                        <a:cs typeface="Arial" pitchFamily="34" charset="0"/>
                      </a:endParaRPr>
                    </a:p>
                  </a:txBody>
                  <a:tcPr marL="86759" marR="86759" marT="0" marB="0" anchor="ctr"/>
                </a:tc>
                <a:tc>
                  <a:txBody>
                    <a:bodyPr/>
                    <a:lstStyle/>
                    <a:p>
                      <a:pPr marL="0" marR="0">
                        <a:lnSpc>
                          <a:spcPct val="107000"/>
                        </a:lnSpc>
                        <a:spcBef>
                          <a:spcPts val="0"/>
                        </a:spcBef>
                        <a:spcAft>
                          <a:spcPts val="0"/>
                        </a:spcAft>
                      </a:pPr>
                      <a:r>
                        <a:rPr lang="en-US" sz="1200" dirty="0">
                          <a:effectLst/>
                        </a:rPr>
                        <a:t>14</a:t>
                      </a:r>
                      <a:endParaRPr lang="en-US" sz="1200" dirty="0">
                        <a:effectLst/>
                        <a:latin typeface="Arial" pitchFamily="34" charset="0"/>
                        <a:ea typeface="Calibri"/>
                        <a:cs typeface="Arial" pitchFamily="34" charset="0"/>
                      </a:endParaRPr>
                    </a:p>
                  </a:txBody>
                  <a:tcPr marL="86759" marR="86759" marT="0" marB="0"/>
                </a:tc>
                <a:tc>
                  <a:txBody>
                    <a:bodyPr/>
                    <a:lstStyle/>
                    <a:p>
                      <a:pPr marL="0" marR="0">
                        <a:lnSpc>
                          <a:spcPct val="107000"/>
                        </a:lnSpc>
                        <a:spcBef>
                          <a:spcPts val="0"/>
                        </a:spcBef>
                        <a:spcAft>
                          <a:spcPts val="0"/>
                        </a:spcAft>
                      </a:pPr>
                      <a:r>
                        <a:rPr lang="en-US" sz="1200" dirty="0">
                          <a:effectLst/>
                        </a:rPr>
                        <a:t> </a:t>
                      </a:r>
                      <a:endParaRPr lang="en-US" sz="1200" dirty="0">
                        <a:effectLst/>
                        <a:latin typeface="Arial" pitchFamily="34" charset="0"/>
                        <a:ea typeface="Calibri"/>
                        <a:cs typeface="Arial" pitchFamily="34" charset="0"/>
                      </a:endParaRPr>
                    </a:p>
                  </a:txBody>
                  <a:tcPr marL="86759" marR="86759" marT="0" marB="0"/>
                </a:tc>
              </a:tr>
              <a:tr h="195719">
                <a:tc>
                  <a:txBody>
                    <a:bodyPr/>
                    <a:lstStyle/>
                    <a:p>
                      <a:pPr marL="0" marR="0">
                        <a:lnSpc>
                          <a:spcPct val="107000"/>
                        </a:lnSpc>
                        <a:spcBef>
                          <a:spcPts val="0"/>
                        </a:spcBef>
                        <a:spcAft>
                          <a:spcPts val="0"/>
                        </a:spcAft>
                      </a:pPr>
                      <a:r>
                        <a:rPr lang="en-US" sz="1200">
                          <a:effectLst/>
                        </a:rPr>
                        <a:t>Sun frost Freezer 19cf </a:t>
                      </a:r>
                      <a:endParaRPr lang="en-US" sz="1200">
                        <a:effectLst/>
                        <a:latin typeface="Arial" pitchFamily="34" charset="0"/>
                        <a:ea typeface="Calibri"/>
                        <a:cs typeface="Arial" pitchFamily="34" charset="0"/>
                      </a:endParaRPr>
                    </a:p>
                  </a:txBody>
                  <a:tcPr marL="86759" marR="86759" marT="0" marB="0" anchor="ctr"/>
                </a:tc>
                <a:tc>
                  <a:txBody>
                    <a:bodyPr/>
                    <a:lstStyle/>
                    <a:p>
                      <a:pPr marL="0" marR="0">
                        <a:lnSpc>
                          <a:spcPct val="107000"/>
                        </a:lnSpc>
                        <a:spcBef>
                          <a:spcPts val="0"/>
                        </a:spcBef>
                        <a:spcAft>
                          <a:spcPts val="0"/>
                        </a:spcAft>
                      </a:pPr>
                      <a:r>
                        <a:rPr lang="en-US" sz="1200">
                          <a:effectLst/>
                        </a:rPr>
                        <a:t>112</a:t>
                      </a:r>
                      <a:endParaRPr lang="en-US" sz="1200">
                        <a:effectLst/>
                        <a:latin typeface="Arial" pitchFamily="34" charset="0"/>
                        <a:ea typeface="Calibri"/>
                        <a:cs typeface="Arial" pitchFamily="34" charset="0"/>
                      </a:endParaRPr>
                    </a:p>
                  </a:txBody>
                  <a:tcPr marL="86759" marR="86759" marT="0" marB="0" anchor="ctr"/>
                </a:tc>
                <a:tc>
                  <a:txBody>
                    <a:bodyPr/>
                    <a:lstStyle/>
                    <a:p>
                      <a:pPr marL="0" marR="0">
                        <a:lnSpc>
                          <a:spcPct val="107000"/>
                        </a:lnSpc>
                        <a:spcBef>
                          <a:spcPts val="0"/>
                        </a:spcBef>
                        <a:spcAft>
                          <a:spcPts val="0"/>
                        </a:spcAft>
                      </a:pPr>
                      <a:r>
                        <a:rPr lang="en-US" sz="1200" dirty="0">
                          <a:effectLst/>
                        </a:rPr>
                        <a:t>10</a:t>
                      </a:r>
                      <a:endParaRPr lang="en-US" sz="1200" dirty="0">
                        <a:effectLst/>
                        <a:latin typeface="Arial" pitchFamily="34" charset="0"/>
                        <a:ea typeface="Calibri"/>
                        <a:cs typeface="Arial" pitchFamily="34" charset="0"/>
                      </a:endParaRPr>
                    </a:p>
                  </a:txBody>
                  <a:tcPr marL="86759" marR="86759" marT="0" marB="0"/>
                </a:tc>
                <a:tc>
                  <a:txBody>
                    <a:bodyPr/>
                    <a:lstStyle/>
                    <a:p>
                      <a:pPr marL="0" marR="0">
                        <a:lnSpc>
                          <a:spcPct val="107000"/>
                        </a:lnSpc>
                        <a:spcBef>
                          <a:spcPts val="0"/>
                        </a:spcBef>
                        <a:spcAft>
                          <a:spcPts val="0"/>
                        </a:spcAft>
                      </a:pPr>
                      <a:r>
                        <a:rPr lang="en-US" sz="1200" dirty="0">
                          <a:effectLst/>
                        </a:rPr>
                        <a:t> </a:t>
                      </a:r>
                      <a:endParaRPr lang="en-US" sz="1200" dirty="0">
                        <a:effectLst/>
                        <a:latin typeface="Arial" pitchFamily="34" charset="0"/>
                        <a:ea typeface="Calibri"/>
                        <a:cs typeface="Arial" pitchFamily="34" charset="0"/>
                      </a:endParaRPr>
                    </a:p>
                  </a:txBody>
                  <a:tcPr marL="86759" marR="86759" marT="0" marB="0"/>
                </a:tc>
              </a:tr>
            </a:tbl>
          </a:graphicData>
        </a:graphic>
      </p:graphicFrame>
      <p:sp>
        <p:nvSpPr>
          <p:cNvPr id="3" name="Footer Placeholder 2"/>
          <p:cNvSpPr>
            <a:spLocks noGrp="1"/>
          </p:cNvSpPr>
          <p:nvPr>
            <p:ph type="ftr" sz="quarter" idx="11"/>
          </p:nvPr>
        </p:nvSpPr>
        <p:spPr/>
        <p:txBody>
          <a:bodyPr/>
          <a:lstStyle/>
          <a:p>
            <a:r>
              <a:rPr lang="en-US" smtClean="0"/>
              <a:t>Presenter: Dr.Teshome Goa</a:t>
            </a:r>
            <a:endParaRPr lang="en-US"/>
          </a:p>
        </p:txBody>
      </p:sp>
      <p:sp>
        <p:nvSpPr>
          <p:cNvPr id="4" name="Slide Number Placeholder 3"/>
          <p:cNvSpPr>
            <a:spLocks noGrp="1"/>
          </p:cNvSpPr>
          <p:nvPr>
            <p:ph type="sldNum" sz="quarter" idx="12"/>
          </p:nvPr>
        </p:nvSpPr>
        <p:spPr/>
        <p:txBody>
          <a:bodyPr/>
          <a:lstStyle/>
          <a:p>
            <a:fld id="{A48DA065-FA52-4A6B-AE36-1AE15AD4FD00}" type="slidenum">
              <a:rPr lang="en-US" smtClean="0"/>
              <a:pPr/>
              <a:t>79</a:t>
            </a:fld>
            <a:endParaRPr lang="en-US"/>
          </a:p>
        </p:txBody>
      </p:sp>
      <p:sp>
        <p:nvSpPr>
          <p:cNvPr id="5" name="Title 1"/>
          <p:cNvSpPr txBox="1">
            <a:spLocks/>
          </p:cNvSpPr>
          <p:nvPr/>
        </p:nvSpPr>
        <p:spPr>
          <a:xfrm>
            <a:off x="751840" y="287338"/>
            <a:ext cx="11338560" cy="637222"/>
          </a:xfrm>
          <a:prstGeom prst="rect">
            <a:avLst/>
          </a:prstGeom>
        </p:spPr>
        <p:txBody>
          <a:bodyPr/>
          <a:lstStyle>
            <a:lvl1pPr algn="l" defTabSz="914400" rtl="0" eaLnBrk="1" latinLnBrk="1" hangingPunct="1">
              <a:lnSpc>
                <a:spcPct val="90000"/>
              </a:lnSpc>
              <a:spcBef>
                <a:spcPct val="0"/>
              </a:spcBef>
              <a:buNone/>
              <a:defRPr sz="4400" kern="1200">
                <a:solidFill>
                  <a:schemeClr val="tx1"/>
                </a:solidFill>
                <a:latin typeface="+mj-lt"/>
                <a:ea typeface="+mj-ea"/>
                <a:cs typeface="+mj-cs"/>
              </a:defRPr>
            </a:lvl1pPr>
          </a:lstStyle>
          <a:p>
            <a:pPr>
              <a:defRPr/>
            </a:pPr>
            <a:r>
              <a:rPr lang="en-US" sz="3000" b="1" smtClean="0">
                <a:solidFill>
                  <a:srgbClr val="000000"/>
                </a:solidFill>
                <a:latin typeface="Arial" pitchFamily="34" charset="0"/>
                <a:ea typeface="Times New Roman" pitchFamily="18" charset="0"/>
                <a:cs typeface="Arial" pitchFamily="34" charset="0"/>
              </a:rPr>
              <a:t>Appendix A                                             Cont.…</a:t>
            </a:r>
            <a:endParaRPr lang="en-US" sz="3000" dirty="0">
              <a:latin typeface="Arial" pitchFamily="34" charset="0"/>
              <a:cs typeface="Arial" pitchFamily="34" charset="0"/>
            </a:endParaRPr>
          </a:p>
        </p:txBody>
      </p:sp>
    </p:spTree>
    <p:extLst>
      <p:ext uri="{BB962C8B-B14F-4D97-AF65-F5344CB8AC3E}">
        <p14:creationId xmlns:p14="http://schemas.microsoft.com/office/powerpoint/2010/main" val="3332687136"/>
      </p:ext>
    </p:extLst>
  </p:cSld>
  <p:clrMapOvr>
    <a:masterClrMapping/>
  </p:clrMapOvr>
</p:sld>
</file>

<file path=ppt/theme/theme1.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맑은 고딕"/>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맑은 고딕"/>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맑은 고딕"/>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맑은 고딕"/>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3636</TotalTime>
  <Words>5622</Words>
  <Application>Microsoft Office PowerPoint</Application>
  <PresentationFormat>Custom</PresentationFormat>
  <Paragraphs>1407</Paragraphs>
  <Slides>79</Slides>
  <Notes>1</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79</vt:i4>
      </vt:variant>
    </vt:vector>
  </HeadingPairs>
  <TitlesOfParts>
    <vt:vector size="81" baseType="lpstr">
      <vt:lpstr>Office 테마</vt:lpstr>
      <vt:lpstr>Microsoft Equation 3.0</vt:lpstr>
      <vt:lpstr>Renewable Energy and Distributed Generations </vt:lpstr>
      <vt:lpstr>Outlines </vt:lpstr>
      <vt:lpstr>PowerPoint Presentation</vt:lpstr>
      <vt:lpstr>PowerPoint Presentation</vt:lpstr>
      <vt:lpstr>2. Designing and sizing Off-grid system</vt:lpstr>
      <vt:lpstr>Designing                                      Cont.…</vt:lpstr>
      <vt:lpstr>PowerPoint Presentation</vt:lpstr>
      <vt:lpstr>PowerPoint Presentation</vt:lpstr>
      <vt:lpstr>PowerPoint Presentation</vt:lpstr>
      <vt:lpstr>PowerPoint Presentation</vt:lpstr>
      <vt:lpstr>Battery Rating/sizing</vt:lpstr>
      <vt:lpstr>EEL                                                                           Cont.….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4. Software's used for PV/RE  simulation </vt:lpstr>
      <vt:lpstr>Software's                                                             Cont.…  4.1 HOMER optimization </vt:lpstr>
      <vt:lpstr>Software's                                                             Cont.… </vt:lpstr>
      <vt:lpstr>Software's                                                             Cont.… </vt:lpstr>
      <vt:lpstr>PowerPoint Presentation</vt:lpstr>
      <vt:lpstr>PowerPoint Presentation</vt:lpstr>
      <vt:lpstr>Software's                                                             Cont.… </vt:lpstr>
      <vt:lpstr>PowerPoint Presentation</vt:lpstr>
      <vt:lpstr>PowerPoint Presentation</vt:lpstr>
      <vt:lpstr>5. Design Project Example </vt:lpstr>
      <vt:lpstr>Design Project                                                            Cont.…</vt:lpstr>
      <vt:lpstr>PowerPoint Presentation</vt:lpstr>
      <vt:lpstr>PowerPoint Presentation</vt:lpstr>
      <vt:lpstr>PowerPoint Presentation</vt:lpstr>
      <vt:lpstr>6. Solution of the Design Project</vt:lpstr>
      <vt:lpstr>Load Estimation   Result                                                 Cont.…</vt:lpstr>
      <vt:lpstr>Load estimation Result                                               Cont.…</vt:lpstr>
      <vt:lpstr>Load estimation Result                                                 Cont.…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PV Array Sizing  Result                                        Cont.…..</vt:lpstr>
      <vt:lpstr>PowerPoint Presentation</vt:lpstr>
      <vt:lpstr>A.2 Homer Optimization Design(HOD)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Homer optimization Solution(HOS)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Summary</vt:lpstr>
      <vt:lpstr>References </vt:lpstr>
      <vt:lpstr>PowerPoint Presentation</vt:lpstr>
      <vt:lpstr>PowerPoint Presentation</vt:lpstr>
      <vt:lpstr>Appendix A                                             Cont.…</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프레젠테이션</dc:title>
  <dc:creator>최성실</dc:creator>
  <cp:lastModifiedBy>HP</cp:lastModifiedBy>
  <cp:revision>274</cp:revision>
  <dcterms:created xsi:type="dcterms:W3CDTF">2021-04-29T04:21:21Z</dcterms:created>
  <dcterms:modified xsi:type="dcterms:W3CDTF">2024-06-04T15:52:58Z</dcterms:modified>
</cp:coreProperties>
</file>