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handoutMasterIdLst>
    <p:handoutMasterId r:id="rId46"/>
  </p:handoutMasterIdLst>
  <p:sldIdLst>
    <p:sldId id="282" r:id="rId2"/>
    <p:sldId id="459" r:id="rId3"/>
    <p:sldId id="558" r:id="rId4"/>
    <p:sldId id="559" r:id="rId5"/>
    <p:sldId id="560" r:id="rId6"/>
    <p:sldId id="561" r:id="rId7"/>
    <p:sldId id="562" r:id="rId8"/>
    <p:sldId id="563" r:id="rId9"/>
    <p:sldId id="565" r:id="rId10"/>
    <p:sldId id="566" r:id="rId11"/>
    <p:sldId id="567" r:id="rId12"/>
    <p:sldId id="568" r:id="rId13"/>
    <p:sldId id="569" r:id="rId14"/>
    <p:sldId id="570" r:id="rId15"/>
    <p:sldId id="571" r:id="rId16"/>
    <p:sldId id="572" r:id="rId17"/>
    <p:sldId id="573" r:id="rId18"/>
    <p:sldId id="574" r:id="rId19"/>
    <p:sldId id="575" r:id="rId20"/>
    <p:sldId id="576" r:id="rId21"/>
    <p:sldId id="579" r:id="rId22"/>
    <p:sldId id="580" r:id="rId23"/>
    <p:sldId id="581" r:id="rId24"/>
    <p:sldId id="582" r:id="rId25"/>
    <p:sldId id="583" r:id="rId26"/>
    <p:sldId id="584" r:id="rId27"/>
    <p:sldId id="585" r:id="rId28"/>
    <p:sldId id="586" r:id="rId29"/>
    <p:sldId id="587" r:id="rId30"/>
    <p:sldId id="588" r:id="rId31"/>
    <p:sldId id="589" r:id="rId32"/>
    <p:sldId id="590" r:id="rId33"/>
    <p:sldId id="591" r:id="rId34"/>
    <p:sldId id="592" r:id="rId35"/>
    <p:sldId id="593" r:id="rId36"/>
    <p:sldId id="603" r:id="rId37"/>
    <p:sldId id="594" r:id="rId38"/>
    <p:sldId id="598" r:id="rId39"/>
    <p:sldId id="599" r:id="rId40"/>
    <p:sldId id="600" r:id="rId41"/>
    <p:sldId id="604" r:id="rId42"/>
    <p:sldId id="602" r:id="rId43"/>
    <p:sldId id="555" r:id="rId44"/>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7552" autoAdjust="0"/>
  </p:normalViewPr>
  <p:slideViewPr>
    <p:cSldViewPr snapToGrid="0">
      <p:cViewPr>
        <p:scale>
          <a:sx n="75" d="100"/>
          <a:sy n="75" d="100"/>
        </p:scale>
        <p:origin x="-562" y="-29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95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2024-06-07</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6/7/2024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93E4970-EEDE-46E3-BCAF-EEA3A6AC9FAD}" type="datetime1">
              <a:rPr lang="en-US" smtClean="0"/>
              <a:t>6/7/2024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6E64B-77D2-46F5-B39C-2B5080147F14}" type="datetime1">
              <a:rPr lang="en-US" smtClean="0"/>
              <a:t>6/7/2024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00D3BFC-3C1C-4D65-9026-5B8C4C20BD6E}" type="datetime1">
              <a:rPr lang="en-US" smtClean="0"/>
              <a:t>6/7/2024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60CE4F-AF36-419A-8B22-FC26FC6F3854}" type="datetime1">
              <a:rPr lang="en-US" altLang="ko-KR" smtClean="0"/>
              <a:t>6/7/2024</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hyperlink" Target="https://www.hydroreview.com/hydro-industry-news/new-development/installed-global-hydropower-capacity-could-reach-1200-gw-in-2022-report-says/#gref" TargetMode="External"/><Relationship Id="rId2" Type="http://schemas.openxmlformats.org/officeDocument/2006/relationships/image" Target="../media/image9.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hyperlink" Target="https://cdn.statcdn.com/Infographic/images/normal/32027.jpeg" TargetMode="External"/><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hyperlink" Target="https://www.unido.org/our-focus-safeguarding-environment-clean-energy-access-productive-use-renewable-energy-focus-areas-small-hydro-power/world-small-hydropower-development-report" TargetMode="External"/><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10.xml"/><Relationship Id="rId1" Type="http://schemas.openxmlformats.org/officeDocument/2006/relationships/vmlDrawing" Target="../drawings/vmlDrawing1.vml"/><Relationship Id="rId5" Type="http://schemas.openxmlformats.org/officeDocument/2006/relationships/image" Target="../media/image12.w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0.xml"/><Relationship Id="rId1" Type="http://schemas.openxmlformats.org/officeDocument/2006/relationships/vmlDrawing" Target="../drawings/vmlDrawing2.vml"/><Relationship Id="rId4" Type="http://schemas.openxmlformats.org/officeDocument/2006/relationships/image" Target="../media/image14.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researchgate.net/figure/Schematic-view-of-a-hydroelectric-power-plant-Hydro-Power-Unit-HPU-and-Hydraulic_fig1_358764424" TargetMode="Externa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0.xml"/><Relationship Id="rId1" Type="http://schemas.openxmlformats.org/officeDocument/2006/relationships/vmlDrawing" Target="../drawings/vmlDrawing3.vml"/><Relationship Id="rId4" Type="http://schemas.openxmlformats.org/officeDocument/2006/relationships/image" Target="../media/image16.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0.xml"/><Relationship Id="rId1" Type="http://schemas.openxmlformats.org/officeDocument/2006/relationships/vmlDrawing" Target="../drawings/vmlDrawing4.vml"/><Relationship Id="rId4" Type="http://schemas.openxmlformats.org/officeDocument/2006/relationships/image" Target="../media/image17.wmf"/></Relationships>
</file>

<file path=ppt/slides/_rels/slide31.xml.rels><?xml version="1.0" encoding="UTF-8" standalone="yes"?>
<Relationships xmlns="http://schemas.openxmlformats.org/package/2006/relationships"><Relationship Id="rId2" Type="http://schemas.openxmlformats.org/officeDocument/2006/relationships/hyperlink" Target="https://renewablesfirst.co.uk/renewable-energy-technologies/hydropower/hydropower-learning-centreold/head-and-flow-detailed-review/" TargetMode="Externa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hyperlink" Target="https://supernnsk.life/product_details/91379253.html" TargetMode="Externa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researchgate.net/figure/Turbine-selection-chart-based-on-head-and-flow-rate-1_fig2_292726939" TargetMode="Externa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hyperlink" Target="https://www.unido.org/our-focus-safeguarding-environment-clean-energy-access-productive-use-renewable-energy-focus-areas-small-hydro-power/world-small-hydropower-development-report" TargetMode="External"/><Relationship Id="rId2" Type="http://schemas.openxmlformats.org/officeDocument/2006/relationships/hyperlink" Target="https://cdn.statcdn.com/Infographic/images/normal/32027.jpeg" TargetMode="External"/><Relationship Id="rId1" Type="http://schemas.openxmlformats.org/officeDocument/2006/relationships/slideLayout" Target="../slideLayouts/slideLayout10.xml"/><Relationship Id="rId5" Type="http://schemas.openxmlformats.org/officeDocument/2006/relationships/hyperlink" Target="https://doi.org/10.3390/en15041526" TargetMode="External"/><Relationship Id="rId4" Type="http://schemas.openxmlformats.org/officeDocument/2006/relationships/hyperlink" Target="https://doi.org/10.1016/B978-0-12-823440-2.00010-X"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a:latin typeface="Arial" pitchFamily="34" charset="0"/>
                <a:cs typeface="Arial" pitchFamily="34" charset="0"/>
              </a:rPr>
              <a:t>Renewable Energy and Distributed Generations </a:t>
            </a:r>
          </a:p>
        </p:txBody>
      </p:sp>
      <p:sp>
        <p:nvSpPr>
          <p:cNvPr id="3" name="Subtitle 2"/>
          <p:cNvSpPr>
            <a:spLocks noGrp="1"/>
          </p:cNvSpPr>
          <p:nvPr>
            <p:ph type="subTitle" idx="1"/>
          </p:nvPr>
        </p:nvSpPr>
        <p:spPr>
          <a:xfrm>
            <a:off x="101600" y="990600"/>
            <a:ext cx="12090400" cy="5786718"/>
          </a:xfrm>
        </p:spPr>
        <p:txBody>
          <a:bodyPr>
            <a:normAutofit fontScale="70000" lnSpcReduction="20000"/>
          </a:bodyPr>
          <a:lstStyle/>
          <a:p>
            <a:r>
              <a:rPr lang="en-US" sz="3600" b="1" dirty="0" smtClean="0">
                <a:solidFill>
                  <a:schemeClr val="tx1"/>
                </a:solidFill>
                <a:latin typeface="Arial" pitchFamily="34" charset="0"/>
                <a:cs typeface="Arial" pitchFamily="34" charset="0"/>
              </a:rPr>
              <a:t>Lecture 13</a:t>
            </a:r>
          </a:p>
          <a:p>
            <a:r>
              <a:rPr lang="en-US" sz="3600" b="1" dirty="0">
                <a:solidFill>
                  <a:schemeClr val="tx1"/>
                </a:solidFill>
                <a:latin typeface="Arial" pitchFamily="34" charset="0"/>
                <a:cs typeface="Arial" pitchFamily="34" charset="0"/>
              </a:rPr>
              <a:t>Mini/micro-Hydro </a:t>
            </a:r>
            <a:r>
              <a:rPr lang="en-US" sz="3600" b="1" dirty="0" smtClean="0">
                <a:solidFill>
                  <a:schemeClr val="tx1"/>
                </a:solidFill>
                <a:latin typeface="Arial" pitchFamily="34" charset="0"/>
                <a:cs typeface="Arial" pitchFamily="34" charset="0"/>
              </a:rPr>
              <a:t>Power </a:t>
            </a:r>
            <a:r>
              <a:rPr lang="en-US" sz="3600" b="1" dirty="0" smtClean="0">
                <a:solidFill>
                  <a:schemeClr val="tx1"/>
                </a:solidFill>
                <a:latin typeface="Arial" pitchFamily="34" charset="0"/>
                <a:cs typeface="Arial" pitchFamily="34" charset="0"/>
              </a:rPr>
              <a:t>O</a:t>
            </a:r>
            <a:r>
              <a:rPr lang="en-US" sz="3600" b="1" dirty="0" smtClean="0">
                <a:solidFill>
                  <a:schemeClr val="tx1"/>
                </a:solidFill>
                <a:latin typeface="Arial" pitchFamily="34" charset="0"/>
                <a:cs typeface="Arial" pitchFamily="34" charset="0"/>
              </a:rPr>
              <a:t>peration </a:t>
            </a:r>
            <a:r>
              <a:rPr lang="en-US" sz="3600" b="1" dirty="0">
                <a:solidFill>
                  <a:schemeClr val="tx1"/>
                </a:solidFill>
                <a:latin typeface="Arial" pitchFamily="34" charset="0"/>
                <a:cs typeface="Arial" pitchFamily="34" charset="0"/>
              </a:rPr>
              <a:t>and </a:t>
            </a:r>
            <a:r>
              <a:rPr lang="en-US" sz="3600" b="1" dirty="0">
                <a:solidFill>
                  <a:schemeClr val="tx1"/>
                </a:solidFill>
                <a:latin typeface="Arial" pitchFamily="34" charset="0"/>
                <a:cs typeface="Arial" pitchFamily="34" charset="0"/>
              </a:rPr>
              <a:t>D</a:t>
            </a:r>
            <a:r>
              <a:rPr lang="en-US" sz="3600" b="1" dirty="0" smtClean="0">
                <a:solidFill>
                  <a:schemeClr val="tx1"/>
                </a:solidFill>
                <a:latin typeface="Arial" pitchFamily="34" charset="0"/>
                <a:cs typeface="Arial" pitchFamily="34" charset="0"/>
              </a:rPr>
              <a:t>esign</a:t>
            </a:r>
            <a:endParaRPr lang="en-US" sz="3600" b="1" dirty="0" smtClean="0">
              <a:solidFill>
                <a:schemeClr val="tx1"/>
              </a:solidFill>
              <a:latin typeface="Arial" pitchFamily="34" charset="0"/>
              <a:cs typeface="Arial" pitchFamily="34" charset="0"/>
            </a:endParaRP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Arial" pitchFamily="34" charset="0"/>
                <a:cs typeface="Arial" pitchFamily="34" charset="0"/>
              </a:rPr>
              <a:t>Lecture learning outcomes</a:t>
            </a:r>
            <a:r>
              <a:rPr lang="en-US" sz="6000" dirty="0" smtClean="0">
                <a:solidFill>
                  <a:schemeClr val="tx1"/>
                </a:solidFill>
                <a:latin typeface="Arial" pitchFamily="34" charset="0"/>
                <a:cs typeface="Arial" pitchFamily="34" charset="0"/>
              </a:rPr>
              <a:t>:</a:t>
            </a:r>
          </a:p>
          <a:p>
            <a:pPr algn="l">
              <a:lnSpc>
                <a:spcPct val="170000"/>
              </a:lnSpc>
            </a:pPr>
            <a:r>
              <a:rPr lang="en-US" sz="44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Understand the sizing and designing of hydropower plant  </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Identify the classification and Operation </a:t>
            </a:r>
            <a:r>
              <a:rPr lang="en-US" sz="2900" dirty="0" smtClean="0">
                <a:solidFill>
                  <a:schemeClr val="tx1"/>
                </a:solidFill>
                <a:latin typeface="Arial" pitchFamily="34" charset="0"/>
                <a:cs typeface="Arial" pitchFamily="34" charset="0"/>
              </a:rPr>
              <a:t>of hydropower </a:t>
            </a:r>
            <a:endParaRPr lang="en-US" sz="2900" dirty="0" smtClean="0">
              <a:solidFill>
                <a:schemeClr val="tx1"/>
              </a:solidFill>
              <a:latin typeface="Arial" pitchFamily="34" charset="0"/>
              <a:cs typeface="Arial" pitchFamily="34" charset="0"/>
            </a:endParaRP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Knows the main component of hydropower plants </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Estimate hydropower plant and select Turbines </a:t>
            </a: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082" y="151765"/>
            <a:ext cx="10515600" cy="1325563"/>
          </a:xfrm>
        </p:spPr>
        <p:txBody>
          <a:bodyPr>
            <a:normAutofit/>
          </a:bodyPr>
          <a:lstStyle/>
          <a:p>
            <a:r>
              <a:rPr lang="en-US" sz="3000" b="1" dirty="0" smtClean="0">
                <a:latin typeface="Arial" pitchFamily="34" charset="0"/>
                <a:cs typeface="Arial" pitchFamily="34" charset="0"/>
              </a:rPr>
              <a:t>Outlines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11760" y="995680"/>
            <a:ext cx="11643360" cy="5273040"/>
          </a:xfrm>
        </p:spPr>
        <p:txBody>
          <a:bodyPr>
            <a:normAutofit fontScale="92500" lnSpcReduction="20000"/>
          </a:bodyPr>
          <a:lstStyle/>
          <a:p>
            <a:pPr marL="0" indent="0">
              <a:lnSpc>
                <a:spcPct val="150000"/>
              </a:lnSpc>
              <a:buNone/>
            </a:pPr>
            <a:r>
              <a:rPr lang="en-US" altLang="en-US" sz="2000" b="1" dirty="0" smtClean="0">
                <a:solidFill>
                  <a:srgbClr val="000000"/>
                </a:solidFill>
                <a:latin typeface="Times New Roman" pitchFamily="18" charset="0"/>
                <a:cs typeface="Times New Roman" pitchFamily="18" charset="0"/>
              </a:rPr>
              <a:t>1. </a:t>
            </a:r>
            <a:r>
              <a:rPr lang="en-US" altLang="en-US" sz="2000" b="1" dirty="0" smtClean="0">
                <a:solidFill>
                  <a:srgbClr val="000000"/>
                </a:solidFill>
                <a:latin typeface="Arial" pitchFamily="34" charset="0"/>
                <a:cs typeface="Arial" pitchFamily="34" charset="0"/>
              </a:rPr>
              <a:t>Introduction </a:t>
            </a:r>
          </a:p>
          <a:p>
            <a:pPr marL="0" indent="0">
              <a:lnSpc>
                <a:spcPct val="150000"/>
              </a:lnSpc>
              <a:buNone/>
            </a:pPr>
            <a:r>
              <a:rPr lang="en-US" sz="2000" b="1" dirty="0" smtClean="0">
                <a:latin typeface="Arial" pitchFamily="34" charset="0"/>
                <a:cs typeface="Arial" pitchFamily="34" charset="0"/>
              </a:rPr>
              <a:t>2</a:t>
            </a:r>
            <a:r>
              <a:rPr lang="en-US" sz="2000" b="1" dirty="0">
                <a:latin typeface="Arial" pitchFamily="34" charset="0"/>
                <a:cs typeface="Arial" pitchFamily="34" charset="0"/>
              </a:rPr>
              <a:t>. </a:t>
            </a:r>
            <a:r>
              <a:rPr lang="en-US" sz="2000" b="1" dirty="0" smtClean="0">
                <a:latin typeface="Arial" pitchFamily="34" charset="0"/>
                <a:cs typeface="Arial" pitchFamily="34" charset="0"/>
              </a:rPr>
              <a:t>Small </a:t>
            </a:r>
            <a:r>
              <a:rPr lang="en-US" sz="2000" b="1" dirty="0">
                <a:latin typeface="Arial" pitchFamily="34" charset="0"/>
                <a:cs typeface="Arial" pitchFamily="34" charset="0"/>
              </a:rPr>
              <a:t>Hydropower Plant </a:t>
            </a:r>
            <a:endParaRPr lang="en-US" sz="2000" b="1" dirty="0" smtClean="0">
              <a:latin typeface="Arial" pitchFamily="34" charset="0"/>
              <a:cs typeface="Arial" pitchFamily="34" charset="0"/>
            </a:endParaRPr>
          </a:p>
          <a:p>
            <a:pPr marL="0" indent="0">
              <a:lnSpc>
                <a:spcPct val="150000"/>
              </a:lnSpc>
              <a:buNone/>
            </a:pPr>
            <a:r>
              <a:rPr lang="en-US" sz="2000" b="1" dirty="0">
                <a:solidFill>
                  <a:srgbClr val="000000"/>
                </a:solidFill>
                <a:latin typeface="Arial" pitchFamily="34" charset="0"/>
                <a:cs typeface="Arial" pitchFamily="34" charset="0"/>
              </a:rPr>
              <a:t>3. </a:t>
            </a:r>
            <a:r>
              <a:rPr lang="en-US" sz="2000" b="1" dirty="0" smtClean="0">
                <a:solidFill>
                  <a:srgbClr val="000000"/>
                </a:solidFill>
                <a:latin typeface="Arial" pitchFamily="34" charset="0"/>
                <a:cs typeface="Arial" pitchFamily="34" charset="0"/>
              </a:rPr>
              <a:t>Classification </a:t>
            </a:r>
            <a:r>
              <a:rPr lang="en-US" sz="2000" b="1" dirty="0">
                <a:solidFill>
                  <a:srgbClr val="000000"/>
                </a:solidFill>
                <a:latin typeface="Arial" pitchFamily="34" charset="0"/>
                <a:cs typeface="Arial" pitchFamily="34" charset="0"/>
              </a:rPr>
              <a:t>of </a:t>
            </a:r>
            <a:r>
              <a:rPr lang="en-US" sz="2000" b="1" dirty="0" smtClean="0">
                <a:solidFill>
                  <a:srgbClr val="000000"/>
                </a:solidFill>
                <a:latin typeface="Arial" pitchFamily="34" charset="0"/>
                <a:cs typeface="Arial" pitchFamily="34" charset="0"/>
              </a:rPr>
              <a:t>Hydropower </a:t>
            </a:r>
            <a:r>
              <a:rPr lang="en-US" sz="2000" b="1" dirty="0">
                <a:solidFill>
                  <a:srgbClr val="000000"/>
                </a:solidFill>
                <a:latin typeface="Arial" pitchFamily="34" charset="0"/>
                <a:cs typeface="Arial" pitchFamily="34" charset="0"/>
              </a:rPr>
              <a:t>Plants (CHPP</a:t>
            </a:r>
            <a:r>
              <a:rPr lang="en-US" sz="2000" b="1" dirty="0" smtClean="0">
                <a:solidFill>
                  <a:srgbClr val="000000"/>
                </a:solidFill>
                <a:latin typeface="Arial" pitchFamily="34" charset="0"/>
                <a:cs typeface="Arial" pitchFamily="34" charset="0"/>
              </a:rPr>
              <a:t>)</a:t>
            </a:r>
            <a:endParaRPr lang="en-US" sz="1400" b="1" dirty="0">
              <a:solidFill>
                <a:srgbClr val="000000"/>
              </a:solidFill>
              <a:latin typeface="Arial" pitchFamily="34" charset="0"/>
              <a:cs typeface="Arial" pitchFamily="34" charset="0"/>
            </a:endParaRPr>
          </a:p>
          <a:p>
            <a:pPr marL="0" indent="0">
              <a:lnSpc>
                <a:spcPct val="150000"/>
              </a:lnSpc>
              <a:buNone/>
            </a:pPr>
            <a:r>
              <a:rPr lang="en-US" sz="2000" b="1" dirty="0">
                <a:latin typeface="Arial" pitchFamily="34" charset="0"/>
                <a:cs typeface="Arial" pitchFamily="34" charset="0"/>
              </a:rPr>
              <a:t>4. Operation of Hydropower Plant </a:t>
            </a:r>
            <a:endParaRPr lang="en-US" sz="2000" b="1" dirty="0" smtClean="0">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5. </a:t>
            </a:r>
            <a:r>
              <a:rPr lang="en-US" sz="2000" b="1" dirty="0">
                <a:latin typeface="Arial" pitchFamily="34" charset="0"/>
                <a:cs typeface="Arial" pitchFamily="34" charset="0"/>
              </a:rPr>
              <a:t>Main Component of Hydropower </a:t>
            </a:r>
            <a:r>
              <a:rPr lang="en-US" sz="2000" b="1" dirty="0" smtClean="0">
                <a:latin typeface="Arial" pitchFamily="34" charset="0"/>
                <a:cs typeface="Arial" pitchFamily="34" charset="0"/>
              </a:rPr>
              <a:t>Plant</a:t>
            </a:r>
          </a:p>
          <a:p>
            <a:pPr marL="0" indent="0">
              <a:lnSpc>
                <a:spcPct val="150000"/>
              </a:lnSpc>
              <a:buNone/>
            </a:pPr>
            <a:r>
              <a:rPr lang="en-US" sz="2000" b="1" dirty="0">
                <a:latin typeface="Arial" pitchFamily="34" charset="0"/>
                <a:cs typeface="Arial" pitchFamily="34" charset="0"/>
              </a:rPr>
              <a:t>6. Estimating Hydropower Plant Power </a:t>
            </a:r>
            <a:r>
              <a:rPr lang="en-US" sz="2000" b="1" dirty="0" smtClean="0">
                <a:latin typeface="Arial" pitchFamily="34" charset="0"/>
                <a:cs typeface="Arial" pitchFamily="34" charset="0"/>
              </a:rPr>
              <a:t>Capacity</a:t>
            </a:r>
          </a:p>
          <a:p>
            <a:pPr marL="0" indent="0">
              <a:lnSpc>
                <a:spcPct val="150000"/>
              </a:lnSpc>
              <a:buNone/>
            </a:pPr>
            <a:r>
              <a:rPr lang="en-US" sz="2000" b="1" dirty="0" smtClean="0">
                <a:latin typeface="Arial" pitchFamily="34" charset="0"/>
                <a:cs typeface="Arial" pitchFamily="34" charset="0"/>
              </a:rPr>
              <a:t>7. Causes </a:t>
            </a:r>
            <a:r>
              <a:rPr lang="en-US" sz="2000" b="1" dirty="0">
                <a:latin typeface="Arial" pitchFamily="34" charset="0"/>
                <a:cs typeface="Arial" pitchFamily="34" charset="0"/>
              </a:rPr>
              <a:t>of Failure  of Hydropower Plant  Project </a:t>
            </a:r>
            <a:endParaRPr lang="en-US" sz="2000" b="1" dirty="0" smtClean="0">
              <a:latin typeface="Arial" pitchFamily="34" charset="0"/>
              <a:cs typeface="Arial" pitchFamily="34" charset="0"/>
            </a:endParaRPr>
          </a:p>
          <a:p>
            <a:pPr marL="0" indent="0">
              <a:lnSpc>
                <a:spcPct val="150000"/>
              </a:lnSpc>
              <a:buNone/>
            </a:pPr>
            <a:r>
              <a:rPr lang="en-US" sz="2000" b="1" dirty="0">
                <a:latin typeface="Arial" pitchFamily="34" charset="0"/>
                <a:cs typeface="Arial" pitchFamily="34" charset="0"/>
              </a:rPr>
              <a:t>8. Turbine Modeling (Cross Flow Turbine)</a:t>
            </a:r>
            <a:endParaRPr lang="en-US" sz="2000" b="1" dirty="0" smtClean="0">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Summary </a:t>
            </a:r>
          </a:p>
          <a:p>
            <a:pPr marL="0" indent="0">
              <a:lnSpc>
                <a:spcPct val="150000"/>
              </a:lnSpc>
              <a:buNone/>
            </a:pPr>
            <a:r>
              <a:rPr lang="en-US" sz="2000" b="1" dirty="0" smtClean="0">
                <a:latin typeface="Arial" pitchFamily="34" charset="0"/>
                <a:cs typeface="Arial" pitchFamily="34" charset="0"/>
              </a:rPr>
              <a:t>References </a:t>
            </a:r>
          </a:p>
          <a:p>
            <a:pPr marL="457200" indent="-457200">
              <a:buAutoNum type="arabicPeriod"/>
            </a:pPr>
            <a:endParaRPr lang="en-US" sz="2000" b="1"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6208833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446" y="127734"/>
            <a:ext cx="10641623" cy="645990"/>
          </a:xfrm>
        </p:spPr>
        <p:txBody>
          <a:bodyPr>
            <a:normAutofit/>
          </a:bodyPr>
          <a:lstStyle/>
          <a:p>
            <a:pPr algn="ctr"/>
            <a:r>
              <a:rPr lang="en-US" sz="3000" b="1" dirty="0" smtClean="0">
                <a:latin typeface="Arial" pitchFamily="34" charset="0"/>
                <a:cs typeface="Arial" pitchFamily="34" charset="0"/>
              </a:rPr>
              <a:t>1. Introduction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84638" y="633045"/>
            <a:ext cx="11346962" cy="5940475"/>
          </a:xfrm>
        </p:spPr>
        <p:txBody>
          <a:bodyPr>
            <a:normAutofit/>
          </a:bodyPr>
          <a:lstStyle/>
          <a:p>
            <a:pPr>
              <a:lnSpc>
                <a:spcPct val="150000"/>
              </a:lnSpc>
            </a:pPr>
            <a:r>
              <a:rPr lang="en-US" sz="2000" dirty="0">
                <a:latin typeface="Arial" pitchFamily="34" charset="0"/>
                <a:cs typeface="Arial" pitchFamily="34" charset="0"/>
              </a:rPr>
              <a:t>Water runs through a pipe, or penstock, at hydropower plants, where it presses up against and rotates turbine blades, spinning a generator to create energy.</a:t>
            </a:r>
            <a:endParaRPr lang="en-US" sz="2000" dirty="0" smtClean="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It utilizes the  </a:t>
            </a:r>
            <a:r>
              <a:rPr lang="en-US" sz="2000" dirty="0">
                <a:latin typeface="Arial" pitchFamily="34" charset="0"/>
                <a:cs typeface="Arial" pitchFamily="34" charset="0"/>
              </a:rPr>
              <a:t>turbines and generators, hydropower transforms kinetic energy into electrical power that powers homes, businesses, and industries by feeding it into the electrical grid</a:t>
            </a:r>
            <a:r>
              <a:rPr lang="en-US" sz="2000" dirty="0" smtClean="0">
                <a:latin typeface="Arial" pitchFamily="34" charset="0"/>
                <a:cs typeface="Arial" pitchFamily="34" charset="0"/>
              </a:rPr>
              <a:t>.</a:t>
            </a:r>
          </a:p>
          <a:p>
            <a:pPr>
              <a:lnSpc>
                <a:spcPct val="150000"/>
              </a:lnSpc>
            </a:pPr>
            <a:r>
              <a:rPr lang="en-US" sz="2000" dirty="0">
                <a:latin typeface="Arial" pitchFamily="34" charset="0"/>
                <a:cs typeface="Arial" pitchFamily="34" charset="0"/>
              </a:rPr>
              <a:t>A sustainable energy source called hydroelectricity uses the kinetic energy of flowing water to create </a:t>
            </a:r>
            <a:r>
              <a:rPr lang="en-US" sz="2000" dirty="0" smtClean="0">
                <a:latin typeface="Arial" pitchFamily="34" charset="0"/>
                <a:cs typeface="Arial" pitchFamily="34" charset="0"/>
              </a:rPr>
              <a:t>electricity.</a:t>
            </a:r>
          </a:p>
          <a:p>
            <a:pPr>
              <a:lnSpc>
                <a:spcPct val="150000"/>
              </a:lnSpc>
            </a:pPr>
            <a:r>
              <a:rPr lang="en-US" sz="2000" dirty="0" smtClean="0">
                <a:latin typeface="Arial" pitchFamily="34" charset="0"/>
                <a:cs typeface="Arial" pitchFamily="34" charset="0"/>
              </a:rPr>
              <a:t>Building</a:t>
            </a:r>
            <a:r>
              <a:rPr lang="en-US" sz="2000" dirty="0">
                <a:latin typeface="Arial" pitchFamily="34" charset="0"/>
                <a:cs typeface="Arial" pitchFamily="34" charset="0"/>
              </a:rPr>
              <a:t> dams or other water control structures is necessary to direct water through turbines, which generate electricity</a:t>
            </a:r>
            <a:r>
              <a:rPr lang="en-US" sz="2000" dirty="0" smtClean="0">
                <a:latin typeface="Arial" pitchFamily="34" charset="0"/>
                <a:cs typeface="Arial" pitchFamily="34" charset="0"/>
              </a:rPr>
              <a:t>.</a:t>
            </a: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Hydroelectric energy has benefits and drawbacks, despite being a plentiful source of </a:t>
            </a:r>
            <a:r>
              <a:rPr lang="en-US" sz="2000" dirty="0" smtClean="0">
                <a:latin typeface="Arial" pitchFamily="34" charset="0"/>
                <a:cs typeface="Arial" pitchFamily="34" charset="0"/>
              </a:rPr>
              <a:t>energy</a:t>
            </a:r>
          </a:p>
        </p:txBody>
      </p:sp>
    </p:spTree>
    <p:extLst>
      <p:ext uri="{BB962C8B-B14F-4D97-AF65-F5344CB8AC3E}">
        <p14:creationId xmlns:p14="http://schemas.microsoft.com/office/powerpoint/2010/main" val="38011216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3530" y="365125"/>
            <a:ext cx="10360269" cy="848213"/>
          </a:xfrm>
        </p:spPr>
        <p:txBody>
          <a:bodyPr/>
          <a:lstStyle/>
          <a:p>
            <a:r>
              <a:rPr lang="en-US" sz="3000" b="1" dirty="0">
                <a:latin typeface="Arial" pitchFamily="34" charset="0"/>
                <a:cs typeface="Arial" pitchFamily="34" charset="0"/>
              </a:rPr>
              <a:t>Introduction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72720" y="1097280"/>
            <a:ext cx="11872741" cy="5189220"/>
          </a:xfrm>
        </p:spPr>
        <p:txBody>
          <a:bodyPr>
            <a:normAutofit/>
          </a:bodyPr>
          <a:lstStyle/>
          <a:p>
            <a:pPr marL="0" indent="0" algn="just">
              <a:lnSpc>
                <a:spcPct val="150000"/>
              </a:lnSpc>
              <a:buNone/>
            </a:pPr>
            <a:r>
              <a:rPr lang="en-US" sz="2000" b="1" i="1" dirty="0" smtClean="0">
                <a:latin typeface="Arial" pitchFamily="34" charset="0"/>
                <a:cs typeface="Arial" pitchFamily="34" charset="0"/>
              </a:rPr>
              <a:t>1. 1 Motivation behind using hydropower </a:t>
            </a:r>
          </a:p>
          <a:p>
            <a:pPr algn="just">
              <a:lnSpc>
                <a:spcPct val="150000"/>
              </a:lnSpc>
            </a:pPr>
            <a:r>
              <a:rPr lang="en-US" sz="2000" dirty="0" smtClean="0">
                <a:latin typeface="Arial" pitchFamily="34" charset="0"/>
                <a:cs typeface="Arial" pitchFamily="34" charset="0"/>
              </a:rPr>
              <a:t>Environmentally friendly </a:t>
            </a:r>
          </a:p>
          <a:p>
            <a:pPr algn="just">
              <a:lnSpc>
                <a:spcPct val="150000"/>
              </a:lnSpc>
            </a:pPr>
            <a:r>
              <a:rPr lang="en-US" sz="2000" dirty="0" smtClean="0">
                <a:latin typeface="Arial" pitchFamily="34" charset="0"/>
                <a:cs typeface="Arial" pitchFamily="34" charset="0"/>
              </a:rPr>
              <a:t>It’s a renewable </a:t>
            </a:r>
            <a:r>
              <a:rPr lang="en-US" sz="2000" dirty="0">
                <a:latin typeface="Arial" pitchFamily="34" charset="0"/>
                <a:cs typeface="Arial" pitchFamily="34" charset="0"/>
              </a:rPr>
              <a:t>energy source	           </a:t>
            </a:r>
          </a:p>
          <a:p>
            <a:pPr algn="just">
              <a:lnSpc>
                <a:spcPct val="150000"/>
              </a:lnSpc>
            </a:pPr>
            <a:r>
              <a:rPr lang="en-US" sz="2000" dirty="0" smtClean="0">
                <a:latin typeface="Arial" pitchFamily="34" charset="0"/>
                <a:cs typeface="Arial" pitchFamily="34" charset="0"/>
              </a:rPr>
              <a:t>Easily integrate  </a:t>
            </a:r>
            <a:r>
              <a:rPr lang="en-US" sz="2000" dirty="0">
                <a:latin typeface="Arial" pitchFamily="34" charset="0"/>
                <a:cs typeface="Arial" pitchFamily="34" charset="0"/>
              </a:rPr>
              <a:t>with other </a:t>
            </a:r>
            <a:r>
              <a:rPr lang="en-US" sz="2000" dirty="0" smtClean="0">
                <a:latin typeface="Arial" pitchFamily="34" charset="0"/>
                <a:cs typeface="Arial" pitchFamily="34" charset="0"/>
              </a:rPr>
              <a:t>renewables</a:t>
            </a:r>
          </a:p>
          <a:p>
            <a:pPr algn="just">
              <a:lnSpc>
                <a:spcPct val="150000"/>
              </a:lnSpc>
            </a:pPr>
            <a:r>
              <a:rPr lang="en-US" sz="2000" dirty="0" smtClean="0">
                <a:latin typeface="Arial" pitchFamily="34" charset="0"/>
                <a:cs typeface="Arial" pitchFamily="34" charset="0"/>
              </a:rPr>
              <a:t>Reliable and efficient:  One </a:t>
            </a:r>
            <a:r>
              <a:rPr lang="en-US" sz="2000" dirty="0">
                <a:latin typeface="Arial" pitchFamily="34" charset="0"/>
                <a:cs typeface="Arial" pitchFamily="34" charset="0"/>
              </a:rPr>
              <a:t>of the world's most efficient energy sources </a:t>
            </a:r>
            <a:r>
              <a:rPr lang="en-US" sz="2000" dirty="0" smtClean="0">
                <a:latin typeface="Arial" pitchFamily="34" charset="0"/>
                <a:cs typeface="Arial" pitchFamily="34" charset="0"/>
              </a:rPr>
              <a:t>compared to coal-fired (40%), wind, solar and etc.</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Can meet peak electricity demand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Flexible and constant power generation to meet the demand</a:t>
            </a:r>
            <a:endParaRPr lang="en-US" sz="2000" dirty="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p:txBody>
      </p:sp>
    </p:spTree>
    <p:extLst>
      <p:ext uri="{BB962C8B-B14F-4D97-AF65-F5344CB8AC3E}">
        <p14:creationId xmlns:p14="http://schemas.microsoft.com/office/powerpoint/2010/main" val="7577657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060F655-2EA3-4D07-BF47-4A1459ADE32B}"/>
              </a:ext>
            </a:extLst>
          </p:cNvPr>
          <p:cNvSpPr>
            <a:spLocks noGrp="1"/>
          </p:cNvSpPr>
          <p:nvPr>
            <p:ph idx="1"/>
          </p:nvPr>
        </p:nvSpPr>
        <p:spPr>
          <a:xfrm>
            <a:off x="0" y="536331"/>
            <a:ext cx="12192000" cy="6195773"/>
          </a:xfrm>
        </p:spPr>
        <p:txBody>
          <a:bodyPr>
            <a:normAutofit/>
          </a:bodyPr>
          <a:lstStyle/>
          <a:p>
            <a:pPr algn="just">
              <a:lnSpc>
                <a:spcPct val="150000"/>
              </a:lnSpc>
              <a:spcBef>
                <a:spcPts val="0"/>
              </a:spcBef>
            </a:pPr>
            <a:r>
              <a:rPr lang="en-US" sz="2000" dirty="0" smtClean="0">
                <a:latin typeface="Arial" pitchFamily="34" charset="0"/>
                <a:cs typeface="Arial" pitchFamily="34" charset="0"/>
              </a:rPr>
              <a:t>Since </a:t>
            </a:r>
            <a:r>
              <a:rPr lang="en-US" sz="2000" dirty="0">
                <a:latin typeface="Arial" pitchFamily="34" charset="0"/>
                <a:cs typeface="Arial" pitchFamily="34" charset="0"/>
              </a:rPr>
              <a:t>ancient times, hydro-power has been used for </a:t>
            </a:r>
            <a:r>
              <a:rPr lang="en-US" sz="2000" dirty="0" smtClean="0">
                <a:latin typeface="Arial" pitchFamily="34" charset="0"/>
                <a:cs typeface="Arial" pitchFamily="34" charset="0"/>
              </a:rPr>
              <a:t>irrigation</a:t>
            </a:r>
            <a:r>
              <a:rPr lang="en-US" sz="2000" b="1" dirty="0" smtClean="0">
                <a:latin typeface="Arial" pitchFamily="34" charset="0"/>
                <a:cs typeface="Arial" pitchFamily="34" charset="0"/>
              </a:rPr>
              <a:t>, </a:t>
            </a:r>
            <a:r>
              <a:rPr lang="en-US" sz="2000" b="1" dirty="0">
                <a:latin typeface="Arial" pitchFamily="34" charset="0"/>
                <a:cs typeface="Arial" pitchFamily="34" charset="0"/>
              </a:rPr>
              <a:t>power houses </a:t>
            </a:r>
            <a:r>
              <a:rPr lang="en-US" sz="2000" dirty="0">
                <a:latin typeface="Arial" pitchFamily="34" charset="0"/>
                <a:cs typeface="Arial" pitchFamily="34" charset="0"/>
              </a:rPr>
              <a:t>and </a:t>
            </a:r>
            <a:r>
              <a:rPr lang="en-US" sz="2000" dirty="0" smtClean="0">
                <a:latin typeface="Arial" pitchFamily="34" charset="0"/>
                <a:cs typeface="Arial" pitchFamily="34" charset="0"/>
              </a:rPr>
              <a:t>other applications.</a:t>
            </a:r>
            <a:endParaRPr lang="en-US" sz="2000" dirty="0">
              <a:latin typeface="Arial" pitchFamily="34" charset="0"/>
              <a:cs typeface="Arial" pitchFamily="34" charset="0"/>
            </a:endParaRPr>
          </a:p>
          <a:p>
            <a:pPr algn="just">
              <a:lnSpc>
                <a:spcPct val="150000"/>
              </a:lnSpc>
              <a:spcBef>
                <a:spcPts val="0"/>
              </a:spcBef>
            </a:pPr>
            <a:r>
              <a:rPr lang="en-GB" sz="2000" dirty="0">
                <a:latin typeface="Arial" pitchFamily="34" charset="0"/>
                <a:cs typeface="Arial" pitchFamily="34" charset="0"/>
              </a:rPr>
              <a:t>Hydroelectricity is providing more than </a:t>
            </a:r>
            <a:r>
              <a:rPr lang="en-GB" sz="2000" dirty="0" smtClean="0">
                <a:latin typeface="Arial" pitchFamily="34" charset="0"/>
                <a:cs typeface="Arial" pitchFamily="34" charset="0"/>
              </a:rPr>
              <a:t>16% </a:t>
            </a:r>
            <a:r>
              <a:rPr lang="en-GB" sz="2000" dirty="0">
                <a:latin typeface="Arial" pitchFamily="34" charset="0"/>
                <a:cs typeface="Arial" pitchFamily="34" charset="0"/>
              </a:rPr>
              <a:t>of the world’s electric power consumption from both large and small hydro power </a:t>
            </a:r>
            <a:r>
              <a:rPr lang="en-GB" sz="2000" dirty="0" smtClean="0">
                <a:latin typeface="Arial" pitchFamily="34" charset="0"/>
                <a:cs typeface="Arial" pitchFamily="34" charset="0"/>
              </a:rPr>
              <a:t>plants as observed in Fig.1. </a:t>
            </a:r>
            <a:endParaRPr lang="en-GB" sz="2000" dirty="0">
              <a:latin typeface="Arial" pitchFamily="34" charset="0"/>
              <a:cs typeface="Arial" pitchFamily="34" charset="0"/>
            </a:endParaRPr>
          </a:p>
        </p:txBody>
      </p:sp>
      <p:sp>
        <p:nvSpPr>
          <p:cNvPr id="4" name="Title 3"/>
          <p:cNvSpPr>
            <a:spLocks noGrp="1"/>
          </p:cNvSpPr>
          <p:nvPr>
            <p:ph type="title"/>
          </p:nvPr>
        </p:nvSpPr>
        <p:spPr>
          <a:xfrm>
            <a:off x="175845" y="1"/>
            <a:ext cx="11218985" cy="659422"/>
          </a:xfrm>
        </p:spPr>
        <p:txBody>
          <a:bodyPr>
            <a:normAutofit/>
          </a:bodyPr>
          <a:lstStyle/>
          <a:p>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pic>
        <p:nvPicPr>
          <p:cNvPr id="5" name="Picture 2" descr="https://www.hydroreview.com/wp-content/uploads/2022/02/Rystad-1200x6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854" y="1989787"/>
            <a:ext cx="7527786" cy="3832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5822684"/>
            <a:ext cx="9129347" cy="861774"/>
          </a:xfrm>
          <a:prstGeom prst="rect">
            <a:avLst/>
          </a:prstGeom>
        </p:spPr>
        <p:txBody>
          <a:bodyPr wrap="square">
            <a:spAutoFit/>
          </a:bodyPr>
          <a:lstStyle/>
          <a:p>
            <a:r>
              <a:rPr lang="en-US" dirty="0"/>
              <a:t>Figure 1. Global  </a:t>
            </a:r>
            <a:r>
              <a:rPr lang="en-US" dirty="0" smtClean="0"/>
              <a:t>energy generation share. </a:t>
            </a:r>
            <a:r>
              <a:rPr lang="en-US" sz="1600" dirty="0" smtClean="0">
                <a:latin typeface="Arial" pitchFamily="34" charset="0"/>
                <a:cs typeface="Arial" pitchFamily="34" charset="0"/>
                <a:hlinkClick r:id="rId3"/>
              </a:rPr>
              <a:t>https</a:t>
            </a:r>
            <a:r>
              <a:rPr lang="en-US" sz="1600" dirty="0">
                <a:latin typeface="Arial" pitchFamily="34" charset="0"/>
                <a:cs typeface="Arial" pitchFamily="34" charset="0"/>
                <a:hlinkClick r:id="rId3"/>
              </a:rPr>
              <a:t>://www.hydroreview.com/hydro-industry-news/new-development/installed-global-hydropower-capacity-could-reach-1200-gw-in-2022-report-says/#gref</a:t>
            </a:r>
            <a:endParaRPr lang="en-US" sz="1600" dirty="0">
              <a:latin typeface="Arial" pitchFamily="34" charset="0"/>
              <a:cs typeface="Arial" pitchFamily="34" charset="0"/>
            </a:endParaRPr>
          </a:p>
        </p:txBody>
      </p:sp>
    </p:spTree>
    <p:extLst>
      <p:ext uri="{BB962C8B-B14F-4D97-AF65-F5344CB8AC3E}">
        <p14:creationId xmlns:p14="http://schemas.microsoft.com/office/powerpoint/2010/main" val="3497940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dn.statcdn.com/Infographic/images/normal/32027.jpeg"/>
          <p:cNvPicPr>
            <a:picLocks noChangeAspect="1" noChangeArrowheads="1"/>
          </p:cNvPicPr>
          <p:nvPr/>
        </p:nvPicPr>
        <p:blipFill rotWithShape="1">
          <a:blip r:embed="rId2">
            <a:extLst>
              <a:ext uri="{28A0092B-C50C-407E-A947-70E740481C1C}">
                <a14:useLocalDpi xmlns:a14="http://schemas.microsoft.com/office/drawing/2010/main" val="0"/>
              </a:ext>
            </a:extLst>
          </a:blip>
          <a:srcRect l="1029" b="15284"/>
          <a:stretch/>
        </p:blipFill>
        <p:spPr bwMode="auto">
          <a:xfrm>
            <a:off x="1739409" y="1498033"/>
            <a:ext cx="7649211" cy="426519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39410" y="5683543"/>
            <a:ext cx="7852997" cy="923330"/>
          </a:xfrm>
          <a:prstGeom prst="rect">
            <a:avLst/>
          </a:prstGeom>
        </p:spPr>
        <p:txBody>
          <a:bodyPr wrap="square">
            <a:spAutoFit/>
          </a:bodyPr>
          <a:lstStyle/>
          <a:p>
            <a:r>
              <a:rPr lang="en-US" dirty="0" smtClean="0"/>
              <a:t>Figure 2. Countries with the largest hydropower generation. </a:t>
            </a:r>
            <a:r>
              <a:rPr lang="en-US" dirty="0">
                <a:hlinkClick r:id="rId3"/>
              </a:rPr>
              <a:t>https://</a:t>
            </a:r>
            <a:r>
              <a:rPr lang="en-US" dirty="0" smtClean="0">
                <a:hlinkClick r:id="rId3"/>
              </a:rPr>
              <a:t>cdn.statcdn.com/Infographic/images/normal/32027.jpeg</a:t>
            </a:r>
            <a:endParaRPr lang="en-US" dirty="0" smtClean="0"/>
          </a:p>
          <a:p>
            <a:endParaRPr lang="en-US" dirty="0"/>
          </a:p>
        </p:txBody>
      </p:sp>
      <p:sp>
        <p:nvSpPr>
          <p:cNvPr id="4" name="Title 3"/>
          <p:cNvSpPr txBox="1">
            <a:spLocks/>
          </p:cNvSpPr>
          <p:nvPr/>
        </p:nvSpPr>
        <p:spPr>
          <a:xfrm>
            <a:off x="175845" y="70340"/>
            <a:ext cx="11218985" cy="65942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sp>
        <p:nvSpPr>
          <p:cNvPr id="3" name="Rectangle 2"/>
          <p:cNvSpPr/>
          <p:nvPr/>
        </p:nvSpPr>
        <p:spPr>
          <a:xfrm>
            <a:off x="0" y="482370"/>
            <a:ext cx="12100560" cy="958660"/>
          </a:xfrm>
          <a:prstGeom prst="rect">
            <a:avLst/>
          </a:prstGeom>
        </p:spPr>
        <p:txBody>
          <a:bodyPr wrap="square">
            <a:spAutoFit/>
          </a:bodyPr>
          <a:lstStyle/>
          <a:p>
            <a:pPr marL="342900" indent="-342900" algn="just">
              <a:lnSpc>
                <a:spcPct val="150000"/>
              </a:lnSpc>
              <a:spcBef>
                <a:spcPts val="0"/>
              </a:spcBef>
              <a:buFont typeface="Wingdings" pitchFamily="2" charset="2"/>
              <a:buChar char="§"/>
            </a:pPr>
            <a:r>
              <a:rPr lang="en-GB" sz="2000" dirty="0">
                <a:latin typeface="Arial" pitchFamily="34" charset="0"/>
                <a:cs typeface="Arial" pitchFamily="34" charset="0"/>
              </a:rPr>
              <a:t>China, Brazil, United States, Canada and Norway generate large quantities of electric power from </a:t>
            </a:r>
            <a:r>
              <a:rPr lang="en-GB" sz="2000" b="1" dirty="0">
                <a:latin typeface="Arial" pitchFamily="34" charset="0"/>
                <a:cs typeface="Arial" pitchFamily="34" charset="0"/>
              </a:rPr>
              <a:t>very large </a:t>
            </a:r>
            <a:r>
              <a:rPr lang="en-GB" sz="2000" dirty="0">
                <a:latin typeface="Arial" pitchFamily="34" charset="0"/>
                <a:cs typeface="Arial" pitchFamily="34" charset="0"/>
              </a:rPr>
              <a:t>hydroelectric facilities, which is presented in Fig.2[1</a:t>
            </a:r>
            <a:r>
              <a:rPr lang="en-GB" sz="2000" dirty="0" smtClean="0">
                <a:latin typeface="Arial" pitchFamily="34" charset="0"/>
                <a:cs typeface="Arial" pitchFamily="34" charset="0"/>
              </a:rPr>
              <a:t>].</a:t>
            </a:r>
            <a:endParaRPr lang="en-GB" sz="2000" dirty="0">
              <a:latin typeface="Arial" pitchFamily="34" charset="0"/>
              <a:cs typeface="Arial" pitchFamily="34" charset="0"/>
            </a:endParaRPr>
          </a:p>
        </p:txBody>
      </p:sp>
    </p:spTree>
    <p:extLst>
      <p:ext uri="{BB962C8B-B14F-4D97-AF65-F5344CB8AC3E}">
        <p14:creationId xmlns:p14="http://schemas.microsoft.com/office/powerpoint/2010/main" val="7426928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37" y="703386"/>
            <a:ext cx="11424138" cy="5473578"/>
          </a:xfrm>
        </p:spPr>
        <p:txBody>
          <a:bodyPr>
            <a:normAutofit lnSpcReduction="10000"/>
          </a:bodyPr>
          <a:lstStyle/>
          <a:p>
            <a:pPr algn="just">
              <a:lnSpc>
                <a:spcPct val="200000"/>
              </a:lnSpc>
            </a:pPr>
            <a:r>
              <a:rPr lang="en-GB" sz="2000" dirty="0">
                <a:latin typeface="Arial" pitchFamily="34" charset="0"/>
                <a:cs typeface="Arial" pitchFamily="34" charset="0"/>
              </a:rPr>
              <a:t>On the other hand, there are numerous regions of the world that have a huge number of </a:t>
            </a:r>
            <a:r>
              <a:rPr lang="en-GB" sz="2000" dirty="0" smtClean="0">
                <a:latin typeface="Arial" pitchFamily="34" charset="0"/>
                <a:cs typeface="Arial" pitchFamily="34" charset="0"/>
              </a:rPr>
              <a:t>Small Hydropower plants(SHP) </a:t>
            </a:r>
            <a:r>
              <a:rPr lang="en-GB" sz="2000" dirty="0">
                <a:latin typeface="Arial" pitchFamily="34" charset="0"/>
                <a:cs typeface="Arial" pitchFamily="34" charset="0"/>
              </a:rPr>
              <a:t>in service. </a:t>
            </a:r>
            <a:r>
              <a:rPr lang="en-US" sz="2000" dirty="0">
                <a:latin typeface="Arial" pitchFamily="34" charset="0"/>
                <a:cs typeface="Arial" pitchFamily="34" charset="0"/>
              </a:rPr>
              <a:t> </a:t>
            </a:r>
          </a:p>
          <a:p>
            <a:pPr algn="just">
              <a:lnSpc>
                <a:spcPct val="200000"/>
              </a:lnSpc>
            </a:pPr>
            <a:r>
              <a:rPr lang="en-US" sz="2000" dirty="0" smtClean="0">
                <a:latin typeface="Arial" pitchFamily="34" charset="0"/>
                <a:cs typeface="Arial" pitchFamily="34" charset="0"/>
              </a:rPr>
              <a:t>The report of global installed SHP capacity (up to 10 MW) is estimated at 78 GW in 2019</a:t>
            </a:r>
          </a:p>
          <a:p>
            <a:pPr algn="just">
              <a:lnSpc>
                <a:spcPct val="200000"/>
              </a:lnSpc>
            </a:pPr>
            <a:r>
              <a:rPr lang="en-US" sz="2000" dirty="0" smtClean="0">
                <a:latin typeface="Arial" pitchFamily="34" charset="0"/>
                <a:cs typeface="Arial" pitchFamily="34" charset="0"/>
              </a:rPr>
              <a:t>which </a:t>
            </a:r>
            <a:r>
              <a:rPr lang="en-US" sz="2000" dirty="0">
                <a:latin typeface="Arial" pitchFamily="34" charset="0"/>
                <a:cs typeface="Arial" pitchFamily="34" charset="0"/>
              </a:rPr>
              <a:t>represents an increase of 4.7% from the </a:t>
            </a:r>
            <a:r>
              <a:rPr lang="en-US" sz="2000" dirty="0" smtClean="0">
                <a:latin typeface="Arial" pitchFamily="34" charset="0"/>
                <a:cs typeface="Arial" pitchFamily="34" charset="0"/>
              </a:rPr>
              <a:t>2016 </a:t>
            </a:r>
            <a:r>
              <a:rPr lang="en-US" sz="2000" dirty="0">
                <a:latin typeface="Arial" pitchFamily="34" charset="0"/>
                <a:cs typeface="Arial" pitchFamily="34" charset="0"/>
              </a:rPr>
              <a:t>and around 10% </a:t>
            </a:r>
            <a:r>
              <a:rPr lang="en-US" sz="2000" dirty="0" smtClean="0">
                <a:latin typeface="Arial" pitchFamily="34" charset="0"/>
                <a:cs typeface="Arial" pitchFamily="34" charset="0"/>
              </a:rPr>
              <a:t>over data from2013 as indicated in the same report[2].</a:t>
            </a:r>
          </a:p>
          <a:p>
            <a:pPr algn="just">
              <a:lnSpc>
                <a:spcPct val="200000"/>
              </a:lnSpc>
            </a:pPr>
            <a:r>
              <a:rPr lang="en-US" sz="2000" dirty="0" smtClean="0">
                <a:latin typeface="Arial" pitchFamily="34" charset="0"/>
                <a:cs typeface="Arial" pitchFamily="34" charset="0"/>
              </a:rPr>
              <a:t>Similarly, </a:t>
            </a:r>
            <a:r>
              <a:rPr lang="en-US" sz="2000" dirty="0">
                <a:latin typeface="Arial" pitchFamily="34" charset="0"/>
                <a:cs typeface="Arial" pitchFamily="34" charset="0"/>
              </a:rPr>
              <a:t>there has been a noteworthy 30% increase in SHP potential s</a:t>
            </a:r>
            <a:r>
              <a:rPr lang="en-US" sz="2000" dirty="0" smtClean="0">
                <a:latin typeface="Arial" pitchFamily="34" charset="0"/>
                <a:cs typeface="Arial" pitchFamily="34" charset="0"/>
              </a:rPr>
              <a:t>ince 2013 up to 2019 as indicated by reference 2. </a:t>
            </a:r>
            <a:endParaRPr lang="en-US" sz="2000" dirty="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 installed SHP installed capacity and  potentials are presented in Fig.3</a:t>
            </a:r>
          </a:p>
        </p:txBody>
      </p:sp>
      <p:sp>
        <p:nvSpPr>
          <p:cNvPr id="4" name="Title 3"/>
          <p:cNvSpPr>
            <a:spLocks noGrp="1"/>
          </p:cNvSpPr>
          <p:nvPr>
            <p:ph type="title"/>
          </p:nvPr>
        </p:nvSpPr>
        <p:spPr>
          <a:xfrm>
            <a:off x="175845" y="1"/>
            <a:ext cx="11218985" cy="659422"/>
          </a:xfrm>
        </p:spPr>
        <p:txBody>
          <a:bodyPr>
            <a:normAutofit/>
          </a:bodyPr>
          <a:lstStyle/>
          <a:p>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9919639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unido.org/sites/default/files/styles/article_card_image/public/2023-05/2020-02-05%2016_45_33-Window.png?itok=InQ2sbqv"/>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4016" y="2009303"/>
            <a:ext cx="6042464" cy="340575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5419636"/>
            <a:ext cx="11646137" cy="723275"/>
          </a:xfrm>
          <a:prstGeom prst="rect">
            <a:avLst/>
          </a:prstGeom>
        </p:spPr>
        <p:txBody>
          <a:bodyPr wrap="none">
            <a:spAutoFit/>
          </a:bodyPr>
          <a:lstStyle/>
          <a:p>
            <a:r>
              <a:rPr lang="en-US" sz="2000" dirty="0" smtClean="0">
                <a:latin typeface="Arial" pitchFamily="34" charset="0"/>
                <a:cs typeface="Arial" pitchFamily="34" charset="0"/>
              </a:rPr>
              <a:t>Figure 3. </a:t>
            </a:r>
            <a:r>
              <a:rPr lang="en-US" sz="2000" dirty="0">
                <a:latin typeface="Arial" pitchFamily="34" charset="0"/>
                <a:cs typeface="Arial" pitchFamily="34" charset="0"/>
              </a:rPr>
              <a:t>SHP Installed </a:t>
            </a:r>
            <a:r>
              <a:rPr lang="en-US" sz="2000" dirty="0" smtClean="0">
                <a:latin typeface="Arial" pitchFamily="34" charset="0"/>
                <a:cs typeface="Arial" pitchFamily="34" charset="0"/>
              </a:rPr>
              <a:t>capacity</a:t>
            </a:r>
            <a:r>
              <a:rPr lang="en-US" sz="2000" dirty="0">
                <a:latin typeface="Arial" pitchFamily="34" charset="0"/>
                <a:cs typeface="Arial" pitchFamily="34" charset="0"/>
              </a:rPr>
              <a:t> </a:t>
            </a:r>
            <a:r>
              <a:rPr lang="en-US" sz="2000" dirty="0" smtClean="0">
                <a:latin typeface="Arial" pitchFamily="34" charset="0"/>
                <a:cs typeface="Arial" pitchFamily="34" charset="0"/>
              </a:rPr>
              <a:t> and Potentials </a:t>
            </a:r>
          </a:p>
          <a:p>
            <a:r>
              <a:rPr lang="en-US" sz="1050" dirty="0" smtClean="0">
                <a:latin typeface="Arial" pitchFamily="34" charset="0"/>
                <a:cs typeface="Arial" pitchFamily="34" charset="0"/>
                <a:hlinkClick r:id="rId3"/>
              </a:rPr>
              <a:t>https</a:t>
            </a:r>
            <a:r>
              <a:rPr lang="en-US" sz="1050" dirty="0">
                <a:latin typeface="Arial" pitchFamily="34" charset="0"/>
                <a:cs typeface="Arial" pitchFamily="34" charset="0"/>
                <a:hlinkClick r:id="rId3"/>
              </a:rPr>
              <a:t>://</a:t>
            </a:r>
            <a:r>
              <a:rPr lang="en-US" sz="1050" dirty="0" smtClean="0">
                <a:latin typeface="Arial" pitchFamily="34" charset="0"/>
                <a:cs typeface="Arial" pitchFamily="34" charset="0"/>
                <a:hlinkClick r:id="rId3"/>
              </a:rPr>
              <a:t>www.unido.org/our-focus-safeguarding-environment-clean-energy-access-productive-use-renewable-energy-focus-areas-small-hydro-power/world-small-hydropower-development-report</a:t>
            </a:r>
            <a:endParaRPr lang="en-US" sz="1050" dirty="0" smtClean="0">
              <a:latin typeface="Arial" pitchFamily="34" charset="0"/>
              <a:cs typeface="Arial" pitchFamily="34" charset="0"/>
            </a:endParaRPr>
          </a:p>
          <a:p>
            <a:r>
              <a:rPr lang="en-US" sz="1050" dirty="0" smtClean="0">
                <a:latin typeface="Arial" pitchFamily="34" charset="0"/>
                <a:cs typeface="Arial" pitchFamily="34" charset="0"/>
              </a:rPr>
              <a:t> </a:t>
            </a:r>
            <a:endParaRPr lang="en-US" sz="1050" dirty="0"/>
          </a:p>
        </p:txBody>
      </p:sp>
      <p:sp>
        <p:nvSpPr>
          <p:cNvPr id="3" name="Rectangle 2"/>
          <p:cNvSpPr/>
          <p:nvPr/>
        </p:nvSpPr>
        <p:spPr>
          <a:xfrm>
            <a:off x="0" y="422345"/>
            <a:ext cx="12191999" cy="1477328"/>
          </a:xfrm>
          <a:prstGeom prst="rect">
            <a:avLst/>
          </a:prstGeom>
        </p:spPr>
        <p:txBody>
          <a:bodyPr wrap="square">
            <a:spAutoFit/>
          </a:bodyPr>
          <a:lstStyle/>
          <a:p>
            <a:pPr algn="just">
              <a:lnSpc>
                <a:spcPct val="150000"/>
              </a:lnSpc>
              <a:buFont typeface="Wingdings" pitchFamily="2" charset="2"/>
              <a:buChar char="§"/>
            </a:pPr>
            <a:r>
              <a:rPr lang="en-US" sz="2000" dirty="0">
                <a:latin typeface="Arial" pitchFamily="34" charset="0"/>
                <a:cs typeface="Arial" pitchFamily="34" charset="0"/>
              </a:rPr>
              <a:t>Accordingly, Asia and Europe </a:t>
            </a:r>
            <a:r>
              <a:rPr lang="en-US" sz="2000" dirty="0" smtClean="0">
                <a:latin typeface="Arial" pitchFamily="34" charset="0"/>
                <a:cs typeface="Arial" pitchFamily="34" charset="0"/>
              </a:rPr>
              <a:t>have the </a:t>
            </a:r>
            <a:r>
              <a:rPr lang="en-US" sz="2000" dirty="0">
                <a:latin typeface="Arial" pitchFamily="34" charset="0"/>
                <a:cs typeface="Arial" pitchFamily="34" charset="0"/>
              </a:rPr>
              <a:t>largest increases in installed SHP capacity, at 5.2</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buFont typeface="Wingdings" pitchFamily="2" charset="2"/>
              <a:buChar char="§"/>
            </a:pPr>
            <a:r>
              <a:rPr lang="en-US" sz="2000" dirty="0">
                <a:latin typeface="Arial" pitchFamily="34" charset="0"/>
                <a:cs typeface="Arial" pitchFamily="34" charset="0"/>
              </a:rPr>
              <a:t> </a:t>
            </a:r>
            <a:r>
              <a:rPr lang="en-US" sz="2000" dirty="0" smtClean="0">
                <a:latin typeface="Arial" pitchFamily="34" charset="0"/>
                <a:cs typeface="Arial" pitchFamily="34" charset="0"/>
              </a:rPr>
              <a:t>A minor </a:t>
            </a:r>
            <a:r>
              <a:rPr lang="en-US" sz="2000" dirty="0">
                <a:latin typeface="Arial" pitchFamily="34" charset="0"/>
                <a:cs typeface="Arial" pitchFamily="34" charset="0"/>
              </a:rPr>
              <a:t>decline in the Americas, while updates and natural disasters are to blame for the decrease in Oceania. </a:t>
            </a:r>
            <a:r>
              <a:rPr lang="en-US" sz="2000" dirty="0" smtClean="0">
                <a:latin typeface="Arial" pitchFamily="34" charset="0"/>
                <a:cs typeface="Arial" pitchFamily="34" charset="0"/>
              </a:rPr>
              <a:t> Only </a:t>
            </a:r>
            <a:r>
              <a:rPr lang="en-US" sz="2000" dirty="0">
                <a:latin typeface="Arial" pitchFamily="34" charset="0"/>
                <a:cs typeface="Arial" pitchFamily="34" charset="0"/>
              </a:rPr>
              <a:t>1.5% more was added to Africa in comparison to the previous edition.  </a:t>
            </a:r>
          </a:p>
        </p:txBody>
      </p:sp>
      <p:sp>
        <p:nvSpPr>
          <p:cNvPr id="5" name="Title 3"/>
          <p:cNvSpPr txBox="1">
            <a:spLocks/>
          </p:cNvSpPr>
          <p:nvPr/>
        </p:nvSpPr>
        <p:spPr>
          <a:xfrm>
            <a:off x="213575" y="0"/>
            <a:ext cx="11218985" cy="65942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b="1" dirty="0" smtClean="0">
                <a:latin typeface="Arial" pitchFamily="34" charset="0"/>
                <a:cs typeface="Arial" pitchFamily="34" charset="0"/>
              </a:rPr>
              <a:t>Introduction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2152619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0C77EDA-EFC2-4E9A-A639-8C70450F03A5}"/>
              </a:ext>
            </a:extLst>
          </p:cNvPr>
          <p:cNvSpPr>
            <a:spLocks noGrp="1"/>
          </p:cNvSpPr>
          <p:nvPr>
            <p:ph idx="1"/>
          </p:nvPr>
        </p:nvSpPr>
        <p:spPr>
          <a:xfrm>
            <a:off x="0" y="785611"/>
            <a:ext cx="12192000" cy="5866980"/>
          </a:xfrm>
        </p:spPr>
        <p:txBody>
          <a:bodyPr>
            <a:normAutofit/>
          </a:bodyPr>
          <a:lstStyle/>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term "small hydro power plant," which can refer to an electric power production ranging from a few kilowatts to 50 megawatts or </a:t>
            </a:r>
            <a:r>
              <a:rPr lang="en-US" sz="2000" dirty="0" smtClean="0">
                <a:latin typeface="Arial" pitchFamily="34" charset="0"/>
                <a:cs typeface="Arial" pitchFamily="34" charset="0"/>
              </a:rPr>
              <a:t>more.</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Hydropower facilities classified as "small" internationally typically have a capacity between 1 and 50 MW. </a:t>
            </a:r>
          </a:p>
          <a:p>
            <a:pPr algn="just">
              <a:lnSpc>
                <a:spcPct val="150000"/>
              </a:lnSpc>
            </a:pPr>
            <a:r>
              <a:rPr lang="en-US" sz="2000" dirty="0">
                <a:latin typeface="Arial" pitchFamily="34" charset="0"/>
                <a:cs typeface="Arial" pitchFamily="34" charset="0"/>
              </a:rPr>
              <a:t>Hydropower plants with a capacity between 100 kW and 1 MW are commonly referred to as "mini" hydro </a:t>
            </a:r>
            <a:r>
              <a:rPr lang="en-US" sz="2000" dirty="0" smtClean="0">
                <a:latin typeface="Arial" pitchFamily="34" charset="0"/>
                <a:cs typeface="Arial" pitchFamily="34" charset="0"/>
              </a:rPr>
              <a:t>plants</a:t>
            </a:r>
          </a:p>
          <a:p>
            <a:pPr algn="just">
              <a:lnSpc>
                <a:spcPct val="150000"/>
              </a:lnSpc>
            </a:pPr>
            <a:r>
              <a:rPr lang="en-US" sz="2000" dirty="0" smtClean="0">
                <a:latin typeface="Arial" pitchFamily="34" charset="0"/>
                <a:cs typeface="Arial" pitchFamily="34" charset="0"/>
              </a:rPr>
              <a:t>Hydropower plants with </a:t>
            </a:r>
            <a:r>
              <a:rPr lang="en-US" sz="2000" dirty="0">
                <a:latin typeface="Arial" pitchFamily="34" charset="0"/>
                <a:cs typeface="Arial" pitchFamily="34" charset="0"/>
              </a:rPr>
              <a:t>a capacity less than 100 kW are called "micro" hydro power plants. </a:t>
            </a:r>
          </a:p>
          <a:p>
            <a:pPr algn="just">
              <a:lnSpc>
                <a:spcPct val="150000"/>
              </a:lnSpc>
            </a:pPr>
            <a:r>
              <a:rPr lang="en-US" sz="2000" dirty="0">
                <a:latin typeface="Arial" pitchFamily="34" charset="0"/>
                <a:cs typeface="Arial" pitchFamily="34" charset="0"/>
              </a:rPr>
              <a:t>Installed capacity, however, isn't usually a reliable gauge of the scope of the project. </a:t>
            </a:r>
          </a:p>
          <a:p>
            <a:pPr algn="just">
              <a:lnSpc>
                <a:spcPct val="150000"/>
              </a:lnSpc>
            </a:pPr>
            <a:r>
              <a:rPr lang="en-US" sz="2000" dirty="0">
                <a:latin typeface="Arial" pitchFamily="34" charset="0"/>
                <a:cs typeface="Arial" pitchFamily="34" charset="0"/>
              </a:rPr>
              <a:t>A 20 MW low-head hydro power station, for example, is not modest since, in contrast to high-head facilities, low-head hydro facilities often require bigger water volumes and hydro turbines.</a:t>
            </a:r>
          </a:p>
        </p:txBody>
      </p:sp>
      <p:sp>
        <p:nvSpPr>
          <p:cNvPr id="5" name="Title 3"/>
          <p:cNvSpPr>
            <a:spLocks noGrp="1"/>
          </p:cNvSpPr>
          <p:nvPr>
            <p:ph type="title"/>
          </p:nvPr>
        </p:nvSpPr>
        <p:spPr>
          <a:xfrm>
            <a:off x="175845" y="1"/>
            <a:ext cx="11218985" cy="659422"/>
          </a:xfrm>
        </p:spPr>
        <p:txBody>
          <a:bodyPr>
            <a:noAutofit/>
          </a:bodyPr>
          <a:lstStyle/>
          <a:p>
            <a:pPr marL="0" indent="0" algn="ctr">
              <a:lnSpc>
                <a:spcPct val="150000"/>
              </a:lnSpc>
            </a:pPr>
            <a:r>
              <a:rPr lang="en-US" sz="3000" b="1" dirty="0" smtClean="0">
                <a:latin typeface="Arial" pitchFamily="34" charset="0"/>
                <a:cs typeface="Arial" pitchFamily="34" charset="0"/>
              </a:rPr>
              <a:t>2. Small </a:t>
            </a:r>
            <a:r>
              <a:rPr lang="en-US" sz="3000" b="1" dirty="0">
                <a:latin typeface="Arial" pitchFamily="34" charset="0"/>
                <a:cs typeface="Arial" pitchFamily="34" charset="0"/>
              </a:rPr>
              <a:t>Hydropower Plant </a:t>
            </a:r>
          </a:p>
        </p:txBody>
      </p:sp>
    </p:spTree>
    <p:extLst>
      <p:ext uri="{BB962C8B-B14F-4D97-AF65-F5344CB8AC3E}">
        <p14:creationId xmlns:p14="http://schemas.microsoft.com/office/powerpoint/2010/main" val="29928810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D2D47A8-D171-4913-B375-EE8E59CAAE8D}"/>
              </a:ext>
            </a:extLst>
          </p:cNvPr>
          <p:cNvSpPr>
            <a:spLocks noGrp="1"/>
          </p:cNvSpPr>
          <p:nvPr>
            <p:ph idx="1"/>
          </p:nvPr>
        </p:nvSpPr>
        <p:spPr>
          <a:xfrm>
            <a:off x="397565" y="821635"/>
            <a:ext cx="11529392" cy="5856770"/>
          </a:xfrm>
        </p:spPr>
        <p:txBody>
          <a:bodyPr/>
          <a:lstStyle/>
          <a:p>
            <a:pPr algn="just">
              <a:lnSpc>
                <a:spcPct val="250000"/>
              </a:lnSpc>
            </a:pPr>
            <a:r>
              <a:rPr lang="en-US" sz="2000" dirty="0" smtClean="0">
                <a:latin typeface="Arial" pitchFamily="34" charset="0"/>
                <a:cs typeface="Arial" pitchFamily="34" charset="0"/>
              </a:rPr>
              <a:t>Hydropower plants can be classified according to parameters and schemes used to design</a:t>
            </a:r>
          </a:p>
          <a:p>
            <a:pPr algn="just">
              <a:lnSpc>
                <a:spcPct val="250000"/>
              </a:lnSpc>
            </a:pPr>
            <a:r>
              <a:rPr lang="en-US" sz="2000" b="1" dirty="0" smtClean="0">
                <a:latin typeface="Arial" pitchFamily="34" charset="0"/>
                <a:cs typeface="Arial" pitchFamily="34" charset="0"/>
              </a:rPr>
              <a:t>But</a:t>
            </a:r>
            <a:r>
              <a:rPr lang="en-US" sz="2000" b="1" dirty="0">
                <a:latin typeface="Arial" pitchFamily="34" charset="0"/>
                <a:cs typeface="Arial" pitchFamily="34" charset="0"/>
              </a:rPr>
              <a:t>, the familiar categorizations are based on:</a:t>
            </a:r>
          </a:p>
          <a:p>
            <a:pPr algn="just">
              <a:lnSpc>
                <a:spcPct val="250000"/>
              </a:lnSpc>
              <a:buFont typeface="Wingdings" pitchFamily="2" charset="2"/>
              <a:buChar char="§"/>
            </a:pPr>
            <a:r>
              <a:rPr lang="en-US" sz="2000" b="1" i="1" dirty="0" smtClean="0">
                <a:latin typeface="Arial" pitchFamily="34" charset="0"/>
                <a:cs typeface="Arial" pitchFamily="34" charset="0"/>
              </a:rPr>
              <a:t>Head </a:t>
            </a:r>
            <a:r>
              <a:rPr lang="en-US" sz="2000" b="1" i="1" dirty="0">
                <a:latin typeface="Arial" pitchFamily="34" charset="0"/>
                <a:cs typeface="Arial" pitchFamily="34" charset="0"/>
              </a:rPr>
              <a:t>availability</a:t>
            </a:r>
          </a:p>
          <a:p>
            <a:pPr algn="just">
              <a:lnSpc>
                <a:spcPct val="250000"/>
              </a:lnSpc>
              <a:buFont typeface="Wingdings" pitchFamily="2" charset="2"/>
              <a:buChar char="§"/>
            </a:pPr>
            <a:r>
              <a:rPr lang="en-US" sz="2000" b="1" i="1" dirty="0" smtClean="0">
                <a:latin typeface="Arial" pitchFamily="34" charset="0"/>
                <a:cs typeface="Arial" pitchFamily="34" charset="0"/>
              </a:rPr>
              <a:t>Operation </a:t>
            </a:r>
          </a:p>
          <a:p>
            <a:pPr algn="just">
              <a:lnSpc>
                <a:spcPct val="250000"/>
              </a:lnSpc>
              <a:buFont typeface="Wingdings" pitchFamily="2" charset="2"/>
              <a:buChar char="§"/>
            </a:pPr>
            <a:r>
              <a:rPr lang="en-US" sz="2000" b="1" i="1" dirty="0" smtClean="0">
                <a:latin typeface="Arial" pitchFamily="34" charset="0"/>
                <a:cs typeface="Arial" pitchFamily="34" charset="0"/>
              </a:rPr>
              <a:t>Size</a:t>
            </a:r>
            <a:r>
              <a:rPr lang="en-US" sz="2000" dirty="0">
                <a:latin typeface="Arial" pitchFamily="34" charset="0"/>
                <a:cs typeface="Arial" pitchFamily="34" charset="0"/>
              </a:rPr>
              <a:t>. </a:t>
            </a:r>
          </a:p>
          <a:p>
            <a:endParaRPr lang="en-US" dirty="0"/>
          </a:p>
        </p:txBody>
      </p:sp>
      <p:sp>
        <p:nvSpPr>
          <p:cNvPr id="2" name="Title 1"/>
          <p:cNvSpPr>
            <a:spLocks noGrp="1"/>
          </p:cNvSpPr>
          <p:nvPr>
            <p:ph type="title"/>
          </p:nvPr>
        </p:nvSpPr>
        <p:spPr>
          <a:xfrm>
            <a:off x="536331" y="365126"/>
            <a:ext cx="10817469" cy="813044"/>
          </a:xfrm>
        </p:spPr>
        <p:txBody>
          <a:bodyPr>
            <a:noAutofit/>
          </a:bodyPr>
          <a:lstStyle/>
          <a:p>
            <a:r>
              <a:rPr lang="de-DE" sz="3000" b="1" dirty="0">
                <a:latin typeface="Arial" pitchFamily="34" charset="0"/>
                <a:cs typeface="Arial" pitchFamily="34" charset="0"/>
              </a:rPr>
              <a:t>3</a:t>
            </a:r>
            <a:r>
              <a:rPr lang="de-DE" sz="3000" b="1" dirty="0" smtClean="0">
                <a:latin typeface="Arial" pitchFamily="34" charset="0"/>
                <a:cs typeface="Arial" pitchFamily="34" charset="0"/>
              </a:rPr>
              <a:t>. Classification </a:t>
            </a:r>
            <a:r>
              <a:rPr lang="de-DE" sz="3000" b="1" dirty="0">
                <a:latin typeface="Arial" pitchFamily="34" charset="0"/>
                <a:cs typeface="Arial" pitchFamily="34" charset="0"/>
              </a:rPr>
              <a:t>of HydroPower Plants (CHPP)</a:t>
            </a:r>
            <a:r>
              <a:rPr lang="en-US" sz="3000" b="1" i="1" dirty="0">
                <a:solidFill>
                  <a:srgbClr val="FF0000"/>
                </a:solidFill>
                <a:latin typeface="Arial" pitchFamily="34" charset="0"/>
                <a:cs typeface="Arial" pitchFamily="34" charset="0"/>
              </a:rPr>
              <a:t/>
            </a:r>
            <a:br>
              <a:rPr lang="en-US" sz="3000" b="1" i="1" dirty="0">
                <a:solidFill>
                  <a:srgbClr val="FF0000"/>
                </a:solidFill>
                <a:latin typeface="Arial" pitchFamily="34" charset="0"/>
                <a:cs typeface="Arial" pitchFamily="34" charset="0"/>
              </a:rPr>
            </a:b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437317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EC0C55A-26E9-489A-B5E1-6CA59337641A}"/>
              </a:ext>
            </a:extLst>
          </p:cNvPr>
          <p:cNvSpPr>
            <a:spLocks noGrp="1"/>
          </p:cNvSpPr>
          <p:nvPr>
            <p:ph idx="1"/>
          </p:nvPr>
        </p:nvSpPr>
        <p:spPr>
          <a:xfrm>
            <a:off x="284480" y="790972"/>
            <a:ext cx="11907520" cy="6186297"/>
          </a:xfrm>
        </p:spPr>
        <p:txBody>
          <a:bodyPr>
            <a:normAutofit/>
          </a:bodyPr>
          <a:lstStyle/>
          <a:p>
            <a:pPr marL="0" indent="0" algn="just">
              <a:lnSpc>
                <a:spcPct val="150000"/>
              </a:lnSpc>
              <a:buNone/>
            </a:pPr>
            <a:r>
              <a:rPr lang="en-US" sz="2400" b="1" dirty="0" smtClean="0">
                <a:latin typeface="Times New Roman" panose="02020603050405020304" pitchFamily="18" charset="0"/>
                <a:cs typeface="Times New Roman" panose="02020603050405020304" pitchFamily="18" charset="0"/>
              </a:rPr>
              <a:t>a. Classification </a:t>
            </a:r>
            <a:r>
              <a:rPr lang="en-US" sz="2400" b="1" dirty="0">
                <a:latin typeface="Times New Roman" panose="02020603050405020304" pitchFamily="18" charset="0"/>
                <a:cs typeface="Times New Roman" panose="02020603050405020304" pitchFamily="18" charset="0"/>
              </a:rPr>
              <a:t>according to Head</a:t>
            </a:r>
          </a:p>
          <a:p>
            <a:pPr algn="just">
              <a:lnSpc>
                <a:spcPct val="200000"/>
              </a:lnSpc>
              <a:buFont typeface="Wingdings" pitchFamily="2" charset="2"/>
              <a:buChar char="§"/>
            </a:pPr>
            <a:r>
              <a:rPr lang="en-US" sz="2000" dirty="0">
                <a:latin typeface="Arial" pitchFamily="34" charset="0"/>
                <a:cs typeface="Arial" pitchFamily="34" charset="0"/>
              </a:rPr>
              <a:t>Head is the difference in elevation between the intake water and trail water, thus hydropower plants are commonly categorized based on their head as follow: </a:t>
            </a:r>
          </a:p>
          <a:p>
            <a:pPr marL="0" indent="0" algn="just">
              <a:lnSpc>
                <a:spcPct val="200000"/>
              </a:lnSpc>
              <a:buNone/>
            </a:pPr>
            <a:r>
              <a:rPr lang="en-US" sz="2000" dirty="0">
                <a:latin typeface="Arial" pitchFamily="34" charset="0"/>
                <a:cs typeface="Arial" pitchFamily="34" charset="0"/>
              </a:rPr>
              <a:t>a. </a:t>
            </a:r>
            <a:r>
              <a:rPr lang="en-US" sz="2000" b="1" dirty="0">
                <a:solidFill>
                  <a:schemeClr val="accent3">
                    <a:lumMod val="50000"/>
                  </a:schemeClr>
                </a:solidFill>
                <a:latin typeface="Arial" pitchFamily="34" charset="0"/>
                <a:cs typeface="Arial" pitchFamily="34" charset="0"/>
              </a:rPr>
              <a:t>High Head</a:t>
            </a:r>
            <a:r>
              <a:rPr lang="en-US" sz="2000" dirty="0">
                <a:latin typeface="Arial" pitchFamily="34" charset="0"/>
                <a:cs typeface="Arial" pitchFamily="34" charset="0"/>
              </a:rPr>
              <a:t>: if the head is more than 100m </a:t>
            </a:r>
            <a:endParaRPr lang="en-US" sz="2000" dirty="0">
              <a:effectLst/>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b. </a:t>
            </a:r>
            <a:r>
              <a:rPr lang="en-US" sz="2000" b="1" dirty="0">
                <a:latin typeface="Arial" pitchFamily="34" charset="0"/>
                <a:cs typeface="Arial" pitchFamily="34" charset="0"/>
              </a:rPr>
              <a:t>Medium Head</a:t>
            </a:r>
            <a:r>
              <a:rPr lang="en-US" sz="2000" dirty="0">
                <a:latin typeface="Arial" pitchFamily="34" charset="0"/>
                <a:cs typeface="Arial" pitchFamily="34" charset="0"/>
              </a:rPr>
              <a:t>: if the head is between 30m and 100m </a:t>
            </a:r>
            <a:endParaRPr lang="en-US" sz="2000" dirty="0">
              <a:effectLst/>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c. </a:t>
            </a:r>
            <a:r>
              <a:rPr lang="en-US" sz="2000" b="1" dirty="0">
                <a:latin typeface="Arial" pitchFamily="34" charset="0"/>
                <a:cs typeface="Arial" pitchFamily="34" charset="0"/>
              </a:rPr>
              <a:t>Low Head</a:t>
            </a:r>
            <a:r>
              <a:rPr lang="en-US" sz="2000" dirty="0">
                <a:latin typeface="Arial" pitchFamily="34" charset="0"/>
                <a:cs typeface="Arial" pitchFamily="34" charset="0"/>
              </a:rPr>
              <a:t>: if the head is lower than 30m </a:t>
            </a:r>
          </a:p>
          <a:p>
            <a:pPr marL="0" indent="0" algn="just">
              <a:lnSpc>
                <a:spcPct val="200000"/>
              </a:lnSpc>
              <a:buNone/>
            </a:pPr>
            <a:r>
              <a:rPr lang="en-US" sz="2000" b="1" dirty="0">
                <a:latin typeface="Arial" pitchFamily="34" charset="0"/>
                <a:cs typeface="Arial" pitchFamily="34" charset="0"/>
              </a:rPr>
              <a:t>		</a:t>
            </a:r>
            <a:endParaRPr lang="en-US" sz="2000" dirty="0">
              <a:latin typeface="Arial" pitchFamily="34" charset="0"/>
              <a:cs typeface="Arial" pitchFamily="34" charset="0"/>
            </a:endParaRPr>
          </a:p>
        </p:txBody>
      </p:sp>
      <p:sp>
        <p:nvSpPr>
          <p:cNvPr id="2" name="Rectangle 1"/>
          <p:cNvSpPr/>
          <p:nvPr/>
        </p:nvSpPr>
        <p:spPr>
          <a:xfrm>
            <a:off x="989146" y="236974"/>
            <a:ext cx="10284675" cy="553998"/>
          </a:xfrm>
          <a:prstGeom prst="rect">
            <a:avLst/>
          </a:prstGeom>
        </p:spPr>
        <p:txBody>
          <a:bodyPr wrap="none">
            <a:spAutoFit/>
          </a:bodyPr>
          <a:lstStyle/>
          <a:p>
            <a:r>
              <a:rPr lang="de-DE" sz="3000" b="1" dirty="0" smtClean="0">
                <a:latin typeface="Arial" pitchFamily="34" charset="0"/>
                <a:cs typeface="Arial" pitchFamily="34" charset="0"/>
              </a:rPr>
              <a:t>CHPP                                                                        Cont....</a:t>
            </a:r>
            <a:endParaRPr lang="en-US" sz="3000" dirty="0"/>
          </a:p>
        </p:txBody>
      </p:sp>
    </p:spTree>
    <p:extLst>
      <p:ext uri="{BB962C8B-B14F-4D97-AF65-F5344CB8AC3E}">
        <p14:creationId xmlns:p14="http://schemas.microsoft.com/office/powerpoint/2010/main" val="15216875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577" y="167055"/>
            <a:ext cx="11412415" cy="747346"/>
          </a:xfrm>
        </p:spPr>
        <p:txBody>
          <a:bodyPr>
            <a:normAutofit/>
          </a:bodyPr>
          <a:lstStyle/>
          <a:p>
            <a:r>
              <a:rPr lang="de-DE" sz="3000" dirty="0" smtClean="0">
                <a:latin typeface="Arial" pitchFamily="34" charset="0"/>
                <a:cs typeface="Arial" pitchFamily="34" charset="0"/>
              </a:rPr>
              <a:t>CHPP                                                                          Cont....</a:t>
            </a:r>
            <a:endParaRPr lang="en-US" sz="3000" dirty="0"/>
          </a:p>
        </p:txBody>
      </p:sp>
      <p:sp>
        <p:nvSpPr>
          <p:cNvPr id="3" name="Content Placeholder 2"/>
          <p:cNvSpPr>
            <a:spLocks noGrp="1"/>
          </p:cNvSpPr>
          <p:nvPr>
            <p:ph idx="1"/>
          </p:nvPr>
        </p:nvSpPr>
        <p:spPr>
          <a:xfrm>
            <a:off x="1" y="800100"/>
            <a:ext cx="12192000" cy="5966460"/>
          </a:xfrm>
        </p:spPr>
        <p:txBody>
          <a:bodyPr>
            <a:normAutofit/>
          </a:bodyPr>
          <a:lstStyle/>
          <a:p>
            <a:pPr algn="just">
              <a:lnSpc>
                <a:spcPct val="150000"/>
              </a:lnSpc>
            </a:pPr>
            <a:r>
              <a:rPr lang="en-US" sz="2000" dirty="0">
                <a:latin typeface="Arial" pitchFamily="34" charset="0"/>
                <a:cs typeface="Arial" pitchFamily="34" charset="0"/>
              </a:rPr>
              <a:t>The most prevalent and sizable hydroelectric facilities currently in use worldwide are high-head </a:t>
            </a:r>
            <a:r>
              <a:rPr lang="en-US" sz="2000" dirty="0" smtClean="0">
                <a:latin typeface="Arial" pitchFamily="34" charset="0"/>
                <a:cs typeface="Arial" pitchFamily="34" charset="0"/>
              </a:rPr>
              <a:t>facilities[3]. </a:t>
            </a:r>
          </a:p>
          <a:p>
            <a:pPr algn="just">
              <a:lnSpc>
                <a:spcPct val="150000"/>
              </a:lnSpc>
            </a:pPr>
            <a:r>
              <a:rPr lang="en-US" sz="2000" dirty="0" smtClean="0">
                <a:latin typeface="Arial" pitchFamily="34" charset="0"/>
                <a:cs typeface="Arial" pitchFamily="34" charset="0"/>
              </a:rPr>
              <a:t>A </a:t>
            </a:r>
            <a:r>
              <a:rPr lang="en-US" sz="2000" dirty="0">
                <a:latin typeface="Arial" pitchFamily="34" charset="0"/>
                <a:cs typeface="Arial" pitchFamily="34" charset="0"/>
              </a:rPr>
              <a:t>dam is typically used in this kind of hydropower plant in order to store water at a higher elevation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When a dam </a:t>
            </a:r>
            <a:r>
              <a:rPr lang="en-US" sz="2000" dirty="0" smtClean="0">
                <a:latin typeface="Arial" pitchFamily="34" charset="0"/>
                <a:cs typeface="Arial" pitchFamily="34" charset="0"/>
              </a:rPr>
              <a:t>is </a:t>
            </a:r>
            <a:r>
              <a:rPr lang="en-US" sz="2000" dirty="0">
                <a:latin typeface="Arial" pitchFamily="34" charset="0"/>
                <a:cs typeface="Arial" pitchFamily="34" charset="0"/>
              </a:rPr>
              <a:t>used to store water for a hydroelectric plant, it is also possible to collect water during the rainy season and release it during the dry season, when energy is not required, or when demand for electricity is higher.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option leads to a </a:t>
            </a:r>
            <a:r>
              <a:rPr lang="en-US" sz="2000" b="1" i="1" dirty="0">
                <a:latin typeface="Arial" pitchFamily="34" charset="0"/>
                <a:cs typeface="Arial" pitchFamily="34" charset="0"/>
              </a:rPr>
              <a:t>steady and dependable </a:t>
            </a:r>
            <a:r>
              <a:rPr lang="en-US" sz="2000" dirty="0">
                <a:latin typeface="Arial" pitchFamily="34" charset="0"/>
                <a:cs typeface="Arial" pitchFamily="34" charset="0"/>
              </a:rPr>
              <a:t>supply of electricity that can meet demand when needed.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Electric </a:t>
            </a:r>
            <a:r>
              <a:rPr lang="en-US" sz="2000" dirty="0">
                <a:latin typeface="Arial" pitchFamily="34" charset="0"/>
                <a:cs typeface="Arial" pitchFamily="34" charset="0"/>
              </a:rPr>
              <a:t>utilities greatly value high-head hydropower projects with storage facilities because they can be easily altered to fit peak hour energy demand.</a:t>
            </a:r>
          </a:p>
        </p:txBody>
      </p:sp>
    </p:spTree>
    <p:extLst>
      <p:ext uri="{BB962C8B-B14F-4D97-AF65-F5344CB8AC3E}">
        <p14:creationId xmlns:p14="http://schemas.microsoft.com/office/powerpoint/2010/main" val="38883586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9CD0604-20F7-4166-B253-638DCADA4DE6}"/>
              </a:ext>
            </a:extLst>
          </p:cNvPr>
          <p:cNvSpPr txBox="1"/>
          <p:nvPr/>
        </p:nvSpPr>
        <p:spPr>
          <a:xfrm>
            <a:off x="111618" y="1420489"/>
            <a:ext cx="12009262" cy="4093428"/>
          </a:xfrm>
          <a:prstGeom prst="rect">
            <a:avLst/>
          </a:prstGeom>
          <a:noFill/>
        </p:spPr>
        <p:txBody>
          <a:bodyPr wrap="square">
            <a:spAutoFit/>
          </a:bodyPr>
          <a:lstStyle/>
          <a:p>
            <a:pPr marL="342900" indent="-342900" algn="just">
              <a:lnSpc>
                <a:spcPct val="200000"/>
              </a:lnSpc>
              <a:buFont typeface="Arial" pitchFamily="34" charset="0"/>
              <a:buChar char="•"/>
            </a:pPr>
            <a:r>
              <a:rPr lang="en-US" sz="2000" dirty="0">
                <a:latin typeface="Arial" pitchFamily="34" charset="0"/>
                <a:cs typeface="Arial" pitchFamily="34" charset="0"/>
              </a:rPr>
              <a:t>Based on how they </a:t>
            </a:r>
            <a:r>
              <a:rPr lang="en-US" sz="2000" b="1" dirty="0">
                <a:latin typeface="Arial" pitchFamily="34" charset="0"/>
                <a:cs typeface="Arial" pitchFamily="34" charset="0"/>
              </a:rPr>
              <a:t>operate and the amount of discharge </a:t>
            </a:r>
            <a:r>
              <a:rPr lang="en-US" sz="2000" dirty="0">
                <a:latin typeface="Arial" pitchFamily="34" charset="0"/>
                <a:cs typeface="Arial" pitchFamily="34" charset="0"/>
              </a:rPr>
              <a:t>that is available at the project site, hydropower plants are categorized into </a:t>
            </a:r>
            <a:r>
              <a:rPr lang="en-US" sz="2000" b="1" i="1" dirty="0">
                <a:latin typeface="Arial" pitchFamily="34" charset="0"/>
                <a:cs typeface="Arial" pitchFamily="34" charset="0"/>
              </a:rPr>
              <a:t>three</a:t>
            </a:r>
            <a:r>
              <a:rPr lang="en-US" sz="2000" dirty="0">
                <a:latin typeface="Arial" pitchFamily="34" charset="0"/>
                <a:cs typeface="Arial" pitchFamily="34" charset="0"/>
              </a:rPr>
              <a:t> </a:t>
            </a:r>
            <a:r>
              <a:rPr lang="en-US" sz="2000" dirty="0" smtClean="0">
                <a:latin typeface="Arial" pitchFamily="34" charset="0"/>
                <a:cs typeface="Arial" pitchFamily="34" charset="0"/>
              </a:rPr>
              <a:t>groups, which are</a:t>
            </a:r>
            <a:r>
              <a:rPr lang="en-US" sz="2000" dirty="0">
                <a:latin typeface="Arial" pitchFamily="34" charset="0"/>
                <a:cs typeface="Arial" pitchFamily="34" charset="0"/>
              </a:rPr>
              <a:t>:</a:t>
            </a:r>
            <a:r>
              <a:rPr lang="en-US" sz="2000" dirty="0" smtClean="0">
                <a:latin typeface="Arial" pitchFamily="34" charset="0"/>
                <a:cs typeface="Arial" pitchFamily="34" charset="0"/>
              </a:rPr>
              <a:t> </a:t>
            </a:r>
          </a:p>
          <a:p>
            <a:pPr marL="342900" indent="-342900" algn="just">
              <a:lnSpc>
                <a:spcPct val="150000"/>
              </a:lnSpc>
              <a:buFont typeface="Wingdings" pitchFamily="2" charset="2"/>
              <a:buChar char="§"/>
            </a:pPr>
            <a:r>
              <a:rPr lang="en-US" sz="2000" b="1" dirty="0">
                <a:latin typeface="Arial" pitchFamily="34" charset="0"/>
                <a:cs typeface="Arial" pitchFamily="34" charset="0"/>
              </a:rPr>
              <a:t>Run-of-river</a:t>
            </a:r>
            <a:r>
              <a:rPr lang="en-US" sz="2000" dirty="0">
                <a:latin typeface="Arial" pitchFamily="34" charset="0"/>
                <a:cs typeface="Arial" pitchFamily="34" charset="0"/>
              </a:rPr>
              <a:t>: an approach that uses the incoming water immediately to create energy with either very little or no storage. </a:t>
            </a:r>
          </a:p>
          <a:p>
            <a:pPr marL="342900" indent="-342900" algn="just">
              <a:lnSpc>
                <a:spcPct val="150000"/>
              </a:lnSpc>
              <a:buFont typeface="Wingdings" pitchFamily="2" charset="2"/>
              <a:buChar char="§"/>
            </a:pPr>
            <a:r>
              <a:rPr lang="en-US" sz="2000" b="1" dirty="0">
                <a:latin typeface="Arial" pitchFamily="34" charset="0"/>
                <a:cs typeface="Arial" pitchFamily="34" charset="0"/>
              </a:rPr>
              <a:t>Storage</a:t>
            </a:r>
            <a:r>
              <a:rPr lang="en-US" sz="2000" dirty="0">
                <a:latin typeface="Arial" pitchFamily="34" charset="0"/>
                <a:cs typeface="Arial" pitchFamily="34" charset="0"/>
              </a:rPr>
              <a:t>: a plan that creates a reservoir upstream of a dam structure to store water, especially during dry spells, so the reservoir can be used all year round. </a:t>
            </a:r>
          </a:p>
          <a:p>
            <a:pPr marL="342900" indent="-342900" algn="just">
              <a:lnSpc>
                <a:spcPct val="150000"/>
              </a:lnSpc>
              <a:buFont typeface="Wingdings" pitchFamily="2" charset="2"/>
              <a:buChar char="§"/>
            </a:pPr>
            <a:r>
              <a:rPr lang="en-US" sz="2000" dirty="0">
                <a:latin typeface="Arial" pitchFamily="34" charset="0"/>
                <a:cs typeface="Arial" pitchFamily="34" charset="0"/>
              </a:rPr>
              <a:t> </a:t>
            </a:r>
            <a:r>
              <a:rPr lang="en-US" sz="2000" b="1" dirty="0">
                <a:latin typeface="Arial" pitchFamily="34" charset="0"/>
                <a:cs typeface="Arial" pitchFamily="34" charset="0"/>
              </a:rPr>
              <a:t>Pumped </a:t>
            </a:r>
            <a:r>
              <a:rPr lang="en-US" sz="2000" b="1" dirty="0" smtClean="0">
                <a:latin typeface="Arial" pitchFamily="34" charset="0"/>
                <a:cs typeface="Arial" pitchFamily="34" charset="0"/>
              </a:rPr>
              <a:t>storage</a:t>
            </a:r>
            <a:r>
              <a:rPr lang="en-US" sz="2000" dirty="0" smtClean="0">
                <a:latin typeface="Arial" pitchFamily="34" charset="0"/>
                <a:cs typeface="Arial" pitchFamily="34" charset="0"/>
              </a:rPr>
              <a:t>: </a:t>
            </a:r>
            <a:r>
              <a:rPr lang="en-US" sz="2000" dirty="0">
                <a:latin typeface="Arial" pitchFamily="34" charset="0"/>
                <a:cs typeface="Arial" pitchFamily="34" charset="0"/>
              </a:rPr>
              <a:t>is a plan that allows water to be stored for use during periods of peak energy demand by pumping it from a river or lower reservoir to a reservoir at a higher elevation. </a:t>
            </a:r>
          </a:p>
        </p:txBody>
      </p:sp>
      <p:sp>
        <p:nvSpPr>
          <p:cNvPr id="2" name="Rectangle 1"/>
          <p:cNvSpPr/>
          <p:nvPr/>
        </p:nvSpPr>
        <p:spPr>
          <a:xfrm>
            <a:off x="283767" y="956666"/>
            <a:ext cx="5166799" cy="400110"/>
          </a:xfrm>
          <a:prstGeom prst="rect">
            <a:avLst/>
          </a:prstGeom>
        </p:spPr>
        <p:txBody>
          <a:bodyPr wrap="none">
            <a:spAutoFit/>
          </a:bodyPr>
          <a:lstStyle/>
          <a:p>
            <a:r>
              <a:rPr lang="en-US" sz="2000" b="1" dirty="0" smtClean="0">
                <a:latin typeface="Arial" pitchFamily="34" charset="0"/>
                <a:cs typeface="Arial" pitchFamily="34" charset="0"/>
              </a:rPr>
              <a:t>b. Classification based on Operation are:</a:t>
            </a:r>
            <a:endParaRPr lang="en-US" sz="2000" b="1" dirty="0">
              <a:latin typeface="Arial" pitchFamily="34" charset="0"/>
              <a:cs typeface="Arial" pitchFamily="34" charset="0"/>
            </a:endParaRPr>
          </a:p>
        </p:txBody>
      </p:sp>
      <p:sp>
        <p:nvSpPr>
          <p:cNvPr id="5" name="Title 1"/>
          <p:cNvSpPr txBox="1">
            <a:spLocks/>
          </p:cNvSpPr>
          <p:nvPr/>
        </p:nvSpPr>
        <p:spPr>
          <a:xfrm>
            <a:off x="483577" y="167055"/>
            <a:ext cx="11412415" cy="74734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sz="3000" smtClean="0">
                <a:latin typeface="Arial" pitchFamily="34" charset="0"/>
                <a:cs typeface="Arial" pitchFamily="34" charset="0"/>
              </a:rPr>
              <a:t>CHPP                                                                          Cont....</a:t>
            </a:r>
            <a:endParaRPr lang="en-US" sz="3000" dirty="0"/>
          </a:p>
        </p:txBody>
      </p:sp>
    </p:spTree>
    <p:extLst>
      <p:ext uri="{BB962C8B-B14F-4D97-AF65-F5344CB8AC3E}">
        <p14:creationId xmlns:p14="http://schemas.microsoft.com/office/powerpoint/2010/main" val="27170779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D9C312F-806C-4970-8865-8B58880A492E}"/>
              </a:ext>
            </a:extLst>
          </p:cNvPr>
          <p:cNvSpPr>
            <a:spLocks noGrp="1"/>
          </p:cNvSpPr>
          <p:nvPr>
            <p:ph idx="1"/>
          </p:nvPr>
        </p:nvSpPr>
        <p:spPr>
          <a:xfrm>
            <a:off x="95838" y="978794"/>
            <a:ext cx="11963639" cy="5764906"/>
          </a:xfrm>
        </p:spPr>
        <p:txBody>
          <a:bodyPr>
            <a:normAutofit/>
          </a:bodyPr>
          <a:lstStyle/>
          <a:p>
            <a:pPr algn="just">
              <a:lnSpc>
                <a:spcPct val="150000"/>
              </a:lnSpc>
              <a:buFont typeface="Wingdings" pitchFamily="2" charset="2"/>
              <a:buChar char="§"/>
            </a:pPr>
            <a:r>
              <a:rPr lang="en-US" sz="2000" dirty="0">
                <a:latin typeface="Arial" pitchFamily="34" charset="0"/>
                <a:cs typeface="Arial" pitchFamily="34" charset="0"/>
              </a:rPr>
              <a:t>Hydropower plants are generally categorized based on their installed capacity, though there is some variance in the threshold dividing different classes. </a:t>
            </a:r>
          </a:p>
          <a:p>
            <a:pPr algn="just">
              <a:lnSpc>
                <a:spcPct val="150000"/>
              </a:lnSpc>
              <a:buFont typeface="Wingdings" pitchFamily="2" charset="2"/>
              <a:buChar char="§"/>
            </a:pPr>
            <a:r>
              <a:rPr lang="en-US" sz="2000" b="1" dirty="0">
                <a:latin typeface="Arial" pitchFamily="34" charset="0"/>
                <a:cs typeface="Arial" pitchFamily="34" charset="0"/>
              </a:rPr>
              <a:t>Large HPP</a:t>
            </a:r>
            <a:r>
              <a:rPr lang="en-US" sz="2000" dirty="0">
                <a:latin typeface="Arial" pitchFamily="34" charset="0"/>
                <a:cs typeface="Arial" pitchFamily="34" charset="0"/>
              </a:rPr>
              <a:t>: </a:t>
            </a:r>
            <a:r>
              <a:rPr lang="en-US" sz="2000" dirty="0" smtClean="0">
                <a:latin typeface="Arial" pitchFamily="34" charset="0"/>
                <a:cs typeface="Arial" pitchFamily="34" charset="0"/>
              </a:rPr>
              <a:t>it’s </a:t>
            </a:r>
            <a:r>
              <a:rPr lang="en-US" sz="2000" dirty="0">
                <a:latin typeface="Arial" pitchFamily="34" charset="0"/>
                <a:cs typeface="Arial" pitchFamily="34" charset="0"/>
              </a:rPr>
              <a:t>connected to expansive </a:t>
            </a:r>
            <a:r>
              <a:rPr lang="en-US" sz="2000" dirty="0" smtClean="0">
                <a:latin typeface="Arial" pitchFamily="34" charset="0"/>
                <a:cs typeface="Arial" pitchFamily="34" charset="0"/>
              </a:rPr>
              <a:t>grids </a:t>
            </a:r>
            <a:r>
              <a:rPr lang="en-US" sz="2000" dirty="0">
                <a:latin typeface="Arial" pitchFamily="34" charset="0"/>
                <a:cs typeface="Arial" pitchFamily="34" charset="0"/>
              </a:rPr>
              <a:t>and have installed capacities more than 100 MW. </a:t>
            </a:r>
          </a:p>
          <a:p>
            <a:pPr algn="just">
              <a:lnSpc>
                <a:spcPct val="150000"/>
              </a:lnSpc>
              <a:buFont typeface="Wingdings" pitchFamily="2" charset="2"/>
              <a:buChar char="§"/>
            </a:pPr>
            <a:r>
              <a:rPr lang="en-US" sz="2000" b="1" dirty="0">
                <a:latin typeface="Arial" pitchFamily="34" charset="0"/>
                <a:cs typeface="Arial" pitchFamily="34" charset="0"/>
              </a:rPr>
              <a:t>Medium HPP</a:t>
            </a:r>
            <a:r>
              <a:rPr lang="en-US" sz="2000" dirty="0">
                <a:latin typeface="Arial" pitchFamily="34" charset="0"/>
                <a:cs typeface="Arial" pitchFamily="34" charset="0"/>
              </a:rPr>
              <a:t>: it feeds into the grid and has a capacity of 15–100 MW. </a:t>
            </a:r>
          </a:p>
          <a:p>
            <a:pPr algn="just">
              <a:lnSpc>
                <a:spcPct val="150000"/>
              </a:lnSpc>
              <a:buFont typeface="Wingdings" pitchFamily="2" charset="2"/>
              <a:buChar char="§"/>
            </a:pPr>
            <a:r>
              <a:rPr lang="en-US" sz="2000" dirty="0">
                <a:latin typeface="Arial" pitchFamily="34" charset="0"/>
                <a:cs typeface="Arial" pitchFamily="34" charset="0"/>
              </a:rPr>
              <a:t> </a:t>
            </a:r>
            <a:r>
              <a:rPr lang="en-US" sz="2000" b="1" dirty="0">
                <a:latin typeface="Arial" pitchFamily="34" charset="0"/>
                <a:cs typeface="Arial" pitchFamily="34" charset="0"/>
              </a:rPr>
              <a:t>Small HPP: </a:t>
            </a:r>
            <a:r>
              <a:rPr lang="en-US" sz="2000" dirty="0">
                <a:latin typeface="Arial" pitchFamily="34" charset="0"/>
                <a:cs typeface="Arial" pitchFamily="34" charset="0"/>
              </a:rPr>
              <a:t>it consists of 1–50 MW and can be standalone for certain locations or feed into the grid. </a:t>
            </a:r>
          </a:p>
          <a:p>
            <a:pPr algn="just">
              <a:lnSpc>
                <a:spcPct val="150000"/>
              </a:lnSpc>
              <a:buFont typeface="Wingdings" pitchFamily="2" charset="2"/>
              <a:buChar char="§"/>
            </a:pPr>
            <a:r>
              <a:rPr lang="en-US" sz="2000" b="1" dirty="0">
                <a:latin typeface="Arial" pitchFamily="34" charset="0"/>
                <a:cs typeface="Arial" pitchFamily="34" charset="0"/>
              </a:rPr>
              <a:t>Mini </a:t>
            </a:r>
            <a:r>
              <a:rPr lang="en-US" sz="2000" b="1" dirty="0" smtClean="0">
                <a:latin typeface="Arial" pitchFamily="34" charset="0"/>
                <a:cs typeface="Arial" pitchFamily="34" charset="0"/>
              </a:rPr>
              <a:t>HPPs</a:t>
            </a:r>
            <a:r>
              <a:rPr lang="en-US" sz="2000" dirty="0" smtClean="0">
                <a:latin typeface="Arial" pitchFamily="34" charset="0"/>
                <a:cs typeface="Arial" pitchFamily="34" charset="0"/>
              </a:rPr>
              <a:t>: </a:t>
            </a:r>
            <a:r>
              <a:rPr lang="en-US" sz="2000" dirty="0">
                <a:latin typeface="Arial" pitchFamily="34" charset="0"/>
                <a:cs typeface="Arial" pitchFamily="34" charset="0"/>
              </a:rPr>
              <a:t>are typically standalone and range in power from 100KW to 1 MW. </a:t>
            </a:r>
          </a:p>
          <a:p>
            <a:pPr algn="just">
              <a:lnSpc>
                <a:spcPct val="150000"/>
              </a:lnSpc>
              <a:buFont typeface="Wingdings" pitchFamily="2" charset="2"/>
              <a:buChar char="§"/>
            </a:pPr>
            <a:r>
              <a:rPr lang="en-US" sz="2000" b="1" dirty="0">
                <a:latin typeface="Arial" pitchFamily="34" charset="0"/>
                <a:cs typeface="Arial" pitchFamily="34" charset="0"/>
              </a:rPr>
              <a:t>Micro HPP</a:t>
            </a:r>
            <a:r>
              <a:rPr lang="en-US" sz="2000" dirty="0">
                <a:latin typeface="Arial" pitchFamily="34" charset="0"/>
                <a:cs typeface="Arial" pitchFamily="34" charset="0"/>
              </a:rPr>
              <a:t>: utilized as a standalone unit, it has a capacity of 5 to 100 KW. </a:t>
            </a:r>
          </a:p>
          <a:p>
            <a:pPr algn="just">
              <a:lnSpc>
                <a:spcPct val="150000"/>
              </a:lnSpc>
              <a:buFont typeface="Wingdings" pitchFamily="2" charset="2"/>
              <a:buChar char="§"/>
            </a:pPr>
            <a:r>
              <a:rPr lang="en-US" sz="2000" dirty="0">
                <a:latin typeface="Arial" pitchFamily="34" charset="0"/>
                <a:cs typeface="Arial" pitchFamily="34" charset="0"/>
              </a:rPr>
              <a:t> </a:t>
            </a:r>
            <a:r>
              <a:rPr lang="en-US" sz="2000" b="1" dirty="0">
                <a:latin typeface="Arial" pitchFamily="34" charset="0"/>
                <a:cs typeface="Arial" pitchFamily="34" charset="0"/>
              </a:rPr>
              <a:t>Pico HPP</a:t>
            </a:r>
            <a:r>
              <a:rPr lang="en-US" sz="2000" dirty="0">
                <a:latin typeface="Arial" pitchFamily="34" charset="0"/>
                <a:cs typeface="Arial" pitchFamily="34" charset="0"/>
              </a:rPr>
              <a:t>: it can operate independently in remote locations and has an installed capacity of less than 5KW. </a:t>
            </a:r>
            <a:endParaRPr lang="en-US" b="1" dirty="0">
              <a:solidFill>
                <a:srgbClr val="FFC000"/>
              </a:solidFill>
              <a:latin typeface="Arial" pitchFamily="34" charset="0"/>
              <a:cs typeface="Arial" pitchFamily="34" charset="0"/>
            </a:endParaRPr>
          </a:p>
          <a:p>
            <a:pPr algn="just"/>
            <a:endParaRPr lang="en-US"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228600" y="0"/>
            <a:ext cx="11412415" cy="747346"/>
          </a:xfrm>
        </p:spPr>
        <p:txBody>
          <a:bodyPr>
            <a:normAutofit/>
          </a:bodyPr>
          <a:lstStyle/>
          <a:p>
            <a:r>
              <a:rPr lang="de-DE" sz="3000" dirty="0" smtClean="0">
                <a:latin typeface="Arial" pitchFamily="34" charset="0"/>
                <a:cs typeface="Arial" pitchFamily="34" charset="0"/>
              </a:rPr>
              <a:t>CHPP                                                                          Cont....</a:t>
            </a:r>
            <a:endParaRPr lang="en-US" sz="3000" dirty="0"/>
          </a:p>
        </p:txBody>
      </p:sp>
      <p:sp>
        <p:nvSpPr>
          <p:cNvPr id="6" name="Rectangle 5"/>
          <p:cNvSpPr/>
          <p:nvPr/>
        </p:nvSpPr>
        <p:spPr>
          <a:xfrm>
            <a:off x="95838" y="571472"/>
            <a:ext cx="4426212" cy="400110"/>
          </a:xfrm>
          <a:prstGeom prst="rect">
            <a:avLst/>
          </a:prstGeom>
        </p:spPr>
        <p:txBody>
          <a:bodyPr wrap="none">
            <a:spAutoFit/>
          </a:bodyPr>
          <a:lstStyle/>
          <a:p>
            <a:r>
              <a:rPr lang="en-US" sz="2000" b="1" dirty="0" smtClean="0">
                <a:latin typeface="Arial" pitchFamily="34" charset="0"/>
                <a:cs typeface="Arial" pitchFamily="34" charset="0"/>
              </a:rPr>
              <a:t>c. Classification </a:t>
            </a:r>
            <a:r>
              <a:rPr lang="en-US" sz="2000" b="1" dirty="0">
                <a:latin typeface="Arial" pitchFamily="34" charset="0"/>
                <a:cs typeface="Arial" pitchFamily="34" charset="0"/>
              </a:rPr>
              <a:t>based on </a:t>
            </a:r>
            <a:r>
              <a:rPr lang="en-US" sz="2000" b="1" dirty="0" smtClean="0">
                <a:latin typeface="Arial" pitchFamily="34" charset="0"/>
                <a:cs typeface="Arial" pitchFamily="34" charset="0"/>
              </a:rPr>
              <a:t>size are</a:t>
            </a:r>
            <a:r>
              <a:rPr lang="en-US" sz="2000" b="1" dirty="0">
                <a:latin typeface="Arial" pitchFamily="34" charset="0"/>
                <a:cs typeface="Arial" pitchFamily="34" charset="0"/>
              </a:rPr>
              <a:t>:</a:t>
            </a:r>
          </a:p>
        </p:txBody>
      </p:sp>
    </p:spTree>
    <p:extLst>
      <p:ext uri="{BB962C8B-B14F-4D97-AF65-F5344CB8AC3E}">
        <p14:creationId xmlns:p14="http://schemas.microsoft.com/office/powerpoint/2010/main" val="1969806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87DD096-8B5C-4708-994F-501B5834FB65}"/>
              </a:ext>
            </a:extLst>
          </p:cNvPr>
          <p:cNvSpPr>
            <a:spLocks noGrp="1"/>
          </p:cNvSpPr>
          <p:nvPr>
            <p:ph idx="1"/>
          </p:nvPr>
        </p:nvSpPr>
        <p:spPr>
          <a:xfrm>
            <a:off x="132080" y="568960"/>
            <a:ext cx="11897360" cy="6146800"/>
          </a:xfrm>
        </p:spPr>
        <p:txBody>
          <a:bodyPr>
            <a:normAutofit/>
          </a:bodyPr>
          <a:lstStyle/>
          <a:p>
            <a:pPr algn="just">
              <a:lnSpc>
                <a:spcPct val="200000"/>
              </a:lnSpc>
              <a:spcBef>
                <a:spcPts val="0"/>
              </a:spcBef>
              <a:buFont typeface="Wingdings" panose="05000000000000000000" pitchFamily="2" charset="2"/>
              <a:buChar char="v"/>
            </a:pPr>
            <a:r>
              <a:rPr lang="en-US" sz="2000" dirty="0">
                <a:latin typeface="Arial" pitchFamily="34" charset="0"/>
                <a:cs typeface="Arial" pitchFamily="34" charset="0"/>
              </a:rPr>
              <a:t>A form of energy produced by water that is dependent </a:t>
            </a:r>
            <a:r>
              <a:rPr lang="en-US" sz="2000" i="1" dirty="0">
                <a:latin typeface="Arial" pitchFamily="34" charset="0"/>
                <a:cs typeface="Arial" pitchFamily="34" charset="0"/>
              </a:rPr>
              <a:t>on both volume and elevation differential between the source and the outflow is called hydroelectricity. </a:t>
            </a:r>
            <a:endParaRPr lang="en-US" sz="2000" i="1" dirty="0" smtClean="0">
              <a:latin typeface="Arial" pitchFamily="34" charset="0"/>
              <a:cs typeface="Arial" pitchFamily="34" charset="0"/>
            </a:endParaRPr>
          </a:p>
          <a:p>
            <a:pPr algn="just">
              <a:lnSpc>
                <a:spcPct val="200000"/>
              </a:lnSpc>
              <a:spcBef>
                <a:spcPts val="0"/>
              </a:spcBef>
              <a:buFont typeface="Wingdings" panose="05000000000000000000" pitchFamily="2" charset="2"/>
              <a:buChar char="v"/>
            </a:pPr>
            <a:r>
              <a:rPr lang="en-US" sz="2000" dirty="0" smtClean="0">
                <a:latin typeface="Arial" pitchFamily="34" charset="0"/>
                <a:cs typeface="Arial" pitchFamily="34" charset="0"/>
              </a:rPr>
              <a:t>To </a:t>
            </a:r>
            <a:r>
              <a:rPr lang="en-US" sz="2000" dirty="0">
                <a:latin typeface="Arial" pitchFamily="34" charset="0"/>
                <a:cs typeface="Arial" pitchFamily="34" charset="0"/>
              </a:rPr>
              <a:t>put it another way, the fact that water circulates under the </a:t>
            </a:r>
            <a:r>
              <a:rPr lang="en-US" sz="2000" dirty="0" smtClean="0">
                <a:latin typeface="Arial" pitchFamily="34" charset="0"/>
                <a:cs typeface="Arial" pitchFamily="34" charset="0"/>
              </a:rPr>
              <a:t>initial force and </a:t>
            </a:r>
            <a:r>
              <a:rPr lang="en-US" sz="2000" dirty="0">
                <a:latin typeface="Arial" pitchFamily="34" charset="0"/>
                <a:cs typeface="Arial" pitchFamily="34" charset="0"/>
              </a:rPr>
              <a:t>uses turbines and generators to create electricity makes </a:t>
            </a:r>
            <a:r>
              <a:rPr lang="en-US" sz="2000" dirty="0" smtClean="0">
                <a:latin typeface="Arial" pitchFamily="34" charset="0"/>
                <a:cs typeface="Arial" pitchFamily="34" charset="0"/>
              </a:rPr>
              <a:t>hydroelectricity, which is  </a:t>
            </a:r>
            <a:r>
              <a:rPr lang="en-US" sz="2000" dirty="0">
                <a:latin typeface="Arial" pitchFamily="34" charset="0"/>
                <a:cs typeface="Arial" pitchFamily="34" charset="0"/>
              </a:rPr>
              <a:t>sustainable renewable energy source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200000"/>
              </a:lnSpc>
              <a:spcBef>
                <a:spcPts val="0"/>
              </a:spcBef>
              <a:buFont typeface="Wingdings" panose="05000000000000000000" pitchFamily="2" charset="2"/>
              <a:buChar char="v"/>
            </a:pPr>
            <a:r>
              <a:rPr lang="en-US" sz="2000" dirty="0" smtClean="0">
                <a:latin typeface="Arial" pitchFamily="34" charset="0"/>
                <a:cs typeface="Arial" pitchFamily="34" charset="0"/>
              </a:rPr>
              <a:t>The </a:t>
            </a:r>
            <a:r>
              <a:rPr lang="en-US" sz="2000" dirty="0">
                <a:latin typeface="Arial" pitchFamily="34" charset="0"/>
                <a:cs typeface="Arial" pitchFamily="34" charset="0"/>
              </a:rPr>
              <a:t>principle of electricity generation is similar irrespective of the size of the hydropower plant. </a:t>
            </a:r>
          </a:p>
          <a:p>
            <a:pPr algn="just">
              <a:lnSpc>
                <a:spcPct val="200000"/>
              </a:lnSpc>
              <a:spcBef>
                <a:spcPts val="0"/>
              </a:spcBef>
              <a:buFont typeface="Wingdings" panose="05000000000000000000" pitchFamily="2" charset="2"/>
              <a:buChar char="v"/>
            </a:pPr>
            <a:r>
              <a:rPr lang="en-US" sz="2000" dirty="0" smtClean="0">
                <a:latin typeface="Arial" pitchFamily="34" charset="0"/>
                <a:cs typeface="Arial" pitchFamily="34" charset="0"/>
              </a:rPr>
              <a:t>Thus, stored water </a:t>
            </a:r>
            <a:r>
              <a:rPr lang="en-US" sz="2000" dirty="0">
                <a:latin typeface="Arial" pitchFamily="34" charset="0"/>
                <a:cs typeface="Arial" pitchFamily="34" charset="0"/>
              </a:rPr>
              <a:t>at higher elevation has a potential energy due to gravity and when this water is allowed to fall down a </a:t>
            </a:r>
            <a:r>
              <a:rPr lang="en-US" sz="2000" dirty="0" smtClean="0">
                <a:latin typeface="Arial" pitchFamily="34" charset="0"/>
                <a:cs typeface="Arial" pitchFamily="34" charset="0"/>
              </a:rPr>
              <a:t>given head, potential energy will </a:t>
            </a:r>
            <a:r>
              <a:rPr lang="en-US" sz="2000" dirty="0">
                <a:latin typeface="Arial" pitchFamily="34" charset="0"/>
                <a:cs typeface="Arial" pitchFamily="34" charset="0"/>
              </a:rPr>
              <a:t>be converted into </a:t>
            </a:r>
            <a:r>
              <a:rPr lang="en-US" sz="2000" dirty="0" smtClean="0">
                <a:latin typeface="Arial" pitchFamily="34" charset="0"/>
                <a:cs typeface="Arial" pitchFamily="34" charset="0"/>
              </a:rPr>
              <a:t>kinetic/pressure </a:t>
            </a:r>
            <a:r>
              <a:rPr lang="en-US" sz="2000" dirty="0">
                <a:latin typeface="Arial" pitchFamily="34" charset="0"/>
                <a:cs typeface="Arial" pitchFamily="34" charset="0"/>
              </a:rPr>
              <a:t>energy forms. </a:t>
            </a:r>
          </a:p>
          <a:p>
            <a:pPr algn="just">
              <a:lnSpc>
                <a:spcPct val="200000"/>
              </a:lnSpc>
              <a:spcBef>
                <a:spcPts val="0"/>
              </a:spcBef>
              <a:buFont typeface="Wingdings" panose="05000000000000000000" pitchFamily="2" charset="2"/>
              <a:buChar char="v"/>
            </a:pPr>
            <a:r>
              <a:rPr lang="en-US" sz="2000" dirty="0">
                <a:latin typeface="Arial" pitchFamily="34" charset="0"/>
                <a:cs typeface="Arial" pitchFamily="34" charset="0"/>
              </a:rPr>
              <a:t>The kinetic and pressure energy can be converted into mechanical </a:t>
            </a:r>
            <a:r>
              <a:rPr lang="en-US" sz="2000" dirty="0" smtClean="0">
                <a:latin typeface="Arial" pitchFamily="34" charset="0"/>
                <a:cs typeface="Arial" pitchFamily="34" charset="0"/>
              </a:rPr>
              <a:t>energy </a:t>
            </a:r>
            <a:r>
              <a:rPr lang="en-US" sz="2000" dirty="0">
                <a:latin typeface="Arial" pitchFamily="34" charset="0"/>
                <a:cs typeface="Arial" pitchFamily="34" charset="0"/>
              </a:rPr>
              <a:t>using hydraulic turbines. </a:t>
            </a:r>
          </a:p>
          <a:p>
            <a:pPr marL="0" indent="0" algn="just">
              <a:lnSpc>
                <a:spcPct val="200000"/>
              </a:lnSpc>
              <a:buNone/>
            </a:pP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2092656" y="97860"/>
            <a:ext cx="8055410" cy="553998"/>
          </a:xfrm>
          <a:prstGeom prst="rect">
            <a:avLst/>
          </a:prstGeom>
        </p:spPr>
        <p:txBody>
          <a:bodyPr wrap="none">
            <a:spAutoFit/>
          </a:bodyPr>
          <a:lstStyle/>
          <a:p>
            <a:pPr algn="ctr"/>
            <a:r>
              <a:rPr lang="en-US" sz="3000" b="1" dirty="0">
                <a:latin typeface="Arial" pitchFamily="34" charset="0"/>
                <a:cs typeface="Arial" pitchFamily="34" charset="0"/>
              </a:rPr>
              <a:t>4</a:t>
            </a:r>
            <a:r>
              <a:rPr lang="en-US" sz="3000" b="1" dirty="0" smtClean="0">
                <a:latin typeface="Arial" pitchFamily="34" charset="0"/>
                <a:cs typeface="Arial" pitchFamily="34" charset="0"/>
              </a:rPr>
              <a:t>. Operation of </a:t>
            </a:r>
            <a:r>
              <a:rPr lang="en-US" sz="3000" b="1" dirty="0">
                <a:latin typeface="Arial" pitchFamily="34" charset="0"/>
                <a:cs typeface="Arial" pitchFamily="34" charset="0"/>
              </a:rPr>
              <a:t>Hydropower </a:t>
            </a:r>
            <a:r>
              <a:rPr lang="en-US" sz="3000" b="1" dirty="0" smtClean="0">
                <a:latin typeface="Arial" pitchFamily="34" charset="0"/>
                <a:cs typeface="Arial" pitchFamily="34" charset="0"/>
              </a:rPr>
              <a:t>Plant (OHPP)</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5611786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xmlns="" id="{0C3F3798-2BAC-42AC-96CB-DC56B878D320}"/>
                  </a:ext>
                </a:extLst>
              </p:cNvPr>
              <p:cNvSpPr>
                <a:spLocks noGrp="1"/>
              </p:cNvSpPr>
              <p:nvPr>
                <p:ph idx="1"/>
              </p:nvPr>
            </p:nvSpPr>
            <p:spPr>
              <a:xfrm>
                <a:off x="322138" y="589280"/>
                <a:ext cx="11869861" cy="5820312"/>
              </a:xfrm>
            </p:spPr>
            <p:txBody>
              <a:bodyPr>
                <a:normAutofit/>
              </a:bodyPr>
              <a:lstStyle/>
              <a:p>
                <a:pPr algn="just">
                  <a:lnSpc>
                    <a:spcPct val="160000"/>
                  </a:lnSpc>
                  <a:spcBef>
                    <a:spcPts val="0"/>
                  </a:spcBef>
                  <a:buFont typeface="Wingdings" pitchFamily="2" charset="2"/>
                  <a:buChar char="§"/>
                </a:pPr>
                <a:r>
                  <a:rPr lang="en-US" sz="2000" dirty="0" smtClean="0">
                    <a:latin typeface="Arial" pitchFamily="34" charset="0"/>
                    <a:cs typeface="Arial" pitchFamily="34" charset="0"/>
                  </a:rPr>
                  <a:t>Then, by coupling to an appropriate generator with the shaft of the hydraulic turbine, the energy will be converted into electrical energy.</a:t>
                </a:r>
              </a:p>
              <a:p>
                <a:pPr algn="just">
                  <a:lnSpc>
                    <a:spcPct val="160000"/>
                  </a:lnSpc>
                  <a:spcBef>
                    <a:spcPts val="0"/>
                  </a:spcBef>
                  <a:buFont typeface="Wingdings" pitchFamily="2" charset="2"/>
                  <a:buChar char="§"/>
                </a:pPr>
                <a:r>
                  <a:rPr lang="en-GB" sz="2000" b="1" dirty="0" smtClean="0">
                    <a:latin typeface="Arial" pitchFamily="34" charset="0"/>
                    <a:cs typeface="Arial" pitchFamily="34" charset="0"/>
                  </a:rPr>
                  <a:t>The </a:t>
                </a:r>
                <a:r>
                  <a:rPr lang="en-GB" sz="2000" b="1" dirty="0">
                    <a:latin typeface="Arial" pitchFamily="34" charset="0"/>
                    <a:cs typeface="Arial" pitchFamily="34" charset="0"/>
                  </a:rPr>
                  <a:t>first steps in hydropower </a:t>
                </a:r>
                <a:r>
                  <a:rPr lang="en-GB" sz="2000" b="1" dirty="0" smtClean="0">
                    <a:latin typeface="Arial" pitchFamily="34" charset="0"/>
                    <a:cs typeface="Arial" pitchFamily="34" charset="0"/>
                  </a:rPr>
                  <a:t>planning </a:t>
                </a:r>
                <a:r>
                  <a:rPr lang="en-GB" sz="2000" b="1" dirty="0">
                    <a:latin typeface="Arial" pitchFamily="34" charset="0"/>
                    <a:cs typeface="Arial" pitchFamily="34" charset="0"/>
                  </a:rPr>
                  <a:t>is to mea</a:t>
                </a:r>
                <a:r>
                  <a:rPr lang="en-GB" sz="2000" dirty="0">
                    <a:latin typeface="Arial" pitchFamily="34" charset="0"/>
                    <a:cs typeface="Arial" pitchFamily="34" charset="0"/>
                  </a:rPr>
                  <a:t>sure the power potential of the stream which depend on; </a:t>
                </a:r>
              </a:p>
              <a:p>
                <a:pPr algn="just">
                  <a:lnSpc>
                    <a:spcPct val="160000"/>
                  </a:lnSpc>
                  <a:spcBef>
                    <a:spcPts val="0"/>
                  </a:spcBef>
                  <a:buFont typeface="Wingdings" pitchFamily="2" charset="2"/>
                  <a:buChar char="§"/>
                </a:pPr>
                <a:r>
                  <a:rPr lang="en-GB" sz="2000" i="1" dirty="0">
                    <a:latin typeface="Arial" pitchFamily="34" charset="0"/>
                    <a:cs typeface="Arial" pitchFamily="34" charset="0"/>
                  </a:rPr>
                  <a:t>The amount of water flow</a:t>
                </a:r>
              </a:p>
              <a:p>
                <a:pPr algn="just">
                  <a:lnSpc>
                    <a:spcPct val="160000"/>
                  </a:lnSpc>
                  <a:spcBef>
                    <a:spcPts val="0"/>
                  </a:spcBef>
                  <a:buFont typeface="Wingdings" pitchFamily="2" charset="2"/>
                  <a:buChar char="§"/>
                </a:pPr>
                <a:r>
                  <a:rPr lang="en-GB" sz="2000" i="1" dirty="0" smtClean="0">
                    <a:latin typeface="Arial" pitchFamily="34" charset="0"/>
                    <a:cs typeface="Arial" pitchFamily="34" charset="0"/>
                  </a:rPr>
                  <a:t>The </a:t>
                </a:r>
                <a:r>
                  <a:rPr lang="en-GB" sz="2000" i="1" dirty="0">
                    <a:latin typeface="Arial" pitchFamily="34" charset="0"/>
                    <a:cs typeface="Arial" pitchFamily="34" charset="0"/>
                  </a:rPr>
                  <a:t>height which the water falls (head)</a:t>
                </a:r>
              </a:p>
              <a:p>
                <a:pPr algn="just">
                  <a:lnSpc>
                    <a:spcPct val="160000"/>
                  </a:lnSpc>
                  <a:spcBef>
                    <a:spcPts val="0"/>
                  </a:spcBef>
                  <a:buFont typeface="Wingdings" pitchFamily="2" charset="2"/>
                  <a:buChar char="§"/>
                </a:pPr>
                <a:r>
                  <a:rPr lang="en-GB" sz="2000" i="1" dirty="0">
                    <a:latin typeface="Arial" pitchFamily="34" charset="0"/>
                    <a:cs typeface="Arial" pitchFamily="34" charset="0"/>
                  </a:rPr>
                  <a:t>The efficiency of the plant to convert mechanical </a:t>
                </a:r>
                <a:r>
                  <a:rPr lang="en-US" sz="2000" i="1" dirty="0">
                    <a:latin typeface="Arial" pitchFamily="34" charset="0"/>
                    <a:cs typeface="Arial" pitchFamily="34" charset="0"/>
                  </a:rPr>
                  <a:t>energy to electrical </a:t>
                </a:r>
                <a:r>
                  <a:rPr lang="en-US" sz="2000" i="1" dirty="0" smtClean="0">
                    <a:latin typeface="Arial" pitchFamily="34" charset="0"/>
                    <a:cs typeface="Arial" pitchFamily="34" charset="0"/>
                  </a:rPr>
                  <a:t>energy</a:t>
                </a:r>
                <a:endParaRPr lang="en-US" sz="2000" dirty="0">
                  <a:latin typeface="Arial" pitchFamily="34" charset="0"/>
                  <a:cs typeface="Arial" pitchFamily="34" charset="0"/>
                </a:endParaRPr>
              </a:p>
              <a:p>
                <a:pPr algn="just">
                  <a:lnSpc>
                    <a:spcPct val="160000"/>
                  </a:lnSpc>
                  <a:spcBef>
                    <a:spcPts val="0"/>
                  </a:spcBef>
                  <a:buFont typeface="Wingdings" pitchFamily="2" charset="2"/>
                  <a:buChar char="§"/>
                </a:pPr>
                <a:r>
                  <a:rPr lang="en-US" sz="2000" dirty="0" smtClean="0">
                    <a:latin typeface="Arial" pitchFamily="34" charset="0"/>
                    <a:cs typeface="Arial" pitchFamily="34" charset="0"/>
                  </a:rPr>
                  <a:t>The </a:t>
                </a:r>
                <a:r>
                  <a:rPr lang="en-US" sz="2000" dirty="0">
                    <a:latin typeface="Arial" pitchFamily="34" charset="0"/>
                    <a:cs typeface="Arial" pitchFamily="34" charset="0"/>
                  </a:rPr>
                  <a:t>theoretical power available from hydropower can be calculated from the </a:t>
                </a:r>
                <a:r>
                  <a:rPr lang="en-US" sz="2000" dirty="0">
                    <a:solidFill>
                      <a:srgbClr val="00B0F0"/>
                    </a:solidFill>
                    <a:latin typeface="Arial" pitchFamily="34" charset="0"/>
                    <a:cs typeface="Arial" pitchFamily="34" charset="0"/>
                  </a:rPr>
                  <a:t>flow rate </a:t>
                </a:r>
                <a:r>
                  <a:rPr lang="en-US" sz="2000" dirty="0">
                    <a:latin typeface="Arial" pitchFamily="34" charset="0"/>
                    <a:cs typeface="Arial" pitchFamily="34" charset="0"/>
                  </a:rPr>
                  <a:t>and </a:t>
                </a:r>
                <a:r>
                  <a:rPr lang="en-US" sz="2000" dirty="0">
                    <a:solidFill>
                      <a:srgbClr val="00B0F0"/>
                    </a:solidFill>
                    <a:latin typeface="Arial" pitchFamily="34" charset="0"/>
                    <a:cs typeface="Arial" pitchFamily="34" charset="0"/>
                  </a:rPr>
                  <a:t>density of water</a:t>
                </a:r>
                <a:r>
                  <a:rPr lang="en-US" sz="2000" dirty="0">
                    <a:latin typeface="Arial" pitchFamily="34" charset="0"/>
                    <a:cs typeface="Arial" pitchFamily="34" charset="0"/>
                  </a:rPr>
                  <a:t>, </a:t>
                </a:r>
                <a:r>
                  <a:rPr lang="en-US" sz="2000" dirty="0">
                    <a:solidFill>
                      <a:srgbClr val="00B0F0"/>
                    </a:solidFill>
                    <a:latin typeface="Arial" pitchFamily="34" charset="0"/>
                    <a:cs typeface="Arial" pitchFamily="34" charset="0"/>
                  </a:rPr>
                  <a:t>net head</a:t>
                </a:r>
                <a:r>
                  <a:rPr lang="en-US" sz="2000" dirty="0">
                    <a:latin typeface="Arial" pitchFamily="34" charset="0"/>
                    <a:cs typeface="Arial" pitchFamily="34" charset="0"/>
                  </a:rPr>
                  <a:t>, and </a:t>
                </a:r>
                <a:r>
                  <a:rPr lang="en-US" sz="2000" dirty="0">
                    <a:solidFill>
                      <a:srgbClr val="00B0F0"/>
                    </a:solidFill>
                    <a:latin typeface="Arial" pitchFamily="34" charset="0"/>
                    <a:cs typeface="Arial" pitchFamily="34" charset="0"/>
                  </a:rPr>
                  <a:t>acceleration</a:t>
                </a:r>
                <a:r>
                  <a:rPr lang="en-US" sz="2000" dirty="0">
                    <a:latin typeface="Arial" pitchFamily="34" charset="0"/>
                    <a:cs typeface="Arial" pitchFamily="34" charset="0"/>
                  </a:rPr>
                  <a:t> due to </a:t>
                </a:r>
                <a:r>
                  <a:rPr lang="en-US" sz="2000" dirty="0" smtClean="0">
                    <a:latin typeface="Arial" pitchFamily="34" charset="0"/>
                    <a:cs typeface="Arial" pitchFamily="34" charset="0"/>
                  </a:rPr>
                  <a:t>gravity</a:t>
                </a:r>
                <a:r>
                  <a:rPr lang="en-US" sz="2000" dirty="0">
                    <a:latin typeface="Arial" pitchFamily="34" charset="0"/>
                    <a:cs typeface="Arial" pitchFamily="34" charset="0"/>
                  </a:rPr>
                  <a:t> </a:t>
                </a:r>
                <a:r>
                  <a:rPr lang="en-US" sz="2000" dirty="0" smtClean="0">
                    <a:latin typeface="Arial" pitchFamily="34" charset="0"/>
                    <a:cs typeface="Arial" pitchFamily="34" charset="0"/>
                  </a:rPr>
                  <a:t>as given by:</a:t>
                </a:r>
                <a:endParaRPr lang="en-US" sz="2000" dirty="0">
                  <a:latin typeface="Arial" pitchFamily="34" charset="0"/>
                  <a:cs typeface="Arial" pitchFamily="34" charset="0"/>
                </a:endParaRPr>
              </a:p>
              <a:p>
                <a:pPr marL="0" indent="0">
                  <a:spcBef>
                    <a:spcPts val="0"/>
                  </a:spcBef>
                  <a:buNone/>
                </a:pPr>
                <a:r>
                  <a:rPr lang="en-US" sz="2000" dirty="0" smtClean="0">
                    <a:latin typeface="Arial" pitchFamily="34" charset="0"/>
                    <a:cs typeface="Arial" pitchFamily="34" charset="0"/>
                  </a:rPr>
                  <a:t>                                              </a:t>
                </a:r>
                <a14:m>
                  <m:oMath xmlns:m="http://schemas.openxmlformats.org/officeDocument/2006/math">
                    <m:r>
                      <m:rPr>
                        <m:sty m:val="p"/>
                      </m:rPr>
                      <a:rPr lang="en-US" sz="2000" smtClean="0">
                        <a:solidFill>
                          <a:srgbClr val="7030A0"/>
                        </a:solidFill>
                        <a:latin typeface="Cambria Math" panose="02040503050406030204" pitchFamily="18" charset="0"/>
                      </a:rPr>
                      <m:t>P</m:t>
                    </m:r>
                    <m:r>
                      <a:rPr lang="en-US" sz="2000" smtClean="0">
                        <a:solidFill>
                          <a:srgbClr val="7030A0"/>
                        </a:solidFill>
                        <a:latin typeface="Cambria Math" panose="02040503050406030204" pitchFamily="18" charset="0"/>
                      </a:rPr>
                      <m:t>=</m:t>
                    </m:r>
                    <m:sSub>
                      <m:sSubPr>
                        <m:ctrlPr>
                          <a:rPr lang="en-US" sz="2000" i="1">
                            <a:solidFill>
                              <a:srgbClr val="7030A0"/>
                            </a:solidFill>
                            <a:latin typeface="Cambria Math"/>
                          </a:rPr>
                        </m:ctrlPr>
                      </m:sSubPr>
                      <m:e>
                        <m:r>
                          <a:rPr lang="en-US" sz="2000">
                            <a:solidFill>
                              <a:srgbClr val="7030A0"/>
                            </a:solidFill>
                            <a:latin typeface="Cambria Math" panose="02040503050406030204" pitchFamily="18" charset="0"/>
                          </a:rPr>
                          <m:t>ղ</m:t>
                        </m:r>
                      </m:e>
                      <m:sub>
                        <m:r>
                          <m:rPr>
                            <m:sty m:val="p"/>
                          </m:rPr>
                          <a:rPr lang="en-US" sz="2000">
                            <a:solidFill>
                              <a:srgbClr val="7030A0"/>
                            </a:solidFill>
                            <a:latin typeface="Cambria Math" panose="02040503050406030204" pitchFamily="18" charset="0"/>
                          </a:rPr>
                          <m:t>t</m:t>
                        </m:r>
                      </m:sub>
                    </m:sSub>
                    <m:r>
                      <a:rPr lang="en-US" sz="2000" i="1">
                        <a:solidFill>
                          <a:srgbClr val="7030A0"/>
                        </a:solidFill>
                        <a:latin typeface="Cambria Math" panose="02040503050406030204" pitchFamily="18" charset="0"/>
                      </a:rPr>
                      <m:t>∗</m:t>
                    </m:r>
                    <m:r>
                      <m:rPr>
                        <m:sty m:val="p"/>
                      </m:rPr>
                      <a:rPr lang="en-US" sz="2000">
                        <a:solidFill>
                          <a:srgbClr val="7030A0"/>
                        </a:solidFill>
                        <a:latin typeface="Cambria Math" panose="02040503050406030204" pitchFamily="18" charset="0"/>
                      </a:rPr>
                      <m:t>ρ</m:t>
                    </m:r>
                    <m:r>
                      <a:rPr lang="en-US" sz="2000" i="1">
                        <a:solidFill>
                          <a:srgbClr val="7030A0"/>
                        </a:solidFill>
                        <a:latin typeface="Cambria Math" panose="02040503050406030204" pitchFamily="18" charset="0"/>
                      </a:rPr>
                      <m:t>∗</m:t>
                    </m:r>
                    <m:r>
                      <m:rPr>
                        <m:sty m:val="p"/>
                      </m:rPr>
                      <a:rPr lang="en-US" sz="2000">
                        <a:solidFill>
                          <a:srgbClr val="7030A0"/>
                        </a:solidFill>
                        <a:latin typeface="Cambria Math" panose="02040503050406030204" pitchFamily="18" charset="0"/>
                      </a:rPr>
                      <m:t>g</m:t>
                    </m:r>
                    <m:r>
                      <a:rPr lang="en-US" sz="2000" i="1">
                        <a:solidFill>
                          <a:srgbClr val="7030A0"/>
                        </a:solidFill>
                        <a:latin typeface="Cambria Math" panose="02040503050406030204" pitchFamily="18" charset="0"/>
                      </a:rPr>
                      <m:t>∗</m:t>
                    </m:r>
                    <m:r>
                      <m:rPr>
                        <m:sty m:val="p"/>
                      </m:rPr>
                      <a:rPr lang="en-US" sz="2000">
                        <a:solidFill>
                          <a:srgbClr val="7030A0"/>
                        </a:solidFill>
                        <a:latin typeface="Cambria Math" panose="02040503050406030204" pitchFamily="18" charset="0"/>
                      </a:rPr>
                      <m:t>Q</m:t>
                    </m:r>
                    <m:r>
                      <a:rPr lang="en-US" sz="2000" i="1">
                        <a:solidFill>
                          <a:srgbClr val="7030A0"/>
                        </a:solidFill>
                        <a:latin typeface="Cambria Math" panose="02040503050406030204" pitchFamily="18" charset="0"/>
                      </a:rPr>
                      <m:t>∗</m:t>
                    </m:r>
                    <m:sSub>
                      <m:sSubPr>
                        <m:ctrlPr>
                          <a:rPr lang="en-US" sz="2000" i="1">
                            <a:solidFill>
                              <a:srgbClr val="7030A0"/>
                            </a:solidFill>
                            <a:latin typeface="Cambria Math"/>
                          </a:rPr>
                        </m:ctrlPr>
                      </m:sSubPr>
                      <m:e>
                        <m:r>
                          <m:rPr>
                            <m:sty m:val="p"/>
                          </m:rPr>
                          <a:rPr lang="en-US" sz="2000">
                            <a:solidFill>
                              <a:srgbClr val="7030A0"/>
                            </a:solidFill>
                            <a:latin typeface="Cambria Math" panose="02040503050406030204" pitchFamily="18" charset="0"/>
                          </a:rPr>
                          <m:t>H</m:t>
                        </m:r>
                      </m:e>
                      <m:sub>
                        <m:r>
                          <m:rPr>
                            <m:sty m:val="p"/>
                          </m:rPr>
                          <a:rPr lang="en-US" sz="2000">
                            <a:solidFill>
                              <a:srgbClr val="7030A0"/>
                            </a:solidFill>
                            <a:latin typeface="Cambria Math" panose="02040503050406030204" pitchFamily="18" charset="0"/>
                          </a:rPr>
                          <m:t>eff</m:t>
                        </m:r>
                      </m:sub>
                    </m:sSub>
                  </m:oMath>
                </a14:m>
                <a:r>
                  <a:rPr lang="en-US" sz="2000" dirty="0" smtClean="0">
                    <a:latin typeface="Arial" pitchFamily="34" charset="0"/>
                    <a:cs typeface="Arial" pitchFamily="34" charset="0"/>
                  </a:rPr>
                  <a:t>                           eqn.(1)</a:t>
                </a:r>
              </a:p>
              <a:p>
                <a:pPr marL="0" indent="0">
                  <a:spcBef>
                    <a:spcPts val="0"/>
                  </a:spcBef>
                  <a:buNone/>
                </a:pPr>
                <a:endParaRPr lang="en-US" sz="2400" dirty="0">
                  <a:latin typeface="Arial" pitchFamily="34" charset="0"/>
                  <a:cs typeface="Arial" pitchFamily="34" charset="0"/>
                </a:endParaRPr>
              </a:p>
              <a:p>
                <a:pPr marL="0" indent="0">
                  <a:spcBef>
                    <a:spcPts val="0"/>
                  </a:spcBef>
                  <a:buNone/>
                </a:pPr>
                <a:r>
                  <a:rPr lang="en-US" sz="2000" dirty="0" smtClean="0">
                    <a:latin typeface="Arial" pitchFamily="34" charset="0"/>
                    <a:cs typeface="Arial" pitchFamily="34" charset="0"/>
                  </a:rPr>
                  <a:t>        Where</a:t>
                </a:r>
                <a:r>
                  <a:rPr lang="en-US" sz="2000" dirty="0">
                    <a:latin typeface="Arial" pitchFamily="34" charset="0"/>
                    <a:cs typeface="Arial" pitchFamily="34" charset="0"/>
                  </a:rPr>
                  <a:t>:  P is theoretical power (W),  𝜌 = density of water (kg/m</a:t>
                </a:r>
                <a:r>
                  <a:rPr lang="en-US" sz="2000" baseline="30000" dirty="0">
                    <a:latin typeface="Arial" pitchFamily="34" charset="0"/>
                    <a:cs typeface="Arial" pitchFamily="34" charset="0"/>
                  </a:rPr>
                  <a:t>3</a:t>
                </a:r>
                <a:r>
                  <a:rPr lang="en-US" sz="2000" dirty="0" smtClean="0">
                    <a:latin typeface="Arial" pitchFamily="34" charset="0"/>
                    <a:cs typeface="Arial" pitchFamily="34" charset="0"/>
                  </a:rPr>
                  <a:t>),</a:t>
                </a:r>
              </a:p>
              <a:p>
                <a:pPr marL="0" indent="0">
                  <a:spcBef>
                    <a:spcPts val="0"/>
                  </a:spcBef>
                  <a:buNone/>
                </a:pPr>
                <a:r>
                  <a:rPr lang="en-US" sz="2000" dirty="0" smtClean="0">
                    <a:latin typeface="Arial" pitchFamily="34" charset="0"/>
                    <a:cs typeface="Arial" pitchFamily="34" charset="0"/>
                  </a:rPr>
                  <a:t>   </a:t>
                </a:r>
                <a14:m>
                  <m:oMath xmlns:m="http://schemas.openxmlformats.org/officeDocument/2006/math">
                    <m:sSub>
                      <m:sSubPr>
                        <m:ctrlPr>
                          <a:rPr lang="en-US" sz="2000" i="1">
                            <a:latin typeface="Cambria Math"/>
                          </a:rPr>
                        </m:ctrlPr>
                      </m:sSubPr>
                      <m:e>
                        <m:eqArr>
                          <m:eqArrPr>
                            <m:ctrlPr>
                              <a:rPr lang="de-DE" sz="2000" b="0" i="1" smtClean="0">
                                <a:latin typeface="Cambria Math"/>
                              </a:rPr>
                            </m:ctrlPr>
                          </m:eqArrPr>
                          <m:e>
                            <m:r>
                              <a:rPr lang="de-DE" sz="2000" b="0" i="0" smtClean="0">
                                <a:latin typeface="Cambria Math" panose="02040503050406030204" pitchFamily="18" charset="0"/>
                              </a:rPr>
                              <m:t>  </m:t>
                            </m:r>
                          </m:e>
                          <m:e>
                            <m:r>
                              <a:rPr lang="de-DE" sz="2000" b="0" i="0" smtClean="0">
                                <a:latin typeface="Cambria Math" panose="02040503050406030204" pitchFamily="18" charset="0"/>
                              </a:rPr>
                              <m:t>   </m:t>
                            </m:r>
                            <m:r>
                              <a:rPr lang="en-US" sz="2000">
                                <a:latin typeface="Cambria Math" panose="02040503050406030204" pitchFamily="18" charset="0"/>
                              </a:rPr>
                              <m:t>ղ</m:t>
                            </m:r>
                          </m:e>
                        </m:eqArr>
                      </m:e>
                      <m:sub>
                        <m:r>
                          <m:rPr>
                            <m:sty m:val="p"/>
                          </m:rPr>
                          <a:rPr lang="en-US" sz="2000">
                            <a:latin typeface="Cambria Math" panose="02040503050406030204" pitchFamily="18" charset="0"/>
                          </a:rPr>
                          <m:t>t</m:t>
                        </m:r>
                      </m:sub>
                    </m:sSub>
                  </m:oMath>
                </a14:m>
                <a:r>
                  <a:rPr lang="en-US" sz="2000" dirty="0">
                    <a:latin typeface="Arial" pitchFamily="34" charset="0"/>
                    <a:cs typeface="Arial" pitchFamily="34" charset="0"/>
                  </a:rPr>
                  <a:t> = turbine efficiency</a:t>
                </a:r>
                <a:r>
                  <a:rPr lang="en-US" sz="2000" dirty="0" smtClean="0">
                    <a:latin typeface="Arial" pitchFamily="34" charset="0"/>
                    <a:cs typeface="Arial" pitchFamily="34" charset="0"/>
                  </a:rPr>
                  <a:t>,    </a:t>
                </a:r>
                <a:r>
                  <a:rPr lang="en-US" sz="2000" dirty="0">
                    <a:latin typeface="Arial" pitchFamily="34" charset="0"/>
                    <a:cs typeface="Arial" pitchFamily="34" charset="0"/>
                  </a:rPr>
                  <a:t>Q  = flow rate (m </a:t>
                </a:r>
                <a:r>
                  <a:rPr lang="en-US" sz="2000" baseline="30000" dirty="0">
                    <a:latin typeface="Arial" pitchFamily="34" charset="0"/>
                    <a:cs typeface="Arial" pitchFamily="34" charset="0"/>
                  </a:rPr>
                  <a:t>3</a:t>
                </a:r>
                <a:r>
                  <a:rPr lang="en-US" sz="2000" dirty="0">
                    <a:latin typeface="Arial" pitchFamily="34" charset="0"/>
                    <a:cs typeface="Arial" pitchFamily="34" charset="0"/>
                  </a:rPr>
                  <a:t> /s) and</a:t>
                </a:r>
                <a14:m>
                  <m:oMath xmlns:m="http://schemas.openxmlformats.org/officeDocument/2006/math">
                    <m:sSub>
                      <m:sSubPr>
                        <m:ctrlPr>
                          <a:rPr lang="en-US" sz="2000" i="1">
                            <a:latin typeface="Cambria Math"/>
                          </a:rPr>
                        </m:ctrlPr>
                      </m:sSubPr>
                      <m:e>
                        <m:r>
                          <a:rPr lang="de-DE" sz="2000" b="0" i="1" smtClean="0">
                            <a:latin typeface="Cambria Math" panose="02040503050406030204" pitchFamily="18" charset="0"/>
                          </a:rPr>
                          <m:t>     </m:t>
                        </m:r>
                        <m:r>
                          <a:rPr lang="en-US" sz="2000" i="1">
                            <a:latin typeface="Cambria Math" panose="02040503050406030204" pitchFamily="18" charset="0"/>
                          </a:rPr>
                          <m:t>𝐻</m:t>
                        </m:r>
                      </m:e>
                      <m:sub>
                        <m:r>
                          <a:rPr lang="en-US" sz="2000" i="1">
                            <a:latin typeface="Cambria Math" panose="02040503050406030204" pitchFamily="18" charset="0"/>
                          </a:rPr>
                          <m:t>𝑒𝑓𝑓</m:t>
                        </m:r>
                      </m:sub>
                    </m:sSub>
                  </m:oMath>
                </a14:m>
                <a:r>
                  <a:rPr lang="en-US" sz="2000" dirty="0">
                    <a:latin typeface="Arial" pitchFamily="34" charset="0"/>
                    <a:cs typeface="Arial" pitchFamily="34" charset="0"/>
                  </a:rPr>
                  <a:t> = effective head (m)</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xmlns="" xmlns:a14="http://schemas.microsoft.com/office/drawing/2010/main" id="{0C3F3798-2BAC-42AC-96CB-DC56B878D320}"/>
                  </a:ext>
                </a:extLst>
              </p:cNvPr>
              <p:cNvSpPr>
                <a:spLocks noGrp="1" noRot="1" noChangeAspect="1" noMove="1" noResize="1" noEditPoints="1" noAdjustHandles="1" noChangeArrowheads="1" noChangeShapeType="1" noTextEdit="1"/>
              </p:cNvSpPr>
              <p:nvPr>
                <p:ph idx="1"/>
              </p:nvPr>
            </p:nvSpPr>
            <p:spPr>
              <a:xfrm>
                <a:off x="322138" y="589280"/>
                <a:ext cx="11869861" cy="5820312"/>
              </a:xfrm>
              <a:blipFill rotWithShape="1">
                <a:blip r:embed="rId3"/>
                <a:stretch>
                  <a:fillRect l="-822" r="-1079" b="-22746"/>
                </a:stretch>
              </a:blipFill>
            </p:spPr>
            <p:txBody>
              <a:bodyPr/>
              <a:lstStyle/>
              <a:p>
                <a:r>
                  <a:rPr lang="en-US">
                    <a:noFill/>
                  </a:rPr>
                  <a:t> </a:t>
                </a:r>
              </a:p>
            </p:txBody>
          </p:sp>
        </mc:Fallback>
      </mc:AlternateContent>
      <p:sp>
        <p:nvSpPr>
          <p:cNvPr id="5" name="Rectangle 4"/>
          <p:cNvSpPr/>
          <p:nvPr/>
        </p:nvSpPr>
        <p:spPr>
          <a:xfrm>
            <a:off x="322139" y="149442"/>
            <a:ext cx="11428128" cy="553998"/>
          </a:xfrm>
          <a:prstGeom prst="rect">
            <a:avLst/>
          </a:prstGeom>
        </p:spPr>
        <p:txBody>
          <a:bodyPr wrap="none">
            <a:spAutoFit/>
          </a:bodyPr>
          <a:lstStyle/>
          <a:p>
            <a:r>
              <a:rPr lang="en-US" sz="3000" b="1" dirty="0" smtClean="0">
                <a:latin typeface="Arial" pitchFamily="34" charset="0"/>
                <a:cs typeface="Arial" pitchFamily="34" charset="0"/>
              </a:rPr>
              <a:t>OHPP                                                                                Cont.….</a:t>
            </a:r>
            <a:endParaRPr lang="en-US" sz="30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nvGraphicFramePr>
        <p:xfrm>
          <a:off x="0" y="0"/>
          <a:ext cx="114300" cy="212725"/>
        </p:xfrm>
        <a:graphic>
          <a:graphicData uri="http://schemas.openxmlformats.org/presentationml/2006/ole">
            <mc:AlternateContent xmlns:mc="http://schemas.openxmlformats.org/markup-compatibility/2006">
              <mc:Choice xmlns:v="urn:schemas-microsoft-com:vml" Requires="v">
                <p:oleObj spid="_x0000_s37907" name="Equation" r:id="rId4" imgW="114151" imgH="215619" progId="Equation.3">
                  <p:embed/>
                </p:oleObj>
              </mc:Choice>
              <mc:Fallback>
                <p:oleObj name="Equation" r:id="rId4" imgW="114151" imgH="21561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4300"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6669866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7731" y="975946"/>
            <a:ext cx="11701389" cy="5556934"/>
          </a:xfrm>
        </p:spPr>
        <p:txBody>
          <a:bodyPr>
            <a:normAutofit/>
          </a:bodyPr>
          <a:lstStyle/>
          <a:p>
            <a:pPr marL="0" indent="0" algn="just">
              <a:lnSpc>
                <a:spcPct val="150000"/>
              </a:lnSpc>
              <a:buNone/>
            </a:pPr>
            <a:r>
              <a:rPr lang="en-US" sz="2000" b="1" dirty="0" smtClean="0">
                <a:latin typeface="Arial" pitchFamily="34" charset="0"/>
                <a:cs typeface="Arial" pitchFamily="34" charset="0"/>
              </a:rPr>
              <a:t>a. Site Selection of Hydroelectric </a:t>
            </a:r>
            <a:r>
              <a:rPr lang="en-US" sz="2000" b="1" dirty="0">
                <a:latin typeface="Arial" pitchFamily="34" charset="0"/>
                <a:cs typeface="Arial" pitchFamily="34" charset="0"/>
              </a:rPr>
              <a:t>Power </a:t>
            </a:r>
            <a:r>
              <a:rPr lang="en-US" sz="2000" b="1" dirty="0" smtClean="0">
                <a:latin typeface="Arial" pitchFamily="34" charset="0"/>
                <a:cs typeface="Arial" pitchFamily="34" charset="0"/>
              </a:rPr>
              <a:t>Plants(HPP): </a:t>
            </a:r>
            <a:r>
              <a:rPr lang="en-US" sz="2000" dirty="0" smtClean="0">
                <a:latin typeface="Arial" pitchFamily="34" charset="0"/>
                <a:cs typeface="Arial" pitchFamily="34" charset="0"/>
              </a:rPr>
              <a:t>While selecting the site for HPP the following should be considered </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E</a:t>
            </a:r>
            <a:r>
              <a:rPr lang="en-US" sz="2000" dirty="0" smtClean="0">
                <a:latin typeface="Arial" pitchFamily="34" charset="0"/>
                <a:cs typeface="Arial" pitchFamily="34" charset="0"/>
              </a:rPr>
              <a:t>xcess </a:t>
            </a:r>
            <a:r>
              <a:rPr lang="en-US" sz="2000" dirty="0">
                <a:latin typeface="Arial" pitchFamily="34" charset="0"/>
                <a:cs typeface="Arial" pitchFamily="34" charset="0"/>
              </a:rPr>
              <a:t>water </a:t>
            </a:r>
            <a:r>
              <a:rPr lang="en-US" sz="2000" dirty="0" smtClean="0">
                <a:latin typeface="Arial" pitchFamily="34" charset="0"/>
                <a:cs typeface="Arial" pitchFamily="34" charset="0"/>
              </a:rPr>
              <a:t>availability</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H</a:t>
            </a:r>
            <a:r>
              <a:rPr lang="en-US" sz="2000" dirty="0" smtClean="0">
                <a:latin typeface="Arial" pitchFamily="34" charset="0"/>
                <a:cs typeface="Arial" pitchFamily="34" charset="0"/>
              </a:rPr>
              <a:t>igh </a:t>
            </a:r>
            <a:r>
              <a:rPr lang="en-US" sz="2000" dirty="0">
                <a:latin typeface="Arial" pitchFamily="34" charset="0"/>
                <a:cs typeface="Arial" pitchFamily="34" charset="0"/>
              </a:rPr>
              <a:t>gross </a:t>
            </a:r>
            <a:r>
              <a:rPr lang="en-US" sz="2000" dirty="0" smtClean="0">
                <a:latin typeface="Arial" pitchFamily="34" charset="0"/>
                <a:cs typeface="Arial" pitchFamily="34" charset="0"/>
              </a:rPr>
              <a:t>head</a:t>
            </a:r>
          </a:p>
          <a:p>
            <a:pPr algn="just">
              <a:lnSpc>
                <a:spcPct val="150000"/>
              </a:lnSpc>
            </a:pPr>
            <a:r>
              <a:rPr lang="en-US" sz="2000" dirty="0">
                <a:latin typeface="Arial" pitchFamily="34" charset="0"/>
                <a:cs typeface="Arial" pitchFamily="34" charset="0"/>
              </a:rPr>
              <a:t>W</a:t>
            </a:r>
            <a:r>
              <a:rPr lang="en-US" sz="2000" dirty="0" smtClean="0">
                <a:latin typeface="Arial" pitchFamily="34" charset="0"/>
                <a:cs typeface="Arial" pitchFamily="34" charset="0"/>
              </a:rPr>
              <a:t>ater </a:t>
            </a:r>
            <a:r>
              <a:rPr lang="en-US" sz="2000" dirty="0">
                <a:latin typeface="Arial" pitchFamily="34" charset="0"/>
                <a:cs typeface="Arial" pitchFamily="34" charset="0"/>
              </a:rPr>
              <a:t>storage </a:t>
            </a:r>
            <a:r>
              <a:rPr lang="en-US" sz="2000" dirty="0" smtClean="0">
                <a:latin typeface="Arial" pitchFamily="34" charset="0"/>
                <a:cs typeface="Arial" pitchFamily="34" charset="0"/>
              </a:rPr>
              <a:t>reservoir</a:t>
            </a:r>
          </a:p>
          <a:p>
            <a:pPr algn="just">
              <a:lnSpc>
                <a:spcPct val="150000"/>
              </a:lnSpc>
            </a:pPr>
            <a:r>
              <a:rPr lang="en-US" sz="2000" dirty="0">
                <a:latin typeface="Arial" pitchFamily="34" charset="0"/>
                <a:cs typeface="Arial" pitchFamily="34" charset="0"/>
              </a:rPr>
              <a:t>C</a:t>
            </a:r>
            <a:r>
              <a:rPr lang="en-US" sz="2000" dirty="0" smtClean="0">
                <a:latin typeface="Arial" pitchFamily="34" charset="0"/>
                <a:cs typeface="Arial" pitchFamily="34" charset="0"/>
              </a:rPr>
              <a:t>ost </a:t>
            </a:r>
            <a:r>
              <a:rPr lang="en-US" sz="2000" dirty="0">
                <a:latin typeface="Arial" pitchFamily="34" charset="0"/>
                <a:cs typeface="Arial" pitchFamily="34" charset="0"/>
              </a:rPr>
              <a:t>of transmission </a:t>
            </a:r>
            <a:r>
              <a:rPr lang="en-US" sz="2000" dirty="0" smtClean="0">
                <a:latin typeface="Arial" pitchFamily="34" charset="0"/>
                <a:cs typeface="Arial" pitchFamily="34" charset="0"/>
              </a:rPr>
              <a:t>lines</a:t>
            </a:r>
          </a:p>
          <a:p>
            <a:pPr algn="just">
              <a:lnSpc>
                <a:spcPct val="150000"/>
              </a:lnSpc>
            </a:pPr>
            <a:r>
              <a:rPr lang="en-US" sz="2000" dirty="0" smtClean="0">
                <a:latin typeface="Arial" pitchFamily="34" charset="0"/>
                <a:cs typeface="Arial" pitchFamily="34" charset="0"/>
              </a:rPr>
              <a:t>Accessibility </a:t>
            </a:r>
            <a:r>
              <a:rPr lang="en-US" sz="2000" dirty="0">
                <a:latin typeface="Arial" pitchFamily="34" charset="0"/>
                <a:cs typeface="Arial" pitchFamily="34" charset="0"/>
              </a:rPr>
              <a:t>of the site to transport equipment.</a:t>
            </a:r>
          </a:p>
        </p:txBody>
      </p:sp>
      <p:sp>
        <p:nvSpPr>
          <p:cNvPr id="4" name="Title 3"/>
          <p:cNvSpPr>
            <a:spLocks noGrp="1"/>
          </p:cNvSpPr>
          <p:nvPr>
            <p:ph type="title"/>
          </p:nvPr>
        </p:nvSpPr>
        <p:spPr>
          <a:xfrm>
            <a:off x="96715" y="301126"/>
            <a:ext cx="11257085" cy="507831"/>
          </a:xfrm>
          <a:prstGeom prst="rect">
            <a:avLst/>
          </a:prstGeom>
        </p:spPr>
        <p:txBody>
          <a:bodyPr wrap="square">
            <a:spAutoFit/>
          </a:bodyPr>
          <a:lstStyle/>
          <a:p>
            <a:r>
              <a:rPr lang="en-US" sz="3000" b="1" dirty="0" smtClean="0">
                <a:latin typeface="Arial" pitchFamily="34" charset="0"/>
                <a:cs typeface="Arial" pitchFamily="34" charset="0"/>
              </a:rPr>
              <a:t>OHPP                                                                              Cont.….</a:t>
            </a:r>
            <a:endParaRPr lang="en-US" sz="3000" dirty="0"/>
          </a:p>
        </p:txBody>
      </p:sp>
    </p:spTree>
    <p:extLst>
      <p:ext uri="{BB962C8B-B14F-4D97-AF65-F5344CB8AC3E}">
        <p14:creationId xmlns:p14="http://schemas.microsoft.com/office/powerpoint/2010/main" val="30855598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810AD30-6844-40ED-A08F-A0DCFF47467C}"/>
              </a:ext>
            </a:extLst>
          </p:cNvPr>
          <p:cNvSpPr>
            <a:spLocks noGrp="1"/>
          </p:cNvSpPr>
          <p:nvPr>
            <p:ph idx="1"/>
          </p:nvPr>
        </p:nvSpPr>
        <p:spPr>
          <a:xfrm>
            <a:off x="70338" y="826476"/>
            <a:ext cx="12030222" cy="6031524"/>
          </a:xfrm>
        </p:spPr>
        <p:txBody>
          <a:bodyPr>
            <a:normAutofit/>
          </a:bodyPr>
          <a:lstStyle/>
          <a:p>
            <a:pPr marL="0" indent="0" algn="just">
              <a:lnSpc>
                <a:spcPct val="200000"/>
              </a:lnSpc>
              <a:buNone/>
            </a:pPr>
            <a:r>
              <a:rPr lang="en-US" sz="2000" b="1" i="1" dirty="0">
                <a:latin typeface="Arial" pitchFamily="34" charset="0"/>
                <a:cs typeface="Arial" pitchFamily="34" charset="0"/>
              </a:rPr>
              <a:t>i</a:t>
            </a:r>
            <a:r>
              <a:rPr lang="en-US" sz="2000" b="1" i="1" dirty="0" smtClean="0">
                <a:latin typeface="Arial" pitchFamily="34" charset="0"/>
                <a:cs typeface="Arial" pitchFamily="34" charset="0"/>
              </a:rPr>
              <a:t>. Stream </a:t>
            </a:r>
            <a:r>
              <a:rPr lang="en-US" sz="2000" b="1" i="1" dirty="0">
                <a:latin typeface="Arial" pitchFamily="34" charset="0"/>
                <a:cs typeface="Arial" pitchFamily="34" charset="0"/>
              </a:rPr>
              <a:t>Flow Measurement </a:t>
            </a:r>
            <a:endParaRPr lang="en-US" sz="2000" b="1" i="1" dirty="0" smtClean="0">
              <a:latin typeface="Arial" pitchFamily="34" charset="0"/>
              <a:cs typeface="Arial" pitchFamily="34" charset="0"/>
            </a:endParaRPr>
          </a:p>
          <a:p>
            <a:pPr algn="just">
              <a:lnSpc>
                <a:spcPct val="200000"/>
              </a:lnSpc>
              <a:buFont typeface="Wingdings" panose="05000000000000000000" pitchFamily="2" charset="2"/>
              <a:buChar char="v"/>
            </a:pPr>
            <a:r>
              <a:rPr lang="en-GB" sz="2000" dirty="0" smtClean="0">
                <a:latin typeface="Arial" pitchFamily="34" charset="0"/>
                <a:cs typeface="Arial" pitchFamily="34" charset="0"/>
              </a:rPr>
              <a:t>Consider seasonality effect. Stream </a:t>
            </a:r>
            <a:r>
              <a:rPr lang="en-GB" sz="2000" dirty="0">
                <a:latin typeface="Arial" pitchFamily="34" charset="0"/>
                <a:cs typeface="Arial" pitchFamily="34" charset="0"/>
              </a:rPr>
              <a:t>flow varies greatly from season to season and depending on the nature of the topography. </a:t>
            </a:r>
          </a:p>
          <a:p>
            <a:pPr algn="just">
              <a:lnSpc>
                <a:spcPct val="200000"/>
              </a:lnSpc>
              <a:buFont typeface="Wingdings" panose="05000000000000000000" pitchFamily="2" charset="2"/>
              <a:buChar char="v"/>
            </a:pPr>
            <a:r>
              <a:rPr lang="en-GB" sz="2000" dirty="0">
                <a:latin typeface="Arial" pitchFamily="34" charset="0"/>
                <a:cs typeface="Arial" pitchFamily="34" charset="0"/>
              </a:rPr>
              <a:t>Thus, field data must be gathered many times throughout </a:t>
            </a:r>
            <a:r>
              <a:rPr lang="en-US" sz="2000" dirty="0">
                <a:latin typeface="Arial" pitchFamily="34" charset="0"/>
                <a:cs typeface="Arial" pitchFamily="34" charset="0"/>
              </a:rPr>
              <a:t>the year.</a:t>
            </a:r>
            <a:endParaRPr lang="en-GB" sz="2000" dirty="0">
              <a:latin typeface="Arial" pitchFamily="34" charset="0"/>
              <a:cs typeface="Arial" pitchFamily="34" charset="0"/>
            </a:endParaRPr>
          </a:p>
          <a:p>
            <a:pPr algn="just">
              <a:lnSpc>
                <a:spcPct val="200000"/>
              </a:lnSpc>
              <a:buFont typeface="Wingdings" panose="05000000000000000000" pitchFamily="2" charset="2"/>
              <a:buChar char="v"/>
            </a:pPr>
            <a:r>
              <a:rPr lang="en-GB" sz="2000" dirty="0">
                <a:latin typeface="Arial" pitchFamily="34" charset="0"/>
                <a:cs typeface="Arial" pitchFamily="34" charset="0"/>
              </a:rPr>
              <a:t> No power can be generated during low-flow periods without reservoir storage.</a:t>
            </a:r>
          </a:p>
          <a:p>
            <a:pPr algn="just">
              <a:lnSpc>
                <a:spcPct val="200000"/>
              </a:lnSpc>
              <a:buFont typeface="Wingdings" panose="05000000000000000000" pitchFamily="2" charset="2"/>
              <a:buChar char="v"/>
            </a:pPr>
            <a:r>
              <a:rPr lang="en-GB" sz="2000" dirty="0">
                <a:latin typeface="Arial" pitchFamily="34" charset="0"/>
                <a:cs typeface="Arial" pitchFamily="34" charset="0"/>
              </a:rPr>
              <a:t> </a:t>
            </a:r>
            <a:r>
              <a:rPr lang="en-US" sz="2000" b="1" dirty="0">
                <a:latin typeface="Arial" pitchFamily="34" charset="0"/>
                <a:cs typeface="Arial" pitchFamily="34" charset="0"/>
              </a:rPr>
              <a:t>The flow may be </a:t>
            </a:r>
            <a:r>
              <a:rPr lang="en-GB" sz="2000" b="1" dirty="0">
                <a:latin typeface="Arial" pitchFamily="34" charset="0"/>
                <a:cs typeface="Arial" pitchFamily="34" charset="0"/>
              </a:rPr>
              <a:t>calculated by precisely </a:t>
            </a:r>
            <a:r>
              <a:rPr lang="en-GB" sz="2000" dirty="0">
                <a:latin typeface="Arial" pitchFamily="34" charset="0"/>
                <a:cs typeface="Arial" pitchFamily="34" charset="0"/>
              </a:rPr>
              <a:t>measuring the depth of water flowing over the crest of the dam.</a:t>
            </a:r>
          </a:p>
        </p:txBody>
      </p:sp>
      <p:sp>
        <p:nvSpPr>
          <p:cNvPr id="4" name="Rectangle 3"/>
          <p:cNvSpPr/>
          <p:nvPr/>
        </p:nvSpPr>
        <p:spPr>
          <a:xfrm>
            <a:off x="322139" y="149442"/>
            <a:ext cx="11020966" cy="553998"/>
          </a:xfrm>
          <a:prstGeom prst="rect">
            <a:avLst/>
          </a:prstGeom>
        </p:spPr>
        <p:txBody>
          <a:bodyPr wrap="none">
            <a:spAutoFit/>
          </a:bodyPr>
          <a:lstStyle/>
          <a:p>
            <a:r>
              <a:rPr lang="en-US" sz="3000" b="1" dirty="0" smtClean="0">
                <a:latin typeface="Arial" pitchFamily="34" charset="0"/>
                <a:cs typeface="Arial" pitchFamily="34" charset="0"/>
              </a:rPr>
              <a:t>PHPO                                                                              Cont.….</a:t>
            </a:r>
            <a:endParaRPr lang="en-US" sz="3000" dirty="0"/>
          </a:p>
        </p:txBody>
      </p:sp>
    </p:spTree>
    <p:extLst>
      <p:ext uri="{BB962C8B-B14F-4D97-AF65-F5344CB8AC3E}">
        <p14:creationId xmlns:p14="http://schemas.microsoft.com/office/powerpoint/2010/main" val="1923536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B2D9665-99CE-4088-95BB-E36C73D5258B}"/>
              </a:ext>
            </a:extLst>
          </p:cNvPr>
          <p:cNvSpPr>
            <a:spLocks noGrp="1"/>
          </p:cNvSpPr>
          <p:nvPr>
            <p:ph idx="1"/>
          </p:nvPr>
        </p:nvSpPr>
        <p:spPr>
          <a:xfrm>
            <a:off x="0" y="703440"/>
            <a:ext cx="11724640" cy="5859920"/>
          </a:xfrm>
        </p:spPr>
        <p:txBody>
          <a:bodyPr>
            <a:normAutofit/>
          </a:bodyPr>
          <a:lstStyle/>
          <a:p>
            <a:pPr algn="just">
              <a:lnSpc>
                <a:spcPct val="200000"/>
              </a:lnSpc>
              <a:buFont typeface="Wingdings" pitchFamily="2" charset="2"/>
              <a:buChar char="§"/>
            </a:pPr>
            <a:r>
              <a:rPr lang="en-GB" sz="2000" dirty="0">
                <a:latin typeface="Arial" pitchFamily="34" charset="0"/>
                <a:cs typeface="Arial" pitchFamily="34" charset="0"/>
              </a:rPr>
              <a:t>The selected references give more detail on how to measure stream flow by </a:t>
            </a:r>
            <a:r>
              <a:rPr lang="en-GB" sz="2000" dirty="0" smtClean="0">
                <a:latin typeface="Arial" pitchFamily="34" charset="0"/>
                <a:cs typeface="Arial" pitchFamily="34" charset="0"/>
              </a:rPr>
              <a:t>the Bucket Method</a:t>
            </a:r>
            <a:r>
              <a:rPr lang="en-GB" sz="2000" dirty="0">
                <a:latin typeface="Arial" pitchFamily="34" charset="0"/>
                <a:cs typeface="Arial" pitchFamily="34" charset="0"/>
              </a:rPr>
              <a:t>,</a:t>
            </a:r>
            <a:r>
              <a:rPr lang="en-GB" sz="2000" dirty="0" smtClean="0">
                <a:latin typeface="Arial" pitchFamily="34" charset="0"/>
                <a:cs typeface="Arial" pitchFamily="34" charset="0"/>
              </a:rPr>
              <a:t> </a:t>
            </a:r>
            <a:r>
              <a:rPr lang="en-GB" sz="2000" dirty="0">
                <a:latin typeface="Arial" pitchFamily="34" charset="0"/>
                <a:cs typeface="Arial" pitchFamily="34" charset="0"/>
              </a:rPr>
              <a:t>weir or float method. </a:t>
            </a:r>
            <a:endParaRPr lang="en-GB" sz="2000" dirty="0" smtClean="0">
              <a:latin typeface="Arial" pitchFamily="34" charset="0"/>
              <a:cs typeface="Arial" pitchFamily="34" charset="0"/>
            </a:endParaRPr>
          </a:p>
          <a:p>
            <a:pPr algn="just">
              <a:lnSpc>
                <a:spcPct val="200000"/>
              </a:lnSpc>
              <a:buFont typeface="Wingdings" pitchFamily="2" charset="2"/>
              <a:buChar char="§"/>
            </a:pPr>
            <a:r>
              <a:rPr lang="en-GB" sz="2000" b="1" dirty="0">
                <a:latin typeface="Arial" pitchFamily="34" charset="0"/>
                <a:cs typeface="Arial" pitchFamily="34" charset="0"/>
              </a:rPr>
              <a:t>Bucket Method </a:t>
            </a:r>
            <a:r>
              <a:rPr lang="en-GB" sz="2000" b="1" dirty="0" smtClean="0">
                <a:latin typeface="Arial" pitchFamily="34" charset="0"/>
                <a:cs typeface="Arial" pitchFamily="34" charset="0"/>
              </a:rPr>
              <a:t>: </a:t>
            </a:r>
            <a:r>
              <a:rPr lang="en-US" sz="2000" dirty="0" smtClean="0">
                <a:latin typeface="Arial" pitchFamily="34" charset="0"/>
                <a:cs typeface="Arial" pitchFamily="34" charset="0"/>
              </a:rPr>
              <a:t>This </a:t>
            </a:r>
            <a:r>
              <a:rPr lang="en-US" sz="2000" dirty="0">
                <a:latin typeface="Arial" pitchFamily="34" charset="0"/>
                <a:cs typeface="Arial" pitchFamily="34" charset="0"/>
              </a:rPr>
              <a:t>is a simple method for measuring a very small flow of less than 5 l/s with very high accuracy. </a:t>
            </a:r>
            <a:endParaRPr lang="en-US" sz="2000" dirty="0" smtClean="0">
              <a:latin typeface="Arial" pitchFamily="34" charset="0"/>
              <a:cs typeface="Arial" pitchFamily="34" charset="0"/>
            </a:endParaRPr>
          </a:p>
          <a:p>
            <a:pPr algn="just">
              <a:lnSpc>
                <a:spcPct val="200000"/>
              </a:lnSpc>
              <a:buFont typeface="Wingdings" pitchFamily="2" charset="2"/>
              <a:buChar char="§"/>
            </a:pPr>
            <a:r>
              <a:rPr lang="en-US" sz="2000" dirty="0" smtClean="0">
                <a:latin typeface="Arial" pitchFamily="34" charset="0"/>
                <a:cs typeface="Arial" pitchFamily="34" charset="0"/>
              </a:rPr>
              <a:t>Use 10 bucket,  </a:t>
            </a:r>
            <a:r>
              <a:rPr lang="en-US" sz="2000" dirty="0">
                <a:latin typeface="Arial" pitchFamily="34" charset="0"/>
                <a:cs typeface="Arial" pitchFamily="34" charset="0"/>
              </a:rPr>
              <a:t>1-litre </a:t>
            </a:r>
            <a:r>
              <a:rPr lang="en-US" sz="2000" dirty="0" smtClean="0">
                <a:latin typeface="Arial" pitchFamily="34" charset="0"/>
                <a:cs typeface="Arial" pitchFamily="34" charset="0"/>
              </a:rPr>
              <a:t>volume each, </a:t>
            </a:r>
            <a:r>
              <a:rPr lang="en-US" sz="2000" dirty="0">
                <a:latin typeface="Arial" pitchFamily="34" charset="0"/>
                <a:cs typeface="Arial" pitchFamily="34" charset="0"/>
              </a:rPr>
              <a:t>so it holds 10 </a:t>
            </a:r>
            <a:r>
              <a:rPr lang="en-US" sz="2000" dirty="0" smtClean="0">
                <a:latin typeface="Arial" pitchFamily="34" charset="0"/>
                <a:cs typeface="Arial" pitchFamily="34" charset="0"/>
              </a:rPr>
              <a:t>liters. Using </a:t>
            </a:r>
            <a:r>
              <a:rPr lang="en-US" sz="2000" dirty="0">
                <a:latin typeface="Arial" pitchFamily="34" charset="0"/>
                <a:cs typeface="Arial" pitchFamily="34" charset="0"/>
              </a:rPr>
              <a:t>one bucket after the other, catch all the water flowing through the pipe for 1 </a:t>
            </a:r>
            <a:r>
              <a:rPr lang="en-US" sz="2000" dirty="0" smtClean="0">
                <a:latin typeface="Arial" pitchFamily="34" charset="0"/>
                <a:cs typeface="Arial" pitchFamily="34" charset="0"/>
              </a:rPr>
              <a:t>minute, 60 sec. </a:t>
            </a:r>
          </a:p>
          <a:p>
            <a:pPr algn="just">
              <a:lnSpc>
                <a:spcPct val="200000"/>
              </a:lnSpc>
              <a:buFont typeface="Wingdings" pitchFamily="2" charset="2"/>
              <a:buChar char="§"/>
            </a:pPr>
            <a:r>
              <a:rPr lang="en-US" sz="2000" dirty="0" smtClean="0">
                <a:latin typeface="Arial" pitchFamily="34" charset="0"/>
                <a:cs typeface="Arial" pitchFamily="34" charset="0"/>
              </a:rPr>
              <a:t>Then, count </a:t>
            </a:r>
            <a:r>
              <a:rPr lang="en-US" sz="2000" dirty="0">
                <a:latin typeface="Arial" pitchFamily="34" charset="0"/>
                <a:cs typeface="Arial" pitchFamily="34" charset="0"/>
              </a:rPr>
              <a:t>how many buckets you can fill during that </a:t>
            </a:r>
            <a:r>
              <a:rPr lang="en-US" sz="2000" dirty="0" smtClean="0">
                <a:latin typeface="Arial" pitchFamily="34" charset="0"/>
                <a:cs typeface="Arial" pitchFamily="34" charset="0"/>
              </a:rPr>
              <a:t>time and calculate </a:t>
            </a:r>
            <a:r>
              <a:rPr lang="en-US" sz="2000" dirty="0">
                <a:latin typeface="Arial" pitchFamily="34" charset="0"/>
                <a:cs typeface="Arial" pitchFamily="34" charset="0"/>
              </a:rPr>
              <a:t>the total water flow </a:t>
            </a:r>
            <a:r>
              <a:rPr lang="en-US" sz="2000" dirty="0" smtClean="0">
                <a:latin typeface="Arial" pitchFamily="34" charset="0"/>
                <a:cs typeface="Arial" pitchFamily="34" charset="0"/>
              </a:rPr>
              <a:t>(l/s).</a:t>
            </a:r>
            <a:endParaRPr lang="en-GB" sz="2000" dirty="0">
              <a:latin typeface="Arial" pitchFamily="34" charset="0"/>
              <a:cs typeface="Arial" pitchFamily="34" charset="0"/>
            </a:endParaRPr>
          </a:p>
        </p:txBody>
      </p:sp>
      <p:sp>
        <p:nvSpPr>
          <p:cNvPr id="5" name="Rectangle 4"/>
          <p:cNvSpPr/>
          <p:nvPr/>
        </p:nvSpPr>
        <p:spPr>
          <a:xfrm>
            <a:off x="322139" y="149442"/>
            <a:ext cx="11020966" cy="553998"/>
          </a:xfrm>
          <a:prstGeom prst="rect">
            <a:avLst/>
          </a:prstGeom>
        </p:spPr>
        <p:txBody>
          <a:bodyPr wrap="none">
            <a:spAutoFit/>
          </a:bodyPr>
          <a:lstStyle/>
          <a:p>
            <a:r>
              <a:rPr lang="en-US" sz="3000" b="1" dirty="0" smtClean="0">
                <a:latin typeface="Arial" pitchFamily="34" charset="0"/>
                <a:cs typeface="Arial" pitchFamily="34" charset="0"/>
              </a:rPr>
              <a:t>PHPO                                                                              Cont.….</a:t>
            </a:r>
            <a:endParaRPr lang="en-US" sz="3000" dirty="0"/>
          </a:p>
        </p:txBody>
      </p:sp>
    </p:spTree>
    <p:extLst>
      <p:ext uri="{BB962C8B-B14F-4D97-AF65-F5344CB8AC3E}">
        <p14:creationId xmlns:p14="http://schemas.microsoft.com/office/powerpoint/2010/main" val="41187218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01574" y="827822"/>
            <a:ext cx="2422458"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Measuring speed float </a:t>
            </a:r>
            <a:endParaRPr lang="en-US" b="1" dirty="0"/>
          </a:p>
        </p:txBody>
      </p:sp>
      <p:sp>
        <p:nvSpPr>
          <p:cNvPr id="12" name="Content Placeholder 11"/>
          <p:cNvSpPr>
            <a:spLocks noGrp="1"/>
          </p:cNvSpPr>
          <p:nvPr>
            <p:ph idx="1"/>
          </p:nvPr>
        </p:nvSpPr>
        <p:spPr>
          <a:xfrm>
            <a:off x="223520" y="1197154"/>
            <a:ext cx="11816080" cy="5283140"/>
          </a:xfrm>
        </p:spPr>
        <p:txBody>
          <a:bodyPr>
            <a:normAutofit/>
          </a:bodyPr>
          <a:lstStyle/>
          <a:p>
            <a:pPr algn="just">
              <a:lnSpc>
                <a:spcPct val="150000"/>
              </a:lnSpc>
            </a:pPr>
            <a:r>
              <a:rPr lang="en-US" sz="2000" dirty="0">
                <a:latin typeface="Arial" pitchFamily="34" charset="0"/>
                <a:cs typeface="Arial" pitchFamily="34" charset="0"/>
              </a:rPr>
              <a:t>Stream flow is measured by calculating the </a:t>
            </a:r>
            <a:r>
              <a:rPr lang="en-US" sz="2000" b="1" dirty="0">
                <a:latin typeface="Arial" pitchFamily="34" charset="0"/>
                <a:cs typeface="Arial" pitchFamily="34" charset="0"/>
              </a:rPr>
              <a:t>volume of water that passes a particular point in </a:t>
            </a:r>
            <a:r>
              <a:rPr lang="en-US" sz="2000" b="1" dirty="0" smtClean="0">
                <a:latin typeface="Arial" pitchFamily="34" charset="0"/>
                <a:cs typeface="Arial" pitchFamily="34" charset="0"/>
              </a:rPr>
              <a:t>a </a:t>
            </a:r>
            <a:r>
              <a:rPr lang="en-US" sz="2000" dirty="0" smtClean="0">
                <a:latin typeface="Arial" pitchFamily="34" charset="0"/>
                <a:cs typeface="Arial" pitchFamily="34" charset="0"/>
              </a:rPr>
              <a:t>stream </a:t>
            </a:r>
            <a:r>
              <a:rPr lang="en-US" sz="2000" dirty="0">
                <a:latin typeface="Arial" pitchFamily="34" charset="0"/>
                <a:cs typeface="Arial" pitchFamily="34" charset="0"/>
              </a:rPr>
              <a:t>within a specified amount of time.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To </a:t>
            </a:r>
            <a:r>
              <a:rPr lang="en-US" sz="2000" dirty="0">
                <a:latin typeface="Arial" pitchFamily="34" charset="0"/>
                <a:cs typeface="Arial" pitchFamily="34" charset="0"/>
              </a:rPr>
              <a:t>calculate flow you must know two things: </a:t>
            </a:r>
            <a:r>
              <a:rPr lang="en-US" sz="2000" b="1" dirty="0" smtClean="0">
                <a:latin typeface="Arial" pitchFamily="34" charset="0"/>
                <a:cs typeface="Arial" pitchFamily="34" charset="0"/>
              </a:rPr>
              <a:t>how much </a:t>
            </a:r>
            <a:r>
              <a:rPr lang="en-US" sz="2000" b="1" dirty="0">
                <a:latin typeface="Arial" pitchFamily="34" charset="0"/>
                <a:cs typeface="Arial" pitchFamily="34" charset="0"/>
              </a:rPr>
              <a:t>water a section of stream holds </a:t>
            </a:r>
            <a:r>
              <a:rPr lang="en-US" sz="2000" dirty="0">
                <a:latin typeface="Arial" pitchFamily="34" charset="0"/>
                <a:cs typeface="Arial" pitchFamily="34" charset="0"/>
              </a:rPr>
              <a:t>(volume), and how fast that water is moving (velocity).</a:t>
            </a:r>
          </a:p>
          <a:p>
            <a:pPr algn="just">
              <a:lnSpc>
                <a:spcPct val="150000"/>
              </a:lnSpc>
            </a:pPr>
            <a:r>
              <a:rPr lang="en-US" sz="2000" dirty="0">
                <a:latin typeface="Arial" pitchFamily="34" charset="0"/>
                <a:cs typeface="Arial" pitchFamily="34" charset="0"/>
              </a:rPr>
              <a:t>Stream flow can be determined by measuring the velocity of water and the cross sectional area </a:t>
            </a:r>
            <a:r>
              <a:rPr lang="en-US" sz="2000" dirty="0" smtClean="0">
                <a:latin typeface="Arial" pitchFamily="34" charset="0"/>
                <a:cs typeface="Arial" pitchFamily="34" charset="0"/>
              </a:rPr>
              <a:t>of the </a:t>
            </a:r>
            <a:r>
              <a:rPr lang="en-US" sz="2000" dirty="0">
                <a:latin typeface="Arial" pitchFamily="34" charset="0"/>
                <a:cs typeface="Arial" pitchFamily="34" charset="0"/>
              </a:rPr>
              <a:t>stream.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formula to use when </a:t>
            </a:r>
            <a:r>
              <a:rPr lang="en-US" sz="2000" dirty="0" smtClean="0">
                <a:latin typeface="Arial" pitchFamily="34" charset="0"/>
                <a:cs typeface="Arial" pitchFamily="34" charset="0"/>
              </a:rPr>
              <a:t>calculating </a:t>
            </a:r>
            <a:r>
              <a:rPr lang="en-US" sz="2000" dirty="0">
                <a:latin typeface="Arial" pitchFamily="34" charset="0"/>
                <a:cs typeface="Arial" pitchFamily="34" charset="0"/>
              </a:rPr>
              <a:t>stream flow is: </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eqn.(2)</a:t>
            </a:r>
          </a:p>
        </p:txBody>
      </p:sp>
      <p:sp>
        <p:nvSpPr>
          <p:cNvPr id="5" name="Rectangle 4"/>
          <p:cNvSpPr/>
          <p:nvPr/>
        </p:nvSpPr>
        <p:spPr>
          <a:xfrm>
            <a:off x="264160" y="5410962"/>
            <a:ext cx="11623040" cy="1015663"/>
          </a:xfrm>
          <a:prstGeom prst="rect">
            <a:avLst/>
          </a:prstGeom>
        </p:spPr>
        <p:txBody>
          <a:bodyPr wrap="square">
            <a:spAutoFit/>
          </a:bodyPr>
          <a:lstStyle/>
          <a:p>
            <a:pPr marL="342900" indent="-342900" algn="just">
              <a:lnSpc>
                <a:spcPct val="150000"/>
              </a:lnSpc>
              <a:buFont typeface="Arial" pitchFamily="34" charset="0"/>
              <a:buChar char="•"/>
            </a:pPr>
            <a:r>
              <a:rPr lang="en-GB" sz="2000" dirty="0">
                <a:latin typeface="Arial" pitchFamily="34" charset="0"/>
                <a:cs typeface="Arial" pitchFamily="34" charset="0"/>
              </a:rPr>
              <a:t>No matter what method of flow measurement is used</a:t>
            </a:r>
            <a:r>
              <a:rPr lang="en-GB" sz="2000" dirty="0" smtClean="0">
                <a:latin typeface="Arial" pitchFamily="34" charset="0"/>
                <a:cs typeface="Arial" pitchFamily="34" charset="0"/>
              </a:rPr>
              <a:t>,</a:t>
            </a:r>
          </a:p>
          <a:p>
            <a:pPr algn="just">
              <a:lnSpc>
                <a:spcPct val="150000"/>
              </a:lnSpc>
            </a:pPr>
            <a:r>
              <a:rPr lang="en-GB" sz="2000" dirty="0" smtClean="0">
                <a:latin typeface="Arial" pitchFamily="34" charset="0"/>
                <a:cs typeface="Arial" pitchFamily="34" charset="0"/>
              </a:rPr>
              <a:t> </a:t>
            </a:r>
            <a:r>
              <a:rPr lang="en-GB" sz="2000" dirty="0">
                <a:latin typeface="Arial" pitchFamily="34" charset="0"/>
                <a:cs typeface="Arial" pitchFamily="34" charset="0"/>
              </a:rPr>
              <a:t>it is very important to measure stream flow many times over a year or more.</a:t>
            </a:r>
            <a:endParaRPr lang="en-US" sz="2000" dirty="0">
              <a:latin typeface="Arial" pitchFamily="34" charset="0"/>
              <a:cs typeface="Arial" pitchFamily="34" charset="0"/>
            </a:endParaRP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3952733321"/>
              </p:ext>
            </p:extLst>
          </p:nvPr>
        </p:nvGraphicFramePr>
        <p:xfrm>
          <a:off x="487680" y="5075682"/>
          <a:ext cx="6401269" cy="335280"/>
        </p:xfrm>
        <a:graphic>
          <a:graphicData uri="http://schemas.openxmlformats.org/presentationml/2006/ole">
            <mc:AlternateContent xmlns:mc="http://schemas.openxmlformats.org/markup-compatibility/2006">
              <mc:Choice xmlns:v="urn:schemas-microsoft-com:vml" Requires="v">
                <p:oleObj spid="_x0000_s38931" name="Equation" r:id="rId3" imgW="3937000" imgH="203200" progId="Equation.3">
                  <p:embed/>
                </p:oleObj>
              </mc:Choice>
              <mc:Fallback>
                <p:oleObj name="Equation" r:id="rId3" imgW="3937000" imgH="203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 y="5075682"/>
                        <a:ext cx="6401269" cy="335280"/>
                      </a:xfrm>
                      <a:prstGeom prst="rect">
                        <a:avLst/>
                      </a:prstGeom>
                      <a:noFill/>
                    </p:spPr>
                  </p:pic>
                </p:oleObj>
              </mc:Fallback>
            </mc:AlternateContent>
          </a:graphicData>
        </a:graphic>
      </p:graphicFrame>
      <p:sp>
        <p:nvSpPr>
          <p:cNvPr id="8" name="Rectangle 7"/>
          <p:cNvSpPr/>
          <p:nvPr/>
        </p:nvSpPr>
        <p:spPr>
          <a:xfrm>
            <a:off x="322139" y="149442"/>
            <a:ext cx="11020966" cy="553998"/>
          </a:xfrm>
          <a:prstGeom prst="rect">
            <a:avLst/>
          </a:prstGeom>
        </p:spPr>
        <p:txBody>
          <a:bodyPr wrap="none">
            <a:spAutoFit/>
          </a:bodyPr>
          <a:lstStyle/>
          <a:p>
            <a:r>
              <a:rPr lang="en-US" sz="3000" b="1" dirty="0" smtClean="0">
                <a:latin typeface="Arial" pitchFamily="34" charset="0"/>
                <a:cs typeface="Arial" pitchFamily="34" charset="0"/>
              </a:rPr>
              <a:t>PHPO                                                                              Cont.….</a:t>
            </a:r>
            <a:endParaRPr lang="en-US" sz="3000" dirty="0"/>
          </a:p>
        </p:txBody>
      </p:sp>
    </p:spTree>
    <p:extLst>
      <p:ext uri="{BB962C8B-B14F-4D97-AF65-F5344CB8AC3E}">
        <p14:creationId xmlns:p14="http://schemas.microsoft.com/office/powerpoint/2010/main" val="29377270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C521F40-C1A1-4E2D-A0BB-A24837764BA7}"/>
              </a:ext>
            </a:extLst>
          </p:cNvPr>
          <p:cNvSpPr>
            <a:spLocks noGrp="1"/>
          </p:cNvSpPr>
          <p:nvPr>
            <p:ph idx="1"/>
          </p:nvPr>
        </p:nvSpPr>
        <p:spPr>
          <a:xfrm>
            <a:off x="114300" y="870439"/>
            <a:ext cx="12077700" cy="5855481"/>
          </a:xfrm>
        </p:spPr>
        <p:txBody>
          <a:bodyPr>
            <a:normAutofit/>
          </a:bodyPr>
          <a:lstStyle/>
          <a:p>
            <a:pPr algn="just">
              <a:lnSpc>
                <a:spcPct val="150000"/>
              </a:lnSpc>
              <a:buFont typeface="Wingdings" panose="05000000000000000000" pitchFamily="2" charset="2"/>
              <a:buChar char="v"/>
            </a:pPr>
            <a:r>
              <a:rPr lang="en-US" sz="2000" dirty="0">
                <a:latin typeface="Arial" pitchFamily="34" charset="0"/>
                <a:cs typeface="Arial" pitchFamily="34" charset="0"/>
              </a:rPr>
              <a:t>The hydropower plant consists of different electro-mechanical equipment and civil structures. </a:t>
            </a:r>
          </a:p>
          <a:p>
            <a:pPr algn="just">
              <a:lnSpc>
                <a:spcPct val="150000"/>
              </a:lnSpc>
              <a:buFont typeface="Wingdings" panose="05000000000000000000" pitchFamily="2" charset="2"/>
              <a:buChar char="v"/>
            </a:pPr>
            <a:r>
              <a:rPr lang="en-US" sz="2000" dirty="0">
                <a:latin typeface="Arial" pitchFamily="34" charset="0"/>
                <a:cs typeface="Arial" pitchFamily="34" charset="0"/>
              </a:rPr>
              <a:t>The water </a:t>
            </a:r>
            <a:r>
              <a:rPr lang="en-US" sz="2000" dirty="0" smtClean="0">
                <a:latin typeface="Arial" pitchFamily="34" charset="0"/>
                <a:cs typeface="Arial" pitchFamily="34" charset="0"/>
              </a:rPr>
              <a:t>accumulate </a:t>
            </a:r>
            <a:r>
              <a:rPr lang="en-US" sz="2000" dirty="0">
                <a:latin typeface="Arial" pitchFamily="34" charset="0"/>
                <a:cs typeface="Arial" pitchFamily="34" charset="0"/>
              </a:rPr>
              <a:t>in the </a:t>
            </a:r>
            <a:r>
              <a:rPr lang="en-US" sz="2000" b="1" dirty="0">
                <a:latin typeface="Arial" pitchFamily="34" charset="0"/>
                <a:cs typeface="Arial" pitchFamily="34" charset="0"/>
              </a:rPr>
              <a:t>reservoir</a:t>
            </a:r>
            <a:r>
              <a:rPr lang="en-US" sz="2000" dirty="0">
                <a:latin typeface="Arial" pitchFamily="34" charset="0"/>
                <a:cs typeface="Arial" pitchFamily="34" charset="0"/>
              </a:rPr>
              <a:t> by the help of the dam and passes through the intake structure and keep going via the penstock to the hydraulic </a:t>
            </a:r>
            <a:r>
              <a:rPr lang="en-US" sz="2000" dirty="0" smtClean="0">
                <a:latin typeface="Arial" pitchFamily="34" charset="0"/>
                <a:cs typeface="Arial" pitchFamily="34" charset="0"/>
              </a:rPr>
              <a:t>turbine, </a:t>
            </a:r>
            <a:r>
              <a:rPr lang="en-US" sz="2000" dirty="0">
                <a:latin typeface="Arial" pitchFamily="34" charset="0"/>
                <a:cs typeface="Arial" pitchFamily="34" charset="0"/>
              </a:rPr>
              <a:t>where the energy exploiting carried out.</a:t>
            </a:r>
          </a:p>
          <a:p>
            <a:pPr algn="just">
              <a:lnSpc>
                <a:spcPct val="150000"/>
              </a:lnSpc>
              <a:buFont typeface="Wingdings" panose="05000000000000000000" pitchFamily="2" charset="2"/>
              <a:buChar char="v"/>
            </a:pPr>
            <a:r>
              <a:rPr lang="en-US" sz="2000" dirty="0">
                <a:latin typeface="Arial" pitchFamily="34" charset="0"/>
                <a:cs typeface="Arial" pitchFamily="34" charset="0"/>
              </a:rPr>
              <a:t> </a:t>
            </a:r>
            <a:r>
              <a:rPr lang="en-US" sz="2000" dirty="0" smtClean="0">
                <a:latin typeface="Arial" pitchFamily="34" charset="0"/>
                <a:cs typeface="Arial" pitchFamily="34" charset="0"/>
              </a:rPr>
              <a:t>Figure 4 illustrates </a:t>
            </a:r>
            <a:r>
              <a:rPr lang="en-US" sz="2000" dirty="0">
                <a:latin typeface="Arial" pitchFamily="34" charset="0"/>
                <a:cs typeface="Arial" pitchFamily="34" charset="0"/>
              </a:rPr>
              <a:t>a generalized hydropower schematic diagram which shows main parts of hydropower plant. </a:t>
            </a:r>
          </a:p>
          <a:p>
            <a:pPr algn="just">
              <a:lnSpc>
                <a:spcPct val="150000"/>
              </a:lnSpc>
              <a:buFont typeface="Wingdings" panose="05000000000000000000" pitchFamily="2" charset="2"/>
              <a:buChar char="v"/>
            </a:pPr>
            <a:r>
              <a:rPr lang="en-US" sz="2000" dirty="0">
                <a:latin typeface="Arial" pitchFamily="34" charset="0"/>
                <a:cs typeface="Arial" pitchFamily="34" charset="0"/>
              </a:rPr>
              <a:t>The components for electricity generation are almost similar for all kinds and sizes of the hydropower plants </a:t>
            </a:r>
            <a:endParaRPr lang="en-US" sz="2000" dirty="0" smtClean="0">
              <a:latin typeface="Arial" pitchFamily="34" charset="0"/>
              <a:cs typeface="Arial" pitchFamily="34" charset="0"/>
            </a:endParaRPr>
          </a:p>
          <a:p>
            <a:pPr algn="just">
              <a:lnSpc>
                <a:spcPct val="150000"/>
              </a:lnSpc>
              <a:buFont typeface="Wingdings" panose="05000000000000000000" pitchFamily="2" charset="2"/>
              <a:buChar char="v"/>
            </a:pPr>
            <a:r>
              <a:rPr lang="en-US" sz="2000" dirty="0" smtClean="0">
                <a:latin typeface="Arial" pitchFamily="34" charset="0"/>
                <a:cs typeface="Arial" pitchFamily="34" charset="0"/>
              </a:rPr>
              <a:t>But, </a:t>
            </a:r>
            <a:r>
              <a:rPr lang="en-US" sz="2000" dirty="0">
                <a:latin typeface="Arial" pitchFamily="34" charset="0"/>
                <a:cs typeface="Arial" pitchFamily="34" charset="0"/>
              </a:rPr>
              <a:t>some components which are needed in bigger hydropower plants may not be required in the smaller ones such as; dam, surge shaft tunnel, surge tank and others.</a:t>
            </a:r>
          </a:p>
        </p:txBody>
      </p:sp>
      <p:sp>
        <p:nvSpPr>
          <p:cNvPr id="4" name="Rectangle 3"/>
          <p:cNvSpPr/>
          <p:nvPr/>
        </p:nvSpPr>
        <p:spPr>
          <a:xfrm>
            <a:off x="767880" y="158262"/>
            <a:ext cx="9251251" cy="553998"/>
          </a:xfrm>
          <a:prstGeom prst="rect">
            <a:avLst/>
          </a:prstGeom>
        </p:spPr>
        <p:txBody>
          <a:bodyPr wrap="none">
            <a:spAutoFit/>
          </a:bodyPr>
          <a:lstStyle/>
          <a:p>
            <a:r>
              <a:rPr lang="en-US" sz="3000" b="1" dirty="0">
                <a:latin typeface="Arial" pitchFamily="34" charset="0"/>
                <a:cs typeface="Arial" pitchFamily="34" charset="0"/>
              </a:rPr>
              <a:t>5</a:t>
            </a:r>
            <a:r>
              <a:rPr lang="en-US" sz="3000" b="1" dirty="0" smtClean="0">
                <a:latin typeface="Arial" pitchFamily="34" charset="0"/>
                <a:cs typeface="Arial" pitchFamily="34" charset="0"/>
              </a:rPr>
              <a:t>. Main </a:t>
            </a:r>
            <a:r>
              <a:rPr lang="en-US" sz="3000" b="1" dirty="0">
                <a:latin typeface="Arial" pitchFamily="34" charset="0"/>
                <a:cs typeface="Arial" pitchFamily="34" charset="0"/>
              </a:rPr>
              <a:t>Component of Hydropower </a:t>
            </a:r>
            <a:r>
              <a:rPr lang="en-US" sz="3000" b="1" dirty="0" smtClean="0">
                <a:latin typeface="Arial" pitchFamily="34" charset="0"/>
                <a:cs typeface="Arial" pitchFamily="34" charset="0"/>
              </a:rPr>
              <a:t>Plant(MCHPP)</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17747192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678BA59F-F94A-4F72-9B89-7E77535CBA47}"/>
              </a:ext>
            </a:extLst>
          </p:cNvPr>
          <p:cNvSpPr/>
          <p:nvPr/>
        </p:nvSpPr>
        <p:spPr>
          <a:xfrm>
            <a:off x="459605" y="5325516"/>
            <a:ext cx="9617889" cy="769441"/>
          </a:xfrm>
          <a:prstGeom prst="rect">
            <a:avLst/>
          </a:prstGeom>
        </p:spPr>
        <p:txBody>
          <a:bodyPr wrap="none">
            <a:spAutoFit/>
          </a:bodyPr>
          <a:lstStyle/>
          <a:p>
            <a:r>
              <a:rPr lang="en-US" sz="2000" dirty="0" smtClean="0">
                <a:latin typeface="Arial" pitchFamily="34" charset="0"/>
                <a:ea typeface="Times New Roman" panose="02020603050405020304" pitchFamily="18" charset="0"/>
                <a:cs typeface="Arial" pitchFamily="34" charset="0"/>
              </a:rPr>
              <a:t>Figure 4: </a:t>
            </a:r>
            <a:r>
              <a:rPr lang="en-US" sz="2000" dirty="0">
                <a:latin typeface="Arial" pitchFamily="34" charset="0"/>
                <a:ea typeface="Times New Roman" panose="02020603050405020304" pitchFamily="18" charset="0"/>
                <a:cs typeface="Arial" pitchFamily="34" charset="0"/>
              </a:rPr>
              <a:t>Generalized Hydropower Schematic </a:t>
            </a:r>
            <a:r>
              <a:rPr lang="en-US" sz="2000" dirty="0" smtClean="0">
                <a:latin typeface="Arial" pitchFamily="34" charset="0"/>
                <a:ea typeface="Times New Roman" panose="02020603050405020304" pitchFamily="18" charset="0"/>
                <a:cs typeface="Arial" pitchFamily="34" charset="0"/>
              </a:rPr>
              <a:t>Diagram[4].</a:t>
            </a:r>
          </a:p>
          <a:p>
            <a:r>
              <a:rPr lang="en-US" sz="1200" dirty="0">
                <a:latin typeface="Arial" pitchFamily="34" charset="0"/>
                <a:cs typeface="Arial" pitchFamily="34" charset="0"/>
                <a:hlinkClick r:id="rId2"/>
              </a:rPr>
              <a:t>https://</a:t>
            </a:r>
            <a:r>
              <a:rPr lang="en-US" sz="1200" dirty="0" smtClean="0">
                <a:latin typeface="Arial" pitchFamily="34" charset="0"/>
                <a:cs typeface="Arial" pitchFamily="34" charset="0"/>
                <a:hlinkClick r:id="rId2"/>
              </a:rPr>
              <a:t>www.researchgate.net/figure/Schematic-view-of-a-hydroelectric-power-plant-Hydro-Power-Unit-HPU-and-Hydraulic_fig1_358764424</a:t>
            </a:r>
            <a:endParaRPr lang="en-US" sz="1200" dirty="0" smtClean="0">
              <a:latin typeface="Arial" pitchFamily="34" charset="0"/>
              <a:cs typeface="Arial" pitchFamily="34" charset="0"/>
            </a:endParaRPr>
          </a:p>
          <a:p>
            <a:endParaRPr lang="en-US" sz="1200" dirty="0">
              <a:latin typeface="Arial" pitchFamily="34" charset="0"/>
              <a:cs typeface="Arial" pitchFamily="34" charset="0"/>
            </a:endParaRPr>
          </a:p>
        </p:txBody>
      </p:sp>
      <p:sp>
        <p:nvSpPr>
          <p:cNvPr id="2" name="Title 1"/>
          <p:cNvSpPr>
            <a:spLocks noGrp="1"/>
          </p:cNvSpPr>
          <p:nvPr>
            <p:ph type="title"/>
          </p:nvPr>
        </p:nvSpPr>
        <p:spPr>
          <a:xfrm>
            <a:off x="738554" y="365125"/>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pic>
        <p:nvPicPr>
          <p:cNvPr id="1028" name="Picture 4" descr="https://www.researchgate.net/publication/358764424/figure/fig1/AS:1126456344227841@1645579529686/Schematic-view-of-a-hydroelectric-power-plant-Hydro-Power-Unit-HPU-and-Hydraulic.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7742" y="1033031"/>
            <a:ext cx="6543198" cy="4395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0316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E2C4EBC-ADBD-475D-9BB9-134A70865622}"/>
              </a:ext>
            </a:extLst>
          </p:cNvPr>
          <p:cNvSpPr>
            <a:spLocks noGrp="1"/>
          </p:cNvSpPr>
          <p:nvPr>
            <p:ph idx="1"/>
          </p:nvPr>
        </p:nvSpPr>
        <p:spPr>
          <a:xfrm>
            <a:off x="0" y="509953"/>
            <a:ext cx="12051323" cy="5548214"/>
          </a:xfrm>
        </p:spPr>
        <p:txBody>
          <a:bodyPr>
            <a:normAutofit fontScale="92500"/>
          </a:bodyPr>
          <a:lstStyle/>
          <a:p>
            <a:pPr marL="0" indent="0">
              <a:lnSpc>
                <a:spcPct val="170000"/>
              </a:lnSpc>
              <a:buNone/>
            </a:pPr>
            <a:r>
              <a:rPr lang="en-US" sz="2200" b="1" dirty="0" smtClean="0">
                <a:latin typeface="Arial" pitchFamily="34" charset="0"/>
                <a:cs typeface="Arial" pitchFamily="34" charset="0"/>
              </a:rPr>
              <a:t>Dams: </a:t>
            </a:r>
          </a:p>
          <a:p>
            <a:pPr algn="just">
              <a:lnSpc>
                <a:spcPct val="170000"/>
              </a:lnSpc>
              <a:buFont typeface="Wingdings" pitchFamily="2" charset="2"/>
              <a:buChar char="§"/>
            </a:pPr>
            <a:r>
              <a:rPr lang="en-GB" sz="2200" dirty="0" smtClean="0">
                <a:latin typeface="Arial" pitchFamily="34" charset="0"/>
                <a:cs typeface="Arial" pitchFamily="34" charset="0"/>
              </a:rPr>
              <a:t>Water </a:t>
            </a:r>
            <a:r>
              <a:rPr lang="en-GB" sz="2200" dirty="0">
                <a:latin typeface="Arial" pitchFamily="34" charset="0"/>
                <a:cs typeface="Arial" pitchFamily="34" charset="0"/>
              </a:rPr>
              <a:t>must fall in order to generate power from a stream. </a:t>
            </a:r>
          </a:p>
          <a:p>
            <a:pPr algn="just">
              <a:lnSpc>
                <a:spcPct val="170000"/>
              </a:lnSpc>
              <a:buFont typeface="Wingdings" pitchFamily="2" charset="2"/>
              <a:buChar char="§"/>
            </a:pPr>
            <a:r>
              <a:rPr lang="en-GB" sz="2200" dirty="0">
                <a:latin typeface="Arial" pitchFamily="34" charset="0"/>
                <a:cs typeface="Arial" pitchFamily="34" charset="0"/>
              </a:rPr>
              <a:t>In most </a:t>
            </a:r>
            <a:r>
              <a:rPr lang="en-GB" sz="2200" dirty="0" smtClean="0">
                <a:latin typeface="Arial" pitchFamily="34" charset="0"/>
                <a:cs typeface="Arial" pitchFamily="34" charset="0"/>
              </a:rPr>
              <a:t>cases, </a:t>
            </a:r>
            <a:r>
              <a:rPr lang="en-GB" sz="2200" dirty="0">
                <a:latin typeface="Arial" pitchFamily="34" charset="0"/>
                <a:cs typeface="Arial" pitchFamily="34" charset="0"/>
              </a:rPr>
              <a:t>the fall is enhanced and increased by constructing a dam which </a:t>
            </a:r>
            <a:r>
              <a:rPr lang="en-GB" sz="2200" b="1" dirty="0">
                <a:latin typeface="Arial" pitchFamily="34" charset="0"/>
                <a:cs typeface="Arial" pitchFamily="34" charset="0"/>
              </a:rPr>
              <a:t>creates a head</a:t>
            </a:r>
            <a:r>
              <a:rPr lang="en-GB" sz="2200" dirty="0">
                <a:latin typeface="Arial" pitchFamily="34" charset="0"/>
                <a:cs typeface="Arial" pitchFamily="34" charset="0"/>
              </a:rPr>
              <a:t>.</a:t>
            </a:r>
          </a:p>
          <a:p>
            <a:pPr algn="just">
              <a:lnSpc>
                <a:spcPct val="170000"/>
              </a:lnSpc>
              <a:buFont typeface="Wingdings" pitchFamily="2" charset="2"/>
              <a:buChar char="§"/>
            </a:pPr>
            <a:r>
              <a:rPr lang="en-GB" sz="2200" dirty="0" smtClean="0">
                <a:latin typeface="Arial" pitchFamily="34" charset="0"/>
                <a:cs typeface="Arial" pitchFamily="34" charset="0"/>
              </a:rPr>
              <a:t>The </a:t>
            </a:r>
            <a:r>
              <a:rPr lang="en-GB" sz="2200" dirty="0">
                <a:latin typeface="Arial" pitchFamily="34" charset="0"/>
                <a:cs typeface="Arial" pitchFamily="34" charset="0"/>
              </a:rPr>
              <a:t>head is the vertical distance from the surface of the water at the dam down to the water in the stream below where the turbine is located</a:t>
            </a:r>
            <a:r>
              <a:rPr lang="en-GB" sz="2200" dirty="0" smtClean="0">
                <a:latin typeface="Arial" pitchFamily="34" charset="0"/>
                <a:cs typeface="Arial" pitchFamily="34" charset="0"/>
              </a:rPr>
              <a:t>.</a:t>
            </a:r>
            <a:endParaRPr lang="en-GB" sz="2200" dirty="0">
              <a:latin typeface="Arial" pitchFamily="34" charset="0"/>
              <a:cs typeface="Arial" pitchFamily="34" charset="0"/>
            </a:endParaRPr>
          </a:p>
          <a:p>
            <a:pPr algn="just">
              <a:lnSpc>
                <a:spcPct val="170000"/>
              </a:lnSpc>
              <a:buFont typeface="Wingdings" pitchFamily="2" charset="2"/>
              <a:buChar char="§"/>
            </a:pPr>
            <a:r>
              <a:rPr lang="en-GB" sz="2200" dirty="0">
                <a:latin typeface="Arial" pitchFamily="34" charset="0"/>
                <a:cs typeface="Arial" pitchFamily="34" charset="0"/>
              </a:rPr>
              <a:t>The higher the dam or head, the greater the power a given amount of water will produce. </a:t>
            </a:r>
          </a:p>
          <a:p>
            <a:pPr algn="just">
              <a:lnSpc>
                <a:spcPct val="170000"/>
              </a:lnSpc>
              <a:buFont typeface="Wingdings" pitchFamily="2" charset="2"/>
              <a:buChar char="§"/>
            </a:pPr>
            <a:r>
              <a:rPr lang="en-GB" sz="2200" dirty="0">
                <a:latin typeface="Arial" pitchFamily="34" charset="0"/>
                <a:cs typeface="Arial" pitchFamily="34" charset="0"/>
              </a:rPr>
              <a:t>A dam also provides a storage basin to regulate stream flow and thereby increases </a:t>
            </a:r>
            <a:r>
              <a:rPr lang="en-US" sz="2200" dirty="0">
                <a:latin typeface="Arial" pitchFamily="34" charset="0"/>
                <a:cs typeface="Arial" pitchFamily="34" charset="0"/>
              </a:rPr>
              <a:t>power potential</a:t>
            </a:r>
            <a:r>
              <a:rPr lang="en-US" sz="2200" dirty="0" smtClean="0">
                <a:latin typeface="Arial" pitchFamily="34" charset="0"/>
                <a:cs typeface="Arial" pitchFamily="34" charset="0"/>
              </a:rPr>
              <a:t>.</a:t>
            </a:r>
          </a:p>
          <a:p>
            <a:pPr algn="just">
              <a:lnSpc>
                <a:spcPct val="170000"/>
              </a:lnSpc>
              <a:buFont typeface="Wingdings" pitchFamily="2" charset="2"/>
              <a:buChar char="§"/>
            </a:pPr>
            <a:r>
              <a:rPr lang="en-GB" sz="2200" dirty="0">
                <a:latin typeface="Times New Roman" panose="02020603050405020304" pitchFamily="18" charset="0"/>
                <a:cs typeface="Times New Roman" panose="02020603050405020304" pitchFamily="18" charset="0"/>
              </a:rPr>
              <a:t>Before </a:t>
            </a:r>
            <a:r>
              <a:rPr lang="en-GB" sz="2200" dirty="0" smtClean="0">
                <a:latin typeface="Times New Roman" panose="02020603050405020304" pitchFamily="18" charset="0"/>
                <a:cs typeface="Times New Roman" panose="02020603050405020304" pitchFamily="18" charset="0"/>
              </a:rPr>
              <a:t>dam construction, </a:t>
            </a:r>
            <a:r>
              <a:rPr lang="en-GB" sz="2200" dirty="0">
                <a:latin typeface="Times New Roman" panose="02020603050405020304" pitchFamily="18" charset="0"/>
                <a:cs typeface="Times New Roman" panose="02020603050405020304" pitchFamily="18" charset="0"/>
              </a:rPr>
              <a:t>you should </a:t>
            </a:r>
            <a:r>
              <a:rPr lang="en-US" sz="2200" dirty="0">
                <a:latin typeface="Times New Roman" panose="02020603050405020304" pitchFamily="18" charset="0"/>
                <a:cs typeface="Times New Roman" panose="02020603050405020304" pitchFamily="18" charset="0"/>
              </a:rPr>
              <a:t>consider </a:t>
            </a:r>
            <a:r>
              <a:rPr lang="en-US" sz="2200" b="1" dirty="0" smtClean="0">
                <a:latin typeface="Times New Roman" panose="02020603050405020304" pitchFamily="18" charset="0"/>
                <a:cs typeface="Times New Roman" panose="02020603050405020304" pitchFamily="18" charset="0"/>
              </a:rPr>
              <a:t>the following points</a:t>
            </a:r>
            <a:r>
              <a:rPr lang="en-US" sz="2200" dirty="0" smtClean="0">
                <a:latin typeface="Times New Roman" panose="02020603050405020304" pitchFamily="18" charset="0"/>
                <a:cs typeface="Times New Roman" panose="02020603050405020304" pitchFamily="18" charset="0"/>
              </a:rPr>
              <a:t>:</a:t>
            </a:r>
          </a:p>
          <a:p>
            <a:pPr marL="0" indent="0" algn="just">
              <a:lnSpc>
                <a:spcPct val="170000"/>
              </a:lnSpc>
              <a:buNone/>
            </a:pPr>
            <a:endParaRPr lang="en-GB" sz="2200" dirty="0">
              <a:latin typeface="Times New Roman" panose="02020603050405020304" pitchFamily="18" charset="0"/>
              <a:cs typeface="Times New Roman" panose="02020603050405020304" pitchFamily="18" charset="0"/>
            </a:endParaRPr>
          </a:p>
          <a:p>
            <a:pPr marL="0" indent="0" algn="just">
              <a:lnSpc>
                <a:spcPct val="170000"/>
              </a:lnSpc>
              <a:buNone/>
            </a:pPr>
            <a:endParaRPr lang="en-US" sz="2200" dirty="0">
              <a:latin typeface="Arial" pitchFamily="34" charset="0"/>
              <a:cs typeface="Arial" pitchFamily="34" charset="0"/>
            </a:endParaRPr>
          </a:p>
        </p:txBody>
      </p:sp>
      <p:sp>
        <p:nvSpPr>
          <p:cNvPr id="4" name="Title 1"/>
          <p:cNvSpPr>
            <a:spLocks noGrp="1"/>
          </p:cNvSpPr>
          <p:nvPr>
            <p:ph type="title"/>
          </p:nvPr>
        </p:nvSpPr>
        <p:spPr>
          <a:xfrm>
            <a:off x="360485" y="0"/>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spTree>
    <p:extLst>
      <p:ext uri="{BB962C8B-B14F-4D97-AF65-F5344CB8AC3E}">
        <p14:creationId xmlns:p14="http://schemas.microsoft.com/office/powerpoint/2010/main" val="232734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B8FD968-971A-4F50-95D1-4C5A3CC066AE}"/>
              </a:ext>
            </a:extLst>
          </p:cNvPr>
          <p:cNvSpPr>
            <a:spLocks noGrp="1"/>
          </p:cNvSpPr>
          <p:nvPr>
            <p:ph idx="1"/>
          </p:nvPr>
        </p:nvSpPr>
        <p:spPr>
          <a:xfrm>
            <a:off x="181708" y="707648"/>
            <a:ext cx="12010292" cy="5570060"/>
          </a:xfrm>
        </p:spPr>
        <p:txBody>
          <a:bodyPr>
            <a:noAutofit/>
          </a:bodyPr>
          <a:lstStyle/>
          <a:p>
            <a:pPr marL="0" indent="0" algn="just">
              <a:lnSpc>
                <a:spcPct val="200000"/>
              </a:lnSpc>
              <a:buNone/>
            </a:pPr>
            <a:r>
              <a:rPr lang="en-US" sz="2000" dirty="0" smtClean="0">
                <a:latin typeface="Arial" pitchFamily="34" charset="0"/>
                <a:cs typeface="Arial" pitchFamily="34" charset="0"/>
              </a:rPr>
              <a:t>a.  </a:t>
            </a:r>
            <a:r>
              <a:rPr lang="en-US" sz="2000" dirty="0">
                <a:latin typeface="Arial" pitchFamily="34" charset="0"/>
                <a:cs typeface="Arial" pitchFamily="34" charset="0"/>
              </a:rPr>
              <a:t>Technical viability: Collect extensive field data to choose the best site and design a safe dam. </a:t>
            </a:r>
            <a:endParaRPr lang="en-GB" sz="2000" dirty="0" smtClean="0">
              <a:latin typeface="Arial" pitchFamily="34" charset="0"/>
              <a:cs typeface="Arial" pitchFamily="34" charset="0"/>
            </a:endParaRPr>
          </a:p>
          <a:p>
            <a:pPr marL="0" indent="0" algn="just">
              <a:lnSpc>
                <a:spcPct val="200000"/>
              </a:lnSpc>
              <a:buNone/>
            </a:pPr>
            <a:r>
              <a:rPr lang="en-GB" sz="2000" dirty="0" smtClean="0">
                <a:latin typeface="Arial" pitchFamily="34" charset="0"/>
                <a:cs typeface="Arial" pitchFamily="34" charset="0"/>
              </a:rPr>
              <a:t>b. Multidisciplinary professionals are required:  professional </a:t>
            </a:r>
            <a:r>
              <a:rPr lang="en-GB" sz="2000" dirty="0">
                <a:latin typeface="Arial" pitchFamily="34" charset="0"/>
                <a:cs typeface="Arial" pitchFamily="34" charset="0"/>
              </a:rPr>
              <a:t>engineer can best advise you on construction of a safe dam for your </a:t>
            </a:r>
            <a:r>
              <a:rPr lang="en-US" sz="2000" dirty="0">
                <a:latin typeface="Arial" pitchFamily="34" charset="0"/>
                <a:cs typeface="Arial" pitchFamily="34" charset="0"/>
              </a:rPr>
              <a:t>particular </a:t>
            </a:r>
            <a:r>
              <a:rPr lang="en-US" sz="2000" dirty="0" smtClean="0">
                <a:latin typeface="Arial" pitchFamily="34" charset="0"/>
                <a:cs typeface="Arial" pitchFamily="34" charset="0"/>
              </a:rPr>
              <a:t>site.</a:t>
            </a:r>
          </a:p>
          <a:p>
            <a:pPr marL="0" indent="0" algn="just">
              <a:lnSpc>
                <a:spcPct val="200000"/>
              </a:lnSpc>
              <a:buNone/>
            </a:pPr>
            <a:r>
              <a:rPr lang="en-US" sz="2000" dirty="0" smtClean="0">
                <a:latin typeface="Arial" pitchFamily="34" charset="0"/>
                <a:cs typeface="Arial" pitchFamily="34" charset="0"/>
              </a:rPr>
              <a:t>c. Permits from different sectors: </a:t>
            </a:r>
            <a:r>
              <a:rPr lang="en-GB" sz="2000" dirty="0" smtClean="0">
                <a:latin typeface="Arial" pitchFamily="34" charset="0"/>
                <a:cs typeface="Arial" pitchFamily="34" charset="0"/>
              </a:rPr>
              <a:t>Get permits  size and resize  the streams. </a:t>
            </a:r>
            <a:endParaRPr lang="en-GB" sz="2000" dirty="0">
              <a:latin typeface="Arial" pitchFamily="34" charset="0"/>
              <a:cs typeface="Arial" pitchFamily="34" charset="0"/>
            </a:endParaRPr>
          </a:p>
          <a:p>
            <a:pPr marL="0" indent="0" algn="just">
              <a:lnSpc>
                <a:spcPct val="200000"/>
              </a:lnSpc>
              <a:buNone/>
            </a:pPr>
            <a:r>
              <a:rPr lang="en-GB" sz="2000" dirty="0" smtClean="0">
                <a:latin typeface="Arial" pitchFamily="34" charset="0"/>
                <a:cs typeface="Arial" pitchFamily="34" charset="0"/>
              </a:rPr>
              <a:t>d. Know the right and responsibility as laws </a:t>
            </a:r>
            <a:r>
              <a:rPr lang="en-GB" sz="2000" dirty="0">
                <a:latin typeface="Arial" pitchFamily="34" charset="0"/>
                <a:cs typeface="Arial" pitchFamily="34" charset="0"/>
              </a:rPr>
              <a:t>vary from state to </a:t>
            </a:r>
            <a:r>
              <a:rPr lang="en-GB" sz="2000" dirty="0" smtClean="0">
                <a:latin typeface="Arial" pitchFamily="34" charset="0"/>
                <a:cs typeface="Arial" pitchFamily="34" charset="0"/>
              </a:rPr>
              <a:t>state</a:t>
            </a:r>
          </a:p>
          <a:p>
            <a:pPr marL="0" indent="0" algn="just">
              <a:lnSpc>
                <a:spcPct val="200000"/>
              </a:lnSpc>
              <a:buNone/>
            </a:pPr>
            <a:r>
              <a:rPr lang="en-GB" sz="2000" dirty="0">
                <a:latin typeface="Arial" pitchFamily="34" charset="0"/>
                <a:cs typeface="Arial" pitchFamily="34" charset="0"/>
              </a:rPr>
              <a:t>e</a:t>
            </a:r>
            <a:r>
              <a:rPr lang="en-GB" sz="2000" dirty="0" smtClean="0">
                <a:latin typeface="Arial" pitchFamily="34" charset="0"/>
                <a:cs typeface="Arial" pitchFamily="34" charset="0"/>
              </a:rPr>
              <a:t>. Flood controlling:</a:t>
            </a:r>
            <a:r>
              <a:rPr lang="en-US" sz="2000" dirty="0">
                <a:latin typeface="Arial" pitchFamily="34" charset="0"/>
                <a:cs typeface="Arial" pitchFamily="34" charset="0"/>
              </a:rPr>
              <a:t> </a:t>
            </a:r>
            <a:r>
              <a:rPr lang="en-GB" sz="2000" dirty="0" smtClean="0">
                <a:latin typeface="Arial" pitchFamily="34" charset="0"/>
                <a:cs typeface="Arial" pitchFamily="34" charset="0"/>
              </a:rPr>
              <a:t>In </a:t>
            </a:r>
            <a:r>
              <a:rPr lang="en-GB" sz="2000" dirty="0">
                <a:latin typeface="Arial" pitchFamily="34" charset="0"/>
                <a:cs typeface="Arial" pitchFamily="34" charset="0"/>
              </a:rPr>
              <a:t>the event of dam </a:t>
            </a:r>
            <a:r>
              <a:rPr lang="en-GB" sz="2000" dirty="0" smtClean="0">
                <a:latin typeface="Arial" pitchFamily="34" charset="0"/>
                <a:cs typeface="Arial" pitchFamily="34" charset="0"/>
              </a:rPr>
              <a:t>failure</a:t>
            </a:r>
            <a:r>
              <a:rPr lang="en-GB" sz="2000" dirty="0">
                <a:latin typeface="Arial" pitchFamily="34" charset="0"/>
                <a:cs typeface="Arial" pitchFamily="34" charset="0"/>
              </a:rPr>
              <a:t>, you will be responsible for all downstream damage. </a:t>
            </a:r>
            <a:endParaRPr lang="en-US" sz="2000" dirty="0">
              <a:latin typeface="Arial" pitchFamily="34" charset="0"/>
              <a:cs typeface="Arial" pitchFamily="34" charset="0"/>
            </a:endParaRPr>
          </a:p>
        </p:txBody>
      </p:sp>
      <p:sp>
        <p:nvSpPr>
          <p:cNvPr id="6" name="Title 1"/>
          <p:cNvSpPr>
            <a:spLocks noGrp="1"/>
          </p:cNvSpPr>
          <p:nvPr>
            <p:ph type="title"/>
          </p:nvPr>
        </p:nvSpPr>
        <p:spPr>
          <a:xfrm>
            <a:off x="386862" y="316524"/>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spTree>
    <p:extLst>
      <p:ext uri="{BB962C8B-B14F-4D97-AF65-F5344CB8AC3E}">
        <p14:creationId xmlns:p14="http://schemas.microsoft.com/office/powerpoint/2010/main" val="3877428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0454067-DFB1-4874-A188-2DF9513975A9}"/>
              </a:ext>
            </a:extLst>
          </p:cNvPr>
          <p:cNvSpPr>
            <a:spLocks noGrp="1"/>
          </p:cNvSpPr>
          <p:nvPr>
            <p:ph idx="1"/>
          </p:nvPr>
        </p:nvSpPr>
        <p:spPr>
          <a:xfrm>
            <a:off x="237392" y="901148"/>
            <a:ext cx="11716069" cy="5956852"/>
          </a:xfrm>
        </p:spPr>
        <p:txBody>
          <a:bodyPr>
            <a:noAutofit/>
          </a:bodyPr>
          <a:lstStyle/>
          <a:p>
            <a:pPr marL="0" indent="0" algn="just">
              <a:lnSpc>
                <a:spcPct val="200000"/>
              </a:lnSpc>
              <a:buNone/>
            </a:pPr>
            <a:r>
              <a:rPr lang="en-GB" sz="2400" dirty="0" smtClean="0">
                <a:latin typeface="Arial" pitchFamily="34" charset="0"/>
                <a:cs typeface="Arial" pitchFamily="34" charset="0"/>
              </a:rPr>
              <a:t>f</a:t>
            </a:r>
            <a:r>
              <a:rPr lang="en-GB" sz="2000" dirty="0" smtClean="0">
                <a:latin typeface="Arial" pitchFamily="34" charset="0"/>
                <a:cs typeface="Arial" pitchFamily="34" charset="0"/>
              </a:rPr>
              <a:t>. Obey international law of water: respect </a:t>
            </a:r>
            <a:r>
              <a:rPr lang="en-GB" sz="2000" dirty="0">
                <a:latin typeface="Arial" pitchFamily="34" charset="0"/>
                <a:cs typeface="Arial" pitchFamily="34" charset="0"/>
              </a:rPr>
              <a:t>the rights of others </a:t>
            </a:r>
            <a:r>
              <a:rPr lang="en-GB" sz="2000" dirty="0" smtClean="0">
                <a:latin typeface="Arial" pitchFamily="34" charset="0"/>
                <a:cs typeface="Arial" pitchFamily="34" charset="0"/>
              </a:rPr>
              <a:t>stream </a:t>
            </a:r>
            <a:r>
              <a:rPr lang="en-GB" sz="2000" dirty="0">
                <a:latin typeface="Arial" pitchFamily="34" charset="0"/>
                <a:cs typeface="Arial" pitchFamily="34" charset="0"/>
              </a:rPr>
              <a:t>use outside of your property.</a:t>
            </a:r>
          </a:p>
          <a:p>
            <a:pPr marL="0" indent="0" algn="just">
              <a:lnSpc>
                <a:spcPct val="200000"/>
              </a:lnSpc>
              <a:buNone/>
            </a:pPr>
            <a:r>
              <a:rPr lang="en-GB" sz="2000" dirty="0" smtClean="0">
                <a:latin typeface="Arial" pitchFamily="34" charset="0"/>
                <a:cs typeface="Arial" pitchFamily="34" charset="0"/>
              </a:rPr>
              <a:t>g. conflict resolution: </a:t>
            </a:r>
            <a:r>
              <a:rPr lang="en-GB" sz="2000" dirty="0">
                <a:latin typeface="Arial" pitchFamily="34" charset="0"/>
                <a:cs typeface="Arial" pitchFamily="34" charset="0"/>
              </a:rPr>
              <a:t>Y</a:t>
            </a:r>
            <a:r>
              <a:rPr lang="en-GB" sz="2000" dirty="0" smtClean="0">
                <a:latin typeface="Arial" pitchFamily="34" charset="0"/>
                <a:cs typeface="Arial" pitchFamily="34" charset="0"/>
              </a:rPr>
              <a:t>ou </a:t>
            </a:r>
            <a:r>
              <a:rPr lang="en-GB" sz="2000" dirty="0">
                <a:latin typeface="Arial" pitchFamily="34" charset="0"/>
                <a:cs typeface="Arial" pitchFamily="34" charset="0"/>
              </a:rPr>
              <a:t>may </a:t>
            </a:r>
            <a:r>
              <a:rPr lang="en-GB" sz="2000" dirty="0" smtClean="0">
                <a:latin typeface="Arial" pitchFamily="34" charset="0"/>
                <a:cs typeface="Arial" pitchFamily="34" charset="0"/>
              </a:rPr>
              <a:t>face conflict </a:t>
            </a:r>
            <a:r>
              <a:rPr lang="en-GB" sz="2000" dirty="0">
                <a:latin typeface="Arial" pitchFamily="34" charset="0"/>
                <a:cs typeface="Arial" pitchFamily="34" charset="0"/>
              </a:rPr>
              <a:t>from </a:t>
            </a:r>
            <a:r>
              <a:rPr lang="en-US" sz="2000" dirty="0">
                <a:latin typeface="Arial" pitchFamily="34" charset="0"/>
                <a:cs typeface="Arial" pitchFamily="34" charset="0"/>
              </a:rPr>
              <a:t>nearby landowners and </a:t>
            </a:r>
            <a:r>
              <a:rPr lang="en-US" sz="2000" dirty="0" smtClean="0">
                <a:latin typeface="Arial" pitchFamily="34" charset="0"/>
                <a:cs typeface="Arial" pitchFamily="34" charset="0"/>
              </a:rPr>
              <a:t>narrow-minded </a:t>
            </a:r>
            <a:r>
              <a:rPr lang="en-US" sz="2000" dirty="0">
                <a:latin typeface="Arial" pitchFamily="34" charset="0"/>
                <a:cs typeface="Arial" pitchFamily="34" charset="0"/>
              </a:rPr>
              <a:t>groups or individuals.</a:t>
            </a:r>
          </a:p>
          <a:p>
            <a:pPr marL="0" indent="0" algn="just">
              <a:lnSpc>
                <a:spcPct val="200000"/>
              </a:lnSpc>
              <a:buNone/>
            </a:pPr>
            <a:r>
              <a:rPr lang="en-GB" sz="2000" dirty="0" smtClean="0">
                <a:latin typeface="Arial" pitchFamily="34" charset="0"/>
                <a:cs typeface="Arial" pitchFamily="34" charset="0"/>
              </a:rPr>
              <a:t>h. Optimal cost estimation: solid </a:t>
            </a:r>
            <a:r>
              <a:rPr lang="en-GB" sz="2000" dirty="0">
                <a:latin typeface="Arial" pitchFamily="34" charset="0"/>
                <a:cs typeface="Arial" pitchFamily="34" charset="0"/>
              </a:rPr>
              <a:t>cost estimates for the dam construction. Costs vary widely, depending on the particular site, but it is reasonable to assume that the construction of any worthwhile dam will run to several thousand dollars. </a:t>
            </a:r>
          </a:p>
          <a:p>
            <a:pPr marL="0" indent="0" algn="just">
              <a:lnSpc>
                <a:spcPct val="200000"/>
              </a:lnSpc>
              <a:buNone/>
            </a:pPr>
            <a:r>
              <a:rPr lang="en-GB" sz="2000" dirty="0" smtClean="0">
                <a:latin typeface="Arial" pitchFamily="34" charset="0"/>
                <a:cs typeface="Arial" pitchFamily="34" charset="0"/>
              </a:rPr>
              <a:t>i. Perform cost-benefit analysis </a:t>
            </a:r>
            <a:endParaRPr lang="en-US" sz="2000" dirty="0">
              <a:latin typeface="Arial" pitchFamily="34" charset="0"/>
              <a:cs typeface="Arial" pitchFamily="34" charset="0"/>
            </a:endParaRPr>
          </a:p>
        </p:txBody>
      </p:sp>
      <p:sp>
        <p:nvSpPr>
          <p:cNvPr id="5" name="Title 1"/>
          <p:cNvSpPr>
            <a:spLocks noGrp="1"/>
          </p:cNvSpPr>
          <p:nvPr>
            <p:ph type="title"/>
          </p:nvPr>
        </p:nvSpPr>
        <p:spPr>
          <a:xfrm>
            <a:off x="386862" y="316524"/>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spTree>
    <p:extLst>
      <p:ext uri="{BB962C8B-B14F-4D97-AF65-F5344CB8AC3E}">
        <p14:creationId xmlns:p14="http://schemas.microsoft.com/office/powerpoint/2010/main" val="2289623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2AE5385-7712-4DDE-B5E6-DE0FB3FE7378}"/>
              </a:ext>
            </a:extLst>
          </p:cNvPr>
          <p:cNvSpPr>
            <a:spLocks noGrp="1"/>
          </p:cNvSpPr>
          <p:nvPr>
            <p:ph idx="1"/>
          </p:nvPr>
        </p:nvSpPr>
        <p:spPr>
          <a:xfrm>
            <a:off x="105508" y="633046"/>
            <a:ext cx="11608972" cy="5188634"/>
          </a:xfrm>
        </p:spPr>
        <p:txBody>
          <a:bodyPr>
            <a:noAutofit/>
          </a:bodyPr>
          <a:lstStyle/>
          <a:p>
            <a:pPr marL="0" indent="0" algn="just">
              <a:lnSpc>
                <a:spcPct val="150000"/>
              </a:lnSpc>
              <a:buNone/>
            </a:pPr>
            <a:r>
              <a:rPr lang="en-US" sz="2000" b="1" dirty="0" smtClean="0">
                <a:latin typeface="Arial" pitchFamily="34" charset="0"/>
                <a:cs typeface="Arial" pitchFamily="34" charset="0"/>
              </a:rPr>
              <a:t>Diversions tunnels; </a:t>
            </a:r>
          </a:p>
          <a:p>
            <a:pPr marL="182880" algn="just">
              <a:lnSpc>
                <a:spcPct val="150000"/>
              </a:lnSpc>
              <a:spcBef>
                <a:spcPts val="0"/>
              </a:spcBef>
            </a:pPr>
            <a:r>
              <a:rPr lang="en-GB" sz="2000" dirty="0" smtClean="0">
                <a:latin typeface="Arial" pitchFamily="34" charset="0"/>
                <a:cs typeface="Arial" pitchFamily="34" charset="0"/>
              </a:rPr>
              <a:t>Because</a:t>
            </a:r>
            <a:r>
              <a:rPr lang="en-GB" sz="2000" dirty="0">
                <a:latin typeface="Arial" pitchFamily="34" charset="0"/>
                <a:cs typeface="Arial" pitchFamily="34" charset="0"/>
              </a:rPr>
              <a:t>, legal requirements and high costs restrict new dam construction, other methods of water development is more suitable. </a:t>
            </a:r>
          </a:p>
          <a:p>
            <a:pPr marL="182880" algn="just">
              <a:lnSpc>
                <a:spcPct val="150000"/>
              </a:lnSpc>
              <a:spcBef>
                <a:spcPts val="0"/>
              </a:spcBef>
            </a:pPr>
            <a:r>
              <a:rPr lang="en-GB" sz="2000" dirty="0">
                <a:latin typeface="Arial" pitchFamily="34" charset="0"/>
                <a:cs typeface="Arial" pitchFamily="34" charset="0"/>
              </a:rPr>
              <a:t>In some places only a round concrete box structure is needed to divert part of the flow of a stream through a pipe to a </a:t>
            </a:r>
            <a:r>
              <a:rPr lang="en-US" sz="2000" dirty="0">
                <a:latin typeface="Arial" pitchFamily="34" charset="0"/>
                <a:cs typeface="Arial" pitchFamily="34" charset="0"/>
              </a:rPr>
              <a:t>downstream turbine.</a:t>
            </a:r>
          </a:p>
          <a:p>
            <a:pPr marL="182880" algn="just">
              <a:lnSpc>
                <a:spcPct val="150000"/>
              </a:lnSpc>
              <a:spcBef>
                <a:spcPts val="0"/>
              </a:spcBef>
            </a:pPr>
            <a:r>
              <a:rPr lang="en-GB" sz="2000" dirty="0">
                <a:latin typeface="Arial" pitchFamily="34" charset="0"/>
                <a:cs typeface="Arial" pitchFamily="34" charset="0"/>
              </a:rPr>
              <a:t>On any given stream, the best site for a diversion is usually quite obvious: a natural waterfall, a swift current or a steep slope. </a:t>
            </a:r>
          </a:p>
          <a:p>
            <a:pPr marL="182880" algn="just">
              <a:lnSpc>
                <a:spcPct val="150000"/>
              </a:lnSpc>
              <a:spcBef>
                <a:spcPts val="0"/>
              </a:spcBef>
            </a:pPr>
            <a:r>
              <a:rPr lang="en-GB" sz="2000" dirty="0">
                <a:latin typeface="Arial" pitchFamily="34" charset="0"/>
                <a:cs typeface="Arial" pitchFamily="34" charset="0"/>
              </a:rPr>
              <a:t>The topography should be steep enough (10% slope or more) so the diversion pipe doesn’t have to be too long to obtain sufficient head</a:t>
            </a:r>
            <a:r>
              <a:rPr lang="en-GB" sz="2000" dirty="0" smtClean="0">
                <a:latin typeface="Arial" pitchFamily="34" charset="0"/>
                <a:cs typeface="Arial" pitchFamily="34" charset="0"/>
              </a:rPr>
              <a:t>.</a:t>
            </a:r>
          </a:p>
          <a:p>
            <a:pPr marL="182880" algn="just">
              <a:lnSpc>
                <a:spcPct val="150000"/>
              </a:lnSpc>
              <a:spcBef>
                <a:spcPts val="0"/>
              </a:spcBef>
            </a:pPr>
            <a:r>
              <a:rPr lang="en-GB" sz="2000" dirty="0">
                <a:latin typeface="Arial" pitchFamily="34" charset="0"/>
                <a:cs typeface="Arial" pitchFamily="34" charset="0"/>
              </a:rPr>
              <a:t>Because a diversion has no backup storage for periods of low flow, potential power is sometimes calculated by determining the runoff in a year of normal rainfall which is exceeded on half the days of the year. </a:t>
            </a:r>
          </a:p>
          <a:p>
            <a:pPr algn="just">
              <a:lnSpc>
                <a:spcPct val="170000"/>
              </a:lnSpc>
            </a:pPr>
            <a:endParaRPr lang="en-US" sz="2000" dirty="0">
              <a:latin typeface="Arial" pitchFamily="34" charset="0"/>
              <a:cs typeface="Arial" pitchFamily="34" charset="0"/>
            </a:endParaRPr>
          </a:p>
        </p:txBody>
      </p:sp>
      <p:sp>
        <p:nvSpPr>
          <p:cNvPr id="4" name="Title 1"/>
          <p:cNvSpPr>
            <a:spLocks noGrp="1"/>
          </p:cNvSpPr>
          <p:nvPr>
            <p:ph type="title"/>
          </p:nvPr>
        </p:nvSpPr>
        <p:spPr>
          <a:xfrm>
            <a:off x="325902" y="82844"/>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spTree>
    <p:extLst>
      <p:ext uri="{BB962C8B-B14F-4D97-AF65-F5344CB8AC3E}">
        <p14:creationId xmlns:p14="http://schemas.microsoft.com/office/powerpoint/2010/main" val="18248136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78972E2-C798-4A87-86A6-CB948CDB5CEC}"/>
              </a:ext>
            </a:extLst>
          </p:cNvPr>
          <p:cNvSpPr>
            <a:spLocks noGrp="1"/>
          </p:cNvSpPr>
          <p:nvPr>
            <p:ph idx="1"/>
          </p:nvPr>
        </p:nvSpPr>
        <p:spPr>
          <a:xfrm>
            <a:off x="140677" y="720969"/>
            <a:ext cx="12051323" cy="5943067"/>
          </a:xfrm>
        </p:spPr>
        <p:txBody>
          <a:bodyPr>
            <a:normAutofit/>
          </a:bodyPr>
          <a:lstStyle/>
          <a:p>
            <a:pPr algn="just">
              <a:lnSpc>
                <a:spcPct val="150000"/>
              </a:lnSpc>
            </a:pPr>
            <a:r>
              <a:rPr lang="en-US" sz="2000" b="1" dirty="0">
                <a:latin typeface="Arial" pitchFamily="34" charset="0"/>
                <a:ea typeface="Tahoma" panose="020B0604030504040204" pitchFamily="34" charset="0"/>
                <a:cs typeface="Arial" pitchFamily="34" charset="0"/>
              </a:rPr>
              <a:t>Spillways</a:t>
            </a:r>
            <a:r>
              <a:rPr lang="en-US" sz="2000" dirty="0">
                <a:latin typeface="Arial" pitchFamily="34" charset="0"/>
                <a:ea typeface="Tahoma" panose="020B0604030504040204" pitchFamily="34" charset="0"/>
                <a:cs typeface="Arial" pitchFamily="34" charset="0"/>
              </a:rPr>
              <a:t>: it provides passage for excess water from the reservoir to the downstream.</a:t>
            </a:r>
          </a:p>
          <a:p>
            <a:pPr algn="just">
              <a:lnSpc>
                <a:spcPct val="150000"/>
              </a:lnSpc>
            </a:pPr>
            <a:r>
              <a:rPr lang="en-US" sz="2000" dirty="0">
                <a:latin typeface="Arial" pitchFamily="34" charset="0"/>
                <a:ea typeface="Tahoma" panose="020B0604030504040204" pitchFamily="34" charset="0"/>
                <a:cs typeface="Arial" pitchFamily="34" charset="0"/>
              </a:rPr>
              <a:t>There are different types of spillways such as </a:t>
            </a:r>
            <a:r>
              <a:rPr lang="en-US" sz="2000" b="1" dirty="0">
                <a:latin typeface="Arial" pitchFamily="34" charset="0"/>
                <a:ea typeface="Tahoma" panose="020B0604030504040204" pitchFamily="34" charset="0"/>
                <a:cs typeface="Arial" pitchFamily="34" charset="0"/>
              </a:rPr>
              <a:t>overflow, side channel, shaft and others </a:t>
            </a:r>
            <a:r>
              <a:rPr lang="en-US" sz="2000" dirty="0">
                <a:latin typeface="Arial" pitchFamily="34" charset="0"/>
                <a:ea typeface="Tahoma" panose="020B0604030504040204" pitchFamily="34" charset="0"/>
                <a:cs typeface="Arial" pitchFamily="34" charset="0"/>
              </a:rPr>
              <a:t>which are according to the local topography and dam type. </a:t>
            </a:r>
          </a:p>
          <a:p>
            <a:pPr algn="just">
              <a:lnSpc>
                <a:spcPct val="150000"/>
              </a:lnSpc>
            </a:pPr>
            <a:r>
              <a:rPr lang="en-US" sz="2000" b="1" dirty="0">
                <a:latin typeface="Arial" pitchFamily="34" charset="0"/>
                <a:ea typeface="Tahoma" panose="020B0604030504040204" pitchFamily="34" charset="0"/>
                <a:cs typeface="Arial" pitchFamily="34" charset="0"/>
              </a:rPr>
              <a:t>Fore-bay Tank: </a:t>
            </a:r>
            <a:r>
              <a:rPr lang="en-US" sz="2000" dirty="0">
                <a:latin typeface="Arial" pitchFamily="34" charset="0"/>
                <a:ea typeface="Tahoma" panose="020B0604030504040204" pitchFamily="34" charset="0"/>
                <a:cs typeface="Arial" pitchFamily="34" charset="0"/>
              </a:rPr>
              <a:t>the fore-bay is a </a:t>
            </a:r>
            <a:r>
              <a:rPr lang="en-US" sz="2000" b="1" dirty="0">
                <a:latin typeface="Arial" pitchFamily="34" charset="0"/>
                <a:ea typeface="Tahoma" panose="020B0604030504040204" pitchFamily="34" charset="0"/>
                <a:cs typeface="Arial" pitchFamily="34" charset="0"/>
              </a:rPr>
              <a:t>basin of enlarged water </a:t>
            </a:r>
            <a:r>
              <a:rPr lang="en-US" sz="2000" dirty="0">
                <a:latin typeface="Arial" pitchFamily="34" charset="0"/>
                <a:ea typeface="Tahoma" panose="020B0604030504040204" pitchFamily="34" charset="0"/>
                <a:cs typeface="Arial" pitchFamily="34" charset="0"/>
              </a:rPr>
              <a:t>that links channel and the penstock. </a:t>
            </a:r>
          </a:p>
          <a:p>
            <a:pPr algn="just">
              <a:lnSpc>
                <a:spcPct val="150000"/>
              </a:lnSpc>
            </a:pPr>
            <a:r>
              <a:rPr lang="en-US" sz="2000" dirty="0">
                <a:latin typeface="Arial" pitchFamily="34" charset="0"/>
                <a:ea typeface="Tahoma" panose="020B0604030504040204" pitchFamily="34" charset="0"/>
                <a:cs typeface="Arial" pitchFamily="34" charset="0"/>
              </a:rPr>
              <a:t>Its main role is to permit the last particles to settle down before the water enters the penstock. </a:t>
            </a:r>
            <a:endParaRPr lang="en-US" sz="2000" dirty="0" smtClean="0">
              <a:latin typeface="Arial" pitchFamily="34" charset="0"/>
              <a:ea typeface="Tahoma" panose="020B0604030504040204" pitchFamily="34" charset="0"/>
              <a:cs typeface="Arial" pitchFamily="34" charset="0"/>
            </a:endParaRPr>
          </a:p>
          <a:p>
            <a:pPr algn="just">
              <a:lnSpc>
                <a:spcPct val="150000"/>
              </a:lnSpc>
            </a:pPr>
            <a:r>
              <a:rPr lang="en-US" sz="2000" dirty="0" smtClean="0">
                <a:latin typeface="Arial" pitchFamily="34" charset="0"/>
                <a:ea typeface="Tahoma" panose="020B0604030504040204" pitchFamily="34" charset="0"/>
                <a:cs typeface="Arial" pitchFamily="34" charset="0"/>
              </a:rPr>
              <a:t>Based </a:t>
            </a:r>
            <a:r>
              <a:rPr lang="en-US" sz="2000" dirty="0">
                <a:latin typeface="Arial" pitchFamily="34" charset="0"/>
                <a:ea typeface="Tahoma" panose="020B0604030504040204" pitchFamily="34" charset="0"/>
                <a:cs typeface="Arial" pitchFamily="34" charset="0"/>
              </a:rPr>
              <a:t>on its size, it can also serve as a </a:t>
            </a:r>
            <a:r>
              <a:rPr lang="en-US" sz="2000" b="1" dirty="0">
                <a:latin typeface="Arial" pitchFamily="34" charset="0"/>
                <a:ea typeface="Tahoma" panose="020B0604030504040204" pitchFamily="34" charset="0"/>
                <a:cs typeface="Arial" pitchFamily="34" charset="0"/>
              </a:rPr>
              <a:t>reservoir to store water</a:t>
            </a:r>
            <a:r>
              <a:rPr lang="en-US" sz="2000" dirty="0">
                <a:latin typeface="Arial" pitchFamily="34" charset="0"/>
                <a:ea typeface="Tahoma" panose="020B0604030504040204" pitchFamily="34" charset="0"/>
                <a:cs typeface="Arial" pitchFamily="34" charset="0"/>
              </a:rPr>
              <a:t>. </a:t>
            </a:r>
          </a:p>
          <a:p>
            <a:pPr algn="just">
              <a:lnSpc>
                <a:spcPct val="150000"/>
              </a:lnSpc>
            </a:pPr>
            <a:r>
              <a:rPr lang="en-US" sz="2000" b="1" dirty="0">
                <a:latin typeface="Arial" pitchFamily="34" charset="0"/>
                <a:ea typeface="Tahoma" panose="020B0604030504040204" pitchFamily="34" charset="0"/>
                <a:cs typeface="Arial" pitchFamily="34" charset="0"/>
              </a:rPr>
              <a:t>Intake</a:t>
            </a:r>
            <a:r>
              <a:rPr lang="en-US" sz="2000" dirty="0">
                <a:latin typeface="Arial" pitchFamily="34" charset="0"/>
                <a:ea typeface="Tahoma" panose="020B0604030504040204" pitchFamily="34" charset="0"/>
                <a:cs typeface="Arial" pitchFamily="34" charset="0"/>
              </a:rPr>
              <a:t>: it provides mouth for the </a:t>
            </a:r>
            <a:r>
              <a:rPr lang="en-US" sz="2000" dirty="0" smtClean="0">
                <a:latin typeface="Arial" pitchFamily="34" charset="0"/>
                <a:ea typeface="Tahoma" panose="020B0604030504040204" pitchFamily="34" charset="0"/>
                <a:cs typeface="Arial" pitchFamily="34" charset="0"/>
              </a:rPr>
              <a:t>delivery of water </a:t>
            </a:r>
            <a:r>
              <a:rPr lang="en-US" sz="2000" dirty="0">
                <a:latin typeface="Arial" pitchFamily="34" charset="0"/>
                <a:ea typeface="Tahoma" panose="020B0604030504040204" pitchFamily="34" charset="0"/>
                <a:cs typeface="Arial" pitchFamily="34" charset="0"/>
              </a:rPr>
              <a:t>towards the hydraulic turbines and should be constructed in a </a:t>
            </a:r>
            <a:r>
              <a:rPr lang="en-US" sz="2000" b="1" dirty="0">
                <a:latin typeface="Arial" pitchFamily="34" charset="0"/>
                <a:ea typeface="Tahoma" panose="020B0604030504040204" pitchFamily="34" charset="0"/>
                <a:cs typeface="Arial" pitchFamily="34" charset="0"/>
              </a:rPr>
              <a:t>way to </a:t>
            </a:r>
            <a:r>
              <a:rPr lang="en-US" sz="2000" b="1" dirty="0" smtClean="0">
                <a:latin typeface="Arial" pitchFamily="34" charset="0"/>
                <a:ea typeface="Tahoma" panose="020B0604030504040204" pitchFamily="34" charset="0"/>
                <a:cs typeface="Arial" pitchFamily="34" charset="0"/>
              </a:rPr>
              <a:t>minimize:</a:t>
            </a:r>
          </a:p>
          <a:p>
            <a:pPr marL="0" indent="0" algn="just">
              <a:lnSpc>
                <a:spcPct val="150000"/>
              </a:lnSpc>
              <a:buNone/>
            </a:pPr>
            <a:r>
              <a:rPr lang="en-US" sz="2000" dirty="0">
                <a:latin typeface="Arial" pitchFamily="34" charset="0"/>
                <a:ea typeface="Tahoma" panose="020B0604030504040204" pitchFamily="34" charset="0"/>
                <a:cs typeface="Arial" pitchFamily="34" charset="0"/>
              </a:rPr>
              <a:t>T</a:t>
            </a:r>
            <a:r>
              <a:rPr lang="en-US" sz="2000" dirty="0" smtClean="0">
                <a:latin typeface="Arial" pitchFamily="34" charset="0"/>
                <a:ea typeface="Tahoma" panose="020B0604030504040204" pitchFamily="34" charset="0"/>
                <a:cs typeface="Arial" pitchFamily="34" charset="0"/>
              </a:rPr>
              <a:t>he </a:t>
            </a:r>
            <a:r>
              <a:rPr lang="en-US" sz="2000" dirty="0">
                <a:latin typeface="Arial" pitchFamily="34" charset="0"/>
                <a:ea typeface="Tahoma" panose="020B0604030504040204" pitchFamily="34" charset="0"/>
                <a:cs typeface="Arial" pitchFamily="34" charset="0"/>
              </a:rPr>
              <a:t>head losses, </a:t>
            </a:r>
            <a:r>
              <a:rPr lang="en-US" sz="2000" dirty="0" smtClean="0">
                <a:latin typeface="Arial" pitchFamily="34" charset="0"/>
                <a:ea typeface="Tahoma" panose="020B0604030504040204" pitchFamily="34" charset="0"/>
                <a:cs typeface="Arial" pitchFamily="34" charset="0"/>
              </a:rPr>
              <a:t>no </a:t>
            </a:r>
            <a:r>
              <a:rPr lang="en-US" sz="2000" dirty="0">
                <a:latin typeface="Arial" pitchFamily="34" charset="0"/>
                <a:ea typeface="Tahoma" panose="020B0604030504040204" pitchFamily="34" charset="0"/>
                <a:cs typeface="Arial" pitchFamily="34" charset="0"/>
              </a:rPr>
              <a:t>formation of vertices, minimum entry of sediments </a:t>
            </a:r>
            <a:endParaRPr lang="en-US" sz="2000" dirty="0" smtClean="0">
              <a:latin typeface="Arial" pitchFamily="34" charset="0"/>
              <a:ea typeface="Tahoma" panose="020B0604030504040204" pitchFamily="34" charset="0"/>
              <a:cs typeface="Arial" pitchFamily="34" charset="0"/>
            </a:endParaRPr>
          </a:p>
          <a:p>
            <a:pPr marL="0" indent="0" algn="just">
              <a:lnSpc>
                <a:spcPct val="150000"/>
              </a:lnSpc>
              <a:buNone/>
            </a:pPr>
            <a:r>
              <a:rPr lang="en-US" sz="2000" dirty="0" smtClean="0">
                <a:latin typeface="Arial" pitchFamily="34" charset="0"/>
                <a:ea typeface="Tahoma" panose="020B0604030504040204" pitchFamily="34" charset="0"/>
                <a:cs typeface="Arial" pitchFamily="34" charset="0"/>
              </a:rPr>
              <a:t>and </a:t>
            </a:r>
            <a:r>
              <a:rPr lang="en-US" sz="2000" dirty="0">
                <a:latin typeface="Arial" pitchFamily="34" charset="0"/>
                <a:ea typeface="Tahoma" panose="020B0604030504040204" pitchFamily="34" charset="0"/>
                <a:cs typeface="Arial" pitchFamily="34" charset="0"/>
              </a:rPr>
              <a:t>floating materials into the penstock.</a:t>
            </a:r>
          </a:p>
          <a:p>
            <a:pPr algn="just"/>
            <a:endParaRPr lang="en-US" dirty="0">
              <a:latin typeface="Times New Roman" panose="02020603050405020304" pitchFamily="18" charset="0"/>
              <a:ea typeface="Tahoma" panose="020B0604030504040204" pitchFamily="34" charset="0"/>
              <a:cs typeface="Times New Roman" panose="02020603050405020304" pitchFamily="18" charset="0"/>
            </a:endParaRPr>
          </a:p>
          <a:p>
            <a:pPr algn="just"/>
            <a:endParaRPr lang="en-US"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Title 1"/>
          <p:cNvSpPr>
            <a:spLocks noGrp="1"/>
          </p:cNvSpPr>
          <p:nvPr>
            <p:ph type="title"/>
          </p:nvPr>
        </p:nvSpPr>
        <p:spPr>
          <a:xfrm>
            <a:off x="386862" y="316524"/>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spTree>
    <p:extLst>
      <p:ext uri="{BB962C8B-B14F-4D97-AF65-F5344CB8AC3E}">
        <p14:creationId xmlns:p14="http://schemas.microsoft.com/office/powerpoint/2010/main" val="32643249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317E13C9-A278-4F3D-A9EC-CECD6EC1764D}"/>
              </a:ext>
            </a:extLst>
          </p:cNvPr>
          <p:cNvSpPr>
            <a:spLocks noGrp="1"/>
          </p:cNvSpPr>
          <p:nvPr>
            <p:ph idx="1"/>
          </p:nvPr>
        </p:nvSpPr>
        <p:spPr>
          <a:xfrm>
            <a:off x="278295" y="627270"/>
            <a:ext cx="11761305" cy="5763369"/>
          </a:xfrm>
        </p:spPr>
        <p:txBody>
          <a:bodyPr>
            <a:normAutofit/>
          </a:bodyPr>
          <a:lstStyle/>
          <a:p>
            <a:pPr algn="just">
              <a:lnSpc>
                <a:spcPct val="200000"/>
              </a:lnSpc>
              <a:buFont typeface="Wingdings" pitchFamily="2" charset="2"/>
              <a:buChar char="§"/>
            </a:pPr>
            <a:r>
              <a:rPr lang="en-US" sz="2000" b="1" dirty="0">
                <a:latin typeface="Arial" pitchFamily="34" charset="0"/>
                <a:cs typeface="Arial" pitchFamily="34" charset="0"/>
              </a:rPr>
              <a:t>Penstock</a:t>
            </a:r>
            <a:r>
              <a:rPr lang="en-US" sz="2000" dirty="0">
                <a:latin typeface="Arial" pitchFamily="34" charset="0"/>
                <a:cs typeface="Arial" pitchFamily="34" charset="0"/>
              </a:rPr>
              <a:t>: it is a pressurized conduit which helps to convey the water towards the turbines. </a:t>
            </a:r>
          </a:p>
          <a:p>
            <a:pPr algn="just">
              <a:lnSpc>
                <a:spcPct val="200000"/>
              </a:lnSpc>
              <a:buFont typeface="Wingdings" pitchFamily="2" charset="2"/>
              <a:buChar char="§"/>
            </a:pPr>
            <a:r>
              <a:rPr lang="en-US" sz="2000" dirty="0">
                <a:latin typeface="Arial" pitchFamily="34" charset="0"/>
                <a:cs typeface="Arial" pitchFamily="34" charset="0"/>
              </a:rPr>
              <a:t>Penstock is designed based on hydropower plant topography and principle of operation. </a:t>
            </a:r>
          </a:p>
          <a:p>
            <a:pPr algn="just">
              <a:lnSpc>
                <a:spcPct val="200000"/>
              </a:lnSpc>
              <a:buFont typeface="Wingdings" pitchFamily="2" charset="2"/>
              <a:buChar char="§"/>
            </a:pPr>
            <a:r>
              <a:rPr lang="en-US" sz="2000" b="1" dirty="0">
                <a:latin typeface="Arial" pitchFamily="34" charset="0"/>
                <a:cs typeface="Arial" pitchFamily="34" charset="0"/>
              </a:rPr>
              <a:t>Power House</a:t>
            </a:r>
            <a:r>
              <a:rPr lang="en-US" sz="2000" dirty="0">
                <a:latin typeface="Arial" pitchFamily="34" charset="0"/>
                <a:cs typeface="Arial" pitchFamily="34" charset="0"/>
              </a:rPr>
              <a:t>: it is a place where the energy conversion to electrical energy is carried out using respective electro-mechanical equipment such as; </a:t>
            </a:r>
            <a:r>
              <a:rPr lang="en-US" sz="2000" b="1" dirty="0">
                <a:latin typeface="Arial" pitchFamily="34" charset="0"/>
                <a:cs typeface="Arial" pitchFamily="34" charset="0"/>
              </a:rPr>
              <a:t>hydraulic turbines, generators, transformers and others</a:t>
            </a:r>
            <a:r>
              <a:rPr lang="en-US" sz="2000" dirty="0">
                <a:latin typeface="Arial" pitchFamily="34" charset="0"/>
                <a:cs typeface="Arial" pitchFamily="34" charset="0"/>
              </a:rPr>
              <a:t>. </a:t>
            </a:r>
          </a:p>
          <a:p>
            <a:pPr algn="just">
              <a:lnSpc>
                <a:spcPct val="200000"/>
              </a:lnSpc>
              <a:buFont typeface="Wingdings" pitchFamily="2" charset="2"/>
              <a:buChar char="§"/>
            </a:pPr>
            <a:r>
              <a:rPr lang="en-US" sz="2000" dirty="0">
                <a:latin typeface="Arial" pitchFamily="34" charset="0"/>
                <a:cs typeface="Arial" pitchFamily="34" charset="0"/>
              </a:rPr>
              <a:t>The power house will be in underground or in the surface depending on the geographic location of the site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6" name="Title 1"/>
          <p:cNvSpPr>
            <a:spLocks noGrp="1"/>
          </p:cNvSpPr>
          <p:nvPr>
            <p:ph type="title"/>
          </p:nvPr>
        </p:nvSpPr>
        <p:spPr>
          <a:xfrm>
            <a:off x="386862" y="316524"/>
            <a:ext cx="10615246" cy="443767"/>
          </a:xfrm>
        </p:spPr>
        <p:txBody>
          <a:bodyPr>
            <a:noAutofit/>
          </a:bodyPr>
          <a:lstStyle/>
          <a:p>
            <a:r>
              <a:rPr lang="en-US" sz="3000" b="1" dirty="0" smtClean="0">
                <a:latin typeface="Arial" pitchFamily="34" charset="0"/>
                <a:cs typeface="Arial" pitchFamily="34" charset="0"/>
              </a:rPr>
              <a:t>MCHPP                                                                 Cont.….</a:t>
            </a:r>
            <a:endParaRPr lang="en-US" sz="3000" dirty="0"/>
          </a:p>
        </p:txBody>
      </p:sp>
    </p:spTree>
    <p:extLst>
      <p:ext uri="{BB962C8B-B14F-4D97-AF65-F5344CB8AC3E}">
        <p14:creationId xmlns:p14="http://schemas.microsoft.com/office/powerpoint/2010/main" val="32939041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4266D76-0E47-44B3-82A8-9FE16F102490}"/>
              </a:ext>
            </a:extLst>
          </p:cNvPr>
          <p:cNvSpPr>
            <a:spLocks noGrp="1"/>
          </p:cNvSpPr>
          <p:nvPr>
            <p:ph idx="1"/>
          </p:nvPr>
        </p:nvSpPr>
        <p:spPr>
          <a:xfrm>
            <a:off x="0" y="690466"/>
            <a:ext cx="12083143" cy="5663682"/>
          </a:xfrm>
        </p:spPr>
        <p:txBody>
          <a:bodyPr>
            <a:normAutofit fontScale="47500" lnSpcReduction="20000"/>
          </a:bodyPr>
          <a:lstStyle/>
          <a:p>
            <a:pPr>
              <a:lnSpc>
                <a:spcPct val="200000"/>
              </a:lnSpc>
              <a:buFont typeface="Wingdings" pitchFamily="2" charset="2"/>
              <a:buChar char="§"/>
            </a:pPr>
            <a:r>
              <a:rPr lang="en-GB" sz="4200" dirty="0" smtClean="0">
                <a:latin typeface="Arial" pitchFamily="34" charset="0"/>
                <a:cs typeface="Arial" pitchFamily="34" charset="0"/>
              </a:rPr>
              <a:t>The power equation is mainly depends on the net head and flow rate as given by</a:t>
            </a:r>
            <a:r>
              <a:rPr lang="en-US" sz="4200" dirty="0" smtClean="0">
                <a:latin typeface="Arial" pitchFamily="34" charset="0"/>
                <a:cs typeface="Arial" pitchFamily="34" charset="0"/>
              </a:rPr>
              <a:t>:</a:t>
            </a:r>
            <a:endParaRPr lang="en-US" sz="4200" dirty="0">
              <a:latin typeface="Arial" pitchFamily="34" charset="0"/>
              <a:cs typeface="Arial" pitchFamily="34" charset="0"/>
            </a:endParaRPr>
          </a:p>
          <a:p>
            <a:pPr marL="0" indent="0">
              <a:lnSpc>
                <a:spcPct val="200000"/>
              </a:lnSpc>
              <a:buNone/>
            </a:pPr>
            <a:r>
              <a:rPr lang="en-US" sz="4200" dirty="0" smtClean="0">
                <a:latin typeface="Arial" pitchFamily="34" charset="0"/>
                <a:cs typeface="Arial" pitchFamily="34" charset="0"/>
              </a:rPr>
              <a:t>                                                                                                           eqn.(3)</a:t>
            </a:r>
            <a:endParaRPr lang="en-US" sz="4200" dirty="0">
              <a:latin typeface="Arial" pitchFamily="34" charset="0"/>
              <a:cs typeface="Arial" pitchFamily="34" charset="0"/>
            </a:endParaRPr>
          </a:p>
          <a:p>
            <a:pPr>
              <a:lnSpc>
                <a:spcPct val="170000"/>
              </a:lnSpc>
              <a:buFont typeface="Wingdings" pitchFamily="2" charset="2"/>
              <a:buChar char="§"/>
            </a:pPr>
            <a:r>
              <a:rPr lang="en-US" sz="4200" dirty="0">
                <a:latin typeface="Arial" pitchFamily="34" charset="0"/>
                <a:cs typeface="Arial" pitchFamily="34" charset="0"/>
              </a:rPr>
              <a:t>Where, ‘P’ is power measured in Watts (W), ‘m’ is mass flow rate in kg/s, the same as the flow rate in liters/second that  1 liter of water weighs 1 kg, ‘g’ is the gravitational constant, which is 9.81m/s</a:t>
            </a:r>
            <a:r>
              <a:rPr lang="en-US" sz="4200" baseline="30000" dirty="0">
                <a:latin typeface="Arial" pitchFamily="34" charset="0"/>
                <a:cs typeface="Arial" pitchFamily="34" charset="0"/>
              </a:rPr>
              <a:t>2</a:t>
            </a:r>
            <a:r>
              <a:rPr lang="en-US" sz="4200" dirty="0">
                <a:latin typeface="Arial" pitchFamily="34" charset="0"/>
                <a:cs typeface="Arial" pitchFamily="34" charset="0"/>
              </a:rPr>
              <a:t>, </a:t>
            </a:r>
            <a:r>
              <a:rPr lang="en-US" sz="4200" dirty="0" err="1">
                <a:latin typeface="Arial" pitchFamily="34" charset="0"/>
                <a:cs typeface="Arial" pitchFamily="34" charset="0"/>
              </a:rPr>
              <a:t>H</a:t>
            </a:r>
            <a:r>
              <a:rPr lang="en-US" sz="4200" baseline="-25000" dirty="0" err="1">
                <a:latin typeface="Arial" pitchFamily="34" charset="0"/>
                <a:cs typeface="Arial" pitchFamily="34" charset="0"/>
              </a:rPr>
              <a:t>net</a:t>
            </a:r>
            <a:r>
              <a:rPr lang="en-US" sz="4200" dirty="0">
                <a:latin typeface="Arial" pitchFamily="34" charset="0"/>
                <a:cs typeface="Arial" pitchFamily="34" charset="0"/>
              </a:rPr>
              <a:t> is the net head. </a:t>
            </a:r>
          </a:p>
          <a:p>
            <a:pPr>
              <a:lnSpc>
                <a:spcPct val="170000"/>
              </a:lnSpc>
              <a:buFont typeface="Wingdings" pitchFamily="2" charset="2"/>
              <a:buChar char="§"/>
            </a:pPr>
            <a:r>
              <a:rPr lang="en-US" sz="4200" dirty="0">
                <a:latin typeface="Arial" pitchFamily="34" charset="0"/>
                <a:cs typeface="Arial" pitchFamily="34" charset="0"/>
              </a:rPr>
              <a:t>The net head is less than a gross head physically measured at the site because of  losses. </a:t>
            </a:r>
          </a:p>
          <a:p>
            <a:pPr>
              <a:lnSpc>
                <a:spcPct val="170000"/>
              </a:lnSpc>
              <a:buFont typeface="Wingdings" pitchFamily="2" charset="2"/>
              <a:buChar char="§"/>
            </a:pPr>
            <a:r>
              <a:rPr lang="en-US" sz="4200" dirty="0">
                <a:latin typeface="Arial" pitchFamily="34" charset="0"/>
                <a:cs typeface="Arial" pitchFamily="34" charset="0"/>
              </a:rPr>
              <a:t>To keep things simple head losses can be assumed to be 10%, </a:t>
            </a:r>
            <a:r>
              <a:rPr lang="en-US" sz="4200" dirty="0" smtClean="0">
                <a:latin typeface="Arial" pitchFamily="34" charset="0"/>
                <a:cs typeface="Arial" pitchFamily="34" charset="0"/>
              </a:rPr>
              <a:t> </a:t>
            </a:r>
            <a:r>
              <a:rPr lang="en-US" sz="4200" dirty="0" err="1">
                <a:latin typeface="Arial" pitchFamily="34" charset="0"/>
                <a:cs typeface="Arial" pitchFamily="34" charset="0"/>
              </a:rPr>
              <a:t>H</a:t>
            </a:r>
            <a:r>
              <a:rPr lang="en-US" sz="4200" baseline="-25000" dirty="0" err="1">
                <a:latin typeface="Arial" pitchFamily="34" charset="0"/>
                <a:cs typeface="Arial" pitchFamily="34" charset="0"/>
              </a:rPr>
              <a:t>net</a:t>
            </a:r>
            <a:r>
              <a:rPr lang="en-US" sz="4200" dirty="0">
                <a:latin typeface="Arial" pitchFamily="34" charset="0"/>
                <a:cs typeface="Arial" pitchFamily="34" charset="0"/>
              </a:rPr>
              <a:t>=</a:t>
            </a:r>
            <a:r>
              <a:rPr lang="en-US" sz="4200" dirty="0" err="1">
                <a:latin typeface="Arial" pitchFamily="34" charset="0"/>
                <a:cs typeface="Arial" pitchFamily="34" charset="0"/>
              </a:rPr>
              <a:t>H</a:t>
            </a:r>
            <a:r>
              <a:rPr lang="en-US" sz="4200" baseline="-25000" dirty="0" err="1">
                <a:latin typeface="Arial" pitchFamily="34" charset="0"/>
                <a:cs typeface="Arial" pitchFamily="34" charset="0"/>
              </a:rPr>
              <a:t>gross</a:t>
            </a:r>
            <a:r>
              <a:rPr lang="en-US" sz="4200" dirty="0">
                <a:latin typeface="Arial" pitchFamily="34" charset="0"/>
                <a:cs typeface="Arial" pitchFamily="34" charset="0"/>
              </a:rPr>
              <a:t> x 0.9</a:t>
            </a:r>
          </a:p>
          <a:p>
            <a:pPr>
              <a:lnSpc>
                <a:spcPct val="170000"/>
              </a:lnSpc>
              <a:buFont typeface="Wingdings" pitchFamily="2" charset="2"/>
              <a:buChar char="§"/>
            </a:pPr>
            <a:r>
              <a:rPr lang="en-US" sz="4200" dirty="0" smtClean="0">
                <a:latin typeface="Arial" pitchFamily="34" charset="0"/>
                <a:cs typeface="Arial" pitchFamily="34" charset="0"/>
              </a:rPr>
              <a:t>‘η’ is  </a:t>
            </a:r>
            <a:r>
              <a:rPr lang="en-US" sz="4200" dirty="0">
                <a:latin typeface="Arial" pitchFamily="34" charset="0"/>
                <a:cs typeface="Arial" pitchFamily="34" charset="0"/>
              </a:rPr>
              <a:t>the product of all of the component efficiencies, </a:t>
            </a:r>
            <a:r>
              <a:rPr lang="en-US" sz="4200" dirty="0" smtClean="0">
                <a:latin typeface="Arial" pitchFamily="34" charset="0"/>
                <a:cs typeface="Arial" pitchFamily="34" charset="0"/>
              </a:rPr>
              <a:t>product of turbine</a:t>
            </a:r>
            <a:r>
              <a:rPr lang="en-US" sz="4200" dirty="0">
                <a:latin typeface="Arial" pitchFamily="34" charset="0"/>
                <a:cs typeface="Arial" pitchFamily="34" charset="0"/>
              </a:rPr>
              <a:t>, drive system and </a:t>
            </a:r>
            <a:r>
              <a:rPr lang="en-US" sz="4200" dirty="0" smtClean="0">
                <a:latin typeface="Arial" pitchFamily="34" charset="0"/>
                <a:cs typeface="Arial" pitchFamily="34" charset="0"/>
              </a:rPr>
              <a:t>generator </a:t>
            </a:r>
            <a:endParaRPr lang="en-GB" sz="4200" dirty="0" smtClean="0">
              <a:latin typeface="Arial" pitchFamily="34" charset="0"/>
              <a:cs typeface="Arial" pitchFamily="34" charset="0"/>
            </a:endParaRPr>
          </a:p>
          <a:p>
            <a:pPr>
              <a:lnSpc>
                <a:spcPct val="170000"/>
              </a:lnSpc>
              <a:buFont typeface="Wingdings" pitchFamily="2" charset="2"/>
              <a:buChar char="§"/>
            </a:pPr>
            <a:r>
              <a:rPr lang="en-GB" sz="4200" dirty="0" smtClean="0">
                <a:latin typeface="Arial" pitchFamily="34" charset="0"/>
                <a:cs typeface="Arial" pitchFamily="34" charset="0"/>
              </a:rPr>
              <a:t>Thus, the friction, generator losses and turbine losses reduce the efficiency of a power plant</a:t>
            </a:r>
            <a:r>
              <a:rPr lang="en-GB" sz="4200" dirty="0" smtClean="0">
                <a:solidFill>
                  <a:srgbClr val="FF0000"/>
                </a:solidFill>
                <a:latin typeface="Arial" pitchFamily="34" charset="0"/>
                <a:cs typeface="Arial" pitchFamily="34" charset="0"/>
              </a:rPr>
              <a:t>. </a:t>
            </a:r>
          </a:p>
          <a:p>
            <a:pPr marL="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sp>
        <p:nvSpPr>
          <p:cNvPr id="4" name="Title 3"/>
          <p:cNvSpPr>
            <a:spLocks noGrp="1"/>
          </p:cNvSpPr>
          <p:nvPr>
            <p:ph type="title"/>
          </p:nvPr>
        </p:nvSpPr>
        <p:spPr>
          <a:xfrm>
            <a:off x="457201" y="238546"/>
            <a:ext cx="10868608" cy="437308"/>
          </a:xfrm>
        </p:spPr>
        <p:txBody>
          <a:bodyPr>
            <a:noAutofit/>
          </a:bodyPr>
          <a:lstStyle/>
          <a:p>
            <a:pPr algn="ctr"/>
            <a:r>
              <a:rPr lang="en-US" sz="3000" b="1" dirty="0" smtClean="0">
                <a:latin typeface="Arial" pitchFamily="34" charset="0"/>
                <a:cs typeface="Arial" pitchFamily="34" charset="0"/>
              </a:rPr>
              <a:t>6. Estimating Hydropower </a:t>
            </a:r>
            <a:r>
              <a:rPr lang="en-US" sz="3000" b="1" dirty="0">
                <a:latin typeface="Arial" pitchFamily="34" charset="0"/>
                <a:cs typeface="Arial" pitchFamily="34" charset="0"/>
              </a:rPr>
              <a:t>P</a:t>
            </a:r>
            <a:r>
              <a:rPr lang="en-US" sz="3000" b="1" dirty="0" smtClean="0">
                <a:latin typeface="Arial" pitchFamily="34" charset="0"/>
                <a:cs typeface="Arial" pitchFamily="34" charset="0"/>
              </a:rPr>
              <a:t>lant Power Capacity (EHPPC) </a:t>
            </a:r>
            <a:endParaRPr lang="en-US" sz="3000" b="1" dirty="0">
              <a:latin typeface="Arial" pitchFamily="34" charset="0"/>
              <a:cs typeface="Arial" pitchFamily="34" charset="0"/>
            </a:endParaRPr>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087077799"/>
              </p:ext>
            </p:extLst>
          </p:nvPr>
        </p:nvGraphicFramePr>
        <p:xfrm>
          <a:off x="1968758" y="1511560"/>
          <a:ext cx="2612573" cy="453266"/>
        </p:xfrm>
        <a:graphic>
          <a:graphicData uri="http://schemas.openxmlformats.org/presentationml/2006/ole">
            <mc:AlternateContent xmlns:mc="http://schemas.openxmlformats.org/markup-compatibility/2006">
              <mc:Choice xmlns:v="urn:schemas-microsoft-com:vml" Requires="v">
                <p:oleObj spid="_x0000_s35861" name="Equation" r:id="rId3" imgW="1320800" imgH="228600" progId="Equation.3">
                  <p:embed/>
                </p:oleObj>
              </mc:Choice>
              <mc:Fallback>
                <p:oleObj name="Equation" r:id="rId3" imgW="1320800" imgH="228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758" y="1511560"/>
                        <a:ext cx="2612573" cy="453266"/>
                      </a:xfrm>
                      <a:prstGeom prst="rect">
                        <a:avLst/>
                      </a:prstGeom>
                      <a:noFill/>
                    </p:spPr>
                  </p:pic>
                </p:oleObj>
              </mc:Fallback>
            </mc:AlternateContent>
          </a:graphicData>
        </a:graphic>
      </p:graphicFrame>
    </p:spTree>
    <p:extLst>
      <p:ext uri="{BB962C8B-B14F-4D97-AF65-F5344CB8AC3E}">
        <p14:creationId xmlns:p14="http://schemas.microsoft.com/office/powerpoint/2010/main" val="8408598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32512C9-DE8D-4FA2-80A1-3292A92C7A59}"/>
              </a:ext>
            </a:extLst>
          </p:cNvPr>
          <p:cNvSpPr>
            <a:spLocks noGrp="1"/>
          </p:cNvSpPr>
          <p:nvPr>
            <p:ph idx="1"/>
          </p:nvPr>
        </p:nvSpPr>
        <p:spPr>
          <a:xfrm>
            <a:off x="111760" y="640080"/>
            <a:ext cx="11927839" cy="5648960"/>
          </a:xfrm>
        </p:spPr>
        <p:txBody>
          <a:bodyPr>
            <a:normAutofit/>
          </a:bodyPr>
          <a:lstStyle/>
          <a:p>
            <a:pPr algn="just">
              <a:lnSpc>
                <a:spcPct val="200000"/>
              </a:lnSpc>
              <a:buFont typeface="Wingdings" pitchFamily="2" charset="2"/>
              <a:buChar char="§"/>
            </a:pPr>
            <a:r>
              <a:rPr lang="en-US" sz="2000" dirty="0">
                <a:latin typeface="Arial" pitchFamily="34" charset="0"/>
                <a:cs typeface="Arial" pitchFamily="34" charset="0"/>
              </a:rPr>
              <a:t>For a typical </a:t>
            </a:r>
            <a:r>
              <a:rPr lang="en-US" sz="2000" dirty="0" smtClean="0">
                <a:latin typeface="Arial" pitchFamily="34" charset="0"/>
                <a:cs typeface="Arial" pitchFamily="34" charset="0"/>
              </a:rPr>
              <a:t>small-hydro power system, </a:t>
            </a:r>
            <a:r>
              <a:rPr lang="en-US" sz="2000" dirty="0">
                <a:latin typeface="Arial" pitchFamily="34" charset="0"/>
                <a:cs typeface="Arial" pitchFamily="34" charset="0"/>
              </a:rPr>
              <a:t>the turbine efficiency would be 85%, drive efficiency 95% and generator efficiency 93%, so the overall system efficiency would </a:t>
            </a:r>
            <a:r>
              <a:rPr lang="en-US" sz="2000" dirty="0" smtClean="0">
                <a:latin typeface="Arial" pitchFamily="34" charset="0"/>
                <a:cs typeface="Arial" pitchFamily="34" charset="0"/>
              </a:rPr>
              <a:t>be</a:t>
            </a:r>
            <a:r>
              <a:rPr lang="en-GB" sz="2000" dirty="0" smtClean="0">
                <a:latin typeface="Arial" pitchFamily="34" charset="0"/>
                <a:cs typeface="Arial" pitchFamily="34" charset="0"/>
              </a:rPr>
              <a:t>[5]. </a:t>
            </a:r>
            <a:endParaRPr lang="en-GB" sz="2000" dirty="0">
              <a:latin typeface="Arial" pitchFamily="34" charset="0"/>
              <a:cs typeface="Arial" pitchFamily="34" charset="0"/>
            </a:endParaRPr>
          </a:p>
          <a:p>
            <a:pPr algn="just">
              <a:lnSpc>
                <a:spcPct val="200000"/>
              </a:lnSpc>
            </a:pPr>
            <a:r>
              <a:rPr lang="en-GB" sz="2000" dirty="0">
                <a:latin typeface="Arial" pitchFamily="34" charset="0"/>
                <a:cs typeface="Arial" pitchFamily="34" charset="0"/>
              </a:rPr>
              <a:t>Five to ten kilowatt plants may be 60 to 70% efficient when operating at full capacity. </a:t>
            </a:r>
            <a:endParaRPr lang="en-GB" sz="2000" dirty="0" smtClean="0">
              <a:latin typeface="Arial" pitchFamily="34" charset="0"/>
              <a:cs typeface="Arial" pitchFamily="34" charset="0"/>
            </a:endParaRPr>
          </a:p>
          <a:p>
            <a:pPr marL="0" indent="0" algn="just">
              <a:lnSpc>
                <a:spcPct val="200000"/>
              </a:lnSpc>
              <a:buNone/>
            </a:pPr>
            <a:r>
              <a:rPr lang="en-GB" sz="2000" dirty="0" smtClean="0">
                <a:latin typeface="Arial" pitchFamily="34" charset="0"/>
                <a:cs typeface="Arial" pitchFamily="34" charset="0"/>
              </a:rPr>
              <a:t>                                                                                                       eqn.(4)</a:t>
            </a:r>
            <a:endParaRPr lang="en-GB" sz="2000" dirty="0">
              <a:latin typeface="Arial" pitchFamily="34" charset="0"/>
              <a:cs typeface="Arial" pitchFamily="34" charset="0"/>
            </a:endParaRPr>
          </a:p>
          <a:p>
            <a:pPr algn="just">
              <a:lnSpc>
                <a:spcPct val="200000"/>
              </a:lnSpc>
            </a:pPr>
            <a:r>
              <a:rPr lang="en-GB" sz="2000" dirty="0" smtClean="0">
                <a:latin typeface="Arial" pitchFamily="34" charset="0"/>
                <a:cs typeface="Arial" pitchFamily="34" charset="0"/>
              </a:rPr>
              <a:t>Table </a:t>
            </a:r>
            <a:r>
              <a:rPr lang="en-GB" sz="2000" dirty="0">
                <a:latin typeface="Arial" pitchFamily="34" charset="0"/>
                <a:cs typeface="Arial" pitchFamily="34" charset="0"/>
              </a:rPr>
              <a:t>1</a:t>
            </a:r>
            <a:r>
              <a:rPr lang="en-GB" sz="2000" dirty="0" smtClean="0">
                <a:latin typeface="Arial" pitchFamily="34" charset="0"/>
                <a:cs typeface="Arial" pitchFamily="34" charset="0"/>
              </a:rPr>
              <a:t> </a:t>
            </a:r>
            <a:r>
              <a:rPr lang="en-GB" sz="2000" dirty="0">
                <a:latin typeface="Arial" pitchFamily="34" charset="0"/>
                <a:cs typeface="Arial" pitchFamily="34" charset="0"/>
              </a:rPr>
              <a:t>lists </a:t>
            </a:r>
            <a:r>
              <a:rPr lang="en-GB" sz="2000" b="1" dirty="0">
                <a:latin typeface="Arial" pitchFamily="34" charset="0"/>
                <a:cs typeface="Arial" pitchFamily="34" charset="0"/>
              </a:rPr>
              <a:t>the water flow and head needed to run various </a:t>
            </a:r>
            <a:r>
              <a:rPr lang="en-GB" sz="2000" dirty="0">
                <a:latin typeface="Arial" pitchFamily="34" charset="0"/>
                <a:cs typeface="Arial" pitchFamily="34" charset="0"/>
              </a:rPr>
              <a:t>small hydroelectric plants operating at </a:t>
            </a:r>
            <a:r>
              <a:rPr lang="en-GB" sz="2000" dirty="0" smtClean="0">
                <a:latin typeface="Arial" pitchFamily="34" charset="0"/>
                <a:cs typeface="Arial" pitchFamily="34" charset="0"/>
              </a:rPr>
              <a:t>0.751 efficiency</a:t>
            </a:r>
            <a:r>
              <a:rPr lang="en-GB" sz="2000" dirty="0">
                <a:latin typeface="Arial" pitchFamily="34" charset="0"/>
                <a:cs typeface="Arial" pitchFamily="34" charset="0"/>
              </a:rPr>
              <a:t>. </a:t>
            </a:r>
          </a:p>
          <a:p>
            <a:pPr algn="just">
              <a:lnSpc>
                <a:spcPct val="200000"/>
              </a:lnSpc>
            </a:pPr>
            <a:r>
              <a:rPr lang="en-GB" sz="2000" dirty="0">
                <a:latin typeface="Arial" pitchFamily="34" charset="0"/>
                <a:cs typeface="Arial" pitchFamily="34" charset="0"/>
              </a:rPr>
              <a:t>Manufacturers of hydroelectric plants also list power outputs of their units at various flows and </a:t>
            </a:r>
            <a:r>
              <a:rPr lang="en-US" sz="2000" dirty="0">
                <a:latin typeface="Arial" pitchFamily="34" charset="0"/>
                <a:cs typeface="Arial" pitchFamily="34" charset="0"/>
              </a:rPr>
              <a:t>heads.</a:t>
            </a: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91194256"/>
              </p:ext>
            </p:extLst>
          </p:nvPr>
        </p:nvGraphicFramePr>
        <p:xfrm>
          <a:off x="1498496" y="2762276"/>
          <a:ext cx="3639907" cy="429208"/>
        </p:xfrm>
        <a:graphic>
          <a:graphicData uri="http://schemas.openxmlformats.org/presentationml/2006/ole">
            <mc:AlternateContent xmlns:mc="http://schemas.openxmlformats.org/markup-compatibility/2006">
              <mc:Choice xmlns:v="urn:schemas-microsoft-com:vml" Requires="v">
                <p:oleObj spid="_x0000_s36884" name="Equation" r:id="rId3" imgW="2070100" imgH="241300" progId="Equation.3">
                  <p:embed/>
                </p:oleObj>
              </mc:Choice>
              <mc:Fallback>
                <p:oleObj name="Equation" r:id="rId3" imgW="20701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8496" y="2762276"/>
                        <a:ext cx="3639907" cy="429208"/>
                      </a:xfrm>
                      <a:prstGeom prst="rect">
                        <a:avLst/>
                      </a:prstGeom>
                      <a:noFill/>
                    </p:spPr>
                  </p:pic>
                </p:oleObj>
              </mc:Fallback>
            </mc:AlternateContent>
          </a:graphicData>
        </a:graphic>
      </p:graphicFrame>
      <p:sp>
        <p:nvSpPr>
          <p:cNvPr id="5" name="Title 3"/>
          <p:cNvSpPr>
            <a:spLocks noGrp="1"/>
          </p:cNvSpPr>
          <p:nvPr>
            <p:ph type="title"/>
          </p:nvPr>
        </p:nvSpPr>
        <p:spPr>
          <a:xfrm>
            <a:off x="457201" y="238546"/>
            <a:ext cx="10868608" cy="437308"/>
          </a:xfrm>
        </p:spPr>
        <p:txBody>
          <a:bodyPr>
            <a:noAutofit/>
          </a:bodyPr>
          <a:lstStyle/>
          <a:p>
            <a:pPr algn="ctr"/>
            <a:r>
              <a:rPr lang="en-US" sz="3000" b="1" dirty="0" smtClean="0">
                <a:latin typeface="Arial" pitchFamily="34" charset="0"/>
                <a:cs typeface="Arial" pitchFamily="34" charset="0"/>
              </a:rPr>
              <a:t>EHPPC</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9270112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87509767"/>
              </p:ext>
            </p:extLst>
          </p:nvPr>
        </p:nvGraphicFramePr>
        <p:xfrm>
          <a:off x="764933" y="1673080"/>
          <a:ext cx="8892072" cy="3460906"/>
        </p:xfrm>
        <a:graphic>
          <a:graphicData uri="http://schemas.openxmlformats.org/drawingml/2006/table">
            <a:tbl>
              <a:tblPr firstRow="1" firstCol="1" bandRow="1">
                <a:tableStyleId>{5C22544A-7EE6-4342-B048-85BDC9FD1C3A}</a:tableStyleId>
              </a:tblPr>
              <a:tblGrid>
                <a:gridCol w="1678774"/>
                <a:gridCol w="1678774"/>
                <a:gridCol w="1383631"/>
                <a:gridCol w="1383631"/>
                <a:gridCol w="1383631"/>
                <a:gridCol w="1383631"/>
              </a:tblGrid>
              <a:tr h="454181">
                <a:tc rowSpan="2">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txBody>
                  <a:tcPr marL="68580" marR="68580" marT="0" marB="0"/>
                </a:tc>
                <a:tc gridSpan="5">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Maximum power output(W)</a:t>
                      </a:r>
                      <a:endParaRPr lang="en-US" sz="2000" dirty="0">
                        <a:effectLst/>
                        <a:latin typeface="Arial" pitchFamily="34" charset="0"/>
                        <a:ea typeface="Calibri"/>
                        <a:cs typeface="Arial"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4181">
                <a:tc vMerge="1">
                  <a:txBody>
                    <a:bodyPr/>
                    <a:lstStyle/>
                    <a:p>
                      <a:endParaRPr lang="en-US"/>
                    </a:p>
                  </a:txBody>
                  <a:tcPr/>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5</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10</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25</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50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100</a:t>
                      </a:r>
                      <a:endParaRPr lang="en-US" sz="2000">
                        <a:effectLst/>
                        <a:latin typeface="Arial" pitchFamily="34" charset="0"/>
                        <a:ea typeface="Calibri"/>
                        <a:cs typeface="Arial" pitchFamily="34" charset="0"/>
                      </a:endParaRPr>
                    </a:p>
                  </a:txBody>
                  <a:tcPr marL="68580" marR="68580" marT="0" marB="0"/>
                </a:tc>
              </a:tr>
              <a:tr h="332612">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Head (m)</a:t>
                      </a:r>
                      <a:endParaRPr lang="en-US" sz="2000">
                        <a:effectLst/>
                        <a:latin typeface="Arial" pitchFamily="34" charset="0"/>
                        <a:ea typeface="Calibri"/>
                        <a:cs typeface="Arial" pitchFamily="34" charset="0"/>
                      </a:endParaRPr>
                    </a:p>
                  </a:txBody>
                  <a:tcPr marL="68580" marR="68580" marT="0" marB="0"/>
                </a:tc>
                <a:tc gridSpan="5">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Flow(m3/sec)</a:t>
                      </a:r>
                      <a:endParaRPr lang="en-US" sz="2000" dirty="0">
                        <a:effectLst/>
                        <a:latin typeface="Arial" pitchFamily="34" charset="0"/>
                        <a:ea typeface="Calibri"/>
                        <a:cs typeface="Arial"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91886">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2</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0.340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0.680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1.699</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3.398</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6.796</a:t>
                      </a:r>
                      <a:endParaRPr lang="en-US" sz="2000">
                        <a:effectLst/>
                        <a:latin typeface="Arial" pitchFamily="34" charset="0"/>
                        <a:ea typeface="Calibri"/>
                        <a:cs typeface="Arial" pitchFamily="34" charset="0"/>
                      </a:endParaRPr>
                    </a:p>
                  </a:txBody>
                  <a:tcPr marL="68580" marR="68580" marT="0" marB="0"/>
                </a:tc>
              </a:tr>
              <a:tr h="401216">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5</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0.136</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0.272</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0.680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1.359</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2.718</a:t>
                      </a:r>
                      <a:endParaRPr lang="en-US" sz="2000">
                        <a:effectLst/>
                        <a:latin typeface="Arial" pitchFamily="34" charset="0"/>
                        <a:ea typeface="Calibri"/>
                        <a:cs typeface="Arial" pitchFamily="34" charset="0"/>
                      </a:endParaRPr>
                    </a:p>
                  </a:txBody>
                  <a:tcPr marL="68580" marR="68580" marT="0" marB="0"/>
                </a:tc>
              </a:tr>
              <a:tr h="438539">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10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0.068</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0.136</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0.340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0.680</a:t>
                      </a:r>
                      <a:endParaRPr lang="en-US" sz="2000" dirty="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1.359</a:t>
                      </a:r>
                      <a:endParaRPr lang="en-US" sz="2000">
                        <a:effectLst/>
                        <a:latin typeface="Arial" pitchFamily="34" charset="0"/>
                        <a:ea typeface="Calibri"/>
                        <a:cs typeface="Arial" pitchFamily="34" charset="0"/>
                      </a:endParaRPr>
                    </a:p>
                  </a:txBody>
                  <a:tcPr marL="68580" marR="68580" marT="0" marB="0"/>
                </a:tc>
              </a:tr>
              <a:tr h="475861">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50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0.014</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0.027</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0.070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0.136</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0.272</a:t>
                      </a:r>
                      <a:endParaRPr lang="en-US" sz="2000" dirty="0">
                        <a:effectLst/>
                        <a:latin typeface="Arial" pitchFamily="34" charset="0"/>
                        <a:ea typeface="Calibri"/>
                        <a:cs typeface="Arial" pitchFamily="34" charset="0"/>
                      </a:endParaRPr>
                    </a:p>
                  </a:txBody>
                  <a:tcPr marL="68580" marR="68580" marT="0" marB="0"/>
                </a:tc>
              </a:tr>
              <a:tr h="494522">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100</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0.006</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0.014</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0.034</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a:effectLst/>
                          <a:latin typeface="Arial" pitchFamily="34" charset="0"/>
                          <a:cs typeface="Arial" pitchFamily="34" charset="0"/>
                        </a:rPr>
                        <a:t>0.068</a:t>
                      </a:r>
                      <a:endParaRPr lang="en-US" sz="2000">
                        <a:effectLst/>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0"/>
                        </a:spcAft>
                      </a:pPr>
                      <a:r>
                        <a:rPr lang="en-US" sz="2000" dirty="0">
                          <a:effectLst/>
                          <a:latin typeface="Arial" pitchFamily="34" charset="0"/>
                          <a:cs typeface="Arial" pitchFamily="34" charset="0"/>
                        </a:rPr>
                        <a:t>0.136</a:t>
                      </a:r>
                      <a:endParaRPr lang="en-US" sz="2000" dirty="0">
                        <a:effectLst/>
                        <a:latin typeface="Arial" pitchFamily="34" charset="0"/>
                        <a:ea typeface="Calibri"/>
                        <a:cs typeface="Arial" pitchFamily="34" charset="0"/>
                      </a:endParaRPr>
                    </a:p>
                  </a:txBody>
                  <a:tcPr marL="68580" marR="68580" marT="0" marB="0"/>
                </a:tc>
              </a:tr>
            </a:tbl>
          </a:graphicData>
        </a:graphic>
      </p:graphicFrame>
      <p:sp>
        <p:nvSpPr>
          <p:cNvPr id="3" name="TextBox 2"/>
          <p:cNvSpPr txBox="1"/>
          <p:nvPr/>
        </p:nvSpPr>
        <p:spPr>
          <a:xfrm>
            <a:off x="343289" y="770942"/>
            <a:ext cx="9366667" cy="769441"/>
          </a:xfrm>
          <a:prstGeom prst="rect">
            <a:avLst/>
          </a:prstGeom>
          <a:noFill/>
        </p:spPr>
        <p:txBody>
          <a:bodyPr wrap="none" rtlCol="0">
            <a:spAutoFit/>
          </a:bodyPr>
          <a:lstStyle/>
          <a:p>
            <a:pPr algn="ctr"/>
            <a:r>
              <a:rPr lang="en-US" sz="2000" dirty="0" smtClean="0">
                <a:latin typeface="Arial" pitchFamily="34" charset="0"/>
                <a:cs typeface="Arial" pitchFamily="34" charset="0"/>
              </a:rPr>
              <a:t>Table 1. Power estimation of </a:t>
            </a:r>
            <a:r>
              <a:rPr lang="en-US" sz="2000" dirty="0">
                <a:latin typeface="Arial" pitchFamily="34" charset="0"/>
                <a:cs typeface="Arial" pitchFamily="34" charset="0"/>
              </a:rPr>
              <a:t>hydropower plant. </a:t>
            </a:r>
            <a:endParaRPr lang="en-US" sz="2000" dirty="0" smtClean="0">
              <a:latin typeface="Arial" pitchFamily="34" charset="0"/>
              <a:cs typeface="Arial" pitchFamily="34" charset="0"/>
            </a:endParaRPr>
          </a:p>
          <a:p>
            <a:r>
              <a:rPr lang="en-US" sz="1200" dirty="0" smtClean="0">
                <a:latin typeface="Arial" pitchFamily="34" charset="0"/>
                <a:cs typeface="Arial" pitchFamily="34" charset="0"/>
                <a:hlinkClick r:id="rId2"/>
              </a:rPr>
              <a:t>https</a:t>
            </a:r>
            <a:r>
              <a:rPr lang="en-US" sz="1200" dirty="0">
                <a:latin typeface="Arial" pitchFamily="34" charset="0"/>
                <a:cs typeface="Arial" pitchFamily="34" charset="0"/>
                <a:hlinkClick r:id="rId2"/>
              </a:rPr>
              <a:t>://renewablesfirst.co.uk/renewable-energy-technologies/hydropower/hydropower-learning-centreold/head-and-flow-detailed-review</a:t>
            </a:r>
            <a:r>
              <a:rPr lang="en-US" sz="1200" dirty="0" smtClean="0">
                <a:latin typeface="Arial" pitchFamily="34" charset="0"/>
                <a:cs typeface="Arial" pitchFamily="34" charset="0"/>
                <a:hlinkClick r:id="rId2"/>
              </a:rPr>
              <a:t>/</a:t>
            </a:r>
            <a:endParaRPr lang="en-US" sz="1200" dirty="0" smtClean="0">
              <a:latin typeface="Arial" pitchFamily="34" charset="0"/>
              <a:cs typeface="Arial" pitchFamily="34" charset="0"/>
            </a:endParaRPr>
          </a:p>
          <a:p>
            <a:endParaRPr lang="en-US" sz="1200" dirty="0">
              <a:latin typeface="Arial" pitchFamily="34" charset="0"/>
              <a:cs typeface="Arial" pitchFamily="34" charset="0"/>
            </a:endParaRPr>
          </a:p>
        </p:txBody>
      </p:sp>
      <p:sp>
        <p:nvSpPr>
          <p:cNvPr id="4" name="Title 3"/>
          <p:cNvSpPr txBox="1">
            <a:spLocks/>
          </p:cNvSpPr>
          <p:nvPr/>
        </p:nvSpPr>
        <p:spPr>
          <a:xfrm>
            <a:off x="457201" y="238546"/>
            <a:ext cx="10868608" cy="43730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smtClean="0">
                <a:latin typeface="Arial" pitchFamily="34" charset="0"/>
                <a:cs typeface="Arial" pitchFamily="34" charset="0"/>
              </a:rPr>
              <a:t>EHPPC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8951046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3E6703A-9B9C-415A-A13F-21A877C4DCB2}"/>
              </a:ext>
            </a:extLst>
          </p:cNvPr>
          <p:cNvSpPr>
            <a:spLocks noGrp="1"/>
          </p:cNvSpPr>
          <p:nvPr>
            <p:ph idx="1"/>
          </p:nvPr>
        </p:nvSpPr>
        <p:spPr>
          <a:xfrm>
            <a:off x="177282" y="634896"/>
            <a:ext cx="11933438" cy="5725264"/>
          </a:xfrm>
        </p:spPr>
        <p:txBody>
          <a:bodyPr>
            <a:normAutofit/>
          </a:bodyPr>
          <a:lstStyle/>
          <a:p>
            <a:pPr marL="0" indent="0" algn="just">
              <a:lnSpc>
                <a:spcPct val="200000"/>
              </a:lnSpc>
              <a:buNone/>
            </a:pPr>
            <a:r>
              <a:rPr lang="en-US" sz="2000" b="1" dirty="0">
                <a:latin typeface="Arial" pitchFamily="34" charset="0"/>
                <a:cs typeface="Arial" pitchFamily="34" charset="0"/>
              </a:rPr>
              <a:t>Hydraulic Turbines: </a:t>
            </a:r>
            <a:r>
              <a:rPr lang="en-US" sz="2000" dirty="0">
                <a:latin typeface="Arial" pitchFamily="34" charset="0"/>
                <a:cs typeface="Arial" pitchFamily="34" charset="0"/>
              </a:rPr>
              <a:t>hydraulic turbine is a </a:t>
            </a:r>
            <a:r>
              <a:rPr lang="en-US" sz="2000" i="1" dirty="0">
                <a:latin typeface="Arial" pitchFamily="34" charset="0"/>
                <a:cs typeface="Arial" pitchFamily="34" charset="0"/>
              </a:rPr>
              <a:t>rotary machine that converts the potential energy of the water into mechanical energy</a:t>
            </a:r>
            <a:r>
              <a:rPr lang="en-US" sz="2000" dirty="0">
                <a:latin typeface="Arial" pitchFamily="34" charset="0"/>
                <a:cs typeface="Arial" pitchFamily="34" charset="0"/>
              </a:rPr>
              <a:t>.</a:t>
            </a:r>
          </a:p>
          <a:p>
            <a:pPr algn="just">
              <a:lnSpc>
                <a:spcPct val="200000"/>
              </a:lnSpc>
            </a:pPr>
            <a:r>
              <a:rPr lang="en-US" sz="2000" dirty="0">
                <a:latin typeface="Arial" pitchFamily="34" charset="0"/>
                <a:cs typeface="Arial" pitchFamily="34" charset="0"/>
              </a:rPr>
              <a:t>The Hydraulic turbine has </a:t>
            </a:r>
            <a:r>
              <a:rPr lang="en-US" sz="2000" i="1" dirty="0">
                <a:latin typeface="Arial" pitchFamily="34" charset="0"/>
                <a:cs typeface="Arial" pitchFamily="34" charset="0"/>
              </a:rPr>
              <a:t>vanes, blades or buckets </a:t>
            </a:r>
            <a:r>
              <a:rPr lang="en-US" sz="2000" dirty="0">
                <a:latin typeface="Arial" pitchFamily="34" charset="0"/>
                <a:cs typeface="Arial" pitchFamily="34" charset="0"/>
              </a:rPr>
              <a:t>that rotate around an axis by the action of the water, the rotating part is called runner. </a:t>
            </a:r>
          </a:p>
          <a:p>
            <a:pPr algn="just">
              <a:lnSpc>
                <a:spcPct val="200000"/>
              </a:lnSpc>
            </a:pPr>
            <a:r>
              <a:rPr lang="en-US" sz="2000" dirty="0">
                <a:latin typeface="Arial" pitchFamily="34" charset="0"/>
                <a:cs typeface="Arial" pitchFamily="34" charset="0"/>
              </a:rPr>
              <a:t>Based on </a:t>
            </a:r>
            <a:r>
              <a:rPr lang="en-US" sz="2000" i="1" dirty="0">
                <a:latin typeface="Arial" pitchFamily="34" charset="0"/>
                <a:cs typeface="Arial" pitchFamily="34" charset="0"/>
              </a:rPr>
              <a:t>principle of operation</a:t>
            </a:r>
            <a:r>
              <a:rPr lang="en-US" sz="2000" dirty="0">
                <a:latin typeface="Arial" pitchFamily="34" charset="0"/>
                <a:cs typeface="Arial" pitchFamily="34" charset="0"/>
              </a:rPr>
              <a:t>, there are two kinds of turbines; </a:t>
            </a:r>
            <a:r>
              <a:rPr lang="en-US" sz="2000" b="1" dirty="0">
                <a:latin typeface="Arial" pitchFamily="34" charset="0"/>
                <a:cs typeface="Arial" pitchFamily="34" charset="0"/>
              </a:rPr>
              <a:t>impulse and reaction turbines</a:t>
            </a:r>
            <a:r>
              <a:rPr lang="en-US" sz="2000" dirty="0">
                <a:latin typeface="Arial" pitchFamily="34" charset="0"/>
                <a:cs typeface="Arial" pitchFamily="34" charset="0"/>
              </a:rPr>
              <a:t>. </a:t>
            </a:r>
          </a:p>
          <a:p>
            <a:pPr algn="just">
              <a:lnSpc>
                <a:spcPct val="200000"/>
              </a:lnSpc>
            </a:pPr>
            <a:r>
              <a:rPr lang="en-US" sz="2000" b="1" dirty="0">
                <a:latin typeface="Arial" pitchFamily="34" charset="0"/>
                <a:cs typeface="Arial" pitchFamily="34" charset="0"/>
              </a:rPr>
              <a:t>Impulse Turbine: </a:t>
            </a:r>
            <a:r>
              <a:rPr lang="en-US" sz="2000" dirty="0">
                <a:latin typeface="Arial" pitchFamily="34" charset="0"/>
                <a:cs typeface="Arial" pitchFamily="34" charset="0"/>
              </a:rPr>
              <a:t>the impulse turbine converts the potential energy of water in to kinetic energy in a </a:t>
            </a:r>
            <a:r>
              <a:rPr lang="en-US" sz="2000" i="1" dirty="0">
                <a:latin typeface="Arial" pitchFamily="34" charset="0"/>
                <a:cs typeface="Arial" pitchFamily="34" charset="0"/>
              </a:rPr>
              <a:t>jet issuing from nozzle </a:t>
            </a:r>
            <a:r>
              <a:rPr lang="en-US" sz="2000" dirty="0">
                <a:latin typeface="Arial" pitchFamily="34" charset="0"/>
                <a:cs typeface="Arial" pitchFamily="34" charset="0"/>
              </a:rPr>
              <a:t>and </a:t>
            </a:r>
            <a:r>
              <a:rPr lang="en-US" sz="2000" i="1" dirty="0">
                <a:latin typeface="Arial" pitchFamily="34" charset="0"/>
                <a:cs typeface="Arial" pitchFamily="34" charset="0"/>
              </a:rPr>
              <a:t>directed tangentially onto the buckets </a:t>
            </a:r>
            <a:r>
              <a:rPr lang="en-US" sz="2000" dirty="0">
                <a:latin typeface="Arial" pitchFamily="34" charset="0"/>
                <a:cs typeface="Arial" pitchFamily="34" charset="0"/>
              </a:rPr>
              <a:t>of the runner which rotates in the air. </a:t>
            </a:r>
          </a:p>
        </p:txBody>
      </p:sp>
      <p:sp>
        <p:nvSpPr>
          <p:cNvPr id="4" name="Title 3"/>
          <p:cNvSpPr>
            <a:spLocks noGrp="1"/>
          </p:cNvSpPr>
          <p:nvPr>
            <p:ph type="title"/>
          </p:nvPr>
        </p:nvSpPr>
        <p:spPr>
          <a:xfrm>
            <a:off x="457201" y="238546"/>
            <a:ext cx="10868608" cy="437308"/>
          </a:xfrm>
        </p:spPr>
        <p:txBody>
          <a:bodyPr>
            <a:noAutofit/>
          </a:bodyPr>
          <a:lstStyle/>
          <a:p>
            <a:pPr algn="ctr"/>
            <a:r>
              <a:rPr lang="en-US" sz="3000" b="1" dirty="0" smtClean="0">
                <a:latin typeface="Arial" pitchFamily="34" charset="0"/>
                <a:cs typeface="Arial" pitchFamily="34" charset="0"/>
              </a:rPr>
              <a:t>EHPPC</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412590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4960" y="894080"/>
            <a:ext cx="11877040" cy="5598160"/>
          </a:xfrm>
        </p:spPr>
        <p:txBody>
          <a:bodyPr/>
          <a:lstStyle/>
          <a:p>
            <a:pPr algn="just">
              <a:lnSpc>
                <a:spcPct val="200000"/>
              </a:lnSpc>
            </a:pPr>
            <a:r>
              <a:rPr lang="en-US" sz="2000" dirty="0">
                <a:latin typeface="Arial" pitchFamily="34" charset="0"/>
                <a:cs typeface="Arial" pitchFamily="34" charset="0"/>
              </a:rPr>
              <a:t>Impulse turbines are more widely used for micro-hydro applications as compared to reaction turbines because they have several advantages such </a:t>
            </a:r>
            <a:r>
              <a:rPr lang="en-US" sz="2000" dirty="0" smtClean="0">
                <a:latin typeface="Arial" pitchFamily="34" charset="0"/>
                <a:cs typeface="Arial" pitchFamily="34" charset="0"/>
              </a:rPr>
              <a:t>as;</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S</a:t>
            </a:r>
            <a:r>
              <a:rPr lang="en-US" sz="2000" dirty="0" smtClean="0">
                <a:latin typeface="Arial" pitchFamily="34" charset="0"/>
                <a:cs typeface="Arial" pitchFamily="34" charset="0"/>
              </a:rPr>
              <a:t>imple </a:t>
            </a:r>
            <a:r>
              <a:rPr lang="en-US" sz="2000" dirty="0">
                <a:latin typeface="Arial" pitchFamily="34" charset="0"/>
                <a:cs typeface="Arial" pitchFamily="34" charset="0"/>
              </a:rPr>
              <a:t>design, it is easier to fabricate and to maintain, greater tolerance towards sand and other particles in the water, and better part-flow efficiencies. </a:t>
            </a:r>
          </a:p>
          <a:p>
            <a:pPr algn="just">
              <a:lnSpc>
                <a:spcPct val="200000"/>
              </a:lnSpc>
            </a:pPr>
            <a:r>
              <a:rPr lang="en-US" sz="2000" dirty="0" err="1">
                <a:latin typeface="Arial" pitchFamily="34" charset="0"/>
                <a:cs typeface="Arial" pitchFamily="34" charset="0"/>
              </a:rPr>
              <a:t>Pelton</a:t>
            </a:r>
            <a:r>
              <a:rPr lang="en-US" sz="2000" dirty="0">
                <a:latin typeface="Arial" pitchFamily="34" charset="0"/>
                <a:cs typeface="Arial" pitchFamily="34" charset="0"/>
              </a:rPr>
              <a:t>, </a:t>
            </a:r>
            <a:r>
              <a:rPr lang="en-US" sz="2000" dirty="0" smtClean="0">
                <a:latin typeface="Arial" pitchFamily="34" charset="0"/>
                <a:cs typeface="Arial" pitchFamily="34" charset="0"/>
              </a:rPr>
              <a:t>Cross-flow</a:t>
            </a:r>
            <a:r>
              <a:rPr lang="en-US" sz="2000" dirty="0">
                <a:latin typeface="Arial" pitchFamily="34" charset="0"/>
                <a:cs typeface="Arial" pitchFamily="34" charset="0"/>
              </a:rPr>
              <a:t>, and </a:t>
            </a:r>
            <a:r>
              <a:rPr lang="en-US" sz="2000" dirty="0" err="1">
                <a:latin typeface="Arial" pitchFamily="34" charset="0"/>
                <a:cs typeface="Arial" pitchFamily="34" charset="0"/>
              </a:rPr>
              <a:t>Turgo</a:t>
            </a:r>
            <a:r>
              <a:rPr lang="en-US" sz="2000" dirty="0">
                <a:latin typeface="Arial" pitchFamily="34" charset="0"/>
                <a:cs typeface="Arial" pitchFamily="34" charset="0"/>
              </a:rPr>
              <a:t> are some of impulse type hydraulic turbines. </a:t>
            </a:r>
            <a:endParaRPr lang="en-US" sz="2000" dirty="0" smtClean="0">
              <a:latin typeface="Arial" pitchFamily="34" charset="0"/>
              <a:cs typeface="Arial" pitchFamily="34" charset="0"/>
            </a:endParaRPr>
          </a:p>
          <a:p>
            <a:pPr algn="just">
              <a:lnSpc>
                <a:spcPct val="200000"/>
              </a:lnSpc>
            </a:pPr>
            <a:r>
              <a:rPr lang="en-US" sz="2000" b="1" dirty="0" err="1">
                <a:latin typeface="Times New Roman" panose="02020603050405020304" pitchFamily="18" charset="0"/>
                <a:cs typeface="Times New Roman" panose="02020603050405020304" pitchFamily="18" charset="0"/>
              </a:rPr>
              <a:t>Pelton</a:t>
            </a:r>
            <a:r>
              <a:rPr lang="en-US" sz="2000" b="1" dirty="0">
                <a:latin typeface="Times New Roman" panose="02020603050405020304" pitchFamily="18" charset="0"/>
                <a:cs typeface="Times New Roman" panose="02020603050405020304" pitchFamily="18" charset="0"/>
              </a:rPr>
              <a:t> Turbine: </a:t>
            </a:r>
            <a:r>
              <a:rPr lang="en-US" sz="2000" dirty="0">
                <a:latin typeface="Times New Roman" panose="02020603050405020304" pitchFamily="18" charset="0"/>
                <a:cs typeface="Times New Roman" panose="02020603050405020304" pitchFamily="18" charset="0"/>
              </a:rPr>
              <a:t>a </a:t>
            </a:r>
            <a:r>
              <a:rPr lang="en-US" sz="2000" dirty="0" err="1">
                <a:latin typeface="Times New Roman" panose="02020603050405020304" pitchFamily="18" charset="0"/>
                <a:cs typeface="Times New Roman" panose="02020603050405020304" pitchFamily="18" charset="0"/>
              </a:rPr>
              <a:t>Pelton</a:t>
            </a:r>
            <a:r>
              <a:rPr lang="en-US" sz="2000" dirty="0">
                <a:latin typeface="Times New Roman" panose="02020603050405020304" pitchFamily="18" charset="0"/>
                <a:cs typeface="Times New Roman" panose="02020603050405020304" pitchFamily="18" charset="0"/>
              </a:rPr>
              <a:t> turbine consists of a </a:t>
            </a:r>
            <a:r>
              <a:rPr lang="en-US" sz="2000" i="1" dirty="0">
                <a:latin typeface="Times New Roman" panose="02020603050405020304" pitchFamily="18" charset="0"/>
                <a:cs typeface="Times New Roman" panose="02020603050405020304" pitchFamily="18" charset="0"/>
              </a:rPr>
              <a:t>set of specially shaped buckets mounted on a periphery </a:t>
            </a:r>
            <a:r>
              <a:rPr lang="en-US" sz="2000" dirty="0">
                <a:latin typeface="Times New Roman" panose="02020603050405020304" pitchFamily="18" charset="0"/>
                <a:cs typeface="Times New Roman" panose="02020603050405020304" pitchFamily="18" charset="0"/>
              </a:rPr>
              <a:t>of a circular disc. </a:t>
            </a:r>
          </a:p>
          <a:p>
            <a:pPr algn="just">
              <a:lnSpc>
                <a:spcPct val="200000"/>
              </a:lnSpc>
            </a:pPr>
            <a:endParaRPr lang="en-US" sz="2000" dirty="0">
              <a:latin typeface="Arial" pitchFamily="34" charset="0"/>
              <a:cs typeface="Arial" pitchFamily="34" charset="0"/>
            </a:endParaRPr>
          </a:p>
          <a:p>
            <a:endParaRPr lang="en-US" dirty="0"/>
          </a:p>
        </p:txBody>
      </p:sp>
      <p:sp>
        <p:nvSpPr>
          <p:cNvPr id="4" name="Title 3"/>
          <p:cNvSpPr>
            <a:spLocks noGrp="1"/>
          </p:cNvSpPr>
          <p:nvPr>
            <p:ph type="title"/>
          </p:nvPr>
        </p:nvSpPr>
        <p:spPr>
          <a:xfrm>
            <a:off x="457201" y="238546"/>
            <a:ext cx="10868608" cy="437308"/>
          </a:xfrm>
        </p:spPr>
        <p:txBody>
          <a:bodyPr>
            <a:noAutofit/>
          </a:bodyPr>
          <a:lstStyle/>
          <a:p>
            <a:pPr algn="ctr"/>
            <a:r>
              <a:rPr lang="en-US" sz="3000" b="1" dirty="0" smtClean="0">
                <a:latin typeface="Arial" pitchFamily="34" charset="0"/>
                <a:cs typeface="Arial" pitchFamily="34" charset="0"/>
              </a:rPr>
              <a:t>EHPPC</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7099798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ECCADA0-3A95-470A-94F3-E05FCBE1AE8F}"/>
              </a:ext>
            </a:extLst>
          </p:cNvPr>
          <p:cNvSpPr>
            <a:spLocks noGrp="1"/>
          </p:cNvSpPr>
          <p:nvPr>
            <p:ph idx="1"/>
          </p:nvPr>
        </p:nvSpPr>
        <p:spPr>
          <a:xfrm>
            <a:off x="162560" y="883857"/>
            <a:ext cx="11021906" cy="4978463"/>
          </a:xfrm>
        </p:spPr>
        <p:txBody>
          <a:bodyPr>
            <a:normAutofit/>
          </a:bodyPr>
          <a:lstStyle/>
          <a:p>
            <a:pPr algn="just">
              <a:lnSpc>
                <a:spcPct val="20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is turned by forced jets of water which are discharged from one or more nozzles and impinge on the buckets. </a:t>
            </a:r>
          </a:p>
          <a:p>
            <a:pPr algn="just">
              <a:lnSpc>
                <a:spcPct val="200000"/>
              </a:lnSpc>
            </a:pPr>
            <a:r>
              <a:rPr lang="en-US" sz="2000" dirty="0">
                <a:latin typeface="Arial" pitchFamily="34" charset="0"/>
                <a:cs typeface="Arial" pitchFamily="34" charset="0"/>
              </a:rPr>
              <a:t>The resulting impulse, spins the turbine runner, imparting energy to the turbine shaft. </a:t>
            </a:r>
          </a:p>
          <a:p>
            <a:pPr algn="just">
              <a:lnSpc>
                <a:spcPct val="200000"/>
              </a:lnSpc>
            </a:pPr>
            <a:r>
              <a:rPr lang="en-US" sz="2000" dirty="0">
                <a:latin typeface="Arial" pitchFamily="34" charset="0"/>
                <a:cs typeface="Arial" pitchFamily="34" charset="0"/>
              </a:rPr>
              <a:t>The buckets are split into two halves so that the central area does not act as a dead spot incapable of deflecting water away from the oncoming jet.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 micro hydro turbine  could be selected either using the specification presented in Table 2. or Fig.5</a:t>
            </a:r>
            <a:endParaRPr lang="en-US" sz="2000" dirty="0">
              <a:latin typeface="Arial" pitchFamily="34" charset="0"/>
              <a:cs typeface="Arial" pitchFamily="34"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sp>
        <p:nvSpPr>
          <p:cNvPr id="4" name="Title 3"/>
          <p:cNvSpPr>
            <a:spLocks noGrp="1"/>
          </p:cNvSpPr>
          <p:nvPr>
            <p:ph type="title"/>
          </p:nvPr>
        </p:nvSpPr>
        <p:spPr>
          <a:xfrm>
            <a:off x="457201" y="238546"/>
            <a:ext cx="10868608" cy="437308"/>
          </a:xfrm>
        </p:spPr>
        <p:txBody>
          <a:bodyPr>
            <a:noAutofit/>
          </a:bodyPr>
          <a:lstStyle/>
          <a:p>
            <a:pPr algn="ctr"/>
            <a:r>
              <a:rPr lang="en-US" sz="3000" b="1" dirty="0" smtClean="0">
                <a:latin typeface="Arial" pitchFamily="34" charset="0"/>
                <a:cs typeface="Arial" pitchFamily="34" charset="0"/>
              </a:rPr>
              <a:t>EHPPC</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1616277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6126" y="809488"/>
            <a:ext cx="9153330" cy="646331"/>
          </a:xfrm>
          <a:prstGeom prst="rect">
            <a:avLst/>
          </a:prstGeom>
        </p:spPr>
        <p:txBody>
          <a:bodyPr wrap="square">
            <a:spAutoFit/>
          </a:bodyPr>
          <a:lstStyle/>
          <a:p>
            <a:pPr lvl="0" eaLnBrk="0" fontAlgn="base" hangingPunct="0">
              <a:spcBef>
                <a:spcPct val="0"/>
              </a:spcBef>
              <a:spcAft>
                <a:spcPct val="0"/>
              </a:spcAft>
            </a:pPr>
            <a:r>
              <a:rPr lang="en-GB" dirty="0" smtClean="0">
                <a:latin typeface="Times New Roman" panose="02020603050405020304" pitchFamily="18" charset="0"/>
                <a:cs typeface="Times New Roman" panose="02020603050405020304" pitchFamily="18" charset="0"/>
              </a:rPr>
              <a:t>Table 2: </a:t>
            </a:r>
            <a:r>
              <a:rPr lang="en-GB" dirty="0">
                <a:latin typeface="Times New Roman" panose="02020603050405020304" pitchFamily="18" charset="0"/>
                <a:cs typeface="Times New Roman" panose="02020603050405020304" pitchFamily="18" charset="0"/>
              </a:rPr>
              <a:t>Classification of micro hydro turbines according to head, flow rate and power output. </a:t>
            </a:r>
            <a:r>
              <a:rPr lang="en-GB" dirty="0">
                <a:latin typeface="Times New Roman" panose="02020603050405020304" pitchFamily="18" charset="0"/>
                <a:cs typeface="Times New Roman" panose="02020603050405020304" pitchFamily="18" charset="0"/>
                <a:hlinkClick r:id="rId2"/>
              </a:rPr>
              <a:t>https://</a:t>
            </a:r>
            <a:r>
              <a:rPr lang="en-GB" dirty="0" smtClean="0">
                <a:latin typeface="Times New Roman" panose="02020603050405020304" pitchFamily="18" charset="0"/>
                <a:cs typeface="Times New Roman" panose="02020603050405020304" pitchFamily="18" charset="0"/>
                <a:hlinkClick r:id="rId2"/>
              </a:rPr>
              <a:t>supernnsk.life/product_details/91379253.html</a:t>
            </a:r>
            <a:endParaRPr lang="en-GB" dirty="0" smtClean="0">
              <a:latin typeface="Times New Roman" panose="02020603050405020304" pitchFamily="18" charset="0"/>
              <a:cs typeface="Times New Roman" panose="02020603050405020304" pitchFamily="18" charset="0"/>
            </a:endParaRPr>
          </a:p>
        </p:txBody>
      </p:sp>
      <p:sp>
        <p:nvSpPr>
          <p:cNvPr id="4" name="Title 3"/>
          <p:cNvSpPr txBox="1">
            <a:spLocks/>
          </p:cNvSpPr>
          <p:nvPr/>
        </p:nvSpPr>
        <p:spPr>
          <a:xfrm>
            <a:off x="457201" y="238546"/>
            <a:ext cx="10868608" cy="43730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EHPPC                                                                Cont.…. </a:t>
            </a:r>
            <a:endParaRPr lang="en-US" sz="3000" b="1" dirty="0">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018472357"/>
              </p:ext>
            </p:extLst>
          </p:nvPr>
        </p:nvGraphicFramePr>
        <p:xfrm>
          <a:off x="386080" y="1232533"/>
          <a:ext cx="10414000" cy="4890007"/>
        </p:xfrm>
        <a:graphic>
          <a:graphicData uri="http://schemas.openxmlformats.org/drawingml/2006/table">
            <a:tbl>
              <a:tblPr firstRow="1" bandRow="1">
                <a:tableStyleId>{93296810-A885-4BE3-A3E7-6D5BEEA58F35}</a:tableStyleId>
              </a:tblPr>
              <a:tblGrid>
                <a:gridCol w="2603500"/>
                <a:gridCol w="2603500"/>
                <a:gridCol w="2603500"/>
                <a:gridCol w="2603500"/>
              </a:tblGrid>
              <a:tr h="574512">
                <a:tc rowSpan="2">
                  <a:txBody>
                    <a:bodyPr/>
                    <a:lstStyle/>
                    <a:p>
                      <a:r>
                        <a:rPr lang="en-US" sz="2000" dirty="0" smtClean="0"/>
                        <a:t>Type </a:t>
                      </a:r>
                      <a:endParaRPr lang="en-US" sz="2000" dirty="0">
                        <a:latin typeface="Arial" pitchFamily="34" charset="0"/>
                        <a:cs typeface="Arial" pitchFamily="34" charset="0"/>
                      </a:endParaRPr>
                    </a:p>
                  </a:txBody>
                  <a:tcPr/>
                </a:tc>
                <a:tc>
                  <a:txBody>
                    <a:bodyPr/>
                    <a:lstStyle/>
                    <a:p>
                      <a:pPr algn="ctr"/>
                      <a:r>
                        <a:rPr lang="en-US" sz="2000" dirty="0" smtClean="0"/>
                        <a:t>Slop </a:t>
                      </a:r>
                      <a:endParaRPr lang="en-US" sz="2000" dirty="0">
                        <a:latin typeface="Arial" pitchFamily="34" charset="0"/>
                        <a:cs typeface="Arial" pitchFamily="34" charset="0"/>
                      </a:endParaRPr>
                    </a:p>
                  </a:txBody>
                  <a:tcPr/>
                </a:tc>
                <a:tc>
                  <a:txBody>
                    <a:bodyPr/>
                    <a:lstStyle/>
                    <a:p>
                      <a:pPr algn="ctr"/>
                      <a:r>
                        <a:rPr lang="en-US" sz="2000" dirty="0" smtClean="0"/>
                        <a:t>Discharge</a:t>
                      </a:r>
                      <a:r>
                        <a:rPr lang="en-US" sz="2000" baseline="0" dirty="0" smtClean="0"/>
                        <a:t> </a:t>
                      </a:r>
                      <a:endParaRPr lang="en-US" sz="2000" dirty="0">
                        <a:latin typeface="Arial" pitchFamily="34" charset="0"/>
                        <a:cs typeface="Arial" pitchFamily="34" charset="0"/>
                      </a:endParaRPr>
                    </a:p>
                  </a:txBody>
                  <a:tcPr/>
                </a:tc>
                <a:tc>
                  <a:txBody>
                    <a:bodyPr/>
                    <a:lstStyle/>
                    <a:p>
                      <a:pPr algn="ctr"/>
                      <a:r>
                        <a:rPr lang="en-US" sz="2000" dirty="0" smtClean="0"/>
                        <a:t>Power on the shaft</a:t>
                      </a:r>
                      <a:endParaRPr lang="en-US" sz="2000" dirty="0">
                        <a:latin typeface="Arial" pitchFamily="34" charset="0"/>
                        <a:cs typeface="Arial" pitchFamily="34" charset="0"/>
                      </a:endParaRPr>
                    </a:p>
                  </a:txBody>
                  <a:tcPr/>
                </a:tc>
              </a:tr>
              <a:tr h="328293">
                <a:tc vMerge="1">
                  <a:txBody>
                    <a:bodyPr/>
                    <a:lstStyle/>
                    <a:p>
                      <a:endParaRPr lang="en-US" dirty="0"/>
                    </a:p>
                  </a:txBody>
                  <a:tcPr/>
                </a:tc>
                <a:tc>
                  <a:txBody>
                    <a:bodyPr/>
                    <a:lstStyle/>
                    <a:p>
                      <a:pPr algn="ctr"/>
                      <a:r>
                        <a:rPr lang="en-US" sz="2000" dirty="0" smtClean="0"/>
                        <a:t>(m)</a:t>
                      </a:r>
                      <a:endParaRPr lang="en-US" sz="2000" dirty="0">
                        <a:latin typeface="Arial" pitchFamily="34" charset="0"/>
                        <a:cs typeface="Arial" pitchFamily="34" charset="0"/>
                      </a:endParaRPr>
                    </a:p>
                  </a:txBody>
                  <a:tcPr/>
                </a:tc>
                <a:tc>
                  <a:txBody>
                    <a:bodyPr/>
                    <a:lstStyle/>
                    <a:p>
                      <a:pPr algn="ctr"/>
                      <a:r>
                        <a:rPr lang="en-US" sz="2000" dirty="0" smtClean="0"/>
                        <a:t>(m3/s)</a:t>
                      </a:r>
                      <a:endParaRPr lang="en-US" sz="2000" dirty="0">
                        <a:latin typeface="Arial" pitchFamily="34" charset="0"/>
                        <a:cs typeface="Arial" pitchFamily="34" charset="0"/>
                      </a:endParaRPr>
                    </a:p>
                  </a:txBody>
                  <a:tcPr/>
                </a:tc>
                <a:tc>
                  <a:txBody>
                    <a:bodyPr/>
                    <a:lstStyle/>
                    <a:p>
                      <a:pPr algn="ctr"/>
                      <a:r>
                        <a:rPr lang="en-US" sz="2000" dirty="0" smtClean="0"/>
                        <a:t>(MW)</a:t>
                      </a:r>
                      <a:endParaRPr lang="en-US" sz="2000" dirty="0">
                        <a:latin typeface="Arial" pitchFamily="34" charset="0"/>
                        <a:cs typeface="Arial" pitchFamily="34" charset="0"/>
                      </a:endParaRPr>
                    </a:p>
                  </a:txBody>
                  <a:tcPr/>
                </a:tc>
              </a:tr>
              <a:tr h="519649">
                <a:tc>
                  <a:txBody>
                    <a:bodyPr/>
                    <a:lstStyle/>
                    <a:p>
                      <a:r>
                        <a:rPr lang="en-US" sz="2000" dirty="0" err="1" smtClean="0"/>
                        <a:t>Pelton</a:t>
                      </a:r>
                      <a:r>
                        <a:rPr lang="en-US" sz="2000" dirty="0" smtClean="0"/>
                        <a:t> Turbine </a:t>
                      </a:r>
                      <a:endParaRPr lang="en-US" sz="2000" dirty="0">
                        <a:latin typeface="Arial" pitchFamily="34" charset="0"/>
                        <a:cs typeface="Arial" pitchFamily="34" charset="0"/>
                      </a:endParaRPr>
                    </a:p>
                  </a:txBody>
                  <a:tcPr/>
                </a:tc>
                <a:tc>
                  <a:txBody>
                    <a:bodyPr/>
                    <a:lstStyle/>
                    <a:p>
                      <a:pPr algn="ctr"/>
                      <a:r>
                        <a:rPr lang="en-US" sz="2000" dirty="0" smtClean="0"/>
                        <a:t>50-12000</a:t>
                      </a:r>
                      <a:endParaRPr lang="en-US" sz="2000" dirty="0">
                        <a:latin typeface="Arial" pitchFamily="34" charset="0"/>
                        <a:cs typeface="Arial" pitchFamily="34" charset="0"/>
                      </a:endParaRPr>
                    </a:p>
                  </a:txBody>
                  <a:tcPr/>
                </a:tc>
                <a:tc>
                  <a:txBody>
                    <a:bodyPr/>
                    <a:lstStyle/>
                    <a:p>
                      <a:pPr algn="ctr"/>
                      <a:r>
                        <a:rPr lang="en-US" sz="2000" dirty="0" smtClean="0"/>
                        <a:t>0.1-50</a:t>
                      </a:r>
                      <a:endParaRPr lang="en-US" sz="2000" dirty="0">
                        <a:latin typeface="Arial" pitchFamily="34" charset="0"/>
                        <a:cs typeface="Arial" pitchFamily="34" charset="0"/>
                      </a:endParaRPr>
                    </a:p>
                  </a:txBody>
                  <a:tcPr/>
                </a:tc>
                <a:tc>
                  <a:txBody>
                    <a:bodyPr/>
                    <a:lstStyle/>
                    <a:p>
                      <a:pPr algn="ctr"/>
                      <a:r>
                        <a:rPr lang="en-US" sz="2000" dirty="0" smtClean="0"/>
                        <a:t>&lt;300</a:t>
                      </a:r>
                      <a:endParaRPr lang="en-US" sz="2000" dirty="0">
                        <a:latin typeface="Arial" pitchFamily="34" charset="0"/>
                        <a:cs typeface="Arial" pitchFamily="34" charset="0"/>
                      </a:endParaRPr>
                    </a:p>
                  </a:txBody>
                  <a:tcPr/>
                </a:tc>
              </a:tr>
              <a:tr h="742357">
                <a:tc>
                  <a:txBody>
                    <a:bodyPr/>
                    <a:lstStyle/>
                    <a:p>
                      <a:r>
                        <a:rPr lang="en-US" sz="2000" dirty="0" smtClean="0"/>
                        <a:t>Kaplan turbine (with vertical axis)</a:t>
                      </a:r>
                      <a:endParaRPr lang="en-US" sz="2000" dirty="0">
                        <a:latin typeface="Arial" pitchFamily="34" charset="0"/>
                        <a:cs typeface="Arial" pitchFamily="34" charset="0"/>
                      </a:endParaRPr>
                    </a:p>
                  </a:txBody>
                  <a:tcPr/>
                </a:tc>
                <a:tc>
                  <a:txBody>
                    <a:bodyPr/>
                    <a:lstStyle/>
                    <a:p>
                      <a:pPr algn="ctr"/>
                      <a:r>
                        <a:rPr lang="en-US" sz="2000" dirty="0" smtClean="0"/>
                        <a:t>8-80</a:t>
                      </a:r>
                      <a:endParaRPr lang="en-US" sz="2000" dirty="0">
                        <a:latin typeface="Arial" pitchFamily="34" charset="0"/>
                        <a:cs typeface="Arial" pitchFamily="34" charset="0"/>
                      </a:endParaRPr>
                    </a:p>
                  </a:txBody>
                  <a:tcPr/>
                </a:tc>
                <a:tc>
                  <a:txBody>
                    <a:bodyPr/>
                    <a:lstStyle/>
                    <a:p>
                      <a:pPr algn="ctr"/>
                      <a:r>
                        <a:rPr lang="en-US" sz="2000" dirty="0" smtClean="0"/>
                        <a:t>5-1000</a:t>
                      </a:r>
                      <a:endParaRPr lang="en-US" sz="2000" dirty="0">
                        <a:latin typeface="Arial" pitchFamily="34" charset="0"/>
                        <a:cs typeface="Arial" pitchFamily="34" charset="0"/>
                      </a:endParaRPr>
                    </a:p>
                  </a:txBody>
                  <a:tcPr/>
                </a:tc>
                <a:tc>
                  <a:txBody>
                    <a:bodyPr/>
                    <a:lstStyle/>
                    <a:p>
                      <a:pPr algn="ctr"/>
                      <a:r>
                        <a:rPr lang="en-US" sz="2000" dirty="0" smtClean="0"/>
                        <a:t>&lt;200</a:t>
                      </a:r>
                      <a:endParaRPr lang="en-US" sz="2000" dirty="0">
                        <a:latin typeface="Arial" pitchFamily="34" charset="0"/>
                        <a:cs typeface="Arial" pitchFamily="34" charset="0"/>
                      </a:endParaRPr>
                    </a:p>
                  </a:txBody>
                  <a:tcPr/>
                </a:tc>
              </a:tr>
              <a:tr h="574512">
                <a:tc>
                  <a:txBody>
                    <a:bodyPr/>
                    <a:lstStyle/>
                    <a:p>
                      <a:r>
                        <a:rPr lang="en-US" sz="2000" dirty="0" smtClean="0"/>
                        <a:t>Pipe </a:t>
                      </a:r>
                      <a:r>
                        <a:rPr lang="en-US" sz="2000" dirty="0" err="1" smtClean="0"/>
                        <a:t>kaplan</a:t>
                      </a:r>
                      <a:r>
                        <a:rPr lang="en-US" sz="2000" baseline="0" dirty="0" smtClean="0"/>
                        <a:t> turbine </a:t>
                      </a:r>
                      <a:endParaRPr lang="en-US" sz="2000" dirty="0">
                        <a:latin typeface="Arial" pitchFamily="34" charset="0"/>
                        <a:cs typeface="Arial" pitchFamily="34" charset="0"/>
                      </a:endParaRPr>
                    </a:p>
                  </a:txBody>
                  <a:tcPr/>
                </a:tc>
                <a:tc>
                  <a:txBody>
                    <a:bodyPr/>
                    <a:lstStyle/>
                    <a:p>
                      <a:pPr algn="ctr"/>
                      <a:r>
                        <a:rPr lang="en-US" sz="2000" dirty="0" smtClean="0"/>
                        <a:t>1.5-25</a:t>
                      </a:r>
                      <a:endParaRPr lang="en-US" sz="2000" dirty="0">
                        <a:latin typeface="Arial" pitchFamily="34" charset="0"/>
                        <a:cs typeface="Arial" pitchFamily="34" charset="0"/>
                      </a:endParaRPr>
                    </a:p>
                  </a:txBody>
                  <a:tcPr/>
                </a:tc>
                <a:tc>
                  <a:txBody>
                    <a:bodyPr/>
                    <a:lstStyle/>
                    <a:p>
                      <a:pPr algn="ctr"/>
                      <a:r>
                        <a:rPr lang="en-US" sz="2000" dirty="0" smtClean="0"/>
                        <a:t>5-1200</a:t>
                      </a:r>
                      <a:endParaRPr lang="en-US" sz="2000" dirty="0">
                        <a:latin typeface="Arial" pitchFamily="34" charset="0"/>
                        <a:cs typeface="Arial" pitchFamily="34" charset="0"/>
                      </a:endParaRPr>
                    </a:p>
                  </a:txBody>
                  <a:tcPr/>
                </a:tc>
                <a:tc>
                  <a:txBody>
                    <a:bodyPr/>
                    <a:lstStyle/>
                    <a:p>
                      <a:pPr algn="ctr"/>
                      <a:r>
                        <a:rPr lang="en-US" sz="2000" dirty="0" smtClean="0"/>
                        <a:t>&lt;50</a:t>
                      </a:r>
                      <a:endParaRPr lang="en-US" sz="2000" dirty="0">
                        <a:latin typeface="Arial" pitchFamily="34" charset="0"/>
                        <a:cs typeface="Arial" pitchFamily="34" charset="0"/>
                      </a:endParaRPr>
                    </a:p>
                  </a:txBody>
                  <a:tcPr/>
                </a:tc>
              </a:tr>
              <a:tr h="742357">
                <a:tc>
                  <a:txBody>
                    <a:bodyPr/>
                    <a:lstStyle/>
                    <a:p>
                      <a:r>
                        <a:rPr lang="en-US" sz="2000" dirty="0" err="1" smtClean="0"/>
                        <a:t>Propeler</a:t>
                      </a:r>
                      <a:r>
                        <a:rPr lang="en-US" sz="2000" dirty="0" smtClean="0"/>
                        <a:t> turbine</a:t>
                      </a:r>
                      <a:r>
                        <a:rPr lang="en-US" sz="2000" baseline="0" dirty="0" smtClean="0"/>
                        <a:t> (with open chamber)</a:t>
                      </a:r>
                      <a:endParaRPr lang="en-US" sz="2000" dirty="0">
                        <a:latin typeface="Arial" pitchFamily="34" charset="0"/>
                        <a:cs typeface="Arial" pitchFamily="34" charset="0"/>
                      </a:endParaRPr>
                    </a:p>
                  </a:txBody>
                  <a:tcPr/>
                </a:tc>
                <a:tc>
                  <a:txBody>
                    <a:bodyPr/>
                    <a:lstStyle/>
                    <a:p>
                      <a:pPr algn="ctr"/>
                      <a:r>
                        <a:rPr lang="en-US" sz="2000" dirty="0" smtClean="0"/>
                        <a:t>1.5-25</a:t>
                      </a:r>
                      <a:endParaRPr lang="en-US" sz="2000" dirty="0">
                        <a:latin typeface="Arial" pitchFamily="34" charset="0"/>
                        <a:cs typeface="Arial" pitchFamily="34" charset="0"/>
                      </a:endParaRPr>
                    </a:p>
                  </a:txBody>
                  <a:tcPr/>
                </a:tc>
                <a:tc>
                  <a:txBody>
                    <a:bodyPr/>
                    <a:lstStyle/>
                    <a:p>
                      <a:pPr algn="ctr"/>
                      <a:r>
                        <a:rPr lang="en-US" sz="2000" dirty="0" smtClean="0"/>
                        <a:t>1.5-100</a:t>
                      </a:r>
                      <a:endParaRPr lang="en-US" sz="2000" dirty="0">
                        <a:latin typeface="Arial" pitchFamily="34" charset="0"/>
                        <a:cs typeface="Arial" pitchFamily="34" charset="0"/>
                      </a:endParaRPr>
                    </a:p>
                  </a:txBody>
                  <a:tcPr/>
                </a:tc>
                <a:tc>
                  <a:txBody>
                    <a:bodyPr/>
                    <a:lstStyle/>
                    <a:p>
                      <a:pPr algn="ctr"/>
                      <a:r>
                        <a:rPr lang="en-US" sz="2000" dirty="0" smtClean="0"/>
                        <a:t>&lt;10</a:t>
                      </a:r>
                      <a:endParaRPr lang="en-US" sz="2000" dirty="0">
                        <a:latin typeface="Arial" pitchFamily="34" charset="0"/>
                        <a:cs typeface="Arial" pitchFamily="34" charset="0"/>
                      </a:endParaRPr>
                    </a:p>
                  </a:txBody>
                  <a:tcPr/>
                </a:tc>
              </a:tr>
              <a:tr h="820731">
                <a:tc>
                  <a:txBody>
                    <a:bodyPr/>
                    <a:lstStyle/>
                    <a:p>
                      <a:r>
                        <a:rPr lang="en-US" sz="2000" dirty="0" smtClean="0"/>
                        <a:t>Pipe turbine (with propeller type rotor )</a:t>
                      </a:r>
                      <a:endParaRPr lang="en-US" sz="2000" dirty="0">
                        <a:latin typeface="Arial" pitchFamily="34" charset="0"/>
                        <a:cs typeface="Arial" pitchFamily="34" charset="0"/>
                      </a:endParaRPr>
                    </a:p>
                  </a:txBody>
                  <a:tcPr/>
                </a:tc>
                <a:tc>
                  <a:txBody>
                    <a:bodyPr/>
                    <a:lstStyle/>
                    <a:p>
                      <a:pPr algn="ctr"/>
                      <a:r>
                        <a:rPr lang="en-US" sz="2000" dirty="0" smtClean="0"/>
                        <a:t>1.5-25</a:t>
                      </a:r>
                      <a:endParaRPr lang="en-US" sz="2000" dirty="0">
                        <a:latin typeface="Arial" pitchFamily="34" charset="0"/>
                        <a:cs typeface="Arial" pitchFamily="34" charset="0"/>
                      </a:endParaRPr>
                    </a:p>
                  </a:txBody>
                  <a:tcPr/>
                </a:tc>
                <a:tc>
                  <a:txBody>
                    <a:bodyPr/>
                    <a:lstStyle/>
                    <a:p>
                      <a:pPr algn="ctr"/>
                      <a:r>
                        <a:rPr lang="en-US" sz="2000" dirty="0" smtClean="0"/>
                        <a:t>1.5-100</a:t>
                      </a:r>
                      <a:endParaRPr lang="en-US" sz="2000" dirty="0">
                        <a:latin typeface="Arial" pitchFamily="34" charset="0"/>
                        <a:cs typeface="Arial" pitchFamily="34" charset="0"/>
                      </a:endParaRPr>
                    </a:p>
                  </a:txBody>
                  <a:tcPr/>
                </a:tc>
                <a:tc>
                  <a:txBody>
                    <a:bodyPr/>
                    <a:lstStyle/>
                    <a:p>
                      <a:pPr algn="ctr"/>
                      <a:r>
                        <a:rPr lang="en-US" sz="2000" dirty="0" smtClean="0"/>
                        <a:t>&lt;10</a:t>
                      </a:r>
                      <a:endParaRPr lang="en-US" sz="2000" dirty="0">
                        <a:latin typeface="Arial" pitchFamily="34" charset="0"/>
                        <a:cs typeface="Arial" pitchFamily="34" charset="0"/>
                      </a:endParaRPr>
                    </a:p>
                  </a:txBody>
                  <a:tcPr/>
                </a:tc>
              </a:tr>
              <a:tr h="519649">
                <a:tc>
                  <a:txBody>
                    <a:bodyPr/>
                    <a:lstStyle/>
                    <a:p>
                      <a:r>
                        <a:rPr lang="en-US" sz="2000" dirty="0" smtClean="0"/>
                        <a:t>Francis turbine </a:t>
                      </a:r>
                      <a:endParaRPr lang="en-US" sz="2000" dirty="0">
                        <a:latin typeface="Arial" pitchFamily="34" charset="0"/>
                        <a:cs typeface="Arial" pitchFamily="34" charset="0"/>
                      </a:endParaRPr>
                    </a:p>
                  </a:txBody>
                  <a:tcPr/>
                </a:tc>
                <a:tc>
                  <a:txBody>
                    <a:bodyPr/>
                    <a:lstStyle/>
                    <a:p>
                      <a:pPr algn="ctr"/>
                      <a:r>
                        <a:rPr lang="en-US" sz="2000" dirty="0" smtClean="0"/>
                        <a:t>10-600</a:t>
                      </a:r>
                      <a:endParaRPr lang="en-US" sz="2000" dirty="0">
                        <a:latin typeface="Arial" pitchFamily="34" charset="0"/>
                        <a:cs typeface="Arial" pitchFamily="34" charset="0"/>
                      </a:endParaRPr>
                    </a:p>
                  </a:txBody>
                  <a:tcPr/>
                </a:tc>
                <a:tc>
                  <a:txBody>
                    <a:bodyPr/>
                    <a:lstStyle/>
                    <a:p>
                      <a:pPr algn="ctr"/>
                      <a:r>
                        <a:rPr lang="en-US" sz="2000" dirty="0" smtClean="0"/>
                        <a:t>0.5-1000</a:t>
                      </a:r>
                      <a:endParaRPr lang="en-US" sz="2000" dirty="0">
                        <a:latin typeface="Arial" pitchFamily="34" charset="0"/>
                        <a:cs typeface="Arial" pitchFamily="34" charset="0"/>
                      </a:endParaRPr>
                    </a:p>
                  </a:txBody>
                  <a:tcPr/>
                </a:tc>
                <a:tc>
                  <a:txBody>
                    <a:bodyPr/>
                    <a:lstStyle/>
                    <a:p>
                      <a:pPr algn="ctr"/>
                      <a:r>
                        <a:rPr lang="en-US" sz="2000" dirty="0" smtClean="0"/>
                        <a:t>&lt;850</a:t>
                      </a:r>
                      <a:endParaRPr lang="en-US" sz="2000" dirty="0">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34910661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871EFB85-D08C-40D1-B6DA-1E007FC86A01}"/>
              </a:ext>
            </a:extLst>
          </p:cNvPr>
          <p:cNvSpPr/>
          <p:nvPr/>
        </p:nvSpPr>
        <p:spPr>
          <a:xfrm>
            <a:off x="1561162" y="5708969"/>
            <a:ext cx="7541103" cy="738664"/>
          </a:xfrm>
          <a:prstGeom prst="rect">
            <a:avLst/>
          </a:prstGeom>
        </p:spPr>
        <p:txBody>
          <a:bodyPr wrap="none">
            <a:spAutoFit/>
          </a:bodyPr>
          <a:lstStyle/>
          <a:p>
            <a:r>
              <a:rPr lang="en-US" dirty="0">
                <a:latin typeface="Times New Roman" panose="02020603050405020304" pitchFamily="18" charset="0"/>
                <a:ea typeface="Times New Roman" panose="02020603050405020304" pitchFamily="18" charset="0"/>
              </a:rPr>
              <a:t>Figure</a:t>
            </a:r>
            <a:r>
              <a:rPr lang="en-US" dirty="0" smtClean="0">
                <a:latin typeface="Times New Roman" panose="02020603050405020304" pitchFamily="18" charset="0"/>
                <a:ea typeface="Times New Roman" panose="02020603050405020304" pitchFamily="18" charset="0"/>
              </a:rPr>
              <a:t>: 5 </a:t>
            </a:r>
            <a:r>
              <a:rPr lang="en-US" dirty="0">
                <a:latin typeface="Times New Roman" panose="02020603050405020304" pitchFamily="18" charset="0"/>
                <a:ea typeface="Times New Roman" panose="02020603050405020304" pitchFamily="18" charset="0"/>
              </a:rPr>
              <a:t>Turbine selection </a:t>
            </a:r>
            <a:r>
              <a:rPr lang="en-US" dirty="0" smtClean="0">
                <a:latin typeface="Times New Roman" panose="02020603050405020304" pitchFamily="18" charset="0"/>
                <a:ea typeface="Times New Roman" panose="02020603050405020304" pitchFamily="18" charset="0"/>
              </a:rPr>
              <a:t>chart[6</a:t>
            </a:r>
            <a:r>
              <a:rPr lang="en-US" dirty="0">
                <a:latin typeface="Times New Roman" panose="02020603050405020304" pitchFamily="18" charset="0"/>
                <a:ea typeface="Times New Roman" panose="02020603050405020304" pitchFamily="18" charset="0"/>
              </a:rPr>
              <a:t>]. </a:t>
            </a:r>
            <a:endParaRPr lang="en-US" dirty="0" smtClean="0">
              <a:latin typeface="Times New Roman" panose="02020603050405020304" pitchFamily="18" charset="0"/>
              <a:ea typeface="Times New Roman" panose="02020603050405020304" pitchFamily="18" charset="0"/>
            </a:endParaRPr>
          </a:p>
          <a:p>
            <a:r>
              <a:rPr lang="en-US" sz="1200" dirty="0" smtClean="0">
                <a:latin typeface="Arial" pitchFamily="34" charset="0"/>
                <a:ea typeface="Times New Roman" panose="02020603050405020304" pitchFamily="18" charset="0"/>
                <a:cs typeface="Arial" pitchFamily="34" charset="0"/>
                <a:hlinkClick r:id="rId2"/>
              </a:rPr>
              <a:t>https</a:t>
            </a:r>
            <a:r>
              <a:rPr lang="en-US" sz="1200" dirty="0">
                <a:latin typeface="Arial" pitchFamily="34" charset="0"/>
                <a:ea typeface="Times New Roman" panose="02020603050405020304" pitchFamily="18" charset="0"/>
                <a:cs typeface="Arial" pitchFamily="34" charset="0"/>
                <a:hlinkClick r:id="rId2"/>
              </a:rPr>
              <a:t>://</a:t>
            </a:r>
            <a:r>
              <a:rPr lang="en-US" sz="1200" dirty="0" smtClean="0">
                <a:latin typeface="Arial" pitchFamily="34" charset="0"/>
                <a:ea typeface="Times New Roman" panose="02020603050405020304" pitchFamily="18" charset="0"/>
                <a:cs typeface="Arial" pitchFamily="34" charset="0"/>
                <a:hlinkClick r:id="rId2"/>
              </a:rPr>
              <a:t>www.researchgate.net/figure/Turbine-selection-chart-based-on-head-and-flow-rate-1_fig2_292726939</a:t>
            </a:r>
            <a:endParaRPr lang="en-US" sz="1200" dirty="0" smtClean="0">
              <a:latin typeface="Arial" pitchFamily="34" charset="0"/>
              <a:ea typeface="Times New Roman" panose="02020603050405020304" pitchFamily="18" charset="0"/>
              <a:cs typeface="Arial" pitchFamily="34" charset="0"/>
            </a:endParaRPr>
          </a:p>
          <a:p>
            <a:endParaRPr lang="en-US" sz="1200" dirty="0">
              <a:latin typeface="Arial" pitchFamily="34" charset="0"/>
              <a:cs typeface="Arial" pitchFamily="34" charset="0"/>
            </a:endParaRPr>
          </a:p>
        </p:txBody>
      </p:sp>
      <p:pic>
        <p:nvPicPr>
          <p:cNvPr id="7170" name="Picture 2" descr="https://www.researchgate.net/publication/292726939/figure/fig2/AS:400696986882056@1472545014291/Turbine-selection-chart-based-on-head-and-flow-rat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8240" y="675854"/>
            <a:ext cx="8859520" cy="510703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txBox="1">
            <a:spLocks/>
          </p:cNvSpPr>
          <p:nvPr/>
        </p:nvSpPr>
        <p:spPr>
          <a:xfrm>
            <a:off x="457201" y="238546"/>
            <a:ext cx="10868608" cy="43730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EHPPC                                                                Cont.…. </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4669309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7F30A18-C62E-4058-AAA2-030C60F3BEDF}"/>
              </a:ext>
            </a:extLst>
          </p:cNvPr>
          <p:cNvSpPr>
            <a:spLocks noGrp="1"/>
          </p:cNvSpPr>
          <p:nvPr>
            <p:ph idx="1"/>
          </p:nvPr>
        </p:nvSpPr>
        <p:spPr>
          <a:xfrm>
            <a:off x="1" y="731520"/>
            <a:ext cx="12192000" cy="6004560"/>
          </a:xfrm>
        </p:spPr>
        <p:txBody>
          <a:bodyPr>
            <a:normAutofit/>
          </a:bodyPr>
          <a:lstStyle/>
          <a:p>
            <a:pPr algn="just">
              <a:lnSpc>
                <a:spcPct val="160000"/>
              </a:lnSpc>
              <a:buFont typeface="Wingdings" pitchFamily="2" charset="2"/>
              <a:buChar char="§"/>
            </a:pPr>
            <a:r>
              <a:rPr lang="en-GB" sz="2000" dirty="0">
                <a:latin typeface="Arial" pitchFamily="34" charset="0"/>
                <a:cs typeface="Arial" pitchFamily="34" charset="0"/>
              </a:rPr>
              <a:t>The main reasons for lack of success with small </a:t>
            </a:r>
            <a:r>
              <a:rPr lang="en-US" sz="2000" dirty="0">
                <a:latin typeface="Arial" pitchFamily="34" charset="0"/>
                <a:cs typeface="Arial" pitchFamily="34" charset="0"/>
              </a:rPr>
              <a:t>water power developments are:</a:t>
            </a:r>
          </a:p>
          <a:p>
            <a:pPr algn="just">
              <a:lnSpc>
                <a:spcPct val="160000"/>
              </a:lnSpc>
              <a:buFont typeface="Wingdings" pitchFamily="2" charset="2"/>
              <a:buChar char="§"/>
            </a:pPr>
            <a:r>
              <a:rPr lang="en-GB" sz="2000" dirty="0" smtClean="0">
                <a:latin typeface="Arial" pitchFamily="34" charset="0"/>
                <a:cs typeface="Arial" pitchFamily="34" charset="0"/>
              </a:rPr>
              <a:t>If the full </a:t>
            </a:r>
            <a:r>
              <a:rPr lang="en-GB" sz="2000" dirty="0">
                <a:latin typeface="Arial" pitchFamily="34" charset="0"/>
                <a:cs typeface="Arial" pitchFamily="34" charset="0"/>
              </a:rPr>
              <a:t>field </a:t>
            </a:r>
            <a:r>
              <a:rPr lang="en-GB" sz="2000" dirty="0" smtClean="0">
                <a:latin typeface="Arial" pitchFamily="34" charset="0"/>
                <a:cs typeface="Arial" pitchFamily="34" charset="0"/>
              </a:rPr>
              <a:t>data is not properly collected  </a:t>
            </a:r>
            <a:r>
              <a:rPr lang="en-US" sz="2000" dirty="0" smtClean="0">
                <a:latin typeface="Arial" pitchFamily="34" charset="0"/>
                <a:cs typeface="Arial" pitchFamily="34" charset="0"/>
              </a:rPr>
              <a:t>for </a:t>
            </a:r>
            <a:r>
              <a:rPr lang="en-US" sz="2000" dirty="0" smtClean="0">
                <a:latin typeface="Arial" pitchFamily="34" charset="0"/>
                <a:cs typeface="Arial" pitchFamily="34" charset="0"/>
              </a:rPr>
              <a:t>the HPP design</a:t>
            </a:r>
            <a:r>
              <a:rPr lang="en-US" sz="2000" dirty="0">
                <a:latin typeface="Arial" pitchFamily="34" charset="0"/>
                <a:cs typeface="Arial" pitchFamily="34" charset="0"/>
              </a:rPr>
              <a:t>.</a:t>
            </a:r>
          </a:p>
          <a:p>
            <a:pPr algn="just">
              <a:lnSpc>
                <a:spcPct val="160000"/>
              </a:lnSpc>
              <a:buFont typeface="Wingdings" pitchFamily="2" charset="2"/>
              <a:buChar char="§"/>
            </a:pPr>
            <a:r>
              <a:rPr lang="en-GB" sz="2000" dirty="0" smtClean="0">
                <a:latin typeface="Arial" pitchFamily="34" charset="0"/>
                <a:cs typeface="Arial" pitchFamily="34" charset="0"/>
              </a:rPr>
              <a:t> </a:t>
            </a:r>
            <a:r>
              <a:rPr lang="en-GB" sz="2000" dirty="0">
                <a:latin typeface="Arial" pitchFamily="34" charset="0"/>
                <a:cs typeface="Arial" pitchFamily="34" charset="0"/>
              </a:rPr>
              <a:t>homemade equipment </a:t>
            </a:r>
            <a:r>
              <a:rPr lang="en-GB" sz="2000" dirty="0" smtClean="0">
                <a:latin typeface="Arial" pitchFamily="34" charset="0"/>
                <a:cs typeface="Arial" pitchFamily="34" charset="0"/>
              </a:rPr>
              <a:t>problems and their failure due to some  </a:t>
            </a:r>
            <a:r>
              <a:rPr lang="en-US" sz="2000" dirty="0">
                <a:latin typeface="Arial" pitchFamily="34" charset="0"/>
                <a:cs typeface="Arial" pitchFamily="34" charset="0"/>
              </a:rPr>
              <a:t>junked parts.</a:t>
            </a:r>
          </a:p>
          <a:p>
            <a:pPr algn="just">
              <a:lnSpc>
                <a:spcPct val="160000"/>
              </a:lnSpc>
              <a:buFont typeface="Wingdings" pitchFamily="2" charset="2"/>
              <a:buChar char="§"/>
            </a:pPr>
            <a:r>
              <a:rPr lang="en-GB" sz="2000" dirty="0">
                <a:latin typeface="Arial" pitchFamily="34" charset="0"/>
                <a:cs typeface="Arial" pitchFamily="34" charset="0"/>
              </a:rPr>
              <a:t>Over-estimating </a:t>
            </a:r>
            <a:r>
              <a:rPr lang="en-US" sz="2000" dirty="0" smtClean="0">
                <a:latin typeface="Arial" pitchFamily="34" charset="0"/>
                <a:cs typeface="Arial" pitchFamily="34" charset="0"/>
              </a:rPr>
              <a:t>the </a:t>
            </a:r>
            <a:r>
              <a:rPr lang="en-US" sz="2000" dirty="0">
                <a:latin typeface="Arial" pitchFamily="34" charset="0"/>
                <a:cs typeface="Arial" pitchFamily="34" charset="0"/>
              </a:rPr>
              <a:t>stream flow.</a:t>
            </a:r>
          </a:p>
          <a:p>
            <a:pPr algn="just">
              <a:lnSpc>
                <a:spcPct val="160000"/>
              </a:lnSpc>
              <a:buFont typeface="Wingdings" pitchFamily="2" charset="2"/>
              <a:buChar char="§"/>
            </a:pPr>
            <a:r>
              <a:rPr lang="en-GB" sz="2000" dirty="0" smtClean="0">
                <a:latin typeface="Arial" pitchFamily="34" charset="0"/>
                <a:cs typeface="Arial" pitchFamily="34" charset="0"/>
              </a:rPr>
              <a:t>Small size of Penstocks to </a:t>
            </a:r>
            <a:r>
              <a:rPr lang="en-GB" sz="2000" dirty="0">
                <a:latin typeface="Arial" pitchFamily="34" charset="0"/>
                <a:cs typeface="Arial" pitchFamily="34" charset="0"/>
              </a:rPr>
              <a:t>allow the plant to </a:t>
            </a:r>
            <a:r>
              <a:rPr lang="en-GB" sz="2000" dirty="0" smtClean="0">
                <a:latin typeface="Arial" pitchFamily="34" charset="0"/>
                <a:cs typeface="Arial" pitchFamily="34" charset="0"/>
              </a:rPr>
              <a:t>operate, specifically at </a:t>
            </a:r>
            <a:r>
              <a:rPr lang="en-GB" sz="2000" dirty="0">
                <a:latin typeface="Arial" pitchFamily="34" charset="0"/>
                <a:cs typeface="Arial" pitchFamily="34" charset="0"/>
              </a:rPr>
              <a:t>full capacity.</a:t>
            </a:r>
          </a:p>
          <a:p>
            <a:pPr algn="just">
              <a:lnSpc>
                <a:spcPct val="160000"/>
              </a:lnSpc>
              <a:buFont typeface="Wingdings" pitchFamily="2" charset="2"/>
              <a:buChar char="§"/>
            </a:pPr>
            <a:r>
              <a:rPr lang="en-GB" sz="2000" dirty="0">
                <a:latin typeface="Arial" pitchFamily="34" charset="0"/>
                <a:cs typeface="Arial" pitchFamily="34" charset="0"/>
              </a:rPr>
              <a:t>Failure to anticipate the expense of keeping trash racks clear and machinery in good </a:t>
            </a:r>
            <a:r>
              <a:rPr lang="en-US" sz="2000" dirty="0">
                <a:latin typeface="Arial" pitchFamily="34" charset="0"/>
                <a:cs typeface="Arial" pitchFamily="34" charset="0"/>
              </a:rPr>
              <a:t>repair.</a:t>
            </a:r>
          </a:p>
          <a:p>
            <a:pPr algn="just">
              <a:lnSpc>
                <a:spcPct val="160000"/>
              </a:lnSpc>
              <a:buFont typeface="Wingdings" pitchFamily="2" charset="2"/>
              <a:buChar char="§"/>
            </a:pPr>
            <a:r>
              <a:rPr lang="en-GB" sz="2000" dirty="0">
                <a:latin typeface="Arial" pitchFamily="34" charset="0"/>
                <a:cs typeface="Arial" pitchFamily="34" charset="0"/>
              </a:rPr>
              <a:t>Failure to design and plan for </a:t>
            </a:r>
            <a:r>
              <a:rPr lang="en-GB" sz="2000" dirty="0" smtClean="0">
                <a:latin typeface="Arial" pitchFamily="34" charset="0"/>
                <a:cs typeface="Arial" pitchFamily="34" charset="0"/>
              </a:rPr>
              <a:t>seasonality </a:t>
            </a:r>
            <a:endParaRPr lang="en-US" sz="2000" dirty="0">
              <a:latin typeface="Arial" pitchFamily="34" charset="0"/>
              <a:cs typeface="Arial" pitchFamily="34" charset="0"/>
            </a:endParaRPr>
          </a:p>
          <a:p>
            <a:pPr algn="just">
              <a:lnSpc>
                <a:spcPct val="160000"/>
              </a:lnSpc>
              <a:buFont typeface="Wingdings" pitchFamily="2" charset="2"/>
              <a:buChar char="§"/>
            </a:pPr>
            <a:r>
              <a:rPr lang="en-GB" sz="2000" dirty="0" smtClean="0">
                <a:latin typeface="Arial" pitchFamily="34" charset="0"/>
                <a:cs typeface="Arial" pitchFamily="34" charset="0"/>
              </a:rPr>
              <a:t>Over or under estimation </a:t>
            </a:r>
            <a:r>
              <a:rPr lang="en-GB" sz="2000" dirty="0">
                <a:latin typeface="Arial" pitchFamily="34" charset="0"/>
                <a:cs typeface="Arial" pitchFamily="34" charset="0"/>
              </a:rPr>
              <a:t>of a proposed plant’s capability.</a:t>
            </a:r>
          </a:p>
        </p:txBody>
      </p:sp>
      <p:sp>
        <p:nvSpPr>
          <p:cNvPr id="4" name="Rectangle 3"/>
          <p:cNvSpPr/>
          <p:nvPr/>
        </p:nvSpPr>
        <p:spPr>
          <a:xfrm>
            <a:off x="922805" y="267454"/>
            <a:ext cx="9422772" cy="553998"/>
          </a:xfrm>
          <a:prstGeom prst="rect">
            <a:avLst/>
          </a:prstGeom>
        </p:spPr>
        <p:txBody>
          <a:bodyPr wrap="none">
            <a:spAutoFit/>
          </a:bodyPr>
          <a:lstStyle/>
          <a:p>
            <a:pPr algn="ctr"/>
            <a:r>
              <a:rPr lang="en-US" sz="3000" b="1" dirty="0" smtClean="0">
                <a:latin typeface="Arial" pitchFamily="34" charset="0"/>
                <a:cs typeface="Arial" pitchFamily="34" charset="0"/>
              </a:rPr>
              <a:t>7. Causes </a:t>
            </a:r>
            <a:r>
              <a:rPr lang="en-US" sz="3000" b="1" dirty="0">
                <a:latin typeface="Arial" pitchFamily="34" charset="0"/>
                <a:cs typeface="Arial" pitchFamily="34" charset="0"/>
              </a:rPr>
              <a:t>of </a:t>
            </a:r>
            <a:r>
              <a:rPr lang="en-US" sz="3000" b="1" dirty="0" smtClean="0">
                <a:latin typeface="Arial" pitchFamily="34" charset="0"/>
                <a:cs typeface="Arial" pitchFamily="34" charset="0"/>
              </a:rPr>
              <a:t>Failure  of Hydropower Plant  Project </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5733006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 xmlns:a16="http://schemas.microsoft.com/office/drawing/2014/main" id="{46B10D93-5310-4987-AEC4-1D2B2296EC1C}"/>
                  </a:ext>
                </a:extLst>
              </p:cNvPr>
              <p:cNvSpPr>
                <a:spLocks noGrp="1"/>
              </p:cNvSpPr>
              <p:nvPr>
                <p:ph idx="1"/>
              </p:nvPr>
            </p:nvSpPr>
            <p:spPr>
              <a:xfrm>
                <a:off x="0" y="467677"/>
                <a:ext cx="11976652" cy="5772081"/>
              </a:xfrm>
            </p:spPr>
            <p:txBody>
              <a:bodyPr>
                <a:noAutofit/>
              </a:bodyPr>
              <a:lstStyle/>
              <a:p>
                <a:pPr algn="just">
                  <a:lnSpc>
                    <a:spcPct val="150000"/>
                  </a:lnSpc>
                  <a:spcBef>
                    <a:spcPts val="0"/>
                  </a:spcBef>
                </a:pPr>
                <a:r>
                  <a:rPr lang="en-US" sz="1600" dirty="0" smtClean="0">
                    <a:latin typeface="Arial" pitchFamily="34" charset="0"/>
                    <a:cs typeface="Arial" pitchFamily="34" charset="0"/>
                  </a:rPr>
                  <a:t>The main parameters used to model cross flow turbines </a:t>
                </a:r>
                <a:r>
                  <a:rPr lang="en-US" sz="2000" dirty="0" smtClean="0">
                    <a:latin typeface="Arial" pitchFamily="34" charset="0"/>
                    <a:cs typeface="Arial" pitchFamily="34" charset="0"/>
                  </a:rPr>
                  <a:t>are runner length, runner diameter, number of blade, space between blades and jet thickness. </a:t>
                </a:r>
              </a:p>
              <a:p>
                <a:pPr algn="just">
                  <a:lnSpc>
                    <a:spcPct val="150000"/>
                  </a:lnSpc>
                  <a:spcBef>
                    <a:spcPts val="0"/>
                  </a:spcBef>
                </a:pPr>
                <a:r>
                  <a:rPr lang="en-US" sz="2000" dirty="0" smtClean="0">
                    <a:solidFill>
                      <a:schemeClr val="tx1"/>
                    </a:solidFill>
                    <a:latin typeface="Arial" pitchFamily="34" charset="0"/>
                    <a:cs typeface="Arial" pitchFamily="34" charset="0"/>
                  </a:rPr>
                  <a:t>These parameters </a:t>
                </a:r>
                <a:r>
                  <a:rPr lang="en-US" sz="2000" dirty="0">
                    <a:solidFill>
                      <a:schemeClr val="tx1"/>
                    </a:solidFill>
                    <a:latin typeface="Arial" pitchFamily="34" charset="0"/>
                    <a:cs typeface="Arial" pitchFamily="34" charset="0"/>
                  </a:rPr>
                  <a:t>are estimated using empirical formulas given for rotational speed of turbine, design flow rate and net head of the </a:t>
                </a:r>
                <a:r>
                  <a:rPr lang="en-US" sz="2000" dirty="0" smtClean="0">
                    <a:solidFill>
                      <a:schemeClr val="tx1"/>
                    </a:solidFill>
                    <a:latin typeface="Arial" pitchFamily="34" charset="0"/>
                    <a:cs typeface="Arial" pitchFamily="34" charset="0"/>
                  </a:rPr>
                  <a:t>river.</a:t>
                </a:r>
                <a:endParaRPr lang="en-US" sz="2000" dirty="0">
                  <a:solidFill>
                    <a:schemeClr val="tx1"/>
                  </a:solidFill>
                  <a:latin typeface="Arial" pitchFamily="34" charset="0"/>
                  <a:cs typeface="Arial" pitchFamily="34" charset="0"/>
                </a:endParaRPr>
              </a:p>
              <a:p>
                <a:pPr marL="0" indent="0" algn="just">
                  <a:lnSpc>
                    <a:spcPct val="150000"/>
                  </a:lnSpc>
                  <a:spcBef>
                    <a:spcPts val="0"/>
                  </a:spcBef>
                  <a:buNone/>
                </a:pPr>
                <a:r>
                  <a:rPr lang="en-US" sz="1600" dirty="0" smtClean="0">
                    <a:solidFill>
                      <a:schemeClr val="tx1"/>
                    </a:solidFill>
                    <a:latin typeface="Arial" pitchFamily="34" charset="0"/>
                    <a:cs typeface="Arial" pitchFamily="34" charset="0"/>
                  </a:rPr>
                  <a:t>   </a:t>
                </a:r>
                <a:r>
                  <a:rPr lang="en-US" sz="1600" b="1" dirty="0" smtClean="0">
                    <a:solidFill>
                      <a:schemeClr val="tx1"/>
                    </a:solidFill>
                    <a:latin typeface="Arial" pitchFamily="34" charset="0"/>
                    <a:cs typeface="Arial" pitchFamily="34" charset="0"/>
                  </a:rPr>
                  <a:t>Runner </a:t>
                </a:r>
                <a:r>
                  <a:rPr lang="en-US" sz="1600" b="1" dirty="0">
                    <a:solidFill>
                      <a:schemeClr val="tx1"/>
                    </a:solidFill>
                    <a:latin typeface="Arial" pitchFamily="34" charset="0"/>
                    <a:cs typeface="Arial" pitchFamily="34" charset="0"/>
                  </a:rPr>
                  <a:t>diameter    </a:t>
                </a:r>
                <a:r>
                  <a:rPr lang="en-US" sz="1600" dirty="0">
                    <a:solidFill>
                      <a:schemeClr val="tx1"/>
                    </a:solidFill>
                    <a:latin typeface="Arial" pitchFamily="34" charset="0"/>
                    <a:cs typeface="Arial" pitchFamily="34" charset="0"/>
                  </a:rPr>
                  <a:t>	 		             D</a:t>
                </a:r>
                <a14:m>
                  <m:oMath xmlns:m="http://schemas.openxmlformats.org/officeDocument/2006/math">
                    <m:r>
                      <a:rPr lang="en-US" sz="1600">
                        <a:solidFill>
                          <a:schemeClr val="tx1"/>
                        </a:solidFill>
                        <a:latin typeface="Cambria Math" panose="02040503050406030204" pitchFamily="18" charset="0"/>
                      </a:rPr>
                      <m:t>=</m:t>
                    </m:r>
                    <m:f>
                      <m:fPr>
                        <m:ctrlPr>
                          <a:rPr lang="en-US" sz="1600" i="1">
                            <a:solidFill>
                              <a:schemeClr val="tx1"/>
                            </a:solidFill>
                            <a:latin typeface="Cambria Math"/>
                          </a:rPr>
                        </m:ctrlPr>
                      </m:fPr>
                      <m:num>
                        <m:r>
                          <a:rPr lang="en-US" sz="1600">
                            <a:solidFill>
                              <a:schemeClr val="tx1"/>
                            </a:solidFill>
                            <a:latin typeface="Cambria Math" panose="02040503050406030204" pitchFamily="18" charset="0"/>
                          </a:rPr>
                          <m:t>39.819</m:t>
                        </m:r>
                        <m:rad>
                          <m:radPr>
                            <m:degHide m:val="on"/>
                            <m:ctrlPr>
                              <a:rPr lang="en-US" sz="1600" i="1">
                                <a:solidFill>
                                  <a:schemeClr val="tx1"/>
                                </a:solidFill>
                                <a:latin typeface="Cambria Math"/>
                              </a:rPr>
                            </m:ctrlPr>
                          </m:radPr>
                          <m:deg/>
                          <m:e>
                            <m:sSub>
                              <m:sSubPr>
                                <m:ctrlPr>
                                  <a:rPr lang="en-US" sz="1600" i="1">
                                    <a:solidFill>
                                      <a:schemeClr val="tx1"/>
                                    </a:solidFill>
                                    <a:latin typeface="Cambria Math"/>
                                  </a:rPr>
                                </m:ctrlPr>
                              </m:sSubPr>
                              <m:e>
                                <m:r>
                                  <m:rPr>
                                    <m:sty m:val="p"/>
                                  </m:rPr>
                                  <a:rPr lang="en-US" sz="1600">
                                    <a:solidFill>
                                      <a:schemeClr val="tx1"/>
                                    </a:solidFill>
                                    <a:latin typeface="Cambria Math" panose="02040503050406030204" pitchFamily="18" charset="0"/>
                                  </a:rPr>
                                  <m:t>H</m:t>
                                </m:r>
                              </m:e>
                              <m:sub>
                                <m:r>
                                  <m:rPr>
                                    <m:sty m:val="p"/>
                                  </m:rPr>
                                  <a:rPr lang="en-US" sz="1600">
                                    <a:solidFill>
                                      <a:schemeClr val="tx1"/>
                                    </a:solidFill>
                                    <a:latin typeface="Cambria Math" panose="02040503050406030204" pitchFamily="18" charset="0"/>
                                  </a:rPr>
                                  <m:t>net</m:t>
                                </m:r>
                              </m:sub>
                            </m:sSub>
                          </m:e>
                        </m:rad>
                      </m:num>
                      <m:den>
                        <m:r>
                          <m:rPr>
                            <m:sty m:val="p"/>
                          </m:rPr>
                          <a:rPr lang="en-US" sz="1600">
                            <a:solidFill>
                              <a:schemeClr val="tx1"/>
                            </a:solidFill>
                            <a:latin typeface="Cambria Math" panose="02040503050406030204" pitchFamily="18" charset="0"/>
                          </a:rPr>
                          <m:t>N</m:t>
                        </m:r>
                      </m:den>
                    </m:f>
                  </m:oMath>
                </a14:m>
                <a:r>
                  <a:rPr lang="en-US" sz="1600" dirty="0">
                    <a:solidFill>
                      <a:schemeClr val="tx1"/>
                    </a:solidFill>
                    <a:latin typeface="Arial" pitchFamily="34" charset="0"/>
                    <a:cs typeface="Arial" pitchFamily="34" charset="0"/>
                  </a:rPr>
                  <a:t>	         	   </a:t>
                </a:r>
                <a:r>
                  <a:rPr lang="en-US" sz="1600" dirty="0" smtClean="0">
                    <a:solidFill>
                      <a:schemeClr val="tx1"/>
                    </a:solidFill>
                    <a:latin typeface="Arial" pitchFamily="34" charset="0"/>
                    <a:cs typeface="Arial" pitchFamily="34" charset="0"/>
                  </a:rPr>
                  <a:t>(</a:t>
                </a:r>
                <a:r>
                  <a:rPr lang="en-US" sz="1600" dirty="0">
                    <a:latin typeface="Arial" pitchFamily="34" charset="0"/>
                    <a:cs typeface="Arial" pitchFamily="34" charset="0"/>
                  </a:rPr>
                  <a:t>5</a:t>
                </a:r>
                <a:r>
                  <a:rPr lang="en-US" sz="1600" dirty="0" smtClean="0">
                    <a:solidFill>
                      <a:schemeClr val="tx1"/>
                    </a:solidFill>
                    <a:latin typeface="Arial" pitchFamily="34" charset="0"/>
                    <a:cs typeface="Arial" pitchFamily="34" charset="0"/>
                  </a:rPr>
                  <a:t>)</a:t>
                </a:r>
                <a:endParaRPr lang="en-US" sz="1600" dirty="0">
                  <a:solidFill>
                    <a:schemeClr val="tx1"/>
                  </a:solidFill>
                  <a:latin typeface="Arial" pitchFamily="34" charset="0"/>
                  <a:cs typeface="Arial" pitchFamily="34" charset="0"/>
                </a:endParaRPr>
              </a:p>
              <a:p>
                <a:pPr marL="0" indent="0" algn="just">
                  <a:lnSpc>
                    <a:spcPct val="150000"/>
                  </a:lnSpc>
                  <a:spcBef>
                    <a:spcPts val="0"/>
                  </a:spcBef>
                  <a:buNone/>
                </a:pPr>
                <a:r>
                  <a:rPr lang="en-GB" sz="1600" dirty="0">
                    <a:solidFill>
                      <a:schemeClr val="tx1"/>
                    </a:solidFill>
                    <a:latin typeface="Arial" pitchFamily="34" charset="0"/>
                    <a:cs typeface="Arial" pitchFamily="34" charset="0"/>
                  </a:rPr>
                  <a:t>Where N is rotational speed of turbine(rpm)=alternator rpm/gear ratio </a:t>
                </a:r>
                <a:r>
                  <a:rPr lang="en-US" sz="1600" dirty="0">
                    <a:solidFill>
                      <a:schemeClr val="tx1"/>
                    </a:solidFill>
                    <a:latin typeface="Arial" pitchFamily="34" charset="0"/>
                    <a:cs typeface="Arial" pitchFamily="34" charset="0"/>
                  </a:rPr>
                  <a:t>and </a:t>
                </a:r>
                <a:r>
                  <a:rPr lang="en-US" sz="1600" dirty="0" err="1">
                    <a:solidFill>
                      <a:schemeClr val="tx1"/>
                    </a:solidFill>
                    <a:latin typeface="Arial" pitchFamily="34" charset="0"/>
                    <a:cs typeface="Arial" pitchFamily="34" charset="0"/>
                  </a:rPr>
                  <a:t>H</a:t>
                </a:r>
                <a:r>
                  <a:rPr lang="en-US" sz="1600" baseline="-25000" dirty="0" err="1">
                    <a:solidFill>
                      <a:schemeClr val="tx1"/>
                    </a:solidFill>
                    <a:latin typeface="Arial" pitchFamily="34" charset="0"/>
                    <a:cs typeface="Arial" pitchFamily="34" charset="0"/>
                  </a:rPr>
                  <a:t>net</a:t>
                </a:r>
                <a:r>
                  <a:rPr lang="en-US" sz="1600" dirty="0">
                    <a:solidFill>
                      <a:schemeClr val="tx1"/>
                    </a:solidFill>
                    <a:latin typeface="Arial" pitchFamily="34" charset="0"/>
                    <a:cs typeface="Arial" pitchFamily="34" charset="0"/>
                  </a:rPr>
                  <a:t> is the net </a:t>
                </a:r>
                <a:r>
                  <a:rPr lang="en-US" sz="1600" dirty="0" smtClean="0">
                    <a:solidFill>
                      <a:schemeClr val="tx1"/>
                    </a:solidFill>
                    <a:latin typeface="Arial" pitchFamily="34" charset="0"/>
                    <a:cs typeface="Arial" pitchFamily="34" charset="0"/>
                  </a:rPr>
                  <a:t>head.</a:t>
                </a:r>
                <a:endParaRPr lang="en-US" sz="1600" dirty="0">
                  <a:solidFill>
                    <a:schemeClr val="tx1"/>
                  </a:solidFill>
                  <a:latin typeface="Arial" pitchFamily="34" charset="0"/>
                  <a:cs typeface="Arial" pitchFamily="34" charset="0"/>
                </a:endParaRPr>
              </a:p>
              <a:p>
                <a:pPr marL="0" indent="0" algn="just">
                  <a:lnSpc>
                    <a:spcPct val="150000"/>
                  </a:lnSpc>
                  <a:spcBef>
                    <a:spcPts val="0"/>
                  </a:spcBef>
                  <a:buNone/>
                </a:pPr>
                <a:r>
                  <a:rPr lang="en-US" sz="1600" b="1" dirty="0" smtClean="0">
                    <a:solidFill>
                      <a:schemeClr val="tx1"/>
                    </a:solidFill>
                    <a:latin typeface="Arial" pitchFamily="34" charset="0"/>
                    <a:cs typeface="Arial" pitchFamily="34" charset="0"/>
                  </a:rPr>
                  <a:t>Runner </a:t>
                </a:r>
                <a:r>
                  <a:rPr lang="en-US" sz="1600" b="1" dirty="0">
                    <a:solidFill>
                      <a:schemeClr val="tx1"/>
                    </a:solidFill>
                    <a:latin typeface="Arial" pitchFamily="34" charset="0"/>
                    <a:cs typeface="Arial" pitchFamily="34" charset="0"/>
                  </a:rPr>
                  <a:t>length</a:t>
                </a:r>
                <a:r>
                  <a:rPr lang="en-US" sz="1600" dirty="0">
                    <a:solidFill>
                      <a:schemeClr val="tx1"/>
                    </a:solidFill>
                    <a:latin typeface="Arial" pitchFamily="34" charset="0"/>
                    <a:cs typeface="Arial" pitchFamily="34" charset="0"/>
                  </a:rPr>
                  <a:t>			                            L =</a:t>
                </a:r>
                <a14:m>
                  <m:oMath xmlns:m="http://schemas.openxmlformats.org/officeDocument/2006/math">
                    <m:f>
                      <m:fPr>
                        <m:ctrlPr>
                          <a:rPr lang="en-US" sz="1600" i="1">
                            <a:solidFill>
                              <a:schemeClr val="tx1"/>
                            </a:solidFill>
                            <a:latin typeface="Cambria Math"/>
                          </a:rPr>
                        </m:ctrlPr>
                      </m:fPr>
                      <m:num>
                        <m:r>
                          <a:rPr lang="en-US" sz="1600">
                            <a:solidFill>
                              <a:schemeClr val="tx1"/>
                            </a:solidFill>
                            <a:latin typeface="Cambria Math" panose="02040503050406030204" pitchFamily="18" charset="0"/>
                          </a:rPr>
                          <m:t>2.62</m:t>
                        </m:r>
                        <m:r>
                          <m:rPr>
                            <m:sty m:val="p"/>
                          </m:rPr>
                          <a:rPr lang="en-US" sz="1600">
                            <a:solidFill>
                              <a:schemeClr val="tx1"/>
                            </a:solidFill>
                            <a:latin typeface="Cambria Math" panose="02040503050406030204" pitchFamily="18" charset="0"/>
                          </a:rPr>
                          <m:t>Q</m:t>
                        </m:r>
                      </m:num>
                      <m:den>
                        <m:r>
                          <m:rPr>
                            <m:sty m:val="p"/>
                          </m:rPr>
                          <a:rPr lang="en-US" sz="1600">
                            <a:solidFill>
                              <a:schemeClr val="tx1"/>
                            </a:solidFill>
                            <a:latin typeface="Cambria Math" panose="02040503050406030204" pitchFamily="18" charset="0"/>
                          </a:rPr>
                          <m:t>D</m:t>
                        </m:r>
                        <m:rad>
                          <m:radPr>
                            <m:degHide m:val="on"/>
                            <m:ctrlPr>
                              <a:rPr lang="en-US" sz="1600" i="1">
                                <a:solidFill>
                                  <a:schemeClr val="tx1"/>
                                </a:solidFill>
                                <a:latin typeface="Cambria Math"/>
                              </a:rPr>
                            </m:ctrlPr>
                          </m:radPr>
                          <m:deg/>
                          <m:e>
                            <m:sSub>
                              <m:sSubPr>
                                <m:ctrlPr>
                                  <a:rPr lang="en-US" sz="1600" i="1">
                                    <a:solidFill>
                                      <a:schemeClr val="tx1"/>
                                    </a:solidFill>
                                    <a:latin typeface="Cambria Math"/>
                                  </a:rPr>
                                </m:ctrlPr>
                              </m:sSubPr>
                              <m:e>
                                <m:r>
                                  <m:rPr>
                                    <m:sty m:val="p"/>
                                  </m:rPr>
                                  <a:rPr lang="en-US" sz="1600">
                                    <a:solidFill>
                                      <a:schemeClr val="tx1"/>
                                    </a:solidFill>
                                    <a:latin typeface="Cambria Math" panose="02040503050406030204" pitchFamily="18" charset="0"/>
                                  </a:rPr>
                                  <m:t>H</m:t>
                                </m:r>
                              </m:e>
                              <m:sub>
                                <m:r>
                                  <m:rPr>
                                    <m:sty m:val="p"/>
                                  </m:rPr>
                                  <a:rPr lang="en-US" sz="1600">
                                    <a:solidFill>
                                      <a:schemeClr val="tx1"/>
                                    </a:solidFill>
                                    <a:latin typeface="Cambria Math" panose="02040503050406030204" pitchFamily="18" charset="0"/>
                                  </a:rPr>
                                  <m:t>net</m:t>
                                </m:r>
                              </m:sub>
                            </m:sSub>
                          </m:e>
                        </m:rad>
                      </m:den>
                    </m:f>
                  </m:oMath>
                </a14:m>
                <a:r>
                  <a:rPr lang="en-US" sz="1600" dirty="0">
                    <a:solidFill>
                      <a:schemeClr val="tx1"/>
                    </a:solidFill>
                    <a:latin typeface="Arial" pitchFamily="34" charset="0"/>
                    <a:cs typeface="Arial" pitchFamily="34" charset="0"/>
                  </a:rPr>
                  <a:t>	            </a:t>
                </a:r>
                <a:r>
                  <a:rPr lang="en-US" sz="1600" dirty="0" smtClean="0">
                    <a:solidFill>
                      <a:schemeClr val="tx1"/>
                    </a:solidFill>
                    <a:latin typeface="Arial" pitchFamily="34" charset="0"/>
                    <a:cs typeface="Arial" pitchFamily="34" charset="0"/>
                  </a:rPr>
                  <a:t>                        (</a:t>
                </a:r>
                <a:r>
                  <a:rPr lang="en-US" sz="1600" dirty="0">
                    <a:latin typeface="Arial" pitchFamily="34" charset="0"/>
                    <a:cs typeface="Arial" pitchFamily="34" charset="0"/>
                  </a:rPr>
                  <a:t>6</a:t>
                </a:r>
                <a:r>
                  <a:rPr lang="en-US" sz="1600" dirty="0" smtClean="0">
                    <a:solidFill>
                      <a:schemeClr val="tx1"/>
                    </a:solidFill>
                    <a:latin typeface="Arial" pitchFamily="34" charset="0"/>
                    <a:cs typeface="Arial" pitchFamily="34" charset="0"/>
                  </a:rPr>
                  <a:t>) </a:t>
                </a:r>
                <a:endParaRPr lang="en-US" sz="1600" dirty="0">
                  <a:solidFill>
                    <a:schemeClr val="tx1"/>
                  </a:solidFill>
                  <a:latin typeface="Arial" pitchFamily="34" charset="0"/>
                  <a:cs typeface="Arial" pitchFamily="34" charset="0"/>
                </a:endParaRPr>
              </a:p>
              <a:p>
                <a:pPr algn="just">
                  <a:lnSpc>
                    <a:spcPct val="150000"/>
                  </a:lnSpc>
                  <a:spcBef>
                    <a:spcPts val="0"/>
                  </a:spcBef>
                </a:pPr>
                <a:r>
                  <a:rPr lang="en-US" sz="2000" dirty="0">
                    <a:solidFill>
                      <a:schemeClr val="tx1"/>
                    </a:solidFill>
                    <a:latin typeface="Arial" pitchFamily="34" charset="0"/>
                    <a:cs typeface="Arial" pitchFamily="34" charset="0"/>
                  </a:rPr>
                  <a:t>Jet thickness (</a:t>
                </a:r>
                <a:r>
                  <a:rPr lang="en-US" sz="2000" dirty="0" err="1">
                    <a:solidFill>
                      <a:schemeClr val="tx1"/>
                    </a:solidFill>
                    <a:latin typeface="Arial" pitchFamily="34" charset="0"/>
                    <a:cs typeface="Arial" pitchFamily="34" charset="0"/>
                  </a:rPr>
                  <a:t>t</a:t>
                </a:r>
                <a:r>
                  <a:rPr lang="en-US" sz="2000" baseline="-25000" dirty="0" err="1">
                    <a:solidFill>
                      <a:schemeClr val="tx1"/>
                    </a:solidFill>
                    <a:latin typeface="Arial" pitchFamily="34" charset="0"/>
                    <a:cs typeface="Arial" pitchFamily="34" charset="0"/>
                  </a:rPr>
                  <a:t>j</a:t>
                </a:r>
                <a:r>
                  <a:rPr lang="en-US" sz="2000" dirty="0">
                    <a:solidFill>
                      <a:schemeClr val="tx1"/>
                    </a:solidFill>
                    <a:latin typeface="Arial" pitchFamily="34" charset="0"/>
                    <a:cs typeface="Arial" pitchFamily="34" charset="0"/>
                  </a:rPr>
                  <a:t>): once the area of the jet is determined it is used to calculate the optimum thickness of the jet. </a:t>
                </a:r>
                <a:endParaRPr lang="en-US" sz="2000" dirty="0">
                  <a:solidFill>
                    <a:schemeClr val="tx1"/>
                  </a:solidFill>
                  <a:effectLst/>
                  <a:latin typeface="Arial" pitchFamily="34" charset="0"/>
                  <a:cs typeface="Arial" pitchFamily="34" charset="0"/>
                </a:endParaRPr>
              </a:p>
              <a:p>
                <a:pPr marL="0" indent="0" algn="just">
                  <a:lnSpc>
                    <a:spcPct val="150000"/>
                  </a:lnSpc>
                  <a:spcBef>
                    <a:spcPts val="0"/>
                  </a:spcBef>
                  <a:buNone/>
                </a:pPr>
                <a:r>
                  <a:rPr lang="en-US" sz="1600" b="1" dirty="0">
                    <a:solidFill>
                      <a:schemeClr val="tx1"/>
                    </a:solidFill>
                    <a:latin typeface="Arial" pitchFamily="34" charset="0"/>
                    <a:cs typeface="Arial" pitchFamily="34" charset="0"/>
                  </a:rPr>
                  <a:t>Jet area	</a:t>
                </a:r>
                <a:r>
                  <a:rPr lang="en-US" sz="1600" dirty="0">
                    <a:solidFill>
                      <a:schemeClr val="tx1"/>
                    </a:solidFill>
                    <a:latin typeface="Arial" pitchFamily="34" charset="0"/>
                    <a:cs typeface="Arial" pitchFamily="34" charset="0"/>
                  </a:rPr>
                  <a:t>				    </a:t>
                </a:r>
                <a:r>
                  <a:rPr lang="en-US" sz="1600" dirty="0" smtClean="0">
                    <a:solidFill>
                      <a:schemeClr val="tx1"/>
                    </a:solidFill>
                    <a:latin typeface="Arial" pitchFamily="34" charset="0"/>
                    <a:cs typeface="Arial" pitchFamily="34" charset="0"/>
                  </a:rPr>
                  <a:t>                  </a:t>
                </a:r>
                <a:r>
                  <a:rPr lang="en-US" sz="1600" dirty="0" err="1">
                    <a:solidFill>
                      <a:schemeClr val="tx1"/>
                    </a:solidFill>
                    <a:latin typeface="Arial" pitchFamily="34" charset="0"/>
                    <a:cs typeface="Arial" pitchFamily="34" charset="0"/>
                  </a:rPr>
                  <a:t>A</a:t>
                </a:r>
                <a:r>
                  <a:rPr lang="en-US" sz="1600" baseline="-25000" dirty="0" err="1">
                    <a:solidFill>
                      <a:schemeClr val="tx1"/>
                    </a:solidFill>
                    <a:latin typeface="Arial" pitchFamily="34" charset="0"/>
                    <a:cs typeface="Arial" pitchFamily="34" charset="0"/>
                  </a:rPr>
                  <a:t>j</a:t>
                </a:r>
                <a14:m>
                  <m:oMath xmlns:m="http://schemas.openxmlformats.org/officeDocument/2006/math">
                    <m:r>
                      <a:rPr lang="en-US" sz="1600">
                        <a:solidFill>
                          <a:schemeClr val="tx1"/>
                        </a:solidFill>
                        <a:latin typeface="Cambria Math" panose="02040503050406030204" pitchFamily="18" charset="0"/>
                      </a:rPr>
                      <m:t>=</m:t>
                    </m:r>
                    <m:f>
                      <m:fPr>
                        <m:ctrlPr>
                          <a:rPr lang="en-US" sz="1600" i="1">
                            <a:solidFill>
                              <a:schemeClr val="tx1"/>
                            </a:solidFill>
                            <a:latin typeface="Cambria Math"/>
                          </a:rPr>
                        </m:ctrlPr>
                      </m:fPr>
                      <m:num>
                        <m:r>
                          <m:rPr>
                            <m:sty m:val="p"/>
                          </m:rPr>
                          <a:rPr lang="en-US" sz="1600">
                            <a:solidFill>
                              <a:schemeClr val="tx1"/>
                            </a:solidFill>
                            <a:latin typeface="Cambria Math" panose="02040503050406030204" pitchFamily="18" charset="0"/>
                          </a:rPr>
                          <m:t>Q</m:t>
                        </m:r>
                      </m:num>
                      <m:den>
                        <m:r>
                          <m:rPr>
                            <m:sty m:val="p"/>
                          </m:rPr>
                          <a:rPr lang="en-US" sz="1600">
                            <a:solidFill>
                              <a:schemeClr val="tx1"/>
                            </a:solidFill>
                            <a:latin typeface="Cambria Math" panose="02040503050406030204" pitchFamily="18" charset="0"/>
                          </a:rPr>
                          <m:t>C</m:t>
                        </m:r>
                        <m:rad>
                          <m:radPr>
                            <m:degHide m:val="on"/>
                            <m:ctrlPr>
                              <a:rPr lang="en-US" sz="1600" i="1">
                                <a:solidFill>
                                  <a:schemeClr val="tx1"/>
                                </a:solidFill>
                                <a:latin typeface="Cambria Math"/>
                              </a:rPr>
                            </m:ctrlPr>
                          </m:radPr>
                          <m:deg/>
                          <m:e>
                            <m:r>
                              <a:rPr lang="en-US" sz="1600">
                                <a:solidFill>
                                  <a:schemeClr val="tx1"/>
                                </a:solidFill>
                                <a:latin typeface="Cambria Math" panose="02040503050406030204" pitchFamily="18" charset="0"/>
                              </a:rPr>
                              <m:t>2</m:t>
                            </m:r>
                            <m:r>
                              <m:rPr>
                                <m:sty m:val="p"/>
                              </m:rPr>
                              <a:rPr lang="en-US" sz="1600">
                                <a:solidFill>
                                  <a:schemeClr val="tx1"/>
                                </a:solidFill>
                                <a:latin typeface="Cambria Math" panose="02040503050406030204" pitchFamily="18" charset="0"/>
                              </a:rPr>
                              <m:t>g</m:t>
                            </m:r>
                            <m:sSub>
                              <m:sSubPr>
                                <m:ctrlPr>
                                  <a:rPr lang="en-US" sz="1600" i="1">
                                    <a:solidFill>
                                      <a:schemeClr val="tx1"/>
                                    </a:solidFill>
                                    <a:latin typeface="Cambria Math"/>
                                  </a:rPr>
                                </m:ctrlPr>
                              </m:sSubPr>
                              <m:e>
                                <m:r>
                                  <m:rPr>
                                    <m:sty m:val="p"/>
                                  </m:rPr>
                                  <a:rPr lang="en-US" sz="1600">
                                    <a:solidFill>
                                      <a:schemeClr val="tx1"/>
                                    </a:solidFill>
                                    <a:latin typeface="Cambria Math" panose="02040503050406030204" pitchFamily="18" charset="0"/>
                                  </a:rPr>
                                  <m:t>H</m:t>
                                </m:r>
                              </m:e>
                              <m:sub>
                                <m:r>
                                  <m:rPr>
                                    <m:sty m:val="p"/>
                                  </m:rPr>
                                  <a:rPr lang="en-US" sz="1600">
                                    <a:solidFill>
                                      <a:schemeClr val="tx1"/>
                                    </a:solidFill>
                                    <a:latin typeface="Cambria Math" panose="02040503050406030204" pitchFamily="18" charset="0"/>
                                  </a:rPr>
                                  <m:t>net</m:t>
                                </m:r>
                              </m:sub>
                            </m:sSub>
                          </m:e>
                        </m:rad>
                      </m:den>
                    </m:f>
                  </m:oMath>
                </a14:m>
                <a:r>
                  <a:rPr lang="en-US" sz="1600" dirty="0">
                    <a:solidFill>
                      <a:schemeClr val="tx1"/>
                    </a:solidFill>
                    <a:latin typeface="Arial" pitchFamily="34" charset="0"/>
                    <a:cs typeface="Arial" pitchFamily="34" charset="0"/>
                  </a:rPr>
                  <a:t>	</a:t>
                </a:r>
                <a:r>
                  <a:rPr lang="en-US" sz="1600" dirty="0" smtClean="0">
                    <a:solidFill>
                      <a:schemeClr val="tx1"/>
                    </a:solidFill>
                    <a:latin typeface="Arial" pitchFamily="34" charset="0"/>
                    <a:cs typeface="Arial" pitchFamily="34" charset="0"/>
                  </a:rPr>
                  <a:t>                      (</a:t>
                </a:r>
                <a:r>
                  <a:rPr lang="en-US" sz="1600" dirty="0">
                    <a:latin typeface="Arial" pitchFamily="34" charset="0"/>
                    <a:cs typeface="Arial" pitchFamily="34" charset="0"/>
                  </a:rPr>
                  <a:t>7</a:t>
                </a:r>
                <a:r>
                  <a:rPr lang="en-US" sz="1600" dirty="0" smtClean="0">
                    <a:solidFill>
                      <a:schemeClr val="tx1"/>
                    </a:solidFill>
                    <a:latin typeface="Arial" pitchFamily="34" charset="0"/>
                    <a:cs typeface="Arial" pitchFamily="34" charset="0"/>
                  </a:rPr>
                  <a:t>)</a:t>
                </a:r>
                <a:endParaRPr lang="en-US" sz="1600" dirty="0">
                  <a:solidFill>
                    <a:schemeClr val="tx1"/>
                  </a:solidFill>
                  <a:latin typeface="Arial" pitchFamily="34" charset="0"/>
                  <a:cs typeface="Arial" pitchFamily="34" charset="0"/>
                </a:endParaRPr>
              </a:p>
              <a:p>
                <a:pPr algn="just">
                  <a:lnSpc>
                    <a:spcPct val="150000"/>
                  </a:lnSpc>
                </a:pPr>
                <a:r>
                  <a:rPr lang="en-US" sz="1800" dirty="0">
                    <a:solidFill>
                      <a:schemeClr val="tx1"/>
                    </a:solidFill>
                    <a:latin typeface="Arial" pitchFamily="34" charset="0"/>
                    <a:cs typeface="Arial" pitchFamily="34" charset="0"/>
                  </a:rPr>
                  <a:t>Where: g is gravitational </a:t>
                </a:r>
                <a:r>
                  <a:rPr lang="en-US" sz="1800" dirty="0" smtClean="0">
                    <a:solidFill>
                      <a:schemeClr val="tx1"/>
                    </a:solidFill>
                    <a:latin typeface="Arial" pitchFamily="34" charset="0"/>
                    <a:cs typeface="Arial" pitchFamily="34" charset="0"/>
                  </a:rPr>
                  <a:t>acceleration, C </a:t>
                </a:r>
                <a:r>
                  <a:rPr lang="en-US" sz="1800" dirty="0">
                    <a:solidFill>
                      <a:schemeClr val="tx1"/>
                    </a:solidFill>
                    <a:latin typeface="Arial" pitchFamily="34" charset="0"/>
                    <a:cs typeface="Arial" pitchFamily="34" charset="0"/>
                  </a:rPr>
                  <a:t>is the smoothness or roughness of jet or nozzle of same </a:t>
                </a:r>
                <a:r>
                  <a:rPr lang="en-US" sz="1800" dirty="0" smtClean="0">
                    <a:solidFill>
                      <a:schemeClr val="tx1"/>
                    </a:solidFill>
                    <a:latin typeface="Arial" pitchFamily="34" charset="0"/>
                    <a:cs typeface="Arial" pitchFamily="34" charset="0"/>
                  </a:rPr>
                  <a:t>thickness</a:t>
                </a:r>
                <a:r>
                  <a:rPr lang="en-US" sz="1800" dirty="0">
                    <a:latin typeface="Arial" pitchFamily="34" charset="0"/>
                    <a:cs typeface="Arial" pitchFamily="34" charset="0"/>
                  </a:rPr>
                  <a:t>(</a:t>
                </a:r>
                <a:r>
                  <a:rPr lang="en-US" sz="1800" dirty="0" smtClean="0">
                    <a:solidFill>
                      <a:schemeClr val="tx1"/>
                    </a:solidFill>
                    <a:latin typeface="Arial" pitchFamily="34" charset="0"/>
                    <a:cs typeface="Arial" pitchFamily="34" charset="0"/>
                  </a:rPr>
                  <a:t> </a:t>
                </a:r>
                <a:r>
                  <a:rPr lang="en-US" sz="1800" dirty="0">
                    <a:solidFill>
                      <a:schemeClr val="tx1"/>
                    </a:solidFill>
                    <a:latin typeface="Arial" pitchFamily="34" charset="0"/>
                    <a:cs typeface="Arial" pitchFamily="34" charset="0"/>
                  </a:rPr>
                  <a:t>ranges from </a:t>
                </a:r>
                <a:r>
                  <a:rPr lang="en-US" sz="1800" dirty="0" smtClean="0">
                    <a:solidFill>
                      <a:schemeClr val="tx1"/>
                    </a:solidFill>
                    <a:latin typeface="Arial" pitchFamily="34" charset="0"/>
                    <a:cs typeface="Arial" pitchFamily="34" charset="0"/>
                  </a:rPr>
                  <a:t>0.95 </a:t>
                </a:r>
                <a:r>
                  <a:rPr lang="en-US" sz="1800" dirty="0">
                    <a:solidFill>
                      <a:schemeClr val="tx1"/>
                    </a:solidFill>
                    <a:latin typeface="Arial" pitchFamily="34" charset="0"/>
                    <a:cs typeface="Arial" pitchFamily="34" charset="0"/>
                  </a:rPr>
                  <a:t>to </a:t>
                </a:r>
                <a:r>
                  <a:rPr lang="en-US" sz="1800" dirty="0" smtClean="0">
                    <a:solidFill>
                      <a:schemeClr val="tx1"/>
                    </a:solidFill>
                    <a:latin typeface="Arial" pitchFamily="34" charset="0"/>
                    <a:cs typeface="Arial" pitchFamily="34" charset="0"/>
                  </a:rPr>
                  <a:t>0.99.</a:t>
                </a:r>
                <a:endParaRPr lang="en-US" sz="2400" dirty="0">
                  <a:solidFill>
                    <a:schemeClr val="tx1"/>
                  </a:solidFill>
                  <a:effectLst/>
                  <a:latin typeface="Arial" pitchFamily="34" charset="0"/>
                  <a:cs typeface="Arial" pitchFamily="34" charset="0"/>
                </a:endParaRPr>
              </a:p>
            </p:txBody>
          </p:sp>
        </mc:Choice>
        <mc:Fallback>
          <p:sp>
            <p:nvSpPr>
              <p:cNvPr id="3" name="Content Placeholder 2">
                <a:extLst>
                  <a:ext uri="{FF2B5EF4-FFF2-40B4-BE49-F238E27FC236}">
                    <a16:creationId xmlns="" xmlns:a16="http://schemas.microsoft.com/office/drawing/2014/main" xmlns:a14="http://schemas.microsoft.com/office/drawing/2010/main" id="{46B10D93-5310-4987-AEC4-1D2B2296EC1C}"/>
                  </a:ext>
                </a:extLst>
              </p:cNvPr>
              <p:cNvSpPr>
                <a:spLocks noGrp="1" noRot="1" noChangeAspect="1" noMove="1" noResize="1" noEditPoints="1" noAdjustHandles="1" noChangeArrowheads="1" noChangeShapeType="1" noTextEdit="1"/>
              </p:cNvSpPr>
              <p:nvPr>
                <p:ph idx="1"/>
              </p:nvPr>
            </p:nvSpPr>
            <p:spPr>
              <a:xfrm>
                <a:off x="0" y="467677"/>
                <a:ext cx="11976652" cy="5772081"/>
              </a:xfrm>
              <a:blipFill rotWithShape="1">
                <a:blip r:embed="rId2"/>
                <a:stretch>
                  <a:fillRect l="-407" r="-1069" b="-4329"/>
                </a:stretch>
              </a:blipFill>
            </p:spPr>
            <p:txBody>
              <a:bodyPr/>
              <a:lstStyle/>
              <a:p>
                <a:r>
                  <a:rPr lang="en-US">
                    <a:noFill/>
                  </a:rPr>
                  <a:t> </a:t>
                </a:r>
              </a:p>
            </p:txBody>
          </p:sp>
        </mc:Fallback>
      </mc:AlternateContent>
      <p:sp>
        <p:nvSpPr>
          <p:cNvPr id="4" name="Title 3"/>
          <p:cNvSpPr>
            <a:spLocks noGrp="1"/>
          </p:cNvSpPr>
          <p:nvPr>
            <p:ph type="title"/>
          </p:nvPr>
        </p:nvSpPr>
        <p:spPr>
          <a:xfrm>
            <a:off x="797562" y="1"/>
            <a:ext cx="10561318" cy="629920"/>
          </a:xfrm>
        </p:spPr>
        <p:txBody>
          <a:bodyPr>
            <a:normAutofit/>
          </a:bodyPr>
          <a:lstStyle/>
          <a:p>
            <a:r>
              <a:rPr lang="en-US" sz="3000" b="1" dirty="0" smtClean="0">
                <a:latin typeface="Arial" pitchFamily="34" charset="0"/>
                <a:cs typeface="Arial" pitchFamily="34" charset="0"/>
              </a:rPr>
              <a:t>8. Turbine </a:t>
            </a:r>
            <a:r>
              <a:rPr lang="en-US" sz="3000" b="1" dirty="0">
                <a:latin typeface="Arial" pitchFamily="34" charset="0"/>
                <a:cs typeface="Arial" pitchFamily="34" charset="0"/>
              </a:rPr>
              <a:t>Modeling </a:t>
            </a:r>
            <a:r>
              <a:rPr lang="en-US" sz="3000" b="1" dirty="0" smtClean="0">
                <a:latin typeface="Arial" pitchFamily="34" charset="0"/>
                <a:cs typeface="Arial" pitchFamily="34" charset="0"/>
              </a:rPr>
              <a:t>(</a:t>
            </a:r>
            <a:r>
              <a:rPr lang="en-US" sz="3000" b="1" dirty="0">
                <a:latin typeface="Arial" pitchFamily="34" charset="0"/>
                <a:cs typeface="Arial" pitchFamily="34" charset="0"/>
              </a:rPr>
              <a:t>Cross Flow </a:t>
            </a:r>
            <a:r>
              <a:rPr lang="en-US" sz="3000" b="1" dirty="0" smtClean="0">
                <a:latin typeface="Arial" pitchFamily="34" charset="0"/>
                <a:cs typeface="Arial" pitchFamily="34" charset="0"/>
              </a:rPr>
              <a:t>Turbine)</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41023386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 xmlns:a16="http://schemas.microsoft.com/office/drawing/2014/main" id="{757F604B-3ED5-4D2E-933F-90AD65A34C91}"/>
                  </a:ext>
                </a:extLst>
              </p:cNvPr>
              <p:cNvSpPr>
                <a:spLocks noGrp="1"/>
              </p:cNvSpPr>
              <p:nvPr>
                <p:ph idx="1"/>
              </p:nvPr>
            </p:nvSpPr>
            <p:spPr>
              <a:xfrm>
                <a:off x="81280" y="792480"/>
                <a:ext cx="11421607" cy="5384483"/>
              </a:xfrm>
            </p:spPr>
            <p:txBody>
              <a:bodyPr>
                <a:noAutofit/>
              </a:bodyPr>
              <a:lstStyle/>
              <a:p>
                <a:pPr marL="0" indent="0">
                  <a:lnSpc>
                    <a:spcPct val="150000"/>
                  </a:lnSpc>
                  <a:buNone/>
                </a:pPr>
                <a:r>
                  <a:rPr lang="en-US" sz="2000" b="1" dirty="0">
                    <a:latin typeface="Arial" pitchFamily="34" charset="0"/>
                    <a:cs typeface="Arial" pitchFamily="34" charset="0"/>
                  </a:rPr>
                  <a:t>Jet thickness </a:t>
                </a:r>
                <a:r>
                  <a:rPr lang="en-US" sz="2000" dirty="0">
                    <a:latin typeface="Arial" pitchFamily="34" charset="0"/>
                    <a:cs typeface="Arial" pitchFamily="34" charset="0"/>
                  </a:rPr>
                  <a:t>(</a:t>
                </a:r>
                <a14:m>
                  <m:oMath xmlns:m="http://schemas.openxmlformats.org/officeDocument/2006/math">
                    <m:sSub>
                      <m:sSubPr>
                        <m:ctrlPr>
                          <a:rPr lang="en-US" sz="2000" i="1">
                            <a:latin typeface="Cambria Math"/>
                          </a:rPr>
                        </m:ctrlPr>
                      </m:sSubPr>
                      <m:e>
                        <m:r>
                          <a:rPr lang="en-US" sz="2000" i="1">
                            <a:latin typeface="Cambria Math" panose="02040503050406030204" pitchFamily="18" charset="0"/>
                          </a:rPr>
                          <m:t>𝑡</m:t>
                        </m:r>
                      </m:e>
                      <m:sub>
                        <m:r>
                          <a:rPr lang="en-US" sz="2000" i="1">
                            <a:latin typeface="Cambria Math" panose="02040503050406030204" pitchFamily="18" charset="0"/>
                          </a:rPr>
                          <m:t>𝑗</m:t>
                        </m:r>
                      </m:sub>
                    </m:sSub>
                    <m:r>
                      <a:rPr lang="en-US" sz="2000" i="1">
                        <a:latin typeface="Cambria Math" panose="02040503050406030204" pitchFamily="18" charset="0"/>
                      </a:rPr>
                      <m:t>)=</m:t>
                    </m:r>
                    <m:f>
                      <m:fPr>
                        <m:ctrlPr>
                          <a:rPr lang="en-US" sz="2000" i="1">
                            <a:latin typeface="Cambria Math"/>
                          </a:rPr>
                        </m:ctrlPr>
                      </m:fPr>
                      <m:num>
                        <m:sSub>
                          <m:sSubPr>
                            <m:ctrlPr>
                              <a:rPr lang="en-US" sz="2000" i="1">
                                <a:latin typeface="Cambria Math"/>
                              </a:rPr>
                            </m:ctrlPr>
                          </m:sSubPr>
                          <m:e>
                            <m:r>
                              <a:rPr lang="en-US" sz="2000" i="1">
                                <a:latin typeface="Cambria Math" panose="02040503050406030204" pitchFamily="18" charset="0"/>
                              </a:rPr>
                              <m:t>𝐴</m:t>
                            </m:r>
                          </m:e>
                          <m:sub>
                            <m:r>
                              <a:rPr lang="en-US" sz="2000" i="1">
                                <a:latin typeface="Cambria Math" panose="02040503050406030204" pitchFamily="18" charset="0"/>
                              </a:rPr>
                              <m:t>𝑗</m:t>
                            </m:r>
                          </m:sub>
                        </m:sSub>
                      </m:num>
                      <m:den>
                        <m:r>
                          <a:rPr lang="en-US" sz="2000" i="1">
                            <a:latin typeface="Cambria Math" panose="02040503050406030204" pitchFamily="18" charset="0"/>
                          </a:rPr>
                          <m:t>𝐿</m:t>
                        </m:r>
                      </m:den>
                    </m:f>
                  </m:oMath>
                </a14:m>
                <a:r>
                  <a:rPr lang="en-US" sz="2000" dirty="0">
                    <a:latin typeface="Arial" pitchFamily="34" charset="0"/>
                    <a:cs typeface="Arial" pitchFamily="34" charset="0"/>
                  </a:rPr>
                  <a:t> , this is simplified to:	     </a:t>
                </a:r>
                <a14:m>
                  <m:oMath xmlns:m="http://schemas.openxmlformats.org/officeDocument/2006/math">
                    <m:sSub>
                      <m:sSubPr>
                        <m:ctrlPr>
                          <a:rPr lang="en-US" sz="2000" i="1">
                            <a:latin typeface="Cambria Math"/>
                          </a:rPr>
                        </m:ctrlPr>
                      </m:sSubPr>
                      <m:e>
                        <m:r>
                          <m:rPr>
                            <m:sty m:val="p"/>
                          </m:rPr>
                          <a:rPr lang="en-US" sz="2000">
                            <a:latin typeface="Cambria Math" panose="02040503050406030204" pitchFamily="18" charset="0"/>
                          </a:rPr>
                          <m:t>t</m:t>
                        </m:r>
                      </m:e>
                      <m:sub>
                        <m:r>
                          <m:rPr>
                            <m:sty m:val="p"/>
                          </m:rPr>
                          <a:rPr lang="en-US" sz="2000">
                            <a:latin typeface="Cambria Math" panose="02040503050406030204" pitchFamily="18" charset="0"/>
                          </a:rPr>
                          <m:t>j</m:t>
                        </m:r>
                      </m:sub>
                    </m:sSub>
                    <m:r>
                      <a:rPr lang="en-US" sz="2000">
                        <a:latin typeface="Cambria Math" panose="02040503050406030204" pitchFamily="18" charset="0"/>
                      </a:rPr>
                      <m:t>=</m:t>
                    </m:r>
                    <m:f>
                      <m:fPr>
                        <m:ctrlPr>
                          <a:rPr lang="en-US" sz="2000" i="1">
                            <a:latin typeface="Cambria Math"/>
                          </a:rPr>
                        </m:ctrlPr>
                      </m:fPr>
                      <m:num>
                        <m:r>
                          <a:rPr lang="en-US" sz="2000">
                            <a:latin typeface="Cambria Math" panose="02040503050406030204" pitchFamily="18" charset="0"/>
                          </a:rPr>
                          <m:t>0.22</m:t>
                        </m:r>
                        <m:r>
                          <m:rPr>
                            <m:sty m:val="p"/>
                          </m:rPr>
                          <a:rPr lang="en-US" sz="2000">
                            <a:latin typeface="Cambria Math" panose="02040503050406030204" pitchFamily="18" charset="0"/>
                          </a:rPr>
                          <m:t>Q</m:t>
                        </m:r>
                      </m:num>
                      <m:den>
                        <m:r>
                          <m:rPr>
                            <m:sty m:val="p"/>
                          </m:rPr>
                          <a:rPr lang="en-US" sz="2000">
                            <a:latin typeface="Cambria Math" panose="02040503050406030204" pitchFamily="18" charset="0"/>
                          </a:rPr>
                          <m:t>L</m:t>
                        </m:r>
                        <m:rad>
                          <m:radPr>
                            <m:degHide m:val="on"/>
                            <m:ctrlPr>
                              <a:rPr lang="en-US" sz="2000" i="1">
                                <a:latin typeface="Cambria Math"/>
                              </a:rPr>
                            </m:ctrlPr>
                          </m:radPr>
                          <m:deg/>
                          <m:e>
                            <m:sSub>
                              <m:sSubPr>
                                <m:ctrlPr>
                                  <a:rPr lang="en-US" sz="2000" i="1">
                                    <a:latin typeface="Cambria Math"/>
                                  </a:rPr>
                                </m:ctrlPr>
                              </m:sSubPr>
                              <m:e>
                                <m:r>
                                  <m:rPr>
                                    <m:sty m:val="p"/>
                                  </m:rPr>
                                  <a:rPr lang="en-US" sz="2000">
                                    <a:latin typeface="Cambria Math" panose="02040503050406030204" pitchFamily="18" charset="0"/>
                                  </a:rPr>
                                  <m:t>H</m:t>
                                </m:r>
                              </m:e>
                              <m:sub>
                                <m:r>
                                  <m:rPr>
                                    <m:sty m:val="p"/>
                                  </m:rPr>
                                  <a:rPr lang="en-US" sz="2000">
                                    <a:latin typeface="Cambria Math" panose="02040503050406030204" pitchFamily="18" charset="0"/>
                                  </a:rPr>
                                  <m:t>net</m:t>
                                </m:r>
                              </m:sub>
                            </m:sSub>
                          </m:e>
                        </m:rad>
                      </m:den>
                    </m:f>
                  </m:oMath>
                </a14:m>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8</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nSpc>
                    <a:spcPct val="150000"/>
                  </a:lnSpc>
                </a:pPr>
                <a:r>
                  <a:rPr lang="en-US" sz="2000" b="1" dirty="0">
                    <a:latin typeface="Arial" pitchFamily="34" charset="0"/>
                    <a:cs typeface="Arial" pitchFamily="34" charset="0"/>
                  </a:rPr>
                  <a:t>Blade space</a:t>
                </a:r>
                <a:r>
                  <a:rPr lang="en-US" sz="2000" dirty="0">
                    <a:latin typeface="Arial" pitchFamily="34" charset="0"/>
                    <a:cs typeface="Arial" pitchFamily="34" charset="0"/>
                  </a:rPr>
                  <a:t>: is the distance between the tips of two adjacent blades on the other periphery.			                              </a:t>
                </a:r>
                <a14:m>
                  <m:oMath xmlns:m="http://schemas.openxmlformats.org/officeDocument/2006/math">
                    <m:r>
                      <m:rPr>
                        <m:sty m:val="p"/>
                      </m:rPr>
                      <a:rPr lang="en-US" sz="2000">
                        <a:latin typeface="Cambria Math" panose="02040503050406030204" pitchFamily="18" charset="0"/>
                      </a:rPr>
                      <m:t>S</m:t>
                    </m:r>
                    <m:r>
                      <a:rPr lang="en-US" sz="2000">
                        <a:latin typeface="Cambria Math" panose="02040503050406030204" pitchFamily="18" charset="0"/>
                      </a:rPr>
                      <m:t>=</m:t>
                    </m:r>
                    <m:f>
                      <m:fPr>
                        <m:ctrlPr>
                          <a:rPr lang="en-US" sz="2000" i="1">
                            <a:latin typeface="Cambria Math"/>
                          </a:rPr>
                        </m:ctrlPr>
                      </m:fPr>
                      <m:num>
                        <m:r>
                          <m:rPr>
                            <m:sty m:val="p"/>
                          </m:rPr>
                          <a:rPr lang="en-US" sz="2000">
                            <a:latin typeface="Cambria Math" panose="02040503050406030204" pitchFamily="18" charset="0"/>
                          </a:rPr>
                          <m:t>K</m:t>
                        </m:r>
                        <m:r>
                          <a:rPr lang="en-US" sz="2000" i="1">
                            <a:latin typeface="Cambria Math" panose="02040503050406030204" pitchFamily="18" charset="0"/>
                          </a:rPr>
                          <m:t>∗</m:t>
                        </m:r>
                        <m:r>
                          <m:rPr>
                            <m:sty m:val="p"/>
                          </m:rPr>
                          <a:rPr lang="en-US" sz="2000">
                            <a:latin typeface="Cambria Math" panose="02040503050406030204" pitchFamily="18" charset="0"/>
                          </a:rPr>
                          <m:t>D</m:t>
                        </m:r>
                      </m:num>
                      <m:den>
                        <m:r>
                          <m:rPr>
                            <m:sty m:val="p"/>
                          </m:rPr>
                          <a:rPr lang="en-US" sz="2000">
                            <a:latin typeface="Cambria Math" panose="02040503050406030204" pitchFamily="18" charset="0"/>
                          </a:rPr>
                          <m:t>sinβ</m:t>
                        </m:r>
                      </m:den>
                    </m:f>
                  </m:oMath>
                </a14:m>
                <a:r>
                  <a:rPr lang="en-US" sz="2000" dirty="0">
                    <a:latin typeface="Arial" pitchFamily="34" charset="0"/>
                    <a:cs typeface="Arial" pitchFamily="34" charset="0"/>
                  </a:rPr>
                  <a:t>   		                   </a:t>
                </a:r>
                <a:r>
                  <a:rPr lang="en-US" sz="2000" dirty="0" smtClean="0">
                    <a:latin typeface="Arial" pitchFamily="34" charset="0"/>
                    <a:cs typeface="Arial" pitchFamily="34" charset="0"/>
                  </a:rPr>
                  <a:t>                  (9)</a:t>
                </a:r>
                <a:endParaRPr lang="en-US" sz="2000" dirty="0">
                  <a:latin typeface="Arial" pitchFamily="34" charset="0"/>
                  <a:cs typeface="Arial" pitchFamily="34" charset="0"/>
                </a:endParaRPr>
              </a:p>
              <a:p>
                <a:pPr>
                  <a:lnSpc>
                    <a:spcPct val="150000"/>
                  </a:lnSpc>
                </a:pPr>
                <a:r>
                  <a:rPr lang="en-US" sz="2000" dirty="0">
                    <a:latin typeface="Arial" pitchFamily="34" charset="0"/>
                    <a:cs typeface="Arial" pitchFamily="34" charset="0"/>
                  </a:rPr>
                  <a:t>Where: β is the blade angle. It is 30 degree. K is experimental coefficient and it relates the thickness of jet to runner diameter. It ranges from 0.075 to 0.1. </a:t>
                </a:r>
              </a:p>
              <a:p>
                <a:pPr>
                  <a:lnSpc>
                    <a:spcPct val="150000"/>
                  </a:lnSpc>
                </a:pPr>
                <a:r>
                  <a:rPr lang="en-US" sz="2000" b="1" dirty="0">
                    <a:latin typeface="Arial" pitchFamily="34" charset="0"/>
                    <a:cs typeface="Arial" pitchFamily="34" charset="0"/>
                  </a:rPr>
                  <a:t>Number of blades</a:t>
                </a:r>
                <a:r>
                  <a:rPr lang="en-US" sz="2000" dirty="0">
                    <a:latin typeface="Arial" pitchFamily="34" charset="0"/>
                    <a:cs typeface="Arial" pitchFamily="34" charset="0"/>
                  </a:rPr>
                  <a:t>		                 </a:t>
                </a:r>
                <a14:m>
                  <m:oMath xmlns:m="http://schemas.openxmlformats.org/officeDocument/2006/math">
                    <m:sSub>
                      <m:sSubPr>
                        <m:ctrlPr>
                          <a:rPr lang="en-US" sz="2000" i="1">
                            <a:latin typeface="Cambria Math"/>
                          </a:rPr>
                        </m:ctrlPr>
                      </m:sSubPr>
                      <m:e>
                        <m:r>
                          <m:rPr>
                            <m:sty m:val="p"/>
                          </m:rPr>
                          <a:rPr lang="en-US" sz="2000">
                            <a:latin typeface="Cambria Math" panose="02040503050406030204" pitchFamily="18" charset="0"/>
                          </a:rPr>
                          <m:t>N</m:t>
                        </m:r>
                      </m:e>
                      <m:sub>
                        <m:r>
                          <m:rPr>
                            <m:sty m:val="p"/>
                          </m:rPr>
                          <a:rPr lang="en-US" sz="2000">
                            <a:latin typeface="Cambria Math" panose="02040503050406030204" pitchFamily="18" charset="0"/>
                          </a:rPr>
                          <m:t>b</m:t>
                        </m:r>
                      </m:sub>
                    </m:sSub>
                  </m:oMath>
                </a14:m>
                <a:r>
                  <a:rPr lang="en-US" sz="2000" dirty="0">
                    <a:latin typeface="Arial" pitchFamily="34" charset="0"/>
                    <a:cs typeface="Arial" pitchFamily="34" charset="0"/>
                  </a:rPr>
                  <a:t> </a:t>
                </a:r>
                <a14:m>
                  <m:oMath xmlns:m="http://schemas.openxmlformats.org/officeDocument/2006/math">
                    <m:r>
                      <a:rPr lang="en-US" sz="2000">
                        <a:latin typeface="Cambria Math" panose="02040503050406030204" pitchFamily="18" charset="0"/>
                      </a:rPr>
                      <m:t>=</m:t>
                    </m:r>
                    <m:f>
                      <m:fPr>
                        <m:ctrlPr>
                          <a:rPr lang="en-US" sz="2000" i="1">
                            <a:latin typeface="Cambria Math"/>
                          </a:rPr>
                        </m:ctrlPr>
                      </m:fPr>
                      <m:num>
                        <m:r>
                          <m:rPr>
                            <m:sty m:val="p"/>
                          </m:rPr>
                          <a:rPr lang="en-US" sz="2000">
                            <a:latin typeface="Cambria Math" panose="02040503050406030204" pitchFamily="18" charset="0"/>
                          </a:rPr>
                          <m:t>πD</m:t>
                        </m:r>
                      </m:num>
                      <m:den>
                        <m:sSub>
                          <m:sSubPr>
                            <m:ctrlPr>
                              <a:rPr lang="en-US" sz="2000" i="1">
                                <a:latin typeface="Cambria Math"/>
                              </a:rPr>
                            </m:ctrlPr>
                          </m:sSubPr>
                          <m:e>
                            <m:r>
                              <m:rPr>
                                <m:sty m:val="p"/>
                              </m:rPr>
                              <a:rPr lang="en-US" sz="2000">
                                <a:latin typeface="Cambria Math" panose="02040503050406030204" pitchFamily="18" charset="0"/>
                              </a:rPr>
                              <m:t>t</m:t>
                            </m:r>
                          </m:e>
                          <m:sub>
                            <m:r>
                              <m:rPr>
                                <m:sty m:val="p"/>
                              </m:rPr>
                              <a:rPr lang="en-US" sz="2000">
                                <a:latin typeface="Cambria Math" panose="02040503050406030204" pitchFamily="18" charset="0"/>
                              </a:rPr>
                              <m:t>j</m:t>
                            </m:r>
                          </m:sub>
                        </m:sSub>
                      </m:den>
                    </m:f>
                  </m:oMath>
                </a14:m>
                <a:r>
                  <a:rPr lang="en-US" sz="2000" dirty="0">
                    <a:latin typeface="Arial" pitchFamily="34" charset="0"/>
                    <a:cs typeface="Arial" pitchFamily="34" charset="0"/>
                  </a:rPr>
                  <a:t>                                      </a:t>
                </a:r>
                <a:r>
                  <a:rPr lang="en-US" sz="2000" dirty="0" smtClean="0">
                    <a:latin typeface="Arial" pitchFamily="34" charset="0"/>
                    <a:cs typeface="Arial" pitchFamily="34" charset="0"/>
                  </a:rPr>
                  <a:t>      (10)</a:t>
                </a:r>
              </a:p>
              <a:p>
                <a:pPr>
                  <a:lnSpc>
                    <a:spcPct val="150000"/>
                  </a:lnSpc>
                </a:pPr>
                <a:r>
                  <a:rPr lang="en-US" sz="2000" dirty="0" smtClean="0">
                    <a:solidFill>
                      <a:schemeClr val="tx1"/>
                    </a:solidFill>
                    <a:latin typeface="Arial" pitchFamily="34" charset="0"/>
                    <a:cs typeface="Arial" pitchFamily="34" charset="0"/>
                  </a:rPr>
                  <a:t>Radius of blade curvature: all blades are made up of the arc of a circle and radius of blade curvature is estimated as:		</a:t>
                </a:r>
                <a:r>
                  <a:rPr lang="en-US" sz="2000" b="1" i="1" dirty="0">
                    <a:solidFill>
                      <a:schemeClr val="tx1"/>
                    </a:solidFill>
                    <a:latin typeface="Arial" pitchFamily="34" charset="0"/>
                    <a:cs typeface="Arial" pitchFamily="34" charset="0"/>
                  </a:rPr>
                  <a:t>       </a:t>
                </a:r>
                <a14:m>
                  <m:oMath xmlns:m="http://schemas.openxmlformats.org/officeDocument/2006/math">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𝝆</m:t>
                        </m:r>
                      </m:e>
                      <m:sub>
                        <m:r>
                          <a:rPr lang="en-US" sz="2000" b="1" i="1">
                            <a:solidFill>
                              <a:schemeClr val="tx1"/>
                            </a:solidFill>
                            <a:latin typeface="Cambria Math" panose="02040503050406030204" pitchFamily="18" charset="0"/>
                          </a:rPr>
                          <m:t>𝒃</m:t>
                        </m:r>
                      </m:sub>
                    </m:sSub>
                    <m:r>
                      <a:rPr lang="en-US" sz="2000" b="1" i="1">
                        <a:solidFill>
                          <a:schemeClr val="tx1"/>
                        </a:solidFill>
                        <a:latin typeface="Cambria Math" panose="02040503050406030204" pitchFamily="18" charset="0"/>
                      </a:rPr>
                      <m:t>=</m:t>
                    </m:r>
                    <m:r>
                      <a:rPr lang="en-US" sz="2000" b="1" i="1">
                        <a:solidFill>
                          <a:schemeClr val="tx1"/>
                        </a:solidFill>
                        <a:latin typeface="Cambria Math" panose="02040503050406030204" pitchFamily="18" charset="0"/>
                      </a:rPr>
                      <m:t>𝟎</m:t>
                    </m:r>
                    <m:r>
                      <a:rPr lang="en-US" sz="2000" b="1" i="1">
                        <a:solidFill>
                          <a:schemeClr val="tx1"/>
                        </a:solidFill>
                        <a:latin typeface="Cambria Math" panose="02040503050406030204" pitchFamily="18" charset="0"/>
                      </a:rPr>
                      <m:t>.</m:t>
                    </m:r>
                    <m:r>
                      <a:rPr lang="en-US" sz="2000" b="1" i="1">
                        <a:solidFill>
                          <a:schemeClr val="tx1"/>
                        </a:solidFill>
                        <a:latin typeface="Cambria Math" panose="02040503050406030204" pitchFamily="18" charset="0"/>
                      </a:rPr>
                      <m:t>𝟏𝟔𝟑</m:t>
                    </m:r>
                    <m:r>
                      <a:rPr lang="en-US" sz="2000" b="1" i="1">
                        <a:solidFill>
                          <a:schemeClr val="tx1"/>
                        </a:solidFill>
                        <a:latin typeface="Cambria Math" panose="02040503050406030204" pitchFamily="18" charset="0"/>
                      </a:rPr>
                      <m:t>∗</m:t>
                    </m:r>
                    <m:r>
                      <a:rPr lang="en-US" sz="2000" b="1" i="1">
                        <a:solidFill>
                          <a:schemeClr val="tx1"/>
                        </a:solidFill>
                        <a:latin typeface="Cambria Math" panose="02040503050406030204" pitchFamily="18" charset="0"/>
                      </a:rPr>
                      <m:t>𝑫</m:t>
                    </m:r>
                  </m:oMath>
                </a14:m>
                <a:r>
                  <a:rPr lang="en-US" sz="2000" dirty="0">
                    <a:solidFill>
                      <a:schemeClr val="tx1"/>
                    </a:solidFill>
                    <a:latin typeface="Arial" pitchFamily="34" charset="0"/>
                    <a:cs typeface="Arial" pitchFamily="34" charset="0"/>
                  </a:rPr>
                  <a:t>	                              </a:t>
                </a:r>
                <a:r>
                  <a:rPr lang="en-US" sz="2000" dirty="0" smtClean="0">
                    <a:solidFill>
                      <a:schemeClr val="tx1"/>
                    </a:solidFill>
                    <a:latin typeface="Arial" pitchFamily="34" charset="0"/>
                    <a:cs typeface="Arial" pitchFamily="34" charset="0"/>
                  </a:rPr>
                  <a:t>    (</a:t>
                </a:r>
                <a:r>
                  <a:rPr lang="en-US" sz="2000" dirty="0" smtClean="0">
                    <a:latin typeface="Arial" pitchFamily="34" charset="0"/>
                    <a:cs typeface="Arial" pitchFamily="34" charset="0"/>
                  </a:rPr>
                  <a:t>11</a:t>
                </a:r>
                <a:r>
                  <a:rPr lang="en-US" sz="2000" dirty="0" smtClean="0">
                    <a:solidFill>
                      <a:schemeClr val="tx1"/>
                    </a:solidFill>
                    <a:latin typeface="Arial" pitchFamily="34" charset="0"/>
                    <a:cs typeface="Arial" pitchFamily="34" charset="0"/>
                  </a:rPr>
                  <a:t>)</a:t>
                </a:r>
                <a:endParaRPr lang="en-US" sz="2000" dirty="0">
                  <a:solidFill>
                    <a:schemeClr val="tx1"/>
                  </a:solidFill>
                  <a:latin typeface="Arial" pitchFamily="34" charset="0"/>
                  <a:cs typeface="Arial" pitchFamily="34" charset="0"/>
                </a:endParaRPr>
              </a:p>
              <a:p>
                <a:pPr marL="0" indent="0">
                  <a:lnSpc>
                    <a:spcPct val="150000"/>
                  </a:lnSpc>
                  <a:buNone/>
                </a:pPr>
                <a:endParaRPr lang="en-US" sz="2000" dirty="0">
                  <a:latin typeface="Arial" pitchFamily="34" charset="0"/>
                  <a:cs typeface="Arial" pitchFamily="34" charset="0"/>
                </a:endParaRPr>
              </a:p>
              <a:p>
                <a:endParaRPr lang="en-US" sz="2000" dirty="0">
                  <a:latin typeface="Arial" pitchFamily="34" charset="0"/>
                  <a:cs typeface="Arial" pitchFamily="34" charset="0"/>
                </a:endParaRPr>
              </a:p>
            </p:txBody>
          </p:sp>
        </mc:Choice>
        <mc:Fallback xmlns="">
          <p:sp>
            <p:nvSpPr>
              <p:cNvPr id="3" name="Content Placeholder 2">
                <a:extLst>
                  <a:ext uri="{FF2B5EF4-FFF2-40B4-BE49-F238E27FC236}">
                    <a16:creationId xmlns:a16="http://schemas.microsoft.com/office/drawing/2014/main" xmlns="" xmlns:a14="http://schemas.microsoft.com/office/drawing/2010/main" id="{757F604B-3ED5-4D2E-933F-90AD65A34C91}"/>
                  </a:ext>
                </a:extLst>
              </p:cNvPr>
              <p:cNvSpPr>
                <a:spLocks noGrp="1" noRot="1" noChangeAspect="1" noMove="1" noResize="1" noEditPoints="1" noAdjustHandles="1" noChangeArrowheads="1" noChangeShapeType="1" noTextEdit="1"/>
              </p:cNvSpPr>
              <p:nvPr>
                <p:ph idx="1"/>
              </p:nvPr>
            </p:nvSpPr>
            <p:spPr>
              <a:xfrm>
                <a:off x="81280" y="792480"/>
                <a:ext cx="11421607" cy="5384483"/>
              </a:xfrm>
              <a:blipFill rotWithShape="1">
                <a:blip r:embed="rId2"/>
                <a:stretch>
                  <a:fillRect l="-534" r="-160" b="-15629"/>
                </a:stretch>
              </a:blipFill>
            </p:spPr>
            <p:txBody>
              <a:bodyPr/>
              <a:lstStyle/>
              <a:p>
                <a:r>
                  <a:rPr lang="en-US">
                    <a:noFill/>
                  </a:rPr>
                  <a:t> </a:t>
                </a:r>
              </a:p>
            </p:txBody>
          </p:sp>
        </mc:Fallback>
      </mc:AlternateContent>
      <p:sp>
        <p:nvSpPr>
          <p:cNvPr id="2" name="Title 1"/>
          <p:cNvSpPr>
            <a:spLocks noGrp="1"/>
          </p:cNvSpPr>
          <p:nvPr>
            <p:ph type="title"/>
          </p:nvPr>
        </p:nvSpPr>
        <p:spPr>
          <a:xfrm>
            <a:off x="883920" y="365125"/>
            <a:ext cx="10469882" cy="569595"/>
          </a:xfrm>
        </p:spPr>
        <p:txBody>
          <a:bodyPr>
            <a:noAutofit/>
          </a:bodyPr>
          <a:lstStyle/>
          <a:p>
            <a:r>
              <a:rPr lang="en-US" sz="3000" b="1" dirty="0">
                <a:latin typeface="Arial" pitchFamily="34" charset="0"/>
                <a:cs typeface="Arial" pitchFamily="34" charset="0"/>
              </a:rPr>
              <a:t>Turbine </a:t>
            </a:r>
            <a:r>
              <a:rPr lang="en-US" sz="3000" b="1" dirty="0" smtClean="0">
                <a:latin typeface="Arial" pitchFamily="34" charset="0"/>
                <a:cs typeface="Arial" pitchFamily="34" charset="0"/>
              </a:rPr>
              <a:t>Modeling                                              Cont.…..</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36627997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 xmlns:a16="http://schemas.microsoft.com/office/drawing/2014/main" id="{26F01606-7E64-40DE-A076-0ECE40F11B0E}"/>
                  </a:ext>
                </a:extLst>
              </p:cNvPr>
              <p:cNvSpPr>
                <a:spLocks noGrp="1"/>
              </p:cNvSpPr>
              <p:nvPr>
                <p:ph idx="1"/>
              </p:nvPr>
            </p:nvSpPr>
            <p:spPr>
              <a:xfrm>
                <a:off x="121920" y="568960"/>
                <a:ext cx="11988800" cy="6289040"/>
              </a:xfrm>
            </p:spPr>
            <p:txBody>
              <a:bodyPr>
                <a:noAutofit/>
              </a:bodyPr>
              <a:lstStyle/>
              <a:p>
                <a:r>
                  <a:rPr lang="en-US" sz="2000" b="1" dirty="0" smtClean="0">
                    <a:latin typeface="Times New Roman" panose="02020603050405020304" pitchFamily="18" charset="0"/>
                    <a:cs typeface="Times New Roman" panose="02020603050405020304" pitchFamily="18" charset="0"/>
                  </a:rPr>
                  <a:t>Penstock </a:t>
                </a:r>
                <a:r>
                  <a:rPr lang="en-US" sz="2000" b="1" dirty="0">
                    <a:latin typeface="Times New Roman" panose="02020603050405020304" pitchFamily="18" charset="0"/>
                    <a:cs typeface="Times New Roman" panose="02020603050405020304" pitchFamily="18" charset="0"/>
                  </a:rPr>
                  <a:t>Modeling: </a:t>
                </a:r>
                <a:r>
                  <a:rPr lang="en-US" sz="2000" dirty="0">
                    <a:latin typeface="Times New Roman" panose="02020603050405020304" pitchFamily="18" charset="0"/>
                    <a:cs typeface="Times New Roman" panose="02020603050405020304" pitchFamily="18" charset="0"/>
                  </a:rPr>
                  <a:t>is based on water discharge or flow rate of the </a:t>
                </a:r>
                <a:r>
                  <a:rPr lang="en-US" sz="2000" dirty="0" smtClean="0">
                    <a:latin typeface="Times New Roman" panose="02020603050405020304" pitchFamily="18" charset="0"/>
                    <a:cs typeface="Times New Roman" panose="02020603050405020304" pitchFamily="18" charset="0"/>
                  </a:rPr>
                  <a:t>river </a:t>
                </a:r>
                <a:r>
                  <a:rPr lang="en-US" sz="2000" dirty="0">
                    <a:latin typeface="Times New Roman" panose="02020603050405020304" pitchFamily="18" charset="0"/>
                    <a:cs typeface="Times New Roman" panose="02020603050405020304" pitchFamily="18" charset="0"/>
                  </a:rPr>
                  <a:t>and its diameter is</a:t>
                </a:r>
              </a:p>
              <a:p>
                <a:pPr marL="0" indent="0">
                  <a:buNone/>
                </a:pPr>
                <a:r>
                  <a:rPr lang="en-US" sz="2000" dirty="0">
                    <a:latin typeface="Times New Roman" panose="02020603050405020304" pitchFamily="18" charset="0"/>
                    <a:cs typeface="Times New Roman" panose="02020603050405020304" pitchFamily="18" charset="0"/>
                  </a:rPr>
                  <a:t> </a:t>
                </a:r>
                <a:r>
                  <a:rPr lang="en-US" sz="2000" dirty="0" smtClean="0">
                    <a:solidFill>
                      <a:schemeClr val="tx1"/>
                    </a:solidFill>
                    <a:latin typeface="Times New Roman" panose="02020603050405020304" pitchFamily="18" charset="0"/>
                    <a:cs typeface="Times New Roman" panose="02020603050405020304" pitchFamily="18" charset="0"/>
                  </a:rPr>
                  <a:t>calculated as:	</a:t>
                </a:r>
                <a14:m>
                  <m:oMath xmlns:m="http://schemas.openxmlformats.org/officeDocument/2006/math">
                    <m:sSub>
                      <m:sSubPr>
                        <m:ctrlPr>
                          <a:rPr lang="en-US" sz="2000" b="1" i="1" smtClean="0">
                            <a:solidFill>
                              <a:schemeClr val="tx1"/>
                            </a:solidFill>
                            <a:latin typeface="Cambria Math"/>
                          </a:rPr>
                        </m:ctrlPr>
                      </m:sSubPr>
                      <m:e>
                        <m:r>
                          <a:rPr lang="en-US" sz="2000" b="1" i="1">
                            <a:solidFill>
                              <a:schemeClr val="tx1"/>
                            </a:solidFill>
                            <a:latin typeface="Cambria Math" panose="02040503050406030204" pitchFamily="18" charset="0"/>
                          </a:rPr>
                          <m:t>𝑫</m:t>
                        </m:r>
                      </m:e>
                      <m:sub>
                        <m:r>
                          <a:rPr lang="en-US" sz="2000" b="1" i="1">
                            <a:solidFill>
                              <a:schemeClr val="tx1"/>
                            </a:solidFill>
                            <a:latin typeface="Cambria Math" panose="02040503050406030204" pitchFamily="18" charset="0"/>
                          </a:rPr>
                          <m:t>𝒑</m:t>
                        </m:r>
                      </m:sub>
                    </m:sSub>
                    <m:r>
                      <a:rPr lang="en-US" sz="2000" b="1">
                        <a:solidFill>
                          <a:schemeClr val="tx1"/>
                        </a:solidFill>
                        <a:latin typeface="Cambria Math" panose="02040503050406030204" pitchFamily="18" charset="0"/>
                      </a:rPr>
                      <m:t>=</m:t>
                    </m:r>
                    <m:f>
                      <m:fPr>
                        <m:ctrlPr>
                          <a:rPr lang="en-US" sz="2000" b="1" i="1">
                            <a:solidFill>
                              <a:schemeClr val="tx1"/>
                            </a:solidFill>
                            <a:latin typeface="Cambria Math"/>
                          </a:rPr>
                        </m:ctrlPr>
                      </m:fPr>
                      <m:num>
                        <m:sSup>
                          <m:sSupPr>
                            <m:ctrlPr>
                              <a:rPr lang="en-US" sz="2000" b="1" i="1">
                                <a:solidFill>
                                  <a:schemeClr val="tx1"/>
                                </a:solidFill>
                                <a:latin typeface="Cambria Math"/>
                              </a:rPr>
                            </m:ctrlPr>
                          </m:sSupPr>
                          <m:e>
                            <m:d>
                              <m:dPr>
                                <m:ctrlPr>
                                  <a:rPr lang="en-US" sz="2000" b="1" i="1">
                                    <a:solidFill>
                                      <a:schemeClr val="tx1"/>
                                    </a:solidFill>
                                    <a:latin typeface="Cambria Math"/>
                                  </a:rPr>
                                </m:ctrlPr>
                              </m:dPr>
                              <m:e>
                                <m:f>
                                  <m:fPr>
                                    <m:ctrlPr>
                                      <a:rPr lang="en-US" sz="2000" b="1" i="1">
                                        <a:solidFill>
                                          <a:schemeClr val="tx1"/>
                                        </a:solidFill>
                                        <a:latin typeface="Cambria Math"/>
                                      </a:rPr>
                                    </m:ctrlPr>
                                  </m:fPr>
                                  <m:num>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𝑸</m:t>
                                        </m:r>
                                      </m:e>
                                      <m:sub>
                                        <m:r>
                                          <a:rPr lang="en-US" sz="2000" b="1" i="1">
                                            <a:solidFill>
                                              <a:schemeClr val="tx1"/>
                                            </a:solidFill>
                                            <a:latin typeface="Cambria Math" panose="02040503050406030204" pitchFamily="18" charset="0"/>
                                          </a:rPr>
                                          <m:t>𝒅</m:t>
                                        </m:r>
                                      </m:sub>
                                    </m:sSub>
                                  </m:num>
                                  <m:den>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𝒏</m:t>
                                        </m:r>
                                      </m:e>
                                      <m:sub>
                                        <m:r>
                                          <a:rPr lang="en-US" sz="2000" b="1" i="1">
                                            <a:solidFill>
                                              <a:schemeClr val="tx1"/>
                                            </a:solidFill>
                                            <a:latin typeface="Cambria Math" panose="02040503050406030204" pitchFamily="18" charset="0"/>
                                          </a:rPr>
                                          <m:t>𝒑</m:t>
                                        </m:r>
                                      </m:sub>
                                    </m:sSub>
                                  </m:den>
                                </m:f>
                              </m:e>
                            </m:d>
                          </m:e>
                          <m:sup>
                            <m:r>
                              <a:rPr lang="en-US" sz="2000" b="1" i="1">
                                <a:solidFill>
                                  <a:schemeClr val="tx1"/>
                                </a:solidFill>
                                <a:latin typeface="Cambria Math" panose="02040503050406030204" pitchFamily="18" charset="0"/>
                              </a:rPr>
                              <m:t>𝟎</m:t>
                            </m:r>
                            <m:r>
                              <a:rPr lang="en-US" sz="2000" b="1">
                                <a:solidFill>
                                  <a:schemeClr val="tx1"/>
                                </a:solidFill>
                                <a:latin typeface="Cambria Math" panose="02040503050406030204" pitchFamily="18" charset="0"/>
                              </a:rPr>
                              <m:t>.</m:t>
                            </m:r>
                            <m:r>
                              <a:rPr lang="en-US" sz="2000" b="1" i="1">
                                <a:solidFill>
                                  <a:schemeClr val="tx1"/>
                                </a:solidFill>
                                <a:latin typeface="Cambria Math" panose="02040503050406030204" pitchFamily="18" charset="0"/>
                              </a:rPr>
                              <m:t>𝟒𝟔</m:t>
                            </m:r>
                          </m:sup>
                        </m:sSup>
                      </m:num>
                      <m:den>
                        <m:sSup>
                          <m:sSupPr>
                            <m:ctrlPr>
                              <a:rPr lang="en-US" sz="2000" b="1" i="1">
                                <a:solidFill>
                                  <a:schemeClr val="tx1"/>
                                </a:solidFill>
                                <a:latin typeface="Cambria Math"/>
                              </a:rPr>
                            </m:ctrlPr>
                          </m:sSupPr>
                          <m:e>
                            <m:d>
                              <m:dPr>
                                <m:ctrlPr>
                                  <a:rPr lang="en-US" sz="2000" b="1" i="1">
                                    <a:solidFill>
                                      <a:schemeClr val="tx1"/>
                                    </a:solidFill>
                                    <a:latin typeface="Cambria Math"/>
                                  </a:rPr>
                                </m:ctrlPr>
                              </m:dPr>
                              <m:e>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𝑯</m:t>
                                    </m:r>
                                  </m:e>
                                  <m:sub>
                                    <m:r>
                                      <a:rPr lang="en-US" sz="2000" b="1" i="1">
                                        <a:solidFill>
                                          <a:schemeClr val="tx1"/>
                                        </a:solidFill>
                                        <a:latin typeface="Cambria Math" panose="02040503050406030204" pitchFamily="18" charset="0"/>
                                      </a:rPr>
                                      <m:t>𝒈</m:t>
                                    </m:r>
                                  </m:sub>
                                </m:sSub>
                              </m:e>
                            </m:d>
                          </m:e>
                          <m:sup>
                            <m:r>
                              <a:rPr lang="en-US" sz="2000" b="1" i="1">
                                <a:solidFill>
                                  <a:schemeClr val="tx1"/>
                                </a:solidFill>
                                <a:latin typeface="Cambria Math" panose="02040503050406030204" pitchFamily="18" charset="0"/>
                              </a:rPr>
                              <m:t>𝟎</m:t>
                            </m:r>
                            <m:r>
                              <a:rPr lang="en-US" sz="2000" b="1">
                                <a:solidFill>
                                  <a:schemeClr val="tx1"/>
                                </a:solidFill>
                                <a:latin typeface="Cambria Math" panose="02040503050406030204" pitchFamily="18" charset="0"/>
                              </a:rPr>
                              <m:t>.</m:t>
                            </m:r>
                            <m:r>
                              <a:rPr lang="en-US" sz="2000" b="1" i="1">
                                <a:solidFill>
                                  <a:schemeClr val="tx1"/>
                                </a:solidFill>
                                <a:latin typeface="Cambria Math" panose="02040503050406030204" pitchFamily="18" charset="0"/>
                              </a:rPr>
                              <m:t>𝟏𝟒</m:t>
                            </m:r>
                          </m:sup>
                        </m:sSup>
                      </m:den>
                    </m:f>
                  </m:oMath>
                </a14:m>
                <a:r>
                  <a:rPr lang="en-US" sz="2000" dirty="0">
                    <a:solidFill>
                      <a:schemeClr val="tx1"/>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(12)</a:t>
                </a:r>
                <a:endParaRPr lang="en-US" sz="2000" dirty="0">
                  <a:effectLst/>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Arial" pitchFamily="34" charset="0"/>
                    <a:cs typeface="Arial" pitchFamily="34" charset="0"/>
                  </a:rPr>
                  <a:t>Where: n</a:t>
                </a:r>
                <a:r>
                  <a:rPr lang="en-US" sz="2000" baseline="-25000" dirty="0">
                    <a:latin typeface="Arial" pitchFamily="34" charset="0"/>
                    <a:cs typeface="Arial" pitchFamily="34" charset="0"/>
                  </a:rPr>
                  <a:t>p</a:t>
                </a:r>
                <a:r>
                  <a:rPr lang="en-US" sz="2000" dirty="0">
                    <a:latin typeface="Arial" pitchFamily="34" charset="0"/>
                    <a:cs typeface="Arial" pitchFamily="34" charset="0"/>
                  </a:rPr>
                  <a:t> is number of similar penstock.</a:t>
                </a:r>
                <a:endParaRPr lang="en-US" sz="2000" dirty="0">
                  <a:effectLst/>
                  <a:latin typeface="Arial" pitchFamily="34" charset="0"/>
                  <a:cs typeface="Arial" pitchFamily="34" charset="0"/>
                </a:endParaRPr>
              </a:p>
              <a:p>
                <a:pPr marL="0" indent="0">
                  <a:lnSpc>
                    <a:spcPct val="150000"/>
                  </a:lnSpc>
                  <a:buNone/>
                </a:pPr>
                <a:r>
                  <a:rPr lang="en-US" sz="2000" dirty="0" err="1">
                    <a:latin typeface="Arial" pitchFamily="34" charset="0"/>
                    <a:cs typeface="Arial" pitchFamily="34" charset="0"/>
                  </a:rPr>
                  <a:t>Qd</a:t>
                </a:r>
                <a:r>
                  <a:rPr lang="en-US" sz="2000" dirty="0">
                    <a:latin typeface="Arial" pitchFamily="34" charset="0"/>
                    <a:cs typeface="Arial" pitchFamily="34" charset="0"/>
                  </a:rPr>
                  <a:t> is design flow rate and Hg is gross head.</a:t>
                </a:r>
              </a:p>
              <a:p>
                <a:pPr>
                  <a:lnSpc>
                    <a:spcPct val="150000"/>
                  </a:lnSpc>
                </a:pPr>
                <a:r>
                  <a:rPr lang="en-US" sz="2000" dirty="0">
                    <a:latin typeface="Arial" pitchFamily="34" charset="0"/>
                    <a:cs typeface="Arial" pitchFamily="34" charset="0"/>
                  </a:rPr>
                  <a:t>The weight of the penstock is used to estimate its cost. For the given diameter </a:t>
                </a:r>
                <a:r>
                  <a:rPr lang="en-US" sz="2000" dirty="0" err="1">
                    <a:latin typeface="Arial" pitchFamily="34" charset="0"/>
                    <a:cs typeface="Arial" pitchFamily="34" charset="0"/>
                  </a:rPr>
                  <a:t>Dp</a:t>
                </a:r>
                <a:r>
                  <a:rPr lang="en-US" sz="2000" dirty="0">
                    <a:latin typeface="Arial" pitchFamily="34" charset="0"/>
                    <a:cs typeface="Arial" pitchFamily="34" charset="0"/>
                  </a:rPr>
                  <a:t>,</a:t>
                </a:r>
              </a:p>
              <a:p>
                <a:pPr marL="0" indent="0">
                  <a:lnSpc>
                    <a:spcPct val="150000"/>
                  </a:lnSpc>
                  <a:buNone/>
                </a:pPr>
                <a:r>
                  <a:rPr lang="en-US" sz="2000" dirty="0">
                    <a:latin typeface="Arial" pitchFamily="34" charset="0"/>
                    <a:cs typeface="Arial" pitchFamily="34" charset="0"/>
                  </a:rPr>
                  <a:t>total weight of the penstock is calculated as:	 </a:t>
                </a:r>
                <a14:m>
                  <m:oMath xmlns:m="http://schemas.openxmlformats.org/officeDocument/2006/math">
                    <m:sSub>
                      <m:sSubPr>
                        <m:ctrlPr>
                          <a:rPr lang="en-US" sz="2000" b="1" i="1" smtClean="0">
                            <a:solidFill>
                              <a:schemeClr val="tx1"/>
                            </a:solidFill>
                            <a:latin typeface="Cambria Math"/>
                          </a:rPr>
                        </m:ctrlPr>
                      </m:sSubPr>
                      <m:e>
                        <m:r>
                          <a:rPr lang="en-US" sz="2000" b="1" i="1">
                            <a:solidFill>
                              <a:schemeClr val="tx1"/>
                            </a:solidFill>
                            <a:latin typeface="Cambria Math" panose="02040503050406030204" pitchFamily="18" charset="0"/>
                          </a:rPr>
                          <m:t>𝑾</m:t>
                        </m:r>
                      </m:e>
                      <m:sub>
                        <m:r>
                          <a:rPr lang="en-US" sz="2000" b="1" i="1">
                            <a:solidFill>
                              <a:schemeClr val="tx1"/>
                            </a:solidFill>
                            <a:latin typeface="Cambria Math" panose="02040503050406030204" pitchFamily="18" charset="0"/>
                          </a:rPr>
                          <m:t>𝒑</m:t>
                        </m:r>
                      </m:sub>
                    </m:sSub>
                    <m:r>
                      <a:rPr lang="en-US" sz="2000" b="1">
                        <a:solidFill>
                          <a:schemeClr val="tx1"/>
                        </a:solidFill>
                        <a:latin typeface="Cambria Math" panose="02040503050406030204" pitchFamily="18" charset="0"/>
                      </a:rPr>
                      <m:t>=</m:t>
                    </m:r>
                    <m:f>
                      <m:fPr>
                        <m:ctrlPr>
                          <a:rPr lang="en-US" sz="2000" b="1" i="1">
                            <a:solidFill>
                              <a:schemeClr val="tx1"/>
                            </a:solidFill>
                            <a:latin typeface="Cambria Math"/>
                          </a:rPr>
                        </m:ctrlPr>
                      </m:fPr>
                      <m:num>
                        <m:r>
                          <a:rPr lang="en-US" sz="2000" b="1" i="1">
                            <a:solidFill>
                              <a:schemeClr val="tx1"/>
                            </a:solidFill>
                            <a:latin typeface="Cambria Math" panose="02040503050406030204" pitchFamily="18" charset="0"/>
                          </a:rPr>
                          <m:t>𝛑</m:t>
                        </m:r>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𝑳</m:t>
                            </m:r>
                          </m:e>
                          <m:sub>
                            <m:r>
                              <a:rPr lang="en-US" sz="2000" b="1" i="1">
                                <a:solidFill>
                                  <a:schemeClr val="tx1"/>
                                </a:solidFill>
                                <a:latin typeface="Cambria Math" panose="02040503050406030204" pitchFamily="18" charset="0"/>
                              </a:rPr>
                              <m:t>𝒑</m:t>
                            </m:r>
                          </m:sub>
                        </m:sSub>
                      </m:num>
                      <m:den>
                        <m:r>
                          <a:rPr lang="en-US" sz="2000" b="1" i="1">
                            <a:solidFill>
                              <a:schemeClr val="tx1"/>
                            </a:solidFill>
                            <a:latin typeface="Cambria Math" panose="02040503050406030204" pitchFamily="18" charset="0"/>
                          </a:rPr>
                          <m:t>𝟒</m:t>
                        </m:r>
                      </m:den>
                    </m:f>
                    <m:r>
                      <a:rPr lang="en-US" sz="2000" b="1" i="1">
                        <a:solidFill>
                          <a:schemeClr val="tx1"/>
                        </a:solidFill>
                        <a:latin typeface="Cambria Math" panose="02040503050406030204" pitchFamily="18" charset="0"/>
                      </a:rPr>
                      <m:t>∗</m:t>
                    </m:r>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𝝆</m:t>
                        </m:r>
                      </m:e>
                      <m:sub>
                        <m:r>
                          <a:rPr lang="en-US" sz="2000" b="1" i="1">
                            <a:solidFill>
                              <a:schemeClr val="tx1"/>
                            </a:solidFill>
                            <a:latin typeface="Cambria Math" panose="02040503050406030204" pitchFamily="18" charset="0"/>
                          </a:rPr>
                          <m:t>𝒘</m:t>
                        </m:r>
                      </m:sub>
                    </m:sSub>
                    <m:sSub>
                      <m:sSubPr>
                        <m:ctrlPr>
                          <a:rPr lang="en-US" sz="2000" b="1" i="1">
                            <a:solidFill>
                              <a:schemeClr val="tx1"/>
                            </a:solidFill>
                            <a:latin typeface="Cambria Math"/>
                          </a:rPr>
                        </m:ctrlPr>
                      </m:sSubPr>
                      <m:e>
                        <m:r>
                          <a:rPr lang="en-US" sz="2000" b="1" i="1">
                            <a:solidFill>
                              <a:schemeClr val="tx1"/>
                            </a:solidFill>
                            <a:latin typeface="Cambria Math" panose="02040503050406030204" pitchFamily="18" charset="0"/>
                          </a:rPr>
                          <m:t>𝑫</m:t>
                        </m:r>
                      </m:e>
                      <m:sub>
                        <m:r>
                          <a:rPr lang="en-US" sz="2000" b="1" i="1">
                            <a:solidFill>
                              <a:schemeClr val="tx1"/>
                            </a:solidFill>
                            <a:latin typeface="Cambria Math" panose="02040503050406030204" pitchFamily="18" charset="0"/>
                          </a:rPr>
                          <m:t>𝒑</m:t>
                        </m:r>
                      </m:sub>
                    </m:sSub>
                  </m:oMath>
                </a14:m>
                <a:r>
                  <a:rPr lang="en-US" sz="2000" dirty="0">
                    <a:solidFill>
                      <a:schemeClr val="tx1"/>
                    </a:solidFill>
                    <a:latin typeface="Arial" pitchFamily="34" charset="0"/>
                    <a:cs typeface="Arial" pitchFamily="34" charset="0"/>
                  </a:rPr>
                  <a:t>	</a:t>
                </a:r>
                <a:r>
                  <a:rPr lang="en-US" sz="2000" dirty="0">
                    <a:latin typeface="Arial" pitchFamily="34" charset="0"/>
                    <a:cs typeface="Arial" pitchFamily="34" charset="0"/>
                  </a:rPr>
                  <a:t>                                       (</a:t>
                </a:r>
                <a:r>
                  <a:rPr lang="en-US" sz="2000" dirty="0" smtClean="0">
                    <a:latin typeface="Arial" pitchFamily="34" charset="0"/>
                    <a:cs typeface="Arial" pitchFamily="34" charset="0"/>
                  </a:rPr>
                  <a:t>1</a:t>
                </a:r>
                <a:r>
                  <a:rPr lang="en-US" sz="2000" dirty="0">
                    <a:latin typeface="Arial" pitchFamily="34" charset="0"/>
                    <a:cs typeface="Arial" pitchFamily="34" charset="0"/>
                  </a:rPr>
                  <a:t>3</a:t>
                </a:r>
                <a:r>
                  <a:rPr lang="en-US" sz="2000" dirty="0" smtClean="0">
                    <a:latin typeface="Arial" pitchFamily="34" charset="0"/>
                    <a:cs typeface="Arial" pitchFamily="34" charset="0"/>
                  </a:rPr>
                  <a:t>)</a:t>
                </a:r>
                <a:endParaRPr lang="en-US" sz="2000" dirty="0">
                  <a:effectLst/>
                  <a:latin typeface="Arial" pitchFamily="34" charset="0"/>
                  <a:cs typeface="Arial" pitchFamily="34" charset="0"/>
                </a:endParaRPr>
              </a:p>
              <a:p>
                <a:pPr marL="0" indent="0">
                  <a:lnSpc>
                    <a:spcPct val="150000"/>
                  </a:lnSpc>
                  <a:buNone/>
                </a:pPr>
                <a:r>
                  <a:rPr lang="en-US" sz="2000" dirty="0">
                    <a:latin typeface="Arial" pitchFamily="34" charset="0"/>
                    <a:cs typeface="Arial" pitchFamily="34" charset="0"/>
                  </a:rPr>
                  <a:t> Where:  </a:t>
                </a:r>
                <a14:m>
                  <m:oMath xmlns:m="http://schemas.openxmlformats.org/officeDocument/2006/math">
                    <m:sSub>
                      <m:sSubPr>
                        <m:ctrlPr>
                          <a:rPr lang="en-US" sz="2000" i="1">
                            <a:latin typeface="Cambria Math"/>
                          </a:rPr>
                        </m:ctrlPr>
                      </m:sSubPr>
                      <m:e>
                        <m:r>
                          <a:rPr lang="en-US" sz="2000" i="1">
                            <a:latin typeface="Cambria Math" panose="02040503050406030204" pitchFamily="18" charset="0"/>
                          </a:rPr>
                          <m:t>𝜌</m:t>
                        </m:r>
                      </m:e>
                      <m:sub>
                        <m:r>
                          <a:rPr lang="en-US" sz="2000" i="1">
                            <a:latin typeface="Cambria Math" panose="02040503050406030204" pitchFamily="18" charset="0"/>
                          </a:rPr>
                          <m:t>𝑤</m:t>
                        </m:r>
                      </m:sub>
                    </m:sSub>
                  </m:oMath>
                </a14:m>
                <a:r>
                  <a:rPr lang="en-US" sz="2000" dirty="0">
                    <a:latin typeface="Arial" pitchFamily="34" charset="0"/>
                    <a:cs typeface="Arial" pitchFamily="34" charset="0"/>
                  </a:rPr>
                  <a:t> -is density of the water </a:t>
                </a:r>
              </a:p>
              <a:p>
                <a:pPr>
                  <a:lnSpc>
                    <a:spcPct val="150000"/>
                  </a:lnSpc>
                </a:pPr>
                <a:r>
                  <a:rPr lang="en-US" sz="2000" dirty="0" err="1">
                    <a:latin typeface="Arial" pitchFamily="34" charset="0"/>
                    <a:cs typeface="Arial" pitchFamily="34" charset="0"/>
                  </a:rPr>
                  <a:t>L</a:t>
                </a:r>
                <a:r>
                  <a:rPr lang="en-US" sz="2000" baseline="-25000" dirty="0" err="1">
                    <a:latin typeface="Arial" pitchFamily="34" charset="0"/>
                    <a:cs typeface="Arial" pitchFamily="34" charset="0"/>
                  </a:rPr>
                  <a:t>p</a:t>
                </a:r>
                <a:r>
                  <a:rPr lang="en-US" sz="2000" dirty="0">
                    <a:latin typeface="Arial" pitchFamily="34" charset="0"/>
                    <a:cs typeface="Arial" pitchFamily="34" charset="0"/>
                  </a:rPr>
                  <a:t> -is length of the penstock, it is approximated from site layout. </a:t>
                </a:r>
                <a:endParaRPr lang="en-US" sz="2000" dirty="0">
                  <a:effectLst/>
                  <a:latin typeface="Arial" pitchFamily="34" charset="0"/>
                  <a:cs typeface="Arial" pitchFamily="34" charset="0"/>
                </a:endParaRPr>
              </a:p>
              <a:p>
                <a:pPr>
                  <a:lnSpc>
                    <a:spcPct val="150000"/>
                  </a:lnSpc>
                </a:pPr>
                <a:r>
                  <a:rPr lang="en-US" sz="2000" dirty="0">
                    <a:latin typeface="Arial" pitchFamily="34" charset="0"/>
                    <a:cs typeface="Arial" pitchFamily="34" charset="0"/>
                  </a:rPr>
                  <a:t>In this </a:t>
                </a:r>
                <a:r>
                  <a:rPr lang="en-US" sz="2000" dirty="0" smtClean="0">
                    <a:latin typeface="Arial" pitchFamily="34" charset="0"/>
                    <a:cs typeface="Arial" pitchFamily="34" charset="0"/>
                  </a:rPr>
                  <a:t>case the </a:t>
                </a:r>
                <a:r>
                  <a:rPr lang="en-US" sz="2000" dirty="0">
                    <a:latin typeface="Arial" pitchFamily="34" charset="0"/>
                    <a:cs typeface="Arial" pitchFamily="34" charset="0"/>
                  </a:rPr>
                  <a:t>length of penstock is estimated based on the location of the dam </a:t>
                </a:r>
                <a:r>
                  <a:rPr lang="en-US" sz="2000" dirty="0" smtClean="0">
                    <a:latin typeface="Arial" pitchFamily="34" charset="0"/>
                    <a:cs typeface="Arial" pitchFamily="34" charset="0"/>
                  </a:rPr>
                  <a:t>site</a:t>
                </a:r>
                <a:endParaRPr lang="en-US" sz="2000" dirty="0">
                  <a:effectLst/>
                  <a:latin typeface="Arial" pitchFamily="34" charset="0"/>
                  <a:cs typeface="Arial" pitchFamily="34" charset="0"/>
                </a:endParaRPr>
              </a:p>
            </p:txBody>
          </p:sp>
        </mc:Choice>
        <mc:Fallback>
          <p:sp>
            <p:nvSpPr>
              <p:cNvPr id="3" name="Content Placeholder 2">
                <a:extLst>
                  <a:ext uri="{FF2B5EF4-FFF2-40B4-BE49-F238E27FC236}">
                    <a16:creationId xmlns="" xmlns:a16="http://schemas.microsoft.com/office/drawing/2014/main" xmlns:a14="http://schemas.microsoft.com/office/drawing/2010/main" id="{26F01606-7E64-40DE-A076-0ECE40F11B0E}"/>
                  </a:ext>
                </a:extLst>
              </p:cNvPr>
              <p:cNvSpPr>
                <a:spLocks noGrp="1" noRot="1" noChangeAspect="1" noMove="1" noResize="1" noEditPoints="1" noAdjustHandles="1" noChangeArrowheads="1" noChangeShapeType="1" noTextEdit="1"/>
              </p:cNvSpPr>
              <p:nvPr>
                <p:ph idx="1"/>
              </p:nvPr>
            </p:nvSpPr>
            <p:spPr>
              <a:xfrm>
                <a:off x="121920" y="568960"/>
                <a:ext cx="11988800" cy="6289040"/>
              </a:xfrm>
              <a:blipFill rotWithShape="1">
                <a:blip r:embed="rId2"/>
                <a:stretch>
                  <a:fillRect l="-508" t="-969"/>
                </a:stretch>
              </a:blipFill>
            </p:spPr>
            <p:txBody>
              <a:bodyPr/>
              <a:lstStyle/>
              <a:p>
                <a:r>
                  <a:rPr lang="en-US">
                    <a:noFill/>
                  </a:rPr>
                  <a:t> </a:t>
                </a:r>
              </a:p>
            </p:txBody>
          </p:sp>
        </mc:Fallback>
      </mc:AlternateContent>
      <p:sp>
        <p:nvSpPr>
          <p:cNvPr id="2" name="Title 1"/>
          <p:cNvSpPr>
            <a:spLocks noGrp="1"/>
          </p:cNvSpPr>
          <p:nvPr>
            <p:ph type="title"/>
          </p:nvPr>
        </p:nvSpPr>
        <p:spPr>
          <a:xfrm>
            <a:off x="726442" y="0"/>
            <a:ext cx="10205718" cy="661035"/>
          </a:xfrm>
        </p:spPr>
        <p:txBody>
          <a:bodyPr>
            <a:normAutofit/>
          </a:bodyPr>
          <a:lstStyle/>
          <a:p>
            <a:r>
              <a:rPr lang="en-US" sz="3000" b="1" dirty="0">
                <a:latin typeface="Arial" pitchFamily="34" charset="0"/>
                <a:cs typeface="Arial" pitchFamily="34" charset="0"/>
              </a:rPr>
              <a:t>Turbine Modeling                                              Cont.…..</a:t>
            </a:r>
          </a:p>
        </p:txBody>
      </p:sp>
    </p:spTree>
    <p:extLst>
      <p:ext uri="{BB962C8B-B14F-4D97-AF65-F5344CB8AC3E}">
        <p14:creationId xmlns:p14="http://schemas.microsoft.com/office/powerpoint/2010/main" val="1368815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320" y="90805"/>
            <a:ext cx="10551162" cy="823595"/>
          </a:xfrm>
        </p:spPr>
        <p:txBody>
          <a:bodyPr>
            <a:normAutofit/>
          </a:bodyPr>
          <a:lstStyle/>
          <a:p>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365760" y="670561"/>
            <a:ext cx="10190480" cy="5242559"/>
          </a:xfrm>
        </p:spPr>
        <p:txBody>
          <a:bodyPr>
            <a:normAutofit/>
          </a:bodyPr>
          <a:lstStyle/>
          <a:p>
            <a:pPr algn="just">
              <a:lnSpc>
                <a:spcPct val="150000"/>
              </a:lnSpc>
              <a:buFont typeface="Wingdings" pitchFamily="2" charset="2"/>
              <a:buChar char="§"/>
            </a:pPr>
            <a:r>
              <a:rPr lang="en-US" sz="2000" dirty="0" smtClean="0">
                <a:latin typeface="Arial" pitchFamily="34" charset="0"/>
                <a:cs typeface="Arial" pitchFamily="34" charset="0"/>
              </a:rPr>
              <a:t>In conclusion, the hydropower plant principle, operation and modeling  is discussed in this lecture material.</a:t>
            </a:r>
          </a:p>
          <a:p>
            <a:pPr algn="just">
              <a:lnSpc>
                <a:spcPct val="150000"/>
              </a:lnSpc>
              <a:buFont typeface="Wingdings" pitchFamily="2" charset="2"/>
              <a:buChar char="§"/>
            </a:pPr>
            <a:r>
              <a:rPr lang="en-US" sz="2000" dirty="0" smtClean="0">
                <a:latin typeface="Arial" pitchFamily="34" charset="0"/>
                <a:cs typeface="Arial" pitchFamily="34" charset="0"/>
              </a:rPr>
              <a:t>The classification of hydropower plant based on their head, operation and size is also discussed in detail. </a:t>
            </a:r>
          </a:p>
          <a:p>
            <a:pPr algn="just">
              <a:lnSpc>
                <a:spcPct val="150000"/>
              </a:lnSpc>
              <a:buFont typeface="Wingdings" pitchFamily="2" charset="2"/>
              <a:buChar char="§"/>
            </a:pPr>
            <a:r>
              <a:rPr lang="en-US" sz="2000" dirty="0" smtClean="0">
                <a:latin typeface="Arial" pitchFamily="34" charset="0"/>
                <a:cs typeface="Arial" pitchFamily="34" charset="0"/>
              </a:rPr>
              <a:t>Besides this, the importance of each hydropower plant components, their principal operation and efficiency is also covered in this lecture note.</a:t>
            </a:r>
          </a:p>
          <a:p>
            <a:pPr algn="just">
              <a:lnSpc>
                <a:spcPct val="150000"/>
              </a:lnSpc>
              <a:buFont typeface="Wingdings" pitchFamily="2" charset="2"/>
              <a:buChar char="§"/>
            </a:pPr>
            <a:r>
              <a:rPr lang="en-US" sz="2000" dirty="0" smtClean="0">
                <a:latin typeface="Arial" pitchFamily="34" charset="0"/>
                <a:cs typeface="Arial" pitchFamily="34" charset="0"/>
              </a:rPr>
              <a:t>On top it, the dominant factors while sizing the hydropower plant is discussed. It’s observed that discharge and net head are the two dominant factors while designing HPP. </a:t>
            </a:r>
          </a:p>
          <a:p>
            <a:pPr algn="just">
              <a:lnSpc>
                <a:spcPct val="150000"/>
              </a:lnSpc>
              <a:buFont typeface="Wingdings" pitchFamily="2" charset="2"/>
              <a:buChar char="§"/>
            </a:pPr>
            <a:r>
              <a:rPr lang="en-US" sz="2000" dirty="0" smtClean="0">
                <a:latin typeface="Arial" pitchFamily="34" charset="0"/>
                <a:cs typeface="Arial" pitchFamily="34" charset="0"/>
              </a:rPr>
              <a:t>Finally, the turbine selection and its efficiency based on the size, head requirement and flow rate is also summarized in this lecture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41</a:t>
            </a:fld>
            <a:endParaRPr lang="en-US"/>
          </a:p>
        </p:txBody>
      </p:sp>
    </p:spTree>
    <p:extLst>
      <p:ext uri="{BB962C8B-B14F-4D97-AF65-F5344CB8AC3E}">
        <p14:creationId xmlns:p14="http://schemas.microsoft.com/office/powerpoint/2010/main" val="9790534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3385" y="365126"/>
            <a:ext cx="10650415" cy="742706"/>
          </a:xfrm>
        </p:spPr>
        <p:txBody>
          <a:bodyPr>
            <a:normAutofit/>
          </a:bodyPr>
          <a:lstStyle/>
          <a:p>
            <a:r>
              <a:rPr lang="en-US" sz="3000" dirty="0" smtClean="0">
                <a:latin typeface="Arial" pitchFamily="34" charset="0"/>
                <a:cs typeface="Arial" pitchFamily="34" charset="0"/>
              </a:rPr>
              <a:t>Reference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290146" y="914400"/>
            <a:ext cx="11720146" cy="5741377"/>
          </a:xfrm>
        </p:spPr>
        <p:txBody>
          <a:bodyPr>
            <a:normAutofit/>
          </a:bodyPr>
          <a:lstStyle/>
          <a:p>
            <a:pPr marL="0" indent="0" algn="just">
              <a:buNone/>
            </a:pPr>
            <a:r>
              <a:rPr lang="en-US" sz="2000" dirty="0">
                <a:latin typeface="Arial" pitchFamily="34" charset="0"/>
                <a:cs typeface="Arial" pitchFamily="34" charset="0"/>
              </a:rPr>
              <a:t>[1]. </a:t>
            </a:r>
            <a:r>
              <a:rPr lang="en-US" sz="2000" dirty="0" smtClean="0">
                <a:latin typeface="Arial" pitchFamily="34" charset="0"/>
                <a:cs typeface="Arial" pitchFamily="34" charset="0"/>
              </a:rPr>
              <a:t>F., Anna. ‘’The </a:t>
            </a:r>
            <a:r>
              <a:rPr lang="en-US" sz="2000" dirty="0">
                <a:latin typeface="Arial" pitchFamily="34" charset="0"/>
                <a:cs typeface="Arial" pitchFamily="34" charset="0"/>
              </a:rPr>
              <a:t>World’s Biggest Hydro </a:t>
            </a:r>
            <a:r>
              <a:rPr lang="en-US" sz="2000" dirty="0" smtClean="0">
                <a:latin typeface="Arial" pitchFamily="34" charset="0"/>
                <a:cs typeface="Arial" pitchFamily="34" charset="0"/>
              </a:rPr>
              <a:t>Powers HYDRO POWER’’. Apr </a:t>
            </a:r>
            <a:r>
              <a:rPr lang="en-US" sz="2000" dirty="0">
                <a:latin typeface="Arial" pitchFamily="34" charset="0"/>
                <a:cs typeface="Arial" pitchFamily="34" charset="0"/>
              </a:rPr>
              <a:t>5, 2024. </a:t>
            </a:r>
            <a:r>
              <a:rPr lang="en-US" sz="2000" dirty="0">
                <a:latin typeface="Arial" pitchFamily="34" charset="0"/>
                <a:cs typeface="Arial" pitchFamily="34" charset="0"/>
                <a:hlinkClick r:id="rId2"/>
              </a:rPr>
              <a:t>https://</a:t>
            </a:r>
            <a:r>
              <a:rPr lang="en-US" sz="2000" dirty="0" smtClean="0">
                <a:latin typeface="Arial" pitchFamily="34" charset="0"/>
                <a:cs typeface="Arial" pitchFamily="34" charset="0"/>
                <a:hlinkClick r:id="rId2"/>
              </a:rPr>
              <a:t>cdn.statcdn.com/Infographic/images/normal/32027.jpeg</a:t>
            </a:r>
            <a:r>
              <a:rPr lang="en-US" sz="2000" dirty="0" smtClean="0">
                <a:latin typeface="Arial" pitchFamily="34" charset="0"/>
                <a:cs typeface="Arial" pitchFamily="34" charset="0"/>
              </a:rPr>
              <a:t>.</a:t>
            </a:r>
          </a:p>
          <a:p>
            <a:pPr marL="0" indent="0" algn="just">
              <a:buNone/>
            </a:pPr>
            <a:r>
              <a:rPr lang="en-US" sz="2000" dirty="0">
                <a:latin typeface="Arial" pitchFamily="34" charset="0"/>
                <a:cs typeface="Arial" pitchFamily="34" charset="0"/>
              </a:rPr>
              <a:t>[2]. </a:t>
            </a:r>
            <a:r>
              <a:rPr lang="en-US" sz="2000" dirty="0" smtClean="0">
                <a:latin typeface="Arial" pitchFamily="34" charset="0"/>
                <a:cs typeface="Arial" pitchFamily="34" charset="0"/>
              </a:rPr>
              <a:t>UNIDO. ‘’World </a:t>
            </a:r>
            <a:r>
              <a:rPr lang="en-US" sz="2000" dirty="0">
                <a:latin typeface="Arial" pitchFamily="34" charset="0"/>
                <a:cs typeface="Arial" pitchFamily="34" charset="0"/>
              </a:rPr>
              <a:t>Small Hydropower Development Report (2013-2019)’’. </a:t>
            </a:r>
            <a:r>
              <a:rPr lang="en-US" sz="2000" dirty="0">
                <a:latin typeface="Arial" pitchFamily="34" charset="0"/>
                <a:cs typeface="Arial" pitchFamily="34" charset="0"/>
                <a:hlinkClick r:id="rId3"/>
              </a:rPr>
              <a:t>https://</a:t>
            </a:r>
            <a:r>
              <a:rPr lang="en-US" sz="2000" dirty="0" smtClean="0">
                <a:latin typeface="Arial" pitchFamily="34" charset="0"/>
                <a:cs typeface="Arial" pitchFamily="34" charset="0"/>
                <a:hlinkClick r:id="rId3"/>
              </a:rPr>
              <a:t>www.unido.org/our-focus-safeguarding-environment-clean-energy-access-productive-use-renewable-energy-focus-areas-small-hydro-power/world-small-hydropower-development-report</a:t>
            </a:r>
            <a:endParaRPr lang="en-US" sz="2000" dirty="0" smtClean="0">
              <a:latin typeface="Arial" pitchFamily="34" charset="0"/>
              <a:cs typeface="Arial" pitchFamily="34" charset="0"/>
            </a:endParaRPr>
          </a:p>
          <a:p>
            <a:pPr marL="0" indent="0" algn="just">
              <a:buNone/>
            </a:pPr>
            <a:r>
              <a:rPr lang="en-US" sz="2000" dirty="0" smtClean="0">
                <a:latin typeface="Arial" pitchFamily="34" charset="0"/>
                <a:cs typeface="Arial" pitchFamily="34" charset="0"/>
              </a:rPr>
              <a:t> </a:t>
            </a:r>
            <a:r>
              <a:rPr lang="en-US" sz="2000" dirty="0">
                <a:latin typeface="Arial" pitchFamily="34" charset="0"/>
                <a:cs typeface="Arial" pitchFamily="34" charset="0"/>
              </a:rPr>
              <a:t>[</a:t>
            </a:r>
            <a:r>
              <a:rPr lang="en-US" sz="2000" dirty="0" smtClean="0">
                <a:latin typeface="Arial" pitchFamily="34" charset="0"/>
                <a:cs typeface="Arial" pitchFamily="34" charset="0"/>
              </a:rPr>
              <a:t>3]  </a:t>
            </a:r>
            <a:r>
              <a:rPr lang="en-US" sz="2000" dirty="0" err="1" smtClean="0">
                <a:latin typeface="Arial" pitchFamily="34" charset="0"/>
                <a:cs typeface="Arial" pitchFamily="34" charset="0"/>
              </a:rPr>
              <a:t>M.,Jorge</a:t>
            </a:r>
            <a:r>
              <a:rPr lang="en-US" sz="2000" dirty="0" smtClean="0">
                <a:latin typeface="Arial" pitchFamily="34" charset="0"/>
                <a:cs typeface="Arial" pitchFamily="34" charset="0"/>
              </a:rPr>
              <a:t>. ‘’The </a:t>
            </a:r>
            <a:r>
              <a:rPr lang="en-US" sz="2000" dirty="0">
                <a:latin typeface="Arial" pitchFamily="34" charset="0"/>
                <a:cs typeface="Arial" pitchFamily="34" charset="0"/>
              </a:rPr>
              <a:t>use of hydropower for electricity generation’’. Non-Conventional Energy in North America, 2022. </a:t>
            </a:r>
            <a:r>
              <a:rPr lang="en-US" sz="2000" dirty="0">
                <a:latin typeface="Arial" pitchFamily="34" charset="0"/>
                <a:cs typeface="Arial" pitchFamily="34" charset="0"/>
                <a:hlinkClick r:id="rId4"/>
              </a:rPr>
              <a:t>https://</a:t>
            </a:r>
            <a:r>
              <a:rPr lang="en-US" sz="2000" dirty="0" smtClean="0">
                <a:latin typeface="Arial" pitchFamily="34" charset="0"/>
                <a:cs typeface="Arial" pitchFamily="34" charset="0"/>
                <a:hlinkClick r:id="rId4"/>
              </a:rPr>
              <a:t>doi.org/10.1016/B978-0-12-823440-2.00010-X</a:t>
            </a:r>
            <a:endParaRPr lang="en-US" sz="2000" dirty="0" smtClean="0">
              <a:latin typeface="Arial" pitchFamily="34" charset="0"/>
              <a:cs typeface="Arial" pitchFamily="34" charset="0"/>
            </a:endParaRPr>
          </a:p>
          <a:p>
            <a:pPr marL="0" indent="0" algn="just">
              <a:buNone/>
            </a:pPr>
            <a:r>
              <a:rPr lang="en-US" sz="2000" dirty="0">
                <a:latin typeface="Arial" pitchFamily="34" charset="0"/>
                <a:cs typeface="Arial" pitchFamily="34" charset="0"/>
              </a:rPr>
              <a:t>[4]. </a:t>
            </a:r>
            <a:r>
              <a:rPr lang="en-US" sz="2000" dirty="0" smtClean="0">
                <a:latin typeface="Arial" pitchFamily="34" charset="0"/>
                <a:cs typeface="Arial" pitchFamily="34" charset="0"/>
              </a:rPr>
              <a:t>S., </a:t>
            </a:r>
            <a:r>
              <a:rPr lang="en-US" sz="2000" dirty="0" err="1" smtClean="0">
                <a:latin typeface="Arial" pitchFamily="34" charset="0"/>
                <a:cs typeface="Arial" pitchFamily="34" charset="0"/>
              </a:rPr>
              <a:t>Lupa</a:t>
            </a:r>
            <a:r>
              <a:rPr lang="en-US" sz="2000" dirty="0" smtClean="0">
                <a:latin typeface="Arial" pitchFamily="34" charset="0"/>
                <a:cs typeface="Arial" pitchFamily="34" charset="0"/>
              </a:rPr>
              <a:t>; M., Gagnon; S., </a:t>
            </a:r>
            <a:r>
              <a:rPr lang="en-US" sz="2000" dirty="0" err="1" smtClean="0">
                <a:latin typeface="Arial" pitchFamily="34" charset="0"/>
                <a:cs typeface="Arial" pitchFamily="34" charset="0"/>
              </a:rPr>
              <a:t>Muntean</a:t>
            </a:r>
            <a:r>
              <a:rPr lang="en-US" sz="2000" dirty="0" smtClean="0">
                <a:latin typeface="Arial" pitchFamily="34" charset="0"/>
                <a:cs typeface="Arial" pitchFamily="34" charset="0"/>
              </a:rPr>
              <a:t> 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‘’The Impact </a:t>
            </a:r>
            <a:r>
              <a:rPr lang="en-US" sz="2000" dirty="0">
                <a:latin typeface="Arial" pitchFamily="34" charset="0"/>
                <a:cs typeface="Arial" pitchFamily="34" charset="0"/>
              </a:rPr>
              <a:t>of Water Hammer </a:t>
            </a:r>
            <a:r>
              <a:rPr lang="en-US" sz="2000" dirty="0" smtClean="0">
                <a:latin typeface="Arial" pitchFamily="34" charset="0"/>
                <a:cs typeface="Arial" pitchFamily="34" charset="0"/>
              </a:rPr>
              <a:t>on Hydraulic </a:t>
            </a:r>
            <a:r>
              <a:rPr lang="en-US" sz="2000" dirty="0">
                <a:latin typeface="Arial" pitchFamily="34" charset="0"/>
                <a:cs typeface="Arial" pitchFamily="34" charset="0"/>
              </a:rPr>
              <a:t>Power </a:t>
            </a:r>
            <a:r>
              <a:rPr lang="en-US" sz="2000" dirty="0" smtClean="0">
                <a:latin typeface="Arial" pitchFamily="34" charset="0"/>
                <a:cs typeface="Arial" pitchFamily="34" charset="0"/>
              </a:rPr>
              <a:t>Units’’. Energies. 2022, V.(15), </a:t>
            </a:r>
            <a:r>
              <a:rPr lang="en-US" sz="2000" dirty="0">
                <a:latin typeface="Arial" pitchFamily="34" charset="0"/>
                <a:cs typeface="Arial" pitchFamily="34" charset="0"/>
              </a:rPr>
              <a:t>1526. </a:t>
            </a:r>
            <a:r>
              <a:rPr lang="en-US" sz="2000" dirty="0">
                <a:latin typeface="Arial" pitchFamily="34" charset="0"/>
                <a:cs typeface="Arial" pitchFamily="34" charset="0"/>
                <a:hlinkClick r:id="rId5"/>
              </a:rPr>
              <a:t>https://</a:t>
            </a:r>
            <a:r>
              <a:rPr lang="en-US" sz="2000" dirty="0" smtClean="0">
                <a:latin typeface="Arial" pitchFamily="34" charset="0"/>
                <a:cs typeface="Arial" pitchFamily="34" charset="0"/>
                <a:hlinkClick r:id="rId5"/>
              </a:rPr>
              <a:t>doi.org/10.3390/en15041526</a:t>
            </a:r>
            <a:endParaRPr lang="en-US" sz="2000" dirty="0" smtClean="0">
              <a:latin typeface="Arial" pitchFamily="34" charset="0"/>
              <a:cs typeface="Arial" pitchFamily="34" charset="0"/>
            </a:endParaRPr>
          </a:p>
          <a:p>
            <a:pPr marL="0" indent="0" algn="just">
              <a:buNone/>
            </a:pPr>
            <a:r>
              <a:rPr lang="en-US" sz="2000" dirty="0">
                <a:latin typeface="Arial" pitchFamily="34" charset="0"/>
                <a:cs typeface="Arial" pitchFamily="34" charset="0"/>
              </a:rPr>
              <a:t>[5]. </a:t>
            </a:r>
            <a:r>
              <a:rPr lang="en-US" sz="2000" dirty="0" smtClean="0">
                <a:latin typeface="Arial" pitchFamily="34" charset="0"/>
                <a:cs typeface="Arial" pitchFamily="34" charset="0"/>
              </a:rPr>
              <a:t>B., Siddhartha and S., </a:t>
            </a:r>
            <a:r>
              <a:rPr lang="en-US" sz="2000" dirty="0" err="1" smtClean="0">
                <a:latin typeface="Arial" pitchFamily="34" charset="0"/>
                <a:cs typeface="Arial" pitchFamily="34" charset="0"/>
              </a:rPr>
              <a:t>Jothibasu</a:t>
            </a:r>
            <a:r>
              <a:rPr lang="en-US" sz="2000" dirty="0" smtClean="0">
                <a:latin typeface="Arial" pitchFamily="34" charset="0"/>
                <a:cs typeface="Arial" pitchFamily="34" charset="0"/>
              </a:rPr>
              <a:t>. ‘’Optimization </a:t>
            </a:r>
            <a:r>
              <a:rPr lang="en-US" sz="2000" dirty="0">
                <a:latin typeface="Arial" pitchFamily="34" charset="0"/>
                <a:cs typeface="Arial" pitchFamily="34" charset="0"/>
              </a:rPr>
              <a:t>of Annual Energy Generation in run of the River </a:t>
            </a:r>
            <a:r>
              <a:rPr lang="en-US" sz="2000" dirty="0" smtClean="0">
                <a:latin typeface="Arial" pitchFamily="34" charset="0"/>
                <a:cs typeface="Arial" pitchFamily="34" charset="0"/>
              </a:rPr>
              <a:t>of Hydro </a:t>
            </a:r>
            <a:r>
              <a:rPr lang="en-US" sz="2000" dirty="0">
                <a:latin typeface="Arial" pitchFamily="34" charset="0"/>
                <a:cs typeface="Arial" pitchFamily="34" charset="0"/>
              </a:rPr>
              <a:t>Power Plants’’. The Journal of </a:t>
            </a:r>
            <a:r>
              <a:rPr lang="en-US" sz="2000" dirty="0" smtClean="0">
                <a:latin typeface="Arial" pitchFamily="34" charset="0"/>
                <a:cs typeface="Arial" pitchFamily="34" charset="0"/>
              </a:rPr>
              <a:t>CPRI. V.8(4), 2012.</a:t>
            </a:r>
            <a:endParaRPr lang="en-US" sz="2000" dirty="0">
              <a:latin typeface="Arial" pitchFamily="34" charset="0"/>
              <a:cs typeface="Arial" pitchFamily="34" charset="0"/>
            </a:endParaRPr>
          </a:p>
          <a:p>
            <a:pPr marL="0" indent="0" algn="just">
              <a:buNone/>
            </a:pPr>
            <a:r>
              <a:rPr lang="en-US" sz="2000" dirty="0">
                <a:latin typeface="Arial" pitchFamily="34" charset="0"/>
                <a:cs typeface="Arial" pitchFamily="34" charset="0"/>
              </a:rPr>
              <a:t>[6]. </a:t>
            </a:r>
            <a:r>
              <a:rPr lang="en-US" sz="2000" dirty="0" smtClean="0">
                <a:latin typeface="Arial" pitchFamily="34" charset="0"/>
                <a:cs typeface="Arial" pitchFamily="34" charset="0"/>
              </a:rPr>
              <a:t>S., </a:t>
            </a:r>
            <a:r>
              <a:rPr lang="en-US" sz="2000" dirty="0" err="1" smtClean="0">
                <a:latin typeface="Arial" pitchFamily="34" charset="0"/>
                <a:cs typeface="Arial" pitchFamily="34" charset="0"/>
              </a:rPr>
              <a:t>Saurabh</a:t>
            </a:r>
            <a:r>
              <a:rPr lang="en-US" sz="2000" dirty="0">
                <a:latin typeface="Arial" pitchFamily="34" charset="0"/>
                <a:cs typeface="Arial" pitchFamily="34" charset="0"/>
              </a:rPr>
              <a:t> G</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Arpit</a:t>
            </a:r>
            <a:r>
              <a:rPr lang="en-US" sz="2000" dirty="0" smtClean="0">
                <a:latin typeface="Arial" pitchFamily="34" charset="0"/>
                <a:cs typeface="Arial" pitchFamily="34" charset="0"/>
              </a:rPr>
              <a:t> and  </a:t>
            </a:r>
            <a:r>
              <a:rPr lang="en-US" sz="2000" dirty="0" err="1" smtClean="0">
                <a:latin typeface="Arial" pitchFamily="34" charset="0"/>
                <a:cs typeface="Arial" pitchFamily="34" charset="0"/>
              </a:rPr>
              <a:t>K.,Dinesh</a:t>
            </a:r>
            <a:r>
              <a:rPr lang="en-US" sz="2000" dirty="0" smtClean="0">
                <a:latin typeface="Arial" pitchFamily="34" charset="0"/>
                <a:cs typeface="Arial" pitchFamily="34" charset="0"/>
              </a:rPr>
              <a:t> Kumar</a:t>
            </a:r>
            <a:r>
              <a:rPr lang="en-US" sz="2000" dirty="0">
                <a:latin typeface="Arial" pitchFamily="34" charset="0"/>
                <a:cs typeface="Arial" pitchFamily="34" charset="0"/>
              </a:rPr>
              <a:t>. ‘’ Review of Optimal Selection of Turbines for Hydroelectric </a:t>
            </a:r>
            <a:r>
              <a:rPr lang="en-US" sz="2000" dirty="0" smtClean="0">
                <a:latin typeface="Arial" pitchFamily="34" charset="0"/>
                <a:cs typeface="Arial" pitchFamily="34" charset="0"/>
              </a:rPr>
              <a:t>Projects’’. International </a:t>
            </a:r>
            <a:r>
              <a:rPr lang="en-US" sz="2000" dirty="0">
                <a:latin typeface="Arial" pitchFamily="34" charset="0"/>
                <a:cs typeface="Arial" pitchFamily="34" charset="0"/>
              </a:rPr>
              <a:t>Journal of Emerging Technology and Advanced </a:t>
            </a:r>
            <a:r>
              <a:rPr lang="en-US" sz="2000" dirty="0" smtClean="0">
                <a:latin typeface="Arial" pitchFamily="34" charset="0"/>
                <a:cs typeface="Arial" pitchFamily="34" charset="0"/>
              </a:rPr>
              <a:t>Engineering V.3(3). 2013. </a:t>
            </a: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21857900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43</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0255293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3933</TotalTime>
  <Words>3810</Words>
  <Application>Microsoft Office PowerPoint</Application>
  <PresentationFormat>Custom</PresentationFormat>
  <Paragraphs>355</Paragraphs>
  <Slides>43</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45" baseType="lpstr">
      <vt:lpstr>Office 테마</vt:lpstr>
      <vt:lpstr>Equation</vt:lpstr>
      <vt:lpstr>Renewable Energy and Distributed Generations </vt:lpstr>
      <vt:lpstr>Outlines </vt:lpstr>
      <vt:lpstr>1. Introduction </vt:lpstr>
      <vt:lpstr>Introduction                                             Cont.…</vt:lpstr>
      <vt:lpstr>Introduction                                                                  cont.….</vt:lpstr>
      <vt:lpstr>PowerPoint Presentation</vt:lpstr>
      <vt:lpstr>Introduction                                                                  cont.….</vt:lpstr>
      <vt:lpstr>PowerPoint Presentation</vt:lpstr>
      <vt:lpstr>2. Small Hydropower Plant </vt:lpstr>
      <vt:lpstr>3. Classification of HydroPower Plants (CHPP) </vt:lpstr>
      <vt:lpstr>PowerPoint Presentation</vt:lpstr>
      <vt:lpstr>CHPP                                                                          Cont....</vt:lpstr>
      <vt:lpstr>PowerPoint Presentation</vt:lpstr>
      <vt:lpstr>CHPP                                                                          Cont....</vt:lpstr>
      <vt:lpstr>PowerPoint Presentation</vt:lpstr>
      <vt:lpstr>PowerPoint Presentation</vt:lpstr>
      <vt:lpstr>OHPP                                                                              Cont.….</vt:lpstr>
      <vt:lpstr>PowerPoint Presentation</vt:lpstr>
      <vt:lpstr>PowerPoint Presentation</vt:lpstr>
      <vt:lpstr>PowerPoint Presentation</vt:lpstr>
      <vt:lpstr>PowerPoint Presentation</vt:lpstr>
      <vt:lpstr>MCHPP                                                                 Cont.….</vt:lpstr>
      <vt:lpstr>MCHPP                                                                 Cont.….</vt:lpstr>
      <vt:lpstr>MCHPP                                                                 Cont.….</vt:lpstr>
      <vt:lpstr>MCHPP                                                                 Cont.….</vt:lpstr>
      <vt:lpstr>MCHPP                                                                 Cont.….</vt:lpstr>
      <vt:lpstr>MCHPP                                                                 Cont.….</vt:lpstr>
      <vt:lpstr>MCHPP                                                                 Cont.….</vt:lpstr>
      <vt:lpstr>6. Estimating Hydropower Plant Power Capacity (EHPPC) </vt:lpstr>
      <vt:lpstr>EHPPC                                                                Cont.…. </vt:lpstr>
      <vt:lpstr>PowerPoint Presentation</vt:lpstr>
      <vt:lpstr>EHPPC                                                                Cont.…. </vt:lpstr>
      <vt:lpstr>EHPPC                                                                Cont.…. </vt:lpstr>
      <vt:lpstr>EHPPC                                                                Cont.…. </vt:lpstr>
      <vt:lpstr>PowerPoint Presentation</vt:lpstr>
      <vt:lpstr>PowerPoint Presentation</vt:lpstr>
      <vt:lpstr>PowerPoint Presentation</vt:lpstr>
      <vt:lpstr>8. Turbine Modeling (Cross Flow Turbine)</vt:lpstr>
      <vt:lpstr>Turbine Modeling                                              Cont.…..</vt:lpstr>
      <vt:lpstr>Turbine Modeling                                              Cont.…..</vt:lpstr>
      <vt:lpstr>Summary </vt:lpstr>
      <vt:lpstr>Reference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299</cp:revision>
  <dcterms:created xsi:type="dcterms:W3CDTF">2021-04-29T04:21:21Z</dcterms:created>
  <dcterms:modified xsi:type="dcterms:W3CDTF">2024-06-07T13:26:31Z</dcterms:modified>
</cp:coreProperties>
</file>