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82" r:id="rId2"/>
    <p:sldId id="459" r:id="rId3"/>
    <p:sldId id="605" r:id="rId4"/>
    <p:sldId id="606" r:id="rId5"/>
    <p:sldId id="607" r:id="rId6"/>
    <p:sldId id="608" r:id="rId7"/>
    <p:sldId id="609" r:id="rId8"/>
    <p:sldId id="611" r:id="rId9"/>
    <p:sldId id="612" r:id="rId10"/>
    <p:sldId id="613" r:id="rId11"/>
    <p:sldId id="614" r:id="rId12"/>
    <p:sldId id="615" r:id="rId13"/>
    <p:sldId id="616" r:id="rId14"/>
    <p:sldId id="617" r:id="rId15"/>
    <p:sldId id="618" r:id="rId16"/>
    <p:sldId id="619" r:id="rId17"/>
    <p:sldId id="620" r:id="rId18"/>
    <p:sldId id="621" r:id="rId19"/>
    <p:sldId id="636" r:id="rId20"/>
    <p:sldId id="622" r:id="rId21"/>
    <p:sldId id="623" r:id="rId22"/>
    <p:sldId id="624" r:id="rId23"/>
    <p:sldId id="625" r:id="rId24"/>
    <p:sldId id="626" r:id="rId25"/>
    <p:sldId id="627" r:id="rId26"/>
    <p:sldId id="628" r:id="rId27"/>
    <p:sldId id="629" r:id="rId28"/>
    <p:sldId id="630" r:id="rId29"/>
    <p:sldId id="631" r:id="rId30"/>
    <p:sldId id="632" r:id="rId31"/>
    <p:sldId id="633" r:id="rId32"/>
    <p:sldId id="634" r:id="rId33"/>
    <p:sldId id="635" r:id="rId34"/>
    <p:sldId id="555" r:id="rId3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7552" autoAdjust="0"/>
  </p:normalViewPr>
  <p:slideViewPr>
    <p:cSldViewPr snapToGrid="0">
      <p:cViewPr>
        <p:scale>
          <a:sx n="75" d="100"/>
          <a:sy n="75" d="100"/>
        </p:scale>
        <p:origin x="-562" y="-29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747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2024-06-08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6/8/2024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5CA30-454F-4AD1-81A6-D73D7A93D56F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BAA26-C1BA-4594-9252-6F1B0694733F}" type="datetime1">
              <a:rPr lang="en-US" smtClean="0"/>
              <a:t>6/8/2024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86EC6-C801-4A80-9416-25C81DF229B1}" type="datetime1">
              <a:rPr lang="en-US" smtClean="0"/>
              <a:t>6/8/2024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64D3E-91DE-4426-B1A5-D07776DB7394}" type="datetime1">
              <a:rPr lang="en-US" altLang="ko-KR" smtClean="0"/>
              <a:t>6/8/2024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migoenergy.com/blog/understanding-geothermal-energy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uters.com/markets/commodities/kenya-steps-up-global-geothermal-powerhouse-2023-10-05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greenmatch.co.uk/blog/2014/04/advantages-and-disadvantages-of-geothermal-energy" TargetMode="Externa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figure/Representation-schematique-dun-systeme-geothermique-ideal-5_fig2_267724906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echnologystudent.com/energy1/geo4.htm" TargetMode="Externa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figure/Dry-steam-power-plant_fig6_359577886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researchgate.net/figure/Binary-cycle-power-plant_fig7_359577886" TargetMode="Externa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figure/Comparison-of-coal-natural-gas-and-geothermal-CO2-emissions-GEA-2012_fig5_338384566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B978-0-12-809597-3.00310-2" TargetMode="External"/><Relationship Id="rId2" Type="http://schemas.openxmlformats.org/officeDocument/2006/relationships/hyperlink" Target="https://doi.org/10.1186/s40517-024-00290-w" TargetMode="External"/><Relationship Id="rId1" Type="http://schemas.openxmlformats.org/officeDocument/2006/relationships/slideLayout" Target="../slideLayouts/slideLayout9.xml"/><Relationship Id="rId5" Type="http://schemas.openxmlformats.org/officeDocument/2006/relationships/hyperlink" Target="https://doi.org/10.1016/B978-0-12-821037-6.00015-9" TargetMode="External"/><Relationship Id="rId4" Type="http://schemas.openxmlformats.org/officeDocument/2006/relationships/hyperlink" Target="https://doi.org/10.1016/j.tsep.2017.10.017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>
                <a:latin typeface="Arial" pitchFamily="34" charset="0"/>
                <a:cs typeface="Arial" pitchFamily="34" charset="0"/>
              </a:rPr>
              <a:t>Renewable Energy and Distributed Generations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1600" y="990600"/>
            <a:ext cx="12090400" cy="5786718"/>
          </a:xfrm>
        </p:spPr>
        <p:txBody>
          <a:bodyPr>
            <a:normAutofit fontScale="62500" lnSpcReduction="2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14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Geothermal Energy </a:t>
            </a:r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Resources </a:t>
            </a: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6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6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6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4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types of Geothermal Power Plant (GPP)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motivation behind using Geothermal Power plant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component of GPP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</a:t>
            </a:r>
            <a:r>
              <a:rPr lang="en-US" sz="29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Operation GPP</a:t>
            </a:r>
            <a:endParaRPr lang="en-US" sz="29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9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operation and factors affecting GPP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082" y="151765"/>
            <a:ext cx="10515600" cy="1325563"/>
          </a:xfrm>
        </p:spPr>
        <p:txBody>
          <a:bodyPr>
            <a:norm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60" y="995680"/>
            <a:ext cx="11643360" cy="52730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altLang="en-U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Types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Geothermal Power Sources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20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Motivation </a:t>
            </a:r>
            <a:r>
              <a:rPr lang="en-US" sz="20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behind using Geothermal energy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Geothermal Energy system components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5. Operation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Geothermal Power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Plant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6.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Advantage and Disadvantage of GPP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7.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Factors Affecting GPP Operation </a:t>
            </a:r>
            <a:endParaRPr lang="en-US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</a:p>
          <a:p>
            <a:pPr marL="457200" indent="-457200">
              <a:buAutoNum type="arabicPeriod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883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600" y="401320"/>
            <a:ext cx="11938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Geo (earth) + thermal (heat) equals geothermal energy, which is heat energy from the earth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Hot water reservoirs at different temperatures and depths below the earth's surface that are naturally occurring or created by humans are known as geothermal resources[1].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 fact that heat is constantly generated inside the earth makes geothermal energy a renewable energy source.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Steam is used in geothermal power plants to generate energy.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steam originates from hot water reservoirs located several miles below the surface of the earth.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Steam drives a turbine, which in turn turns on a generator to produce power as presented in Fig.1.</a:t>
            </a:r>
          </a:p>
          <a:p>
            <a:pPr algn="just">
              <a:defRPr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219200" y="-40639"/>
            <a:ext cx="60960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en-US" altLang="en-US" sz="3000" b="1" dirty="0">
                <a:latin typeface="Arial" charset="0"/>
                <a:cs typeface="Arial" charset="0"/>
              </a:rPr>
              <a:t>1. Introduction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76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9" descr="https://amigoenergy.com/wp-content/uploads/2020/12/4-geothermal-power-plant-illustration-how-it-work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384" y="838200"/>
            <a:ext cx="9192683" cy="487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2"/>
          <p:cNvSpPr>
            <a:spLocks noChangeArrowheads="1"/>
          </p:cNvSpPr>
          <p:nvPr/>
        </p:nvSpPr>
        <p:spPr bwMode="auto">
          <a:xfrm>
            <a:off x="287867" y="5710239"/>
            <a:ext cx="679756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dirty="0">
                <a:latin typeface="Arial" charset="0"/>
                <a:cs typeface="Arial" charset="0"/>
              </a:rPr>
              <a:t>Figure 1. Geothermal power Plant working principle. </a:t>
            </a:r>
          </a:p>
          <a:p>
            <a:r>
              <a:rPr lang="en-US" dirty="0">
                <a:latin typeface="Arial" charset="0"/>
                <a:cs typeface="Arial" charset="0"/>
                <a:hlinkClick r:id="rId3"/>
              </a:rPr>
              <a:t>https://amigoenergy.com/blog/understanding-geothermal-energy/</a:t>
            </a:r>
            <a:endParaRPr lang="en-US" dirty="0">
              <a:latin typeface="Arial" charset="0"/>
              <a:cs typeface="Arial" charset="0"/>
            </a:endParaRPr>
          </a:p>
          <a:p>
            <a:endParaRPr lang="en-US" dirty="0"/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1039285" y="71121"/>
            <a:ext cx="10566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Introduction                                                     Cont.….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46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4"/>
          <p:cNvSpPr txBox="1">
            <a:spLocks noChangeArrowheads="1"/>
          </p:cNvSpPr>
          <p:nvPr/>
        </p:nvSpPr>
        <p:spPr bwMode="auto">
          <a:xfrm>
            <a:off x="284480" y="625118"/>
            <a:ext cx="11907520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Earth has a heat content of 10</a:t>
            </a:r>
            <a:r>
              <a:rPr lang="en-US" altLang="en-US" sz="2000" baseline="30000" dirty="0" smtClean="0">
                <a:latin typeface="Arial" pitchFamily="34" charset="0"/>
                <a:cs typeface="Arial" pitchFamily="34" charset="0"/>
              </a:rPr>
              <a:t>31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joules. 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This heat naturally flows to the surface by </a:t>
            </a: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conduction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at a rate of 44.2 terawatts, (TW,)</a:t>
            </a:r>
            <a:r>
              <a:rPr lang="en-US" altLang="en-US" sz="2000" baseline="30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and is replenished by radioactive decay at a rate of 30 TW.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These power rates more than double the amount of energy that humans now use (</a:t>
            </a:r>
            <a:r>
              <a:rPr lang="en-US" sz="2000" dirty="0" smtClean="0"/>
              <a:t>15 TW )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 from primary sources, however the majority of this power is too diffuse (on average 0.1 W/m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 to be retrieved.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o release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 the heat underneath, the earth's crust needs to be punctured by fluid conduits, such as water or magma. 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 crust functions as a thick insulating blanket.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defRPr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039285" y="71121"/>
            <a:ext cx="10566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Introduction                                                     Cont.….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80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284480" y="528320"/>
            <a:ext cx="11673840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charset="0"/>
                <a:cs typeface="Arial" charset="0"/>
              </a:rPr>
              <a:t>Between 45 and 90 percent of the heat that leaves earth is thought to come from the radioactive decay of atoms, mostly found in the mantle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charset="0"/>
                <a:cs typeface="Arial" charset="0"/>
              </a:rPr>
              <a:t>Gravitational potential energy is further subdivided as follows: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>
                <a:latin typeface="Arial" charset="0"/>
                <a:cs typeface="Arial" charset="0"/>
              </a:rPr>
              <a:t>a. release during e</a:t>
            </a:r>
            <a:r>
              <a:rPr lang="en-US" sz="2000" dirty="0" smtClean="0">
                <a:latin typeface="Arial" charset="0"/>
                <a:cs typeface="Arial" charset="0"/>
              </a:rPr>
              <a:t>arth's </a:t>
            </a:r>
            <a:r>
              <a:rPr lang="en-US" sz="2000" dirty="0">
                <a:latin typeface="Arial" charset="0"/>
                <a:cs typeface="Arial" charset="0"/>
              </a:rPr>
              <a:t>formation.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>
                <a:latin typeface="Arial" charset="0"/>
                <a:cs typeface="Arial" charset="0"/>
              </a:rPr>
              <a:t>b. Heat produced as the numerous heavy metals  </a:t>
            </a:r>
            <a:r>
              <a:rPr lang="en-US" sz="2000" dirty="0" smtClean="0">
                <a:latin typeface="Arial" charset="0"/>
                <a:cs typeface="Arial" charset="0"/>
              </a:rPr>
              <a:t>like copper</a:t>
            </a:r>
            <a:r>
              <a:rPr lang="en-US" sz="2000" dirty="0">
                <a:latin typeface="Arial" charset="0"/>
                <a:cs typeface="Arial" charset="0"/>
              </a:rPr>
              <a:t>, nickel, and </a:t>
            </a:r>
            <a:r>
              <a:rPr lang="en-US" sz="2000" dirty="0" smtClean="0">
                <a:latin typeface="Arial" charset="0"/>
                <a:cs typeface="Arial" charset="0"/>
              </a:rPr>
              <a:t>iron that </a:t>
            </a:r>
            <a:r>
              <a:rPr lang="en-US" sz="2000" dirty="0">
                <a:latin typeface="Arial" charset="0"/>
                <a:cs typeface="Arial" charset="0"/>
              </a:rPr>
              <a:t>sank to the </a:t>
            </a:r>
            <a:r>
              <a:rPr lang="en-US" sz="2000" dirty="0" smtClean="0">
                <a:latin typeface="Arial" charset="0"/>
                <a:cs typeface="Arial" charset="0"/>
              </a:rPr>
              <a:t>earth's </a:t>
            </a:r>
            <a:r>
              <a:rPr lang="en-US" sz="2000" dirty="0">
                <a:latin typeface="Arial" charset="0"/>
                <a:cs typeface="Arial" charset="0"/>
              </a:rPr>
              <a:t>core during differentiation.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charset="0"/>
                <a:cs typeface="Arial" charset="0"/>
              </a:rPr>
              <a:t>Geothermal heat is naturally occurring heat that rises to higher levels of the </a:t>
            </a:r>
            <a:r>
              <a:rPr lang="en-US" sz="2000" dirty="0" smtClean="0">
                <a:latin typeface="Arial" charset="0"/>
                <a:cs typeface="Arial" charset="0"/>
              </a:rPr>
              <a:t>earth's</a:t>
            </a:r>
            <a:r>
              <a:rPr lang="en-US" sz="2000" dirty="0">
                <a:latin typeface="Arial" charset="0"/>
                <a:cs typeface="Arial" charset="0"/>
              </a:rPr>
              <a:t> crust as a result of radioactive materials in the crust decaying. </a:t>
            </a: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039285" y="71121"/>
            <a:ext cx="10566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Introduction                                                     Cont.….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5012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3"/>
          <p:cNvSpPr txBox="1">
            <a:spLocks noChangeArrowheads="1"/>
          </p:cNvSpPr>
          <p:nvPr/>
        </p:nvSpPr>
        <p:spPr bwMode="auto">
          <a:xfrm>
            <a:off x="8695267" y="6205539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7E3F9197-5F8F-466E-A4ED-D173747C5190}" type="slidenum">
              <a:rPr lang="en-US" altLang="en-US">
                <a:solidFill>
                  <a:srgbClr val="898989"/>
                </a:solidFill>
              </a:rPr>
              <a:pPr eaLnBrk="1" hangingPunct="1"/>
              <a:t>7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0" y="627799"/>
            <a:ext cx="12059920" cy="5693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Hydro-geothermal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energy is the accumulation of interior 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earth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energy in gasses and water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whereas 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petro-thermal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energy is the retention of that energy in solid 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rocks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Petro-thermal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energy has just lately been employed for building heating and cooling, but 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hydro-geothermal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 energy has been used for decades, either directly or to generate heat and electricity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The most common phrase used to describe the production of electricity from hydro-geothermal energy is geothermal energy.</a:t>
            </a:r>
          </a:p>
          <a:p>
            <a:pPr algn="just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global installed capacity of geothermal energy is a combined capacity of 16,318 MW in 2023[2]. </a:t>
            </a:r>
          </a:p>
          <a:p>
            <a:pPr algn="just">
              <a:lnSpc>
                <a:spcPct val="150000"/>
              </a:lnSpc>
              <a:buFont typeface="Arial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The installed capacity per country is given Fig.2</a:t>
            </a:r>
          </a:p>
          <a:p>
            <a:pPr marL="0" indent="0" algn="just" eaLnBrk="1" hangingPunct="1">
              <a:lnSpc>
                <a:spcPct val="150000"/>
              </a:lnSpc>
              <a:defRPr/>
            </a:pP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defRPr/>
            </a:pPr>
            <a:endParaRPr lang="en-US" alt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39285" y="71121"/>
            <a:ext cx="10566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Introduction                                                     Cont.….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00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fingfx.thomsonreuters.com/gfx/ce/klvyzmwwbpg/TopGlobalGeothermalProducer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1" y="762001"/>
            <a:ext cx="10689167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1"/>
          <p:cNvSpPr>
            <a:spLocks noChangeArrowheads="1"/>
          </p:cNvSpPr>
          <p:nvPr/>
        </p:nvSpPr>
        <p:spPr bwMode="auto">
          <a:xfrm>
            <a:off x="955040" y="5562600"/>
            <a:ext cx="9652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dirty="0">
                <a:latin typeface="Arial" charset="0"/>
                <a:cs typeface="Arial" charset="0"/>
              </a:rPr>
              <a:t>Figure 1. Global Geothermal Power producer[3]. </a:t>
            </a:r>
            <a:r>
              <a:rPr lang="en-US" dirty="0">
                <a:latin typeface="Arial" charset="0"/>
                <a:cs typeface="Arial" charset="0"/>
                <a:hlinkClick r:id="rId3"/>
              </a:rPr>
              <a:t>https://www.reuters.com/markets/commodities/kenya-steps-up-global-geothermal-powerhouse-2023-10-05/</a:t>
            </a:r>
            <a:endParaRPr lang="en-US" dirty="0">
              <a:latin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39285" y="71121"/>
            <a:ext cx="10566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Introduction                                                     Cont.….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619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ChangeArrowheads="1"/>
          </p:cNvSpPr>
          <p:nvPr/>
        </p:nvSpPr>
        <p:spPr bwMode="auto">
          <a:xfrm>
            <a:off x="558800" y="1049655"/>
            <a:ext cx="1139952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The majority of this hot geothermal water remains underground, locked in fissures and porous </a:t>
            </a:r>
            <a:r>
              <a:rPr lang="en-US" altLang="en-US" sz="2000" dirty="0" smtClean="0">
                <a:latin typeface="Arial" charset="0"/>
                <a:cs typeface="Arial" charset="0"/>
              </a:rPr>
              <a:t>roc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charset="0"/>
                <a:cs typeface="Arial" charset="0"/>
              </a:rPr>
              <a:t> </a:t>
            </a:r>
            <a:r>
              <a:rPr lang="en-US" altLang="en-US" sz="2000" dirty="0">
                <a:latin typeface="Arial" charset="0"/>
                <a:cs typeface="Arial" charset="0"/>
              </a:rPr>
              <a:t>It can occasionally surface as hot springs or geysers.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charset="0"/>
                <a:cs typeface="Arial" charset="0"/>
              </a:rPr>
              <a:t>It’s known that this </a:t>
            </a:r>
            <a:r>
              <a:rPr lang="en-US" altLang="en-US" sz="2000" dirty="0">
                <a:latin typeface="Arial" charset="0"/>
                <a:cs typeface="Arial" charset="0"/>
              </a:rPr>
              <a:t>naturally occurring hot water gathering as a geothermal reservoir. </a:t>
            </a:r>
            <a:endParaRPr lang="en-US" altLang="en-US" sz="2000" dirty="0" smtClean="0">
              <a:latin typeface="Arial" charset="0"/>
              <a:cs typeface="Arial" charset="0"/>
            </a:endParaRP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charset="0"/>
                <a:cs typeface="Arial" charset="0"/>
              </a:rPr>
              <a:t>Accordingly, this naturally existing energy should be harnessed and different techniques should  be applied to produce these energy </a:t>
            </a:r>
          </a:p>
          <a:p>
            <a:pPr algn="just" eaLnBrk="1" hangingPunct="1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 smtClean="0">
                <a:latin typeface="Arial" charset="0"/>
                <a:cs typeface="Arial" charset="0"/>
              </a:rPr>
              <a:t>Its efficient uses based on the types of resources is also needed </a:t>
            </a:r>
            <a:endParaRPr lang="en-US" altLang="en-US" sz="2000" dirty="0">
              <a:latin typeface="Arial" charset="0"/>
              <a:cs typeface="Arial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039285" y="71121"/>
            <a:ext cx="105664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Introduction                                                     Cont.….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9744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701040" y="365127"/>
            <a:ext cx="10652760" cy="5187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ctr" eaLnBrk="1" hangingPunct="1"/>
            <a:r>
              <a:rPr lang="en-US" sz="3000" b="1" dirty="0" smtClean="0">
                <a:latin typeface="Arial" pitchFamily="34" charset="0"/>
                <a:cs typeface="Arial" pitchFamily="34" charset="0"/>
              </a:rPr>
              <a:t>2. Types of Geothermal Power Sources</a:t>
            </a:r>
          </a:p>
        </p:txBody>
      </p:sp>
      <p:sp>
        <p:nvSpPr>
          <p:cNvPr id="5123" name="Text Box 12"/>
          <p:cNvSpPr txBox="1">
            <a:spLocks noChangeArrowheads="1"/>
          </p:cNvSpPr>
          <p:nvPr/>
        </p:nvSpPr>
        <p:spPr bwMode="auto">
          <a:xfrm>
            <a:off x="203200" y="1036320"/>
            <a:ext cx="11877040" cy="55861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en-US" sz="2000" b="1" dirty="0" smtClean="0"/>
              <a:t>Hot </a:t>
            </a:r>
            <a:r>
              <a:rPr lang="en-US" altLang="en-US" sz="2000" b="1" dirty="0"/>
              <a:t>Water Reservoirs: </a:t>
            </a:r>
            <a:r>
              <a:rPr lang="en-US" altLang="en-US" sz="2000" b="1" dirty="0" smtClean="0"/>
              <a:t> </a:t>
            </a:r>
            <a:r>
              <a:rPr lang="en-US" altLang="en-US" sz="2000" dirty="0" smtClean="0"/>
              <a:t>The hot underground water reservoir is used as input for producing energy</a:t>
            </a:r>
          </a:p>
          <a:p>
            <a:pPr marL="285750" indent="-285750" algn="just">
              <a:lnSpc>
                <a:spcPct val="150000"/>
              </a:lnSpc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en-US" altLang="en-US" sz="2000" dirty="0" smtClean="0"/>
              <a:t>The large number hot water reservoir exist in different regions</a:t>
            </a:r>
          </a:p>
          <a:p>
            <a:pPr algn="just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en-US" sz="2000" b="1" dirty="0" smtClean="0"/>
              <a:t>Natural Steam </a:t>
            </a:r>
            <a:r>
              <a:rPr lang="en-US" altLang="en-US" sz="2000" b="1" dirty="0"/>
              <a:t>Reservoirs:  </a:t>
            </a:r>
            <a:r>
              <a:rPr lang="en-US" altLang="en-US" sz="2000" dirty="0" smtClean="0"/>
              <a:t>this needs the deep dug-holes into the ground  that can causes steam flow to the surface.   </a:t>
            </a:r>
            <a:endParaRPr lang="en-US" altLang="en-US" sz="2000" dirty="0"/>
          </a:p>
          <a:p>
            <a:pPr algn="just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en-US" sz="2000" b="1" dirty="0" smtClean="0"/>
              <a:t>Geo-pressured </a:t>
            </a:r>
            <a:r>
              <a:rPr lang="en-US" altLang="en-US" sz="2000" b="1" dirty="0"/>
              <a:t>Reservoirs:  </a:t>
            </a:r>
            <a:r>
              <a:rPr lang="en-US" altLang="en-US" sz="2000" dirty="0" smtClean="0"/>
              <a:t>it uses the salt-water , which is completely </a:t>
            </a:r>
            <a:r>
              <a:rPr lang="en-US" altLang="en-US" sz="2000" dirty="0"/>
              <a:t>saturated with </a:t>
            </a:r>
            <a:r>
              <a:rPr lang="en-US" altLang="en-US" sz="2000" dirty="0" smtClean="0"/>
              <a:t>different natural </a:t>
            </a:r>
            <a:r>
              <a:rPr lang="en-US" altLang="en-US" sz="2000" dirty="0"/>
              <a:t>gas in stored under pressure from the weight of overlying rock.  </a:t>
            </a:r>
            <a:endParaRPr lang="en-US" altLang="en-US" sz="2000" dirty="0" smtClean="0"/>
          </a:p>
          <a:p>
            <a:pPr marL="342900" indent="-342900" algn="just">
              <a:lnSpc>
                <a:spcPct val="150000"/>
              </a:lnSpc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en-US" altLang="en-US" sz="2000" dirty="0" smtClean="0"/>
              <a:t>Can be used </a:t>
            </a:r>
            <a:r>
              <a:rPr lang="en-US" altLang="en-US" sz="2000" dirty="0"/>
              <a:t>for </a:t>
            </a:r>
            <a:r>
              <a:rPr lang="en-US" altLang="en-US" sz="2000" dirty="0" smtClean="0"/>
              <a:t>different applications like heat </a:t>
            </a:r>
            <a:r>
              <a:rPr lang="en-US" altLang="en-US" sz="2000" b="1" dirty="0"/>
              <a:t>and </a:t>
            </a:r>
            <a:r>
              <a:rPr lang="en-US" altLang="en-US" sz="2000" b="1" dirty="0" smtClean="0"/>
              <a:t>natural </a:t>
            </a:r>
            <a:r>
              <a:rPr lang="en-US" altLang="en-US" sz="2000" b="1" dirty="0"/>
              <a:t>gas</a:t>
            </a:r>
            <a:r>
              <a:rPr lang="en-US" altLang="en-US" sz="2000" b="1" dirty="0" smtClean="0"/>
              <a:t>.</a:t>
            </a:r>
          </a:p>
          <a:p>
            <a:pPr algn="just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en-US" sz="2000" b="1" dirty="0"/>
              <a:t>Normal Geothermal </a:t>
            </a:r>
            <a:r>
              <a:rPr lang="en-US" altLang="en-US" sz="2000" b="1" dirty="0" smtClean="0"/>
              <a:t>Gradient</a:t>
            </a:r>
          </a:p>
          <a:p>
            <a:pPr algn="just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en-US" sz="2000" b="1" dirty="0"/>
              <a:t>Molten Magma:</a:t>
            </a:r>
          </a:p>
          <a:p>
            <a:pPr>
              <a:spcBef>
                <a:spcPct val="50000"/>
              </a:spcBef>
              <a:buFontTx/>
              <a:buChar char="•"/>
              <a:defRPr/>
            </a:pPr>
            <a:endParaRPr lang="en-US" alt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77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5280" y="151140"/>
            <a:ext cx="10904220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3. Motivation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behind using Geothermal energy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Environmentally friendly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Reliable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 doesn’t dependent 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weather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condition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Easily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integrated with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Grid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Naturally abundant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Possibility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 generating in large Giga-watt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 is an exceptionally constant source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energy ,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not dependent on neither wind nor sun, and available all year long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503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3200" y="685801"/>
            <a:ext cx="11785600" cy="38472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High efficiency : Geothermal heat pump systems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 25% to 50% less electricity than conventional systems for heating or cooling, and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Flexible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design they can be adjusted to different situations, requiring less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Little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No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Geothermal System Maintenance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Reliable and Long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life span , 20-50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years as presented in Fig.2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 eaLnBrk="1" hangingPunct="1">
              <a:lnSpc>
                <a:spcPct val="200000"/>
              </a:lnSpc>
              <a:spcBef>
                <a:spcPct val="20000"/>
              </a:spcBef>
              <a:buFont typeface="Arial" charset="0"/>
              <a:buChar char="•"/>
              <a:defRPr/>
            </a:pPr>
            <a:r>
              <a:rPr lang="en-US" altLang="en-US" sz="2000" dirty="0">
                <a:latin typeface="Arial" pitchFamily="34" charset="0"/>
                <a:cs typeface="Arial" pitchFamily="34" charset="0"/>
              </a:rPr>
              <a:t>Minimal Land Use Compared to Other Energy Sources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1493520" y="132080"/>
            <a:ext cx="104952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Motivation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cont.…..</a:t>
            </a:r>
            <a:endParaRPr lang="en-US" sz="3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286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609600" y="4800600"/>
            <a:ext cx="10363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 dirty="0">
                <a:latin typeface="Arial" pitchFamily="34" charset="0"/>
                <a:cs typeface="Arial" pitchFamily="34" charset="0"/>
              </a:rPr>
              <a:t>Figure 2. the Reliability of  Geothermal energy 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OTHER 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resources</a:t>
            </a:r>
            <a:r>
              <a:rPr lang="en-US" dirty="0" smtClean="0"/>
              <a:t>.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://www.greenmatch.co.uk/blog/2014/04/advantages-and-disadvantages-of-geothermal-energy</a:t>
            </a:r>
            <a:endParaRPr lang="en-US" dirty="0"/>
          </a:p>
          <a:p>
            <a:endParaRPr lang="en-US" dirty="0"/>
          </a:p>
        </p:txBody>
      </p:sp>
      <p:pic>
        <p:nvPicPr>
          <p:cNvPr id="13315" name="Picture 8" descr="https://cdn.greenmatch.co.uk/cdn-cgi/image/format=auto/2/2022/10/capacity-factor-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1143000"/>
            <a:ext cx="9779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93520" y="132080"/>
            <a:ext cx="104952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Motivation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cont.…..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45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110A6F54-F462-48FE-97D6-514B2F55EAEB}" type="slidenum">
              <a:rPr lang="en-US" altLang="en-US">
                <a:solidFill>
                  <a:srgbClr val="898989"/>
                </a:solidFill>
              </a:rPr>
              <a:pPr eaLnBrk="1" hangingPunct="1"/>
              <a:t>14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0980" y="903446"/>
            <a:ext cx="1197102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fontAlgn="t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Geothermal energy is used for:</a:t>
            </a:r>
          </a:p>
          <a:p>
            <a:pPr marL="457200" indent="-457200" algn="just" eaLnBrk="1" fontAlgn="t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Used as electricity generations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 eaLnBrk="1" fontAlgn="t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Work as direct uses for the commercial,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industrial, and residential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heating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purposes</a:t>
            </a:r>
          </a:p>
          <a:p>
            <a:pPr marL="457200" indent="-457200" algn="just" eaLnBrk="1" fontAlgn="t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efficient home heating and cooling through geothermal heat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pumps[4]: </a:t>
            </a:r>
          </a:p>
          <a:p>
            <a:pPr marL="457200" indent="-457200" algn="just" eaLnBrk="1" fontAlgn="t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indirect uses drilling wells are needed then hot water will flow into a geothermal reservoir.</a:t>
            </a:r>
          </a:p>
          <a:p>
            <a:pPr marL="457200" indent="-457200" algn="just" eaLnBrk="1" fontAlgn="t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spc="-39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te</a:t>
            </a:r>
            <a:r>
              <a:rPr lang="en-GB" sz="2000" spc="-4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p</a:t>
            </a:r>
            <a:r>
              <a:rPr lang="en-GB" sz="2000" spc="4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GB" sz="2000" spc="-25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a</a:t>
            </a:r>
            <a:r>
              <a:rPr lang="en-GB" sz="2000" spc="-4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u</a:t>
            </a:r>
            <a:r>
              <a:rPr lang="en-GB" sz="2000" spc="-9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e</a:t>
            </a:r>
            <a:r>
              <a:rPr lang="en-GB" sz="2000" spc="4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ab</a:t>
            </a:r>
            <a:r>
              <a:rPr lang="en-GB" sz="2000" spc="-14" dirty="0" smtClean="0">
                <a:latin typeface="Arial" pitchFamily="34" charset="0"/>
                <a:cs typeface="Arial" pitchFamily="34" charset="0"/>
              </a:rPr>
              <a:t>ov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e  </a:t>
            </a:r>
            <a:r>
              <a:rPr lang="en-GB" sz="2000" spc="-4" dirty="0" smtClean="0">
                <a:latin typeface="Arial" pitchFamily="34" charset="0"/>
                <a:cs typeface="Arial" pitchFamily="34" charset="0"/>
              </a:rPr>
              <a:t>150</a:t>
            </a:r>
            <a:r>
              <a:rPr lang="en-GB" sz="2000" spc="-9" dirty="0" smtClean="0">
                <a:latin typeface="Arial" pitchFamily="34" charset="0"/>
                <a:cs typeface="Arial" pitchFamily="34" charset="0"/>
              </a:rPr>
              <a:t>°</a:t>
            </a:r>
            <a:r>
              <a:rPr lang="en-GB" sz="2000" spc="4" dirty="0" smtClean="0">
                <a:latin typeface="Arial" pitchFamily="34" charset="0"/>
                <a:cs typeface="Arial" pitchFamily="34" charset="0"/>
              </a:rPr>
              <a:t>C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latin typeface="Arial" pitchFamily="34" charset="0"/>
                <a:cs typeface="Arial" pitchFamily="34" charset="0"/>
              </a:rPr>
              <a:t>is needed for indirect use and 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for the </a:t>
            </a:r>
            <a:r>
              <a:rPr lang="en-GB" sz="2000" spc="2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d</a:t>
            </a:r>
            <a:r>
              <a:rPr lang="en-GB" sz="2000" spc="9" dirty="0">
                <a:latin typeface="Arial" pitchFamily="34" charset="0"/>
                <a:cs typeface="Arial" pitchFamily="34" charset="0"/>
              </a:rPr>
              <a:t>i</a:t>
            </a:r>
            <a:r>
              <a:rPr lang="en-GB" sz="2000" spc="-9" dirty="0">
                <a:latin typeface="Arial" pitchFamily="34" charset="0"/>
                <a:cs typeface="Arial" pitchFamily="34" charset="0"/>
              </a:rPr>
              <a:t>r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ect </a:t>
            </a:r>
            <a:r>
              <a:rPr lang="en-GB"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spc="-9" dirty="0">
                <a:latin typeface="Arial" pitchFamily="34" charset="0"/>
                <a:cs typeface="Arial" pitchFamily="34" charset="0"/>
              </a:rPr>
              <a:t>us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e </a:t>
            </a:r>
            <a:r>
              <a:rPr lang="en-GB" sz="2000" spc="15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spc="9" dirty="0">
                <a:latin typeface="Arial" pitchFamily="34" charset="0"/>
                <a:cs typeface="Arial" pitchFamily="34" charset="0"/>
              </a:rPr>
              <a:t>i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t  is g</a:t>
            </a:r>
            <a:r>
              <a:rPr lang="en-GB" sz="2000" spc="4" dirty="0">
                <a:latin typeface="Arial" pitchFamily="34" charset="0"/>
                <a:cs typeface="Arial" pitchFamily="34" charset="0"/>
              </a:rPr>
              <a:t>e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ne</a:t>
            </a:r>
            <a:r>
              <a:rPr lang="en-GB" sz="2000" spc="-19" dirty="0">
                <a:latin typeface="Arial" pitchFamily="34" charset="0"/>
                <a:cs typeface="Arial" pitchFamily="34" charset="0"/>
              </a:rPr>
              <a:t>r</a:t>
            </a:r>
            <a:r>
              <a:rPr lang="en-GB" sz="2000" spc="-14" dirty="0">
                <a:latin typeface="Arial" pitchFamily="34" charset="0"/>
                <a:cs typeface="Arial" pitchFamily="34" charset="0"/>
              </a:rPr>
              <a:t>a</a:t>
            </a:r>
            <a:r>
              <a:rPr lang="en-GB" sz="2000" spc="9" dirty="0">
                <a:latin typeface="Arial" pitchFamily="34" charset="0"/>
                <a:cs typeface="Arial" pitchFamily="34" charset="0"/>
              </a:rPr>
              <a:t>ll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y   a</a:t>
            </a:r>
            <a:r>
              <a:rPr lang="en-GB" sz="2000" spc="-14" dirty="0">
                <a:latin typeface="Arial" pitchFamily="34" charset="0"/>
                <a:cs typeface="Arial" pitchFamily="34" charset="0"/>
              </a:rPr>
              <a:t>r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o</a:t>
            </a:r>
            <a:r>
              <a:rPr lang="en-GB" sz="2000" spc="-9" dirty="0">
                <a:latin typeface="Arial" pitchFamily="34" charset="0"/>
                <a:cs typeface="Arial" pitchFamily="34" charset="0"/>
              </a:rPr>
              <a:t>u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nd  </a:t>
            </a:r>
            <a:r>
              <a:rPr lang="en-GB" sz="2000" spc="9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spc="-4" dirty="0">
                <a:latin typeface="Arial" pitchFamily="34" charset="0"/>
                <a:cs typeface="Arial" pitchFamily="34" charset="0"/>
              </a:rPr>
              <a:t>80</a:t>
            </a:r>
            <a:r>
              <a:rPr lang="en-GB" sz="2000" spc="-9" dirty="0">
                <a:latin typeface="Arial" pitchFamily="34" charset="0"/>
                <a:cs typeface="Arial" pitchFamily="34" charset="0"/>
              </a:rPr>
              <a:t>°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C.</a:t>
            </a:r>
          </a:p>
          <a:p>
            <a:pPr marL="457200" indent="-457200" algn="just" eaLnBrk="1" fontAlgn="t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Then,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water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go to the surface through wells and then its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heat energy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will be converted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into electricity at a geothermal power plant.</a:t>
            </a:r>
          </a:p>
        </p:txBody>
      </p:sp>
      <p:sp>
        <p:nvSpPr>
          <p:cNvPr id="4" name="Rectangle 3"/>
          <p:cNvSpPr/>
          <p:nvPr/>
        </p:nvSpPr>
        <p:spPr>
          <a:xfrm>
            <a:off x="1493520" y="132080"/>
            <a:ext cx="104952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Motivation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cont.…..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4816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747" y="1016001"/>
            <a:ext cx="1210225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200000"/>
              </a:lnSpc>
              <a:buFont typeface="Arial" pitchFamily="34" charset="0"/>
              <a:buChar char="•"/>
              <a:defRPr/>
            </a:pPr>
            <a:r>
              <a:rPr lang="en-US" altLang="en-US" sz="2000" dirty="0">
                <a:latin typeface="Arial" charset="0"/>
                <a:cs typeface="Arial" charset="0"/>
              </a:rPr>
              <a:t>A geothermal system is composed of three main elements:</a:t>
            </a:r>
          </a:p>
          <a:p>
            <a:pPr marL="514350" indent="-514350" eaLnBrk="1" hangingPunct="1">
              <a:lnSpc>
                <a:spcPct val="200000"/>
              </a:lnSpc>
              <a:buFont typeface="+mj-lt"/>
              <a:buAutoNum type="romanLcPeriod"/>
              <a:defRPr/>
            </a:pPr>
            <a:r>
              <a:rPr lang="en-US" altLang="en-US" sz="2000" dirty="0">
                <a:latin typeface="Arial" charset="0"/>
                <a:cs typeface="Arial" charset="0"/>
              </a:rPr>
              <a:t>Heat Source</a:t>
            </a:r>
          </a:p>
          <a:p>
            <a:pPr marL="514350" indent="-514350" eaLnBrk="1" hangingPunct="1">
              <a:lnSpc>
                <a:spcPct val="200000"/>
              </a:lnSpc>
              <a:buFont typeface="+mj-lt"/>
              <a:buAutoNum type="romanLcPeriod"/>
              <a:defRPr/>
            </a:pPr>
            <a:r>
              <a:rPr lang="en-US" altLang="en-US" sz="2000" dirty="0">
                <a:latin typeface="Arial" charset="0"/>
                <a:cs typeface="Arial" charset="0"/>
              </a:rPr>
              <a:t> Reservoir</a:t>
            </a:r>
          </a:p>
          <a:p>
            <a:pPr marL="514350" indent="-514350" eaLnBrk="1" hangingPunct="1">
              <a:lnSpc>
                <a:spcPct val="200000"/>
              </a:lnSpc>
              <a:buFont typeface="+mj-lt"/>
              <a:buAutoNum type="romanLcPeriod"/>
              <a:defRPr/>
            </a:pPr>
            <a:r>
              <a:rPr lang="en-US" altLang="en-US" sz="2000" dirty="0">
                <a:latin typeface="Arial" charset="0"/>
                <a:cs typeface="Arial" charset="0"/>
              </a:rPr>
              <a:t>Fluid</a:t>
            </a:r>
          </a:p>
          <a:p>
            <a:pPr marL="342900" indent="-342900" algn="just" eaLnBrk="1" hangingPunct="1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charset="0"/>
                <a:cs typeface="Arial" charset="0"/>
              </a:rPr>
              <a:t>The geothermal energy is transferred from interior towards the surface by conduction as presented in Fig.4. </a:t>
            </a:r>
          </a:p>
          <a:p>
            <a:pPr marL="342900" indent="-342900" algn="just" eaLnBrk="1" hangingPunct="1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altLang="en-US" sz="2000" dirty="0">
                <a:latin typeface="Arial" charset="0"/>
                <a:cs typeface="Arial" charset="0"/>
              </a:rPr>
              <a:t>It can be explained as follows: "convicting water in the </a:t>
            </a:r>
            <a:r>
              <a:rPr lang="en-US" altLang="en-US" sz="2000" dirty="0" smtClean="0">
                <a:latin typeface="Arial" charset="0"/>
                <a:cs typeface="Arial" charset="0"/>
              </a:rPr>
              <a:t>earth's </a:t>
            </a:r>
            <a:r>
              <a:rPr lang="en-US" altLang="en-US" sz="2000" dirty="0">
                <a:latin typeface="Arial" charset="0"/>
                <a:cs typeface="Arial" charset="0"/>
              </a:rPr>
              <a:t>upper crust transfers heat from a heat source to a heat sink, usually the free surface, in a confined space" 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430867" y="14289"/>
            <a:ext cx="10141373" cy="699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altLang="en-US" sz="3000" b="1" dirty="0" smtClean="0">
                <a:latin typeface="Arial" charset="0"/>
                <a:cs typeface="Arial" charset="0"/>
              </a:rPr>
              <a:t>4. Geothermal Energy </a:t>
            </a:r>
            <a:r>
              <a:rPr lang="en-US" altLang="en-US" sz="3000" b="1" dirty="0">
                <a:latin typeface="Arial" charset="0"/>
                <a:cs typeface="Arial" charset="0"/>
              </a:rPr>
              <a:t>S</a:t>
            </a:r>
            <a:r>
              <a:rPr lang="en-US" altLang="en-US" sz="3000" b="1" dirty="0" smtClean="0">
                <a:latin typeface="Arial" charset="0"/>
                <a:cs typeface="Arial" charset="0"/>
              </a:rPr>
              <a:t>ystem Components(GESC)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119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101600" y="999739"/>
            <a:ext cx="12090400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Three primary components comprise a geothermal system: a reservoir, a heat source, and a fluid that acts as a heat carrier.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The heat source may be the earth's normal temperature, which rises with depth of a temperature (&gt; 600 °C) magmatic incursion that has reached relatively shallow depths (5–10 km).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 The heated permeable rocks serve as the reservoir, where heat is extracted by the circulating fluids</a:t>
            </a:r>
          </a:p>
          <a:p>
            <a:pPr marL="342900" indent="-342900" algn="just">
              <a:lnSpc>
                <a:spcPct val="200000"/>
              </a:lnSpc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If the hot rocks are not permeable</a:t>
            </a:r>
            <a:r>
              <a:rPr lang="de-DE" altLang="en-US" sz="2000" dirty="0">
                <a:latin typeface="Arial" charset="0"/>
                <a:cs typeface="Arial" charset="0"/>
              </a:rPr>
              <a:t>,</a:t>
            </a:r>
            <a:r>
              <a:rPr lang="en-US" altLang="en-US" sz="2000" dirty="0">
                <a:latin typeface="Arial" charset="0"/>
                <a:cs typeface="Arial" charset="0"/>
              </a:rPr>
              <a:t> it is necessary to fracture them</a:t>
            </a:r>
            <a:endParaRPr lang="en-US" sz="2000" dirty="0"/>
          </a:p>
        </p:txBody>
      </p:sp>
      <p:sp>
        <p:nvSpPr>
          <p:cNvPr id="2" name="Rectangle 1"/>
          <p:cNvSpPr/>
          <p:nvPr/>
        </p:nvSpPr>
        <p:spPr>
          <a:xfrm>
            <a:off x="477520" y="14456"/>
            <a:ext cx="1133856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000" b="1" dirty="0" smtClean="0">
                <a:latin typeface="Arial" charset="0"/>
                <a:cs typeface="Arial" charset="0"/>
              </a:rPr>
              <a:t>GESC                                                                             Cont</a:t>
            </a:r>
            <a:r>
              <a:rPr lang="en-US" altLang="en-US" sz="3000" b="1" dirty="0" smtClean="0">
                <a:latin typeface="Arial" charset="0"/>
                <a:cs typeface="Arial" charset="0"/>
              </a:rPr>
              <a:t>.…….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868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www.unionegeotermica.it/images/What_is_geothermal_en_html_4983ad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381000"/>
            <a:ext cx="10930467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1"/>
          <p:cNvSpPr>
            <a:spLocks noChangeArrowheads="1"/>
          </p:cNvSpPr>
          <p:nvPr/>
        </p:nvSpPr>
        <p:spPr bwMode="auto">
          <a:xfrm>
            <a:off x="203200" y="5410200"/>
            <a:ext cx="104648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/>
              <a:t>Figure 3. The formulation of Geothermal Energy[5]. </a:t>
            </a:r>
            <a:r>
              <a:rPr lang="en-US">
                <a:hlinkClick r:id="rId3"/>
              </a:rPr>
              <a:t>https://www.researchgate.net/figure/Representation-schematique-dun-systeme-geothermique-ideal-5_fig2_267724906</a:t>
            </a:r>
            <a:endParaRPr lang="en-US"/>
          </a:p>
          <a:p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637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2288F56C-DD3C-4969-807D-6DF9A51B841F}" type="slidenum">
              <a:rPr lang="en-US" altLang="en-US">
                <a:solidFill>
                  <a:srgbClr val="898989"/>
                </a:solidFill>
              </a:rPr>
              <a:pPr eaLnBrk="1" hangingPunct="1"/>
              <a:t>18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5280" y="616467"/>
            <a:ext cx="11480800" cy="36317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91440" indent="-457200" algn="just" eaLnBrk="1" fontAlgn="t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There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are four commercial types of geothermal power plants[6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]:  </a:t>
            </a:r>
          </a:p>
          <a:p>
            <a:pPr marL="457200" indent="-457200" algn="just" eaLnBrk="1" fontAlgn="t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AutoNum type="alpha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flash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plants         </a:t>
            </a:r>
          </a:p>
          <a:p>
            <a:pPr marL="457200" indent="-457200" algn="just" eaLnBrk="1" fontAlgn="t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AutoNum type="alpha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dry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steam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plants                   </a:t>
            </a:r>
          </a:p>
          <a:p>
            <a:pPr algn="just" eaLnBrk="1" fontAlgn="t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c.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binary power plants</a:t>
            </a:r>
          </a:p>
          <a:p>
            <a:pPr algn="just" eaLnBrk="1" fontAlgn="t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d. flash/binary combined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plants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4635" y="0"/>
            <a:ext cx="906049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>5. Operation of Geothermal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Power Plant(OGTPP)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65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96240" y="1117600"/>
            <a:ext cx="1152144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" algn="just" fontAlgn="t">
              <a:lnSpc>
                <a:spcPct val="15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a. 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Flash Steam Power Plant</a:t>
            </a:r>
          </a:p>
          <a:p>
            <a:pPr marL="91440" indent="-457200" algn="just" fontAlgn="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Under intense pressure, the hot water is forced to the surface.</a:t>
            </a:r>
          </a:p>
          <a:p>
            <a:pPr marL="91440" indent="-457200" algn="just" fontAlgn="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Because the water contains contaminants like salt, it is frequently referred to as "brine." </a:t>
            </a:r>
          </a:p>
          <a:p>
            <a:pPr marL="91440" indent="-457200" algn="just" fontAlgn="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Some of the water turns into steam when it reaches the surface because of the drop in pressure as presented in Fig.4. </a:t>
            </a:r>
          </a:p>
          <a:p>
            <a:pPr marL="91440" indent="-457200" algn="just" fontAlgn="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creates a steam blast, which rotates the turbine and then create electricity. Operates at higher temperature, greater than 182 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0</a:t>
            </a:r>
            <a:r>
              <a:rPr lang="en-US" sz="2000" baseline="-25000" dirty="0">
                <a:latin typeface="Arial" pitchFamily="34" charset="0"/>
                <a:cs typeface="Arial" pitchFamily="34" charset="0"/>
              </a:rPr>
              <a:t>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marL="91440" indent="-457200" algn="just" fontAlgn="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cooled water is put back into the reservoir so tha</a:t>
            </a:r>
            <a:r>
              <a:rPr lang="en-US" dirty="0">
                <a:latin typeface="Arial" pitchFamily="34" charset="0"/>
                <a:cs typeface="Arial" pitchFamily="34" charset="0"/>
              </a:rPr>
              <a:t>t geothermal rocks can warm it once more.</a:t>
            </a:r>
          </a:p>
          <a:p>
            <a:pPr algn="just" fontAlgn="t">
              <a:lnSpc>
                <a:spcPct val="150000"/>
              </a:lnSpc>
              <a:defRPr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6240" y="308094"/>
            <a:ext cx="112979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                                                                  Cont.……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267927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D64B1BCA-B5BB-408E-BF9A-000C80BA679B}" type="slidenum">
              <a:rPr lang="en-US" altLang="en-US">
                <a:solidFill>
                  <a:srgbClr val="898989"/>
                </a:solidFill>
              </a:rPr>
              <a:pPr eaLnBrk="1" hangingPunct="1"/>
              <a:t>20</a:t>
            </a:fld>
            <a:endParaRPr lang="en-US" altLang="en-US">
              <a:solidFill>
                <a:srgbClr val="898989"/>
              </a:solidFill>
            </a:endParaRPr>
          </a:p>
        </p:txBody>
      </p:sp>
      <p:pic>
        <p:nvPicPr>
          <p:cNvPr id="19459" name="Picture 6" descr="Flash Steam Power Plan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1" y="609601"/>
            <a:ext cx="8691033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757768" y="5554663"/>
            <a:ext cx="10215033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2000">
                <a:latin typeface="Arial" charset="0"/>
                <a:cs typeface="Arial" charset="0"/>
              </a:rPr>
              <a:t>Figure 4. Flash Steam Power Plant operation. </a:t>
            </a:r>
            <a:r>
              <a:rPr lang="en-US" sz="2000">
                <a:latin typeface="Arial" charset="0"/>
                <a:cs typeface="Arial" charset="0"/>
                <a:hlinkClick r:id="rId3"/>
              </a:rPr>
              <a:t>https://technologystudent.com/energy1/geo4.htm</a:t>
            </a:r>
            <a:endParaRPr lang="en-US" sz="2000">
              <a:latin typeface="Arial" charset="0"/>
              <a:cs typeface="Arial" charset="0"/>
            </a:endParaRPr>
          </a:p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96240" y="308094"/>
            <a:ext cx="1129792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                                                                  Cont.……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5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/>
            <a:fld id="{C13BE3BF-7DD8-4464-BD5A-222B108D2D18}" type="slidenum">
              <a:rPr lang="en-US" altLang="en-US">
                <a:solidFill>
                  <a:srgbClr val="898989"/>
                </a:solidFill>
                <a:latin typeface="Times New Roman" pitchFamily="18" charset="0"/>
                <a:cs typeface="Times New Roman" pitchFamily="18" charset="0"/>
              </a:rPr>
              <a:pPr algn="just" eaLnBrk="1" hangingPunct="1"/>
              <a:t>21</a:t>
            </a:fld>
            <a:endParaRPr lang="en-US" altLang="en-US">
              <a:solidFill>
                <a:srgbClr val="89898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3" name="TextBox 2"/>
          <p:cNvSpPr txBox="1">
            <a:spLocks noChangeArrowheads="1"/>
          </p:cNvSpPr>
          <p:nvPr/>
        </p:nvSpPr>
        <p:spPr bwMode="auto">
          <a:xfrm>
            <a:off x="-14817" y="358775"/>
            <a:ext cx="1206457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0488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en-US" sz="2400" dirty="0">
                <a:latin typeface="Arial" charset="0"/>
                <a:cs typeface="Arial" charset="0"/>
              </a:rPr>
              <a:t>b. </a:t>
            </a:r>
            <a:r>
              <a:rPr lang="en-US" sz="2000" b="1" dirty="0">
                <a:latin typeface="Arial" charset="0"/>
                <a:cs typeface="Arial" charset="0"/>
              </a:rPr>
              <a:t>Dry Steam Power Plant</a:t>
            </a:r>
            <a:r>
              <a:rPr lang="en-US" sz="2000" dirty="0">
                <a:latin typeface="Arial" charset="0"/>
                <a:cs typeface="Arial" charset="0"/>
              </a:rPr>
              <a:t>: Generator turbines in dry steam plants are powered by steam extracted directly from a geothermal reservoir[7].</a:t>
            </a:r>
          </a:p>
          <a:p>
            <a:pPr algn="just" eaLnBrk="1" hangingPunct="1">
              <a:lnSpc>
                <a:spcPct val="150000"/>
              </a:lnSpc>
              <a:buFont typeface="Arial" charset="0"/>
              <a:buChar char="•"/>
            </a:pPr>
            <a:r>
              <a:rPr lang="en-US" sz="2000" dirty="0">
                <a:latin typeface="Arial" charset="0"/>
                <a:cs typeface="Arial" charset="0"/>
              </a:rPr>
              <a:t>An electrical generator is powered by the steam, which is brought straight to a turbine, which is presented in Fig.5.</a:t>
            </a:r>
          </a:p>
        </p:txBody>
      </p:sp>
      <p:pic>
        <p:nvPicPr>
          <p:cNvPr id="20484" name="Picture 6" descr="https://www.researchgate.net/publication/359577886/figure/fig6/AS:1139238343057416@1648626995594/Dry-steam-power-pla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1" y="2247900"/>
            <a:ext cx="7493000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Rectangle 1"/>
          <p:cNvSpPr>
            <a:spLocks noChangeArrowheads="1"/>
          </p:cNvSpPr>
          <p:nvPr/>
        </p:nvSpPr>
        <p:spPr bwMode="auto">
          <a:xfrm>
            <a:off x="406400" y="5715000"/>
            <a:ext cx="11785600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>
                <a:latin typeface="Arial" charset="0"/>
                <a:cs typeface="Arial" charset="0"/>
              </a:rPr>
              <a:t>Figure 5. Dry Steam Power Plant operation. </a:t>
            </a:r>
          </a:p>
          <a:p>
            <a:r>
              <a:rPr lang="en-US" sz="1400">
                <a:latin typeface="Arial" charset="0"/>
                <a:cs typeface="Arial" charset="0"/>
                <a:hlinkClick r:id="rId3"/>
              </a:rPr>
              <a:t>https://www.researchgate.net/figure/Dry-steam-power-plant_fig6_359577886</a:t>
            </a:r>
            <a:endParaRPr lang="en-US" sz="1400">
              <a:latin typeface="Arial" charset="0"/>
              <a:cs typeface="Arial" charset="0"/>
            </a:endParaRPr>
          </a:p>
          <a:p>
            <a:endParaRPr lang="en-US">
              <a:latin typeface="Arial" charset="0"/>
              <a:cs typeface="Arial" charset="0"/>
            </a:endParaRPr>
          </a:p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57461" y="0"/>
            <a:ext cx="9661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4087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3"/>
          <p:cNvSpPr txBox="1">
            <a:spLocks noChangeArrowheads="1"/>
          </p:cNvSpPr>
          <p:nvPr/>
        </p:nvSpPr>
        <p:spPr bwMode="auto">
          <a:xfrm>
            <a:off x="203200" y="1056640"/>
            <a:ext cx="1175512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zh-CN" sz="2000" dirty="0" smtClean="0">
                <a:latin typeface="Arial" pitchFamily="34" charset="0"/>
                <a:cs typeface="Arial" pitchFamily="34" charset="0"/>
              </a:rPr>
              <a:t>The purpose of the cooling tower  is to make the steam exiting  from the turbine as cool as possible, so that it has low pressure;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zh-CN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altLang="zh-CN" sz="2000" dirty="0" smtClean="0">
                <a:latin typeface="Arial" pitchFamily="34" charset="0"/>
                <a:cs typeface="Arial" pitchFamily="34" charset="0"/>
              </a:rPr>
              <a:t>his leads to make more energy or electricity to be extracted from the turbine. 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CA" altLang="en-US" sz="2000" dirty="0" smtClean="0">
                <a:latin typeface="Arial" pitchFamily="34" charset="0"/>
                <a:ea typeface="宋体" pitchFamily="2" charset="-122"/>
                <a:cs typeface="Arial" pitchFamily="34" charset="0"/>
              </a:rPr>
              <a:t>The cooling tower </a:t>
            </a:r>
            <a:r>
              <a:rPr lang="en-US" altLang="zh-CN" sz="2000" dirty="0" smtClean="0">
                <a:latin typeface="Arial" pitchFamily="34" charset="0"/>
                <a:cs typeface="Arial" pitchFamily="34" charset="0"/>
              </a:rPr>
              <a:t>produces cool water by pushing evaporation of some of the water that is fed to it. 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zh-CN" sz="2000" dirty="0" smtClean="0">
                <a:latin typeface="Arial" pitchFamily="34" charset="0"/>
                <a:cs typeface="Arial" pitchFamily="34" charset="0"/>
              </a:rPr>
              <a:t>Some of the water may  lost through evaporation needs to be continuously replaced.</a:t>
            </a:r>
          </a:p>
          <a:p>
            <a:pPr algn="just" eaLnBrk="1" hangingPunct="1">
              <a:lnSpc>
                <a:spcPct val="200000"/>
              </a:lnSpc>
              <a:buFont typeface="Arial" charset="0"/>
              <a:buChar char="•"/>
              <a:defRPr/>
            </a:pPr>
            <a:r>
              <a:rPr lang="en-US" altLang="zh-CN" sz="2000" dirty="0" smtClean="0">
                <a:latin typeface="Arial" pitchFamily="34" charset="0"/>
                <a:cs typeface="Arial" pitchFamily="34" charset="0"/>
              </a:rPr>
              <a:t>Accordingly, the cooling towers are used in coal and nuclear power plants, which also have steam turbines</a:t>
            </a:r>
          </a:p>
        </p:txBody>
      </p:sp>
      <p:sp>
        <p:nvSpPr>
          <p:cNvPr id="3" name="Rectangle 2"/>
          <p:cNvSpPr/>
          <p:nvPr/>
        </p:nvSpPr>
        <p:spPr>
          <a:xfrm>
            <a:off x="203200" y="251877"/>
            <a:ext cx="9661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92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5C11BF5B-8BB7-460F-865A-3A79DFD24E1F}" type="slidenum">
              <a:rPr lang="en-US" altLang="en-US">
                <a:solidFill>
                  <a:srgbClr val="898989"/>
                </a:solidFill>
              </a:rPr>
              <a:pPr eaLnBrk="1" hangingPunct="1"/>
              <a:t>23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6080" y="1026160"/>
            <a:ext cx="1153160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c.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Binary Power Plant: </a:t>
            </a:r>
          </a:p>
          <a:p>
            <a:pPr marL="91440" algn="just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When the source contains minerals or chemicals, or when the geothermal resources are not hot enough to generate steam, a binary cycle power plant is utilized.</a:t>
            </a:r>
          </a:p>
          <a:p>
            <a:pPr marL="91440" algn="just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binary-cycle power plants, heat from geothermal hot water is transferred to 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nother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liquid. </a:t>
            </a:r>
          </a:p>
          <a:p>
            <a:pPr marL="91440" algn="just" eaLnBrk="1" fontAlgn="auto" hangingPunct="1">
              <a:lnSpc>
                <a:spcPct val="2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heat causes the second liquid to become steamy, which drives a generator turbine.</a:t>
            </a:r>
          </a:p>
        </p:txBody>
      </p:sp>
      <p:sp>
        <p:nvSpPr>
          <p:cNvPr id="4" name="Rectangle 3"/>
          <p:cNvSpPr/>
          <p:nvPr/>
        </p:nvSpPr>
        <p:spPr>
          <a:xfrm>
            <a:off x="1301006" y="276999"/>
            <a:ext cx="9661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8629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447040" y="701040"/>
            <a:ext cx="11653520" cy="4524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90488" algn="just" eaLnBrk="1" hangingPunct="1">
              <a:lnSpc>
                <a:spcPct val="200000"/>
              </a:lnSpc>
              <a:buFont typeface="Arial" charset="0"/>
              <a:buChar char="•"/>
            </a:pPr>
            <a:r>
              <a:rPr lang="en-US" sz="2000" dirty="0">
                <a:latin typeface="Arial" charset="0"/>
                <a:cs typeface="Arial" charset="0"/>
              </a:rPr>
              <a:t>Typically, the Organic </a:t>
            </a:r>
            <a:r>
              <a:rPr lang="en-US" sz="2000" dirty="0" err="1" smtClean="0">
                <a:latin typeface="Arial" charset="0"/>
                <a:cs typeface="Arial" charset="0"/>
              </a:rPr>
              <a:t>rankine</a:t>
            </a:r>
            <a:r>
              <a:rPr lang="en-US" sz="2000" dirty="0" smtClean="0">
                <a:latin typeface="Arial" charset="0"/>
                <a:cs typeface="Arial" charset="0"/>
              </a:rPr>
              <a:t> </a:t>
            </a:r>
            <a:r>
              <a:rPr lang="en-US" sz="2000" dirty="0">
                <a:latin typeface="Arial" charset="0"/>
                <a:cs typeface="Arial" charset="0"/>
              </a:rPr>
              <a:t>Cycle like </a:t>
            </a:r>
            <a:r>
              <a:rPr lang="en-US" sz="2000" dirty="0" err="1">
                <a:latin typeface="Arial" charset="0"/>
                <a:cs typeface="Arial" charset="0"/>
              </a:rPr>
              <a:t>isobutane</a:t>
            </a:r>
            <a:r>
              <a:rPr lang="en-US" sz="2000" dirty="0">
                <a:latin typeface="Arial" charset="0"/>
                <a:cs typeface="Arial" charset="0"/>
              </a:rPr>
              <a:t> or other organic fluids like </a:t>
            </a:r>
            <a:r>
              <a:rPr lang="en-US" sz="2000" dirty="0" err="1" smtClean="0">
                <a:latin typeface="Arial" charset="0"/>
                <a:cs typeface="Arial" charset="0"/>
              </a:rPr>
              <a:t>penta-fluoropropane</a:t>
            </a:r>
            <a:r>
              <a:rPr lang="en-US" sz="2000" dirty="0">
                <a:latin typeface="Arial" charset="0"/>
                <a:cs typeface="Arial" charset="0"/>
              </a:rPr>
              <a:t>, which boils at a lower temperature than water, is heated by the geothermal water.</a:t>
            </a:r>
          </a:p>
          <a:p>
            <a:pPr marL="90488" algn="just" eaLnBrk="1" hangingPunct="1">
              <a:lnSpc>
                <a:spcPct val="200000"/>
              </a:lnSpc>
              <a:buFont typeface="Arial" charset="0"/>
              <a:buChar char="•"/>
            </a:pPr>
            <a:r>
              <a:rPr lang="en-US" sz="2000" dirty="0">
                <a:latin typeface="Arial" charset="0"/>
                <a:cs typeface="Arial" charset="0"/>
              </a:rPr>
              <a:t>A heat exchanger is used to transport the heat energy from the geothermal water to the working fluid, keeping the two liquids entirely apart.</a:t>
            </a:r>
          </a:p>
          <a:p>
            <a:pPr marL="90488" algn="just" eaLnBrk="1" hangingPunct="1">
              <a:lnSpc>
                <a:spcPct val="200000"/>
              </a:lnSpc>
              <a:buFont typeface="Arial" charset="0"/>
              <a:buChar char="•"/>
            </a:pPr>
            <a:r>
              <a:rPr lang="en-US" sz="2000" dirty="0">
                <a:latin typeface="Arial" charset="0"/>
                <a:cs typeface="Arial" charset="0"/>
              </a:rPr>
              <a:t>There is a gaseous vaporization of the secondary fluid.</a:t>
            </a:r>
          </a:p>
          <a:p>
            <a:pPr marL="90488" algn="just" eaLnBrk="1" hangingPunct="1">
              <a:lnSpc>
                <a:spcPct val="200000"/>
              </a:lnSpc>
              <a:buFont typeface="Arial" charset="0"/>
              <a:buChar char="•"/>
            </a:pPr>
            <a:r>
              <a:rPr lang="en-US" sz="2000" dirty="0">
                <a:latin typeface="Arial" charset="0"/>
                <a:cs typeface="Arial" charset="0"/>
              </a:rPr>
              <a:t>Similar to steam, the force of the expanding vapor drives the turbines that run the generators as presented in Fig.6</a:t>
            </a:r>
          </a:p>
        </p:txBody>
      </p:sp>
      <p:sp>
        <p:nvSpPr>
          <p:cNvPr id="3" name="Rectangle 2"/>
          <p:cNvSpPr/>
          <p:nvPr/>
        </p:nvSpPr>
        <p:spPr>
          <a:xfrm>
            <a:off x="1301006" y="276999"/>
            <a:ext cx="9661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354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4405F624-32FE-4A15-BE44-48477CC95DBD}" type="slidenum">
              <a:rPr lang="en-US" altLang="en-US">
                <a:solidFill>
                  <a:srgbClr val="898989"/>
                </a:solidFill>
              </a:rPr>
              <a:pPr eaLnBrk="1" hangingPunct="1"/>
              <a:t>25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24579" name="TextBox 5"/>
          <p:cNvSpPr txBox="1">
            <a:spLocks noChangeArrowheads="1"/>
          </p:cNvSpPr>
          <p:nvPr/>
        </p:nvSpPr>
        <p:spPr bwMode="auto">
          <a:xfrm>
            <a:off x="914400" y="5557839"/>
            <a:ext cx="84328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en-US" altLang="en-US" sz="2000">
                <a:latin typeface="Arial" charset="0"/>
                <a:cs typeface="Arial" charset="0"/>
              </a:rPr>
              <a:t>Figure 6. Binary Power Plant operation. </a:t>
            </a:r>
            <a:r>
              <a:rPr lang="en-US" altLang="en-US" sz="1200" b="1">
                <a:latin typeface="Arial" charset="0"/>
                <a:cs typeface="Arial" charset="0"/>
                <a:hlinkClick r:id="rId2"/>
              </a:rPr>
              <a:t>https://www.researchgate.net/figure/Binary-cycle-power-plant_fig7_359577886</a:t>
            </a:r>
            <a:endParaRPr lang="en-US" altLang="en-US" sz="1200" b="1">
              <a:latin typeface="Arial" charset="0"/>
              <a:cs typeface="Arial" charset="0"/>
            </a:endParaRPr>
          </a:p>
          <a:p>
            <a:pPr eaLnBrk="1" hangingPunct="1"/>
            <a:endParaRPr lang="en-US" altLang="en-US" sz="2400" b="1">
              <a:latin typeface="Arial" charset="0"/>
              <a:cs typeface="Arial" charset="0"/>
            </a:endParaRPr>
          </a:p>
        </p:txBody>
      </p:sp>
      <p:pic>
        <p:nvPicPr>
          <p:cNvPr id="24580" name="Picture 8" descr="https://www.researchgate.net/publication/359577886/figure/fig7/AS:1139238343065629@1648626995614/Binary-cycle-power-pla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67" y="1014414"/>
            <a:ext cx="9791700" cy="454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1301006" y="276999"/>
            <a:ext cx="9661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74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3"/>
          <p:cNvSpPr txBox="1">
            <a:spLocks noChangeArrowheads="1"/>
          </p:cNvSpPr>
          <p:nvPr/>
        </p:nvSpPr>
        <p:spPr bwMode="auto"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fld id="{46A5D199-2C8C-4706-9264-611C1780CEA5}" type="slidenum">
              <a:rPr lang="en-US" altLang="en-US">
                <a:solidFill>
                  <a:srgbClr val="898989"/>
                </a:solidFill>
              </a:rPr>
              <a:pPr eaLnBrk="1" hangingPunct="1"/>
              <a:t>26</a:t>
            </a:fld>
            <a:endParaRPr lang="en-US" altLang="en-US">
              <a:solidFill>
                <a:srgbClr val="89898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999" y="561558"/>
            <a:ext cx="11887200" cy="5509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d.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Flash/Binary Combined Cycle: </a:t>
            </a:r>
          </a:p>
          <a:p>
            <a:pPr marL="457200" indent="-457200" algn="just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type of plant, which uses a combination of flash and binary technology, has been used effectively to take advantage of the benefits of both technologies.</a:t>
            </a:r>
          </a:p>
          <a:p>
            <a:pPr marL="457200" indent="-457200" algn="just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this type of plant, the portion of the geothermal water which “flashes” to steam under reduced pressure is first converted to electricity with a back pressure steam turbine and the low-pressure steam exiting the back pressure turbine is condensed in a binary system.</a:t>
            </a:r>
          </a:p>
          <a:p>
            <a:pPr marL="457200" indent="-457200" algn="just" eaLnBrk="1" fontAlgn="auto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addition to different power plant technologies in use today, additional applications and technologies continue to emerge.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01006" y="276999"/>
            <a:ext cx="96611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>
              <a:defRPr/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OGTPP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                                                             Cont.….</a:t>
            </a: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99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9"/>
          <p:cNvSpPr>
            <a:spLocks noChangeArrowheads="1"/>
          </p:cNvSpPr>
          <p:nvPr/>
        </p:nvSpPr>
        <p:spPr bwMode="auto">
          <a:xfrm>
            <a:off x="1513827" y="304800"/>
            <a:ext cx="670690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/>
            <a:r>
              <a:rPr lang="en-US" altLang="en-US" sz="3000" b="1" dirty="0" smtClean="0">
                <a:latin typeface="Arial" charset="0"/>
                <a:cs typeface="Arial" charset="0"/>
              </a:rPr>
              <a:t>6. Factors </a:t>
            </a:r>
            <a:r>
              <a:rPr lang="en-US" altLang="en-US" sz="3000" b="1" dirty="0">
                <a:latin typeface="Arial" charset="0"/>
                <a:cs typeface="Arial" charset="0"/>
              </a:rPr>
              <a:t>Affecting GPP </a:t>
            </a:r>
            <a:r>
              <a:rPr lang="en-US" altLang="en-US" sz="3000" b="1" dirty="0" smtClean="0">
                <a:latin typeface="Arial" charset="0"/>
                <a:cs typeface="Arial" charset="0"/>
              </a:rPr>
              <a:t>Operation </a:t>
            </a:r>
            <a:endParaRPr lang="en-US" altLang="en-US" sz="3000" b="1" dirty="0">
              <a:latin typeface="Arial" charset="0"/>
              <a:cs typeface="Arial" charset="0"/>
            </a:endParaRPr>
          </a:p>
        </p:txBody>
      </p:sp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182880" y="934720"/>
            <a:ext cx="11687387" cy="4514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charset="0"/>
                <a:cs typeface="Arial" charset="0"/>
              </a:rPr>
              <a:t>Water must exist in an underground reservoir. Plenty of water that steadily recharges to prevent depletion of the reservoir.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charset="0"/>
                <a:cs typeface="Arial" charset="0"/>
              </a:rPr>
              <a:t>It must be really hot in the water. Warm enough to support the practical production of energy.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charset="0"/>
                <a:cs typeface="Arial" charset="0"/>
              </a:rPr>
              <a:t>Drilling must be done at an economical depth.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sz="2000" dirty="0">
                <a:latin typeface="Arial" charset="0"/>
                <a:cs typeface="Arial" charset="0"/>
              </a:rPr>
              <a:t>Costs associated with the exploration, drilling wells, plants and equipment and costs of operation ,and maintenance should be minimized </a:t>
            </a:r>
          </a:p>
          <a:p>
            <a:pPr marL="342900" indent="-342900" algn="just">
              <a:lnSpc>
                <a:spcPct val="200000"/>
              </a:lnSpc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A geothermal plant's price is highly site-specific.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8670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 txBox="1">
            <a:spLocks noChangeArrowheads="1"/>
          </p:cNvSpPr>
          <p:nvPr/>
        </p:nvSpPr>
        <p:spPr bwMode="auto">
          <a:xfrm>
            <a:off x="254000" y="533400"/>
            <a:ext cx="11816080" cy="5775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20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The average cost of a geothermal power plant is estimated to be between USD </a:t>
            </a:r>
            <a:r>
              <a:rPr lang="en-US" altLang="en-US" sz="2000" dirty="0" smtClean="0">
                <a:latin typeface="Arial" charset="0"/>
                <a:cs typeface="Arial" charset="0"/>
              </a:rPr>
              <a:t>1870 </a:t>
            </a:r>
            <a:r>
              <a:rPr lang="en-US" altLang="en-US" sz="2000" dirty="0">
                <a:latin typeface="Arial" charset="0"/>
                <a:cs typeface="Arial" charset="0"/>
              </a:rPr>
              <a:t>and USD </a:t>
            </a:r>
            <a:r>
              <a:rPr lang="en-US" altLang="en-US" sz="2000" dirty="0" smtClean="0">
                <a:latin typeface="Arial" charset="0"/>
                <a:cs typeface="Arial" charset="0"/>
              </a:rPr>
              <a:t>5050 </a:t>
            </a:r>
            <a:r>
              <a:rPr lang="en-US" altLang="en-US" sz="2000" dirty="0">
                <a:latin typeface="Arial" charset="0"/>
                <a:cs typeface="Arial" charset="0"/>
              </a:rPr>
              <a:t>per kW[8],[9]. </a:t>
            </a:r>
          </a:p>
          <a:p>
            <a:pPr algn="just" eaLnBrk="1" hangingPunct="1">
              <a:lnSpc>
                <a:spcPct val="20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 Generally speaking, </a:t>
            </a:r>
            <a:r>
              <a:rPr lang="en-US" altLang="en-US" sz="2000" b="1" dirty="0">
                <a:latin typeface="Arial" charset="0"/>
                <a:cs typeface="Arial" charset="0"/>
              </a:rPr>
              <a:t>flash and direct dry </a:t>
            </a:r>
            <a:r>
              <a:rPr lang="en-US" altLang="en-US" sz="2000" dirty="0">
                <a:latin typeface="Arial" charset="0"/>
                <a:cs typeface="Arial" charset="0"/>
              </a:rPr>
              <a:t>steam plants are less expensive than binary plants.</a:t>
            </a:r>
          </a:p>
          <a:p>
            <a:pPr algn="just" eaLnBrk="1" hangingPunct="1">
              <a:lnSpc>
                <a:spcPct val="20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While a depth of 10 km is feasible, the economical depth may only go as deep as 6 km.</a:t>
            </a:r>
          </a:p>
          <a:p>
            <a:pPr algn="just" eaLnBrk="1" hangingPunct="1">
              <a:lnSpc>
                <a:spcPct val="20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An additional aspect raising the overall price is the cost of exploration. </a:t>
            </a:r>
          </a:p>
          <a:p>
            <a:pPr algn="just" eaLnBrk="1" hangingPunct="1">
              <a:lnSpc>
                <a:spcPct val="20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en-US" altLang="en-US" sz="2000" dirty="0">
                <a:latin typeface="Arial" charset="0"/>
                <a:cs typeface="Arial" charset="0"/>
              </a:rPr>
              <a:t>There will be a trade-off: drilling deeper wells will be more expensive, but the deeper wells will draw hotter water, increasing the efficiency of producing power and, ultimately, lowering the cost per unit.</a:t>
            </a:r>
            <a:endParaRPr lang="en-CA" altLang="en-US" sz="2000" dirty="0"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49692" y="135374"/>
            <a:ext cx="86224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000" b="1" dirty="0">
                <a:latin typeface="Arial" charset="0"/>
                <a:cs typeface="Arial" charset="0"/>
              </a:rPr>
              <a:t>Factors Affecting </a:t>
            </a:r>
            <a:r>
              <a:rPr lang="en-US" altLang="en-US" sz="3000" b="1" dirty="0" smtClean="0">
                <a:latin typeface="Arial" charset="0"/>
                <a:cs typeface="Arial" charset="0"/>
              </a:rPr>
              <a:t>GPP                           Cont.… 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05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 txBox="1">
            <a:spLocks noChangeArrowheads="1"/>
          </p:cNvSpPr>
          <p:nvPr/>
        </p:nvSpPr>
        <p:spPr bwMode="auto">
          <a:xfrm>
            <a:off x="304800" y="838200"/>
            <a:ext cx="11684000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eaLnBrk="1" hangingPunct="1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 Advantage 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Important minerals be extracted from the  underground water.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Creates jobs and reduce resilience on oil .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Could be online for long time without failures, 90 to 100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% of the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time compared to others like coal and nuclear plants .  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coal and nuclear plants  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operates 75 % and 65%, respectively per their life time 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Flash and Dry Steam Power Plants emit 1000x to 2000x less carbon dioxide than fossil fuel plants, no nitrogen oxides and little SO</a:t>
            </a:r>
            <a:r>
              <a:rPr lang="en-US" altLang="en-US" sz="20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.  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Binary and Hot Dry Rock plants have no gaseous emission at all.  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Reduced land requirement for power plant</a:t>
            </a: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Reduced carbon emission compared to others as presented in Fig.7</a:t>
            </a:r>
            <a:endParaRPr lang="en-US" alt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49692" y="135374"/>
            <a:ext cx="735342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000" b="1" dirty="0" smtClean="0">
                <a:latin typeface="Arial" charset="0"/>
                <a:cs typeface="Arial" charset="0"/>
              </a:rPr>
              <a:t>7. Advantage and Disadvantage of GPP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14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55600" y="1066801"/>
            <a:ext cx="11480800" cy="13239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en-US" sz="2000" dirty="0" smtClean="0">
                <a:cs typeface="Arial" pitchFamily="34" charset="0"/>
              </a:rPr>
              <a:t>For geothermal </a:t>
            </a:r>
            <a:r>
              <a:rPr lang="en-US" altLang="en-US" sz="2000" dirty="0">
                <a:cs typeface="Arial" pitchFamily="34" charset="0"/>
              </a:rPr>
              <a:t>power </a:t>
            </a:r>
            <a:r>
              <a:rPr lang="en-US" altLang="en-US" sz="2000" dirty="0" smtClean="0">
                <a:cs typeface="Arial" pitchFamily="34" charset="0"/>
              </a:rPr>
              <a:t>generation no need of burning fuel, </a:t>
            </a:r>
            <a:r>
              <a:rPr lang="en-US" altLang="en-US" sz="2000" dirty="0">
                <a:cs typeface="Arial" pitchFamily="34" charset="0"/>
              </a:rPr>
              <a:t>but they may release small amounts of </a:t>
            </a:r>
            <a:r>
              <a:rPr lang="en-US" altLang="en-US" sz="2000" dirty="0" smtClean="0">
                <a:cs typeface="Arial" pitchFamily="34" charset="0"/>
              </a:rPr>
              <a:t>SO</a:t>
            </a:r>
            <a:r>
              <a:rPr lang="en-US" altLang="en-US" sz="2000" baseline="-25000" dirty="0" smtClean="0">
                <a:cs typeface="Arial" pitchFamily="34" charset="0"/>
              </a:rPr>
              <a:t>2</a:t>
            </a:r>
            <a:r>
              <a:rPr lang="en-US" altLang="en-US" sz="2000" dirty="0" smtClean="0">
                <a:cs typeface="Arial" pitchFamily="34" charset="0"/>
              </a:rPr>
              <a:t>and CO</a:t>
            </a:r>
            <a:r>
              <a:rPr lang="en-US" altLang="en-US" sz="2000" baseline="-25000" dirty="0" smtClean="0">
                <a:cs typeface="Arial" pitchFamily="34" charset="0"/>
              </a:rPr>
              <a:t>2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r>
              <a:rPr lang="en-US" altLang="en-US" sz="2000" dirty="0" smtClean="0">
                <a:cs typeface="Arial" pitchFamily="34" charset="0"/>
              </a:rPr>
              <a:t> </a:t>
            </a:r>
            <a:r>
              <a:rPr lang="en-US" altLang="en-US" sz="2000" dirty="0">
                <a:cs typeface="Arial" pitchFamily="34" charset="0"/>
              </a:rPr>
              <a:t>Geothermal power plants emit 97% less acid </a:t>
            </a:r>
            <a:r>
              <a:rPr lang="en-US" altLang="en-US" sz="2000" dirty="0" smtClean="0">
                <a:cs typeface="Arial" pitchFamily="34" charset="0"/>
              </a:rPr>
              <a:t>and </a:t>
            </a:r>
            <a:r>
              <a:rPr lang="en-US" altLang="en-US" sz="2000" dirty="0">
                <a:cs typeface="Arial" pitchFamily="34" charset="0"/>
              </a:rPr>
              <a:t>about 99% less carbon dioxide than fossil fuel power plants of similar </a:t>
            </a:r>
            <a:r>
              <a:rPr lang="en-US" altLang="en-US" sz="2000" dirty="0" smtClean="0">
                <a:cs typeface="Arial" pitchFamily="34" charset="0"/>
              </a:rPr>
              <a:t>size[10]</a:t>
            </a:r>
            <a:endParaRPr lang="en-US" altLang="en-US" sz="2000" dirty="0">
              <a:cs typeface="Arial" pitchFamily="34" charset="0"/>
            </a:endParaRPr>
          </a:p>
        </p:txBody>
      </p:sp>
      <p:pic>
        <p:nvPicPr>
          <p:cNvPr id="29700" name="Picture 7" descr="https://www.researchgate.net/publication/338384566/figure/fig5/AS:843493102600194@1578115835222/Comparison-of-coal-natural-gas-and-geothermal-CO2-emissions-GEA-2012.pp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1" y="2393951"/>
            <a:ext cx="7727951" cy="329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4"/>
          <p:cNvSpPr>
            <a:spLocks noChangeArrowheads="1"/>
          </p:cNvSpPr>
          <p:nvPr/>
        </p:nvSpPr>
        <p:spPr bwMode="auto">
          <a:xfrm>
            <a:off x="812800" y="5675313"/>
            <a:ext cx="9652000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2000">
                <a:latin typeface="Arial" charset="0"/>
                <a:cs typeface="Arial" charset="0"/>
              </a:rPr>
              <a:t>Figure 7. Emission Compression GPP and others .</a:t>
            </a:r>
            <a:r>
              <a:rPr lang="en-US" sz="2000">
                <a:latin typeface="Arial" charset="0"/>
                <a:cs typeface="Arial" charset="0"/>
              </a:rPr>
              <a:t> </a:t>
            </a:r>
            <a:r>
              <a:rPr lang="en-US" sz="1200">
                <a:latin typeface="Arial" charset="0"/>
                <a:cs typeface="Arial" charset="0"/>
                <a:hlinkClick r:id="rId3"/>
              </a:rPr>
              <a:t>https://www.researchgate.net/figure/Comparison-of-coal-natural-gas-and-geothermal-CO2-emissions-GEA-2012_fig5_338384566</a:t>
            </a:r>
            <a:endParaRPr lang="en-US" sz="1200">
              <a:latin typeface="Arial" charset="0"/>
              <a:cs typeface="Arial" charset="0"/>
            </a:endParaRPr>
          </a:p>
          <a:p>
            <a:endParaRPr lang="en-US" sz="1200">
              <a:latin typeface="Arial" charset="0"/>
              <a:cs typeface="Arial" charset="0"/>
            </a:endParaRPr>
          </a:p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49692" y="135374"/>
            <a:ext cx="108793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 smtClean="0">
                <a:latin typeface="Arial" charset="0"/>
                <a:cs typeface="Arial" charset="0"/>
              </a:rPr>
              <a:t>Advantage and Disadvantage of GPP                       Cont.….</a:t>
            </a:r>
            <a:endParaRPr lang="en-US" sz="30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86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5"/>
          <p:cNvSpPr txBox="1">
            <a:spLocks noChangeArrowheads="1"/>
          </p:cNvSpPr>
          <p:nvPr/>
        </p:nvSpPr>
        <p:spPr bwMode="auto">
          <a:xfrm>
            <a:off x="609600" y="1085850"/>
            <a:ext cx="10871200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High start-up cost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Increased billing cost to consumer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Water can be corrosive to plant pipes, equipment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Mineral and solid waste can be produced 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Gasses are smelly, like ammonia 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Brine/salt-water  can salient soil if the water is not properly injected back into the reserve after the heat is extracted.</a:t>
            </a:r>
          </a:p>
          <a:p>
            <a:pPr algn="just" eaLnBrk="1" hangingPunct="1">
              <a:lnSpc>
                <a:spcPct val="150000"/>
              </a:lnSpc>
              <a:spcBef>
                <a:spcPct val="200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Arial" charset="0"/>
                <a:cs typeface="Arial" charset="0"/>
              </a:rPr>
              <a:t>Noise pollution during drilling </a:t>
            </a:r>
          </a:p>
        </p:txBody>
      </p:sp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812800" y="685800"/>
            <a:ext cx="199605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sz="2000" b="1">
                <a:latin typeface="Arial" charset="0"/>
                <a:cs typeface="Arial" charset="0"/>
              </a:rPr>
              <a:t>Disadvantages</a:t>
            </a:r>
            <a:endParaRPr lang="en-US" sz="2000" b="1">
              <a:latin typeface="Arial" charset="0"/>
              <a:cs typeface="Arial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49692" y="135374"/>
            <a:ext cx="108793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000" b="1" dirty="0" smtClean="0">
                <a:latin typeface="Arial" charset="0"/>
                <a:cs typeface="Arial" charset="0"/>
              </a:rPr>
              <a:t>Advantage and Disadvantage of GPP                       Cont.….</a:t>
            </a:r>
            <a:endParaRPr lang="en-US" sz="300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3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3200" y="228600"/>
            <a:ext cx="11785600" cy="41549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000" b="1" dirty="0">
                <a:latin typeface="Arial" pitchFamily="34" charset="0"/>
                <a:cs typeface="Arial" pitchFamily="34" charset="0"/>
              </a:rPr>
              <a:t>Summary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conclusion,  the geothermal renewable energy is well discussed in this session. 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three common operation of geothermal power generation like flash steam, dry steam and binary steam is well discussed.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line with this, the versatile advantage of geothermal energy in terms of environmental friendly, its efficiency and emission reduction compared other resources is also discussed. 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Besides this, the application of geothermal power plant is also discussed. </a:t>
            </a:r>
          </a:p>
          <a:p>
            <a:pPr marL="457200" indent="-4572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total installed capacity and potentials of geothermal power plant is also discussed.  </a:t>
            </a: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06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ChangeArrowheads="1"/>
          </p:cNvSpPr>
          <p:nvPr/>
        </p:nvSpPr>
        <p:spPr bwMode="auto">
          <a:xfrm>
            <a:off x="101600" y="762001"/>
            <a:ext cx="11988800" cy="477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/>
            <a:r>
              <a:rPr lang="en-US" sz="1600">
                <a:latin typeface="Arial" charset="0"/>
                <a:cs typeface="Arial" charset="0"/>
              </a:rPr>
              <a:t>[1]. A., Austin and R., Behnaz.‘’Geothermal technology: Trends and potential role in a sustainable future’’.  Elsevier: Applied Energy. V.248(2019).  </a:t>
            </a: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[2]. Luis C. A. Gutiérrez‑Negrín. ‘’ Evolution of worldwide geothermal power 2020–2023’’.  Springer: Gutiérrez‑Negrín Geothermal Energy. </a:t>
            </a:r>
            <a:r>
              <a:rPr lang="en-US" sz="1600">
                <a:latin typeface="Arial" charset="0"/>
                <a:cs typeface="Arial" charset="0"/>
                <a:hlinkClick r:id="rId2"/>
              </a:rPr>
              <a:t>https://doi.org/10.1186/s40517-024-00290-w</a:t>
            </a:r>
            <a:endParaRPr lang="en-US" sz="1600">
              <a:latin typeface="Arial" charset="0"/>
              <a:cs typeface="Arial" charset="0"/>
            </a:endParaRP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[3]. M., Gavin. ‘’Kenya steps up as global geothermal powerhouse’’.  2023. </a:t>
            </a: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[4]. D., </a:t>
            </a:r>
            <a:r>
              <a:rPr lang="sv-SE" sz="1600">
                <a:latin typeface="Arial" charset="0"/>
                <a:cs typeface="Arial" charset="0"/>
              </a:rPr>
              <a:t>Ibrahim Dincer and F., Muhammad. ’’ Renewable Energy Production’’. Comprehensive Energy Systems. V.3(2018). </a:t>
            </a:r>
            <a:r>
              <a:rPr lang="sv-SE" sz="1600">
                <a:latin typeface="Arial" charset="0"/>
                <a:cs typeface="Arial" charset="0"/>
                <a:hlinkClick r:id="rId3"/>
              </a:rPr>
              <a:t>https://doi.org/10.1016/B978-0-12-809597-3.00310-2</a:t>
            </a:r>
            <a:endParaRPr lang="sv-SE" sz="1600">
              <a:latin typeface="Arial" charset="0"/>
              <a:cs typeface="Arial" charset="0"/>
            </a:endParaRPr>
          </a:p>
          <a:p>
            <a:pPr algn="just"/>
            <a:r>
              <a:rPr lang="sv-SE" sz="1600">
                <a:latin typeface="Arial" charset="0"/>
                <a:cs typeface="Arial" charset="0"/>
              </a:rPr>
              <a:t>[5]. A., </a:t>
            </a:r>
            <a:r>
              <a:rPr lang="en-US" sz="1600">
                <a:latin typeface="Arial" charset="0"/>
                <a:cs typeface="Arial" charset="0"/>
              </a:rPr>
              <a:t>Lala . ‘’</a:t>
            </a:r>
            <a:r>
              <a:rPr lang="fr-FR" sz="1600">
                <a:latin typeface="Arial" charset="0"/>
                <a:cs typeface="Arial" charset="0"/>
              </a:rPr>
              <a:t>Caractéristiques générales des systèmes et des régions géothermiques</a:t>
            </a:r>
          </a:p>
          <a:p>
            <a:pPr algn="just"/>
            <a:r>
              <a:rPr lang="fr-FR" sz="1600">
                <a:latin typeface="Arial" charset="0"/>
                <a:cs typeface="Arial" charset="0"/>
              </a:rPr>
              <a:t>de Madagascar ‘’. V.2(2011)</a:t>
            </a:r>
            <a:r>
              <a:rPr lang="sv-SE" sz="1600">
                <a:latin typeface="Arial" charset="0"/>
                <a:cs typeface="Arial" charset="0"/>
              </a:rPr>
              <a:t>.</a:t>
            </a:r>
          </a:p>
          <a:p>
            <a:pPr algn="just"/>
            <a:r>
              <a:rPr lang="sv-SE" sz="1600">
                <a:latin typeface="Arial" charset="0"/>
                <a:cs typeface="Arial" charset="0"/>
              </a:rPr>
              <a:t>[6]. </a:t>
            </a:r>
            <a:r>
              <a:rPr lang="en-US" sz="1600">
                <a:latin typeface="Arial" charset="0"/>
                <a:cs typeface="Arial" charset="0"/>
              </a:rPr>
              <a:t>M., Fallah; R. ,Akbarpour and N. Hasani. ‘’ A comprehensive comparison among different types of geothermal plants from exergy and thermoeconomic points of view’’. Thermal Science and Engineering Progress (2017), doi: </a:t>
            </a:r>
            <a:r>
              <a:rPr lang="en-US" sz="1600">
                <a:latin typeface="Arial" charset="0"/>
                <a:cs typeface="Arial" charset="0"/>
                <a:hlinkClick r:id="rId4"/>
              </a:rPr>
              <a:t>https://doi.org/10.1016/j.tsep.2017.10.017</a:t>
            </a:r>
            <a:endParaRPr lang="en-US" sz="1600">
              <a:latin typeface="Arial" charset="0"/>
              <a:cs typeface="Arial" charset="0"/>
            </a:endParaRP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[7]. A., Muhammad and B., Firman. ‘’Dry steam power plant: Thermodynamic analysis and system improvement’’. Thermodynamic Analysis and Optimization of Geothermal Power Plants, 2021. </a:t>
            </a:r>
            <a:r>
              <a:rPr lang="en-US" sz="1600">
                <a:latin typeface="Arial" charset="0"/>
                <a:cs typeface="Arial" charset="0"/>
                <a:hlinkClick r:id="rId5"/>
              </a:rPr>
              <a:t>https://doi.org/10.1016/B978-0-12-821037-6.00015-9</a:t>
            </a:r>
            <a:endParaRPr lang="en-US" sz="1600">
              <a:latin typeface="Arial" charset="0"/>
              <a:cs typeface="Arial" charset="0"/>
            </a:endParaRP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[8]. IRENA (2017), Geothermal Power: Technology Brief, International Renewable Energy Agency, Abu Dhabi</a:t>
            </a: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[9]. P.,Eko. ‘’ASSESSMENT OF EXPLORATION STRATEGIES, RESULTS AND COSTS OF GEOTHERMAL FIELDS IN INDONESIA’’. UNU-GTP Report, 2019. </a:t>
            </a:r>
          </a:p>
          <a:p>
            <a:pPr algn="just"/>
            <a:r>
              <a:rPr lang="en-US" sz="1600">
                <a:latin typeface="Arial" charset="0"/>
                <a:cs typeface="Arial" charset="0"/>
              </a:rPr>
              <a:t>[10]. M.,Mark; P., Martin and W., Frank. ‘’Geothermal Energy Electricity Generation in Australia: Recent Developments and Future Potential’’. Australian Geothermal association. 2019</a:t>
            </a:r>
          </a:p>
        </p:txBody>
      </p:sp>
      <p:sp>
        <p:nvSpPr>
          <p:cNvPr id="32771" name="Rectangle 1"/>
          <p:cNvSpPr>
            <a:spLocks noChangeArrowheads="1"/>
          </p:cNvSpPr>
          <p:nvPr/>
        </p:nvSpPr>
        <p:spPr bwMode="auto">
          <a:xfrm>
            <a:off x="484484" y="304800"/>
            <a:ext cx="14927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just" eaLnBrk="1" hangingPunct="1"/>
            <a:r>
              <a:rPr lang="en-US" b="1">
                <a:latin typeface="Arial" charset="0"/>
                <a:cs typeface="Arial" charset="0"/>
              </a:rPr>
              <a:t>References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29091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1900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Thank you !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52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4004</TotalTime>
  <Words>2405</Words>
  <Application>Microsoft Office PowerPoint</Application>
  <PresentationFormat>Custom</PresentationFormat>
  <Paragraphs>278</Paragraphs>
  <Slides>34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테마</vt:lpstr>
      <vt:lpstr>Renewable Energy and Distributed Generations </vt:lpstr>
      <vt:lpstr>Outlines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Types of Geothermal Power Sources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311</cp:revision>
  <dcterms:created xsi:type="dcterms:W3CDTF">2021-04-29T04:21:21Z</dcterms:created>
  <dcterms:modified xsi:type="dcterms:W3CDTF">2024-06-08T13:40:06Z</dcterms:modified>
</cp:coreProperties>
</file>