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82" r:id="rId2"/>
    <p:sldId id="459" r:id="rId3"/>
    <p:sldId id="637" r:id="rId4"/>
    <p:sldId id="638" r:id="rId5"/>
    <p:sldId id="639" r:id="rId6"/>
    <p:sldId id="640" r:id="rId7"/>
    <p:sldId id="641" r:id="rId8"/>
    <p:sldId id="642" r:id="rId9"/>
    <p:sldId id="643" r:id="rId10"/>
    <p:sldId id="644" r:id="rId11"/>
    <p:sldId id="645" r:id="rId12"/>
    <p:sldId id="646" r:id="rId13"/>
    <p:sldId id="647" r:id="rId14"/>
    <p:sldId id="648" r:id="rId15"/>
    <p:sldId id="649" r:id="rId16"/>
    <p:sldId id="650" r:id="rId17"/>
    <p:sldId id="651" r:id="rId18"/>
    <p:sldId id="652" r:id="rId19"/>
    <p:sldId id="653" r:id="rId20"/>
    <p:sldId id="654" r:id="rId21"/>
    <p:sldId id="655" r:id="rId22"/>
    <p:sldId id="656" r:id="rId23"/>
    <p:sldId id="657" r:id="rId24"/>
    <p:sldId id="658" r:id="rId25"/>
    <p:sldId id="659" r:id="rId26"/>
    <p:sldId id="660" r:id="rId27"/>
    <p:sldId id="661" r:id="rId28"/>
    <p:sldId id="662" r:id="rId29"/>
    <p:sldId id="663" r:id="rId30"/>
    <p:sldId id="664" r:id="rId31"/>
    <p:sldId id="665" r:id="rId32"/>
    <p:sldId id="666" r:id="rId33"/>
    <p:sldId id="667" r:id="rId34"/>
    <p:sldId id="668" r:id="rId35"/>
    <p:sldId id="555" r:id="rId3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7552" autoAdjust="0"/>
  </p:normalViewPr>
  <p:slideViewPr>
    <p:cSldViewPr snapToGrid="0">
      <p:cViewPr>
        <p:scale>
          <a:sx n="75" d="100"/>
          <a:sy n="75" d="100"/>
        </p:scale>
        <p:origin x="-562" y="-29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898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2024-06-09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DC8AF-409A-40A1-BE26-391E4B628946}" type="datetime1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5283-40C6-403F-8998-6ECC224C6FC4}" type="datetime1">
              <a:rPr lang="en-US" smtClean="0"/>
              <a:t>6/9/2024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8721-B806-4CB8-9293-3A7FADFC6457}" type="datetime1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E97C0-8A3E-4685-B819-C7E7B86C16A6}" type="datetime1">
              <a:rPr lang="en-US" altLang="ko-KR" smtClean="0"/>
              <a:t>6/9/2024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dpi.com/1996-1073/16/4/1783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a.com/statistics/476338/global-capacity-of-total-bioenergy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eduinput.com/biomass-energy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2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n.gov/environment/program-areas/sw-mm-organics/anaerobic-digestion.htm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direct.com/science/article/abs/pii/S001623612030778X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books.google.dk/books/about/Biomass_Supply_Chains_for_Bioenergy_and.html?id=Xd_lBwAAQBAJ&amp;redir_esc=y" TargetMode="External"/><Relationship Id="rId2" Type="http://schemas.openxmlformats.org/officeDocument/2006/relationships/hyperlink" Target="https://doi.org/10.3390/en16041783" TargetMode="Externa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linkinghub.elsevier.com/retrieve/pii/S001623612030778X" TargetMode="External"/><Relationship Id="rId4" Type="http://schemas.openxmlformats.org/officeDocument/2006/relationships/hyperlink" Target="https://www.epa.gov/sites/default/files/2016-07/documents/ad_and_applications-final_0.pdf" TargetMode="Externa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Renewable Energy and Distributed Generations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" y="990600"/>
            <a:ext cx="12090400" cy="5786718"/>
          </a:xfrm>
        </p:spPr>
        <p:txBody>
          <a:bodyPr>
            <a:normAutofit fontScale="70000" lnSpcReduction="2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15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Biomass E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nergy Resources 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6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6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6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4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basics of biomass energy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motivation behind using biomass energy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source of biomass energy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the biomass energy conversion process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082" y="1517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760" y="995680"/>
            <a:ext cx="11643360" cy="52730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altLang="en-US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2. Motivation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Behind Using Biomass Energy.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Utilization and Conversion of Biomass Energy </a:t>
            </a:r>
            <a:r>
              <a:rPr lang="en-US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sources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Biomass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Energy Conversion Methods (BECM)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5.Summary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</a:p>
          <a:p>
            <a:pPr marL="457200" indent="-457200">
              <a:buAutoNum type="arabicPeriod"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88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" y="304801"/>
            <a:ext cx="10160000" cy="762000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1. Introduction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" y="914400"/>
            <a:ext cx="11887200" cy="5029200"/>
          </a:xfrm>
        </p:spPr>
        <p:txBody>
          <a:bodyPr>
            <a:normAutofit/>
          </a:bodyPr>
          <a:lstStyle/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Biomass is renewable organic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material that comes from plants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animals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it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 contains stored chemical energy from the sun that is produced by plants through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photosynthesis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Biomass can be 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burned directly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heat or converted to liquid and gaseous fuels through various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processes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Humans use biomass energy for many things including food and fuel.  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recent world, the mix of biomass energy and the different forms of biomass energy ,and the considerations that go into making fuel from biomass has been applied 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76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87362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1"/>
            <a:ext cx="11277600" cy="52117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Biomass energy is harnessed from different resources like 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edicated energy crops</a:t>
            </a:r>
          </a:p>
          <a:p>
            <a:pPr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Agricultural crop residues</a:t>
            </a:r>
          </a:p>
          <a:p>
            <a:pPr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Forestry residues algae,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ood processing residues,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unicipal waste, and wet waste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7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914401"/>
            <a:ext cx="11480800" cy="521176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Renewable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organic material derived from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plants and animals is called biomass.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chemical energy that plants make during photosynthesis is stored in biomass.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Various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techniques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can be used to convert biomass into liquid and gaseous fuels, or it can be burned directly for heating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many nations, biomass is a vital fuel, particularly in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underdeveloped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countries where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is used for heating and cooking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Energy found in biomass was initially obtained from the sun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08000" y="228600"/>
            <a:ext cx="10972800" cy="487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67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11978640" cy="613156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Through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a process 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called photosynthesis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 plants transform carbon dioxide and water into nutrition (carbohydrates) and absorb solar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energy.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These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organisms' energy can be converted, 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both directly and indirectly, into useful 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energy.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cycle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biomass energy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production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shown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Fig.1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estimated that most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the developed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countries will use biomass waste to meet more than 50% of their net energy needs by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2050[1].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Agricultural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biomass is rich in cellulosic raw materials, which are important in the production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biofuels, thereby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reducing waste and meeting energy needs with no risk of losing valuable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food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0972800" cy="5635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Introduction 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cont.…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86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www.mdpi.com/energies/energies-16-01783/article_deploy/html/images/energies-16-01783-g0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352" y="1051249"/>
            <a:ext cx="7310249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3200" y="5410200"/>
            <a:ext cx="904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Figure 1. The </a:t>
            </a:r>
            <a:r>
              <a:rPr lang="en-US" dirty="0"/>
              <a:t>general cycle of biomass energy[1]. </a:t>
            </a:r>
            <a:endParaRPr lang="en-US" dirty="0" smtClean="0"/>
          </a:p>
          <a:p>
            <a:pPr algn="ctr"/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www.mdpi.com/1996-1073/16/4/1783</a:t>
            </a:r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76200"/>
            <a:ext cx="10972800" cy="56356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61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4638"/>
            <a:ext cx="10871200" cy="56356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2. Motivation Behind Using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Biomass Energy.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1066800"/>
            <a:ext cx="11785600" cy="52578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There are various reasons why biomass is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important.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renewable energy source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may be utilized to create bioenergy, chemicals, and value-added products.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Second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release of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hazardous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heavy metals into the environment may generate environmental issues that biomass might help to address.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Heavy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metals in contaminated soil can be effectively absorbed by biomass, such as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biochar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activated carbon.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Furthermore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biomass is an environmentally friendly substitute for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fossil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fuels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ecause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is carbon-neutral and can aid in lowering greenhouse gas emissions.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24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74638"/>
            <a:ext cx="11176000" cy="94456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Motivation                                                cont.…..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219201"/>
            <a:ext cx="11176000" cy="490696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Moreover,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biomass waste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significant natural remediation resource since it can be used to address or resolve anthropogenic environmental concerns.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In general, biomass is essential to sustainable development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goals since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provides a cleaner, renewable energy source that can lead to a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more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renewable, rich in reserves, recyclable and can be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refilled continuously,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will not diminish with human development and utilization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47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3. Utilization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Conversion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Biomass Energy sources(UCBES)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400" y="1361440"/>
            <a:ext cx="11450320" cy="537464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Biomass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energy sources are: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Wood , which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still the largest biomass energy resource today.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Municipal solid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waste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Agricultural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residues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Aquatic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biomass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Food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waste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Energy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crops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Biogas is composed mainly of methane 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etc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83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411162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UCBES                                              Cont.…..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09600"/>
            <a:ext cx="11836400" cy="6024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Utilization of Biomass energy: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Mapping the world's land areas according to land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use is very important for generating maximum energy from biomass.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Which comprises: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mapping of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yield fluctuations, soil quality, and climate variables, will allow for 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more thorough investigation of the bioenergy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potential.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enormous bioenergy potential of agricultural land can be exploited through improving the efficiency of the food, feed, fuel, and integrated production chains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02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159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UCBES   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Cont.…..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143001"/>
            <a:ext cx="11988800" cy="4983163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Liquids, gasses, and solids containing bioenergy will be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major component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future renewable energy mix.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Studies on future bioenergy potential, which take into account agricultural and forest sources, estimate 196–530 EJ or 196–530 *10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8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Jby 2050[2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].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Initiatives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from the voluntary sector are developing the sustainability assurance of bioenergy.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development of criteria would be advanced to a new level by combining the power of international organizations, industry, society, and government.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18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87362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UCBES                                                                   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Cont.…..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1"/>
            <a:ext cx="11582400" cy="521176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crucial that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bioenergy standards be further harmonized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using different scientific investigations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the optimal conversion techniques based on their sources should be adopted to meet the required demand 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installed capacity of biomass based on different biofuel resources and applications is presented in Fig.2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Further exploration and installation is required as observed in Fig.2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14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152400"/>
            <a:ext cx="10871200" cy="411162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UCBES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                               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Cont.…..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09601"/>
            <a:ext cx="11480800" cy="5516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1" y="760965"/>
            <a:ext cx="10718800" cy="493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65760" y="5701657"/>
            <a:ext cx="798173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Figure 2. </a:t>
            </a:r>
            <a:r>
              <a:rPr lang="en-US" dirty="0">
                <a:latin typeface="Arial" pitchFamily="34" charset="0"/>
                <a:cs typeface="Arial" pitchFamily="34" charset="0"/>
              </a:rPr>
              <a:t>Biomass installed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capacity[3]. 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dirty="0">
                <a:latin typeface="Arial" pitchFamily="34" charset="0"/>
                <a:cs typeface="Arial" pitchFamily="34" charset="0"/>
                <a:hlinkClick r:id="rId3"/>
              </a:rPr>
              <a:t>://www.statista.com/statistics/476338/global-capacity-of-total-bioenergy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91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12090400" cy="533400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 . Biomass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Energy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Conversion Methods (BECM)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914400"/>
            <a:ext cx="11785600" cy="5943600"/>
          </a:xfrm>
        </p:spPr>
        <p:txBody>
          <a:bodyPr>
            <a:noAutofit/>
          </a:bodyPr>
          <a:lstStyle/>
          <a:p>
            <a:pPr marL="525780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Unlike any other energy resource, using biomass to produce energy is often a way to dispose of biomass waste materials that otherwise would create environmental risks.</a:t>
            </a:r>
          </a:p>
          <a:p>
            <a:pPr marL="52578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There are four biomass utilization technologies that produce useful energy from  biomass:</a:t>
            </a:r>
          </a:p>
          <a:p>
            <a:pPr marL="1371600" lvl="2" indent="-457200" algn="just">
              <a:lnSpc>
                <a:spcPct val="170000"/>
              </a:lnSpc>
              <a:buFont typeface="+mj-lt"/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Direct Combustion</a:t>
            </a:r>
          </a:p>
          <a:p>
            <a:pPr marL="1371600" lvl="2" indent="-457200" algn="just">
              <a:lnSpc>
                <a:spcPct val="170000"/>
              </a:lnSpc>
              <a:buFont typeface="+mj-lt"/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Gasification</a:t>
            </a:r>
          </a:p>
          <a:p>
            <a:pPr marL="1371600" lvl="2" indent="-457200" algn="just">
              <a:lnSpc>
                <a:spcPct val="170000"/>
              </a:lnSpc>
              <a:buFont typeface="+mj-lt"/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Anaerobic Digestion</a:t>
            </a:r>
          </a:p>
          <a:p>
            <a:pPr marL="1371600" lvl="2" indent="-457200" algn="just">
              <a:lnSpc>
                <a:spcPct val="170000"/>
              </a:lnSpc>
              <a:buFont typeface="+mj-lt"/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Methanol &amp; Ethanol Production</a:t>
            </a:r>
          </a:p>
          <a:p>
            <a:pPr algn="just">
              <a:lnSpc>
                <a:spcPct val="17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74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30198"/>
            <a:ext cx="11775440" cy="611604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Direct Combustion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Direct combustion remains the most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common technique for converting biomass to useful energy forms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all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biomass can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be burned directly for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heating buildings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water.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is providing applications for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industrial process heat, and for generating electricity in steam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turbines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Direct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combustion is a thermochemical technique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which the biomass is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burned in 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open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air or in the presence of excess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air as presented in Fig.3. </a:t>
            </a:r>
          </a:p>
          <a:p>
            <a:pPr algn="just">
              <a:lnSpc>
                <a:spcPct val="170000"/>
              </a:lnSpc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Times New Roman" pitchFamily="18" charset="0"/>
                <a:cs typeface="Times New Roman" pitchFamily="18" charset="0"/>
              </a:rPr>
            </a:b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02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www.researchgate.net/publication/239575237/figure/fig3/AS:392795366936584@1470661121359/Generic-Flow-Diagram-of-a-Direct-Combustion-System-Trillium-2002-p22-b-Small.png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https://www.researchgate.net/publication/239575237/figure/fig3/AS:392795366936584@1470661121359/Generic-Flow-Diagram-of-a-Direct-Combustion-System-Trillium-2002-p22-b-Small.png"/>
          <p:cNvSpPr>
            <a:spLocks noChangeAspect="1" noChangeArrowheads="1"/>
          </p:cNvSpPr>
          <p:nvPr/>
        </p:nvSpPr>
        <p:spPr bwMode="auto">
          <a:xfrm>
            <a:off x="410633" y="79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6" descr="https://www.researchgate.net/publication/239575237/figure/fig3/AS:392795366936584@1470661121359/Generic-Flow-Diagram-of-a-Direct-Combustion-System-Trillium-2002-p22-b-Small.png"/>
          <p:cNvSpPr>
            <a:spLocks noChangeAspect="1" noChangeArrowheads="1"/>
          </p:cNvSpPr>
          <p:nvPr/>
        </p:nvSpPr>
        <p:spPr bwMode="auto">
          <a:xfrm>
            <a:off x="613833" y="1603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5" name="Picture 9" descr="https://eduinput.com/wp-content/uploads/2022/08/image-of-energy-from-biomass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21636"/>
            <a:ext cx="9496401" cy="438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828800" y="5394960"/>
            <a:ext cx="65918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Direct combustion biomass energy process [4].</a:t>
            </a:r>
          </a:p>
          <a:p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://eduinput.com/biomass-energy</a:t>
            </a:r>
            <a:r>
              <a:rPr lang="en-US" dirty="0" smtClean="0">
                <a:hlinkClick r:id="rId3"/>
              </a:rPr>
              <a:t>/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62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8000" y="609601"/>
            <a:ext cx="11176000" cy="487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this process, the photo-synthetically stored chemical energy of the biomass will be converted into gases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a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high-pressure steam is created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a boiler by burning biomass.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turbine blades rotate as a result of the steam flowing over them.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generator is powered by the turbine's rotation, which generates energy.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predominant technology in the world today for electricity generation from biomass, at scales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above one megawatt,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steam-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Rankine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cycle.</a:t>
            </a:r>
          </a:p>
          <a:p>
            <a:pPr algn="just">
              <a:lnSpc>
                <a:spcPct val="17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16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951" y="609600"/>
            <a:ext cx="11582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consists of direct combustion of biomass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a boiler to raise steam which is then expanded through a turbine.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steam-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Rankine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technology is a mature technology introduced into commercial use about 100 years ago.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costs of steam-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Rankine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systems vary widely depending on the type of turbine, type of boiler, the pressure and temperature of the steam, and other factors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 important characteristic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steamturbines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boilers is that their capital costs (per unit of capacity) are scale-sensitive</a:t>
            </a:r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3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11988800" cy="5638800"/>
          </a:xfrm>
        </p:spPr>
        <p:txBody>
          <a:bodyPr>
            <a:normAutofit/>
          </a:bodyPr>
          <a:lstStyle/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This type of renewable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energy source that is used for direct combustion to generate both heat and power is biomass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fuel's moisture content has a significant impact on the combustion process.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High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moisture content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biomass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unsuitable for direct burning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the efficiency is defined as ;</a:t>
            </a: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eqn.(1)</a:t>
            </a:r>
          </a:p>
          <a:p>
            <a:pPr marL="0" indent="0" algn="just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         Where,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Chem</a:t>
            </a:r>
            <a:r>
              <a:rPr lang="en-US" sz="1600" baseline="-25000" dirty="0" err="1" smtClean="0">
                <a:latin typeface="Arial" pitchFamily="34" charset="0"/>
                <a:cs typeface="Arial" pitchFamily="34" charset="0"/>
              </a:rPr>
              <a:t>EAFEG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is chemical energy available in Furnaces Gas and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Chem</a:t>
            </a:r>
            <a:r>
              <a:rPr lang="en-US" sz="1600" baseline="-25000" dirty="0" err="1" smtClean="0">
                <a:latin typeface="Arial" pitchFamily="34" charset="0"/>
                <a:cs typeface="Arial" pitchFamily="34" charset="0"/>
              </a:rPr>
              <a:t>BFE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is chemical fuel energy </a:t>
            </a:r>
          </a:p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Additional factor that affects the system efficiency is the efficiency of heat exchanger as given by eqn.2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/>
          </a:p>
          <a:p>
            <a:pPr marL="0" indent="0" algn="just">
              <a:buNone/>
            </a:pPr>
            <a:r>
              <a:rPr lang="en-US" sz="2000" dirty="0" smtClean="0"/>
              <a:t>                                                                                                      eqn.(2)</a:t>
            </a:r>
            <a:endParaRPr lang="en-US" sz="2000" dirty="0"/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3764914"/>
              </p:ext>
            </p:extLst>
          </p:nvPr>
        </p:nvGraphicFramePr>
        <p:xfrm>
          <a:off x="1930400" y="2895601"/>
          <a:ext cx="2641600" cy="729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3" imgW="1180588" imgH="431613" progId="Equation.3">
                  <p:embed/>
                </p:oleObj>
              </mc:Choice>
              <mc:Fallback>
                <p:oleObj name="Equation" r:id="rId3" imgW="1180588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0400" y="2895601"/>
                        <a:ext cx="2641600" cy="7296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3415814"/>
              </p:ext>
            </p:extLst>
          </p:nvPr>
        </p:nvGraphicFramePr>
        <p:xfrm>
          <a:off x="2438400" y="4929802"/>
          <a:ext cx="2946400" cy="7089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5" imgW="1358310" imgH="431613" progId="Equation.3">
                  <p:embed/>
                </p:oleObj>
              </mc:Choice>
              <mc:Fallback>
                <p:oleObj name="Equation" r:id="rId5" imgW="1358310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4929802"/>
                        <a:ext cx="2946400" cy="70899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04800" y="5638801"/>
            <a:ext cx="10058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Were,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PTE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cs typeface="Arial" pitchFamily="34" charset="0"/>
              </a:rPr>
              <a:t>is available process thermal energy and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Chem</a:t>
            </a:r>
            <a:r>
              <a:rPr lang="en-US" baseline="-25000" dirty="0" err="1">
                <a:latin typeface="Arial" pitchFamily="34" charset="0"/>
                <a:cs typeface="Arial" pitchFamily="34" charset="0"/>
              </a:rPr>
              <a:t>AFEG</a:t>
            </a:r>
            <a:r>
              <a:rPr lang="en-US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cs typeface="Arial" pitchFamily="34" charset="0"/>
              </a:rPr>
              <a:t>is chemical energy available in furnace exchange gas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85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80" y="609600"/>
            <a:ext cx="12009120" cy="5791200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Gasification</a:t>
            </a:r>
          </a:p>
          <a:p>
            <a:pPr marL="640080" lvl="1" indent="-45720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Combustible/Flammable 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gas can be produced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from biomass through a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high temperature thermo-chemical process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640080" lvl="1" indent="-45720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term gasification  commonly refers to this high-temperature thermo-chemical  conversion with the product gas called p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roducer-gas, </a:t>
            </a:r>
          </a:p>
          <a:p>
            <a:pPr marL="640080" lvl="1" indent="-45720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nd involves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burning biomass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without sufficient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air for full combustion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but with enough air to convert the solid biomass into a gaseous fuel</a:t>
            </a:r>
          </a:p>
          <a:p>
            <a:pPr marL="640080" lvl="1" indent="-45720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After appropriate treatment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the resulting gases can be burned directly for cooking or heat supply, or can be used in secondary conversion devices such as west products </a:t>
            </a:r>
          </a:p>
          <a:p>
            <a:pPr marL="640080" lvl="1" indent="-45720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nternal combustion engines or gas turbines is used  for producing electricity or shaft work.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65760" y="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18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85800"/>
            <a:ext cx="11887200" cy="6172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Gasification is a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process that 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generates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carbon-monoxide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 hydrogen, and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carbon-dioxide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from organic or fossil-based carbonaceous materials at high temperatures (&gt;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700°C) without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combustion and with a regulated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amount of oxygen 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process of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biomass gasification converts biomass into gas fuel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purification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system, gas purification eliminates contaminants such as ash, coke, and tar from the gas.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Burning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gas fuel in a gas turbine or internal combustion engine produces gas power.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biomass gasification power plant has a steam turbine and a heat recovery boiler to increase the efficiency of power generation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overall process is presented in Fig.4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42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media.licdn.com/dms/image/D5612AQGQXpmBTuTMfg/article-cover_image-shrink_600_2000/0/1655954892585?e=2147483647&amp;v=beta&amp;t=8U9PEEj2VFd4FYKJr4ZmmGSD5amtn0uygFc7ZMboHp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68" y="914400"/>
            <a:ext cx="1078473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1601" y="4876801"/>
            <a:ext cx="11582399" cy="1869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4. Gasification process of biomass energy generation.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https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://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www.linkedin.com/pulse/introduction-advantages-biomass-gasification-technology-</a:t>
            </a:r>
            <a:r>
              <a:rPr lang="ja-JP" altLang="en-US" sz="1600" dirty="0" smtClean="0">
                <a:latin typeface="Arial" pitchFamily="34" charset="0"/>
                <a:cs typeface="Arial" pitchFamily="34" charset="0"/>
              </a:rPr>
              <a:t>奇</a:t>
            </a:r>
            <a:r>
              <a:rPr lang="en-US" altLang="ja-JP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ja-JP" altLang="en-US" sz="1600" dirty="0" smtClean="0">
                <a:latin typeface="Arial" pitchFamily="34" charset="0"/>
                <a:cs typeface="Arial" pitchFamily="34" charset="0"/>
              </a:rPr>
              <a:t>苏</a:t>
            </a:r>
            <a:endParaRPr lang="en-US" altLang="ja-JP" sz="16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altLang="ja-JP" sz="11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46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457200"/>
            <a:ext cx="11800115" cy="6172200"/>
          </a:xfrm>
        </p:spPr>
        <p:txBody>
          <a:bodyPr>
            <a:normAutofit/>
          </a:bodyPr>
          <a:lstStyle/>
          <a:p>
            <a:pPr marL="182880" lvl="1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C. Anaerobic Digestion</a:t>
            </a:r>
          </a:p>
          <a:p>
            <a:pPr marL="182880" indent="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Combustible gas can also be produced from biomass through the low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temperature biological processes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called anaerobic (without air) digestion. </a:t>
            </a:r>
          </a:p>
          <a:p>
            <a:pPr marL="182880" indent="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absence of oxygen,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microorganisms break down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organic matter through a process known as anaerobic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digestion as shown in Fig.5.</a:t>
            </a:r>
          </a:p>
          <a:p>
            <a:pPr marL="182880" indent="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Examples of this material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include food wastes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animal dung, and wastewater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biosolids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182880" indent="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Reactors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sealed vessels used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anaerobic digestion in the production of biogas, are built to specified dimensions and forms based on the site and feedstock characteristics.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28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www.tn.gov/content/dam/tn/environment/solid-waste/images/sw_anaerobic-system-component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983" y="630198"/>
            <a:ext cx="8767233" cy="4769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914400" y="5181602"/>
            <a:ext cx="9550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5. Anaerobic Digestion of biogas process[5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].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3"/>
              </a:rPr>
              <a:t>www.tn.gov/environment/program-areas/sw-mm-organics/anaerobic-digestion.html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6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762000"/>
            <a:ext cx="11785600" cy="6172200"/>
          </a:xfrm>
        </p:spPr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Biogas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the common name for the gas produced either in specifically designed anaerobic digesters or in landfills by capturing the naturally produced methane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Besides biogas, an Anaerobic digestion is a biological process that produces a gas principally composed of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methane (CH4) and carbon dioxide (CO2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through post-process as observed in  Fig.5.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observed that the biogas is produced from the following major organic wastes:</a:t>
            </a:r>
          </a:p>
          <a:p>
            <a:pPr marL="457200" lvl="2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• Solid &amp; liquid animal manure</a:t>
            </a:r>
          </a:p>
          <a:p>
            <a:pPr marL="457200" lvl="2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• Agricultural plant waste</a:t>
            </a:r>
          </a:p>
          <a:p>
            <a:pPr marL="457200" lvl="2">
              <a:lnSpc>
                <a:spcPct val="170000"/>
              </a:lnSpc>
              <a:spcBef>
                <a:spcPts val="0"/>
              </a:spcBef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26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09600"/>
            <a:ext cx="11887200" cy="6096000"/>
          </a:xfrm>
        </p:spPr>
        <p:txBody>
          <a:bodyPr>
            <a:noAutofit/>
          </a:bodyPr>
          <a:lstStyle/>
          <a:p>
            <a:pPr marL="617220"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Waste from agricultural products processing industry</a:t>
            </a:r>
          </a:p>
          <a:p>
            <a:pPr marL="617220"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Organic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components in town waste</a:t>
            </a:r>
          </a:p>
          <a:p>
            <a:pPr marL="617220"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Waste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waters</a:t>
            </a:r>
          </a:p>
          <a:p>
            <a:pPr marL="617220"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Landfills </a:t>
            </a: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 Methanol &amp; Ethanol Production[6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]</a:t>
            </a:r>
          </a:p>
          <a:p>
            <a:pPr marL="61722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Starch content of Biomass feed-stocks like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corn, potatoes, beets, sugarcane, wheat, barley, and similar can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 converted by fermentation process into alcohol (ethanol). </a:t>
            </a:r>
          </a:p>
          <a:p>
            <a:pPr marL="61722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Fermentation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the biochemical process that converts sugars into ethanol (alcohol).</a:t>
            </a:r>
          </a:p>
          <a:p>
            <a:pPr marL="61722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contrast to biogas-production, fermentation takes place in the presence of air and is, therefore,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 process of aerobic digestion.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3083"/>
            <a:ext cx="113792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1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143001"/>
            <a:ext cx="11684000" cy="498316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Ethanol 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producers use specific types of enzymes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convert starch crops such as corn, wheat and barley to fermentable sugars.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Some crops, such as sugar cane and sugar beets, naturally contain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fermentable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sugars.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main reaction for converting oil to biodiesel is called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trans-esterification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trans-esterification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process reacts methanol with the triglyceride oils contained in vegetable oils, animal fats, or recycled greases, forming fatty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acid methyl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esters (biodiesel) and glycerin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0" y="317584"/>
            <a:ext cx="109728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45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03960"/>
            <a:ext cx="11176000" cy="467836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trans-esterification reaction requires 1-1.5 gallons methanol for every 10 gallons of oil used to make biodiesel (oil-to-methanol ratio of 8:1)[7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].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maximum yield, however, more alcohol is usually used.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process usually uses pre-extracted oil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the raw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material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which is usually produced by pressing the oil-bearing seeds, often followed by solvent extraction to extract any remaining oil.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706122" y="276151"/>
            <a:ext cx="10515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0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219201"/>
            <a:ext cx="11379200" cy="4906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process of extracting of waste biomass into methanol includes four basic steps:</a:t>
            </a:r>
          </a:p>
          <a:p>
            <a:pPr marL="45720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pretreatment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biomass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biogas production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through anaerobic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route</a:t>
            </a:r>
          </a:p>
          <a:p>
            <a:pPr marL="457200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purification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biogas </a:t>
            </a:r>
          </a:p>
          <a:p>
            <a:pPr marL="457200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methanol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production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Proper training complex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ligno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-cellulosic biomass waste cannot be acted upon by microbial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enzymes</a:t>
            </a:r>
          </a:p>
          <a:p>
            <a:pPr marL="0" indent="0">
              <a:lnSpc>
                <a:spcPct val="20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838202" y="773991"/>
            <a:ext cx="10515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32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10668000" cy="715962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BECM                                            Cont.….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914401"/>
            <a:ext cx="11176000" cy="505936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pretreatment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step breaks-down 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this resistant lignin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layer and makes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waste biomass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more susceptible to attack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 microbes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pretreated biomass is fed into the anaerobic digester for the production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biogas.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Four 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basic steps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namely used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during anaerobic system:  hydrolysis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acidogenesis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aceto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-genesis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methanogenesis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purification of biogas and methanol can be created as given in Fig.6[8].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1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rs.els-cdn.com/content/image/1-s2.0-S001623612030778X-gr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1"/>
            <a:ext cx="10068560" cy="341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-35249" y="4776350"/>
            <a:ext cx="78278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Figure 6. Bio-methanol as </a:t>
            </a:r>
            <a:r>
              <a:rPr lang="en-US" dirty="0">
                <a:latin typeface="Arial" pitchFamily="34" charset="0"/>
                <a:cs typeface="Arial" pitchFamily="34" charset="0"/>
              </a:rPr>
              <a:t>renewable energy.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www.sciencedirect.com/science/article/abs/pii/S001623612030778X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09600" y="152401"/>
            <a:ext cx="113792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BECM                            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Cont.….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99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143001"/>
            <a:ext cx="11176000" cy="498316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this lecture note, the basic concept of biomass renewable energy process is discussed.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global generation capacity of biomass energy mix and its potential is also presented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addition, the motivation behind using biomass energy is also listed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Besides this, the source of biomass energy is well presented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Finally, the energy conversion processes, especially four types of energy conversion in biomass energy well summarized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72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74638"/>
            <a:ext cx="11176000" cy="715962"/>
          </a:xfrm>
        </p:spPr>
        <p:txBody>
          <a:bodyPr>
            <a:normAutofit/>
          </a:bodyPr>
          <a:lstStyle/>
          <a:p>
            <a:pPr algn="l"/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11582400" cy="5943600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4000" dirty="0">
                <a:latin typeface="Arial" pitchFamily="34" charset="0"/>
                <a:cs typeface="Arial" pitchFamily="34" charset="0"/>
              </a:rPr>
              <a:t>[1].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K., Tomasz. ‘’Potential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Use of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Industrial Biomass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Waste as a Sustainable Energy Source in the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Future’’. MDPI, energies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2023. </a:t>
            </a:r>
            <a:r>
              <a:rPr lang="en-US" sz="40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4000" dirty="0" smtClean="0">
                <a:latin typeface="Arial" pitchFamily="34" charset="0"/>
                <a:cs typeface="Arial" pitchFamily="34" charset="0"/>
                <a:hlinkClick r:id="rId2"/>
              </a:rPr>
              <a:t>doi.org/10.3390/en16041783</a:t>
            </a:r>
            <a:endParaRPr lang="en-US" sz="4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4000" dirty="0" smtClean="0">
                <a:latin typeface="Arial" pitchFamily="34" charset="0"/>
                <a:cs typeface="Arial" pitchFamily="34" charset="0"/>
              </a:rPr>
              <a:t>[2].Holm-Nielsen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J. B., &amp;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Ehimen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E.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A.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Biomass Supply Chains for Bioenergy and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Biorefining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Woodhead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Publishing.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Woodhead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Publishing Series in Energy. 2016</a:t>
            </a:r>
            <a:r>
              <a:rPr lang="en-US" sz="4000" dirty="0">
                <a:latin typeface="Arial" pitchFamily="34" charset="0"/>
                <a:cs typeface="Arial" pitchFamily="34" charset="0"/>
                <a:hlinkClick r:id="rId3"/>
              </a:rPr>
              <a:t> https://</a:t>
            </a:r>
            <a:r>
              <a:rPr lang="en-US" sz="4000" dirty="0" smtClean="0">
                <a:latin typeface="Arial" pitchFamily="34" charset="0"/>
                <a:cs typeface="Arial" pitchFamily="34" charset="0"/>
                <a:hlinkClick r:id="rId3"/>
              </a:rPr>
              <a:t>books.google.dk/books/about/Biomass_Supply_Chains_for_Bioenergy_and.html?id=Xd_lBwAAQBAJ&amp;redir_esc=y</a:t>
            </a:r>
            <a:endParaRPr lang="en-US" sz="4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4000" dirty="0" smtClean="0">
                <a:latin typeface="Arial" pitchFamily="34" charset="0"/>
                <a:cs typeface="Arial" pitchFamily="34" charset="0"/>
              </a:rPr>
              <a:t>[3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]. Global capacity of bioenergy power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2009-2023.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Statista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Research Department, Apr 23,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2024.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4000" dirty="0">
                <a:latin typeface="Arial" pitchFamily="34" charset="0"/>
                <a:cs typeface="Arial" pitchFamily="34" charset="0"/>
              </a:rPr>
              <a:t>[4].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M., Javier and L., Jorge. ‘’Reclamation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of Degraded Landscape due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to Open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Pit Coal Mining: Biomass for Renewable Power Plants’’. WSEAS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Transactions on environment and development. V.4(2018).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4000" dirty="0" smtClean="0">
                <a:latin typeface="Arial" pitchFamily="34" charset="0"/>
                <a:cs typeface="Arial" pitchFamily="34" charset="0"/>
              </a:rPr>
              <a:t>[5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].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EPA. ‘’Anaerobic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Digestion and its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Applications’’. United state environmental protection agency’’. 2015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4000" dirty="0">
                <a:latin typeface="Arial" pitchFamily="34" charset="0"/>
                <a:cs typeface="Arial" pitchFamily="34" charset="0"/>
                <a:hlinkClick r:id="rId4"/>
              </a:rPr>
              <a:t>https://</a:t>
            </a:r>
            <a:r>
              <a:rPr lang="en-US" sz="4000" dirty="0" smtClean="0">
                <a:latin typeface="Arial" pitchFamily="34" charset="0"/>
                <a:cs typeface="Arial" pitchFamily="34" charset="0"/>
                <a:hlinkClick r:id="rId4"/>
              </a:rPr>
              <a:t>www.epa.gov/sites/default/files/2016-07/documents/ad_and_applications-final_0.pdf</a:t>
            </a:r>
            <a:endParaRPr lang="en-US" sz="4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4000" dirty="0">
                <a:latin typeface="Arial" pitchFamily="34" charset="0"/>
                <a:cs typeface="Arial" pitchFamily="34" charset="0"/>
              </a:rPr>
              <a:t>[6].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H., Fumio;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Y.,Shinya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L.,Kenji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. ‘’Methanol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or ethanol produced from woody biomass: Which is more advantageous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?’’.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ELSEVIER: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Bioresource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Technology. V.101(1). 2010.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4000" dirty="0" smtClean="0">
                <a:latin typeface="Arial" pitchFamily="34" charset="0"/>
                <a:cs typeface="Arial" pitchFamily="34" charset="0"/>
              </a:rPr>
              <a:t>[7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]. Jason P. de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Koff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. ‘’Maximizing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the Biodiesel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Process’’. Tennessee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State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University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4000" dirty="0" smtClean="0">
                <a:latin typeface="Arial" pitchFamily="34" charset="0"/>
                <a:cs typeface="Arial" pitchFamily="34" charset="0"/>
              </a:rPr>
              <a:t>[8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].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G.,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Pallavi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; U.,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Nehaa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and  S.K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Dubeya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. ‘’Bio-methanol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as a renewable fuel from waste biomass: Current trends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and future perspective. Elsevier: Fuel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4000" dirty="0">
                <a:latin typeface="Arial" pitchFamily="34" charset="0"/>
                <a:cs typeface="Arial" pitchFamily="34" charset="0"/>
                <a:hlinkClick r:id="rId5"/>
              </a:rPr>
              <a:t>https://</a:t>
            </a:r>
            <a:r>
              <a:rPr lang="en-US" sz="4000" dirty="0" smtClean="0">
                <a:latin typeface="Arial" pitchFamily="34" charset="0"/>
                <a:cs typeface="Arial" pitchFamily="34" charset="0"/>
                <a:hlinkClick r:id="rId5"/>
              </a:rPr>
              <a:t>linkinghub.elsevier.com/retrieve/pii/S001623612030778X</a:t>
            </a:r>
            <a:endParaRPr lang="en-US" sz="4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34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52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4106</TotalTime>
  <Words>2364</Words>
  <Application>Microsoft Office PowerPoint</Application>
  <PresentationFormat>Custom</PresentationFormat>
  <Paragraphs>285</Paragraphs>
  <Slides>35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Office 테마</vt:lpstr>
      <vt:lpstr>Equation</vt:lpstr>
      <vt:lpstr>Renewable Energy and Distributed Generations </vt:lpstr>
      <vt:lpstr>Outlines </vt:lpstr>
      <vt:lpstr>1. Introduction</vt:lpstr>
      <vt:lpstr>Introduction                                      cont.…</vt:lpstr>
      <vt:lpstr>PowerPoint Presentation</vt:lpstr>
      <vt:lpstr>Introduction                                                      cont.…</vt:lpstr>
      <vt:lpstr>PowerPoint Presentation</vt:lpstr>
      <vt:lpstr>2. Motivation Behind Using Biomass Energy.</vt:lpstr>
      <vt:lpstr>Motivation                                                cont.…..</vt:lpstr>
      <vt:lpstr>3. Utilization and Conversion of Biomass Energy sources(UCBES)</vt:lpstr>
      <vt:lpstr>UCBES                                              Cont.…..</vt:lpstr>
      <vt:lpstr>UCBES                                                   Cont.…..</vt:lpstr>
      <vt:lpstr>UCBES                                                                    Cont.…..</vt:lpstr>
      <vt:lpstr>UCBES                                  Cont.…..</vt:lpstr>
      <vt:lpstr>4 . Biomass Energy Conversion Methods (BECM)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BECM                                            Cont.….</vt:lpstr>
      <vt:lpstr>BECM                                            Cont.….</vt:lpstr>
      <vt:lpstr>BECM                                            Cont.….</vt:lpstr>
      <vt:lpstr>BECM                                            Cont.….</vt:lpstr>
      <vt:lpstr>BECM                                            Cont.….</vt:lpstr>
      <vt:lpstr>PowerPoint Presentation</vt:lpstr>
      <vt:lpstr>Summary </vt:lpstr>
      <vt:lpstr>Reference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312</cp:revision>
  <dcterms:created xsi:type="dcterms:W3CDTF">2021-04-29T04:21:21Z</dcterms:created>
  <dcterms:modified xsi:type="dcterms:W3CDTF">2024-06-09T14:26:01Z</dcterms:modified>
</cp:coreProperties>
</file>