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82" r:id="rId2"/>
    <p:sldId id="637" r:id="rId3"/>
    <p:sldId id="638" r:id="rId4"/>
    <p:sldId id="639" r:id="rId5"/>
    <p:sldId id="640" r:id="rId6"/>
    <p:sldId id="641" r:id="rId7"/>
    <p:sldId id="642" r:id="rId8"/>
    <p:sldId id="643" r:id="rId9"/>
    <p:sldId id="644" r:id="rId10"/>
    <p:sldId id="645" r:id="rId11"/>
    <p:sldId id="646" r:id="rId12"/>
    <p:sldId id="647" r:id="rId13"/>
    <p:sldId id="648" r:id="rId14"/>
    <p:sldId id="649" r:id="rId15"/>
    <p:sldId id="650" r:id="rId16"/>
    <p:sldId id="651" r:id="rId17"/>
    <p:sldId id="652" r:id="rId18"/>
    <p:sldId id="653" r:id="rId19"/>
    <p:sldId id="654" r:id="rId20"/>
    <p:sldId id="655" r:id="rId21"/>
    <p:sldId id="656" r:id="rId22"/>
    <p:sldId id="657" r:id="rId23"/>
    <p:sldId id="659" r:id="rId24"/>
    <p:sldId id="660" r:id="rId25"/>
    <p:sldId id="661" r:id="rId26"/>
    <p:sldId id="662" r:id="rId27"/>
    <p:sldId id="663" r:id="rId28"/>
    <p:sldId id="664" r:id="rId29"/>
    <p:sldId id="665" r:id="rId30"/>
    <p:sldId id="666" r:id="rId31"/>
    <p:sldId id="667" r:id="rId32"/>
    <p:sldId id="668" r:id="rId33"/>
    <p:sldId id="669" r:id="rId34"/>
    <p:sldId id="555" r:id="rId3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14" autoAdjust="0"/>
  </p:normalViewPr>
  <p:slideViewPr>
    <p:cSldViewPr snapToGrid="0">
      <p:cViewPr>
        <p:scale>
          <a:sx n="75" d="100"/>
          <a:sy n="75" d="100"/>
        </p:scale>
        <p:origin x="-562" y="-23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2024-06-10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DC8AF-409A-40A1-BE26-391E4B628946}" type="datetime1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5283-40C6-403F-8998-6ECC224C6FC4}" type="datetime1">
              <a:rPr lang="en-US" smtClean="0"/>
              <a:t>6/10/2024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8721-B806-4CB8-9293-3A7FADFC6457}" type="datetime1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E97C0-8A3E-4685-B819-C7E7B86C16A6}" type="datetime1">
              <a:rPr lang="en-US" altLang="ko-KR" smtClean="0"/>
              <a:t>6/10/2024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Renewable Energy and Distributed Generations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" y="838200"/>
            <a:ext cx="12090400" cy="578671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16</a:t>
            </a:r>
            <a:endParaRPr lang="en-US" sz="3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Project assignments and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Assessments 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r>
              <a:rPr lang="en-US" sz="6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Final exam on Renewable </a:t>
            </a:r>
            <a:r>
              <a:rPr lang="en-US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Energy and Distributed Generations </a:t>
            </a:r>
            <a:endPara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The exam contains two parts: 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Part I</a:t>
            </a: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:Multiple choice and Part II:</a:t>
            </a: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Subjective questions</a:t>
            </a:r>
            <a:r>
              <a:rPr lang="en-US" sz="2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total Mark is : 100%                              Time allowed: 1:20 </a:t>
            </a:r>
            <a:r>
              <a:rPr lang="en-US" sz="2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hrs</a:t>
            </a: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Name:_____________________                                ID no:_____________</a:t>
            </a:r>
          </a:p>
          <a:p>
            <a:pPr algn="just">
              <a:lnSpc>
                <a:spcPct val="150000"/>
              </a:lnSpc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By 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" y="304801"/>
            <a:ext cx="10160000" cy="7620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Instruction I: Multiple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choice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questions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" y="914400"/>
            <a:ext cx="11988800" cy="5648960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the questions, Question number one up to question number 40 choose the correct answer from the given multiple choices and circle the right answer. </a:t>
            </a:r>
          </a:p>
          <a:p>
            <a:pPr algn="l">
              <a:lnSpc>
                <a:spcPct val="20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Each question weights : </a:t>
            </a: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marks . </a:t>
            </a:r>
          </a:p>
          <a:p>
            <a:pPr algn="just">
              <a:lnSpc>
                <a:spcPct val="150000"/>
              </a:lnSpc>
            </a:pPr>
            <a:endPara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766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" y="162878"/>
            <a:ext cx="10972800" cy="487362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Question number one and two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0" y="843280"/>
            <a:ext cx="11775440" cy="582168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1.	Which one of the following is not true for the grid connected induction generator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a.	Stator  terminal is directly connected to the grid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b.	Rotor is driven by prime mover at speeds higher than the synchronous speed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c.	Needs gear box for increasing the rotational speed of wind to the standard generator speed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d.	A well designed two fixed speed wind generator can harvests the same power as variable speed wind generator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2.	Which one of the following is true about grid connected fixed speed wind generator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a.	Used squirrel cage induction generator, which through the stator winding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b.	Its speed  vary within narrow range, maximum 1 % because it  is coupled with grid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c.	Needs soft-starter to limit starting current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d.	All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74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80" y="715962"/>
            <a:ext cx="12110720" cy="6142037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3.	All of the following sentences the properties of fixed speed wind generator except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a.	Need  lower capital cost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b.	Complex System configuration and weak mechanical design.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c.	 The rotor speed is nearly constant, fluctuations in wind-speed result in torque-excursions, which may lead to grid voltage fluctuation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d.	 An induction generator of the cage type with two speeds and a stator winding configuration for two distinct numbers of poles operation is possible to generate two fixed speeds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4.	The following statement is true about variable speed  DFIG except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a.	It operates in super synchronous speed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b.	Operates in sub synchronous speed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c.	when the rotor is moved at a super synchronous speed, the slip ’s’ is positive 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d.	the generator power is connected to the grid through both rotor and stator terminals , power fed to the grid from both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08000" y="228600"/>
            <a:ext cx="10972800" cy="487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T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hree and Four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674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" y="599440"/>
            <a:ext cx="11887200" cy="625856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	Which one of the following is  true about grid connected variable speed wind generator. </a:t>
            </a:r>
          </a:p>
          <a:p>
            <a:pPr marL="457200" indent="-457200" algn="just">
              <a:lnSpc>
                <a:spcPct val="1700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maximization of the power output, the rotor side converter should be set at 00 (rectification mode), in the super synchronous region to draw power out of the rotor.</a:t>
            </a:r>
          </a:p>
          <a:p>
            <a:pPr marL="457200" indent="-457200" algn="just">
              <a:lnSpc>
                <a:spcPct val="1700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grid-side converter enables power flow to the grid, keeping DC-link voltage level constant by controlling its firing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angle</a:t>
            </a:r>
          </a:p>
          <a:p>
            <a:pPr marL="457200" indent="-457200" algn="just">
              <a:lnSpc>
                <a:spcPct val="1700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intermediate smoothing reactor is needed to maintain current continuity and reduce ripple in the link circuit.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700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6.	Which one of the following is not the planning stage  activities for designing grid connected wind power plants .</a:t>
            </a:r>
          </a:p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Power flow</a:t>
            </a:r>
          </a:p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short-circuit</a:t>
            </a:r>
          </a:p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economic load dispatch and unit commitment analysis </a:t>
            </a:r>
          </a:p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network  stability studies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10972800" cy="563562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Five and Six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86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09600" y="76200"/>
            <a:ext cx="10972800" cy="56356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seven and eight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3680" y="1127760"/>
            <a:ext cx="119583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7.	The following statement describes about the behavior of solar energy except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Not  modular 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It’s clean, carbon emission free and stable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Environmental friendly and reduced system and installation costs per years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Naturally gifted and highly feasible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8.	Which one of the following is not true about the sustainable development goals agenda (Paris Agreement)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To have carbon emission free by 2025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Reducing environmental temperature to 1ocC per m2 area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Shift from conventional energy resources to renewable energy  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Encouraging the thermal energy mix to the grid </a:t>
            </a:r>
          </a:p>
        </p:txBody>
      </p:sp>
    </p:spTree>
    <p:extLst>
      <p:ext uri="{BB962C8B-B14F-4D97-AF65-F5344CB8AC3E}">
        <p14:creationId xmlns:p14="http://schemas.microsoft.com/office/powerpoint/2010/main" val="3414617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4638"/>
            <a:ext cx="10871200" cy="56356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nine and ten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1066800"/>
            <a:ext cx="11785600" cy="525780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9.	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All of the following are very important for PV power generation , but one of the following is the most dominant parts in  generation of solar PV system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Solar cell or PV panel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Battery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Inverter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Charge controller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10.	Which one of the following is not true about solar system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Solar cells are connected in series to increase the overall voltage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Connecting solar panel in series increases the overall string currents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When a modules are connected in parallel called solar string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Connecting solar PV panels in series and parallel increases the overall power harvesting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244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74638"/>
            <a:ext cx="11176000" cy="94456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eleven and twelve 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219201"/>
            <a:ext cx="11673840" cy="5506719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11.	One of the following module conversion efficiency better than others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Mono-crystalline  silicon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Multi crystalline silicon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Organic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CIGS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12.	The following factors affects the  PV module performance  except 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Solar radiation or solar intensity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Cell temperature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Environmental conditions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None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474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522" y="1314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13 and 14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" y="985520"/>
            <a:ext cx="11714480" cy="575056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13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	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The solar PV system generates maximum power output at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a.	At the short circuit current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b.	Open circuit voltage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c.	Maximum current and maximum voltage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d.	A and c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14.	Which one of the following not true for solar OV system designing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a.	Selecting the day of autonomy is very important for power continuity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b.	The inverter input power is equal to the rating of power from PV array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c.	Charge controller is very important to controlling the battery charging and reverse currents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d.	As the cell  temperature increase beyond the standard temperature the power  harvesting from PV decrease 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839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0972800" cy="411162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15 and 16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09600"/>
            <a:ext cx="11836400" cy="602488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15.	For maximum power harvesting using MPPT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Change in power output to change in voltage is zero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Change in power to change in voltage greater than zero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Change in power  per change in  voltage is less than zero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The power output is the product of shot circuit current and open circuit voltage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16.	The following statement is true about centralized grid connected system except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Uses single inverter while connecting with the grid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simple structure, uses single transformer and single control loop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better power harvesting capability compared to string and multi-string configuration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used for three phase system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023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15962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17 and 18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560" y="955041"/>
            <a:ext cx="12029440" cy="573024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17.	which one of the following grid connected solar configuration is not suitable for modular or scalable operation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central inverter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string type inverter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multi-string operation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modular operation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18.	The main problems in all  grid connected PV configuration that needs critical design, operation and engineering solution is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Voltage fluctuation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Frequency variations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 Grid islanding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All </a:t>
            </a:r>
          </a:p>
          <a:p>
            <a:pPr>
              <a:lnSpc>
                <a:spcPct val="17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70000"/>
              </a:lnSpc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1861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87362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19 and 20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1"/>
            <a:ext cx="11582400" cy="5211763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19.	The power reserve control works as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In power reserve control, the PV must be regulated below MPP with the specific power reserve level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In Power ramp rate control, If the charge rate PV power is above certain limit the PV power is perturbed towards the left side of MPP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In power limiting control, the main problems in all configuration of grid connected systems are: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All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20.	Which one of  the following is false about hydropower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plant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	The discharge rate is one of the most dominant factor in hydropower generation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	 As neat head increase the power output generation increase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The converters efficiency may not have impact on the power output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None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1452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152400"/>
            <a:ext cx="10871200" cy="411162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21 and 22 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09601"/>
            <a:ext cx="11480800" cy="5516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45440" y="1513840"/>
            <a:ext cx="106781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21.	The hydropower is classified based on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Head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Operation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Size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All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22.	 While constructing the hydropower dam, the following condition is must: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Technical viability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Flood control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Obeying international water law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All </a:t>
            </a:r>
          </a:p>
        </p:txBody>
      </p:sp>
    </p:spTree>
    <p:extLst>
      <p:ext uri="{BB962C8B-B14F-4D97-AF65-F5344CB8AC3E}">
        <p14:creationId xmlns:p14="http://schemas.microsoft.com/office/powerpoint/2010/main" val="23289141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12090400" cy="533400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23 and 24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50240"/>
            <a:ext cx="12039600" cy="620776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23.	Which one of the following is not the types of geothermal energy resources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a.	Hot water reservoir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b.	Natural steam reservoir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c.	Animal waste 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d.	Molten Magma 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24.	Motivation behind using geothermal energy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a.	Environmental friendly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b.	Reliable and doesn’t depend on whether condition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c.	Doesn’t depend on neither sun nor wind 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d.	All</a:t>
            </a:r>
          </a:p>
          <a:p>
            <a:pPr algn="just">
              <a:lnSpc>
                <a:spcPct val="17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74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30198"/>
            <a:ext cx="11775440" cy="611604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25.	The following are the source of geothermal energy except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Heat source or earths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Reservoir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Fluid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Fuel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26.	For the  binary type geothermal power plant operates when  the source: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Contains chemicals or minerals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Not hot enough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Needs additional fluids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25 and 26</a:t>
            </a:r>
            <a:endParaRPr lang="en-US" sz="3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02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www.researchgate.net/publication/239575237/figure/fig3/AS:392795366936584@1470661121359/Generic-Flow-Diagram-of-a-Direct-Combustion-System-Trillium-2002-p22-b-Small.png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https://www.researchgate.net/publication/239575237/figure/fig3/AS:392795366936584@1470661121359/Generic-Flow-Diagram-of-a-Direct-Combustion-System-Trillium-2002-p22-b-Small.png"/>
          <p:cNvSpPr>
            <a:spLocks noChangeAspect="1" noChangeArrowheads="1"/>
          </p:cNvSpPr>
          <p:nvPr/>
        </p:nvSpPr>
        <p:spPr bwMode="auto">
          <a:xfrm>
            <a:off x="410633" y="79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6" descr="https://www.researchgate.net/publication/239575237/figure/fig3/AS:392795366936584@1470661121359/Generic-Flow-Diagram-of-a-Direct-Combustion-System-Trillium-2002-p22-b-Small.png"/>
          <p:cNvSpPr>
            <a:spLocks noChangeAspect="1" noChangeArrowheads="1"/>
          </p:cNvSpPr>
          <p:nvPr/>
        </p:nvSpPr>
        <p:spPr bwMode="auto">
          <a:xfrm>
            <a:off x="613833" y="1603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27 and 28</a:t>
            </a:r>
            <a:endParaRPr lang="en-US" sz="30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13833" y="1087120"/>
            <a:ext cx="11486727" cy="5027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27.	Which one of the following is not true about geothermal energy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Important minerals can be extracted from the  underground water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Binary and Hot Dry Rock plants have gaseous emission  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Creates jobs and reduce resilience on oil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Could be online for long time without failures, 90 to 100% of the time compared to others </a:t>
            </a:r>
          </a:p>
          <a:p>
            <a:pPr>
              <a:lnSpc>
                <a:spcPct val="150000"/>
              </a:lnSpc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28.	The following is true about biomass energy except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Derived from plants and animals wastes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Vital for fuel, particularly in underdeveloped countries where it is used for heating and cooking.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Agricultural biomass is not in cellulosic raw materials though it can be act as source for biomass energy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All</a:t>
            </a:r>
          </a:p>
        </p:txBody>
      </p:sp>
    </p:spTree>
    <p:extLst>
      <p:ext uri="{BB962C8B-B14F-4D97-AF65-F5344CB8AC3E}">
        <p14:creationId xmlns:p14="http://schemas.microsoft.com/office/powerpoint/2010/main" val="21346299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600" y="609601"/>
            <a:ext cx="11897360" cy="656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29.	Which one of the following true about gasification type biomass energy process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biomass can be burned directly for heating buildings and water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Gas can be produced from biomass through a high temperature thermo-chemical process.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Involves burning biomass with sufficient air for full combustion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None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30.	Which one of the following is true about power system planning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Generating an adequate energy for satisfying the demands at low price, efficient conversion system with low environmental and social impacts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Transmitting the generated energy through long distances to the load centers at low price, more efficient, stable and reliable conditions.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Distributing the power or energy considering quality service, low price and efficient utilization of the energy. 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All </a:t>
            </a:r>
          </a:p>
          <a:p>
            <a:pPr algn="just">
              <a:lnSpc>
                <a:spcPct val="170000"/>
              </a:lnSpc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29 and 30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1698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951" y="609600"/>
            <a:ext cx="115824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31.	Which one of the following is not the main  dependent variable for long-term load forecasting in power system planning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Time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GDP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Per capita income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 Trends of technology and population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32.	Which one of the following  factor is not affect unit  availability in generation planning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Forced outage rate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repair time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	Schedule maintenance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None </a:t>
            </a:r>
            <a:endParaRPr lang="en-US" sz="2000" dirty="0"/>
          </a:p>
        </p:txBody>
      </p:sp>
      <p:sp>
        <p:nvSpPr>
          <p:cNvPr id="3" name="Rectangle 2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31 and 32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313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762000"/>
            <a:ext cx="11480800" cy="59436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33.	Which one of the following power plant is more flexible and highly applicable for quick start in order to meet peak load </a:t>
            </a: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Hydropower </a:t>
            </a: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Thermal power plant </a:t>
            </a: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Nuclear power plant </a:t>
            </a: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Wind power plant </a:t>
            </a: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34.	Which one of the following is not the characteristics of  renewable energy technology </a:t>
            </a: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Clean environment </a:t>
            </a: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Unlimited supply </a:t>
            </a: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Zero GHG emission</a:t>
            </a: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Not Decentralized </a:t>
            </a:r>
          </a:p>
          <a:p>
            <a:pPr marL="0" indent="0" algn="just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33 and 34 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85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80" y="609600"/>
            <a:ext cx="12009120" cy="5791200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35.	Renewable energy to the grid needs critical analysis on ;</a:t>
            </a:r>
          </a:p>
          <a:p>
            <a:pPr marL="514350" indent="-51435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Planning</a:t>
            </a:r>
          </a:p>
          <a:p>
            <a:pPr marL="514350" indent="-51435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 Physical Connection, grid integration </a:t>
            </a:r>
          </a:p>
          <a:p>
            <a:pPr marL="514350" indent="-51435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 System Operation</a:t>
            </a:r>
          </a:p>
          <a:p>
            <a:pPr marL="514350" indent="-51435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All</a:t>
            </a:r>
          </a:p>
          <a:p>
            <a:pPr marL="514350" indent="-51435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36.	The following statement is true about  wind power except </a:t>
            </a:r>
          </a:p>
          <a:p>
            <a:pPr marL="514350" indent="-51435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The efficiency of offshore wind turbines is higher onshore </a:t>
            </a:r>
          </a:p>
          <a:p>
            <a:pPr marL="514350" indent="-51435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Operating wind power beyond bets limit is possible </a:t>
            </a:r>
          </a:p>
          <a:p>
            <a:pPr marL="514350" indent="-51435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Wind generates maximum power at its operating speed </a:t>
            </a:r>
          </a:p>
          <a:p>
            <a:pPr marL="514350" indent="-51435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Wind turbine stops operation at cut-off speed </a:t>
            </a:r>
          </a:p>
          <a:p>
            <a:pPr marL="514350" indent="-51435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65760" y="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35 and 36 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18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85800"/>
            <a:ext cx="11887200" cy="61722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37.	One of the following is not true about horizontal wind turbine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Does not need yawing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Needs mechanical strong tower than vertical wind turbine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It has advantage of the larger speed in high height compared to Vertical wind turbine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Used gear box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38.	One of the following is true about wind energy conversion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Air mass is constant in whatever surface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Force applied in wind power depend on the pressure difference between two volumes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The power output from wind is directly proportional to the wind speed in cubic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All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37 and 38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4294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39 and 40 </a:t>
            </a:r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11760" y="802640"/>
            <a:ext cx="11430000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39.	Which one is not true about wind power controlling 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Fixed speed wind turbine control is a passive control scheme 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Active stall wind turbine control is known as positive blade angle control 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DFIG is a variable speed control type wind generator 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Squirrel cage induction generator is  affixed speed type wind power 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40. Which one of the following is not true 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Type-1 wind energy conversion has better voltage control capability than DFIG 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The reactive power and voltage control capability of DFIG is better than Type-2 wind generator 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Permanent magnet synchronous generator type wind energy conversion not requires the gear box. 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None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469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8000" y="76200"/>
            <a:ext cx="11176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Instruction II.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Answer the following four questions as per the Request in space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provided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endParaRPr lang="en-US" sz="3200" dirty="0"/>
          </a:p>
          <a:p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78230" y="1922859"/>
            <a:ext cx="81376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Total mark= 20%                                       Each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question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weights five marks</a:t>
            </a:r>
          </a:p>
          <a:p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57663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762000"/>
            <a:ext cx="11785600" cy="6172200"/>
          </a:xfrm>
        </p:spPr>
        <p:txBody>
          <a:bodyPr>
            <a:normAutofit/>
          </a:bodyPr>
          <a:lstStyle/>
          <a:p>
            <a:pPr marL="457200" lvl="2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41. The  </a:t>
            </a:r>
            <a:r>
              <a:rPr lang="en-US" dirty="0">
                <a:latin typeface="Arial" pitchFamily="34" charset="0"/>
                <a:cs typeface="Arial" pitchFamily="34" charset="0"/>
              </a:rPr>
              <a:t>conditions which must be satisfied before the synchronizing switch will permit the closure to make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integration </a:t>
            </a:r>
            <a:r>
              <a:rPr lang="en-US" dirty="0">
                <a:latin typeface="Arial" pitchFamily="34" charset="0"/>
                <a:cs typeface="Arial" pitchFamily="34" charset="0"/>
              </a:rPr>
              <a:t>of wind energy with grid are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lvl="2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41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2674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09600"/>
            <a:ext cx="11887200" cy="609600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42.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challenges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 constraints in constructing solar PV project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are:</a:t>
            </a: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3083"/>
            <a:ext cx="113792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42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1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143001"/>
            <a:ext cx="11684000" cy="49831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000" dirty="0" smtClean="0"/>
              <a:t>43.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 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five steps in sizing off-grid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PV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 are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0" y="317584"/>
            <a:ext cx="109728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43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4550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03960"/>
            <a:ext cx="11176000" cy="46783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44. Based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 their operation wind generators are classified into four. Mention them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dirty="0"/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706122" y="276151"/>
            <a:ext cx="105156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44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1044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219201"/>
            <a:ext cx="11379200" cy="4906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Instruction I: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838202" y="773991"/>
            <a:ext cx="105156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1- Q.40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527348"/>
              </p:ext>
            </p:extLst>
          </p:nvPr>
        </p:nvGraphicFramePr>
        <p:xfrm>
          <a:off x="2072640" y="1361440"/>
          <a:ext cx="2164080" cy="33527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4080"/>
              </a:tblGrid>
              <a:tr h="19630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2.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3. b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4. 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5.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6. 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7. A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8.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9. A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10. 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11.</a:t>
                      </a:r>
                      <a:r>
                        <a:rPr lang="en-US" sz="1100" baseline="0" dirty="0" smtClean="0">
                          <a:effectLst/>
                        </a:rPr>
                        <a:t> </a:t>
                      </a:r>
                      <a:r>
                        <a:rPr lang="en-US" sz="1100" dirty="0" smtClean="0">
                          <a:effectLst/>
                        </a:rPr>
                        <a:t>A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12.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13. 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14. B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15. a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02870"/>
              </p:ext>
            </p:extLst>
          </p:nvPr>
        </p:nvGraphicFramePr>
        <p:xfrm>
          <a:off x="4352290" y="1310640"/>
          <a:ext cx="3115310" cy="34848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15310"/>
              </a:tblGrid>
              <a:tr h="29603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16. C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17. A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18. d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19. D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20. c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21. d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22. D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23. C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24.</a:t>
                      </a:r>
                      <a:r>
                        <a:rPr lang="en-US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25. d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988755"/>
              </p:ext>
            </p:extLst>
          </p:nvPr>
        </p:nvGraphicFramePr>
        <p:xfrm>
          <a:off x="7481570" y="1280164"/>
          <a:ext cx="2983230" cy="34543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83230"/>
              </a:tblGrid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26.</a:t>
                      </a:r>
                      <a:r>
                        <a:rPr lang="en-US" sz="1100" baseline="0" dirty="0" smtClean="0">
                          <a:effectLst/>
                        </a:rPr>
                        <a:t> </a:t>
                      </a:r>
                      <a:r>
                        <a:rPr lang="en-US" sz="1100" dirty="0" smtClean="0">
                          <a:effectLst/>
                        </a:rPr>
                        <a:t>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27.</a:t>
                      </a:r>
                      <a:r>
                        <a:rPr lang="en-US" sz="1100" baseline="0" dirty="0" smtClean="0">
                          <a:effectLst/>
                        </a:rPr>
                        <a:t> </a:t>
                      </a:r>
                      <a:r>
                        <a:rPr lang="en-US" sz="1100" dirty="0" smtClean="0">
                          <a:effectLst/>
                        </a:rPr>
                        <a:t> B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28. 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29 b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30.</a:t>
                      </a:r>
                      <a:r>
                        <a:rPr lang="en-US" sz="1100" baseline="0" dirty="0" smtClean="0">
                          <a:effectLst/>
                        </a:rPr>
                        <a:t> </a:t>
                      </a:r>
                      <a:r>
                        <a:rPr lang="en-US" sz="1100" dirty="0" smtClean="0">
                          <a:effectLst/>
                        </a:rPr>
                        <a:t>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31. A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AU" sz="1100" dirty="0" smtClean="0">
                          <a:effectLst/>
                        </a:rPr>
                        <a:t>32.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33. A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34.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35.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36. b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37. a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38.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39. B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40. A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23236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10668000" cy="715962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41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914401"/>
            <a:ext cx="11480800" cy="517143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41.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 must be as close as possible with the grid frequency.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terminal voltage magnitude must match with that of the grid, preferably a few percent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higher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phase sequence of both the three-phase voltages must be same.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phase angle between the two voltages must be within 5 degrees.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190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12800" y="411760"/>
            <a:ext cx="113792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42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955040" y="1513840"/>
            <a:ext cx="988568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/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42. </a:t>
            </a: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Budget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constraints: Build a system within your target budget.</a:t>
            </a: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Space constraints: Build a system that is as space efficient as possible.</a:t>
            </a: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Energy offset: Build a system that offsets a certain percentage of your energy usage</a:t>
            </a: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Seasonality and sun light dependence</a:t>
            </a: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storage: storing excess energy can be a challenge, as it often comes at an additional cost.</a:t>
            </a: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Reduced Efficiency  compared to other RE resources </a:t>
            </a:r>
          </a:p>
        </p:txBody>
      </p:sp>
    </p:spTree>
    <p:extLst>
      <p:ext uri="{BB962C8B-B14F-4D97-AF65-F5344CB8AC3E}">
        <p14:creationId xmlns:p14="http://schemas.microsoft.com/office/powerpoint/2010/main" val="18589969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Answer Q. 43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143001"/>
            <a:ext cx="11176000" cy="49831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43.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Estimating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Electric Load 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Sizing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Specifying Batteries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Sizing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Specifying an Inverter,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Sizing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Specifying an Array and specifying Controller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Sizing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cables and wiring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7258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74638"/>
            <a:ext cx="11176000" cy="715962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44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11887200" cy="58724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44. 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Type-1 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WECS: Fixed speed wind energy conversion system (FSWECs)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Type 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-2 WECs: Limited Variable wind energy conversion system(LVWECs)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Type-3 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WECs: Variable wind energy conversion system (VWECs)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Type-4 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WECs: Variable wind energy conversion system(VWECS)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3408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Project Assignment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400" y="1310640"/>
            <a:ext cx="11064240" cy="521208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45. Repeat the design project example in Lecture 12, subsection 5 considering your own country solar radiation data for the same load data.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addition, consider the mix of wind and hydro for grid connected system and develop the optimization solutions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75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52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4099</TotalTime>
  <Words>928</Words>
  <Application>Microsoft Office PowerPoint</Application>
  <PresentationFormat>Custom</PresentationFormat>
  <Paragraphs>395</Paragraphs>
  <Slides>34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테마</vt:lpstr>
      <vt:lpstr>Renewable Energy and Distributed Generations </vt:lpstr>
      <vt:lpstr>Instruction I: Multiple choice questions </vt:lpstr>
      <vt:lpstr>Question number one and two </vt:lpstr>
      <vt:lpstr>PowerPoint Presentation</vt:lpstr>
      <vt:lpstr>Question number Five and Six</vt:lpstr>
      <vt:lpstr>PowerPoint Presentation</vt:lpstr>
      <vt:lpstr>Question number nine and ten </vt:lpstr>
      <vt:lpstr>Question number eleven and twelve </vt:lpstr>
      <vt:lpstr>Question number 13 and 14</vt:lpstr>
      <vt:lpstr>Question number 15 and 16</vt:lpstr>
      <vt:lpstr>Question number 17 and 18</vt:lpstr>
      <vt:lpstr>Question number 19 and 20</vt:lpstr>
      <vt:lpstr>Question number 21 and 22 </vt:lpstr>
      <vt:lpstr>Question number 23 and 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 number 42</vt:lpstr>
      <vt:lpstr>Question number 43</vt:lpstr>
      <vt:lpstr>Question number 44</vt:lpstr>
      <vt:lpstr>Answer Q. 1- Q.40</vt:lpstr>
      <vt:lpstr>Answer Q. 41</vt:lpstr>
      <vt:lpstr>PowerPoint Presentation</vt:lpstr>
      <vt:lpstr>Answer Q. 43</vt:lpstr>
      <vt:lpstr>Answer Q. 44</vt:lpstr>
      <vt:lpstr>Project Assignment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320</cp:revision>
  <dcterms:created xsi:type="dcterms:W3CDTF">2021-04-29T04:21:21Z</dcterms:created>
  <dcterms:modified xsi:type="dcterms:W3CDTF">2024-06-10T06:33:05Z</dcterms:modified>
</cp:coreProperties>
</file>