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rawing6.xml" ContentType="application/vnd.ms-office.drawingml.diagramDrawing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diagrams/drawing5.xml" ContentType="application/vnd.ms-office.drawingml.diagramDrawing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bin" ContentType="application/vnd.openxmlformats-officedocument.oleObject"/>
  <Default Extension="png" ContentType="image/png"/>
  <Override PartName="/ppt/diagrams/colors2.xml" ContentType="application/vnd.openxmlformats-officedocument.drawingml.diagramColor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</p:sldMasterIdLst>
  <p:sldIdLst>
    <p:sldId id="256" r:id="rId2"/>
    <p:sldId id="321" r:id="rId3"/>
    <p:sldId id="328" r:id="rId4"/>
    <p:sldId id="333" r:id="rId5"/>
    <p:sldId id="323" r:id="rId6"/>
    <p:sldId id="324" r:id="rId7"/>
    <p:sldId id="325" r:id="rId8"/>
    <p:sldId id="334" r:id="rId9"/>
    <p:sldId id="320" r:id="rId10"/>
    <p:sldId id="285" r:id="rId11"/>
    <p:sldId id="315" r:id="rId12"/>
    <p:sldId id="332" r:id="rId13"/>
    <p:sldId id="278" r:id="rId1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7949" autoAdjust="0"/>
    <p:restoredTop sz="94660"/>
  </p:normalViewPr>
  <p:slideViewPr>
    <p:cSldViewPr snapToGrid="0">
      <p:cViewPr>
        <p:scale>
          <a:sx n="75" d="100"/>
          <a:sy n="75" d="100"/>
        </p:scale>
        <p:origin x="-420" y="-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1">
  <dgm:title val=""/>
  <dgm:desc val=""/>
  <dgm:catLst>
    <dgm:cat type="accent5" pri="11100"/>
  </dgm:catLst>
  <dgm:styleLbl name="node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5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40000"/>
      </a:schemeClr>
    </dgm:fillClrLst>
    <dgm:linClrLst meth="repeat">
      <a:schemeClr val="accent5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5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5">
        <a:alpha val="4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5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5">
        <a:alpha val="90000"/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BFD7AF0-2F19-473A-9FB1-8A4477A8AAAD}" type="doc">
      <dgm:prSet loTypeId="urn:microsoft.com/office/officeart/2005/8/layout/hList3" loCatId="list" qsTypeId="urn:microsoft.com/office/officeart/2005/8/quickstyle/3d7" qsCatId="3D" csTypeId="urn:microsoft.com/office/officeart/2005/8/colors/accent5_1" csCatId="accent5" phldr="1"/>
      <dgm:spPr/>
      <dgm:t>
        <a:bodyPr/>
        <a:lstStyle/>
        <a:p>
          <a:endParaRPr lang="ru-RU"/>
        </a:p>
      </dgm:t>
    </dgm:pt>
    <dgm:pt modelId="{D67294A7-275C-4538-ADD4-5746BE9820A7}">
      <dgm:prSet phldrT="[Текст]">
        <dgm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dgm:style>
      </dgm:prSet>
      <dgm:spPr>
        <a:solidFill>
          <a:srgbClr val="7030A0"/>
        </a:solidFill>
      </dgm:spPr>
      <dgm:t>
        <a:bodyPr/>
        <a:lstStyle/>
        <a:p>
          <a:endParaRPr lang="ru-RU" b="1" dirty="0">
            <a:solidFill>
              <a:srgbClr val="FF0000"/>
            </a:solidFill>
            <a:latin typeface="Times New Roman" pitchFamily="18" charset="0"/>
            <a:cs typeface="Times New Roman" pitchFamily="18" charset="0"/>
          </a:endParaRPr>
        </a:p>
      </dgm:t>
    </dgm:pt>
    <dgm:pt modelId="{8740765F-249B-40A9-9639-B7D1C2B2C530}" type="parTrans" cxnId="{A16A417E-73FE-44B7-994A-C38BA311CAC0}">
      <dgm:prSet/>
      <dgm:spPr/>
      <dgm:t>
        <a:bodyPr/>
        <a:lstStyle/>
        <a:p>
          <a:endParaRPr lang="ru-RU"/>
        </a:p>
      </dgm:t>
    </dgm:pt>
    <dgm:pt modelId="{5B00C97A-B4CB-4466-82A4-595FEEE18913}" type="sibTrans" cxnId="{A16A417E-73FE-44B7-994A-C38BA311CAC0}">
      <dgm:prSet/>
      <dgm:spPr/>
      <dgm:t>
        <a:bodyPr/>
        <a:lstStyle/>
        <a:p>
          <a:endParaRPr lang="ru-RU"/>
        </a:p>
      </dgm:t>
    </dgm:pt>
    <dgm:pt modelId="{04841CB3-0C51-4A2A-B065-F6EA53CD7A63}">
      <dgm:prSet phldrT="[Текст]"/>
      <dgm:spPr>
        <a:solidFill>
          <a:schemeClr val="bg2">
            <a:lumMod val="75000"/>
          </a:schemeClr>
        </a:solidFill>
        <a:ln>
          <a:solidFill>
            <a:schemeClr val="accent3">
              <a:lumMod val="20000"/>
              <a:lumOff val="80000"/>
            </a:schemeClr>
          </a:solidFill>
        </a:ln>
        <a:sp3d extrusionH="50600" prstMaterial="metal">
          <a:bevelT w="101600" h="80600"/>
          <a:bevelB w="80600" h="80600" prst="relaxedInset"/>
        </a:sp3d>
      </dgm:spPr>
      <dgm:t>
        <a:bodyPr/>
        <a:lstStyle/>
        <a:p>
          <a:endParaRPr lang="ru-RU" dirty="0" smtClean="0"/>
        </a:p>
      </dgm:t>
    </dgm:pt>
    <dgm:pt modelId="{5589A69A-376B-491F-A053-BC3882498657}" type="parTrans" cxnId="{15C7D8E6-99BC-4C4A-A521-D9E5710A8E90}">
      <dgm:prSet/>
      <dgm:spPr/>
      <dgm:t>
        <a:bodyPr/>
        <a:lstStyle/>
        <a:p>
          <a:endParaRPr lang="ru-RU"/>
        </a:p>
      </dgm:t>
    </dgm:pt>
    <dgm:pt modelId="{F1A79847-5705-4EDF-939D-F8610D31C4C3}" type="sibTrans" cxnId="{15C7D8E6-99BC-4C4A-A521-D9E5710A8E90}">
      <dgm:prSet/>
      <dgm:spPr/>
      <dgm:t>
        <a:bodyPr/>
        <a:lstStyle/>
        <a:p>
          <a:endParaRPr lang="ru-RU"/>
        </a:p>
      </dgm:t>
    </dgm:pt>
    <dgm:pt modelId="{6A0A4422-895D-4A27-A5AB-23583DACB0CE}" type="pres">
      <dgm:prSet presAssocID="{CBFD7AF0-2F19-473A-9FB1-8A4477A8AAAD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B6CE07E-40F1-4E83-B2F8-80D47D895F9E}" type="pres">
      <dgm:prSet presAssocID="{D67294A7-275C-4538-ADD4-5746BE9820A7}" presName="roof" presStyleLbl="dkBgShp" presStyleIdx="0" presStyleCnt="2"/>
      <dgm:spPr/>
      <dgm:t>
        <a:bodyPr/>
        <a:lstStyle/>
        <a:p>
          <a:endParaRPr lang="ru-RU"/>
        </a:p>
      </dgm:t>
    </dgm:pt>
    <dgm:pt modelId="{895E2BF1-66FE-4125-A524-29BC80B83B0B}" type="pres">
      <dgm:prSet presAssocID="{D67294A7-275C-4538-ADD4-5746BE9820A7}" presName="pillars" presStyleCnt="0"/>
      <dgm:spPr/>
    </dgm:pt>
    <dgm:pt modelId="{C6AC671C-F4FC-491F-B7D1-E56495EA0E9F}" type="pres">
      <dgm:prSet presAssocID="{D67294A7-275C-4538-ADD4-5746BE9820A7}" presName="pillar1" presStyleLbl="node1" presStyleIdx="0" presStyleCnt="1">
        <dgm:presLayoutVars>
          <dgm:bulletEnabled val="1"/>
        </dgm:presLayoutVars>
      </dgm:prSet>
      <dgm:spPr>
        <a:solidFill>
          <a:schemeClr val="tx1">
            <a:lumMod val="50000"/>
            <a:lumOff val="50000"/>
          </a:schemeClr>
        </a:solidFill>
        <a:sp3d extrusionH="50600" prstMaterial="metal">
          <a:bevelT w="101600" h="80600" prst="angle"/>
          <a:bevelB w="80600" h="80600" prst="relaxedInset"/>
        </a:sp3d>
      </dgm:spPr>
      <dgm:t>
        <a:bodyPr/>
        <a:lstStyle/>
        <a:p>
          <a:endParaRPr lang="ru-RU"/>
        </a:p>
      </dgm:t>
    </dgm:pt>
    <dgm:pt modelId="{5DEA1BBA-D2F5-4426-9FD9-A20DB037EB10}" type="pres">
      <dgm:prSet presAssocID="{D67294A7-275C-4538-ADD4-5746BE9820A7}" presName="base" presStyleLbl="dkBgShp" presStyleIdx="1" presStyleCnt="2"/>
      <dgm:spPr/>
    </dgm:pt>
  </dgm:ptLst>
  <dgm:cxnLst>
    <dgm:cxn modelId="{EE69909C-4DCC-4BB3-844A-D12CBEF738BF}" type="presOf" srcId="{04841CB3-0C51-4A2A-B065-F6EA53CD7A63}" destId="{C6AC671C-F4FC-491F-B7D1-E56495EA0E9F}" srcOrd="0" destOrd="0" presId="urn:microsoft.com/office/officeart/2005/8/layout/hList3"/>
    <dgm:cxn modelId="{A16A417E-73FE-44B7-994A-C38BA311CAC0}" srcId="{CBFD7AF0-2F19-473A-9FB1-8A4477A8AAAD}" destId="{D67294A7-275C-4538-ADD4-5746BE9820A7}" srcOrd="0" destOrd="0" parTransId="{8740765F-249B-40A9-9639-B7D1C2B2C530}" sibTransId="{5B00C97A-B4CB-4466-82A4-595FEEE18913}"/>
    <dgm:cxn modelId="{AFC1BE15-4C65-4F8C-B197-F8B47D21624B}" type="presOf" srcId="{CBFD7AF0-2F19-473A-9FB1-8A4477A8AAAD}" destId="{6A0A4422-895D-4A27-A5AB-23583DACB0CE}" srcOrd="0" destOrd="0" presId="urn:microsoft.com/office/officeart/2005/8/layout/hList3"/>
    <dgm:cxn modelId="{15C7D8E6-99BC-4C4A-A521-D9E5710A8E90}" srcId="{D67294A7-275C-4538-ADD4-5746BE9820A7}" destId="{04841CB3-0C51-4A2A-B065-F6EA53CD7A63}" srcOrd="0" destOrd="0" parTransId="{5589A69A-376B-491F-A053-BC3882498657}" sibTransId="{F1A79847-5705-4EDF-939D-F8610D31C4C3}"/>
    <dgm:cxn modelId="{E65EBDD9-80A6-4A3B-8E0F-98FFD1462185}" type="presOf" srcId="{D67294A7-275C-4538-ADD4-5746BE9820A7}" destId="{BB6CE07E-40F1-4E83-B2F8-80D47D895F9E}" srcOrd="0" destOrd="0" presId="urn:microsoft.com/office/officeart/2005/8/layout/hList3"/>
    <dgm:cxn modelId="{9CA72C49-5D64-4DA5-961F-EF7DACF0D6E1}" type="presParOf" srcId="{6A0A4422-895D-4A27-A5AB-23583DACB0CE}" destId="{BB6CE07E-40F1-4E83-B2F8-80D47D895F9E}" srcOrd="0" destOrd="0" presId="urn:microsoft.com/office/officeart/2005/8/layout/hList3"/>
    <dgm:cxn modelId="{08216D76-B7CC-44F0-A09E-3A5FEF219A45}" type="presParOf" srcId="{6A0A4422-895D-4A27-A5AB-23583DACB0CE}" destId="{895E2BF1-66FE-4125-A524-29BC80B83B0B}" srcOrd="1" destOrd="0" presId="urn:microsoft.com/office/officeart/2005/8/layout/hList3"/>
    <dgm:cxn modelId="{009F0467-C3C4-4C6B-8011-C4376132ABDB}" type="presParOf" srcId="{895E2BF1-66FE-4125-A524-29BC80B83B0B}" destId="{C6AC671C-F4FC-491F-B7D1-E56495EA0E9F}" srcOrd="0" destOrd="0" presId="urn:microsoft.com/office/officeart/2005/8/layout/hList3"/>
    <dgm:cxn modelId="{25F10B59-5017-4F45-8CBC-C5E2FF2FA2D1}" type="presParOf" srcId="{6A0A4422-895D-4A27-A5AB-23583DACB0CE}" destId="{5DEA1BBA-D2F5-4426-9FD9-A20DB037EB10}" srcOrd="2" destOrd="0" presId="urn:microsoft.com/office/officeart/2005/8/layout/hList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  <a:ext uri="{C62137D5-CB1D-491B-B009-E17868A290BF}">
      <dgm14:recolorImg xmlns=""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11E33BF-E7AF-478E-A400-7B12CEC70FAD}" type="doc">
      <dgm:prSet loTypeId="urn:microsoft.com/office/officeart/2005/8/layout/hList7#3" loCatId="list" qsTypeId="urn:microsoft.com/office/officeart/2005/8/quickstyle/3d7" qsCatId="3D" csTypeId="urn:microsoft.com/office/officeart/2005/8/colors/colorful5" csCatId="colorful" phldr="1"/>
      <dgm:spPr/>
    </dgm:pt>
    <dgm:pt modelId="{1198AE62-8E77-40D1-BBA6-12150F57C36B}">
      <dgm:prSet phldrT="[Текст]" custT="1"/>
      <dgm:spPr/>
      <dgm:t>
        <a:bodyPr/>
        <a:lstStyle/>
        <a:p>
          <a:pPr algn="ctr"/>
          <a:endParaRPr lang="uz-Cyrl-UZ" sz="3600" b="1" dirty="0" smtClean="0"/>
        </a:p>
      </dgm:t>
    </dgm:pt>
    <dgm:pt modelId="{1D18B3E5-E89C-4C48-95D6-7D74709FDB7C}" type="parTrans" cxnId="{60B3D041-ACC1-4AF6-8A9C-DA81E1AF2250}">
      <dgm:prSet/>
      <dgm:spPr/>
      <dgm:t>
        <a:bodyPr/>
        <a:lstStyle/>
        <a:p>
          <a:endParaRPr lang="ru-RU"/>
        </a:p>
      </dgm:t>
    </dgm:pt>
    <dgm:pt modelId="{B38FE484-EF20-494C-AA7D-873C4CC14326}" type="sibTrans" cxnId="{60B3D041-ACC1-4AF6-8A9C-DA81E1AF2250}">
      <dgm:prSet/>
      <dgm:spPr/>
      <dgm:t>
        <a:bodyPr/>
        <a:lstStyle/>
        <a:p>
          <a:endParaRPr lang="ru-RU"/>
        </a:p>
      </dgm:t>
    </dgm:pt>
    <dgm:pt modelId="{7FA41FE7-63E8-4494-B474-7A7ABE2917AE}" type="pres">
      <dgm:prSet presAssocID="{211E33BF-E7AF-478E-A400-7B12CEC70FAD}" presName="Name0" presStyleCnt="0">
        <dgm:presLayoutVars>
          <dgm:dir/>
          <dgm:resizeHandles val="exact"/>
        </dgm:presLayoutVars>
      </dgm:prSet>
      <dgm:spPr/>
    </dgm:pt>
    <dgm:pt modelId="{2F6471E0-DEAE-4249-BEFB-1A350DFBA74C}" type="pres">
      <dgm:prSet presAssocID="{211E33BF-E7AF-478E-A400-7B12CEC70FAD}" presName="fgShape" presStyleLbl="fgShp" presStyleIdx="0" presStyleCnt="1" custLinFactNeighborY="23860"/>
      <dgm:spPr/>
    </dgm:pt>
    <dgm:pt modelId="{B33D5565-F463-402F-A517-EB88515F79ED}" type="pres">
      <dgm:prSet presAssocID="{211E33BF-E7AF-478E-A400-7B12CEC70FAD}" presName="linComp" presStyleCnt="0"/>
      <dgm:spPr/>
    </dgm:pt>
    <dgm:pt modelId="{5AFD89B9-774B-4CD8-B883-6B5C7DC405CF}" type="pres">
      <dgm:prSet presAssocID="{1198AE62-8E77-40D1-BBA6-12150F57C36B}" presName="compNode" presStyleCnt="0"/>
      <dgm:spPr/>
    </dgm:pt>
    <dgm:pt modelId="{2BD55E24-F297-46E1-9364-920C99C14884}" type="pres">
      <dgm:prSet presAssocID="{1198AE62-8E77-40D1-BBA6-12150F57C36B}" presName="bkgdShape" presStyleLbl="node1" presStyleIdx="0" presStyleCnt="1" custLinFactNeighborY="227"/>
      <dgm:spPr/>
      <dgm:t>
        <a:bodyPr/>
        <a:lstStyle/>
        <a:p>
          <a:endParaRPr lang="ru-RU"/>
        </a:p>
      </dgm:t>
    </dgm:pt>
    <dgm:pt modelId="{FCAE4F2E-1E06-433D-B58B-4612549D5360}" type="pres">
      <dgm:prSet presAssocID="{1198AE62-8E77-40D1-BBA6-12150F57C36B}" presName="nodeTx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72A639-D2AF-4B2E-838F-A3297CFA94BF}" type="pres">
      <dgm:prSet presAssocID="{1198AE62-8E77-40D1-BBA6-12150F57C36B}" presName="invisiNode" presStyleLbl="node1" presStyleIdx="0" presStyleCnt="1"/>
      <dgm:spPr/>
    </dgm:pt>
    <dgm:pt modelId="{945039AA-38B0-4DDE-8347-A66BC542DB1C}" type="pres">
      <dgm:prSet presAssocID="{1198AE62-8E77-40D1-BBA6-12150F57C36B}" presName="imagNode" presStyleLbl="fgImgPlace1" presStyleIdx="0" presStyleCnt="1" custScaleX="284259" custScaleY="138325" custLinFactNeighborX="-16918" custLinFactNeighborY="2143"/>
      <dgm:spPr/>
    </dgm:pt>
  </dgm:ptLst>
  <dgm:cxnLst>
    <dgm:cxn modelId="{928A048F-BDEE-48DD-9D97-834E5E882429}" type="presOf" srcId="{1198AE62-8E77-40D1-BBA6-12150F57C36B}" destId="{FCAE4F2E-1E06-433D-B58B-4612549D5360}" srcOrd="1" destOrd="0" presId="urn:microsoft.com/office/officeart/2005/8/layout/hList7#3"/>
    <dgm:cxn modelId="{2B60C92C-8B13-475B-BB9C-3ACBC98B9BF1}" type="presOf" srcId="{211E33BF-E7AF-478E-A400-7B12CEC70FAD}" destId="{7FA41FE7-63E8-4494-B474-7A7ABE2917AE}" srcOrd="0" destOrd="0" presId="urn:microsoft.com/office/officeart/2005/8/layout/hList7#3"/>
    <dgm:cxn modelId="{8093F144-7139-47CD-920E-A5F14288B74B}" type="presOf" srcId="{1198AE62-8E77-40D1-BBA6-12150F57C36B}" destId="{2BD55E24-F297-46E1-9364-920C99C14884}" srcOrd="0" destOrd="0" presId="urn:microsoft.com/office/officeart/2005/8/layout/hList7#3"/>
    <dgm:cxn modelId="{60B3D041-ACC1-4AF6-8A9C-DA81E1AF2250}" srcId="{211E33BF-E7AF-478E-A400-7B12CEC70FAD}" destId="{1198AE62-8E77-40D1-BBA6-12150F57C36B}" srcOrd="0" destOrd="0" parTransId="{1D18B3E5-E89C-4C48-95D6-7D74709FDB7C}" sibTransId="{B38FE484-EF20-494C-AA7D-873C4CC14326}"/>
    <dgm:cxn modelId="{2276500E-6CE8-4516-9F45-43AF58F071E1}" type="presParOf" srcId="{7FA41FE7-63E8-4494-B474-7A7ABE2917AE}" destId="{2F6471E0-DEAE-4249-BEFB-1A350DFBA74C}" srcOrd="0" destOrd="0" presId="urn:microsoft.com/office/officeart/2005/8/layout/hList7#3"/>
    <dgm:cxn modelId="{32157B85-69D9-4CE3-93B4-77BDB81140CF}" type="presParOf" srcId="{7FA41FE7-63E8-4494-B474-7A7ABE2917AE}" destId="{B33D5565-F463-402F-A517-EB88515F79ED}" srcOrd="1" destOrd="0" presId="urn:microsoft.com/office/officeart/2005/8/layout/hList7#3"/>
    <dgm:cxn modelId="{A412A196-1DE3-48D2-9DF2-79699636AE1F}" type="presParOf" srcId="{B33D5565-F463-402F-A517-EB88515F79ED}" destId="{5AFD89B9-774B-4CD8-B883-6B5C7DC405CF}" srcOrd="0" destOrd="0" presId="urn:microsoft.com/office/officeart/2005/8/layout/hList7#3"/>
    <dgm:cxn modelId="{2F153AB8-F67C-4FBD-8B6C-9BF7C21EF737}" type="presParOf" srcId="{5AFD89B9-774B-4CD8-B883-6B5C7DC405CF}" destId="{2BD55E24-F297-46E1-9364-920C99C14884}" srcOrd="0" destOrd="0" presId="urn:microsoft.com/office/officeart/2005/8/layout/hList7#3"/>
    <dgm:cxn modelId="{601DC00C-99B8-4943-B717-B3B7C4B7326C}" type="presParOf" srcId="{5AFD89B9-774B-4CD8-B883-6B5C7DC405CF}" destId="{FCAE4F2E-1E06-433D-B58B-4612549D5360}" srcOrd="1" destOrd="0" presId="urn:microsoft.com/office/officeart/2005/8/layout/hList7#3"/>
    <dgm:cxn modelId="{5E2899C5-60CD-4BEF-8711-C71BAAEEC705}" type="presParOf" srcId="{5AFD89B9-774B-4CD8-B883-6B5C7DC405CF}" destId="{4F72A639-D2AF-4B2E-838F-A3297CFA94BF}" srcOrd="2" destOrd="0" presId="urn:microsoft.com/office/officeart/2005/8/layout/hList7#3"/>
    <dgm:cxn modelId="{F9B9FC97-4B9E-4511-8BCB-44ED63C0EAD8}" type="presParOf" srcId="{5AFD89B9-774B-4CD8-B883-6B5C7DC405CF}" destId="{945039AA-38B0-4DDE-8347-A66BC542DB1C}" srcOrd="3" destOrd="0" presId="urn:microsoft.com/office/officeart/2005/8/layout/hList7#3"/>
  </dgm:cxnLst>
  <dgm:bg/>
  <dgm:whole/>
  <dgm:extLst>
    <a:ext uri="http://schemas.microsoft.com/office/drawing/2008/diagram">
      <dsp:dataModelExt xmlns="" xmlns:dsp="http://schemas.microsoft.com/office/drawing/2008/diagram" relId="rId6" minVer="http://schemas.openxmlformats.org/drawingml/2006/diagram"/>
    </a:ext>
  </dgm:extLst>
</dgm:dataModel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6CE07E-40F1-4E83-B2F8-80D47D895F9E}">
      <dsp:nvSpPr>
        <dsp:cNvPr id="0" name=""/>
        <dsp:cNvSpPr/>
      </dsp:nvSpPr>
      <dsp:spPr>
        <a:xfrm>
          <a:off x="0" y="0"/>
          <a:ext cx="13004800" cy="1976845"/>
        </a:xfrm>
        <a:prstGeom prst="rect">
          <a:avLst/>
        </a:prstGeom>
        <a:solidFill>
          <a:srgbClr val="7030A0"/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 fov="0">
            <a:rot lat="0" lon="0" rev="0"/>
          </a:camera>
          <a:lightRig rig="contrasting" dir="t">
            <a:rot lat="0" lon="0" rev="12000000"/>
          </a:lightRig>
        </a:scene3d>
        <a:sp3d extrusionH="50600" prstMaterial="powder">
          <a:bevelT h="50800"/>
        </a:sp3d>
      </dsp:spPr>
      <dsp:style>
        <a:lnRef idx="0">
          <a:schemeClr val="dk1"/>
        </a:lnRef>
        <a:fillRef idx="3">
          <a:schemeClr val="dk1"/>
        </a:fillRef>
        <a:effectRef idx="3">
          <a:schemeClr val="dk1"/>
        </a:effectRef>
        <a:fontRef idx="minor">
          <a:schemeClr val="lt1"/>
        </a:fontRef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lvl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800" b="1" kern="1200" dirty="0" err="1" smtClean="0">
              <a:latin typeface="Times New Roman" pitchFamily="18" charset="0"/>
              <a:cs typeface="Times New Roman" pitchFamily="18" charset="0"/>
            </a:rPr>
            <a:t>Kinematik</a:t>
          </a:r>
          <a:r>
            <a:rPr lang="en-US" sz="5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800" b="1" kern="1200" dirty="0" err="1" smtClean="0">
              <a:latin typeface="Times New Roman" pitchFamily="18" charset="0"/>
              <a:cs typeface="Times New Roman" pitchFamily="18" charset="0"/>
            </a:rPr>
            <a:t>taxlilning</a:t>
          </a:r>
          <a:r>
            <a:rPr lang="en-US" sz="5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800" b="1" kern="1200" dirty="0" err="1" smtClean="0">
              <a:latin typeface="Times New Roman" pitchFamily="18" charset="0"/>
              <a:cs typeface="Times New Roman" pitchFamily="18" charset="0"/>
            </a:rPr>
            <a:t>asosiy</a:t>
          </a:r>
          <a:r>
            <a:rPr lang="en-US" sz="5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800" b="1" kern="1200" dirty="0" err="1" smtClean="0">
              <a:latin typeface="Times New Roman" pitchFamily="18" charset="0"/>
              <a:cs typeface="Times New Roman" pitchFamily="18" charset="0"/>
            </a:rPr>
            <a:t>vazifalari</a:t>
          </a:r>
          <a:r>
            <a:rPr lang="en-US" sz="5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5800" b="1" kern="1200" dirty="0" err="1" smtClean="0">
              <a:latin typeface="Times New Roman" pitchFamily="18" charset="0"/>
              <a:cs typeface="Times New Roman" pitchFamily="18" charset="0"/>
            </a:rPr>
            <a:t>quydagilardir</a:t>
          </a:r>
          <a:endParaRPr lang="ru-RU" sz="5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0"/>
        <a:ext cx="13004800" cy="1976845"/>
      </dsp:txXfrm>
    </dsp:sp>
    <dsp:sp modelId="{C6AC671C-F4FC-491F-B7D1-E56495EA0E9F}">
      <dsp:nvSpPr>
        <dsp:cNvPr id="0" name=""/>
        <dsp:cNvSpPr/>
      </dsp:nvSpPr>
      <dsp:spPr>
        <a:xfrm>
          <a:off x="6349" y="1976845"/>
          <a:ext cx="4330700" cy="4151376"/>
        </a:xfrm>
        <a:prstGeom prst="rect">
          <a:avLst/>
        </a:prstGeom>
        <a:solidFill>
          <a:schemeClr val="tx1">
            <a:lumMod val="50000"/>
            <a:lumOff val="50000"/>
          </a:schemeClr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Bo’g’inlarning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holati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ularga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tegishli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nuqtalarning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trayektiriyalarini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aniqlash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4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349" y="1976845"/>
        <a:ext cx="4330700" cy="4151376"/>
      </dsp:txXfrm>
    </dsp:sp>
    <dsp:sp modelId="{267ABFC9-ACA5-4554-93CF-9DADEA59A80E}">
      <dsp:nvSpPr>
        <dsp:cNvPr id="0" name=""/>
        <dsp:cNvSpPr/>
      </dsp:nvSpPr>
      <dsp:spPr>
        <a:xfrm>
          <a:off x="4337049" y="1976845"/>
          <a:ext cx="4330700" cy="4151376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solidFill>
            <a:schemeClr val="accent3">
              <a:lumMod val="20000"/>
              <a:lumOff val="80000"/>
            </a:schemeClr>
          </a:solidFill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metal">
          <a:bevelT w="101600" h="80600" prst="angle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Ayrim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nuqtalarning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chiziqli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bo’g’inlarning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burchak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tezliklarini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aniqlash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4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337049" y="1976845"/>
        <a:ext cx="4330700" cy="4151376"/>
      </dsp:txXfrm>
    </dsp:sp>
    <dsp:sp modelId="{9E70490B-7221-4F8D-93E8-D53F077382D7}">
      <dsp:nvSpPr>
        <dsp:cNvPr id="0" name=""/>
        <dsp:cNvSpPr/>
      </dsp:nvSpPr>
      <dsp:spPr>
        <a:xfrm>
          <a:off x="8667750" y="1976845"/>
          <a:ext cx="4330700" cy="4151376"/>
        </a:xfrm>
        <a:prstGeom prst="rect">
          <a:avLst/>
        </a:prstGeom>
        <a:solidFill>
          <a:schemeClr val="bg2">
            <a:lumMod val="75000"/>
          </a:schemeClr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metal">
          <a:bevelT w="101600" h="80600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6210" tIns="156210" rIns="156210" bIns="15621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Ayrim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nuqtalarning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chiziqli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bo’g’inlarning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burchak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tezlanishlarini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4100" kern="1200" dirty="0" err="1" smtClean="0">
              <a:latin typeface="Times New Roman" pitchFamily="18" charset="0"/>
              <a:cs typeface="Times New Roman" pitchFamily="18" charset="0"/>
            </a:rPr>
            <a:t>aniqlash</a:t>
          </a:r>
          <a:r>
            <a:rPr lang="en-US" sz="41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41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8667750" y="1976845"/>
        <a:ext cx="4330700" cy="4151376"/>
      </dsp:txXfrm>
    </dsp:sp>
    <dsp:sp modelId="{5DEA1BBA-D2F5-4426-9FD9-A20DB037EB10}">
      <dsp:nvSpPr>
        <dsp:cNvPr id="0" name=""/>
        <dsp:cNvSpPr/>
      </dsp:nvSpPr>
      <dsp:spPr>
        <a:xfrm>
          <a:off x="0" y="6128221"/>
          <a:ext cx="13004800" cy="461264"/>
        </a:xfrm>
        <a:prstGeom prst="rect">
          <a:avLst/>
        </a:prstGeom>
        <a:solidFill>
          <a:schemeClr val="accent5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50600">
          <a:bevelT w="80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D55E24-F297-46E1-9364-920C99C14884}">
      <dsp:nvSpPr>
        <dsp:cNvPr id="0" name=""/>
        <dsp:cNvSpPr/>
      </dsp:nvSpPr>
      <dsp:spPr>
        <a:xfrm>
          <a:off x="11176" y="12171"/>
          <a:ext cx="11428118" cy="638715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6032" tIns="256032" rIns="256032" bIns="256032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Mexanizmlarning kinematik sxemasini chizish uchun  uzunlik massh</a:t>
          </a:r>
          <a:r>
            <a:rPr lang="en-US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</a:t>
          </a:r>
          <a:r>
            <a:rPr lang="uz-Cyrl-UZ" sz="36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abi tanlab olinadi va u asosida chiziladi. </a:t>
          </a:r>
          <a:endParaRPr lang="en-US" sz="36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Xaqiqiy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uzunlikni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chizmadagi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uzunlikka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nisbati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uzunlik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masshtabi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600" kern="1200" dirty="0" err="1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deyiladi</a:t>
          </a:r>
          <a:r>
            <a:rPr lang="en-US" sz="3600" kern="1200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3600" kern="1200" dirty="0">
            <a:solidFill>
              <a:srgbClr val="FF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1176" y="2567031"/>
        <a:ext cx="11428118" cy="2554860"/>
      </dsp:txXfrm>
    </dsp:sp>
    <dsp:sp modelId="{945039AA-38B0-4DDE-8347-A66BC542DB1C}">
      <dsp:nvSpPr>
        <dsp:cNvPr id="0" name=""/>
        <dsp:cNvSpPr/>
      </dsp:nvSpPr>
      <dsp:spPr>
        <a:xfrm>
          <a:off x="2342420" y="33408"/>
          <a:ext cx="6045966" cy="2942064"/>
        </a:xfrm>
        <a:prstGeom prst="ellipse">
          <a:avLst/>
        </a:prstGeom>
        <a:solidFill>
          <a:schemeClr val="accent5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F6471E0-DEAE-4249-BEFB-1A350DFBA74C}">
      <dsp:nvSpPr>
        <dsp:cNvPr id="0" name=""/>
        <dsp:cNvSpPr/>
      </dsp:nvSpPr>
      <dsp:spPr>
        <a:xfrm>
          <a:off x="458018" y="5109721"/>
          <a:ext cx="10534434" cy="958072"/>
        </a:xfrm>
        <a:prstGeom prst="leftRightArrow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57200" extrusionH="600" contourW="3000" prstMaterial="plastic">
          <a:bevelT w="80600" h="18600" prst="relaxedInset"/>
          <a:bevelB w="80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7#3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558129" y="434162"/>
            <a:ext cx="11075745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963168" y="1820206"/>
            <a:ext cx="103632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963168" y="3685032"/>
            <a:ext cx="103632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03.06.2019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70560" y="530352"/>
            <a:ext cx="1091184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03.06.2019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58129" y="434163"/>
            <a:ext cx="11075745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4459" y="4928616"/>
            <a:ext cx="1091184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4459" y="5624484"/>
            <a:ext cx="1091184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03.06.2019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85803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340480" y="530352"/>
            <a:ext cx="524256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03.06.2019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9632" y="579438"/>
            <a:ext cx="524256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6202892" y="579438"/>
            <a:ext cx="524256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80963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202892" y="1447800"/>
            <a:ext cx="524256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03.06.2019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03.06.2019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03.06.2019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85045" y="533400"/>
            <a:ext cx="39624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7385129" y="1447802"/>
            <a:ext cx="39624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1015163" y="930144"/>
            <a:ext cx="6168212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03.06.2019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8534401" y="434162"/>
            <a:ext cx="3099473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5012056"/>
            <a:ext cx="109728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8616949" y="533400"/>
            <a:ext cx="298704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03.06.2019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61973" y="435768"/>
            <a:ext cx="7900416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0560" y="4983480"/>
            <a:ext cx="1091184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70560" y="530352"/>
            <a:ext cx="1091184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03.06.2019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533405"/>
            <a:ext cx="26416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711200" y="533403"/>
            <a:ext cx="79248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D79D0AC-9F07-4C5A-976A-DB433970471A}" type="datetimeFigureOut">
              <a:rPr lang="ru-RU" smtClean="0"/>
              <a:pPr/>
              <a:t>03.06.2019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406401" y="329185"/>
            <a:ext cx="11376073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558129" y="434162"/>
            <a:ext cx="11075745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670560" y="4985590"/>
            <a:ext cx="1091184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670560" y="530352"/>
            <a:ext cx="1091184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5035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D79D0AC-9F07-4C5A-976A-DB433970471A}" type="datetimeFigureOut">
              <a:rPr lang="ru-RU" smtClean="0"/>
              <a:pPr/>
              <a:t>03.06.2019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8083104" y="6111876"/>
            <a:ext cx="3048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11131104" y="6111876"/>
            <a:ext cx="609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679E84D-4EC2-46AC-843A-3CC7B5D88CB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microsoft.com/office/2007/relationships/diagramDrawing" Target="../diagrams/drawing5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microsoft.com/office/2007/relationships/diagramDrawing" Target="../diagrams/drawing6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04800"/>
            <a:ext cx="11893797" cy="280234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54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6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6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z-Cyrl-UZ" sz="4800" dirty="0" smtClean="0"/>
              <a:t>MЕXANIZM BO`G’INLARINI STATIK VA DINAMIK  MUVOZANATLASH</a:t>
            </a:r>
            <a:r>
              <a:rPr lang="en-US" sz="67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67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6700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27064" y="2265311"/>
            <a:ext cx="10276313" cy="3803177"/>
          </a:xfrm>
        </p:spPr>
        <p:txBody>
          <a:bodyPr>
            <a:normAutofit fontScale="92500" lnSpcReduction="10000"/>
          </a:bodyPr>
          <a:lstStyle/>
          <a:p>
            <a:pPr algn="ctr">
              <a:buFont typeface="Wingdings" panose="05000000000000000000" pitchFamily="2" charset="2"/>
              <a:buChar char="Ø"/>
              <a:defRPr/>
            </a:pPr>
            <a:r>
              <a:rPr lang="en-US" sz="96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  <a:r>
              <a:rPr lang="en-US" sz="9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4400" b="1" dirty="0" smtClean="0"/>
              <a:t>1.</a:t>
            </a:r>
            <a:r>
              <a:rPr lang="en-US" sz="4400" b="1" dirty="0" err="1" smtClean="0"/>
              <a:t>Aylanuvchi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massalarni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muvozanatlash</a:t>
            </a:r>
            <a:endParaRPr lang="ru-RU" sz="4400" dirty="0" smtClean="0"/>
          </a:p>
          <a:p>
            <a:r>
              <a:rPr lang="ru-RU" sz="4400" b="1" dirty="0" smtClean="0"/>
              <a:t>2. </a:t>
            </a:r>
            <a:r>
              <a:rPr lang="en-US" sz="4400" b="1" dirty="0" err="1" smtClean="0"/>
              <a:t>Ctatik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muvozanatlash</a:t>
            </a:r>
            <a:endParaRPr lang="ru-RU" sz="4400" dirty="0" smtClean="0"/>
          </a:p>
          <a:p>
            <a:r>
              <a:rPr lang="ru-RU" sz="4400" b="1" dirty="0" smtClean="0"/>
              <a:t>3. </a:t>
            </a:r>
            <a:r>
              <a:rPr lang="en-US" sz="4400" b="1" dirty="0" err="1" smtClean="0"/>
              <a:t>Dinamik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muvozanatlash</a:t>
            </a:r>
            <a:endParaRPr lang="en-US" sz="6600" dirty="0"/>
          </a:p>
          <a:p>
            <a:pPr lvl="0">
              <a:buFont typeface="Wingdings" panose="05000000000000000000" pitchFamily="2" charset="2"/>
              <a:buChar char="Ø"/>
            </a:pPr>
            <a:endParaRPr lang="en-US" sz="6600" dirty="0" smtClean="0"/>
          </a:p>
          <a:p>
            <a:pPr lvl="0">
              <a:buFont typeface="Wingdings" panose="05000000000000000000" pitchFamily="2" charset="2"/>
              <a:buChar char="Ø"/>
            </a:pPr>
            <a:endParaRPr lang="en-US" sz="6600" dirty="0" smtClean="0"/>
          </a:p>
          <a:p>
            <a:endParaRPr lang="ru-RU" sz="6000" dirty="0"/>
          </a:p>
        </p:txBody>
      </p:sp>
    </p:spTree>
    <p:extLst>
      <p:ext uri="{BB962C8B-B14F-4D97-AF65-F5344CB8AC3E}">
        <p14:creationId xmlns="" xmlns:p14="http://schemas.microsoft.com/office/powerpoint/2010/main" val="152642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14514" y="391886"/>
            <a:ext cx="12192000" cy="5834743"/>
          </a:xfrm>
          <a:prstGeom prst="verticalScroll">
            <a:avLst/>
          </a:prstGeom>
          <a:solidFill>
            <a:srgbClr val="7030A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3200" b="1" dirty="0" err="1" smtClean="0"/>
              <a:t>Aylanuvchi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massalarni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muvozanatlash</a:t>
            </a:r>
            <a:endParaRPr lang="ru-RU" sz="3200" dirty="0" smtClean="0"/>
          </a:p>
          <a:p>
            <a:r>
              <a:rPr lang="ru-RU" sz="3200" b="1" dirty="0" smtClean="0"/>
              <a:t> </a:t>
            </a:r>
            <a:endParaRPr lang="ru-RU" sz="3200" dirty="0" smtClean="0"/>
          </a:p>
          <a:p>
            <a:r>
              <a:rPr lang="en-US" sz="3200" dirty="0" err="1" smtClean="0"/>
              <a:t>Aylanuvchi</a:t>
            </a:r>
            <a:r>
              <a:rPr lang="en-US" sz="3200" dirty="0" smtClean="0"/>
              <a:t> </a:t>
            </a:r>
            <a:r>
              <a:rPr lang="en-US" sz="3200" dirty="0" err="1" smtClean="0"/>
              <a:t>massalarni</a:t>
            </a:r>
            <a:r>
              <a:rPr lang="en-US" sz="3200" dirty="0" smtClean="0"/>
              <a:t> </a:t>
            </a:r>
            <a:r>
              <a:rPr lang="en-US" sz="3200" dirty="0" err="1" smtClean="0"/>
              <a:t>muvozanatlash</a:t>
            </a:r>
            <a:r>
              <a:rPr lang="en-US" sz="3200" dirty="0" smtClean="0"/>
              <a:t> </a:t>
            </a:r>
            <a:r>
              <a:rPr lang="en-US" sz="3200" dirty="0" err="1" smtClean="0"/>
              <a:t>amalda</a:t>
            </a:r>
            <a:r>
              <a:rPr lang="en-US" sz="3200" dirty="0" smtClean="0"/>
              <a:t> </a:t>
            </a:r>
            <a:r>
              <a:rPr lang="en-US" sz="3200" dirty="0" err="1" smtClean="0"/>
              <a:t>hamma</a:t>
            </a:r>
            <a:r>
              <a:rPr lang="en-US" sz="3200" dirty="0" smtClean="0"/>
              <a:t> </a:t>
            </a:r>
            <a:r>
              <a:rPr lang="en-US" sz="3200" dirty="0" err="1" smtClean="0"/>
              <a:t>hozirgi</a:t>
            </a:r>
            <a:r>
              <a:rPr lang="en-US" sz="3200" dirty="0" smtClean="0"/>
              <a:t> </a:t>
            </a:r>
            <a:r>
              <a:rPr lang="en-US" sz="3200" dirty="0" err="1" smtClean="0"/>
              <a:t>zamon</a:t>
            </a:r>
            <a:r>
              <a:rPr lang="en-US" sz="3200" dirty="0" smtClean="0"/>
              <a:t> </a:t>
            </a:r>
            <a:r>
              <a:rPr lang="en-US" sz="3200" dirty="0" err="1" smtClean="0"/>
              <a:t>mashinalariga</a:t>
            </a:r>
            <a:r>
              <a:rPr lang="en-US" sz="3200" dirty="0" smtClean="0"/>
              <a:t> </a:t>
            </a:r>
            <a:r>
              <a:rPr lang="en-US" sz="3200" dirty="0" err="1" smtClean="0"/>
              <a:t>zarurdir</a:t>
            </a:r>
            <a:r>
              <a:rPr lang="ru-RU" sz="3200" dirty="0" smtClean="0"/>
              <a:t>, </a:t>
            </a:r>
            <a:r>
              <a:rPr lang="en-US" sz="3200" dirty="0" err="1" smtClean="0"/>
              <a:t>xususiy</a:t>
            </a:r>
            <a:r>
              <a:rPr lang="en-US" sz="3200" dirty="0" smtClean="0"/>
              <a:t> </a:t>
            </a:r>
            <a:r>
              <a:rPr lang="en-US" sz="3200" dirty="0" err="1" smtClean="0"/>
              <a:t>holatda</a:t>
            </a:r>
            <a:r>
              <a:rPr lang="ru-RU" sz="3200" dirty="0" smtClean="0"/>
              <a:t>, </a:t>
            </a:r>
            <a:r>
              <a:rPr lang="en-US" sz="3200" dirty="0" smtClean="0"/>
              <a:t>rotor </a:t>
            </a:r>
            <a:r>
              <a:rPr lang="en-US" sz="3200" dirty="0" err="1" smtClean="0"/>
              <a:t>tipidagi</a:t>
            </a:r>
            <a:r>
              <a:rPr lang="en-US" sz="3200" dirty="0" smtClean="0"/>
              <a:t> </a:t>
            </a:r>
            <a:r>
              <a:rPr lang="en-US" sz="3200" dirty="0" err="1" smtClean="0"/>
              <a:t>detallarni</a:t>
            </a:r>
            <a:r>
              <a:rPr lang="en-US" sz="3200" dirty="0" smtClean="0"/>
              <a:t> </a:t>
            </a:r>
            <a:r>
              <a:rPr lang="en-US" sz="3200" dirty="0" err="1" smtClean="0"/>
              <a:t>aniqmas</a:t>
            </a:r>
            <a:r>
              <a:rPr lang="en-US" sz="3200" dirty="0" smtClean="0"/>
              <a:t> </a:t>
            </a:r>
            <a:r>
              <a:rPr lang="en-US" sz="3200" dirty="0" err="1" smtClean="0"/>
              <a:t>tayyorlash</a:t>
            </a:r>
            <a:r>
              <a:rPr lang="en-US" sz="3200" dirty="0" smtClean="0"/>
              <a:t> </a:t>
            </a:r>
            <a:r>
              <a:rPr lang="en-US" sz="3200" dirty="0" err="1" smtClean="0"/>
              <a:t>natijasida</a:t>
            </a:r>
            <a:r>
              <a:rPr lang="en-US" sz="3200" dirty="0" smtClean="0"/>
              <a:t> </a:t>
            </a:r>
            <a:r>
              <a:rPr lang="en-US" sz="3200" dirty="0" err="1" smtClean="0"/>
              <a:t>massalar</a:t>
            </a:r>
            <a:r>
              <a:rPr lang="en-US" sz="3200" dirty="0" smtClean="0"/>
              <a:t> </a:t>
            </a:r>
            <a:r>
              <a:rPr lang="en-US" sz="3200" dirty="0" err="1" smtClean="0"/>
              <a:t>markazi</a:t>
            </a:r>
            <a:r>
              <a:rPr lang="en-US" sz="3200" dirty="0" smtClean="0"/>
              <a:t> </a:t>
            </a:r>
            <a:r>
              <a:rPr lang="en-US" sz="3200" dirty="0" err="1" smtClean="0"/>
              <a:t>aylanish</a:t>
            </a:r>
            <a:r>
              <a:rPr lang="en-US" sz="3200" dirty="0" smtClean="0"/>
              <a:t> o</a:t>
            </a:r>
            <a:r>
              <a:rPr lang="ru-RU" sz="3200" dirty="0" smtClean="0"/>
              <a:t>’</a:t>
            </a:r>
            <a:r>
              <a:rPr lang="en-US" sz="3200" dirty="0" err="1" smtClean="0"/>
              <a:t>qiga</a:t>
            </a:r>
            <a:r>
              <a:rPr lang="en-US" sz="3200" dirty="0" smtClean="0"/>
              <a:t> </a:t>
            </a:r>
            <a:r>
              <a:rPr lang="en-US" sz="3200" dirty="0" err="1" smtClean="0"/>
              <a:t>nisbatan</a:t>
            </a:r>
            <a:r>
              <a:rPr lang="en-US" sz="3200" dirty="0" smtClean="0"/>
              <a:t> </a:t>
            </a:r>
            <a:r>
              <a:rPr lang="en-US" sz="3200" dirty="0" err="1" smtClean="0"/>
              <a:t>siljigan</a:t>
            </a:r>
            <a:r>
              <a:rPr lang="en-US" sz="3200" dirty="0" smtClean="0"/>
              <a:t> </a:t>
            </a:r>
            <a:r>
              <a:rPr lang="en-US" sz="3200" dirty="0" err="1" smtClean="0"/>
              <a:t>bo</a:t>
            </a:r>
            <a:r>
              <a:rPr lang="ru-RU" sz="3200" dirty="0" smtClean="0"/>
              <a:t>’</a:t>
            </a:r>
            <a:r>
              <a:rPr lang="en-US" sz="3200" dirty="0" err="1" smtClean="0"/>
              <a:t>ladi</a:t>
            </a:r>
            <a:r>
              <a:rPr lang="ru-RU" sz="3200" dirty="0" smtClean="0"/>
              <a:t>. </a:t>
            </a:r>
            <a:r>
              <a:rPr lang="en-US" sz="3200" dirty="0" err="1" smtClean="0"/>
              <a:t>Bundan</a:t>
            </a:r>
            <a:r>
              <a:rPr lang="en-US" sz="3200" dirty="0" smtClean="0"/>
              <a:t> </a:t>
            </a:r>
            <a:r>
              <a:rPr lang="en-US" sz="3200" dirty="0" err="1" smtClean="0"/>
              <a:t>tashqari</a:t>
            </a:r>
            <a:r>
              <a:rPr lang="en-US" sz="3200" dirty="0" smtClean="0"/>
              <a:t>, </a:t>
            </a:r>
            <a:r>
              <a:rPr lang="en-US" sz="3200" dirty="0" err="1" smtClean="0"/>
              <a:t>valda</a:t>
            </a:r>
            <a:r>
              <a:rPr lang="en-US" sz="3200" dirty="0" smtClean="0"/>
              <a:t> </a:t>
            </a:r>
            <a:r>
              <a:rPr lang="en-US" sz="3200" dirty="0" err="1" smtClean="0"/>
              <a:t>simmetrik</a:t>
            </a:r>
            <a:r>
              <a:rPr lang="en-US" sz="3200" dirty="0" smtClean="0"/>
              <a:t> </a:t>
            </a:r>
            <a:r>
              <a:rPr lang="en-US" sz="3200" dirty="0" err="1" smtClean="0"/>
              <a:t>detallardan</a:t>
            </a:r>
            <a:r>
              <a:rPr lang="en-US" sz="3200" dirty="0" smtClean="0"/>
              <a:t> </a:t>
            </a:r>
            <a:r>
              <a:rPr lang="en-US" sz="3200" dirty="0" err="1" smtClean="0"/>
              <a:t>tashqari</a:t>
            </a:r>
            <a:r>
              <a:rPr lang="en-US" sz="3200" dirty="0" smtClean="0"/>
              <a:t> </a:t>
            </a:r>
            <a:r>
              <a:rPr lang="en-US" sz="3200" dirty="0" err="1" smtClean="0"/>
              <a:t>simmetrik</a:t>
            </a:r>
            <a:r>
              <a:rPr lang="en-US" sz="3200" dirty="0" smtClean="0"/>
              <a:t> </a:t>
            </a:r>
            <a:r>
              <a:rPr lang="en-US" sz="3200" dirty="0" err="1" smtClean="0"/>
              <a:t>bo’lmagan</a:t>
            </a:r>
            <a:r>
              <a:rPr lang="en-US" sz="3200" dirty="0" smtClean="0"/>
              <a:t> </a:t>
            </a:r>
            <a:r>
              <a:rPr lang="en-US" sz="3200" dirty="0" err="1" smtClean="0"/>
              <a:t>formadagi</a:t>
            </a:r>
            <a:r>
              <a:rPr lang="en-US" sz="3200" dirty="0" smtClean="0"/>
              <a:t> </a:t>
            </a:r>
            <a:r>
              <a:rPr lang="en-US" sz="3200" dirty="0" err="1" smtClean="0"/>
              <a:t>detallar</a:t>
            </a:r>
            <a:r>
              <a:rPr lang="en-US" sz="3200" dirty="0" smtClean="0"/>
              <a:t> </a:t>
            </a:r>
            <a:r>
              <a:rPr lang="en-US" sz="3200" dirty="0" err="1" smtClean="0"/>
              <a:t>uchraydi</a:t>
            </a:r>
            <a:r>
              <a:rPr lang="en-US" sz="3200" dirty="0" smtClean="0"/>
              <a:t>, </a:t>
            </a:r>
            <a:r>
              <a:rPr lang="en-US" sz="3200" dirty="0" err="1" smtClean="0"/>
              <a:t>bular</a:t>
            </a:r>
            <a:r>
              <a:rPr lang="en-US" sz="3200" dirty="0" smtClean="0"/>
              <a:t> </a:t>
            </a:r>
            <a:r>
              <a:rPr lang="en-US" sz="3200" dirty="0" err="1" smtClean="0"/>
              <a:t>qisman</a:t>
            </a:r>
            <a:r>
              <a:rPr lang="en-US" sz="3200" dirty="0" smtClean="0"/>
              <a:t> </a:t>
            </a:r>
            <a:r>
              <a:rPr lang="en-US" sz="3200" dirty="0" err="1" smtClean="0"/>
              <a:t>massalar</a:t>
            </a:r>
            <a:r>
              <a:rPr lang="en-US" sz="3200" dirty="0" smtClean="0"/>
              <a:t> </a:t>
            </a:r>
            <a:r>
              <a:rPr lang="en-US" sz="3200" dirty="0" err="1" smtClean="0"/>
              <a:t>markazini</a:t>
            </a:r>
            <a:r>
              <a:rPr lang="en-US" sz="3200" dirty="0" smtClean="0"/>
              <a:t> </a:t>
            </a:r>
            <a:r>
              <a:rPr lang="en-US" sz="3200" dirty="0" err="1" smtClean="0"/>
              <a:t>siljishiga</a:t>
            </a:r>
            <a:r>
              <a:rPr lang="en-US" sz="3200" dirty="0" smtClean="0"/>
              <a:t> </a:t>
            </a:r>
            <a:r>
              <a:rPr lang="en-US" sz="3200" dirty="0" err="1" smtClean="0"/>
              <a:t>olib</a:t>
            </a:r>
            <a:r>
              <a:rPr lang="en-US" sz="3200" dirty="0" smtClean="0"/>
              <a:t> </a:t>
            </a:r>
            <a:r>
              <a:rPr lang="en-US" sz="3200" dirty="0" err="1" smtClean="0"/>
              <a:t>keladi</a:t>
            </a:r>
            <a:r>
              <a:rPr lang="en-US" sz="3200" dirty="0" smtClean="0"/>
              <a:t>. </a:t>
            </a:r>
            <a:endParaRPr lang="en-GB" sz="4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1012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14514" y="391886"/>
            <a:ext cx="12192000" cy="5834743"/>
          </a:xfrm>
          <a:prstGeom prst="verticalScroll">
            <a:avLst/>
          </a:prstGeom>
          <a:solidFill>
            <a:srgbClr val="FFFF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z-Cyrl-UZ" sz="2000" dirty="0" smtClean="0">
              <a:solidFill>
                <a:srgbClr val="FF0000"/>
              </a:solidFill>
            </a:endParaRPr>
          </a:p>
          <a:p>
            <a:r>
              <a:rPr lang="en-US" sz="2000" dirty="0" smtClean="0"/>
              <a:t>		</a:t>
            </a:r>
            <a:endParaRPr lang="en-GB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066800" y="1498600"/>
            <a:ext cx="999490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Zvenoning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massalar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markazi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uning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aylanish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o’qiga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nisbatan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siljishi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tayanchlarda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dinamik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bosimni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hosil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Agarda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massalari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qanchalik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katta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katta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burchak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tezlik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bilan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aylannayotgan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bo’lsa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bosimlar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shunchalik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katta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bo’ladi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Bunday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zvenolar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soniga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tezyurar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dvigatel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vallarini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separatorlarini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kiritish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mumkin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Ba’zi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nomlangan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zvenolarning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aylanish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chastotasini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10000 ÷ 50000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ayl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/min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yetadi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Aylanish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natijasida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tayanchdgi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bosim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kuchi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yo’nalishi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bo’yicha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o’zgaruvchan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bo’ladi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muvozanatlashmagan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rejimda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esa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uning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qiymati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ham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o’zgaruvchandir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. Bu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kuchlar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stanina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funamentga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davriy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bo’lmagan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kuch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ko’rinishida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ta’sir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etib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silkinishga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olib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keladi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bu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to’g’rida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yuqorida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gapirilgan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MS Mincho" pitchFamily="49" charset="-128"/>
                <a:cs typeface="Times New Roman" pitchFamily="18" charset="0"/>
              </a:rPr>
              <a:t>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1012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Вертикальный свиток 3"/>
          <p:cNvSpPr/>
          <p:nvPr/>
        </p:nvSpPr>
        <p:spPr>
          <a:xfrm>
            <a:off x="14514" y="391886"/>
            <a:ext cx="12192000" cy="5834743"/>
          </a:xfrm>
          <a:prstGeom prst="verticalScroll">
            <a:avLst/>
          </a:prstGeom>
          <a:solidFill>
            <a:srgbClr val="FFFF0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uz-Cyrl-UZ" sz="2000" dirty="0" smtClean="0">
              <a:solidFill>
                <a:srgbClr val="FF0000"/>
              </a:solidFill>
            </a:endParaRPr>
          </a:p>
          <a:p>
            <a:r>
              <a:rPr lang="en-US" sz="2000" dirty="0" smtClean="0"/>
              <a:t>		</a:t>
            </a:r>
            <a:endParaRPr lang="en-GB" sz="2000" dirty="0" smtClean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066800" y="1498600"/>
            <a:ext cx="102616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400" b="1" dirty="0" err="1" smtClean="0">
                <a:solidFill>
                  <a:srgbClr val="7030A0"/>
                </a:solidFill>
              </a:rPr>
              <a:t>Aylanuvchi</a:t>
            </a:r>
            <a:r>
              <a:rPr lang="en-US" sz="2400" b="1" dirty="0" smtClean="0">
                <a:solidFill>
                  <a:srgbClr val="7030A0"/>
                </a:solidFill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</a:rPr>
              <a:t>massalarni</a:t>
            </a:r>
            <a:r>
              <a:rPr lang="en-US" sz="2400" b="1" dirty="0" smtClean="0">
                <a:solidFill>
                  <a:srgbClr val="7030A0"/>
                </a:solidFill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</a:rPr>
              <a:t>muvozanatlash</a:t>
            </a:r>
            <a:r>
              <a:rPr lang="en-US" sz="2400" b="1" dirty="0" smtClean="0">
                <a:solidFill>
                  <a:srgbClr val="7030A0"/>
                </a:solidFill>
              </a:rPr>
              <a:t> (</a:t>
            </a:r>
            <a:r>
              <a:rPr lang="en-US" sz="2400" b="1" dirty="0" err="1" smtClean="0">
                <a:solidFill>
                  <a:srgbClr val="7030A0"/>
                </a:solidFill>
              </a:rPr>
              <a:t>balansirovka</a:t>
            </a:r>
            <a:r>
              <a:rPr lang="en-US" sz="2400" b="1" dirty="0" smtClean="0">
                <a:solidFill>
                  <a:srgbClr val="7030A0"/>
                </a:solidFill>
              </a:rPr>
              <a:t>) </a:t>
            </a:r>
            <a:r>
              <a:rPr lang="en-US" sz="2400" b="1" dirty="0" err="1" smtClean="0">
                <a:solidFill>
                  <a:srgbClr val="7030A0"/>
                </a:solidFill>
              </a:rPr>
              <a:t>statik</a:t>
            </a:r>
            <a:r>
              <a:rPr lang="en-US" sz="2400" b="1" dirty="0" smtClean="0">
                <a:solidFill>
                  <a:srgbClr val="7030A0"/>
                </a:solidFill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</a:rPr>
              <a:t>va</a:t>
            </a:r>
            <a:r>
              <a:rPr lang="en-US" sz="2400" b="1" dirty="0" smtClean="0">
                <a:solidFill>
                  <a:srgbClr val="7030A0"/>
                </a:solidFill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</a:rPr>
              <a:t>dinamikka</a:t>
            </a:r>
            <a:r>
              <a:rPr lang="en-US" sz="2400" b="1" dirty="0" smtClean="0">
                <a:solidFill>
                  <a:srgbClr val="7030A0"/>
                </a:solidFill>
              </a:rPr>
              <a:t> </a:t>
            </a:r>
            <a:r>
              <a:rPr lang="en-US" sz="2400" b="1" dirty="0" err="1" smtClean="0">
                <a:solidFill>
                  <a:srgbClr val="7030A0"/>
                </a:solidFill>
              </a:rPr>
              <a:t>bo’linadi</a:t>
            </a:r>
            <a:r>
              <a:rPr lang="en-US" sz="2400" b="1" dirty="0" smtClean="0">
                <a:solidFill>
                  <a:srgbClr val="7030A0"/>
                </a:solidFill>
              </a:rPr>
              <a:t>. </a:t>
            </a:r>
            <a:endParaRPr lang="uz-Cyrl-UZ" sz="2400" b="1" dirty="0" smtClean="0">
              <a:solidFill>
                <a:srgbClr val="7030A0"/>
              </a:solidFill>
            </a:endParaRPr>
          </a:p>
          <a:p>
            <a:endParaRPr lang="ru-RU" sz="2400" dirty="0" smtClean="0"/>
          </a:p>
          <a:p>
            <a:r>
              <a:rPr lang="en-US" sz="2400" u="sng" dirty="0" err="1" smtClean="0">
                <a:solidFill>
                  <a:srgbClr val="FF0000"/>
                </a:solidFill>
              </a:rPr>
              <a:t>Statik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smtClean="0"/>
              <a:t>– </a:t>
            </a: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shunday</a:t>
            </a:r>
            <a:r>
              <a:rPr lang="en-US" sz="2400" dirty="0" smtClean="0"/>
              <a:t> </a:t>
            </a:r>
            <a:r>
              <a:rPr lang="en-US" sz="2400" dirty="0" err="1" smtClean="0"/>
              <a:t>muvozanatlashki</a:t>
            </a:r>
            <a:r>
              <a:rPr lang="en-US" sz="2400" dirty="0" smtClean="0"/>
              <a:t> </a:t>
            </a:r>
            <a:r>
              <a:rPr lang="en-US" sz="2400" dirty="0" err="1" smtClean="0"/>
              <a:t>unda</a:t>
            </a:r>
            <a:r>
              <a:rPr lang="en-US" sz="2400" dirty="0" smtClean="0"/>
              <a:t> </a:t>
            </a:r>
            <a:r>
              <a:rPr lang="en-US" sz="2400" dirty="0" err="1" smtClean="0"/>
              <a:t>zveno</a:t>
            </a:r>
            <a:r>
              <a:rPr lang="en-US" sz="2400" dirty="0" smtClean="0"/>
              <a:t> </a:t>
            </a:r>
            <a:r>
              <a:rPr lang="en-US" sz="2400" dirty="0" err="1" smtClean="0"/>
              <a:t>o’zining</a:t>
            </a:r>
            <a:r>
              <a:rPr lang="en-US" sz="2400" dirty="0" smtClean="0"/>
              <a:t> </a:t>
            </a:r>
            <a:r>
              <a:rPr lang="en-US" sz="2400" dirty="0" err="1" smtClean="0"/>
              <a:t>og’irlik</a:t>
            </a:r>
            <a:r>
              <a:rPr lang="en-US" sz="2400" dirty="0" smtClean="0"/>
              <a:t> </a:t>
            </a:r>
            <a:r>
              <a:rPr lang="en-US" sz="2400" dirty="0" err="1" smtClean="0"/>
              <a:t>kuchi</a:t>
            </a:r>
            <a:r>
              <a:rPr lang="en-US" sz="2400" dirty="0" smtClean="0"/>
              <a:t> </a:t>
            </a:r>
            <a:r>
              <a:rPr lang="en-US" sz="2400" dirty="0" err="1" smtClean="0"/>
              <a:t>ta’sirida</a:t>
            </a:r>
            <a:r>
              <a:rPr lang="en-US" sz="2400" dirty="0" smtClean="0"/>
              <a:t> </a:t>
            </a:r>
            <a:r>
              <a:rPr lang="en-US" sz="2400" dirty="0" err="1" smtClean="0"/>
              <a:t>ishqalanish</a:t>
            </a:r>
            <a:r>
              <a:rPr lang="en-US" sz="2400" dirty="0" smtClean="0"/>
              <a:t> </a:t>
            </a:r>
            <a:r>
              <a:rPr lang="en-US" sz="2400" dirty="0" err="1" smtClean="0"/>
              <a:t>kuchi</a:t>
            </a:r>
            <a:r>
              <a:rPr lang="en-US" sz="2400" dirty="0" smtClean="0"/>
              <a:t> </a:t>
            </a:r>
            <a:r>
              <a:rPr lang="en-US" sz="2400" dirty="0" err="1" smtClean="0"/>
              <a:t>bo’lmagan</a:t>
            </a:r>
            <a:r>
              <a:rPr lang="en-US" sz="2400" dirty="0" smtClean="0"/>
              <a:t> </a:t>
            </a:r>
            <a:r>
              <a:rPr lang="en-US" sz="2400" dirty="0" err="1" smtClean="0"/>
              <a:t>holatda</a:t>
            </a:r>
            <a:r>
              <a:rPr lang="en-US" sz="2400" dirty="0" smtClean="0"/>
              <a:t> ham </a:t>
            </a:r>
            <a:r>
              <a:rPr lang="en-US" sz="2400" dirty="0" err="1" smtClean="0"/>
              <a:t>aylanma</a:t>
            </a:r>
            <a:r>
              <a:rPr lang="en-US" sz="2400" dirty="0" smtClean="0"/>
              <a:t> </a:t>
            </a:r>
            <a:r>
              <a:rPr lang="en-US" sz="2400" dirty="0" err="1" smtClean="0"/>
              <a:t>harakat</a:t>
            </a:r>
            <a:r>
              <a:rPr lang="en-US" sz="2400" dirty="0" smtClean="0"/>
              <a:t> </a:t>
            </a:r>
            <a:r>
              <a:rPr lang="en-US" sz="2400" dirty="0" err="1" smtClean="0"/>
              <a:t>holatiga</a:t>
            </a:r>
            <a:r>
              <a:rPr lang="en-US" sz="2400" dirty="0" smtClean="0"/>
              <a:t> </a:t>
            </a:r>
            <a:r>
              <a:rPr lang="en-US" sz="2400" dirty="0" err="1" smtClean="0"/>
              <a:t>kela</a:t>
            </a:r>
            <a:r>
              <a:rPr lang="en-US" sz="2400" dirty="0" smtClean="0"/>
              <a:t> </a:t>
            </a:r>
            <a:r>
              <a:rPr lang="en-US" sz="2400" dirty="0" err="1" smtClean="0"/>
              <a:t>olmaydi</a:t>
            </a:r>
            <a:r>
              <a:rPr lang="en-US" sz="2400" dirty="0" smtClean="0"/>
              <a:t> (</a:t>
            </a:r>
            <a:r>
              <a:rPr lang="en-US" sz="2400" dirty="0" err="1" smtClean="0"/>
              <a:t>massalar</a:t>
            </a:r>
            <a:r>
              <a:rPr lang="en-US" sz="2400" dirty="0" smtClean="0"/>
              <a:t> </a:t>
            </a:r>
            <a:r>
              <a:rPr lang="en-US" sz="2400" dirty="0" err="1" smtClean="0"/>
              <a:t>markazi</a:t>
            </a:r>
            <a:r>
              <a:rPr lang="en-US" sz="2400" dirty="0" smtClean="0"/>
              <a:t> </a:t>
            </a:r>
            <a:r>
              <a:rPr lang="en-US" sz="2400" dirty="0" err="1" smtClean="0"/>
              <a:t>aylanish</a:t>
            </a:r>
            <a:r>
              <a:rPr lang="en-US" sz="2400" dirty="0" smtClean="0"/>
              <a:t> </a:t>
            </a:r>
            <a:r>
              <a:rPr lang="en-US" sz="2400" dirty="0" err="1" smtClean="0"/>
              <a:t>o’qi</a:t>
            </a:r>
            <a:r>
              <a:rPr lang="en-US" sz="2400" dirty="0" smtClean="0"/>
              <a:t> </a:t>
            </a:r>
            <a:r>
              <a:rPr lang="en-US" sz="2400" dirty="0" err="1" smtClean="0"/>
              <a:t>bilan</a:t>
            </a:r>
            <a:r>
              <a:rPr lang="en-US" sz="2400" dirty="0" smtClean="0"/>
              <a:t> </a:t>
            </a:r>
            <a:r>
              <a:rPr lang="en-US" sz="2400" dirty="0" err="1" smtClean="0"/>
              <a:t>ustma-ust</a:t>
            </a:r>
            <a:r>
              <a:rPr lang="en-US" sz="2400" dirty="0" smtClean="0"/>
              <a:t> </a:t>
            </a:r>
            <a:r>
              <a:rPr lang="en-US" sz="2400" dirty="0" err="1" smtClean="0"/>
              <a:t>tushadi</a:t>
            </a:r>
            <a:r>
              <a:rPr lang="en-US" sz="2400" dirty="0" smtClean="0"/>
              <a:t>, </a:t>
            </a:r>
            <a:r>
              <a:rPr lang="en-US" sz="2400" dirty="0" err="1" smtClean="0"/>
              <a:t>inersiya</a:t>
            </a:r>
            <a:r>
              <a:rPr lang="en-US" sz="2400" dirty="0" smtClean="0"/>
              <a:t> </a:t>
            </a:r>
            <a:r>
              <a:rPr lang="en-US" sz="2400" dirty="0" err="1" smtClean="0"/>
              <a:t>kuchining</a:t>
            </a:r>
            <a:r>
              <a:rPr lang="en-US" sz="2400" dirty="0" smtClean="0"/>
              <a:t> bosh </a:t>
            </a:r>
            <a:r>
              <a:rPr lang="en-US" sz="2400" dirty="0" err="1" smtClean="0"/>
              <a:t>vektori</a:t>
            </a:r>
            <a:r>
              <a:rPr lang="en-US" sz="2400" dirty="0" smtClean="0"/>
              <a:t> </a:t>
            </a:r>
            <a:r>
              <a:rPr lang="en-US" sz="2400" dirty="0" err="1" smtClean="0"/>
              <a:t>nolga</a:t>
            </a:r>
            <a:r>
              <a:rPr lang="en-US" sz="2400" dirty="0" smtClean="0"/>
              <a:t> </a:t>
            </a:r>
            <a:r>
              <a:rPr lang="en-US" sz="2400" dirty="0" err="1" smtClean="0"/>
              <a:t>teng</a:t>
            </a:r>
            <a:r>
              <a:rPr lang="en-US" sz="2400" dirty="0" smtClean="0"/>
              <a:t>).</a:t>
            </a:r>
            <a:endParaRPr lang="ru-RU" sz="2400" dirty="0" smtClean="0"/>
          </a:p>
          <a:p>
            <a:endParaRPr lang="uz-Cyrl-UZ" sz="2400" u="sng" dirty="0" smtClean="0">
              <a:solidFill>
                <a:srgbClr val="FF0000"/>
              </a:solidFill>
            </a:endParaRPr>
          </a:p>
          <a:p>
            <a:r>
              <a:rPr lang="en-US" sz="2400" u="sng" dirty="0" err="1" smtClean="0">
                <a:solidFill>
                  <a:srgbClr val="FF0000"/>
                </a:solidFill>
              </a:rPr>
              <a:t>Dinamik</a:t>
            </a:r>
            <a:r>
              <a:rPr lang="en-US" sz="2400" dirty="0" smtClean="0">
                <a:solidFill>
                  <a:srgbClr val="FF0000"/>
                </a:solidFill>
              </a:rPr>
              <a:t> </a:t>
            </a:r>
            <a:r>
              <a:rPr lang="en-US" sz="2400" dirty="0" smtClean="0"/>
              <a:t>–  </a:t>
            </a:r>
            <a:r>
              <a:rPr lang="en-US" sz="2400" dirty="0" err="1" smtClean="0"/>
              <a:t>bu</a:t>
            </a:r>
            <a:r>
              <a:rPr lang="en-US" sz="2400" dirty="0" smtClean="0"/>
              <a:t> </a:t>
            </a:r>
            <a:r>
              <a:rPr lang="en-US" sz="2400" dirty="0" err="1" smtClean="0"/>
              <a:t>shunday</a:t>
            </a:r>
            <a:r>
              <a:rPr lang="en-US" sz="2400" dirty="0" smtClean="0"/>
              <a:t> </a:t>
            </a:r>
            <a:r>
              <a:rPr lang="en-US" sz="2400" dirty="0" err="1" smtClean="0"/>
              <a:t>muvozanatlashki</a:t>
            </a:r>
            <a:r>
              <a:rPr lang="en-US" sz="2400" dirty="0" smtClean="0"/>
              <a:t>, </a:t>
            </a:r>
            <a:r>
              <a:rPr lang="en-US" sz="2400" dirty="0" err="1" smtClean="0"/>
              <a:t>unda</a:t>
            </a:r>
            <a:r>
              <a:rPr lang="en-US" sz="2400" dirty="0" smtClean="0"/>
              <a:t> bosh </a:t>
            </a:r>
            <a:r>
              <a:rPr lang="en-US" sz="2400" dirty="0" err="1" smtClean="0"/>
              <a:t>vektordan</a:t>
            </a:r>
            <a:r>
              <a:rPr lang="en-US" sz="2400" dirty="0" smtClean="0"/>
              <a:t> </a:t>
            </a:r>
            <a:r>
              <a:rPr lang="en-US" sz="2400" dirty="0" err="1" smtClean="0"/>
              <a:t>tashqari</a:t>
            </a:r>
            <a:r>
              <a:rPr lang="en-US" sz="2400" dirty="0" smtClean="0"/>
              <a:t> </a:t>
            </a:r>
            <a:r>
              <a:rPr lang="en-US" sz="2400" dirty="0" err="1" smtClean="0"/>
              <a:t>inersiya</a:t>
            </a:r>
            <a:r>
              <a:rPr lang="en-US" sz="2400" dirty="0" smtClean="0"/>
              <a:t> </a:t>
            </a:r>
            <a:r>
              <a:rPr lang="en-US" sz="2400" dirty="0" err="1" smtClean="0"/>
              <a:t>kuchininng</a:t>
            </a:r>
            <a:r>
              <a:rPr lang="en-US" sz="2400" dirty="0" smtClean="0"/>
              <a:t> bosh </a:t>
            </a:r>
            <a:r>
              <a:rPr lang="en-US" sz="2400" dirty="0" err="1" smtClean="0"/>
              <a:t>momenti</a:t>
            </a:r>
            <a:r>
              <a:rPr lang="en-US" sz="2400" dirty="0" smtClean="0"/>
              <a:t> ham </a:t>
            </a:r>
            <a:r>
              <a:rPr lang="en-US" sz="2400" dirty="0" err="1" smtClean="0"/>
              <a:t>nolga</a:t>
            </a:r>
            <a:r>
              <a:rPr lang="en-US" sz="2400" dirty="0" smtClean="0"/>
              <a:t> </a:t>
            </a:r>
            <a:r>
              <a:rPr lang="en-US" sz="2400" dirty="0" err="1" smtClean="0"/>
              <a:t>teng</a:t>
            </a:r>
            <a:r>
              <a:rPr lang="en-US" sz="2400" dirty="0" smtClean="0"/>
              <a:t> </a:t>
            </a:r>
            <a:r>
              <a:rPr lang="en-US" sz="2400" dirty="0" err="1" smtClean="0"/>
              <a:t>bo’ladi</a:t>
            </a:r>
            <a:r>
              <a:rPr lang="en-US" sz="2400" dirty="0" smtClean="0"/>
              <a:t> (</a:t>
            </a:r>
            <a:r>
              <a:rPr lang="en-US" sz="2400" dirty="0" err="1" smtClean="0"/>
              <a:t>katta</a:t>
            </a:r>
            <a:r>
              <a:rPr lang="en-US" sz="2400" dirty="0" smtClean="0"/>
              <a:t> </a:t>
            </a:r>
            <a:r>
              <a:rPr lang="en-US" sz="2400" dirty="0" err="1" smtClean="0"/>
              <a:t>uzunlikdagi</a:t>
            </a:r>
            <a:r>
              <a:rPr lang="en-US" sz="2400" dirty="0" smtClean="0"/>
              <a:t> rotor </a:t>
            </a:r>
            <a:r>
              <a:rPr lang="en-US" sz="2400" dirty="0" err="1" smtClean="0"/>
              <a:t>tipidagi</a:t>
            </a:r>
            <a:r>
              <a:rPr lang="en-US" sz="2400" dirty="0" smtClean="0"/>
              <a:t> </a:t>
            </a:r>
            <a:r>
              <a:rPr lang="en-US" sz="2400" dirty="0" err="1" smtClean="0"/>
              <a:t>zvenolar</a:t>
            </a:r>
            <a:r>
              <a:rPr lang="en-US" sz="2400" dirty="0" smtClean="0"/>
              <a:t> </a:t>
            </a:r>
            <a:r>
              <a:rPr lang="en-US" sz="2400" dirty="0" err="1" smtClean="0"/>
              <a:t>uchun</a:t>
            </a:r>
            <a:r>
              <a:rPr lang="en-US" sz="2400" dirty="0" smtClean="0"/>
              <a:t>).</a:t>
            </a:r>
            <a:endParaRPr lang="ru-RU" sz="2400" dirty="0"/>
          </a:p>
        </p:txBody>
      </p:sp>
    </p:spTree>
    <p:extLst>
      <p:ext uri="{BB962C8B-B14F-4D97-AF65-F5344CB8AC3E}">
        <p14:creationId xmlns="" xmlns:p14="http://schemas.microsoft.com/office/powerpoint/2010/main" val="211012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97541" y="333829"/>
            <a:ext cx="11705771" cy="6524171"/>
          </a:xfrm>
          <a:prstGeom prst="roundRect">
            <a:avLst/>
          </a:prstGeom>
          <a:solidFill>
            <a:srgbClr val="92D050"/>
          </a:solidFill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647700" y="1524000"/>
            <a:ext cx="10439400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2000" b="1" u="sng" dirty="0" err="1" smtClean="0">
                <a:solidFill>
                  <a:srgbClr val="7030A0"/>
                </a:solidFill>
              </a:rPr>
              <a:t>Statik</a:t>
            </a:r>
            <a:r>
              <a:rPr lang="en-US" sz="2000" b="1" u="sng" dirty="0" smtClean="0">
                <a:solidFill>
                  <a:srgbClr val="7030A0"/>
                </a:solidFill>
              </a:rPr>
              <a:t> </a:t>
            </a:r>
            <a:r>
              <a:rPr lang="en-US" sz="2000" b="1" u="sng" dirty="0" err="1" smtClean="0">
                <a:solidFill>
                  <a:srgbClr val="7030A0"/>
                </a:solidFill>
              </a:rPr>
              <a:t>muvozanatlash</a:t>
            </a:r>
            <a:r>
              <a:rPr lang="en-US" sz="2000" u="sng" dirty="0" smtClean="0">
                <a:solidFill>
                  <a:srgbClr val="7030A0"/>
                </a:solidFill>
              </a:rPr>
              <a:t>.</a:t>
            </a:r>
            <a:endParaRPr lang="uz-Cyrl-UZ" sz="2000" u="sng" dirty="0" smtClean="0">
              <a:solidFill>
                <a:srgbClr val="7030A0"/>
              </a:solidFill>
            </a:endParaRPr>
          </a:p>
          <a:p>
            <a:endParaRPr lang="ru-RU" sz="2000" dirty="0" smtClean="0"/>
          </a:p>
          <a:p>
            <a:r>
              <a:rPr lang="en-US" sz="2000" dirty="0" smtClean="0"/>
              <a:t>	</a:t>
            </a:r>
            <a:r>
              <a:rPr lang="en-US" sz="2000" dirty="0" err="1" smtClean="0"/>
              <a:t>Rotorni</a:t>
            </a:r>
            <a:r>
              <a:rPr lang="en-US" sz="2000" dirty="0" smtClean="0"/>
              <a:t> </a:t>
            </a:r>
            <a:r>
              <a:rPr lang="en-US" sz="2000" dirty="0" err="1" smtClean="0"/>
              <a:t>tekis</a:t>
            </a:r>
            <a:r>
              <a:rPr lang="en-US" sz="2000" dirty="0" smtClean="0"/>
              <a:t> </a:t>
            </a:r>
            <a:r>
              <a:rPr lang="en-US" sz="2000" dirty="0" err="1" smtClean="0"/>
              <a:t>aylanishida</a:t>
            </a:r>
            <a:r>
              <a:rPr lang="en-US" sz="2000" dirty="0" smtClean="0"/>
              <a:t> m</a:t>
            </a:r>
            <a:r>
              <a:rPr lang="en-US" sz="2000" baseline="-25000" dirty="0" smtClean="0"/>
              <a:t>1</a:t>
            </a:r>
            <a:r>
              <a:rPr lang="en-US" sz="2000" dirty="0" smtClean="0"/>
              <a:t>, m</a:t>
            </a:r>
            <a:r>
              <a:rPr lang="en-US" sz="2000" baseline="-25000" dirty="0" smtClean="0"/>
              <a:t>2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m</a:t>
            </a:r>
            <a:r>
              <a:rPr lang="en-US" sz="2000" baseline="-25000" dirty="0" smtClean="0"/>
              <a:t>3</a:t>
            </a:r>
            <a:r>
              <a:rPr lang="en-US" sz="2000" dirty="0" smtClean="0"/>
              <a:t>  </a:t>
            </a:r>
            <a:r>
              <a:rPr lang="en-US" sz="2000" dirty="0" err="1" smtClean="0"/>
              <a:t>muvozanatlanmagan</a:t>
            </a:r>
            <a:r>
              <a:rPr lang="en-US" sz="2000" dirty="0" smtClean="0"/>
              <a:t> </a:t>
            </a:r>
            <a:r>
              <a:rPr lang="en-US" sz="2000" dirty="0" err="1" smtClean="0"/>
              <a:t>massalar</a:t>
            </a:r>
            <a:r>
              <a:rPr lang="en-US" sz="2000" dirty="0" smtClean="0"/>
              <a:t> F</a:t>
            </a:r>
            <a:r>
              <a:rPr lang="en-US" sz="2000" baseline="-25000" dirty="0" smtClean="0"/>
              <a:t>I1</a:t>
            </a:r>
            <a:r>
              <a:rPr lang="en-US" sz="2000" dirty="0" smtClean="0"/>
              <a:t>, F</a:t>
            </a:r>
            <a:r>
              <a:rPr lang="en-US" sz="2000" baseline="-25000" dirty="0" smtClean="0"/>
              <a:t>I2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F</a:t>
            </a:r>
            <a:r>
              <a:rPr lang="en-US" sz="2000" baseline="-25000" dirty="0" smtClean="0"/>
              <a:t>I3</a:t>
            </a:r>
            <a:r>
              <a:rPr lang="en-US" sz="2000" dirty="0" smtClean="0"/>
              <a:t> </a:t>
            </a:r>
            <a:r>
              <a:rPr lang="en-US" sz="2000" dirty="0" err="1" smtClean="0"/>
              <a:t>inersiya</a:t>
            </a:r>
            <a:r>
              <a:rPr lang="en-US" sz="2000" dirty="0" smtClean="0"/>
              <a:t> </a:t>
            </a:r>
            <a:r>
              <a:rPr lang="en-US" sz="2000" dirty="0" err="1" smtClean="0"/>
              <a:t>kuchlarini</a:t>
            </a:r>
            <a:r>
              <a:rPr lang="en-US" sz="2000" dirty="0" smtClean="0"/>
              <a:t> </a:t>
            </a:r>
            <a:r>
              <a:rPr lang="en-US" sz="2000" dirty="0" err="1" smtClean="0"/>
              <a:t>keltirib</a:t>
            </a:r>
            <a:r>
              <a:rPr lang="en-US" sz="2000" dirty="0" smtClean="0"/>
              <a:t> </a:t>
            </a:r>
            <a:r>
              <a:rPr lang="en-US" sz="2000" dirty="0" err="1" smtClean="0"/>
              <a:t>chiqaradi</a:t>
            </a:r>
            <a:r>
              <a:rPr lang="en-US" sz="2000" dirty="0" smtClean="0"/>
              <a:t>. </a:t>
            </a:r>
            <a:r>
              <a:rPr lang="en-US" sz="2000" dirty="0" err="1" smtClean="0"/>
              <a:t>inersiya</a:t>
            </a:r>
            <a:r>
              <a:rPr lang="en-US" sz="2000" dirty="0" smtClean="0"/>
              <a:t> </a:t>
            </a:r>
            <a:r>
              <a:rPr lang="en-US" sz="2000" dirty="0" err="1" smtClean="0"/>
              <a:t>kuchlarini</a:t>
            </a:r>
            <a:r>
              <a:rPr lang="en-US" sz="2000" dirty="0" smtClean="0"/>
              <a:t> </a:t>
            </a:r>
            <a:r>
              <a:rPr lang="en-US" sz="2000" dirty="0" err="1" smtClean="0"/>
              <a:t>muvozanatlash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m</a:t>
            </a:r>
            <a:r>
              <a:rPr lang="en-US" sz="2000" baseline="-25000" dirty="0" smtClean="0"/>
              <a:t>1</a:t>
            </a:r>
            <a:r>
              <a:rPr lang="en-US" sz="2000" dirty="0" smtClean="0"/>
              <a:t>, m</a:t>
            </a:r>
            <a:r>
              <a:rPr lang="en-US" sz="2000" baseline="-25000" dirty="0" smtClean="0"/>
              <a:t>2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m</a:t>
            </a:r>
            <a:r>
              <a:rPr lang="en-US" sz="2000" baseline="-25000" dirty="0" smtClean="0"/>
              <a:t>3</a:t>
            </a:r>
            <a:r>
              <a:rPr lang="en-US" sz="2000" dirty="0" smtClean="0"/>
              <a:t> </a:t>
            </a:r>
            <a:r>
              <a:rPr lang="en-US" sz="2000" dirty="0" err="1" smtClean="0"/>
              <a:t>massalarni</a:t>
            </a:r>
            <a:r>
              <a:rPr lang="en-US" sz="2000" dirty="0" smtClean="0"/>
              <a:t> </a:t>
            </a:r>
            <a:r>
              <a:rPr lang="en-US" sz="2000" dirty="0" err="1" smtClean="0"/>
              <a:t>statik</a:t>
            </a:r>
            <a:r>
              <a:rPr lang="en-US" sz="2000" dirty="0" smtClean="0"/>
              <a:t> </a:t>
            </a:r>
            <a:r>
              <a:rPr lang="en-US" sz="2000" dirty="0" err="1" smtClean="0"/>
              <a:t>balansirovka</a:t>
            </a:r>
            <a:r>
              <a:rPr lang="en-US" sz="2000" dirty="0" smtClean="0"/>
              <a:t> </a:t>
            </a:r>
            <a:r>
              <a:rPr lang="en-US" sz="2000" dirty="0" err="1" smtClean="0"/>
              <a:t>qilishdir</a:t>
            </a:r>
            <a:r>
              <a:rPr lang="en-US" sz="2000" dirty="0" smtClean="0"/>
              <a:t>. </a:t>
            </a:r>
            <a:r>
              <a:rPr lang="en-US" sz="2000" dirty="0" err="1" smtClean="0"/>
              <a:t>Ko’rsatilgan</a:t>
            </a:r>
            <a:r>
              <a:rPr lang="en-US" sz="2000" dirty="0" smtClean="0"/>
              <a:t> </a:t>
            </a:r>
            <a:r>
              <a:rPr lang="en-US" sz="2000" dirty="0" err="1" smtClean="0"/>
              <a:t>kuchlarni</a:t>
            </a:r>
            <a:r>
              <a:rPr lang="en-US" sz="2000" dirty="0" smtClean="0"/>
              <a:t> </a:t>
            </a:r>
            <a:r>
              <a:rPr lang="en-US" sz="2000" dirty="0" err="1" smtClean="0"/>
              <a:t>umumiy</a:t>
            </a:r>
            <a:r>
              <a:rPr lang="en-US" sz="2000" dirty="0" smtClean="0"/>
              <a:t> </a:t>
            </a:r>
            <a:r>
              <a:rPr lang="en-US" sz="2000" dirty="0" err="1" smtClean="0"/>
              <a:t>tekislik</a:t>
            </a:r>
            <a:r>
              <a:rPr lang="en-US" sz="2000" dirty="0" smtClean="0"/>
              <a:t> T</a:t>
            </a:r>
            <a:r>
              <a:rPr lang="en-US" sz="2000" baseline="-25000" dirty="0" smtClean="0"/>
              <a:t>0</a:t>
            </a:r>
            <a:r>
              <a:rPr lang="en-US" sz="2000" dirty="0" smtClean="0"/>
              <a:t> – </a:t>
            </a:r>
            <a:r>
              <a:rPr lang="en-US" sz="2000" dirty="0" err="1" smtClean="0"/>
              <a:t>keltirish</a:t>
            </a:r>
            <a:r>
              <a:rPr lang="en-US" sz="2000" dirty="0" smtClean="0"/>
              <a:t> </a:t>
            </a:r>
            <a:r>
              <a:rPr lang="en-US" sz="2000" dirty="0" err="1" smtClean="0"/>
              <a:t>tekisligiga</a:t>
            </a:r>
            <a:r>
              <a:rPr lang="en-US" sz="2000" dirty="0" smtClean="0"/>
              <a:t> </a:t>
            </a:r>
            <a:r>
              <a:rPr lang="en-US" sz="2000" dirty="0" err="1" smtClean="0"/>
              <a:t>ko’chiramiz</a:t>
            </a:r>
            <a:r>
              <a:rPr lang="en-US" sz="2000" dirty="0" smtClean="0"/>
              <a:t> T</a:t>
            </a:r>
            <a:r>
              <a:rPr lang="en-US" sz="2000" baseline="-25000" dirty="0" smtClean="0"/>
              <a:t>0 </a:t>
            </a:r>
            <a:r>
              <a:rPr lang="en-US" sz="2000" dirty="0" err="1" smtClean="0"/>
              <a:t>diskka</a:t>
            </a:r>
            <a:r>
              <a:rPr lang="en-US" sz="2000" baseline="-25000" dirty="0" smtClean="0"/>
              <a:t> </a:t>
            </a:r>
            <a:r>
              <a:rPr lang="ru-RU" sz="2000" dirty="0" err="1" smtClean="0"/>
              <a:t>φ</a:t>
            </a:r>
            <a:r>
              <a:rPr lang="en-US" sz="2000" baseline="-25000" dirty="0" smtClean="0"/>
              <a:t>0</a:t>
            </a:r>
            <a:r>
              <a:rPr lang="en-US" sz="2000" dirty="0" smtClean="0"/>
              <a:t> </a:t>
            </a:r>
            <a:r>
              <a:rPr lang="en-US" sz="2000" dirty="0" err="1" smtClean="0"/>
              <a:t>burchak</a:t>
            </a:r>
            <a:r>
              <a:rPr lang="en-US" sz="2000" dirty="0" smtClean="0"/>
              <a:t> </a:t>
            </a:r>
            <a:r>
              <a:rPr lang="en-US" sz="2000" dirty="0" err="1" smtClean="0"/>
              <a:t>ostida</a:t>
            </a:r>
            <a:r>
              <a:rPr lang="en-US" sz="2000" dirty="0" smtClean="0"/>
              <a:t> </a:t>
            </a:r>
            <a:r>
              <a:rPr lang="en-US" sz="2000" dirty="0" err="1" smtClean="0"/>
              <a:t>va</a:t>
            </a:r>
            <a:r>
              <a:rPr lang="en-US" sz="2000" dirty="0" smtClean="0"/>
              <a:t> r</a:t>
            </a:r>
            <a:r>
              <a:rPr lang="en-US" sz="2000" baseline="-25000" dirty="0" smtClean="0"/>
              <a:t>0</a:t>
            </a:r>
            <a:r>
              <a:rPr lang="en-US" sz="2000" dirty="0" smtClean="0"/>
              <a:t> </a:t>
            </a:r>
            <a:r>
              <a:rPr lang="en-US" sz="2000" dirty="0" err="1" smtClean="0"/>
              <a:t>radiusda</a:t>
            </a:r>
            <a:r>
              <a:rPr lang="en-US" sz="2000" dirty="0" smtClean="0"/>
              <a:t> </a:t>
            </a:r>
            <a:r>
              <a:rPr lang="en-US" sz="2000" dirty="0" err="1" smtClean="0"/>
              <a:t>o’rnatilgan</a:t>
            </a:r>
            <a:r>
              <a:rPr lang="en-US" sz="2000" dirty="0" smtClean="0"/>
              <a:t> m</a:t>
            </a:r>
            <a:r>
              <a:rPr lang="en-US" sz="2000" baseline="-25000" dirty="0" smtClean="0"/>
              <a:t>0 </a:t>
            </a:r>
            <a:r>
              <a:rPr lang="en-US" sz="2000" dirty="0" err="1" smtClean="0"/>
              <a:t>debalans</a:t>
            </a:r>
            <a:r>
              <a:rPr lang="en-US" sz="2000" dirty="0" smtClean="0"/>
              <a:t> </a:t>
            </a:r>
            <a:r>
              <a:rPr lang="en-US" sz="2000" dirty="0" err="1" smtClean="0"/>
              <a:t>massa</a:t>
            </a:r>
            <a:r>
              <a:rPr lang="en-US" sz="2000" dirty="0" smtClean="0"/>
              <a:t> </a:t>
            </a:r>
            <a:r>
              <a:rPr lang="en-US" sz="2000" dirty="0" err="1" smtClean="0"/>
              <a:t>yordamida</a:t>
            </a:r>
            <a:r>
              <a:rPr lang="en-US" sz="2000" dirty="0" smtClean="0"/>
              <a:t> </a:t>
            </a:r>
            <a:r>
              <a:rPr lang="en-US" sz="2000" dirty="0" err="1" smtClean="0"/>
              <a:t>ularni</a:t>
            </a:r>
            <a:r>
              <a:rPr lang="en-US" sz="2000" dirty="0" smtClean="0"/>
              <a:t> F</a:t>
            </a:r>
            <a:r>
              <a:rPr lang="en-US" sz="2000" baseline="-25000" dirty="0" smtClean="0"/>
              <a:t>I0 </a:t>
            </a:r>
            <a:r>
              <a:rPr lang="en-US" sz="2000" dirty="0" err="1" smtClean="0"/>
              <a:t>inersiya</a:t>
            </a:r>
            <a:r>
              <a:rPr lang="en-US" sz="2000" dirty="0" smtClean="0"/>
              <a:t> </a:t>
            </a:r>
            <a:r>
              <a:rPr lang="en-US" sz="2000" dirty="0" err="1" smtClean="0"/>
              <a:t>kuchi</a:t>
            </a:r>
            <a:r>
              <a:rPr lang="en-US" sz="2000" dirty="0" smtClean="0"/>
              <a:t> </a:t>
            </a:r>
            <a:r>
              <a:rPr lang="en-US" sz="2000" dirty="0" err="1" smtClean="0"/>
              <a:t>bilan</a:t>
            </a:r>
            <a:r>
              <a:rPr lang="en-US" sz="2000" dirty="0" smtClean="0"/>
              <a:t> </a:t>
            </a:r>
            <a:r>
              <a:rPr lang="en-US" sz="2000" dirty="0" err="1" smtClean="0"/>
              <a:t>muvozanatlash</a:t>
            </a:r>
            <a:r>
              <a:rPr lang="en-US" sz="2000" dirty="0" smtClean="0"/>
              <a:t> </a:t>
            </a:r>
            <a:r>
              <a:rPr lang="en-US" sz="2000" dirty="0" err="1" smtClean="0"/>
              <a:t>mumkin</a:t>
            </a:r>
            <a:r>
              <a:rPr lang="en-US" sz="2000" dirty="0" smtClean="0"/>
              <a:t>. </a:t>
            </a:r>
            <a:r>
              <a:rPr lang="ru-RU" sz="2000" dirty="0" err="1" smtClean="0"/>
              <a:t>Statik</a:t>
            </a:r>
            <a:r>
              <a:rPr lang="ru-RU" sz="2000" dirty="0" smtClean="0"/>
              <a:t> </a:t>
            </a:r>
            <a:r>
              <a:rPr lang="ru-RU" sz="2000" dirty="0" err="1" smtClean="0"/>
              <a:t>muvozanat</a:t>
            </a:r>
            <a:r>
              <a:rPr lang="ru-RU" sz="2000" dirty="0" smtClean="0"/>
              <a:t> </a:t>
            </a:r>
            <a:r>
              <a:rPr lang="ru-RU" sz="2000" dirty="0" err="1" smtClean="0"/>
              <a:t>sharti</a:t>
            </a:r>
            <a:r>
              <a:rPr lang="ru-RU" sz="2000" dirty="0" smtClean="0"/>
              <a:t> </a:t>
            </a:r>
            <a:r>
              <a:rPr lang="ru-RU" sz="2000" dirty="0" err="1" smtClean="0"/>
              <a:t>quyidagi</a:t>
            </a:r>
            <a:r>
              <a:rPr lang="ru-RU" sz="2000" dirty="0" smtClean="0"/>
              <a:t> </a:t>
            </a:r>
            <a:r>
              <a:rPr lang="ru-RU" sz="2000" dirty="0" err="1" smtClean="0"/>
              <a:t>ko’rinishda</a:t>
            </a:r>
            <a:r>
              <a:rPr lang="ru-RU" sz="2000" dirty="0" smtClean="0"/>
              <a:t> </a:t>
            </a:r>
            <a:r>
              <a:rPr lang="ru-RU" sz="2000" dirty="0" err="1" smtClean="0"/>
              <a:t>bo’ladi</a:t>
            </a:r>
            <a:r>
              <a:rPr lang="ru-RU" sz="2000" dirty="0" smtClean="0"/>
              <a:t>:</a:t>
            </a:r>
          </a:p>
          <a:p>
            <a:r>
              <a:rPr lang="ru-RU" sz="2000" dirty="0" smtClean="0"/>
              <a:t>                        </a:t>
            </a:r>
            <a:r>
              <a:rPr lang="ru-RU" sz="2000" dirty="0" smtClean="0"/>
              <a:t>  					</a:t>
            </a:r>
          </a:p>
          <a:p>
            <a:r>
              <a:rPr lang="ru-RU" sz="2000" dirty="0" smtClean="0"/>
              <a:t>	</a:t>
            </a:r>
            <a:r>
              <a:rPr lang="ru-RU" sz="2000" dirty="0" smtClean="0"/>
              <a:t>							 		(</a:t>
            </a:r>
            <a:r>
              <a:rPr lang="ru-RU" sz="2000" dirty="0" smtClean="0"/>
              <a:t>1)</a:t>
            </a:r>
            <a:endParaRPr lang="ru-RU" sz="2000" dirty="0"/>
          </a:p>
        </p:txBody>
      </p:sp>
      <p:sp>
        <p:nvSpPr>
          <p:cNvPr id="8704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7041" name="Object 1"/>
          <p:cNvGraphicFramePr>
            <a:graphicFrameLocks noChangeAspect="1"/>
          </p:cNvGraphicFramePr>
          <p:nvPr/>
        </p:nvGraphicFramePr>
        <p:xfrm>
          <a:off x="2628900" y="4622800"/>
          <a:ext cx="5344160" cy="711200"/>
        </p:xfrm>
        <a:graphic>
          <a:graphicData uri="http://schemas.openxmlformats.org/presentationml/2006/ole">
            <p:oleObj spid="_x0000_s87041" name="Формула" r:id="rId3" imgW="2501900" imgH="330200" progId="Equation.3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3599713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документ 3"/>
          <p:cNvSpPr/>
          <p:nvPr/>
        </p:nvSpPr>
        <p:spPr>
          <a:xfrm>
            <a:off x="190097" y="225390"/>
            <a:ext cx="11399534" cy="6632610"/>
          </a:xfrm>
          <a:prstGeom prst="flowChartDocument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blipFill>
                <a:blip r:embed="rId2"/>
                <a:tile tx="0" ty="0" sx="100000" sy="100000" flip="none" algn="tl"/>
              </a:blipFill>
            </a:endParaRPr>
          </a:p>
        </p:txBody>
      </p:sp>
      <p:pic>
        <p:nvPicPr>
          <p:cNvPr id="86017" name="Picture 1"/>
          <p:cNvPicPr>
            <a:picLocks noChangeAspect="1" noChangeArrowheads="1"/>
          </p:cNvPicPr>
          <p:nvPr/>
        </p:nvPicPr>
        <p:blipFill>
          <a:blip r:embed="rId3"/>
          <a:srcRect l="29380" t="23090" r="25720" b="8854"/>
          <a:stretch>
            <a:fillRect/>
          </a:stretch>
        </p:blipFill>
        <p:spPr bwMode="auto">
          <a:xfrm>
            <a:off x="2374900" y="165099"/>
            <a:ext cx="7683500" cy="6320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632707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Блок-схема: документ 3"/>
          <p:cNvSpPr/>
          <p:nvPr/>
        </p:nvSpPr>
        <p:spPr>
          <a:xfrm>
            <a:off x="190097" y="185220"/>
            <a:ext cx="11399534" cy="6632610"/>
          </a:xfrm>
          <a:prstGeom prst="flowChartDocument">
            <a:avLst/>
          </a:prstGeom>
          <a:blipFill>
            <a:blip r:embed="rId2"/>
            <a:tile tx="0" ty="0" sx="100000" sy="100000" flip="none" algn="tl"/>
          </a:blipFill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blipFill>
                <a:blip r:embed="rId3"/>
                <a:tile tx="0" ty="0" sx="100000" sy="100000" flip="none" algn="tl"/>
              </a:blipFill>
            </a:endParaRPr>
          </a:p>
        </p:txBody>
      </p:sp>
      <p:pic>
        <p:nvPicPr>
          <p:cNvPr id="84993" name="Picture 1"/>
          <p:cNvPicPr>
            <a:picLocks noChangeAspect="1" noChangeArrowheads="1"/>
          </p:cNvPicPr>
          <p:nvPr/>
        </p:nvPicPr>
        <p:blipFill>
          <a:blip r:embed="rId4"/>
          <a:srcRect l="55246" t="23958" r="3856" b="9549"/>
          <a:stretch>
            <a:fillRect/>
          </a:stretch>
        </p:blipFill>
        <p:spPr bwMode="auto">
          <a:xfrm>
            <a:off x="2451100" y="165100"/>
            <a:ext cx="7734300" cy="6245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3038898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97541" y="333829"/>
            <a:ext cx="11705771" cy="6524171"/>
          </a:xfrm>
          <a:prstGeom prst="roundRect">
            <a:avLst/>
          </a:prstGeom>
          <a:solidFill>
            <a:srgbClr val="92D050"/>
          </a:solidFill>
          <a:effectLst>
            <a:glow rad="228600">
              <a:schemeClr val="accent6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749300" y="1041400"/>
            <a:ext cx="10439400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2000" b="1" u="sng" dirty="0" err="1" smtClean="0">
                <a:solidFill>
                  <a:srgbClr val="7030A0"/>
                </a:solidFill>
              </a:rPr>
              <a:t>Dinamik</a:t>
            </a:r>
            <a:r>
              <a:rPr lang="ru-RU" sz="2000" b="1" u="sng" dirty="0" smtClean="0">
                <a:solidFill>
                  <a:srgbClr val="7030A0"/>
                </a:solidFill>
              </a:rPr>
              <a:t> </a:t>
            </a:r>
            <a:r>
              <a:rPr lang="ru-RU" sz="2000" b="1" u="sng" dirty="0" err="1" smtClean="0">
                <a:solidFill>
                  <a:srgbClr val="7030A0"/>
                </a:solidFill>
              </a:rPr>
              <a:t>muvozanatlash</a:t>
            </a:r>
            <a:r>
              <a:rPr lang="ru-RU" sz="2000" u="sng" dirty="0" smtClean="0">
                <a:solidFill>
                  <a:srgbClr val="7030A0"/>
                </a:solidFill>
              </a:rPr>
              <a:t>.</a:t>
            </a:r>
          </a:p>
          <a:p>
            <a:endParaRPr lang="ru-RU" sz="2000" dirty="0" smtClean="0"/>
          </a:p>
          <a:p>
            <a:r>
              <a:rPr lang="ru-RU" sz="2000" dirty="0" smtClean="0"/>
              <a:t>	</a:t>
            </a:r>
            <a:r>
              <a:rPr lang="ru-RU" sz="2000" dirty="0" err="1" smtClean="0"/>
              <a:t>Aylanuvchi</a:t>
            </a:r>
            <a:r>
              <a:rPr lang="ru-RU" sz="2000" dirty="0" smtClean="0"/>
              <a:t> </a:t>
            </a:r>
            <a:r>
              <a:rPr lang="ru-RU" sz="2000" dirty="0" err="1" smtClean="0"/>
              <a:t>massalarni</a:t>
            </a:r>
            <a:r>
              <a:rPr lang="ru-RU" sz="2000" dirty="0" smtClean="0"/>
              <a:t> </a:t>
            </a:r>
            <a:r>
              <a:rPr lang="ru-RU" sz="2000" dirty="0" err="1" smtClean="0"/>
              <a:t>muvozanatlashning</a:t>
            </a:r>
            <a:r>
              <a:rPr lang="ru-RU" sz="2000" dirty="0" smtClean="0"/>
              <a:t> </a:t>
            </a:r>
            <a:r>
              <a:rPr lang="ru-RU" sz="2000" dirty="0" err="1" smtClean="0"/>
              <a:t>ikkinchi</a:t>
            </a:r>
            <a:r>
              <a:rPr lang="ru-RU" sz="2000" dirty="0" smtClean="0"/>
              <a:t> </a:t>
            </a:r>
            <a:r>
              <a:rPr lang="ru-RU" sz="2000" dirty="0" err="1" smtClean="0"/>
              <a:t>etapi</a:t>
            </a:r>
            <a:r>
              <a:rPr lang="ru-RU" sz="2000" dirty="0" smtClean="0"/>
              <a:t> </a:t>
            </a:r>
            <a:r>
              <a:rPr lang="ru-RU" sz="2000" dirty="0" err="1" smtClean="0"/>
              <a:t>qo’shimcha</a:t>
            </a:r>
            <a:r>
              <a:rPr lang="ru-RU" sz="2000" dirty="0" smtClean="0"/>
              <a:t> </a:t>
            </a:r>
            <a:r>
              <a:rPr lang="ru-RU" sz="2000" dirty="0" err="1" smtClean="0"/>
              <a:t>massalar</a:t>
            </a:r>
            <a:r>
              <a:rPr lang="ru-RU" sz="2000" dirty="0" smtClean="0"/>
              <a:t> </a:t>
            </a:r>
            <a:r>
              <a:rPr lang="ru-RU" sz="2000" dirty="0" err="1" smtClean="0"/>
              <a:t>yordamida</a:t>
            </a:r>
            <a:r>
              <a:rPr lang="ru-RU" sz="2000" dirty="0" smtClean="0"/>
              <a:t> </a:t>
            </a:r>
            <a:r>
              <a:rPr lang="ru-RU" sz="2000" dirty="0" err="1" smtClean="0"/>
              <a:t>markazdan</a:t>
            </a:r>
            <a:r>
              <a:rPr lang="ru-RU" sz="2000" dirty="0" smtClean="0"/>
              <a:t> </a:t>
            </a:r>
            <a:r>
              <a:rPr lang="ru-RU" sz="2000" dirty="0" err="1" smtClean="0"/>
              <a:t>qochma</a:t>
            </a:r>
            <a:r>
              <a:rPr lang="ru-RU" sz="2000" dirty="0" smtClean="0"/>
              <a:t> </a:t>
            </a:r>
            <a:r>
              <a:rPr lang="ru-RU" sz="2000" dirty="0" err="1" smtClean="0"/>
              <a:t>inersiya</a:t>
            </a:r>
            <a:r>
              <a:rPr lang="ru-RU" sz="2000" dirty="0" smtClean="0"/>
              <a:t> </a:t>
            </a:r>
            <a:r>
              <a:rPr lang="ru-RU" sz="2000" dirty="0" err="1" smtClean="0"/>
              <a:t>kuchining</a:t>
            </a:r>
            <a:r>
              <a:rPr lang="ru-RU" sz="2000" dirty="0" smtClean="0"/>
              <a:t> </a:t>
            </a:r>
            <a:r>
              <a:rPr lang="ru-RU" sz="2000" dirty="0" err="1" smtClean="0"/>
              <a:t>bosh</a:t>
            </a:r>
            <a:r>
              <a:rPr lang="ru-RU" sz="2000" dirty="0" smtClean="0"/>
              <a:t> </a:t>
            </a:r>
            <a:r>
              <a:rPr lang="ru-RU" sz="2000" dirty="0" err="1" smtClean="0"/>
              <a:t>momenti</a:t>
            </a:r>
            <a:r>
              <a:rPr lang="ru-RU" sz="2000" dirty="0" smtClean="0"/>
              <a:t> </a:t>
            </a:r>
            <a:r>
              <a:rPr lang="ru-RU" sz="2000" dirty="0" err="1" smtClean="0"/>
              <a:t>muvozanatlashdan</a:t>
            </a:r>
            <a:r>
              <a:rPr lang="ru-RU" sz="2000" dirty="0" smtClean="0"/>
              <a:t> </a:t>
            </a:r>
            <a:r>
              <a:rPr lang="ru-RU" sz="2000" dirty="0" err="1" smtClean="0"/>
              <a:t>iborat</a:t>
            </a:r>
            <a:r>
              <a:rPr lang="ru-RU" sz="2000" dirty="0" smtClean="0"/>
              <a:t>.</a:t>
            </a:r>
          </a:p>
          <a:p>
            <a:r>
              <a:rPr lang="ru-RU" sz="2000" dirty="0" smtClean="0"/>
              <a:t>	T</a:t>
            </a:r>
            <a:r>
              <a:rPr lang="ru-RU" sz="2000" baseline="-25000" dirty="0" smtClean="0"/>
              <a:t>0 </a:t>
            </a:r>
            <a:r>
              <a:rPr lang="ru-RU" sz="2000" dirty="0" err="1" smtClean="0"/>
              <a:t>keltirish</a:t>
            </a:r>
            <a:r>
              <a:rPr lang="ru-RU" sz="2000" dirty="0" smtClean="0"/>
              <a:t> </a:t>
            </a:r>
            <a:r>
              <a:rPr lang="ru-RU" sz="2000" dirty="0" err="1" smtClean="0"/>
              <a:t>tekisligiga</a:t>
            </a:r>
            <a:r>
              <a:rPr lang="ru-RU" sz="2000" dirty="0" smtClean="0"/>
              <a:t> </a:t>
            </a:r>
            <a:r>
              <a:rPr lang="ru-RU" sz="2000" dirty="0" err="1" smtClean="0"/>
              <a:t>markazdan</a:t>
            </a:r>
            <a:r>
              <a:rPr lang="ru-RU" sz="2000" dirty="0" smtClean="0"/>
              <a:t> </a:t>
            </a:r>
            <a:r>
              <a:rPr lang="ru-RU" sz="2000" dirty="0" err="1" smtClean="0"/>
              <a:t>qochma</a:t>
            </a:r>
            <a:r>
              <a:rPr lang="ru-RU" sz="2000" dirty="0" smtClean="0"/>
              <a:t> </a:t>
            </a:r>
            <a:r>
              <a:rPr lang="ru-RU" sz="2000" dirty="0" err="1" smtClean="0"/>
              <a:t>inersiya</a:t>
            </a:r>
            <a:r>
              <a:rPr lang="ru-RU" sz="2000" dirty="0" smtClean="0"/>
              <a:t> </a:t>
            </a:r>
            <a:r>
              <a:rPr lang="ru-RU" sz="2000" dirty="0" err="1" smtClean="0"/>
              <a:t>kuchlarini</a:t>
            </a:r>
            <a:r>
              <a:rPr lang="ru-RU" sz="2000" dirty="0" smtClean="0"/>
              <a:t> </a:t>
            </a:r>
            <a:r>
              <a:rPr lang="ru-RU" sz="2000" dirty="0" err="1" smtClean="0"/>
              <a:t>ko’chirish</a:t>
            </a:r>
            <a:r>
              <a:rPr lang="ru-RU" sz="2000" dirty="0" smtClean="0"/>
              <a:t> </a:t>
            </a:r>
            <a:r>
              <a:rPr lang="ru-RU" sz="2000" dirty="0" err="1" smtClean="0"/>
              <a:t>qoidasiga</a:t>
            </a:r>
            <a:r>
              <a:rPr lang="ru-RU" sz="2000" dirty="0" smtClean="0"/>
              <a:t> </a:t>
            </a:r>
            <a:r>
              <a:rPr lang="ru-RU" sz="2000" dirty="0" err="1" smtClean="0"/>
              <a:t>asosan</a:t>
            </a:r>
            <a:r>
              <a:rPr lang="ru-RU" sz="2000" dirty="0" smtClean="0"/>
              <a:t> </a:t>
            </a:r>
            <a:r>
              <a:rPr lang="ru-RU" sz="2000" dirty="0" err="1" smtClean="0"/>
              <a:t>juft</a:t>
            </a:r>
            <a:r>
              <a:rPr lang="ru-RU" sz="2000" dirty="0" smtClean="0"/>
              <a:t> </a:t>
            </a:r>
            <a:r>
              <a:rPr lang="ru-RU" sz="2000" dirty="0" err="1" smtClean="0"/>
              <a:t>kuch</a:t>
            </a:r>
            <a:r>
              <a:rPr lang="ru-RU" sz="2000" dirty="0" smtClean="0"/>
              <a:t> </a:t>
            </a:r>
            <a:r>
              <a:rPr lang="ru-RU" sz="2000" dirty="0" err="1" smtClean="0"/>
              <a:t>momentlarini</a:t>
            </a:r>
            <a:r>
              <a:rPr lang="ru-RU" sz="2000" dirty="0" smtClean="0"/>
              <a:t> </a:t>
            </a:r>
            <a:r>
              <a:rPr lang="ru-RU" sz="2000" dirty="0" err="1" smtClean="0"/>
              <a:t>qo’shib</a:t>
            </a:r>
            <a:r>
              <a:rPr lang="ru-RU" sz="2000" dirty="0" smtClean="0"/>
              <a:t>, </a:t>
            </a:r>
            <a:r>
              <a:rPr lang="ru-RU" sz="2000" dirty="0" err="1" smtClean="0"/>
              <a:t>ko’chirilgan</a:t>
            </a:r>
            <a:r>
              <a:rPr lang="ru-RU" sz="2000" dirty="0" smtClean="0"/>
              <a:t> </a:t>
            </a:r>
            <a:r>
              <a:rPr lang="ru-RU" sz="2000" dirty="0" err="1" smtClean="0"/>
              <a:t>kuchlarni</a:t>
            </a:r>
            <a:r>
              <a:rPr lang="ru-RU" sz="2000" dirty="0" smtClean="0"/>
              <a:t> </a:t>
            </a:r>
            <a:r>
              <a:rPr lang="ru-RU" sz="2000" dirty="0" err="1" smtClean="0"/>
              <a:t>ko’chirish</a:t>
            </a:r>
            <a:r>
              <a:rPr lang="ru-RU" sz="2000" dirty="0" smtClean="0"/>
              <a:t> </a:t>
            </a:r>
            <a:r>
              <a:rPr lang="ru-RU" sz="2000" dirty="0" err="1" smtClean="0"/>
              <a:t>masofasiga</a:t>
            </a:r>
            <a:r>
              <a:rPr lang="ru-RU" sz="2000" dirty="0" smtClean="0"/>
              <a:t> </a:t>
            </a:r>
            <a:r>
              <a:rPr lang="ru-RU" sz="2000" dirty="0" err="1" smtClean="0"/>
              <a:t>ko’paytmasiga</a:t>
            </a:r>
            <a:r>
              <a:rPr lang="ru-RU" sz="2000" dirty="0" smtClean="0"/>
              <a:t> </a:t>
            </a:r>
            <a:r>
              <a:rPr lang="ru-RU" sz="2000" dirty="0" err="1" smtClean="0"/>
              <a:t>teng</a:t>
            </a:r>
            <a:r>
              <a:rPr lang="ru-RU" sz="2000" dirty="0" smtClean="0"/>
              <a:t>. </a:t>
            </a:r>
            <a:r>
              <a:rPr lang="en-US" sz="2000" dirty="0" err="1" smtClean="0"/>
              <a:t>Bizning</a:t>
            </a:r>
            <a:r>
              <a:rPr lang="en-US" sz="2000" dirty="0" smtClean="0"/>
              <a:t> </a:t>
            </a:r>
            <a:r>
              <a:rPr lang="en-US" sz="2000" dirty="0" err="1" smtClean="0"/>
              <a:t>holatda</a:t>
            </a:r>
            <a:r>
              <a:rPr lang="en-US" sz="2000" dirty="0" smtClean="0"/>
              <a:t> </a:t>
            </a:r>
            <a:r>
              <a:rPr lang="en-US" sz="2000" dirty="0" err="1" smtClean="0"/>
              <a:t>bu</a:t>
            </a:r>
            <a:r>
              <a:rPr lang="en-US" sz="2000" dirty="0" smtClean="0"/>
              <a:t> </a:t>
            </a:r>
            <a:r>
              <a:rPr lang="en-US" sz="2000" dirty="0" err="1" smtClean="0"/>
              <a:t>quyidagi</a:t>
            </a:r>
            <a:r>
              <a:rPr lang="en-US" sz="2000" dirty="0" smtClean="0"/>
              <a:t> </a:t>
            </a:r>
            <a:r>
              <a:rPr lang="en-US" sz="2000" dirty="0" err="1" smtClean="0"/>
              <a:t>momentlar</a:t>
            </a:r>
            <a:r>
              <a:rPr lang="en-US" sz="2000" dirty="0" smtClean="0"/>
              <a:t>:</a:t>
            </a:r>
            <a:endParaRPr lang="ru-RU" sz="2000" dirty="0" smtClean="0"/>
          </a:p>
          <a:p>
            <a:r>
              <a:rPr lang="en-US" sz="2000" dirty="0" smtClean="0"/>
              <a:t>	                          	</a:t>
            </a:r>
            <a:endParaRPr lang="uz-Cyrl-UZ" sz="2000" dirty="0" smtClean="0"/>
          </a:p>
          <a:p>
            <a:endParaRPr lang="uz-Cyrl-UZ" sz="2000" dirty="0" smtClean="0"/>
          </a:p>
          <a:p>
            <a:endParaRPr lang="uz-Cyrl-UZ" sz="2000" dirty="0" smtClean="0"/>
          </a:p>
          <a:p>
            <a:r>
              <a:rPr lang="uz-Cyrl-UZ" sz="2000" dirty="0" smtClean="0"/>
              <a:t>								</a:t>
            </a:r>
          </a:p>
          <a:p>
            <a:endParaRPr lang="uz-Cyrl-UZ" sz="2000" dirty="0" smtClean="0"/>
          </a:p>
          <a:p>
            <a:r>
              <a:rPr lang="uz-Cyrl-UZ" sz="2000" dirty="0" smtClean="0"/>
              <a:t>									</a:t>
            </a:r>
            <a:r>
              <a:rPr lang="en-US" sz="2000" dirty="0" smtClean="0"/>
              <a:t>(</a:t>
            </a:r>
            <a:r>
              <a:rPr lang="en-US" sz="2000" dirty="0" smtClean="0"/>
              <a:t>3)</a:t>
            </a:r>
            <a:endParaRPr lang="ru-RU" sz="2000" dirty="0" smtClean="0"/>
          </a:p>
          <a:p>
            <a:endParaRPr lang="uz-Cyrl-UZ" sz="2000" dirty="0" smtClean="0"/>
          </a:p>
          <a:p>
            <a:r>
              <a:rPr lang="en-US" sz="2000" dirty="0" err="1" smtClean="0"/>
              <a:t>bu</a:t>
            </a:r>
            <a:r>
              <a:rPr lang="en-US" sz="2000" dirty="0" smtClean="0"/>
              <a:t> </a:t>
            </a:r>
            <a:r>
              <a:rPr lang="en-US" sz="2000" dirty="0" err="1" smtClean="0"/>
              <a:t>yerda</a:t>
            </a:r>
            <a:r>
              <a:rPr lang="en-US" sz="2000" dirty="0" smtClean="0"/>
              <a:t> </a:t>
            </a:r>
            <a:r>
              <a:rPr lang="de-DE" sz="2000" dirty="0" smtClean="0"/>
              <a:t>l</a:t>
            </a:r>
            <a:r>
              <a:rPr lang="en-US" sz="2000" baseline="-25000" dirty="0" smtClean="0"/>
              <a:t>1, </a:t>
            </a:r>
            <a:r>
              <a:rPr lang="de-DE" sz="2000" dirty="0" smtClean="0"/>
              <a:t>l</a:t>
            </a:r>
            <a:r>
              <a:rPr lang="en-US" sz="2000" baseline="-25000" dirty="0" smtClean="0"/>
              <a:t>2 </a:t>
            </a:r>
            <a:r>
              <a:rPr lang="en-US" sz="2000" dirty="0" err="1" smtClean="0"/>
              <a:t>va</a:t>
            </a:r>
            <a:r>
              <a:rPr lang="en-US" sz="2000" dirty="0" smtClean="0"/>
              <a:t> </a:t>
            </a:r>
            <a:r>
              <a:rPr lang="de-DE" sz="2000" dirty="0" smtClean="0"/>
              <a:t>l</a:t>
            </a:r>
            <a:r>
              <a:rPr lang="en-US" sz="2000" baseline="-25000" dirty="0" smtClean="0"/>
              <a:t>3</a:t>
            </a:r>
            <a:r>
              <a:rPr lang="en-US" sz="2000" dirty="0" smtClean="0"/>
              <a:t> – T</a:t>
            </a:r>
            <a:r>
              <a:rPr lang="en-US" sz="2000" baseline="-25000" dirty="0" smtClean="0"/>
              <a:t>0</a:t>
            </a:r>
            <a:r>
              <a:rPr lang="en-US" sz="2000" dirty="0" smtClean="0"/>
              <a:t> disk </a:t>
            </a:r>
            <a:r>
              <a:rPr lang="en-US" sz="2000" dirty="0" err="1" smtClean="0"/>
              <a:t>va</a:t>
            </a:r>
            <a:r>
              <a:rPr lang="en-US" sz="2000" dirty="0" smtClean="0"/>
              <a:t> T</a:t>
            </a:r>
            <a:r>
              <a:rPr lang="en-US" sz="2000" baseline="-25000" dirty="0" smtClean="0"/>
              <a:t>1, </a:t>
            </a:r>
            <a:r>
              <a:rPr lang="en-US" sz="2000" dirty="0" smtClean="0"/>
              <a:t>T</a:t>
            </a:r>
            <a:r>
              <a:rPr lang="en-US" sz="2000" baseline="-25000" dirty="0" smtClean="0"/>
              <a:t>2 </a:t>
            </a:r>
            <a:r>
              <a:rPr lang="en-US" sz="2000" dirty="0" err="1" smtClean="0"/>
              <a:t>va</a:t>
            </a:r>
            <a:r>
              <a:rPr lang="en-US" sz="2000" dirty="0" smtClean="0"/>
              <a:t> T</a:t>
            </a:r>
            <a:r>
              <a:rPr lang="en-US" sz="2000" baseline="-25000" dirty="0" smtClean="0"/>
              <a:t>3 </a:t>
            </a:r>
            <a:r>
              <a:rPr lang="en-US" sz="2000" dirty="0" err="1" smtClean="0"/>
              <a:t>disklar</a:t>
            </a:r>
            <a:r>
              <a:rPr lang="en-US" sz="2000" dirty="0" smtClean="0"/>
              <a:t> </a:t>
            </a:r>
            <a:r>
              <a:rPr lang="en-US" sz="2000" dirty="0" err="1" smtClean="0"/>
              <a:t>oralig’idagi</a:t>
            </a:r>
            <a:r>
              <a:rPr lang="en-US" sz="2000" dirty="0" smtClean="0"/>
              <a:t> </a:t>
            </a:r>
            <a:r>
              <a:rPr lang="en-US" sz="2000" dirty="0" err="1" smtClean="0"/>
              <a:t>masofa</a:t>
            </a:r>
            <a:r>
              <a:rPr lang="en-US" sz="2000" dirty="0" smtClean="0"/>
              <a:t>. </a:t>
            </a:r>
            <a:endParaRPr lang="ru-RU" sz="2000" dirty="0"/>
          </a:p>
        </p:txBody>
      </p:sp>
      <p:sp>
        <p:nvSpPr>
          <p:cNvPr id="8704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89092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89091" name="Object 3"/>
          <p:cNvGraphicFramePr>
            <a:graphicFrameLocks noChangeAspect="1"/>
          </p:cNvGraphicFramePr>
          <p:nvPr/>
        </p:nvGraphicFramePr>
        <p:xfrm>
          <a:off x="4216400" y="3924299"/>
          <a:ext cx="2400300" cy="1992871"/>
        </p:xfrm>
        <a:graphic>
          <a:graphicData uri="http://schemas.openxmlformats.org/presentationml/2006/ole">
            <p:oleObj spid="_x0000_s89091" name="Формула" r:id="rId3" imgW="1117600" imgH="1079500" progId="Equation.3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3599713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="" xmlns:p14="http://schemas.microsoft.com/office/powerpoint/2010/main" val="1553921106"/>
              </p:ext>
            </p:extLst>
          </p:nvPr>
        </p:nvGraphicFramePr>
        <p:xfrm>
          <a:off x="-1088571" y="1"/>
          <a:ext cx="13004800" cy="65894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3969" name="Picture 1"/>
          <p:cNvPicPr>
            <a:picLocks noChangeAspect="1" noChangeArrowheads="1"/>
          </p:cNvPicPr>
          <p:nvPr/>
        </p:nvPicPr>
        <p:blipFill>
          <a:blip r:embed="rId6"/>
          <a:srcRect l="7321" t="25347" r="52367" b="35590"/>
          <a:stretch>
            <a:fillRect/>
          </a:stretch>
        </p:blipFill>
        <p:spPr bwMode="auto">
          <a:xfrm>
            <a:off x="1231900" y="711200"/>
            <a:ext cx="10070592" cy="548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1235832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="" xmlns:p14="http://schemas.microsoft.com/office/powerpoint/2010/main" val="1769038525"/>
              </p:ext>
            </p:extLst>
          </p:nvPr>
        </p:nvGraphicFramePr>
        <p:xfrm>
          <a:off x="504967" y="368490"/>
          <a:ext cx="11450472" cy="6387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1921" name="Picture 1"/>
          <p:cNvPicPr>
            <a:picLocks noChangeAspect="1" noChangeArrowheads="1"/>
          </p:cNvPicPr>
          <p:nvPr/>
        </p:nvPicPr>
        <p:blipFill>
          <a:blip r:embed="rId6"/>
          <a:srcRect l="8297" t="35417" r="52074" b="14236"/>
          <a:stretch>
            <a:fillRect/>
          </a:stretch>
        </p:blipFill>
        <p:spPr bwMode="auto">
          <a:xfrm>
            <a:off x="2184400" y="571499"/>
            <a:ext cx="8432800" cy="6023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="" xmlns:p14="http://schemas.microsoft.com/office/powerpoint/2010/main" val="209173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686628" y="420914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20914" y="304798"/>
            <a:ext cx="11350171" cy="591820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2800" dirty="0" smtClean="0"/>
              <a:t>XULOSA</a:t>
            </a:r>
            <a:endParaRPr lang="ru-RU" sz="2800" dirty="0" smtClean="0"/>
          </a:p>
          <a:p>
            <a:r>
              <a:rPr lang="uz-Cyrl-UZ" sz="2800" dirty="0" smtClean="0"/>
              <a:t> </a:t>
            </a:r>
            <a:endParaRPr lang="ru-RU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uz-Cyrl-UZ" sz="2800" dirty="0" smtClean="0"/>
              <a:t>Jukovskiy teoremasi bo`yicha tezliklar planini Jukovskiy richagi deyish mumkin.</a:t>
            </a:r>
            <a:endParaRPr lang="ru-RU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uz-Cyrl-UZ" sz="2800" dirty="0" smtClean="0"/>
              <a:t>Tezliklar plani ihtiyoriy masshtabda qurilishi mumkin.</a:t>
            </a:r>
            <a:endParaRPr lang="ru-RU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en-GB" sz="2800" dirty="0" err="1" smtClean="0"/>
              <a:t>Ba'zi</a:t>
            </a:r>
            <a:r>
              <a:rPr lang="en-GB" sz="2800" dirty="0" smtClean="0"/>
              <a:t> m</a:t>
            </a:r>
            <a:r>
              <a:rPr lang="en-US" sz="2800" dirty="0" smtClean="0"/>
              <a:t>e</a:t>
            </a:r>
            <a:r>
              <a:rPr lang="en-GB" sz="2800" dirty="0" err="1" smtClean="0"/>
              <a:t>xanizmlarni</a:t>
            </a:r>
            <a:r>
              <a:rPr lang="en-GB" sz="2800" dirty="0" smtClean="0"/>
              <a:t> </a:t>
            </a:r>
            <a:r>
              <a:rPr lang="en-GB" sz="2800" dirty="0" err="1" smtClean="0"/>
              <a:t>statik</a:t>
            </a:r>
            <a:r>
              <a:rPr lang="en-GB" sz="2800" dirty="0" smtClean="0"/>
              <a:t> </a:t>
            </a:r>
            <a:r>
              <a:rPr lang="en-GB" sz="2800" dirty="0" err="1" smtClean="0"/>
              <a:t>muvozanatlash</a:t>
            </a:r>
            <a:r>
              <a:rPr lang="en-GB" sz="2800" dirty="0" smtClean="0"/>
              <a:t> y</a:t>
            </a:r>
            <a:r>
              <a:rPr lang="en-US" sz="2800" dirty="0" smtClean="0"/>
              <a:t>e</a:t>
            </a:r>
            <a:r>
              <a:rPr lang="en-GB" sz="2800" dirty="0" err="1" smtClean="0"/>
              <a:t>tarli</a:t>
            </a:r>
            <a:r>
              <a:rPr lang="en-GB" sz="2800" dirty="0" smtClean="0"/>
              <a:t>.</a:t>
            </a:r>
            <a:endParaRPr lang="ru-RU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M</a:t>
            </a:r>
            <a:r>
              <a:rPr lang="en-US" sz="2800" dirty="0" smtClean="0"/>
              <a:t>e</a:t>
            </a:r>
            <a:r>
              <a:rPr lang="en-GB" sz="2800" dirty="0" err="1" smtClean="0"/>
              <a:t>xanizmlarni</a:t>
            </a:r>
            <a:r>
              <a:rPr lang="en-GB" sz="2800" dirty="0" smtClean="0"/>
              <a:t> </a:t>
            </a:r>
            <a:r>
              <a:rPr lang="en-GB" sz="2800" dirty="0" err="1" smtClean="0"/>
              <a:t>muvozanatlash</a:t>
            </a:r>
            <a:r>
              <a:rPr lang="en-GB" sz="2800" dirty="0" smtClean="0"/>
              <a:t> </a:t>
            </a:r>
            <a:r>
              <a:rPr lang="en-GB" sz="2800" dirty="0" err="1" smtClean="0"/>
              <a:t>ular</a:t>
            </a:r>
            <a:r>
              <a:rPr lang="en-GB" sz="2800" dirty="0" smtClean="0"/>
              <a:t> </a:t>
            </a:r>
            <a:r>
              <a:rPr lang="en-GB" sz="2800" dirty="0" err="1" smtClean="0"/>
              <a:t>bo’g’inlarining</a:t>
            </a:r>
            <a:r>
              <a:rPr lang="en-GB" sz="2800" dirty="0" smtClean="0"/>
              <a:t> </a:t>
            </a:r>
            <a:r>
              <a:rPr lang="en-GB" sz="2800" dirty="0" err="1" smtClean="0"/>
              <a:t>ishlash</a:t>
            </a:r>
            <a:r>
              <a:rPr lang="en-GB" sz="2800" dirty="0" smtClean="0"/>
              <a:t> </a:t>
            </a:r>
            <a:r>
              <a:rPr lang="en-GB" sz="2800" dirty="0" err="1" smtClean="0"/>
              <a:t>muddatlarini</a:t>
            </a:r>
            <a:r>
              <a:rPr lang="en-GB" sz="2800" dirty="0" smtClean="0"/>
              <a:t> </a:t>
            </a:r>
            <a:r>
              <a:rPr lang="en-GB" sz="2800" dirty="0" err="1" smtClean="0"/>
              <a:t>oshiradi</a:t>
            </a:r>
            <a:r>
              <a:rPr lang="en-GB" sz="2800" dirty="0" smtClean="0"/>
              <a:t>.</a:t>
            </a:r>
            <a:endParaRPr lang="ru-RU" sz="2800" dirty="0" smtClean="0"/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/>
              <a:t>M</a:t>
            </a:r>
            <a:r>
              <a:rPr lang="en-US" sz="2800" dirty="0" smtClean="0"/>
              <a:t>e</a:t>
            </a:r>
            <a:r>
              <a:rPr lang="en-GB" sz="2800" dirty="0" err="1" smtClean="0"/>
              <a:t>xanizmlarni</a:t>
            </a:r>
            <a:r>
              <a:rPr lang="en-GB" sz="2800" dirty="0" smtClean="0"/>
              <a:t> </a:t>
            </a:r>
            <a:r>
              <a:rPr lang="en-GB" sz="2800" dirty="0" err="1" smtClean="0"/>
              <a:t>muvozanatlashda</a:t>
            </a:r>
            <a:r>
              <a:rPr lang="en-GB" sz="2800" dirty="0" smtClean="0"/>
              <a:t> </a:t>
            </a:r>
            <a:r>
              <a:rPr lang="en-GB" sz="2800" dirty="0" err="1" smtClean="0"/>
              <a:t>grafik</a:t>
            </a:r>
            <a:r>
              <a:rPr lang="en-GB" sz="2800" dirty="0" smtClean="0"/>
              <a:t> </a:t>
            </a:r>
            <a:r>
              <a:rPr lang="en-GB" sz="2800" dirty="0" err="1" smtClean="0"/>
              <a:t>usuldan</a:t>
            </a:r>
            <a:r>
              <a:rPr lang="en-GB" sz="2800" dirty="0" smtClean="0"/>
              <a:t> </a:t>
            </a:r>
            <a:r>
              <a:rPr lang="en-GB" sz="2800" dirty="0" err="1" smtClean="0"/>
              <a:t>foydalaniladi</a:t>
            </a:r>
            <a:r>
              <a:rPr lang="en-GB" sz="2800" dirty="0" smtClean="0"/>
              <a:t>.</a:t>
            </a:r>
            <a:endParaRPr lang="ru-RU" sz="2800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454400" y="387576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2278743" y="309690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2997200" y="620920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47039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686628" y="420914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20914" y="304798"/>
            <a:ext cx="11350171" cy="591820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2400" dirty="0" smtClean="0"/>
              <a:t>SAVOLLAR</a:t>
            </a:r>
          </a:p>
          <a:p>
            <a:pPr algn="ctr"/>
            <a:endParaRPr lang="ru-RU" sz="24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US" sz="2400" dirty="0" err="1" smtClean="0"/>
              <a:t>Jukovskiy</a:t>
            </a:r>
            <a:r>
              <a:rPr lang="en-US" sz="2400" dirty="0" smtClean="0"/>
              <a:t> </a:t>
            </a:r>
            <a:r>
              <a:rPr lang="en-US" sz="2400" dirty="0" err="1" smtClean="0"/>
              <a:t>richagi</a:t>
            </a:r>
            <a:r>
              <a:rPr lang="en-US" sz="2400" dirty="0" smtClean="0"/>
              <a:t> </a:t>
            </a:r>
            <a:r>
              <a:rPr lang="en-US" sz="2400" dirty="0" err="1" smtClean="0"/>
              <a:t>deb</a:t>
            </a:r>
            <a:r>
              <a:rPr lang="en-US" sz="2400" dirty="0" smtClean="0"/>
              <a:t> </a:t>
            </a:r>
            <a:r>
              <a:rPr lang="en-US" sz="2400" dirty="0" err="1" smtClean="0"/>
              <a:t>nimaga</a:t>
            </a:r>
            <a:r>
              <a:rPr lang="en-US" sz="2400" dirty="0" smtClean="0"/>
              <a:t> </a:t>
            </a:r>
            <a:r>
              <a:rPr lang="en-US" sz="2400" dirty="0" err="1" smtClean="0"/>
              <a:t>aytiladi</a:t>
            </a:r>
            <a:r>
              <a:rPr lang="en-US" sz="2400" dirty="0" smtClean="0"/>
              <a:t>?</a:t>
            </a:r>
            <a:endParaRPr lang="ru-RU" sz="24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US" sz="2400" dirty="0" err="1" smtClean="0"/>
              <a:t>Jukovskiy</a:t>
            </a:r>
            <a:r>
              <a:rPr lang="en-US" sz="2400" dirty="0" smtClean="0"/>
              <a:t> </a:t>
            </a:r>
            <a:r>
              <a:rPr lang="en-US" sz="2400" dirty="0" err="1" smtClean="0"/>
              <a:t>richagini</a:t>
            </a:r>
            <a:r>
              <a:rPr lang="en-US" sz="2400" dirty="0" smtClean="0"/>
              <a:t> </a:t>
            </a:r>
            <a:r>
              <a:rPr lang="en-US" sz="2400" dirty="0" err="1" smtClean="0"/>
              <a:t>qurishdan</a:t>
            </a:r>
            <a:r>
              <a:rPr lang="en-US" sz="2400" dirty="0" smtClean="0"/>
              <a:t> </a:t>
            </a:r>
            <a:r>
              <a:rPr lang="en-US" sz="2400" dirty="0" err="1" smtClean="0"/>
              <a:t>maqsad</a:t>
            </a:r>
            <a:r>
              <a:rPr lang="en-US" sz="2400" dirty="0" smtClean="0"/>
              <a:t> </a:t>
            </a:r>
            <a:r>
              <a:rPr lang="en-US" sz="2400" dirty="0" err="1" smtClean="0"/>
              <a:t>nima</a:t>
            </a:r>
            <a:r>
              <a:rPr lang="en-US" sz="2400" dirty="0" smtClean="0"/>
              <a:t>?</a:t>
            </a:r>
            <a:endParaRPr lang="ru-RU" sz="24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GB" sz="2400" dirty="0" err="1" smtClean="0"/>
              <a:t>Jukovskiy</a:t>
            </a:r>
            <a:r>
              <a:rPr lang="en-GB" sz="2400" dirty="0" smtClean="0"/>
              <a:t> t</a:t>
            </a:r>
            <a:r>
              <a:rPr lang="en-US" sz="2400" dirty="0" smtClean="0"/>
              <a:t>e</a:t>
            </a:r>
            <a:r>
              <a:rPr lang="en-GB" sz="2400" dirty="0" smtClean="0"/>
              <a:t>or</a:t>
            </a:r>
            <a:r>
              <a:rPr lang="en-US" sz="2400" dirty="0" smtClean="0"/>
              <a:t>e</a:t>
            </a:r>
            <a:r>
              <a:rPr lang="en-GB" sz="2400" dirty="0" err="1" smtClean="0"/>
              <a:t>masi</a:t>
            </a:r>
            <a:r>
              <a:rPr lang="en-GB" sz="2400" dirty="0" smtClean="0"/>
              <a:t> </a:t>
            </a:r>
            <a:r>
              <a:rPr lang="en-GB" sz="2400" dirty="0" err="1" smtClean="0"/>
              <a:t>bo</a:t>
            </a:r>
            <a:r>
              <a:rPr lang="en-US" sz="2400" dirty="0" smtClean="0"/>
              <a:t>`</a:t>
            </a:r>
            <a:r>
              <a:rPr lang="en-GB" sz="2400" dirty="0" err="1" smtClean="0"/>
              <a:t>yicha</a:t>
            </a:r>
            <a:r>
              <a:rPr lang="en-GB" sz="2400" dirty="0" smtClean="0"/>
              <a:t> </a:t>
            </a:r>
            <a:r>
              <a:rPr lang="en-GB" sz="2400" dirty="0" err="1" smtClean="0"/>
              <a:t>muvozanatlovchi</a:t>
            </a:r>
            <a:r>
              <a:rPr lang="en-GB" sz="2400" dirty="0" smtClean="0"/>
              <a:t> </a:t>
            </a:r>
            <a:r>
              <a:rPr lang="en-GB" sz="2400" dirty="0" err="1" smtClean="0"/>
              <a:t>kuch</a:t>
            </a:r>
            <a:r>
              <a:rPr lang="en-GB" sz="2400" dirty="0" smtClean="0"/>
              <a:t> P</a:t>
            </a:r>
            <a:r>
              <a:rPr lang="en-US" sz="2400" baseline="-25000" dirty="0" err="1" smtClean="0"/>
              <a:t>ur</a:t>
            </a:r>
            <a:r>
              <a:rPr lang="en-US" sz="2400" dirty="0" smtClean="0"/>
              <a:t> </a:t>
            </a:r>
            <a:r>
              <a:rPr lang="en-GB" sz="2400" dirty="0" err="1" smtClean="0"/>
              <a:t>qanday</a:t>
            </a:r>
            <a:r>
              <a:rPr lang="en-GB" sz="2400" dirty="0" smtClean="0"/>
              <a:t> </a:t>
            </a:r>
            <a:r>
              <a:rPr lang="en-GB" sz="2400" dirty="0" err="1" smtClean="0"/>
              <a:t>aniqlanadi</a:t>
            </a:r>
            <a:r>
              <a:rPr lang="en-US" sz="2400" dirty="0" smtClean="0"/>
              <a:t>? </a:t>
            </a:r>
            <a:endParaRPr lang="ru-RU" sz="24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GB" sz="2400" dirty="0" err="1" smtClean="0"/>
              <a:t>Muvozanatlovchi</a:t>
            </a:r>
            <a:r>
              <a:rPr lang="en-GB" sz="2400" dirty="0" smtClean="0"/>
              <a:t> </a:t>
            </a:r>
            <a:r>
              <a:rPr lang="en-GB" sz="2400" dirty="0" err="1" smtClean="0"/>
              <a:t>kuchga</a:t>
            </a:r>
            <a:r>
              <a:rPr lang="en-GB" sz="2400" dirty="0" smtClean="0"/>
              <a:t> </a:t>
            </a:r>
            <a:r>
              <a:rPr lang="en-GB" sz="2400" dirty="0" err="1" smtClean="0"/>
              <a:t>tarif</a:t>
            </a:r>
            <a:r>
              <a:rPr lang="en-GB" sz="2400" dirty="0" smtClean="0"/>
              <a:t> b</a:t>
            </a:r>
            <a:r>
              <a:rPr lang="en-US" sz="2400" dirty="0" smtClean="0"/>
              <a:t>e</a:t>
            </a:r>
            <a:r>
              <a:rPr lang="en-GB" sz="2400" dirty="0" smtClean="0"/>
              <a:t>ring. </a:t>
            </a:r>
            <a:endParaRPr lang="ru-RU" sz="24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GB" sz="2400" dirty="0" err="1" smtClean="0"/>
              <a:t>Statik</a:t>
            </a:r>
            <a:r>
              <a:rPr lang="en-GB" sz="2400" dirty="0" smtClean="0"/>
              <a:t> </a:t>
            </a:r>
            <a:r>
              <a:rPr lang="en-GB" sz="2400" dirty="0" err="1" smtClean="0"/>
              <a:t>muvozanatlash</a:t>
            </a:r>
            <a:r>
              <a:rPr lang="en-GB" sz="2400" dirty="0" smtClean="0"/>
              <a:t> </a:t>
            </a:r>
            <a:r>
              <a:rPr lang="en-GB" sz="2400" dirty="0" err="1" smtClean="0"/>
              <a:t>qanday</a:t>
            </a:r>
            <a:r>
              <a:rPr lang="en-GB" sz="2400" dirty="0" smtClean="0"/>
              <a:t> </a:t>
            </a:r>
            <a:r>
              <a:rPr lang="en-GB" sz="2400" dirty="0" err="1" smtClean="0"/>
              <a:t>amalga</a:t>
            </a:r>
            <a:r>
              <a:rPr lang="en-GB" sz="2400" dirty="0" smtClean="0"/>
              <a:t> </a:t>
            </a:r>
            <a:r>
              <a:rPr lang="en-GB" sz="2400" dirty="0" err="1" smtClean="0"/>
              <a:t>oshiriladi</a:t>
            </a:r>
            <a:r>
              <a:rPr lang="en-GB" sz="2400" dirty="0" smtClean="0"/>
              <a:t>?</a:t>
            </a:r>
            <a:endParaRPr lang="ru-RU" sz="24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GB" sz="2400" dirty="0" err="1" smtClean="0"/>
              <a:t>Dinamik</a:t>
            </a:r>
            <a:r>
              <a:rPr lang="en-GB" sz="2400" dirty="0" smtClean="0"/>
              <a:t> </a:t>
            </a:r>
            <a:r>
              <a:rPr lang="en-GB" sz="2400" dirty="0" err="1" smtClean="0"/>
              <a:t>muvozanatlash</a:t>
            </a:r>
            <a:r>
              <a:rPr lang="en-GB" sz="2400" dirty="0" smtClean="0"/>
              <a:t> </a:t>
            </a:r>
            <a:r>
              <a:rPr lang="en-GB" sz="2400" dirty="0" err="1" smtClean="0"/>
              <a:t>qanday</a:t>
            </a:r>
            <a:r>
              <a:rPr lang="en-GB" sz="2400" dirty="0" smtClean="0"/>
              <a:t> </a:t>
            </a:r>
            <a:r>
              <a:rPr lang="en-GB" sz="2400" dirty="0" err="1" smtClean="0"/>
              <a:t>amalga</a:t>
            </a:r>
            <a:r>
              <a:rPr lang="en-GB" sz="2400" dirty="0" smtClean="0"/>
              <a:t> </a:t>
            </a:r>
            <a:r>
              <a:rPr lang="en-GB" sz="2400" dirty="0" err="1" smtClean="0"/>
              <a:t>oshiriladi</a:t>
            </a:r>
            <a:r>
              <a:rPr lang="en-GB" sz="2400" dirty="0" smtClean="0"/>
              <a:t>?</a:t>
            </a:r>
            <a:endParaRPr lang="ru-RU" sz="24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GB" sz="2400" dirty="0" err="1" smtClean="0"/>
              <a:t>Nima</a:t>
            </a:r>
            <a:r>
              <a:rPr lang="en-GB" sz="2400" dirty="0" smtClean="0"/>
              <a:t> </a:t>
            </a:r>
            <a:r>
              <a:rPr lang="en-GB" sz="2400" dirty="0" err="1" smtClean="0"/>
              <a:t>uchun</a:t>
            </a:r>
            <a:r>
              <a:rPr lang="en-GB" sz="2400" dirty="0" smtClean="0"/>
              <a:t> </a:t>
            </a:r>
            <a:r>
              <a:rPr lang="en-GB" sz="2400" dirty="0" err="1" smtClean="0"/>
              <a:t>ba'zi</a:t>
            </a:r>
            <a:r>
              <a:rPr lang="en-GB" sz="2400" dirty="0" smtClean="0"/>
              <a:t> m</a:t>
            </a:r>
            <a:r>
              <a:rPr lang="en-US" sz="2400" dirty="0" smtClean="0"/>
              <a:t>e</a:t>
            </a:r>
            <a:r>
              <a:rPr lang="en-GB" sz="2400" dirty="0" err="1" smtClean="0"/>
              <a:t>xanizmlarni</a:t>
            </a:r>
            <a:r>
              <a:rPr lang="en-GB" sz="2400" dirty="0" smtClean="0"/>
              <a:t> </a:t>
            </a:r>
            <a:r>
              <a:rPr lang="en-GB" sz="2400" dirty="0" err="1" smtClean="0"/>
              <a:t>statik</a:t>
            </a:r>
            <a:r>
              <a:rPr lang="en-GB" sz="2400" dirty="0" smtClean="0"/>
              <a:t> </a:t>
            </a:r>
            <a:r>
              <a:rPr lang="en-GB" sz="2400" dirty="0" err="1" smtClean="0"/>
              <a:t>muvozanatlash</a:t>
            </a:r>
            <a:r>
              <a:rPr lang="en-GB" sz="2400" dirty="0" smtClean="0"/>
              <a:t> y</a:t>
            </a:r>
            <a:r>
              <a:rPr lang="en-US" sz="2400" dirty="0" smtClean="0"/>
              <a:t>e</a:t>
            </a:r>
            <a:r>
              <a:rPr lang="en-GB" sz="2400" dirty="0" err="1" smtClean="0"/>
              <a:t>tarli</a:t>
            </a:r>
            <a:r>
              <a:rPr lang="en-GB" sz="2400" dirty="0" smtClean="0"/>
              <a:t> </a:t>
            </a:r>
            <a:r>
              <a:rPr lang="en-GB" sz="2400" dirty="0" err="1" smtClean="0"/>
              <a:t>bo’ladi</a:t>
            </a:r>
            <a:r>
              <a:rPr lang="en-GB" sz="2400" dirty="0" smtClean="0"/>
              <a:t>?</a:t>
            </a:r>
            <a:endParaRPr lang="ru-RU" sz="24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GB" sz="2400" dirty="0" err="1" smtClean="0"/>
              <a:t>Inersiya</a:t>
            </a:r>
            <a:r>
              <a:rPr lang="en-GB" sz="2400" dirty="0" smtClean="0"/>
              <a:t> </a:t>
            </a:r>
            <a:r>
              <a:rPr lang="en-GB" sz="2400" dirty="0" err="1" smtClean="0"/>
              <a:t>momenti</a:t>
            </a:r>
            <a:r>
              <a:rPr lang="en-GB" sz="2400" dirty="0" smtClean="0"/>
              <a:t> </a:t>
            </a:r>
            <a:r>
              <a:rPr lang="en-GB" sz="2400" dirty="0" err="1" smtClean="0"/>
              <a:t>qanday</a:t>
            </a:r>
            <a:r>
              <a:rPr lang="en-GB" sz="2400" dirty="0" smtClean="0"/>
              <a:t> </a:t>
            </a:r>
            <a:r>
              <a:rPr lang="en-GB" sz="2400" dirty="0" err="1" smtClean="0"/>
              <a:t>aniqlanadi</a:t>
            </a:r>
            <a:r>
              <a:rPr lang="en-GB" sz="2400" dirty="0" smtClean="0"/>
              <a:t>?</a:t>
            </a:r>
            <a:endParaRPr lang="ru-RU" sz="24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GB" sz="2400" dirty="0" err="1" smtClean="0"/>
              <a:t>Qanday</a:t>
            </a:r>
            <a:r>
              <a:rPr lang="en-GB" sz="2400" dirty="0" smtClean="0"/>
              <a:t> m</a:t>
            </a:r>
            <a:r>
              <a:rPr lang="ru-RU" sz="2400" dirty="0" err="1" smtClean="0"/>
              <a:t>e</a:t>
            </a:r>
            <a:r>
              <a:rPr lang="en-GB" sz="2400" dirty="0" err="1" smtClean="0"/>
              <a:t>xanizmlar</a:t>
            </a:r>
            <a:r>
              <a:rPr lang="en-GB" sz="2400" dirty="0" smtClean="0"/>
              <a:t> </a:t>
            </a:r>
            <a:r>
              <a:rPr lang="en-GB" sz="2400" dirty="0" err="1" smtClean="0"/>
              <a:t>dinamik</a:t>
            </a:r>
            <a:r>
              <a:rPr lang="en-GB" sz="2400" dirty="0" smtClean="0"/>
              <a:t> </a:t>
            </a:r>
            <a:r>
              <a:rPr lang="en-GB" sz="2400" dirty="0" err="1" smtClean="0"/>
              <a:t>muvozanatlanadi</a:t>
            </a:r>
            <a:r>
              <a:rPr lang="en-GB" sz="2400" dirty="0" smtClean="0"/>
              <a:t>?</a:t>
            </a:r>
            <a:endParaRPr lang="ru-RU" sz="24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GB" sz="2400" dirty="0" err="1" smtClean="0"/>
              <a:t>Statik</a:t>
            </a:r>
            <a:r>
              <a:rPr lang="en-GB" sz="2400" dirty="0" smtClean="0"/>
              <a:t> </a:t>
            </a:r>
            <a:r>
              <a:rPr lang="en-GB" sz="2400" dirty="0" err="1" smtClean="0"/>
              <a:t>muvozanatlash</a:t>
            </a:r>
            <a:r>
              <a:rPr lang="en-GB" sz="2400" dirty="0" smtClean="0"/>
              <a:t> d</a:t>
            </a:r>
            <a:r>
              <a:rPr lang="en-US" sz="2400" dirty="0" smtClean="0"/>
              <a:t>e</a:t>
            </a:r>
            <a:r>
              <a:rPr lang="en-GB" sz="2400" dirty="0" err="1" smtClean="0"/>
              <a:t>ganda</a:t>
            </a:r>
            <a:r>
              <a:rPr lang="en-GB" sz="2400" dirty="0" smtClean="0"/>
              <a:t> </a:t>
            </a:r>
            <a:r>
              <a:rPr lang="en-GB" sz="2400" dirty="0" err="1" smtClean="0"/>
              <a:t>nimani</a:t>
            </a:r>
            <a:r>
              <a:rPr lang="en-GB" sz="2400" dirty="0" smtClean="0"/>
              <a:t> </a:t>
            </a:r>
            <a:r>
              <a:rPr lang="en-GB" sz="2400" dirty="0" err="1" smtClean="0"/>
              <a:t>tushunasiz</a:t>
            </a:r>
            <a:r>
              <a:rPr lang="en-GB" sz="2400" dirty="0" smtClean="0"/>
              <a:t>?</a:t>
            </a:r>
            <a:endParaRPr lang="ru-RU" sz="2400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GB" sz="2400" dirty="0" err="1" smtClean="0"/>
              <a:t>Dinamik</a:t>
            </a:r>
            <a:r>
              <a:rPr lang="en-GB" sz="2400" dirty="0" smtClean="0"/>
              <a:t> </a:t>
            </a:r>
            <a:r>
              <a:rPr lang="en-GB" sz="2400" dirty="0" err="1" smtClean="0"/>
              <a:t>muvozanatlash</a:t>
            </a:r>
            <a:r>
              <a:rPr lang="en-GB" sz="2400" dirty="0" smtClean="0"/>
              <a:t> d</a:t>
            </a:r>
            <a:r>
              <a:rPr lang="en-US" sz="2400" dirty="0" smtClean="0"/>
              <a:t>e</a:t>
            </a:r>
            <a:r>
              <a:rPr lang="en-GB" sz="2400" dirty="0" err="1" smtClean="0"/>
              <a:t>ganda</a:t>
            </a:r>
            <a:r>
              <a:rPr lang="en-GB" sz="2400" dirty="0" smtClean="0"/>
              <a:t> </a:t>
            </a:r>
            <a:r>
              <a:rPr lang="en-GB" sz="2400" dirty="0" err="1" smtClean="0"/>
              <a:t>nimani</a:t>
            </a:r>
            <a:r>
              <a:rPr lang="en-GB" sz="2400" b="1" dirty="0" smtClean="0"/>
              <a:t> </a:t>
            </a:r>
            <a:r>
              <a:rPr lang="en-GB" sz="2400" dirty="0" err="1" smtClean="0"/>
              <a:t>tushunasiz</a:t>
            </a:r>
            <a:r>
              <a:rPr lang="en-GB" sz="2400" dirty="0" smtClean="0"/>
              <a:t>?</a:t>
            </a:r>
            <a:endParaRPr lang="ru-RU" sz="2400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454400" y="3875768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2278743" y="309690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2997200" y="620920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747039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вал 1"/>
          <p:cNvSpPr/>
          <p:nvPr/>
        </p:nvSpPr>
        <p:spPr>
          <a:xfrm>
            <a:off x="894522" y="818795"/>
            <a:ext cx="10575235" cy="5446643"/>
          </a:xfrm>
          <a:prstGeom prst="ellipse">
            <a:avLst/>
          </a:prstGeom>
          <a:solidFill>
            <a:srgbClr val="00B0F0"/>
          </a:solidFill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57150" h="38100" prst="hardEdge"/>
            </a:sp3d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sz="54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Beshikdan</a:t>
            </a: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to </a:t>
            </a:r>
            <a:r>
              <a:rPr lang="en-US" sz="54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qabrgacha</a:t>
            </a: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ilm</a:t>
            </a: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54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izla</a:t>
            </a:r>
            <a:r>
              <a:rPr lang="en-US" sz="5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177800">
                    <a:schemeClr val="accent3">
                      <a:lumMod val="50000"/>
                    </a:scheme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5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177800">
                  <a:schemeClr val="accent3">
                    <a:lumMod val="50000"/>
                  </a:scheme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572707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1360</TotalTime>
  <Words>288</Words>
  <Application>Microsoft Office PowerPoint</Application>
  <PresentationFormat>Произвольный</PresentationFormat>
  <Paragraphs>58</Paragraphs>
  <Slides>13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5" baseType="lpstr">
      <vt:lpstr>Аспект</vt:lpstr>
      <vt:lpstr>Microsoft Equation 3.0</vt:lpstr>
      <vt:lpstr>  MЕXANIZM BO`G’INLARINI STATIK VA DINAMIK  MUVOZANATLASH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Ma’ruza №2 KINEMATIK JUFTLAR VA ULARNING TURLARI </dc:title>
  <dc:creator>Admin</dc:creator>
  <cp:lastModifiedBy>LENOVO</cp:lastModifiedBy>
  <cp:revision>150</cp:revision>
  <dcterms:created xsi:type="dcterms:W3CDTF">2016-11-02T09:43:45Z</dcterms:created>
  <dcterms:modified xsi:type="dcterms:W3CDTF">2019-06-03T06:13:52Z</dcterms:modified>
</cp:coreProperties>
</file>