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9" r:id="rId4"/>
    <p:sldId id="261" r:id="rId5"/>
    <p:sldId id="265" r:id="rId6"/>
    <p:sldId id="263" r:id="rId7"/>
    <p:sldId id="266" r:id="rId8"/>
    <p:sldId id="267" r:id="rId9"/>
    <p:sldId id="268" r:id="rId10"/>
    <p:sldId id="272" r:id="rId11"/>
    <p:sldId id="271" r:id="rId12"/>
    <p:sldId id="270" r:id="rId13"/>
    <p:sldId id="273" r:id="rId14"/>
    <p:sldId id="264"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91" r:id="rId30"/>
    <p:sldId id="289" r:id="rId31"/>
    <p:sldId id="292" r:id="rId32"/>
    <p:sldId id="294" r:id="rId33"/>
    <p:sldId id="295" r:id="rId34"/>
    <p:sldId id="296" r:id="rId35"/>
    <p:sldId id="297" r:id="rId36"/>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8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3" autoAdjust="0"/>
    <p:restoredTop sz="97386" autoAdjust="0"/>
  </p:normalViewPr>
  <p:slideViewPr>
    <p:cSldViewPr snapToGrid="0">
      <p:cViewPr varScale="1">
        <p:scale>
          <a:sx n="93" d="100"/>
          <a:sy n="93" d="100"/>
        </p:scale>
        <p:origin x="88" y="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3FC45B-2D0E-46D6-9EE4-5951BC526B5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F0D4FF7-2DB8-44E9-ACD2-6D51238CEDAF}">
      <dgm:prSet/>
      <dgm:spPr>
        <a:solidFill>
          <a:schemeClr val="tx2">
            <a:lumMod val="75000"/>
            <a:lumOff val="25000"/>
          </a:schemeClr>
        </a:solidFill>
      </dgm:spPr>
      <dgm:t>
        <a:bodyPr/>
        <a:lstStyle/>
        <a:p>
          <a:r>
            <a:rPr lang="id-ID" dirty="0"/>
            <a:t>Mengetahui beberapa jenis sistem bilangan yang digunakan oleh komputer</a:t>
          </a:r>
          <a:endParaRPr lang="en-US" dirty="0"/>
        </a:p>
      </dgm:t>
    </dgm:pt>
    <dgm:pt modelId="{0D88A7DB-4551-4EDD-8433-3C2501A912A9}" type="parTrans" cxnId="{64CB72D8-84A0-4E4D-8738-BE8DC042A54A}">
      <dgm:prSet/>
      <dgm:spPr/>
      <dgm:t>
        <a:bodyPr/>
        <a:lstStyle/>
        <a:p>
          <a:endParaRPr lang="en-US"/>
        </a:p>
      </dgm:t>
    </dgm:pt>
    <dgm:pt modelId="{16490FFA-4077-43C4-92D1-9F27127ABF94}" type="sibTrans" cxnId="{64CB72D8-84A0-4E4D-8738-BE8DC042A54A}">
      <dgm:prSet/>
      <dgm:spPr/>
      <dgm:t>
        <a:bodyPr/>
        <a:lstStyle/>
        <a:p>
          <a:endParaRPr lang="en-US"/>
        </a:p>
      </dgm:t>
    </dgm:pt>
    <dgm:pt modelId="{2891D314-4045-4107-B8E6-918FEBE161AC}">
      <dgm:prSet/>
      <dgm:spPr>
        <a:solidFill>
          <a:schemeClr val="tx2">
            <a:lumMod val="75000"/>
            <a:lumOff val="25000"/>
          </a:schemeClr>
        </a:solidFill>
      </dgm:spPr>
      <dgm:t>
        <a:bodyPr/>
        <a:lstStyle/>
        <a:p>
          <a:r>
            <a:rPr lang="id-ID" dirty="0"/>
            <a:t>Memudahkan mengerti topik berikutnya terkait IP Address dan subnetting</a:t>
          </a:r>
        </a:p>
      </dgm:t>
    </dgm:pt>
    <dgm:pt modelId="{A8DF0FDA-F385-4D77-BB05-6A1D0B39D762}" type="parTrans" cxnId="{9FB4EADA-301F-4056-BFAC-D8DB12BE8AC5}">
      <dgm:prSet/>
      <dgm:spPr/>
      <dgm:t>
        <a:bodyPr/>
        <a:lstStyle/>
        <a:p>
          <a:endParaRPr lang="en-US"/>
        </a:p>
      </dgm:t>
    </dgm:pt>
    <dgm:pt modelId="{4129C473-5620-478C-9BB6-EE8B4D16508C}" type="sibTrans" cxnId="{9FB4EADA-301F-4056-BFAC-D8DB12BE8AC5}">
      <dgm:prSet/>
      <dgm:spPr/>
      <dgm:t>
        <a:bodyPr/>
        <a:lstStyle/>
        <a:p>
          <a:endParaRPr lang="en-US"/>
        </a:p>
      </dgm:t>
    </dgm:pt>
    <dgm:pt modelId="{5754A7BB-62A9-457F-9F42-76C053B21036}" type="pres">
      <dgm:prSet presAssocID="{F53FC45B-2D0E-46D6-9EE4-5951BC526B5A}" presName="linear" presStyleCnt="0">
        <dgm:presLayoutVars>
          <dgm:animLvl val="lvl"/>
          <dgm:resizeHandles val="exact"/>
        </dgm:presLayoutVars>
      </dgm:prSet>
      <dgm:spPr/>
    </dgm:pt>
    <dgm:pt modelId="{6C32E5AA-A696-4112-8293-AA9DD2457CB4}" type="pres">
      <dgm:prSet presAssocID="{8F0D4FF7-2DB8-44E9-ACD2-6D51238CEDAF}" presName="parentText" presStyleLbl="node1" presStyleIdx="0" presStyleCnt="2" custLinFactY="-11409" custLinFactNeighborY="-100000">
        <dgm:presLayoutVars>
          <dgm:chMax val="0"/>
          <dgm:bulletEnabled val="1"/>
        </dgm:presLayoutVars>
      </dgm:prSet>
      <dgm:spPr/>
    </dgm:pt>
    <dgm:pt modelId="{F8AEA295-04DC-4EE9-BA02-DFBF00E34F97}" type="pres">
      <dgm:prSet presAssocID="{16490FFA-4077-43C4-92D1-9F27127ABF94}" presName="spacer" presStyleCnt="0"/>
      <dgm:spPr/>
    </dgm:pt>
    <dgm:pt modelId="{D35D1E25-91A7-4DE7-874F-E95252F2BE29}" type="pres">
      <dgm:prSet presAssocID="{2891D314-4045-4107-B8E6-918FEBE161AC}" presName="parentText" presStyleLbl="node1" presStyleIdx="1" presStyleCnt="2" custLinFactNeighborX="-3451" custLinFactNeighborY="11199">
        <dgm:presLayoutVars>
          <dgm:chMax val="0"/>
          <dgm:bulletEnabled val="1"/>
        </dgm:presLayoutVars>
      </dgm:prSet>
      <dgm:spPr/>
    </dgm:pt>
  </dgm:ptLst>
  <dgm:cxnLst>
    <dgm:cxn modelId="{D07C7B2B-75CF-484F-81C7-FE570DA21ACB}" type="presOf" srcId="{F53FC45B-2D0E-46D6-9EE4-5951BC526B5A}" destId="{5754A7BB-62A9-457F-9F42-76C053B21036}" srcOrd="0" destOrd="0" presId="urn:microsoft.com/office/officeart/2005/8/layout/vList2"/>
    <dgm:cxn modelId="{43E73441-F8BC-41CC-AA59-40A60EE0F8D5}" type="presOf" srcId="{2891D314-4045-4107-B8E6-918FEBE161AC}" destId="{D35D1E25-91A7-4DE7-874F-E95252F2BE29}" srcOrd="0" destOrd="0" presId="urn:microsoft.com/office/officeart/2005/8/layout/vList2"/>
    <dgm:cxn modelId="{80A6EA57-B565-4657-BAEA-D478BD03F9B8}" type="presOf" srcId="{8F0D4FF7-2DB8-44E9-ACD2-6D51238CEDAF}" destId="{6C32E5AA-A696-4112-8293-AA9DD2457CB4}" srcOrd="0" destOrd="0" presId="urn:microsoft.com/office/officeart/2005/8/layout/vList2"/>
    <dgm:cxn modelId="{64CB72D8-84A0-4E4D-8738-BE8DC042A54A}" srcId="{F53FC45B-2D0E-46D6-9EE4-5951BC526B5A}" destId="{8F0D4FF7-2DB8-44E9-ACD2-6D51238CEDAF}" srcOrd="0" destOrd="0" parTransId="{0D88A7DB-4551-4EDD-8433-3C2501A912A9}" sibTransId="{16490FFA-4077-43C4-92D1-9F27127ABF94}"/>
    <dgm:cxn modelId="{9FB4EADA-301F-4056-BFAC-D8DB12BE8AC5}" srcId="{F53FC45B-2D0E-46D6-9EE4-5951BC526B5A}" destId="{2891D314-4045-4107-B8E6-918FEBE161AC}" srcOrd="1" destOrd="0" parTransId="{A8DF0FDA-F385-4D77-BB05-6A1D0B39D762}" sibTransId="{4129C473-5620-478C-9BB6-EE8B4D16508C}"/>
    <dgm:cxn modelId="{6DCDA3D2-7509-4A5A-AA3C-2D5F036289BB}" type="presParOf" srcId="{5754A7BB-62A9-457F-9F42-76C053B21036}" destId="{6C32E5AA-A696-4112-8293-AA9DD2457CB4}" srcOrd="0" destOrd="0" presId="urn:microsoft.com/office/officeart/2005/8/layout/vList2"/>
    <dgm:cxn modelId="{FF7E62EA-2161-492B-96AF-C7F0048E97B1}" type="presParOf" srcId="{5754A7BB-62A9-457F-9F42-76C053B21036}" destId="{F8AEA295-04DC-4EE9-BA02-DFBF00E34F97}" srcOrd="1" destOrd="0" presId="urn:microsoft.com/office/officeart/2005/8/layout/vList2"/>
    <dgm:cxn modelId="{5C6E67A9-F285-4AE2-AA4A-00910DCB75DA}" type="presParOf" srcId="{5754A7BB-62A9-457F-9F42-76C053B21036}" destId="{D35D1E25-91A7-4DE7-874F-E95252F2BE2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3FC45B-2D0E-46D6-9EE4-5951BC526B5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F0D4FF7-2DB8-44E9-ACD2-6D51238CEDAF}">
      <dgm:prSet/>
      <dgm:spPr>
        <a:solidFill>
          <a:schemeClr val="tx2">
            <a:lumMod val="75000"/>
            <a:lumOff val="25000"/>
          </a:schemeClr>
        </a:solidFill>
      </dgm:spPr>
      <dgm:t>
        <a:bodyPr/>
        <a:lstStyle/>
        <a:p>
          <a:r>
            <a:rPr lang="id-ID" dirty="0"/>
            <a:t>Konversi sistem bilangan dapat dilakukan dengan mengingat basis bilangan yang ingin dikonversi</a:t>
          </a:r>
          <a:endParaRPr lang="en-US" dirty="0"/>
        </a:p>
      </dgm:t>
    </dgm:pt>
    <dgm:pt modelId="{0D88A7DB-4551-4EDD-8433-3C2501A912A9}" type="parTrans" cxnId="{64CB72D8-84A0-4E4D-8738-BE8DC042A54A}">
      <dgm:prSet/>
      <dgm:spPr/>
      <dgm:t>
        <a:bodyPr/>
        <a:lstStyle/>
        <a:p>
          <a:endParaRPr lang="en-US"/>
        </a:p>
      </dgm:t>
    </dgm:pt>
    <dgm:pt modelId="{16490FFA-4077-43C4-92D1-9F27127ABF94}" type="sibTrans" cxnId="{64CB72D8-84A0-4E4D-8738-BE8DC042A54A}">
      <dgm:prSet/>
      <dgm:spPr/>
      <dgm:t>
        <a:bodyPr/>
        <a:lstStyle/>
        <a:p>
          <a:endParaRPr lang="en-US"/>
        </a:p>
      </dgm:t>
    </dgm:pt>
    <dgm:pt modelId="{44259E8B-B606-4769-9E09-E1E9370668CE}">
      <dgm:prSet/>
      <dgm:spPr>
        <a:solidFill>
          <a:schemeClr val="tx2">
            <a:lumMod val="75000"/>
            <a:lumOff val="25000"/>
          </a:schemeClr>
        </a:solidFill>
      </dgm:spPr>
      <dgm:t>
        <a:bodyPr/>
        <a:lstStyle/>
        <a:p>
          <a:r>
            <a:rPr lang="id-ID" dirty="0"/>
            <a:t>Biner = Basis 2</a:t>
          </a:r>
          <a:endParaRPr lang="en-US" dirty="0"/>
        </a:p>
      </dgm:t>
    </dgm:pt>
    <dgm:pt modelId="{BE056EBC-704E-4FFA-BC47-630EE1772D6E}" type="parTrans" cxnId="{131B488B-7310-49CB-8872-45F35C1B39EA}">
      <dgm:prSet/>
      <dgm:spPr/>
      <dgm:t>
        <a:bodyPr/>
        <a:lstStyle/>
        <a:p>
          <a:endParaRPr lang="id-ID"/>
        </a:p>
      </dgm:t>
    </dgm:pt>
    <dgm:pt modelId="{CB732FD4-36DF-4C5C-91C2-447323D605BD}" type="sibTrans" cxnId="{131B488B-7310-49CB-8872-45F35C1B39EA}">
      <dgm:prSet/>
      <dgm:spPr/>
      <dgm:t>
        <a:bodyPr/>
        <a:lstStyle/>
        <a:p>
          <a:endParaRPr lang="id-ID"/>
        </a:p>
      </dgm:t>
    </dgm:pt>
    <dgm:pt modelId="{2E93F323-C276-4912-80A0-2936B8F272F1}">
      <dgm:prSet/>
      <dgm:spPr>
        <a:solidFill>
          <a:schemeClr val="tx2">
            <a:lumMod val="75000"/>
            <a:lumOff val="25000"/>
          </a:schemeClr>
        </a:solidFill>
      </dgm:spPr>
      <dgm:t>
        <a:bodyPr/>
        <a:lstStyle/>
        <a:p>
          <a:r>
            <a:rPr lang="id-ID" dirty="0"/>
            <a:t>Oktet = Basis 8</a:t>
          </a:r>
          <a:endParaRPr lang="en-US" dirty="0"/>
        </a:p>
      </dgm:t>
    </dgm:pt>
    <dgm:pt modelId="{6D13AB26-9DAA-46ED-ADB2-0777800CF583}" type="parTrans" cxnId="{4A4E41ED-0F60-49D3-874A-A11B52DB23B3}">
      <dgm:prSet/>
      <dgm:spPr/>
      <dgm:t>
        <a:bodyPr/>
        <a:lstStyle/>
        <a:p>
          <a:endParaRPr lang="id-ID"/>
        </a:p>
      </dgm:t>
    </dgm:pt>
    <dgm:pt modelId="{5D85A5C1-0508-47BC-B2EF-75B6E6F71331}" type="sibTrans" cxnId="{4A4E41ED-0F60-49D3-874A-A11B52DB23B3}">
      <dgm:prSet/>
      <dgm:spPr/>
      <dgm:t>
        <a:bodyPr/>
        <a:lstStyle/>
        <a:p>
          <a:endParaRPr lang="id-ID"/>
        </a:p>
      </dgm:t>
    </dgm:pt>
    <dgm:pt modelId="{08B36971-D2A1-4289-8885-30F16AFC29C1}">
      <dgm:prSet/>
      <dgm:spPr>
        <a:solidFill>
          <a:schemeClr val="tx2">
            <a:lumMod val="75000"/>
            <a:lumOff val="25000"/>
          </a:schemeClr>
        </a:solidFill>
      </dgm:spPr>
      <dgm:t>
        <a:bodyPr/>
        <a:lstStyle/>
        <a:p>
          <a:r>
            <a:rPr lang="id-ID" dirty="0"/>
            <a:t>Desimal = Basis 10</a:t>
          </a:r>
          <a:endParaRPr lang="en-US" dirty="0"/>
        </a:p>
      </dgm:t>
    </dgm:pt>
    <dgm:pt modelId="{D234324A-5FB5-4336-8752-95A579B8264A}" type="parTrans" cxnId="{E35224EB-D48B-41CB-8863-A0C11C980B37}">
      <dgm:prSet/>
      <dgm:spPr/>
      <dgm:t>
        <a:bodyPr/>
        <a:lstStyle/>
        <a:p>
          <a:endParaRPr lang="id-ID"/>
        </a:p>
      </dgm:t>
    </dgm:pt>
    <dgm:pt modelId="{275A0E8A-281F-4407-8E11-B956BC79F2D7}" type="sibTrans" cxnId="{E35224EB-D48B-41CB-8863-A0C11C980B37}">
      <dgm:prSet/>
      <dgm:spPr/>
      <dgm:t>
        <a:bodyPr/>
        <a:lstStyle/>
        <a:p>
          <a:endParaRPr lang="id-ID"/>
        </a:p>
      </dgm:t>
    </dgm:pt>
    <dgm:pt modelId="{BAB1DDC6-F59B-4BF3-BF20-D92F94150B6F}">
      <dgm:prSet/>
      <dgm:spPr>
        <a:solidFill>
          <a:schemeClr val="tx2">
            <a:lumMod val="75000"/>
            <a:lumOff val="25000"/>
          </a:schemeClr>
        </a:solidFill>
      </dgm:spPr>
      <dgm:t>
        <a:bodyPr/>
        <a:lstStyle/>
        <a:p>
          <a:r>
            <a:rPr lang="id-ID" dirty="0"/>
            <a:t>Heksadesimal = Basis 16</a:t>
          </a:r>
          <a:endParaRPr lang="en-US" dirty="0"/>
        </a:p>
      </dgm:t>
    </dgm:pt>
    <dgm:pt modelId="{FB968877-8EB9-423E-A4D5-D392616BA079}" type="parTrans" cxnId="{1C032388-B0F6-4C1A-8307-B48B5D0C7272}">
      <dgm:prSet/>
      <dgm:spPr/>
      <dgm:t>
        <a:bodyPr/>
        <a:lstStyle/>
        <a:p>
          <a:endParaRPr lang="id-ID"/>
        </a:p>
      </dgm:t>
    </dgm:pt>
    <dgm:pt modelId="{D7BCAB72-81A3-4CF2-BC08-F495EA70BBCD}" type="sibTrans" cxnId="{1C032388-B0F6-4C1A-8307-B48B5D0C7272}">
      <dgm:prSet/>
      <dgm:spPr/>
      <dgm:t>
        <a:bodyPr/>
        <a:lstStyle/>
        <a:p>
          <a:endParaRPr lang="id-ID"/>
        </a:p>
      </dgm:t>
    </dgm:pt>
    <dgm:pt modelId="{5754A7BB-62A9-457F-9F42-76C053B21036}" type="pres">
      <dgm:prSet presAssocID="{F53FC45B-2D0E-46D6-9EE4-5951BC526B5A}" presName="linear" presStyleCnt="0">
        <dgm:presLayoutVars>
          <dgm:animLvl val="lvl"/>
          <dgm:resizeHandles val="exact"/>
        </dgm:presLayoutVars>
      </dgm:prSet>
      <dgm:spPr/>
    </dgm:pt>
    <dgm:pt modelId="{6C32E5AA-A696-4112-8293-AA9DD2457CB4}" type="pres">
      <dgm:prSet presAssocID="{8F0D4FF7-2DB8-44E9-ACD2-6D51238CEDAF}" presName="parentText" presStyleLbl="node1" presStyleIdx="0" presStyleCnt="5" custScaleY="38369" custLinFactY="-10158" custLinFactNeighborY="-100000">
        <dgm:presLayoutVars>
          <dgm:chMax val="0"/>
          <dgm:bulletEnabled val="1"/>
        </dgm:presLayoutVars>
      </dgm:prSet>
      <dgm:spPr/>
    </dgm:pt>
    <dgm:pt modelId="{BFE28853-3B71-4A2B-8F50-90877977EB9A}" type="pres">
      <dgm:prSet presAssocID="{16490FFA-4077-43C4-92D1-9F27127ABF94}" presName="spacer" presStyleCnt="0"/>
      <dgm:spPr/>
    </dgm:pt>
    <dgm:pt modelId="{A4982E10-A1F4-484F-A868-E1DE158DD677}" type="pres">
      <dgm:prSet presAssocID="{44259E8B-B606-4769-9E09-E1E9370668CE}" presName="parentText" presStyleLbl="node1" presStyleIdx="1" presStyleCnt="5" custScaleY="23175">
        <dgm:presLayoutVars>
          <dgm:chMax val="0"/>
          <dgm:bulletEnabled val="1"/>
        </dgm:presLayoutVars>
      </dgm:prSet>
      <dgm:spPr/>
    </dgm:pt>
    <dgm:pt modelId="{3EC9DC51-47B9-45D3-B4A6-46A01936A30E}" type="pres">
      <dgm:prSet presAssocID="{CB732FD4-36DF-4C5C-91C2-447323D605BD}" presName="spacer" presStyleCnt="0"/>
      <dgm:spPr/>
    </dgm:pt>
    <dgm:pt modelId="{7C8CEA29-D305-44A3-A003-3F9886B94493}" type="pres">
      <dgm:prSet presAssocID="{2E93F323-C276-4912-80A0-2936B8F272F1}" presName="parentText" presStyleLbl="node1" presStyleIdx="2" presStyleCnt="5" custScaleY="23716">
        <dgm:presLayoutVars>
          <dgm:chMax val="0"/>
          <dgm:bulletEnabled val="1"/>
        </dgm:presLayoutVars>
      </dgm:prSet>
      <dgm:spPr/>
    </dgm:pt>
    <dgm:pt modelId="{BA828E4F-ACFE-409C-B241-7CC1D1DDD9B4}" type="pres">
      <dgm:prSet presAssocID="{5D85A5C1-0508-47BC-B2EF-75B6E6F71331}" presName="spacer" presStyleCnt="0"/>
      <dgm:spPr/>
    </dgm:pt>
    <dgm:pt modelId="{2B85D717-094F-4CAE-A26A-DD1556266DC8}" type="pres">
      <dgm:prSet presAssocID="{08B36971-D2A1-4289-8885-30F16AFC29C1}" presName="parentText" presStyleLbl="node1" presStyleIdx="3" presStyleCnt="5" custScaleY="20675">
        <dgm:presLayoutVars>
          <dgm:chMax val="0"/>
          <dgm:bulletEnabled val="1"/>
        </dgm:presLayoutVars>
      </dgm:prSet>
      <dgm:spPr/>
    </dgm:pt>
    <dgm:pt modelId="{C36E116A-CBF5-473F-B645-E9916600B281}" type="pres">
      <dgm:prSet presAssocID="{275A0E8A-281F-4407-8E11-B956BC79F2D7}" presName="spacer" presStyleCnt="0"/>
      <dgm:spPr/>
    </dgm:pt>
    <dgm:pt modelId="{F1C78030-DFC0-4769-8499-0C85B0D63F3A}" type="pres">
      <dgm:prSet presAssocID="{BAB1DDC6-F59B-4BF3-BF20-D92F94150B6F}" presName="parentText" presStyleLbl="node1" presStyleIdx="4" presStyleCnt="5" custScaleY="21792">
        <dgm:presLayoutVars>
          <dgm:chMax val="0"/>
          <dgm:bulletEnabled val="1"/>
        </dgm:presLayoutVars>
      </dgm:prSet>
      <dgm:spPr/>
    </dgm:pt>
  </dgm:ptLst>
  <dgm:cxnLst>
    <dgm:cxn modelId="{42B7FC15-B7C4-4A8F-BFAB-78AFACE3F3C9}" type="presOf" srcId="{08B36971-D2A1-4289-8885-30F16AFC29C1}" destId="{2B85D717-094F-4CAE-A26A-DD1556266DC8}" srcOrd="0" destOrd="0" presId="urn:microsoft.com/office/officeart/2005/8/layout/vList2"/>
    <dgm:cxn modelId="{D07C7B2B-75CF-484F-81C7-FE570DA21ACB}" type="presOf" srcId="{F53FC45B-2D0E-46D6-9EE4-5951BC526B5A}" destId="{5754A7BB-62A9-457F-9F42-76C053B21036}" srcOrd="0" destOrd="0" presId="urn:microsoft.com/office/officeart/2005/8/layout/vList2"/>
    <dgm:cxn modelId="{28EA375B-F297-4565-84FF-34A782DAC227}" type="presOf" srcId="{BAB1DDC6-F59B-4BF3-BF20-D92F94150B6F}" destId="{F1C78030-DFC0-4769-8499-0C85B0D63F3A}" srcOrd="0" destOrd="0" presId="urn:microsoft.com/office/officeart/2005/8/layout/vList2"/>
    <dgm:cxn modelId="{80A6EA57-B565-4657-BAEA-D478BD03F9B8}" type="presOf" srcId="{8F0D4FF7-2DB8-44E9-ACD2-6D51238CEDAF}" destId="{6C32E5AA-A696-4112-8293-AA9DD2457CB4}" srcOrd="0" destOrd="0" presId="urn:microsoft.com/office/officeart/2005/8/layout/vList2"/>
    <dgm:cxn modelId="{1C032388-B0F6-4C1A-8307-B48B5D0C7272}" srcId="{F53FC45B-2D0E-46D6-9EE4-5951BC526B5A}" destId="{BAB1DDC6-F59B-4BF3-BF20-D92F94150B6F}" srcOrd="4" destOrd="0" parTransId="{FB968877-8EB9-423E-A4D5-D392616BA079}" sibTransId="{D7BCAB72-81A3-4CF2-BC08-F495EA70BBCD}"/>
    <dgm:cxn modelId="{131B488B-7310-49CB-8872-45F35C1B39EA}" srcId="{F53FC45B-2D0E-46D6-9EE4-5951BC526B5A}" destId="{44259E8B-B606-4769-9E09-E1E9370668CE}" srcOrd="1" destOrd="0" parTransId="{BE056EBC-704E-4FFA-BC47-630EE1772D6E}" sibTransId="{CB732FD4-36DF-4C5C-91C2-447323D605BD}"/>
    <dgm:cxn modelId="{547593CE-45FC-495B-9963-5080A5857661}" type="presOf" srcId="{44259E8B-B606-4769-9E09-E1E9370668CE}" destId="{A4982E10-A1F4-484F-A868-E1DE158DD677}" srcOrd="0" destOrd="0" presId="urn:microsoft.com/office/officeart/2005/8/layout/vList2"/>
    <dgm:cxn modelId="{64CB72D8-84A0-4E4D-8738-BE8DC042A54A}" srcId="{F53FC45B-2D0E-46D6-9EE4-5951BC526B5A}" destId="{8F0D4FF7-2DB8-44E9-ACD2-6D51238CEDAF}" srcOrd="0" destOrd="0" parTransId="{0D88A7DB-4551-4EDD-8433-3C2501A912A9}" sibTransId="{16490FFA-4077-43C4-92D1-9F27127ABF94}"/>
    <dgm:cxn modelId="{E35224EB-D48B-41CB-8863-A0C11C980B37}" srcId="{F53FC45B-2D0E-46D6-9EE4-5951BC526B5A}" destId="{08B36971-D2A1-4289-8885-30F16AFC29C1}" srcOrd="3" destOrd="0" parTransId="{D234324A-5FB5-4336-8752-95A579B8264A}" sibTransId="{275A0E8A-281F-4407-8E11-B956BC79F2D7}"/>
    <dgm:cxn modelId="{808F23ED-35EE-4316-AFDB-862D4742C2D2}" type="presOf" srcId="{2E93F323-C276-4912-80A0-2936B8F272F1}" destId="{7C8CEA29-D305-44A3-A003-3F9886B94493}" srcOrd="0" destOrd="0" presId="urn:microsoft.com/office/officeart/2005/8/layout/vList2"/>
    <dgm:cxn modelId="{4A4E41ED-0F60-49D3-874A-A11B52DB23B3}" srcId="{F53FC45B-2D0E-46D6-9EE4-5951BC526B5A}" destId="{2E93F323-C276-4912-80A0-2936B8F272F1}" srcOrd="2" destOrd="0" parTransId="{6D13AB26-9DAA-46ED-ADB2-0777800CF583}" sibTransId="{5D85A5C1-0508-47BC-B2EF-75B6E6F71331}"/>
    <dgm:cxn modelId="{6DCDA3D2-7509-4A5A-AA3C-2D5F036289BB}" type="presParOf" srcId="{5754A7BB-62A9-457F-9F42-76C053B21036}" destId="{6C32E5AA-A696-4112-8293-AA9DD2457CB4}" srcOrd="0" destOrd="0" presId="urn:microsoft.com/office/officeart/2005/8/layout/vList2"/>
    <dgm:cxn modelId="{CB044155-01B4-42BF-8654-041B62ACA030}" type="presParOf" srcId="{5754A7BB-62A9-457F-9F42-76C053B21036}" destId="{BFE28853-3B71-4A2B-8F50-90877977EB9A}" srcOrd="1" destOrd="0" presId="urn:microsoft.com/office/officeart/2005/8/layout/vList2"/>
    <dgm:cxn modelId="{AB32C125-CED4-4187-8B30-51E0CB16EB9E}" type="presParOf" srcId="{5754A7BB-62A9-457F-9F42-76C053B21036}" destId="{A4982E10-A1F4-484F-A868-E1DE158DD677}" srcOrd="2" destOrd="0" presId="urn:microsoft.com/office/officeart/2005/8/layout/vList2"/>
    <dgm:cxn modelId="{BD025CC2-E986-4573-9DFC-05A82801CBCA}" type="presParOf" srcId="{5754A7BB-62A9-457F-9F42-76C053B21036}" destId="{3EC9DC51-47B9-45D3-B4A6-46A01936A30E}" srcOrd="3" destOrd="0" presId="urn:microsoft.com/office/officeart/2005/8/layout/vList2"/>
    <dgm:cxn modelId="{525B977B-3EBC-43DC-BC6D-2BC2B57F2E7B}" type="presParOf" srcId="{5754A7BB-62A9-457F-9F42-76C053B21036}" destId="{7C8CEA29-D305-44A3-A003-3F9886B94493}" srcOrd="4" destOrd="0" presId="urn:microsoft.com/office/officeart/2005/8/layout/vList2"/>
    <dgm:cxn modelId="{27A10D26-10FB-4B28-9A5A-8071B173D251}" type="presParOf" srcId="{5754A7BB-62A9-457F-9F42-76C053B21036}" destId="{BA828E4F-ACFE-409C-B241-7CC1D1DDD9B4}" srcOrd="5" destOrd="0" presId="urn:microsoft.com/office/officeart/2005/8/layout/vList2"/>
    <dgm:cxn modelId="{4481B304-559F-42BC-BFF2-91EC95913FAF}" type="presParOf" srcId="{5754A7BB-62A9-457F-9F42-76C053B21036}" destId="{2B85D717-094F-4CAE-A26A-DD1556266DC8}" srcOrd="6" destOrd="0" presId="urn:microsoft.com/office/officeart/2005/8/layout/vList2"/>
    <dgm:cxn modelId="{2B7BED7C-AE6E-4589-A996-A277F1358756}" type="presParOf" srcId="{5754A7BB-62A9-457F-9F42-76C053B21036}" destId="{C36E116A-CBF5-473F-B645-E9916600B281}" srcOrd="7" destOrd="0" presId="urn:microsoft.com/office/officeart/2005/8/layout/vList2"/>
    <dgm:cxn modelId="{951F352C-5047-438E-AA65-CF4C7CFEEF5B}" type="presParOf" srcId="{5754A7BB-62A9-457F-9F42-76C053B21036}" destId="{F1C78030-DFC0-4769-8499-0C85B0D63F3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53FC45B-2D0E-46D6-9EE4-5951BC526B5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E9E74BC-41FF-4223-8000-A1A0922225A8}">
      <dgm:prSet custT="1"/>
      <dgm:spPr>
        <a:solidFill>
          <a:schemeClr val="tx2">
            <a:lumMod val="75000"/>
            <a:lumOff val="25000"/>
          </a:schemeClr>
        </a:solidFill>
      </dgm:spPr>
      <dgm:t>
        <a:bodyPr/>
        <a:lstStyle/>
        <a:p>
          <a:r>
            <a:rPr lang="id-ID" sz="4800" dirty="0"/>
            <a:t>Mengerjakan Kuis-1 pada LMS terkait sistem bilangan, waktu pengerjaan hari ini sampai jam 12.00 malam</a:t>
          </a:r>
          <a:endParaRPr lang="en-US" sz="4800" dirty="0"/>
        </a:p>
      </dgm:t>
    </dgm:pt>
    <dgm:pt modelId="{479C6C1B-8322-4823-B115-102AF206588E}" type="parTrans" cxnId="{0D886C0E-6D76-4FDE-8C01-7255EB86C8A2}">
      <dgm:prSet/>
      <dgm:spPr/>
      <dgm:t>
        <a:bodyPr/>
        <a:lstStyle/>
        <a:p>
          <a:endParaRPr lang="id-ID"/>
        </a:p>
      </dgm:t>
    </dgm:pt>
    <dgm:pt modelId="{365DBB2D-35A3-4BC8-8E54-FD1899F6B336}" type="sibTrans" cxnId="{0D886C0E-6D76-4FDE-8C01-7255EB86C8A2}">
      <dgm:prSet/>
      <dgm:spPr/>
      <dgm:t>
        <a:bodyPr/>
        <a:lstStyle/>
        <a:p>
          <a:endParaRPr lang="id-ID"/>
        </a:p>
      </dgm:t>
    </dgm:pt>
    <dgm:pt modelId="{5754A7BB-62A9-457F-9F42-76C053B21036}" type="pres">
      <dgm:prSet presAssocID="{F53FC45B-2D0E-46D6-9EE4-5951BC526B5A}" presName="linear" presStyleCnt="0">
        <dgm:presLayoutVars>
          <dgm:animLvl val="lvl"/>
          <dgm:resizeHandles val="exact"/>
        </dgm:presLayoutVars>
      </dgm:prSet>
      <dgm:spPr/>
    </dgm:pt>
    <dgm:pt modelId="{34A70FBD-BDF9-49A3-9BF2-AF8139D6DB4C}" type="pres">
      <dgm:prSet presAssocID="{AE9E74BC-41FF-4223-8000-A1A0922225A8}" presName="parentText" presStyleLbl="node1" presStyleIdx="0" presStyleCnt="1" custLinFactNeighborX="-470" custLinFactNeighborY="24095">
        <dgm:presLayoutVars>
          <dgm:chMax val="0"/>
          <dgm:bulletEnabled val="1"/>
        </dgm:presLayoutVars>
      </dgm:prSet>
      <dgm:spPr/>
    </dgm:pt>
  </dgm:ptLst>
  <dgm:cxnLst>
    <dgm:cxn modelId="{0D886C0E-6D76-4FDE-8C01-7255EB86C8A2}" srcId="{F53FC45B-2D0E-46D6-9EE4-5951BC526B5A}" destId="{AE9E74BC-41FF-4223-8000-A1A0922225A8}" srcOrd="0" destOrd="0" parTransId="{479C6C1B-8322-4823-B115-102AF206588E}" sibTransId="{365DBB2D-35A3-4BC8-8E54-FD1899F6B336}"/>
    <dgm:cxn modelId="{D07C7B2B-75CF-484F-81C7-FE570DA21ACB}" type="presOf" srcId="{F53FC45B-2D0E-46D6-9EE4-5951BC526B5A}" destId="{5754A7BB-62A9-457F-9F42-76C053B21036}" srcOrd="0" destOrd="0" presId="urn:microsoft.com/office/officeart/2005/8/layout/vList2"/>
    <dgm:cxn modelId="{13988D36-E914-4117-A982-E2E1D258EC8C}" type="presOf" srcId="{AE9E74BC-41FF-4223-8000-A1A0922225A8}" destId="{34A70FBD-BDF9-49A3-9BF2-AF8139D6DB4C}" srcOrd="0" destOrd="0" presId="urn:microsoft.com/office/officeart/2005/8/layout/vList2"/>
    <dgm:cxn modelId="{F0B56149-E1E2-4988-9266-65A4DFB8D52E}" type="presParOf" srcId="{5754A7BB-62A9-457F-9F42-76C053B21036}" destId="{34A70FBD-BDF9-49A3-9BF2-AF8139D6DB4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3FC45B-2D0E-46D6-9EE4-5951BC526B5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F0D4FF7-2DB8-44E9-ACD2-6D51238CEDAF}">
      <dgm:prSet/>
      <dgm:spPr>
        <a:solidFill>
          <a:schemeClr val="tx2">
            <a:lumMod val="75000"/>
            <a:lumOff val="25000"/>
          </a:schemeClr>
        </a:solidFill>
      </dgm:spPr>
      <dgm:t>
        <a:bodyPr/>
        <a:lstStyle/>
        <a:p>
          <a:r>
            <a:rPr lang="id-ID" dirty="0"/>
            <a:t>Membaca materi terkait IP Address dan Subnetting</a:t>
          </a:r>
          <a:endParaRPr lang="en-US" dirty="0"/>
        </a:p>
      </dgm:t>
    </dgm:pt>
    <dgm:pt modelId="{0D88A7DB-4551-4EDD-8433-3C2501A912A9}" type="parTrans" cxnId="{64CB72D8-84A0-4E4D-8738-BE8DC042A54A}">
      <dgm:prSet/>
      <dgm:spPr/>
      <dgm:t>
        <a:bodyPr/>
        <a:lstStyle/>
        <a:p>
          <a:endParaRPr lang="en-US"/>
        </a:p>
      </dgm:t>
    </dgm:pt>
    <dgm:pt modelId="{16490FFA-4077-43C4-92D1-9F27127ABF94}" type="sibTrans" cxnId="{64CB72D8-84A0-4E4D-8738-BE8DC042A54A}">
      <dgm:prSet/>
      <dgm:spPr/>
      <dgm:t>
        <a:bodyPr/>
        <a:lstStyle/>
        <a:p>
          <a:endParaRPr lang="en-US"/>
        </a:p>
      </dgm:t>
    </dgm:pt>
    <dgm:pt modelId="{77250123-35A3-4386-AB13-59D78111F1EE}">
      <dgm:prSet/>
      <dgm:spPr>
        <a:solidFill>
          <a:schemeClr val="tx2">
            <a:lumMod val="75000"/>
            <a:lumOff val="25000"/>
          </a:schemeClr>
        </a:solidFill>
      </dgm:spPr>
      <dgm:t>
        <a:bodyPr/>
        <a:lstStyle/>
        <a:p>
          <a:r>
            <a:rPr lang="id-ID" dirty="0"/>
            <a:t>Cari tutorial menerapkan IP Address pada PC</a:t>
          </a:r>
          <a:endParaRPr lang="en-US" dirty="0"/>
        </a:p>
      </dgm:t>
    </dgm:pt>
    <dgm:pt modelId="{8EFF801E-37E8-47C0-A3A9-040877171B62}" type="parTrans" cxnId="{98660FA4-BC5E-42B9-B655-E9393BD876F7}">
      <dgm:prSet/>
      <dgm:spPr/>
      <dgm:t>
        <a:bodyPr/>
        <a:lstStyle/>
        <a:p>
          <a:endParaRPr lang="id-ID"/>
        </a:p>
      </dgm:t>
    </dgm:pt>
    <dgm:pt modelId="{225BA5D4-BD2B-4C07-A564-934F2FB7A34B}" type="sibTrans" cxnId="{98660FA4-BC5E-42B9-B655-E9393BD876F7}">
      <dgm:prSet/>
      <dgm:spPr/>
      <dgm:t>
        <a:bodyPr/>
        <a:lstStyle/>
        <a:p>
          <a:endParaRPr lang="id-ID"/>
        </a:p>
      </dgm:t>
    </dgm:pt>
    <dgm:pt modelId="{5754A7BB-62A9-457F-9F42-76C053B21036}" type="pres">
      <dgm:prSet presAssocID="{F53FC45B-2D0E-46D6-9EE4-5951BC526B5A}" presName="linear" presStyleCnt="0">
        <dgm:presLayoutVars>
          <dgm:animLvl val="lvl"/>
          <dgm:resizeHandles val="exact"/>
        </dgm:presLayoutVars>
      </dgm:prSet>
      <dgm:spPr/>
    </dgm:pt>
    <dgm:pt modelId="{6C32E5AA-A696-4112-8293-AA9DD2457CB4}" type="pres">
      <dgm:prSet presAssocID="{8F0D4FF7-2DB8-44E9-ACD2-6D51238CEDAF}" presName="parentText" presStyleLbl="node1" presStyleIdx="0" presStyleCnt="2" custScaleY="38369" custLinFactNeighborY="-540">
        <dgm:presLayoutVars>
          <dgm:chMax val="0"/>
          <dgm:bulletEnabled val="1"/>
        </dgm:presLayoutVars>
      </dgm:prSet>
      <dgm:spPr/>
    </dgm:pt>
    <dgm:pt modelId="{F9E438A8-4FD7-4771-8832-4188F8F6C773}" type="pres">
      <dgm:prSet presAssocID="{16490FFA-4077-43C4-92D1-9F27127ABF94}" presName="spacer" presStyleCnt="0"/>
      <dgm:spPr/>
    </dgm:pt>
    <dgm:pt modelId="{9D9A132C-1CFB-40A4-9B73-968CCFCF6C86}" type="pres">
      <dgm:prSet presAssocID="{77250123-35A3-4386-AB13-59D78111F1EE}" presName="parentText" presStyleLbl="node1" presStyleIdx="1" presStyleCnt="2" custScaleY="43447">
        <dgm:presLayoutVars>
          <dgm:chMax val="0"/>
          <dgm:bulletEnabled val="1"/>
        </dgm:presLayoutVars>
      </dgm:prSet>
      <dgm:spPr/>
    </dgm:pt>
  </dgm:ptLst>
  <dgm:cxnLst>
    <dgm:cxn modelId="{D07C7B2B-75CF-484F-81C7-FE570DA21ACB}" type="presOf" srcId="{F53FC45B-2D0E-46D6-9EE4-5951BC526B5A}" destId="{5754A7BB-62A9-457F-9F42-76C053B21036}" srcOrd="0" destOrd="0" presId="urn:microsoft.com/office/officeart/2005/8/layout/vList2"/>
    <dgm:cxn modelId="{80A6EA57-B565-4657-BAEA-D478BD03F9B8}" type="presOf" srcId="{8F0D4FF7-2DB8-44E9-ACD2-6D51238CEDAF}" destId="{6C32E5AA-A696-4112-8293-AA9DD2457CB4}" srcOrd="0" destOrd="0" presId="urn:microsoft.com/office/officeart/2005/8/layout/vList2"/>
    <dgm:cxn modelId="{A859CA95-7822-475D-829F-71BDEF985DA6}" type="presOf" srcId="{77250123-35A3-4386-AB13-59D78111F1EE}" destId="{9D9A132C-1CFB-40A4-9B73-968CCFCF6C86}" srcOrd="0" destOrd="0" presId="urn:microsoft.com/office/officeart/2005/8/layout/vList2"/>
    <dgm:cxn modelId="{98660FA4-BC5E-42B9-B655-E9393BD876F7}" srcId="{F53FC45B-2D0E-46D6-9EE4-5951BC526B5A}" destId="{77250123-35A3-4386-AB13-59D78111F1EE}" srcOrd="1" destOrd="0" parTransId="{8EFF801E-37E8-47C0-A3A9-040877171B62}" sibTransId="{225BA5D4-BD2B-4C07-A564-934F2FB7A34B}"/>
    <dgm:cxn modelId="{64CB72D8-84A0-4E4D-8738-BE8DC042A54A}" srcId="{F53FC45B-2D0E-46D6-9EE4-5951BC526B5A}" destId="{8F0D4FF7-2DB8-44E9-ACD2-6D51238CEDAF}" srcOrd="0" destOrd="0" parTransId="{0D88A7DB-4551-4EDD-8433-3C2501A912A9}" sibTransId="{16490FFA-4077-43C4-92D1-9F27127ABF94}"/>
    <dgm:cxn modelId="{6DCDA3D2-7509-4A5A-AA3C-2D5F036289BB}" type="presParOf" srcId="{5754A7BB-62A9-457F-9F42-76C053B21036}" destId="{6C32E5AA-A696-4112-8293-AA9DD2457CB4}" srcOrd="0" destOrd="0" presId="urn:microsoft.com/office/officeart/2005/8/layout/vList2"/>
    <dgm:cxn modelId="{32E0E6D3-1CB7-4815-BF8F-FDAD19F17CA8}" type="presParOf" srcId="{5754A7BB-62A9-457F-9F42-76C053B21036}" destId="{F9E438A8-4FD7-4771-8832-4188F8F6C773}" srcOrd="1" destOrd="0" presId="urn:microsoft.com/office/officeart/2005/8/layout/vList2"/>
    <dgm:cxn modelId="{473F3F56-C642-4886-BFDC-E12D75F2FA47}" type="presParOf" srcId="{5754A7BB-62A9-457F-9F42-76C053B21036}" destId="{9D9A132C-1CFB-40A4-9B73-968CCFCF6C8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2E5AA-A696-4112-8293-AA9DD2457CB4}">
      <dsp:nvSpPr>
        <dsp:cNvPr id="0" name=""/>
        <dsp:cNvSpPr/>
      </dsp:nvSpPr>
      <dsp:spPr>
        <a:xfrm>
          <a:off x="0" y="0"/>
          <a:ext cx="10515600" cy="1790100"/>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id-ID" sz="4500" kern="1200" dirty="0"/>
            <a:t>Mengetahui beberapa jenis sistem bilangan yang digunakan oleh komputer</a:t>
          </a:r>
          <a:endParaRPr lang="en-US" sz="4500" kern="1200" dirty="0"/>
        </a:p>
      </dsp:txBody>
      <dsp:txXfrm>
        <a:off x="87385" y="87385"/>
        <a:ext cx="10340830" cy="1615330"/>
      </dsp:txXfrm>
    </dsp:sp>
    <dsp:sp modelId="{D35D1E25-91A7-4DE7-874F-E95252F2BE29}">
      <dsp:nvSpPr>
        <dsp:cNvPr id="0" name=""/>
        <dsp:cNvSpPr/>
      </dsp:nvSpPr>
      <dsp:spPr>
        <a:xfrm>
          <a:off x="0" y="2254982"/>
          <a:ext cx="10515600" cy="1790100"/>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id-ID" sz="4500" kern="1200" dirty="0"/>
            <a:t>Memudahkan mengerti topik berikutnya terkait IP Address dan subnetting</a:t>
          </a:r>
        </a:p>
      </dsp:txBody>
      <dsp:txXfrm>
        <a:off x="87385" y="2342367"/>
        <a:ext cx="10340830" cy="16153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2E5AA-A696-4112-8293-AA9DD2457CB4}">
      <dsp:nvSpPr>
        <dsp:cNvPr id="0" name=""/>
        <dsp:cNvSpPr/>
      </dsp:nvSpPr>
      <dsp:spPr>
        <a:xfrm>
          <a:off x="0" y="0"/>
          <a:ext cx="10515600" cy="1097153"/>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d-ID" sz="2400" kern="1200" dirty="0"/>
            <a:t>Konversi sistem bilangan dapat dilakukan dengan mengingat basis bilangan yang ingin dikonversi</a:t>
          </a:r>
          <a:endParaRPr lang="en-US" sz="2400" kern="1200" dirty="0"/>
        </a:p>
      </dsp:txBody>
      <dsp:txXfrm>
        <a:off x="53559" y="53559"/>
        <a:ext cx="10408482" cy="990035"/>
      </dsp:txXfrm>
    </dsp:sp>
    <dsp:sp modelId="{A4982E10-A1F4-484F-A868-E1DE158DD677}">
      <dsp:nvSpPr>
        <dsp:cNvPr id="0" name=""/>
        <dsp:cNvSpPr/>
      </dsp:nvSpPr>
      <dsp:spPr>
        <a:xfrm>
          <a:off x="0" y="1296898"/>
          <a:ext cx="10515600" cy="662684"/>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d-ID" sz="2400" kern="1200" dirty="0"/>
            <a:t>Biner = Basis 2</a:t>
          </a:r>
          <a:endParaRPr lang="en-US" sz="2400" kern="1200" dirty="0"/>
        </a:p>
      </dsp:txBody>
      <dsp:txXfrm>
        <a:off x="32350" y="1329248"/>
        <a:ext cx="10450900" cy="597984"/>
      </dsp:txXfrm>
    </dsp:sp>
    <dsp:sp modelId="{7C8CEA29-D305-44A3-A003-3F9886B94493}">
      <dsp:nvSpPr>
        <dsp:cNvPr id="0" name=""/>
        <dsp:cNvSpPr/>
      </dsp:nvSpPr>
      <dsp:spPr>
        <a:xfrm>
          <a:off x="0" y="2109343"/>
          <a:ext cx="10515600" cy="678154"/>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d-ID" sz="2400" kern="1200" dirty="0"/>
            <a:t>Oktet = Basis 8</a:t>
          </a:r>
          <a:endParaRPr lang="en-US" sz="2400" kern="1200" dirty="0"/>
        </a:p>
      </dsp:txBody>
      <dsp:txXfrm>
        <a:off x="33105" y="2142448"/>
        <a:ext cx="10449390" cy="611944"/>
      </dsp:txXfrm>
    </dsp:sp>
    <dsp:sp modelId="{2B85D717-094F-4CAE-A26A-DD1556266DC8}">
      <dsp:nvSpPr>
        <dsp:cNvPr id="0" name=""/>
        <dsp:cNvSpPr/>
      </dsp:nvSpPr>
      <dsp:spPr>
        <a:xfrm>
          <a:off x="0" y="2937257"/>
          <a:ext cx="10515600" cy="591197"/>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d-ID" sz="2400" kern="1200" dirty="0"/>
            <a:t>Desimal = Basis 10</a:t>
          </a:r>
          <a:endParaRPr lang="en-US" sz="2400" kern="1200" dirty="0"/>
        </a:p>
      </dsp:txBody>
      <dsp:txXfrm>
        <a:off x="28860" y="2966117"/>
        <a:ext cx="10457880" cy="533477"/>
      </dsp:txXfrm>
    </dsp:sp>
    <dsp:sp modelId="{F1C78030-DFC0-4769-8499-0C85B0D63F3A}">
      <dsp:nvSpPr>
        <dsp:cNvPr id="0" name=""/>
        <dsp:cNvSpPr/>
      </dsp:nvSpPr>
      <dsp:spPr>
        <a:xfrm>
          <a:off x="0" y="3678215"/>
          <a:ext cx="10515600" cy="623137"/>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d-ID" sz="2400" kern="1200" dirty="0"/>
            <a:t>Heksadesimal = Basis 16</a:t>
          </a:r>
          <a:endParaRPr lang="en-US" sz="2400" kern="1200" dirty="0"/>
        </a:p>
      </dsp:txBody>
      <dsp:txXfrm>
        <a:off x="30419" y="3708634"/>
        <a:ext cx="10454762" cy="5622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A70FBD-BDF9-49A3-9BF2-AF8139D6DB4C}">
      <dsp:nvSpPr>
        <dsp:cNvPr id="0" name=""/>
        <dsp:cNvSpPr/>
      </dsp:nvSpPr>
      <dsp:spPr>
        <a:xfrm>
          <a:off x="0" y="513507"/>
          <a:ext cx="10515600" cy="2661750"/>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id-ID" sz="4800" kern="1200" dirty="0"/>
            <a:t>Mengerjakan Kuis-1 pada LMS terkait sistem bilangan, waktu pengerjaan hari ini sampai jam 12.00 malam</a:t>
          </a:r>
          <a:endParaRPr lang="en-US" sz="4800" kern="1200" dirty="0"/>
        </a:p>
      </dsp:txBody>
      <dsp:txXfrm>
        <a:off x="129936" y="643443"/>
        <a:ext cx="10255728" cy="24018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2E5AA-A696-4112-8293-AA9DD2457CB4}">
      <dsp:nvSpPr>
        <dsp:cNvPr id="0" name=""/>
        <dsp:cNvSpPr/>
      </dsp:nvSpPr>
      <dsp:spPr>
        <a:xfrm>
          <a:off x="0" y="1041028"/>
          <a:ext cx="10515600" cy="976844"/>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id-ID" sz="3600" kern="1200" dirty="0"/>
            <a:t>Membaca materi terkait IP Address dan Subnetting</a:t>
          </a:r>
          <a:endParaRPr lang="en-US" sz="3600" kern="1200" dirty="0"/>
        </a:p>
      </dsp:txBody>
      <dsp:txXfrm>
        <a:off x="47686" y="1088714"/>
        <a:ext cx="10420228" cy="881472"/>
      </dsp:txXfrm>
    </dsp:sp>
    <dsp:sp modelId="{9D9A132C-1CFB-40A4-9B73-968CCFCF6C86}">
      <dsp:nvSpPr>
        <dsp:cNvPr id="0" name=""/>
        <dsp:cNvSpPr/>
      </dsp:nvSpPr>
      <dsp:spPr>
        <a:xfrm>
          <a:off x="0" y="2203188"/>
          <a:ext cx="10515600" cy="1106125"/>
        </a:xfrm>
        <a:prstGeom prst="roundRect">
          <a:avLst/>
        </a:prstGeom>
        <a:solidFill>
          <a:schemeClr val="tx2">
            <a:lumMod val="75000"/>
            <a:lumOff val="2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id-ID" sz="3600" kern="1200" dirty="0"/>
            <a:t>Cari tutorial menerapkan IP Address pada PC</a:t>
          </a:r>
          <a:endParaRPr lang="en-US" sz="3600" kern="1200" dirty="0"/>
        </a:p>
      </dsp:txBody>
      <dsp:txXfrm>
        <a:off x="53997" y="2257185"/>
        <a:ext cx="10407606" cy="99813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B37FD-269D-33FC-A657-9A1413D59B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id-ID"/>
          </a:p>
        </p:txBody>
      </p:sp>
      <p:sp>
        <p:nvSpPr>
          <p:cNvPr id="3" name="Subtitle 2">
            <a:extLst>
              <a:ext uri="{FF2B5EF4-FFF2-40B4-BE49-F238E27FC236}">
                <a16:creationId xmlns:a16="http://schemas.microsoft.com/office/drawing/2014/main" id="{FB93216F-D32C-6811-5D95-BA87D2CFB0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id-ID"/>
          </a:p>
        </p:txBody>
      </p:sp>
      <p:sp>
        <p:nvSpPr>
          <p:cNvPr id="4" name="Date Placeholder 3">
            <a:extLst>
              <a:ext uri="{FF2B5EF4-FFF2-40B4-BE49-F238E27FC236}">
                <a16:creationId xmlns:a16="http://schemas.microsoft.com/office/drawing/2014/main" id="{29DAC91A-F931-01B0-4737-E27E440962DE}"/>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5" name="Footer Placeholder 4">
            <a:extLst>
              <a:ext uri="{FF2B5EF4-FFF2-40B4-BE49-F238E27FC236}">
                <a16:creationId xmlns:a16="http://schemas.microsoft.com/office/drawing/2014/main" id="{E0460DF8-50A5-3BCD-1B76-47FA730C8256}"/>
              </a:ext>
            </a:extLst>
          </p:cNvPr>
          <p:cNvSpPr>
            <a:spLocks noGrp="1"/>
          </p:cNvSpPr>
          <p:nvPr>
            <p:ph type="ftr" sz="quarter" idx="11"/>
          </p:nvPr>
        </p:nvSpPr>
        <p:spPr/>
        <p:txBody>
          <a:bodyPr/>
          <a:lstStyle/>
          <a:p>
            <a:endParaRPr lang="id-ID" dirty="0"/>
          </a:p>
        </p:txBody>
      </p:sp>
      <p:sp>
        <p:nvSpPr>
          <p:cNvPr id="6" name="Slide Number Placeholder 5">
            <a:extLst>
              <a:ext uri="{FF2B5EF4-FFF2-40B4-BE49-F238E27FC236}">
                <a16:creationId xmlns:a16="http://schemas.microsoft.com/office/drawing/2014/main" id="{23222289-6CE3-3D0B-F24F-B57F4A2E1C1D}"/>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3977990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BFCF9-37FE-622A-9218-343E47270DF7}"/>
              </a:ext>
            </a:extLst>
          </p:cNvPr>
          <p:cNvSpPr>
            <a:spLocks noGrp="1"/>
          </p:cNvSpPr>
          <p:nvPr>
            <p:ph type="title"/>
          </p:nvPr>
        </p:nvSpPr>
        <p:spPr/>
        <p:txBody>
          <a:bodyPr/>
          <a:lstStyle/>
          <a:p>
            <a:r>
              <a:rPr lang="en-US"/>
              <a:t>Click to edit Master title style</a:t>
            </a:r>
            <a:endParaRPr lang="id-ID"/>
          </a:p>
        </p:txBody>
      </p:sp>
      <p:sp>
        <p:nvSpPr>
          <p:cNvPr id="3" name="Content Placeholder 2">
            <a:extLst>
              <a:ext uri="{FF2B5EF4-FFF2-40B4-BE49-F238E27FC236}">
                <a16:creationId xmlns:a16="http://schemas.microsoft.com/office/drawing/2014/main" id="{BDE396D6-5ED3-0B1E-AD1D-6065ABD6B9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a:extLst>
              <a:ext uri="{FF2B5EF4-FFF2-40B4-BE49-F238E27FC236}">
                <a16:creationId xmlns:a16="http://schemas.microsoft.com/office/drawing/2014/main" id="{DEEC038E-EB66-039F-F1EB-09D9374F0CE4}"/>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5" name="Footer Placeholder 4">
            <a:extLst>
              <a:ext uri="{FF2B5EF4-FFF2-40B4-BE49-F238E27FC236}">
                <a16:creationId xmlns:a16="http://schemas.microsoft.com/office/drawing/2014/main" id="{476F0864-0576-CD34-3FD5-2664DC77F9BC}"/>
              </a:ext>
            </a:extLst>
          </p:cNvPr>
          <p:cNvSpPr>
            <a:spLocks noGrp="1"/>
          </p:cNvSpPr>
          <p:nvPr>
            <p:ph type="ftr" sz="quarter" idx="11"/>
          </p:nvPr>
        </p:nvSpPr>
        <p:spPr/>
        <p:txBody>
          <a:bodyPr/>
          <a:lstStyle/>
          <a:p>
            <a:endParaRPr lang="id-ID" dirty="0"/>
          </a:p>
        </p:txBody>
      </p:sp>
      <p:sp>
        <p:nvSpPr>
          <p:cNvPr id="6" name="Slide Number Placeholder 5">
            <a:extLst>
              <a:ext uri="{FF2B5EF4-FFF2-40B4-BE49-F238E27FC236}">
                <a16:creationId xmlns:a16="http://schemas.microsoft.com/office/drawing/2014/main" id="{DB8929FB-BB08-AE99-D9C1-097647A5A820}"/>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3824394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C4E5E-C52A-6E96-DFE5-74F56C76B9E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id-ID"/>
          </a:p>
        </p:txBody>
      </p:sp>
      <p:sp>
        <p:nvSpPr>
          <p:cNvPr id="3" name="Text Placeholder 2">
            <a:extLst>
              <a:ext uri="{FF2B5EF4-FFF2-40B4-BE49-F238E27FC236}">
                <a16:creationId xmlns:a16="http://schemas.microsoft.com/office/drawing/2014/main" id="{2080013E-F7C8-61DD-CA3D-46E1E32B2A7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34C8BE-C6E6-3F38-C2AF-37C8B526F7EC}"/>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5" name="Footer Placeholder 4">
            <a:extLst>
              <a:ext uri="{FF2B5EF4-FFF2-40B4-BE49-F238E27FC236}">
                <a16:creationId xmlns:a16="http://schemas.microsoft.com/office/drawing/2014/main" id="{3B8576C6-4A13-557B-E095-2FD94E0D131B}"/>
              </a:ext>
            </a:extLst>
          </p:cNvPr>
          <p:cNvSpPr>
            <a:spLocks noGrp="1"/>
          </p:cNvSpPr>
          <p:nvPr>
            <p:ph type="ftr" sz="quarter" idx="11"/>
          </p:nvPr>
        </p:nvSpPr>
        <p:spPr/>
        <p:txBody>
          <a:bodyPr/>
          <a:lstStyle/>
          <a:p>
            <a:endParaRPr lang="id-ID" dirty="0"/>
          </a:p>
        </p:txBody>
      </p:sp>
      <p:sp>
        <p:nvSpPr>
          <p:cNvPr id="6" name="Slide Number Placeholder 5">
            <a:extLst>
              <a:ext uri="{FF2B5EF4-FFF2-40B4-BE49-F238E27FC236}">
                <a16:creationId xmlns:a16="http://schemas.microsoft.com/office/drawing/2014/main" id="{A039B803-BCDE-F6E2-79C2-478766BAB058}"/>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1638032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6B6F9-9F48-1F62-FA28-298584781868}"/>
              </a:ext>
            </a:extLst>
          </p:cNvPr>
          <p:cNvSpPr>
            <a:spLocks noGrp="1"/>
          </p:cNvSpPr>
          <p:nvPr>
            <p:ph type="title"/>
          </p:nvPr>
        </p:nvSpPr>
        <p:spPr/>
        <p:txBody>
          <a:bodyPr/>
          <a:lstStyle/>
          <a:p>
            <a:r>
              <a:rPr lang="en-US"/>
              <a:t>Click to edit Master title style</a:t>
            </a:r>
            <a:endParaRPr lang="id-ID"/>
          </a:p>
        </p:txBody>
      </p:sp>
      <p:sp>
        <p:nvSpPr>
          <p:cNvPr id="3" name="Content Placeholder 2">
            <a:extLst>
              <a:ext uri="{FF2B5EF4-FFF2-40B4-BE49-F238E27FC236}">
                <a16:creationId xmlns:a16="http://schemas.microsoft.com/office/drawing/2014/main" id="{81120F16-BB14-40D5-D5ED-8F89A2DDF2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Content Placeholder 3">
            <a:extLst>
              <a:ext uri="{FF2B5EF4-FFF2-40B4-BE49-F238E27FC236}">
                <a16:creationId xmlns:a16="http://schemas.microsoft.com/office/drawing/2014/main" id="{7C418F02-FF9F-C91B-1765-E4420FB358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Date Placeholder 4">
            <a:extLst>
              <a:ext uri="{FF2B5EF4-FFF2-40B4-BE49-F238E27FC236}">
                <a16:creationId xmlns:a16="http://schemas.microsoft.com/office/drawing/2014/main" id="{F8DB8960-117F-C262-B1DA-199C347B8605}"/>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6" name="Footer Placeholder 5">
            <a:extLst>
              <a:ext uri="{FF2B5EF4-FFF2-40B4-BE49-F238E27FC236}">
                <a16:creationId xmlns:a16="http://schemas.microsoft.com/office/drawing/2014/main" id="{0F0F6AB0-A130-5C61-FC06-B93B7C410998}"/>
              </a:ext>
            </a:extLst>
          </p:cNvPr>
          <p:cNvSpPr>
            <a:spLocks noGrp="1"/>
          </p:cNvSpPr>
          <p:nvPr>
            <p:ph type="ftr" sz="quarter" idx="11"/>
          </p:nvPr>
        </p:nvSpPr>
        <p:spPr/>
        <p:txBody>
          <a:bodyPr/>
          <a:lstStyle/>
          <a:p>
            <a:endParaRPr lang="id-ID" dirty="0"/>
          </a:p>
        </p:txBody>
      </p:sp>
      <p:sp>
        <p:nvSpPr>
          <p:cNvPr id="7" name="Slide Number Placeholder 6">
            <a:extLst>
              <a:ext uri="{FF2B5EF4-FFF2-40B4-BE49-F238E27FC236}">
                <a16:creationId xmlns:a16="http://schemas.microsoft.com/office/drawing/2014/main" id="{E689FCCE-8C40-ABED-3F0B-2623EAB885CA}"/>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3834262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3E6CC-A821-B229-1FF0-EFE2DAE8DB5C}"/>
              </a:ext>
            </a:extLst>
          </p:cNvPr>
          <p:cNvSpPr>
            <a:spLocks noGrp="1"/>
          </p:cNvSpPr>
          <p:nvPr>
            <p:ph type="title"/>
          </p:nvPr>
        </p:nvSpPr>
        <p:spPr>
          <a:xfrm>
            <a:off x="839788" y="365125"/>
            <a:ext cx="10515600" cy="1325563"/>
          </a:xfrm>
        </p:spPr>
        <p:txBody>
          <a:bodyPr/>
          <a:lstStyle/>
          <a:p>
            <a:r>
              <a:rPr lang="en-US"/>
              <a:t>Click to edit Master title style</a:t>
            </a:r>
            <a:endParaRPr lang="id-ID"/>
          </a:p>
        </p:txBody>
      </p:sp>
      <p:sp>
        <p:nvSpPr>
          <p:cNvPr id="3" name="Text Placeholder 2">
            <a:extLst>
              <a:ext uri="{FF2B5EF4-FFF2-40B4-BE49-F238E27FC236}">
                <a16:creationId xmlns:a16="http://schemas.microsoft.com/office/drawing/2014/main" id="{CE7C2388-5A8D-9690-50F1-0C0B7D746B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E3C7F0-BC74-0FD4-AD9F-418EA989DB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Text Placeholder 4">
            <a:extLst>
              <a:ext uri="{FF2B5EF4-FFF2-40B4-BE49-F238E27FC236}">
                <a16:creationId xmlns:a16="http://schemas.microsoft.com/office/drawing/2014/main" id="{BB2C4723-0D29-5772-1F3E-2F90EE1903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614AE4-0DBF-0E8C-7EE3-062C0D6E0CE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7" name="Date Placeholder 6">
            <a:extLst>
              <a:ext uri="{FF2B5EF4-FFF2-40B4-BE49-F238E27FC236}">
                <a16:creationId xmlns:a16="http://schemas.microsoft.com/office/drawing/2014/main" id="{638A752E-F91A-7811-04CF-48A18AD998E5}"/>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8" name="Footer Placeholder 7">
            <a:extLst>
              <a:ext uri="{FF2B5EF4-FFF2-40B4-BE49-F238E27FC236}">
                <a16:creationId xmlns:a16="http://schemas.microsoft.com/office/drawing/2014/main" id="{F73242AA-8AEE-5A3F-5385-997BCEBC9592}"/>
              </a:ext>
            </a:extLst>
          </p:cNvPr>
          <p:cNvSpPr>
            <a:spLocks noGrp="1"/>
          </p:cNvSpPr>
          <p:nvPr>
            <p:ph type="ftr" sz="quarter" idx="11"/>
          </p:nvPr>
        </p:nvSpPr>
        <p:spPr/>
        <p:txBody>
          <a:bodyPr/>
          <a:lstStyle/>
          <a:p>
            <a:endParaRPr lang="id-ID" dirty="0"/>
          </a:p>
        </p:txBody>
      </p:sp>
      <p:sp>
        <p:nvSpPr>
          <p:cNvPr id="9" name="Slide Number Placeholder 8">
            <a:extLst>
              <a:ext uri="{FF2B5EF4-FFF2-40B4-BE49-F238E27FC236}">
                <a16:creationId xmlns:a16="http://schemas.microsoft.com/office/drawing/2014/main" id="{DCD71B26-59AE-278E-BB34-83D45D68CCF0}"/>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452743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2AECB-3B4C-6291-9B2F-4640F48833A5}"/>
              </a:ext>
            </a:extLst>
          </p:cNvPr>
          <p:cNvSpPr>
            <a:spLocks noGrp="1"/>
          </p:cNvSpPr>
          <p:nvPr>
            <p:ph type="title"/>
          </p:nvPr>
        </p:nvSpPr>
        <p:spPr/>
        <p:txBody>
          <a:bodyPr/>
          <a:lstStyle/>
          <a:p>
            <a:r>
              <a:rPr lang="en-US"/>
              <a:t>Click to edit Master title style</a:t>
            </a:r>
            <a:endParaRPr lang="id-ID"/>
          </a:p>
        </p:txBody>
      </p:sp>
      <p:sp>
        <p:nvSpPr>
          <p:cNvPr id="3" name="Date Placeholder 2">
            <a:extLst>
              <a:ext uri="{FF2B5EF4-FFF2-40B4-BE49-F238E27FC236}">
                <a16:creationId xmlns:a16="http://schemas.microsoft.com/office/drawing/2014/main" id="{42E33F83-A4AA-912C-68A4-5F9974126E1F}"/>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4" name="Footer Placeholder 3">
            <a:extLst>
              <a:ext uri="{FF2B5EF4-FFF2-40B4-BE49-F238E27FC236}">
                <a16:creationId xmlns:a16="http://schemas.microsoft.com/office/drawing/2014/main" id="{A2AD73DA-6652-0853-CB8F-DA5AEB359DEF}"/>
              </a:ext>
            </a:extLst>
          </p:cNvPr>
          <p:cNvSpPr>
            <a:spLocks noGrp="1"/>
          </p:cNvSpPr>
          <p:nvPr>
            <p:ph type="ftr" sz="quarter" idx="11"/>
          </p:nvPr>
        </p:nvSpPr>
        <p:spPr/>
        <p:txBody>
          <a:bodyPr/>
          <a:lstStyle/>
          <a:p>
            <a:endParaRPr lang="id-ID" dirty="0"/>
          </a:p>
        </p:txBody>
      </p:sp>
      <p:sp>
        <p:nvSpPr>
          <p:cNvPr id="5" name="Slide Number Placeholder 4">
            <a:extLst>
              <a:ext uri="{FF2B5EF4-FFF2-40B4-BE49-F238E27FC236}">
                <a16:creationId xmlns:a16="http://schemas.microsoft.com/office/drawing/2014/main" id="{0A9F5D98-A6F3-98DA-76C5-82F68B3E0ACF}"/>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687377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B34B32-5950-0A5F-4C16-D2A2B816846C}"/>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3" name="Footer Placeholder 2">
            <a:extLst>
              <a:ext uri="{FF2B5EF4-FFF2-40B4-BE49-F238E27FC236}">
                <a16:creationId xmlns:a16="http://schemas.microsoft.com/office/drawing/2014/main" id="{ACF09551-8E3A-2666-4F56-05A6CBB90556}"/>
              </a:ext>
            </a:extLst>
          </p:cNvPr>
          <p:cNvSpPr>
            <a:spLocks noGrp="1"/>
          </p:cNvSpPr>
          <p:nvPr>
            <p:ph type="ftr" sz="quarter" idx="11"/>
          </p:nvPr>
        </p:nvSpPr>
        <p:spPr/>
        <p:txBody>
          <a:bodyPr/>
          <a:lstStyle/>
          <a:p>
            <a:endParaRPr lang="id-ID" dirty="0"/>
          </a:p>
        </p:txBody>
      </p:sp>
      <p:sp>
        <p:nvSpPr>
          <p:cNvPr id="4" name="Slide Number Placeholder 3">
            <a:extLst>
              <a:ext uri="{FF2B5EF4-FFF2-40B4-BE49-F238E27FC236}">
                <a16:creationId xmlns:a16="http://schemas.microsoft.com/office/drawing/2014/main" id="{E3F66E82-9492-CAE0-6EC5-BBE7CE504B69}"/>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3959695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EBB4D-F666-F298-5934-B362EAA480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id-ID"/>
          </a:p>
        </p:txBody>
      </p:sp>
      <p:sp>
        <p:nvSpPr>
          <p:cNvPr id="3" name="Content Placeholder 2">
            <a:extLst>
              <a:ext uri="{FF2B5EF4-FFF2-40B4-BE49-F238E27FC236}">
                <a16:creationId xmlns:a16="http://schemas.microsoft.com/office/drawing/2014/main" id="{1D2E1918-FD94-2C2F-460E-235124C922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Text Placeholder 3">
            <a:extLst>
              <a:ext uri="{FF2B5EF4-FFF2-40B4-BE49-F238E27FC236}">
                <a16:creationId xmlns:a16="http://schemas.microsoft.com/office/drawing/2014/main" id="{72EA770D-99B5-73B9-9D1E-63069625E3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3A8D68-3D2B-644A-C20A-E81312963C6D}"/>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6" name="Footer Placeholder 5">
            <a:extLst>
              <a:ext uri="{FF2B5EF4-FFF2-40B4-BE49-F238E27FC236}">
                <a16:creationId xmlns:a16="http://schemas.microsoft.com/office/drawing/2014/main" id="{8CE2B382-2C72-C280-1779-B6EAD9B04F54}"/>
              </a:ext>
            </a:extLst>
          </p:cNvPr>
          <p:cNvSpPr>
            <a:spLocks noGrp="1"/>
          </p:cNvSpPr>
          <p:nvPr>
            <p:ph type="ftr" sz="quarter" idx="11"/>
          </p:nvPr>
        </p:nvSpPr>
        <p:spPr/>
        <p:txBody>
          <a:bodyPr/>
          <a:lstStyle/>
          <a:p>
            <a:endParaRPr lang="id-ID" dirty="0"/>
          </a:p>
        </p:txBody>
      </p:sp>
      <p:sp>
        <p:nvSpPr>
          <p:cNvPr id="7" name="Slide Number Placeholder 6">
            <a:extLst>
              <a:ext uri="{FF2B5EF4-FFF2-40B4-BE49-F238E27FC236}">
                <a16:creationId xmlns:a16="http://schemas.microsoft.com/office/drawing/2014/main" id="{5B68FAF1-4EB6-87D0-5027-0E4842EE22B5}"/>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3962100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AA401-C34D-1F0C-62D9-7D94C2D488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id-ID"/>
          </a:p>
        </p:txBody>
      </p:sp>
      <p:sp>
        <p:nvSpPr>
          <p:cNvPr id="3" name="Picture Placeholder 2">
            <a:extLst>
              <a:ext uri="{FF2B5EF4-FFF2-40B4-BE49-F238E27FC236}">
                <a16:creationId xmlns:a16="http://schemas.microsoft.com/office/drawing/2014/main" id="{B23C6581-7916-AFE4-79AA-2995CF166B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dirty="0"/>
          </a:p>
        </p:txBody>
      </p:sp>
      <p:sp>
        <p:nvSpPr>
          <p:cNvPr id="4" name="Text Placeholder 3">
            <a:extLst>
              <a:ext uri="{FF2B5EF4-FFF2-40B4-BE49-F238E27FC236}">
                <a16:creationId xmlns:a16="http://schemas.microsoft.com/office/drawing/2014/main" id="{64155CF4-ED5A-2321-54F2-A45D9274FA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013E19-272A-BBE2-057C-AC2F97E31269}"/>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6" name="Footer Placeholder 5">
            <a:extLst>
              <a:ext uri="{FF2B5EF4-FFF2-40B4-BE49-F238E27FC236}">
                <a16:creationId xmlns:a16="http://schemas.microsoft.com/office/drawing/2014/main" id="{309FBA3F-6136-F61F-4285-464DC11E4D5E}"/>
              </a:ext>
            </a:extLst>
          </p:cNvPr>
          <p:cNvSpPr>
            <a:spLocks noGrp="1"/>
          </p:cNvSpPr>
          <p:nvPr>
            <p:ph type="ftr" sz="quarter" idx="11"/>
          </p:nvPr>
        </p:nvSpPr>
        <p:spPr/>
        <p:txBody>
          <a:bodyPr/>
          <a:lstStyle/>
          <a:p>
            <a:endParaRPr lang="id-ID" dirty="0"/>
          </a:p>
        </p:txBody>
      </p:sp>
      <p:sp>
        <p:nvSpPr>
          <p:cNvPr id="7" name="Slide Number Placeholder 6">
            <a:extLst>
              <a:ext uri="{FF2B5EF4-FFF2-40B4-BE49-F238E27FC236}">
                <a16:creationId xmlns:a16="http://schemas.microsoft.com/office/drawing/2014/main" id="{F38BFD23-0742-E7F7-CFA7-F4766267DC86}"/>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26145666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EA570-0581-2270-CFA3-817A2FCD1775}"/>
              </a:ext>
            </a:extLst>
          </p:cNvPr>
          <p:cNvSpPr>
            <a:spLocks noGrp="1"/>
          </p:cNvSpPr>
          <p:nvPr>
            <p:ph type="title"/>
          </p:nvPr>
        </p:nvSpPr>
        <p:spPr/>
        <p:txBody>
          <a:bodyPr/>
          <a:lstStyle/>
          <a:p>
            <a:r>
              <a:rPr lang="en-US"/>
              <a:t>Click to edit Master title style</a:t>
            </a:r>
            <a:endParaRPr lang="id-ID"/>
          </a:p>
        </p:txBody>
      </p:sp>
      <p:sp>
        <p:nvSpPr>
          <p:cNvPr id="3" name="Vertical Text Placeholder 2">
            <a:extLst>
              <a:ext uri="{FF2B5EF4-FFF2-40B4-BE49-F238E27FC236}">
                <a16:creationId xmlns:a16="http://schemas.microsoft.com/office/drawing/2014/main" id="{FC37FDB5-4138-0088-8DFB-E9634EB09B7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a:extLst>
              <a:ext uri="{FF2B5EF4-FFF2-40B4-BE49-F238E27FC236}">
                <a16:creationId xmlns:a16="http://schemas.microsoft.com/office/drawing/2014/main" id="{6787C617-64B5-AE62-D1FA-B324AF6BD8CB}"/>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5" name="Footer Placeholder 4">
            <a:extLst>
              <a:ext uri="{FF2B5EF4-FFF2-40B4-BE49-F238E27FC236}">
                <a16:creationId xmlns:a16="http://schemas.microsoft.com/office/drawing/2014/main" id="{D31B3A43-B944-E28C-F6DA-1BD0D0CA5289}"/>
              </a:ext>
            </a:extLst>
          </p:cNvPr>
          <p:cNvSpPr>
            <a:spLocks noGrp="1"/>
          </p:cNvSpPr>
          <p:nvPr>
            <p:ph type="ftr" sz="quarter" idx="11"/>
          </p:nvPr>
        </p:nvSpPr>
        <p:spPr/>
        <p:txBody>
          <a:bodyPr/>
          <a:lstStyle/>
          <a:p>
            <a:endParaRPr lang="id-ID" dirty="0"/>
          </a:p>
        </p:txBody>
      </p:sp>
      <p:sp>
        <p:nvSpPr>
          <p:cNvPr id="6" name="Slide Number Placeholder 5">
            <a:extLst>
              <a:ext uri="{FF2B5EF4-FFF2-40B4-BE49-F238E27FC236}">
                <a16:creationId xmlns:a16="http://schemas.microsoft.com/office/drawing/2014/main" id="{6766F4B0-D307-B9C7-5A04-4FE251D3AA85}"/>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2764316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CCC27A-6A78-69A2-DBFA-6CAD92D5B6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id-ID"/>
          </a:p>
        </p:txBody>
      </p:sp>
      <p:sp>
        <p:nvSpPr>
          <p:cNvPr id="3" name="Vertical Text Placeholder 2">
            <a:extLst>
              <a:ext uri="{FF2B5EF4-FFF2-40B4-BE49-F238E27FC236}">
                <a16:creationId xmlns:a16="http://schemas.microsoft.com/office/drawing/2014/main" id="{C7DB49C6-2E3E-7378-08C5-485DC3A39B0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a:extLst>
              <a:ext uri="{FF2B5EF4-FFF2-40B4-BE49-F238E27FC236}">
                <a16:creationId xmlns:a16="http://schemas.microsoft.com/office/drawing/2014/main" id="{6021A688-9024-96C9-B968-6A25BE1BDD59}"/>
              </a:ext>
            </a:extLst>
          </p:cNvPr>
          <p:cNvSpPr>
            <a:spLocks noGrp="1"/>
          </p:cNvSpPr>
          <p:nvPr>
            <p:ph type="dt" sz="half" idx="10"/>
          </p:nvPr>
        </p:nvSpPr>
        <p:spPr/>
        <p:txBody>
          <a:bodyPr/>
          <a:lstStyle/>
          <a:p>
            <a:fld id="{AAD7800D-2221-4BE8-AC2D-B8085199C45D}" type="datetimeFigureOut">
              <a:rPr lang="id-ID" smtClean="0"/>
              <a:t>18/03/2024</a:t>
            </a:fld>
            <a:endParaRPr lang="id-ID" dirty="0"/>
          </a:p>
        </p:txBody>
      </p:sp>
      <p:sp>
        <p:nvSpPr>
          <p:cNvPr id="5" name="Footer Placeholder 4">
            <a:extLst>
              <a:ext uri="{FF2B5EF4-FFF2-40B4-BE49-F238E27FC236}">
                <a16:creationId xmlns:a16="http://schemas.microsoft.com/office/drawing/2014/main" id="{2758DA22-3D90-E637-7AC2-2119EDDFFC29}"/>
              </a:ext>
            </a:extLst>
          </p:cNvPr>
          <p:cNvSpPr>
            <a:spLocks noGrp="1"/>
          </p:cNvSpPr>
          <p:nvPr>
            <p:ph type="ftr" sz="quarter" idx="11"/>
          </p:nvPr>
        </p:nvSpPr>
        <p:spPr/>
        <p:txBody>
          <a:bodyPr/>
          <a:lstStyle/>
          <a:p>
            <a:endParaRPr lang="id-ID" dirty="0"/>
          </a:p>
        </p:txBody>
      </p:sp>
      <p:sp>
        <p:nvSpPr>
          <p:cNvPr id="6" name="Slide Number Placeholder 5">
            <a:extLst>
              <a:ext uri="{FF2B5EF4-FFF2-40B4-BE49-F238E27FC236}">
                <a16:creationId xmlns:a16="http://schemas.microsoft.com/office/drawing/2014/main" id="{90817F4D-ED5A-E519-741C-EEA0C911183C}"/>
              </a:ext>
            </a:extLst>
          </p:cNvPr>
          <p:cNvSpPr>
            <a:spLocks noGrp="1"/>
          </p:cNvSpPr>
          <p:nvPr>
            <p:ph type="sldNum" sz="quarter" idx="12"/>
          </p:nvPr>
        </p:nvSpPr>
        <p:spPr/>
        <p:txBody>
          <a:bodyPr/>
          <a:lstStyle/>
          <a:p>
            <a:fld id="{E1B2839A-8B65-4C92-BE88-57E57D8E5F0E}" type="slidenum">
              <a:rPr lang="id-ID" smtClean="0"/>
              <a:t>‹#›</a:t>
            </a:fld>
            <a:endParaRPr lang="id-ID" dirty="0"/>
          </a:p>
        </p:txBody>
      </p:sp>
    </p:spTree>
    <p:extLst>
      <p:ext uri="{BB962C8B-B14F-4D97-AF65-F5344CB8AC3E}">
        <p14:creationId xmlns:p14="http://schemas.microsoft.com/office/powerpoint/2010/main" val="1724696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F8D816-7D08-95A0-D7A7-4EC478E2D4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id-ID"/>
          </a:p>
        </p:txBody>
      </p:sp>
      <p:sp>
        <p:nvSpPr>
          <p:cNvPr id="3" name="Text Placeholder 2">
            <a:extLst>
              <a:ext uri="{FF2B5EF4-FFF2-40B4-BE49-F238E27FC236}">
                <a16:creationId xmlns:a16="http://schemas.microsoft.com/office/drawing/2014/main" id="{3BBD7C53-45DE-F0AE-E8D0-4AB3DC1FEA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a:extLst>
              <a:ext uri="{FF2B5EF4-FFF2-40B4-BE49-F238E27FC236}">
                <a16:creationId xmlns:a16="http://schemas.microsoft.com/office/drawing/2014/main" id="{BDE1380D-E039-2887-9F82-662862952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AD7800D-2221-4BE8-AC2D-B8085199C45D}" type="datetimeFigureOut">
              <a:rPr lang="id-ID" smtClean="0"/>
              <a:t>18/03/2024</a:t>
            </a:fld>
            <a:endParaRPr lang="id-ID" dirty="0"/>
          </a:p>
        </p:txBody>
      </p:sp>
      <p:sp>
        <p:nvSpPr>
          <p:cNvPr id="5" name="Footer Placeholder 4">
            <a:extLst>
              <a:ext uri="{FF2B5EF4-FFF2-40B4-BE49-F238E27FC236}">
                <a16:creationId xmlns:a16="http://schemas.microsoft.com/office/drawing/2014/main" id="{26655F48-6E98-883D-B29B-0C82BD788F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id-ID" dirty="0"/>
          </a:p>
        </p:txBody>
      </p:sp>
      <p:sp>
        <p:nvSpPr>
          <p:cNvPr id="6" name="Slide Number Placeholder 5">
            <a:extLst>
              <a:ext uri="{FF2B5EF4-FFF2-40B4-BE49-F238E27FC236}">
                <a16:creationId xmlns:a16="http://schemas.microsoft.com/office/drawing/2014/main" id="{464432F3-4007-7E37-38D2-47CFF86ACF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1B2839A-8B65-4C92-BE88-57E57D8E5F0E}" type="slidenum">
              <a:rPr lang="id-ID" smtClean="0"/>
              <a:t>‹#›</a:t>
            </a:fld>
            <a:endParaRPr lang="id-ID" dirty="0"/>
          </a:p>
        </p:txBody>
      </p:sp>
    </p:spTree>
    <p:extLst>
      <p:ext uri="{BB962C8B-B14F-4D97-AF65-F5344CB8AC3E}">
        <p14:creationId xmlns:p14="http://schemas.microsoft.com/office/powerpoint/2010/main" val="2600873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010C076-6B2B-8606-254B-9BDA8AC227B7}"/>
              </a:ext>
            </a:extLst>
          </p:cNvPr>
          <p:cNvPicPr>
            <a:picLocks noChangeAspect="1"/>
          </p:cNvPicPr>
          <p:nvPr/>
        </p:nvPicPr>
        <p:blipFill rotWithShape="1">
          <a:blip r:embed="rId2"/>
          <a:srcRect l="41753" t="9957" r="32463"/>
          <a:stretch/>
        </p:blipFill>
        <p:spPr>
          <a:xfrm>
            <a:off x="9048465" y="0"/>
            <a:ext cx="3143536" cy="6858000"/>
          </a:xfrm>
          <a:prstGeom prst="rect">
            <a:avLst/>
          </a:prstGeom>
        </p:spPr>
      </p:pic>
      <p:sp>
        <p:nvSpPr>
          <p:cNvPr id="2" name="Title 1">
            <a:extLst>
              <a:ext uri="{FF2B5EF4-FFF2-40B4-BE49-F238E27FC236}">
                <a16:creationId xmlns:a16="http://schemas.microsoft.com/office/drawing/2014/main" id="{D4090464-A0A8-4172-81C2-C6B0EBAF4939}"/>
              </a:ext>
            </a:extLst>
          </p:cNvPr>
          <p:cNvSpPr>
            <a:spLocks noGrp="1"/>
          </p:cNvSpPr>
          <p:nvPr>
            <p:ph type="ctrTitle"/>
          </p:nvPr>
        </p:nvSpPr>
        <p:spPr>
          <a:xfrm>
            <a:off x="390288" y="426309"/>
            <a:ext cx="8315047" cy="2662880"/>
          </a:xfrm>
          <a:solidFill>
            <a:srgbClr val="2E78CF"/>
          </a:solidFill>
        </p:spPr>
        <p:txBody>
          <a:bodyPr anchor="ctr">
            <a:noAutofit/>
          </a:bodyPr>
          <a:lstStyle/>
          <a:p>
            <a:pPr>
              <a:tabLst>
                <a:tab pos="1597025" algn="l"/>
              </a:tabLst>
            </a:pPr>
            <a:r>
              <a:rPr lang="id-ID" sz="4800" b="1" dirty="0">
                <a:solidFill>
                  <a:schemeClr val="bg1"/>
                </a:solidFill>
                <a:latin typeface="Bookman Old Style" panose="02050604050505020204" pitchFamily="18" charset="0"/>
              </a:rPr>
              <a:t>Course</a:t>
            </a:r>
            <a:br>
              <a:rPr lang="id-ID" sz="4800" b="1" dirty="0">
                <a:solidFill>
                  <a:schemeClr val="bg1"/>
                </a:solidFill>
                <a:latin typeface="Bookman Old Style" panose="02050604050505020204" pitchFamily="18" charset="0"/>
              </a:rPr>
            </a:br>
            <a:r>
              <a:rPr lang="id-ID" sz="4800" dirty="0">
                <a:solidFill>
                  <a:schemeClr val="bg1"/>
                </a:solidFill>
                <a:latin typeface="Bookman Old Style" panose="02050604050505020204" pitchFamily="18" charset="0"/>
              </a:rPr>
              <a:t>Computer Network Management</a:t>
            </a:r>
            <a:endParaRPr lang="id-ID" sz="2400" dirty="0">
              <a:solidFill>
                <a:schemeClr val="bg1"/>
              </a:solidFill>
              <a:latin typeface="Bookman Old Style" panose="02050604050505020204" pitchFamily="18" charset="0"/>
            </a:endParaRPr>
          </a:p>
        </p:txBody>
      </p:sp>
      <p:sp>
        <p:nvSpPr>
          <p:cNvPr id="3" name="Subtitle 2">
            <a:extLst>
              <a:ext uri="{FF2B5EF4-FFF2-40B4-BE49-F238E27FC236}">
                <a16:creationId xmlns:a16="http://schemas.microsoft.com/office/drawing/2014/main" id="{5D992956-E1DB-1077-0101-7E513C8507D2}"/>
              </a:ext>
            </a:extLst>
          </p:cNvPr>
          <p:cNvSpPr>
            <a:spLocks noGrp="1"/>
          </p:cNvSpPr>
          <p:nvPr>
            <p:ph type="subTitle" idx="1"/>
          </p:nvPr>
        </p:nvSpPr>
        <p:spPr>
          <a:xfrm>
            <a:off x="390287" y="3262185"/>
            <a:ext cx="8315047" cy="3169506"/>
          </a:xfrm>
        </p:spPr>
        <p:style>
          <a:lnRef idx="2">
            <a:schemeClr val="dk1"/>
          </a:lnRef>
          <a:fillRef idx="1">
            <a:schemeClr val="lt1"/>
          </a:fillRef>
          <a:effectRef idx="0">
            <a:schemeClr val="dk1"/>
          </a:effectRef>
          <a:fontRef idx="minor">
            <a:schemeClr val="dk1"/>
          </a:fontRef>
        </p:style>
        <p:txBody>
          <a:bodyPr anchor="ctr">
            <a:noAutofit/>
          </a:bodyPr>
          <a:lstStyle/>
          <a:p>
            <a:pPr>
              <a:tabLst>
                <a:tab pos="1597025" algn="l"/>
              </a:tabLst>
            </a:pPr>
            <a:r>
              <a:rPr lang="id-ID" sz="2800" b="1" dirty="0">
                <a:solidFill>
                  <a:srgbClr val="000000"/>
                </a:solidFill>
                <a:latin typeface="Bookman Old Style" panose="02050604050505020204" pitchFamily="18" charset="0"/>
              </a:rPr>
              <a:t>Lecture 1</a:t>
            </a:r>
          </a:p>
          <a:p>
            <a:pPr>
              <a:tabLst>
                <a:tab pos="1597025" algn="l"/>
              </a:tabLst>
            </a:pPr>
            <a:r>
              <a:rPr lang="id-ID" sz="2800" dirty="0">
                <a:solidFill>
                  <a:srgbClr val="000000"/>
                </a:solidFill>
                <a:latin typeface="Bookman Old Style" panose="02050604050505020204" pitchFamily="18" charset="0"/>
              </a:rPr>
              <a:t>Numbering System</a:t>
            </a:r>
          </a:p>
          <a:p>
            <a:pPr algn="l">
              <a:tabLst>
                <a:tab pos="1597025" algn="l"/>
              </a:tabLst>
            </a:pPr>
            <a:endParaRPr lang="id-ID" sz="2800" dirty="0">
              <a:solidFill>
                <a:srgbClr val="000000"/>
              </a:solidFill>
              <a:latin typeface="Bookman Old Style" panose="02050604050505020204" pitchFamily="18" charset="0"/>
            </a:endParaRPr>
          </a:p>
          <a:p>
            <a:pPr>
              <a:tabLst>
                <a:tab pos="1597025" algn="l"/>
              </a:tabLst>
            </a:pPr>
            <a:r>
              <a:rPr lang="id-ID" sz="2800" b="1" dirty="0">
                <a:solidFill>
                  <a:srgbClr val="000000"/>
                </a:solidFill>
                <a:latin typeface="Bookman Old Style" panose="02050604050505020204" pitchFamily="18" charset="0"/>
              </a:rPr>
              <a:t>Lecturer</a:t>
            </a:r>
          </a:p>
          <a:p>
            <a:pPr>
              <a:tabLst>
                <a:tab pos="1597025" algn="l"/>
              </a:tabLst>
            </a:pPr>
            <a:r>
              <a:rPr lang="id-ID" sz="2800" dirty="0">
                <a:solidFill>
                  <a:srgbClr val="000000"/>
                </a:solidFill>
                <a:latin typeface="Bookman Old Style" panose="02050604050505020204" pitchFamily="18" charset="0"/>
              </a:rPr>
              <a:t>Fajar Hariadi</a:t>
            </a:r>
          </a:p>
        </p:txBody>
      </p:sp>
    </p:spTree>
    <p:extLst>
      <p:ext uri="{BB962C8B-B14F-4D97-AF65-F5344CB8AC3E}">
        <p14:creationId xmlns:p14="http://schemas.microsoft.com/office/powerpoint/2010/main" val="3260605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838200" y="365125"/>
            <a:ext cx="7970822" cy="1325563"/>
          </a:xfrm>
        </p:spPr>
        <p:txBody>
          <a:bodyPr>
            <a:normAutofit/>
          </a:bodyPr>
          <a:lstStyle/>
          <a:p>
            <a:r>
              <a:rPr lang="id-ID" sz="4000" dirty="0">
                <a:solidFill>
                  <a:schemeClr val="bg1"/>
                </a:solidFill>
                <a:effectLst/>
              </a:rPr>
              <a:t>Alasan Mempelajari Jenis Bilangan:</a:t>
            </a:r>
          </a:p>
        </p:txBody>
      </p:sp>
      <p:graphicFrame>
        <p:nvGraphicFramePr>
          <p:cNvPr id="5" name="Content Placeholder 2">
            <a:extLst>
              <a:ext uri="{FF2B5EF4-FFF2-40B4-BE49-F238E27FC236}">
                <a16:creationId xmlns:a16="http://schemas.microsoft.com/office/drawing/2014/main" id="{77EDD82C-5647-ABC7-164C-29712FD64FAD}"/>
              </a:ext>
            </a:extLst>
          </p:cNvPr>
          <p:cNvGraphicFramePr>
            <a:graphicFrameLocks noGrp="1"/>
          </p:cNvGraphicFramePr>
          <p:nvPr>
            <p:ph idx="1"/>
            <p:extLst>
              <p:ext uri="{D42A27DB-BD31-4B8C-83A1-F6EECF244321}">
                <p14:modId xmlns:p14="http://schemas.microsoft.com/office/powerpoint/2010/main" val="304586336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5801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graphicEl>
                                              <a:dgm id="{6C32E5AA-A696-4112-8293-AA9DD2457CB4}"/>
                                            </p:graphicEl>
                                          </p:spTgt>
                                        </p:tgtEl>
                                        <p:attrNameLst>
                                          <p:attrName>style.visibility</p:attrName>
                                        </p:attrNameLst>
                                      </p:cBhvr>
                                      <p:to>
                                        <p:strVal val="visible"/>
                                      </p:to>
                                    </p:set>
                                    <p:animEffect transition="in" filter="fade">
                                      <p:cBhvr>
                                        <p:cTn id="7" dur="1000"/>
                                        <p:tgtEl>
                                          <p:spTgt spid="5">
                                            <p:graphicEl>
                                              <a:dgm id="{6C32E5AA-A696-4112-8293-AA9DD2457CB4}"/>
                                            </p:graphicEl>
                                          </p:spTgt>
                                        </p:tgtEl>
                                      </p:cBhvr>
                                    </p:animEffect>
                                    <p:anim calcmode="lin" valueType="num">
                                      <p:cBhvr>
                                        <p:cTn id="8" dur="1000" fill="hold"/>
                                        <p:tgtEl>
                                          <p:spTgt spid="5">
                                            <p:graphicEl>
                                              <a:dgm id="{6C32E5AA-A696-4112-8293-AA9DD2457CB4}"/>
                                            </p:graphicEl>
                                          </p:spTgt>
                                        </p:tgtEl>
                                        <p:attrNameLst>
                                          <p:attrName>ppt_x</p:attrName>
                                        </p:attrNameLst>
                                      </p:cBhvr>
                                      <p:tavLst>
                                        <p:tav tm="0">
                                          <p:val>
                                            <p:strVal val="#ppt_x"/>
                                          </p:val>
                                        </p:tav>
                                        <p:tav tm="100000">
                                          <p:val>
                                            <p:strVal val="#ppt_x"/>
                                          </p:val>
                                        </p:tav>
                                      </p:tavLst>
                                    </p:anim>
                                    <p:anim calcmode="lin" valueType="num">
                                      <p:cBhvr>
                                        <p:cTn id="9" dur="1000" fill="hold"/>
                                        <p:tgtEl>
                                          <p:spTgt spid="5">
                                            <p:graphicEl>
                                              <a:dgm id="{6C32E5AA-A696-4112-8293-AA9DD2457CB4}"/>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graphicEl>
                                              <a:dgm id="{D35D1E25-91A7-4DE7-874F-E95252F2BE29}"/>
                                            </p:graphicEl>
                                          </p:spTgt>
                                        </p:tgtEl>
                                        <p:attrNameLst>
                                          <p:attrName>style.visibility</p:attrName>
                                        </p:attrNameLst>
                                      </p:cBhvr>
                                      <p:to>
                                        <p:strVal val="visible"/>
                                      </p:to>
                                    </p:set>
                                    <p:animEffect transition="in" filter="fade">
                                      <p:cBhvr>
                                        <p:cTn id="14" dur="1000"/>
                                        <p:tgtEl>
                                          <p:spTgt spid="5">
                                            <p:graphicEl>
                                              <a:dgm id="{D35D1E25-91A7-4DE7-874F-E95252F2BE29}"/>
                                            </p:graphicEl>
                                          </p:spTgt>
                                        </p:tgtEl>
                                      </p:cBhvr>
                                    </p:animEffect>
                                    <p:anim calcmode="lin" valueType="num">
                                      <p:cBhvr>
                                        <p:cTn id="15" dur="1000" fill="hold"/>
                                        <p:tgtEl>
                                          <p:spTgt spid="5">
                                            <p:graphicEl>
                                              <a:dgm id="{D35D1E25-91A7-4DE7-874F-E95252F2BE29}"/>
                                            </p:graphicEl>
                                          </p:spTgt>
                                        </p:tgtEl>
                                        <p:attrNameLst>
                                          <p:attrName>ppt_x</p:attrName>
                                        </p:attrNameLst>
                                      </p:cBhvr>
                                      <p:tavLst>
                                        <p:tav tm="0">
                                          <p:val>
                                            <p:strVal val="#ppt_x"/>
                                          </p:val>
                                        </p:tav>
                                        <p:tav tm="100000">
                                          <p:val>
                                            <p:strVal val="#ppt_x"/>
                                          </p:val>
                                        </p:tav>
                                      </p:tavLst>
                                    </p:anim>
                                    <p:anim calcmode="lin" valueType="num">
                                      <p:cBhvr>
                                        <p:cTn id="16" dur="1000" fill="hold"/>
                                        <p:tgtEl>
                                          <p:spTgt spid="5">
                                            <p:graphicEl>
                                              <a:dgm id="{D35D1E25-91A7-4DE7-874F-E95252F2BE29}"/>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uiExpand="1">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EFA4C-B5BB-6632-7DF7-0F3D313330F2}"/>
              </a:ext>
            </a:extLst>
          </p:cNvPr>
          <p:cNvSpPr>
            <a:spLocks noGrp="1"/>
          </p:cNvSpPr>
          <p:nvPr>
            <p:ph type="title"/>
          </p:nvPr>
        </p:nvSpPr>
        <p:spPr>
          <a:xfrm>
            <a:off x="838200" y="307815"/>
            <a:ext cx="7834106" cy="1206986"/>
          </a:xfrm>
          <a:solidFill>
            <a:schemeClr val="bg1"/>
          </a:solidFill>
        </p:spPr>
        <p:txBody>
          <a:bodyPr/>
          <a:lstStyle/>
          <a:p>
            <a:pPr algn="ctr"/>
            <a:r>
              <a:rPr lang="id-ID" dirty="0"/>
              <a:t>Materi yang dipelajari:</a:t>
            </a:r>
          </a:p>
        </p:txBody>
      </p:sp>
      <p:sp>
        <p:nvSpPr>
          <p:cNvPr id="5" name="Title 1">
            <a:extLst>
              <a:ext uri="{FF2B5EF4-FFF2-40B4-BE49-F238E27FC236}">
                <a16:creationId xmlns:a16="http://schemas.microsoft.com/office/drawing/2014/main" id="{AA679E43-CE51-8E84-BC41-9DFAD0E173C5}"/>
              </a:ext>
            </a:extLst>
          </p:cNvPr>
          <p:cNvSpPr txBox="1">
            <a:spLocks/>
          </p:cNvSpPr>
          <p:nvPr/>
        </p:nvSpPr>
        <p:spPr>
          <a:xfrm>
            <a:off x="838200" y="1708247"/>
            <a:ext cx="10515600" cy="658133"/>
          </a:xfrm>
          <a:prstGeom prst="rect">
            <a:avLst/>
          </a:prstGeom>
          <a:solidFill>
            <a:schemeClr val="accent5">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800" b="1" dirty="0"/>
              <a:t>Sistem Bilangan</a:t>
            </a:r>
            <a:endParaRPr lang="id-ID" b="1" dirty="0"/>
          </a:p>
        </p:txBody>
      </p:sp>
      <p:sp>
        <p:nvSpPr>
          <p:cNvPr id="6" name="Title 1">
            <a:extLst>
              <a:ext uri="{FF2B5EF4-FFF2-40B4-BE49-F238E27FC236}">
                <a16:creationId xmlns:a16="http://schemas.microsoft.com/office/drawing/2014/main" id="{AC10FCD1-04EC-2D73-8684-AD1C8FE543BD}"/>
              </a:ext>
            </a:extLst>
          </p:cNvPr>
          <p:cNvSpPr txBox="1">
            <a:spLocks/>
          </p:cNvSpPr>
          <p:nvPr/>
        </p:nvSpPr>
        <p:spPr>
          <a:xfrm>
            <a:off x="838200" y="3365937"/>
            <a:ext cx="10515600" cy="658133"/>
          </a:xfrm>
          <a:prstGeom prst="rect">
            <a:avLst/>
          </a:prstGeom>
          <a:solidFill>
            <a:schemeClr val="accent1">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800" b="1" dirty="0"/>
              <a:t>Konversi Bilangan</a:t>
            </a:r>
            <a:endParaRPr lang="id-ID" b="1" dirty="0"/>
          </a:p>
        </p:txBody>
      </p:sp>
      <p:sp>
        <p:nvSpPr>
          <p:cNvPr id="9" name="Title 1">
            <a:extLst>
              <a:ext uri="{FF2B5EF4-FFF2-40B4-BE49-F238E27FC236}">
                <a16:creationId xmlns:a16="http://schemas.microsoft.com/office/drawing/2014/main" id="{C1ED9A4D-8652-DC7B-E112-610D622BA64A}"/>
              </a:ext>
            </a:extLst>
          </p:cNvPr>
          <p:cNvSpPr txBox="1">
            <a:spLocks/>
          </p:cNvSpPr>
          <p:nvPr/>
        </p:nvSpPr>
        <p:spPr>
          <a:xfrm>
            <a:off x="838201" y="2500980"/>
            <a:ext cx="2472874" cy="658133"/>
          </a:xfrm>
          <a:prstGeom prst="rect">
            <a:avLst/>
          </a:prstGeom>
          <a:solidFill>
            <a:schemeClr val="accent5">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800" b="1" dirty="0"/>
              <a:t>BINER</a:t>
            </a:r>
            <a:endParaRPr lang="id-ID" b="1" dirty="0"/>
          </a:p>
        </p:txBody>
      </p:sp>
      <p:sp>
        <p:nvSpPr>
          <p:cNvPr id="10" name="Title 1">
            <a:extLst>
              <a:ext uri="{FF2B5EF4-FFF2-40B4-BE49-F238E27FC236}">
                <a16:creationId xmlns:a16="http://schemas.microsoft.com/office/drawing/2014/main" id="{C05FD8F1-5339-8FCB-EE30-AD06FE50D7F3}"/>
              </a:ext>
            </a:extLst>
          </p:cNvPr>
          <p:cNvSpPr txBox="1">
            <a:spLocks/>
          </p:cNvSpPr>
          <p:nvPr/>
        </p:nvSpPr>
        <p:spPr>
          <a:xfrm>
            <a:off x="3526981" y="2500980"/>
            <a:ext cx="2414814" cy="658133"/>
          </a:xfrm>
          <a:prstGeom prst="rect">
            <a:avLst/>
          </a:prstGeom>
          <a:solidFill>
            <a:schemeClr val="accent5">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800" b="1" dirty="0"/>
              <a:t>DESIMAL</a:t>
            </a:r>
            <a:endParaRPr lang="id-ID" b="1" dirty="0"/>
          </a:p>
        </p:txBody>
      </p:sp>
      <p:sp>
        <p:nvSpPr>
          <p:cNvPr id="11" name="Title 1">
            <a:extLst>
              <a:ext uri="{FF2B5EF4-FFF2-40B4-BE49-F238E27FC236}">
                <a16:creationId xmlns:a16="http://schemas.microsoft.com/office/drawing/2014/main" id="{7E38C831-4985-FCB5-1EB6-02873ABB8C15}"/>
              </a:ext>
            </a:extLst>
          </p:cNvPr>
          <p:cNvSpPr txBox="1">
            <a:spLocks/>
          </p:cNvSpPr>
          <p:nvPr/>
        </p:nvSpPr>
        <p:spPr>
          <a:xfrm>
            <a:off x="6215761" y="2500980"/>
            <a:ext cx="2456546" cy="658133"/>
          </a:xfrm>
          <a:prstGeom prst="rect">
            <a:avLst/>
          </a:prstGeom>
          <a:solidFill>
            <a:schemeClr val="accent5">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800" b="1" dirty="0"/>
              <a:t>OKTET</a:t>
            </a:r>
            <a:endParaRPr lang="id-ID" b="1" dirty="0"/>
          </a:p>
        </p:txBody>
      </p:sp>
      <p:sp>
        <p:nvSpPr>
          <p:cNvPr id="12" name="Title 1">
            <a:extLst>
              <a:ext uri="{FF2B5EF4-FFF2-40B4-BE49-F238E27FC236}">
                <a16:creationId xmlns:a16="http://schemas.microsoft.com/office/drawing/2014/main" id="{75EA588F-8E69-F7E9-13A7-7FB6D0DB0156}"/>
              </a:ext>
            </a:extLst>
          </p:cNvPr>
          <p:cNvSpPr txBox="1">
            <a:spLocks/>
          </p:cNvSpPr>
          <p:nvPr/>
        </p:nvSpPr>
        <p:spPr>
          <a:xfrm>
            <a:off x="8897255" y="2500982"/>
            <a:ext cx="2456545" cy="658133"/>
          </a:xfrm>
          <a:prstGeom prst="rect">
            <a:avLst/>
          </a:prstGeom>
          <a:solidFill>
            <a:schemeClr val="accent5">
              <a:lumMod val="20000"/>
              <a:lumOff val="80000"/>
            </a:schemeClr>
          </a:solidFill>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b="1" dirty="0"/>
              <a:t>Heksadesimal</a:t>
            </a:r>
          </a:p>
        </p:txBody>
      </p:sp>
      <p:sp>
        <p:nvSpPr>
          <p:cNvPr id="13" name="Title 1">
            <a:extLst>
              <a:ext uri="{FF2B5EF4-FFF2-40B4-BE49-F238E27FC236}">
                <a16:creationId xmlns:a16="http://schemas.microsoft.com/office/drawing/2014/main" id="{59872F7F-1BB0-27B8-865B-24256DC886AB}"/>
              </a:ext>
            </a:extLst>
          </p:cNvPr>
          <p:cNvSpPr txBox="1">
            <a:spLocks/>
          </p:cNvSpPr>
          <p:nvPr/>
        </p:nvSpPr>
        <p:spPr>
          <a:xfrm>
            <a:off x="838200" y="4236449"/>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Biner ke Desimal</a:t>
            </a:r>
          </a:p>
        </p:txBody>
      </p:sp>
      <p:sp>
        <p:nvSpPr>
          <p:cNvPr id="14" name="Title 1">
            <a:extLst>
              <a:ext uri="{FF2B5EF4-FFF2-40B4-BE49-F238E27FC236}">
                <a16:creationId xmlns:a16="http://schemas.microsoft.com/office/drawing/2014/main" id="{491F1A67-EE29-D99A-C8C6-F9A10AA61A55}"/>
              </a:ext>
            </a:extLst>
          </p:cNvPr>
          <p:cNvSpPr txBox="1">
            <a:spLocks/>
          </p:cNvSpPr>
          <p:nvPr/>
        </p:nvSpPr>
        <p:spPr>
          <a:xfrm>
            <a:off x="838200" y="5023627"/>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Biner ke Oktet</a:t>
            </a:r>
          </a:p>
        </p:txBody>
      </p:sp>
      <p:sp>
        <p:nvSpPr>
          <p:cNvPr id="15" name="Title 1">
            <a:extLst>
              <a:ext uri="{FF2B5EF4-FFF2-40B4-BE49-F238E27FC236}">
                <a16:creationId xmlns:a16="http://schemas.microsoft.com/office/drawing/2014/main" id="{DE8C8129-2493-4755-EE9C-D5A2E8438059}"/>
              </a:ext>
            </a:extLst>
          </p:cNvPr>
          <p:cNvSpPr txBox="1">
            <a:spLocks/>
          </p:cNvSpPr>
          <p:nvPr/>
        </p:nvSpPr>
        <p:spPr>
          <a:xfrm>
            <a:off x="854528" y="5810805"/>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Biner ke Heksadesimal</a:t>
            </a:r>
          </a:p>
        </p:txBody>
      </p:sp>
      <p:sp>
        <p:nvSpPr>
          <p:cNvPr id="16" name="Title 1">
            <a:extLst>
              <a:ext uri="{FF2B5EF4-FFF2-40B4-BE49-F238E27FC236}">
                <a16:creationId xmlns:a16="http://schemas.microsoft.com/office/drawing/2014/main" id="{CD31F219-EB0D-0E53-B163-42147D3DE0F7}"/>
              </a:ext>
            </a:extLst>
          </p:cNvPr>
          <p:cNvSpPr txBox="1">
            <a:spLocks/>
          </p:cNvSpPr>
          <p:nvPr/>
        </p:nvSpPr>
        <p:spPr>
          <a:xfrm>
            <a:off x="3526980" y="4236449"/>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Desimal ke Biner</a:t>
            </a:r>
          </a:p>
        </p:txBody>
      </p:sp>
      <p:sp>
        <p:nvSpPr>
          <p:cNvPr id="17" name="Title 1">
            <a:extLst>
              <a:ext uri="{FF2B5EF4-FFF2-40B4-BE49-F238E27FC236}">
                <a16:creationId xmlns:a16="http://schemas.microsoft.com/office/drawing/2014/main" id="{CABA0FC1-7D4E-F883-0B17-F3A1440EC755}"/>
              </a:ext>
            </a:extLst>
          </p:cNvPr>
          <p:cNvSpPr txBox="1">
            <a:spLocks/>
          </p:cNvSpPr>
          <p:nvPr/>
        </p:nvSpPr>
        <p:spPr>
          <a:xfrm>
            <a:off x="3526980" y="5023627"/>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Desimal ke Oktet</a:t>
            </a:r>
          </a:p>
        </p:txBody>
      </p:sp>
      <p:sp>
        <p:nvSpPr>
          <p:cNvPr id="18" name="Title 1">
            <a:extLst>
              <a:ext uri="{FF2B5EF4-FFF2-40B4-BE49-F238E27FC236}">
                <a16:creationId xmlns:a16="http://schemas.microsoft.com/office/drawing/2014/main" id="{75E405F2-2F4F-41D0-4061-4497B32CA940}"/>
              </a:ext>
            </a:extLst>
          </p:cNvPr>
          <p:cNvSpPr txBox="1">
            <a:spLocks/>
          </p:cNvSpPr>
          <p:nvPr/>
        </p:nvSpPr>
        <p:spPr>
          <a:xfrm>
            <a:off x="3543308" y="5810805"/>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Desimal ke Heksadesimal</a:t>
            </a:r>
          </a:p>
        </p:txBody>
      </p:sp>
      <p:sp>
        <p:nvSpPr>
          <p:cNvPr id="19" name="Title 1">
            <a:extLst>
              <a:ext uri="{FF2B5EF4-FFF2-40B4-BE49-F238E27FC236}">
                <a16:creationId xmlns:a16="http://schemas.microsoft.com/office/drawing/2014/main" id="{5BEF6695-7970-2F35-0E81-B232332CF799}"/>
              </a:ext>
            </a:extLst>
          </p:cNvPr>
          <p:cNvSpPr txBox="1">
            <a:spLocks/>
          </p:cNvSpPr>
          <p:nvPr/>
        </p:nvSpPr>
        <p:spPr>
          <a:xfrm>
            <a:off x="6215760" y="4230892"/>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Oktet ke Biner</a:t>
            </a:r>
          </a:p>
        </p:txBody>
      </p:sp>
      <p:sp>
        <p:nvSpPr>
          <p:cNvPr id="20" name="Title 1">
            <a:extLst>
              <a:ext uri="{FF2B5EF4-FFF2-40B4-BE49-F238E27FC236}">
                <a16:creationId xmlns:a16="http://schemas.microsoft.com/office/drawing/2014/main" id="{EC2FB8AA-10F5-4B69-A59B-42CD656F5FA2}"/>
              </a:ext>
            </a:extLst>
          </p:cNvPr>
          <p:cNvSpPr txBox="1">
            <a:spLocks/>
          </p:cNvSpPr>
          <p:nvPr/>
        </p:nvSpPr>
        <p:spPr>
          <a:xfrm>
            <a:off x="6215760" y="5018070"/>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Oktet ke Desimal</a:t>
            </a:r>
          </a:p>
        </p:txBody>
      </p:sp>
      <p:sp>
        <p:nvSpPr>
          <p:cNvPr id="21" name="Title 1">
            <a:extLst>
              <a:ext uri="{FF2B5EF4-FFF2-40B4-BE49-F238E27FC236}">
                <a16:creationId xmlns:a16="http://schemas.microsoft.com/office/drawing/2014/main" id="{854C9B61-41C5-B422-A908-2649B4FE7A2A}"/>
              </a:ext>
            </a:extLst>
          </p:cNvPr>
          <p:cNvSpPr txBox="1">
            <a:spLocks/>
          </p:cNvSpPr>
          <p:nvPr/>
        </p:nvSpPr>
        <p:spPr>
          <a:xfrm>
            <a:off x="6232088" y="5805248"/>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Oktet ke Heksadesimal</a:t>
            </a:r>
          </a:p>
        </p:txBody>
      </p:sp>
      <p:sp>
        <p:nvSpPr>
          <p:cNvPr id="22" name="Title 1">
            <a:extLst>
              <a:ext uri="{FF2B5EF4-FFF2-40B4-BE49-F238E27FC236}">
                <a16:creationId xmlns:a16="http://schemas.microsoft.com/office/drawing/2014/main" id="{B4F08B58-CF2D-1B6F-7E8B-F6C890578EE3}"/>
              </a:ext>
            </a:extLst>
          </p:cNvPr>
          <p:cNvSpPr txBox="1">
            <a:spLocks/>
          </p:cNvSpPr>
          <p:nvPr/>
        </p:nvSpPr>
        <p:spPr>
          <a:xfrm>
            <a:off x="8897254" y="4230892"/>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Heksadesimal ke Biner</a:t>
            </a:r>
          </a:p>
        </p:txBody>
      </p:sp>
      <p:sp>
        <p:nvSpPr>
          <p:cNvPr id="23" name="Title 1">
            <a:extLst>
              <a:ext uri="{FF2B5EF4-FFF2-40B4-BE49-F238E27FC236}">
                <a16:creationId xmlns:a16="http://schemas.microsoft.com/office/drawing/2014/main" id="{5F060352-7553-FB38-10B1-6EE76BBD6AF1}"/>
              </a:ext>
            </a:extLst>
          </p:cNvPr>
          <p:cNvSpPr txBox="1">
            <a:spLocks/>
          </p:cNvSpPr>
          <p:nvPr/>
        </p:nvSpPr>
        <p:spPr>
          <a:xfrm>
            <a:off x="8897254" y="5018070"/>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Heksadesimal ke Desimal</a:t>
            </a:r>
          </a:p>
        </p:txBody>
      </p:sp>
      <p:sp>
        <p:nvSpPr>
          <p:cNvPr id="24" name="Title 1">
            <a:extLst>
              <a:ext uri="{FF2B5EF4-FFF2-40B4-BE49-F238E27FC236}">
                <a16:creationId xmlns:a16="http://schemas.microsoft.com/office/drawing/2014/main" id="{7729AE63-E2B8-AB78-990E-10A0006A5430}"/>
              </a:ext>
            </a:extLst>
          </p:cNvPr>
          <p:cNvSpPr txBox="1">
            <a:spLocks/>
          </p:cNvSpPr>
          <p:nvPr/>
        </p:nvSpPr>
        <p:spPr>
          <a:xfrm>
            <a:off x="8913582" y="5805248"/>
            <a:ext cx="2456546" cy="658133"/>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d-ID" sz="2000" b="1" dirty="0"/>
              <a:t>Heksadesimal ke Oktet</a:t>
            </a:r>
          </a:p>
        </p:txBody>
      </p:sp>
    </p:spTree>
    <p:extLst>
      <p:ext uri="{BB962C8B-B14F-4D97-AF65-F5344CB8AC3E}">
        <p14:creationId xmlns:p14="http://schemas.microsoft.com/office/powerpoint/2010/main" val="2206149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ppt_x"/>
                                          </p:val>
                                        </p:tav>
                                        <p:tav tm="100000">
                                          <p:val>
                                            <p:strVal val="#ppt_x"/>
                                          </p:val>
                                        </p:tav>
                                      </p:tavLst>
                                    </p:anim>
                                    <p:anim calcmode="lin" valueType="num">
                                      <p:cBhvr additive="base">
                                        <p:cTn id="7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fill="hold"/>
                                        <p:tgtEl>
                                          <p:spTgt spid="19"/>
                                        </p:tgtEl>
                                        <p:attrNameLst>
                                          <p:attrName>ppt_x</p:attrName>
                                        </p:attrNameLst>
                                      </p:cBhvr>
                                      <p:tavLst>
                                        <p:tav tm="0">
                                          <p:val>
                                            <p:strVal val="#ppt_x"/>
                                          </p:val>
                                        </p:tav>
                                        <p:tav tm="100000">
                                          <p:val>
                                            <p:strVal val="#ppt_x"/>
                                          </p:val>
                                        </p:tav>
                                      </p:tavLst>
                                    </p:anim>
                                    <p:anim calcmode="lin" valueType="num">
                                      <p:cBhvr additive="base">
                                        <p:cTn id="8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500" fill="hold"/>
                                        <p:tgtEl>
                                          <p:spTgt spid="20"/>
                                        </p:tgtEl>
                                        <p:attrNameLst>
                                          <p:attrName>ppt_x</p:attrName>
                                        </p:attrNameLst>
                                      </p:cBhvr>
                                      <p:tavLst>
                                        <p:tav tm="0">
                                          <p:val>
                                            <p:strVal val="#ppt_x"/>
                                          </p:val>
                                        </p:tav>
                                        <p:tav tm="100000">
                                          <p:val>
                                            <p:strVal val="#ppt_x"/>
                                          </p:val>
                                        </p:tav>
                                      </p:tavLst>
                                    </p:anim>
                                    <p:anim calcmode="lin" valueType="num">
                                      <p:cBhvr additive="base">
                                        <p:cTn id="8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fill="hold"/>
                                        <p:tgtEl>
                                          <p:spTgt spid="21"/>
                                        </p:tgtEl>
                                        <p:attrNameLst>
                                          <p:attrName>ppt_x</p:attrName>
                                        </p:attrNameLst>
                                      </p:cBhvr>
                                      <p:tavLst>
                                        <p:tav tm="0">
                                          <p:val>
                                            <p:strVal val="#ppt_x"/>
                                          </p:val>
                                        </p:tav>
                                        <p:tav tm="100000">
                                          <p:val>
                                            <p:strVal val="#ppt_x"/>
                                          </p:val>
                                        </p:tav>
                                      </p:tavLst>
                                    </p:anim>
                                    <p:anim calcmode="lin" valueType="num">
                                      <p:cBhvr additive="base">
                                        <p:cTn id="9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ppt_x"/>
                                          </p:val>
                                        </p:tav>
                                        <p:tav tm="100000">
                                          <p:val>
                                            <p:strVal val="#ppt_x"/>
                                          </p:val>
                                        </p:tav>
                                      </p:tavLst>
                                    </p:anim>
                                    <p:anim calcmode="lin" valueType="num">
                                      <p:cBhvr additive="base">
                                        <p:cTn id="9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fill="hold"/>
                                        <p:tgtEl>
                                          <p:spTgt spid="23"/>
                                        </p:tgtEl>
                                        <p:attrNameLst>
                                          <p:attrName>ppt_x</p:attrName>
                                        </p:attrNameLst>
                                      </p:cBhvr>
                                      <p:tavLst>
                                        <p:tav tm="0">
                                          <p:val>
                                            <p:strVal val="#ppt_x"/>
                                          </p:val>
                                        </p:tav>
                                        <p:tav tm="100000">
                                          <p:val>
                                            <p:strVal val="#ppt_x"/>
                                          </p:val>
                                        </p:tav>
                                      </p:tavLst>
                                    </p:anim>
                                    <p:anim calcmode="lin" valueType="num">
                                      <p:cBhvr additive="base">
                                        <p:cTn id="10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500" fill="hold"/>
                                        <p:tgtEl>
                                          <p:spTgt spid="24"/>
                                        </p:tgtEl>
                                        <p:attrNameLst>
                                          <p:attrName>ppt_x</p:attrName>
                                        </p:attrNameLst>
                                      </p:cBhvr>
                                      <p:tavLst>
                                        <p:tav tm="0">
                                          <p:val>
                                            <p:strVal val="#ppt_x"/>
                                          </p:val>
                                        </p:tav>
                                        <p:tav tm="100000">
                                          <p:val>
                                            <p:strVal val="#ppt_x"/>
                                          </p:val>
                                        </p:tav>
                                      </p:tavLst>
                                    </p:anim>
                                    <p:anim calcmode="lin" valueType="num">
                                      <p:cBhvr additive="base">
                                        <p:cTn id="11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7" y="242767"/>
            <a:ext cx="8618267" cy="628401"/>
          </a:xfrm>
        </p:spPr>
        <p:txBody>
          <a:bodyPr>
            <a:normAutofit fontScale="90000"/>
          </a:bodyPr>
          <a:lstStyle/>
          <a:p>
            <a:pPr algn="ctr"/>
            <a:r>
              <a:rPr lang="id-ID" dirty="0">
                <a:effectLst/>
              </a:rPr>
              <a:t>Sistem Bilangan</a:t>
            </a:r>
          </a:p>
        </p:txBody>
      </p:sp>
      <p:sp>
        <p:nvSpPr>
          <p:cNvPr id="3" name="TextBox 2">
            <a:extLst>
              <a:ext uri="{FF2B5EF4-FFF2-40B4-BE49-F238E27FC236}">
                <a16:creationId xmlns:a16="http://schemas.microsoft.com/office/drawing/2014/main" id="{AFAA3B91-4D01-C33C-D385-23916F2103F9}"/>
              </a:ext>
            </a:extLst>
          </p:cNvPr>
          <p:cNvSpPr txBox="1"/>
          <p:nvPr/>
        </p:nvSpPr>
        <p:spPr>
          <a:xfrm>
            <a:off x="489518" y="1874762"/>
            <a:ext cx="1711347" cy="369332"/>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spAutoFit/>
          </a:bodyPr>
          <a:lstStyle/>
          <a:p>
            <a:pPr algn="ctr"/>
            <a:r>
              <a:rPr lang="id-ID" dirty="0"/>
              <a:t>Biner</a:t>
            </a:r>
          </a:p>
        </p:txBody>
      </p:sp>
      <p:sp>
        <p:nvSpPr>
          <p:cNvPr id="4" name="TextBox 3">
            <a:extLst>
              <a:ext uri="{FF2B5EF4-FFF2-40B4-BE49-F238E27FC236}">
                <a16:creationId xmlns:a16="http://schemas.microsoft.com/office/drawing/2014/main" id="{8121BCE9-6C10-CA19-B895-5A4C5154624F}"/>
              </a:ext>
            </a:extLst>
          </p:cNvPr>
          <p:cNvSpPr txBox="1"/>
          <p:nvPr/>
        </p:nvSpPr>
        <p:spPr>
          <a:xfrm>
            <a:off x="489517" y="2966363"/>
            <a:ext cx="1711347" cy="369332"/>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spAutoFit/>
          </a:bodyPr>
          <a:lstStyle/>
          <a:p>
            <a:pPr algn="ctr"/>
            <a:r>
              <a:rPr lang="id-ID" dirty="0"/>
              <a:t>Oktet</a:t>
            </a:r>
          </a:p>
        </p:txBody>
      </p:sp>
      <p:sp>
        <p:nvSpPr>
          <p:cNvPr id="8" name="TextBox 7">
            <a:extLst>
              <a:ext uri="{FF2B5EF4-FFF2-40B4-BE49-F238E27FC236}">
                <a16:creationId xmlns:a16="http://schemas.microsoft.com/office/drawing/2014/main" id="{2F085DBD-DD88-7240-4D1A-300B8BE55B26}"/>
              </a:ext>
            </a:extLst>
          </p:cNvPr>
          <p:cNvSpPr txBox="1"/>
          <p:nvPr/>
        </p:nvSpPr>
        <p:spPr>
          <a:xfrm>
            <a:off x="489519" y="1019022"/>
            <a:ext cx="8618267"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Secara umum, sistem bilangan N akan memiliki unsur penyusun bilangan 0 sampai dengan N-1 </a:t>
            </a:r>
            <a:endParaRPr lang="en-US" sz="2000" dirty="0"/>
          </a:p>
        </p:txBody>
      </p:sp>
      <p:sp>
        <p:nvSpPr>
          <p:cNvPr id="11" name="TextBox 10">
            <a:extLst>
              <a:ext uri="{FF2B5EF4-FFF2-40B4-BE49-F238E27FC236}">
                <a16:creationId xmlns:a16="http://schemas.microsoft.com/office/drawing/2014/main" id="{A5CEB56A-AE7D-9A41-02C0-57E2D9B4A25E}"/>
              </a:ext>
            </a:extLst>
          </p:cNvPr>
          <p:cNvSpPr txBox="1"/>
          <p:nvPr/>
        </p:nvSpPr>
        <p:spPr>
          <a:xfrm>
            <a:off x="2408972" y="1859373"/>
            <a:ext cx="9293509" cy="40011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r>
              <a:rPr lang="id-ID" sz="2000" dirty="0"/>
              <a:t>Sistem bilangan berbasis 2</a:t>
            </a:r>
          </a:p>
        </p:txBody>
      </p:sp>
      <p:sp>
        <p:nvSpPr>
          <p:cNvPr id="12" name="TextBox 11">
            <a:extLst>
              <a:ext uri="{FF2B5EF4-FFF2-40B4-BE49-F238E27FC236}">
                <a16:creationId xmlns:a16="http://schemas.microsoft.com/office/drawing/2014/main" id="{86B12F16-75FD-87B4-F1D9-82C7A5D2DBE7}"/>
              </a:ext>
            </a:extLst>
          </p:cNvPr>
          <p:cNvSpPr txBox="1"/>
          <p:nvPr/>
        </p:nvSpPr>
        <p:spPr>
          <a:xfrm>
            <a:off x="2408973" y="2332011"/>
            <a:ext cx="505548" cy="40011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2000" dirty="0"/>
              <a:t>0</a:t>
            </a:r>
          </a:p>
        </p:txBody>
      </p:sp>
      <p:sp>
        <p:nvSpPr>
          <p:cNvPr id="16" name="TextBox 15">
            <a:extLst>
              <a:ext uri="{FF2B5EF4-FFF2-40B4-BE49-F238E27FC236}">
                <a16:creationId xmlns:a16="http://schemas.microsoft.com/office/drawing/2014/main" id="{9A9DB2D9-E3AD-F6CB-1DCD-F1295E713E3B}"/>
              </a:ext>
            </a:extLst>
          </p:cNvPr>
          <p:cNvSpPr txBox="1"/>
          <p:nvPr/>
        </p:nvSpPr>
        <p:spPr>
          <a:xfrm>
            <a:off x="2408972" y="2966363"/>
            <a:ext cx="9293509" cy="40011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r>
              <a:rPr lang="id-ID" sz="2000" dirty="0"/>
              <a:t>Sistem bilangan berbasis 8</a:t>
            </a:r>
          </a:p>
        </p:txBody>
      </p:sp>
      <p:sp>
        <p:nvSpPr>
          <p:cNvPr id="25" name="TextBox 24">
            <a:extLst>
              <a:ext uri="{FF2B5EF4-FFF2-40B4-BE49-F238E27FC236}">
                <a16:creationId xmlns:a16="http://schemas.microsoft.com/office/drawing/2014/main" id="{A1A88EE2-619A-9E8F-CE1C-95B4636F0D1C}"/>
              </a:ext>
            </a:extLst>
          </p:cNvPr>
          <p:cNvSpPr txBox="1"/>
          <p:nvPr/>
        </p:nvSpPr>
        <p:spPr>
          <a:xfrm>
            <a:off x="2953412" y="2329934"/>
            <a:ext cx="505548" cy="40011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2000" dirty="0"/>
              <a:t>1</a:t>
            </a:r>
          </a:p>
        </p:txBody>
      </p:sp>
      <p:sp>
        <p:nvSpPr>
          <p:cNvPr id="26" name="TextBox 25">
            <a:extLst>
              <a:ext uri="{FF2B5EF4-FFF2-40B4-BE49-F238E27FC236}">
                <a16:creationId xmlns:a16="http://schemas.microsoft.com/office/drawing/2014/main" id="{BFC63DD8-7C89-3741-F897-2E84E85CB5F0}"/>
              </a:ext>
            </a:extLst>
          </p:cNvPr>
          <p:cNvSpPr txBox="1"/>
          <p:nvPr/>
        </p:nvSpPr>
        <p:spPr>
          <a:xfrm>
            <a:off x="2408973" y="3439001"/>
            <a:ext cx="505548" cy="40011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pPr algn="ctr"/>
            <a:r>
              <a:rPr lang="id-ID" sz="2000" dirty="0"/>
              <a:t>0</a:t>
            </a:r>
          </a:p>
        </p:txBody>
      </p:sp>
      <p:sp>
        <p:nvSpPr>
          <p:cNvPr id="27" name="TextBox 26">
            <a:extLst>
              <a:ext uri="{FF2B5EF4-FFF2-40B4-BE49-F238E27FC236}">
                <a16:creationId xmlns:a16="http://schemas.microsoft.com/office/drawing/2014/main" id="{4FE948B0-1265-984A-E777-3AA757AD629E}"/>
              </a:ext>
            </a:extLst>
          </p:cNvPr>
          <p:cNvSpPr txBox="1"/>
          <p:nvPr/>
        </p:nvSpPr>
        <p:spPr>
          <a:xfrm>
            <a:off x="2953412" y="3436924"/>
            <a:ext cx="505548" cy="40011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pPr algn="ctr"/>
            <a:r>
              <a:rPr lang="id-ID" sz="2000" dirty="0"/>
              <a:t>1</a:t>
            </a:r>
          </a:p>
        </p:txBody>
      </p:sp>
      <p:sp>
        <p:nvSpPr>
          <p:cNvPr id="28" name="TextBox 27">
            <a:extLst>
              <a:ext uri="{FF2B5EF4-FFF2-40B4-BE49-F238E27FC236}">
                <a16:creationId xmlns:a16="http://schemas.microsoft.com/office/drawing/2014/main" id="{D950E335-E550-3AF8-139A-A5826A7C8A79}"/>
              </a:ext>
            </a:extLst>
          </p:cNvPr>
          <p:cNvSpPr txBox="1"/>
          <p:nvPr/>
        </p:nvSpPr>
        <p:spPr>
          <a:xfrm>
            <a:off x="3497851" y="3441444"/>
            <a:ext cx="505548" cy="40011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pPr algn="ctr"/>
            <a:r>
              <a:rPr lang="id-ID" sz="2000" dirty="0"/>
              <a:t>2</a:t>
            </a:r>
          </a:p>
        </p:txBody>
      </p:sp>
      <p:sp>
        <p:nvSpPr>
          <p:cNvPr id="29" name="TextBox 28">
            <a:extLst>
              <a:ext uri="{FF2B5EF4-FFF2-40B4-BE49-F238E27FC236}">
                <a16:creationId xmlns:a16="http://schemas.microsoft.com/office/drawing/2014/main" id="{B0CD582F-AB0F-76F6-97A4-26A434F31069}"/>
              </a:ext>
            </a:extLst>
          </p:cNvPr>
          <p:cNvSpPr txBox="1"/>
          <p:nvPr/>
        </p:nvSpPr>
        <p:spPr>
          <a:xfrm>
            <a:off x="4042290" y="3439367"/>
            <a:ext cx="505548" cy="40011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pPr algn="ctr"/>
            <a:r>
              <a:rPr lang="id-ID" sz="2000" dirty="0"/>
              <a:t>3</a:t>
            </a:r>
          </a:p>
        </p:txBody>
      </p:sp>
      <p:sp>
        <p:nvSpPr>
          <p:cNvPr id="30" name="TextBox 29">
            <a:extLst>
              <a:ext uri="{FF2B5EF4-FFF2-40B4-BE49-F238E27FC236}">
                <a16:creationId xmlns:a16="http://schemas.microsoft.com/office/drawing/2014/main" id="{19668C4D-E90E-B63C-5D36-DD9B375A5F08}"/>
              </a:ext>
            </a:extLst>
          </p:cNvPr>
          <p:cNvSpPr txBox="1"/>
          <p:nvPr/>
        </p:nvSpPr>
        <p:spPr>
          <a:xfrm>
            <a:off x="4586729" y="3440099"/>
            <a:ext cx="505548" cy="40011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pPr algn="ctr"/>
            <a:r>
              <a:rPr lang="id-ID" sz="2000" dirty="0"/>
              <a:t>4</a:t>
            </a:r>
          </a:p>
        </p:txBody>
      </p:sp>
      <p:sp>
        <p:nvSpPr>
          <p:cNvPr id="31" name="TextBox 30">
            <a:extLst>
              <a:ext uri="{FF2B5EF4-FFF2-40B4-BE49-F238E27FC236}">
                <a16:creationId xmlns:a16="http://schemas.microsoft.com/office/drawing/2014/main" id="{AB769657-18F1-F7CF-1822-6FF1818A045C}"/>
              </a:ext>
            </a:extLst>
          </p:cNvPr>
          <p:cNvSpPr txBox="1"/>
          <p:nvPr/>
        </p:nvSpPr>
        <p:spPr>
          <a:xfrm>
            <a:off x="5131168" y="3438022"/>
            <a:ext cx="505548" cy="40011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pPr algn="ctr"/>
            <a:r>
              <a:rPr lang="id-ID" sz="2000" dirty="0"/>
              <a:t>5</a:t>
            </a:r>
          </a:p>
        </p:txBody>
      </p:sp>
      <p:sp>
        <p:nvSpPr>
          <p:cNvPr id="32" name="TextBox 31">
            <a:extLst>
              <a:ext uri="{FF2B5EF4-FFF2-40B4-BE49-F238E27FC236}">
                <a16:creationId xmlns:a16="http://schemas.microsoft.com/office/drawing/2014/main" id="{27AFE584-FAAD-E345-7175-5F63FB330F11}"/>
              </a:ext>
            </a:extLst>
          </p:cNvPr>
          <p:cNvSpPr txBox="1"/>
          <p:nvPr/>
        </p:nvSpPr>
        <p:spPr>
          <a:xfrm>
            <a:off x="5675607" y="3436192"/>
            <a:ext cx="505548" cy="40011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pPr algn="ctr"/>
            <a:r>
              <a:rPr lang="id-ID" sz="2000" dirty="0"/>
              <a:t>6</a:t>
            </a:r>
          </a:p>
        </p:txBody>
      </p:sp>
      <p:sp>
        <p:nvSpPr>
          <p:cNvPr id="33" name="TextBox 32">
            <a:extLst>
              <a:ext uri="{FF2B5EF4-FFF2-40B4-BE49-F238E27FC236}">
                <a16:creationId xmlns:a16="http://schemas.microsoft.com/office/drawing/2014/main" id="{4D99D1F3-6950-29E8-CC58-7835B4AB0966}"/>
              </a:ext>
            </a:extLst>
          </p:cNvPr>
          <p:cNvSpPr txBox="1"/>
          <p:nvPr/>
        </p:nvSpPr>
        <p:spPr>
          <a:xfrm>
            <a:off x="6220046" y="3434115"/>
            <a:ext cx="505548" cy="40011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pPr algn="ctr"/>
            <a:r>
              <a:rPr lang="id-ID" sz="2000" dirty="0"/>
              <a:t>7</a:t>
            </a:r>
          </a:p>
        </p:txBody>
      </p:sp>
      <p:sp>
        <p:nvSpPr>
          <p:cNvPr id="34" name="TextBox 33">
            <a:extLst>
              <a:ext uri="{FF2B5EF4-FFF2-40B4-BE49-F238E27FC236}">
                <a16:creationId xmlns:a16="http://schemas.microsoft.com/office/drawing/2014/main" id="{1616F8B0-6A0C-F9FA-95B5-7131E7A33568}"/>
              </a:ext>
            </a:extLst>
          </p:cNvPr>
          <p:cNvSpPr txBox="1"/>
          <p:nvPr/>
        </p:nvSpPr>
        <p:spPr>
          <a:xfrm>
            <a:off x="489515" y="4054616"/>
            <a:ext cx="1711347" cy="369332"/>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spAutoFit/>
          </a:bodyPr>
          <a:lstStyle/>
          <a:p>
            <a:pPr algn="ctr"/>
            <a:r>
              <a:rPr lang="id-ID" dirty="0"/>
              <a:t>Desimal</a:t>
            </a:r>
          </a:p>
        </p:txBody>
      </p:sp>
      <p:sp>
        <p:nvSpPr>
          <p:cNvPr id="35" name="TextBox 34">
            <a:extLst>
              <a:ext uri="{FF2B5EF4-FFF2-40B4-BE49-F238E27FC236}">
                <a16:creationId xmlns:a16="http://schemas.microsoft.com/office/drawing/2014/main" id="{F582C7CC-4248-0097-35A2-9E6D56EE8196}"/>
              </a:ext>
            </a:extLst>
          </p:cNvPr>
          <p:cNvSpPr txBox="1"/>
          <p:nvPr/>
        </p:nvSpPr>
        <p:spPr>
          <a:xfrm>
            <a:off x="2408970" y="4054616"/>
            <a:ext cx="9293509"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r>
              <a:rPr lang="id-ID" sz="2000" dirty="0"/>
              <a:t>Sistem bilangan berbasis 10</a:t>
            </a:r>
          </a:p>
        </p:txBody>
      </p:sp>
      <p:sp>
        <p:nvSpPr>
          <p:cNvPr id="36" name="TextBox 35">
            <a:extLst>
              <a:ext uri="{FF2B5EF4-FFF2-40B4-BE49-F238E27FC236}">
                <a16:creationId xmlns:a16="http://schemas.microsoft.com/office/drawing/2014/main" id="{9C0AF310-79C5-E2C2-91F8-C6624B75FEA9}"/>
              </a:ext>
            </a:extLst>
          </p:cNvPr>
          <p:cNvSpPr txBox="1"/>
          <p:nvPr/>
        </p:nvSpPr>
        <p:spPr>
          <a:xfrm>
            <a:off x="2408971" y="4527254"/>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0</a:t>
            </a:r>
          </a:p>
        </p:txBody>
      </p:sp>
      <p:sp>
        <p:nvSpPr>
          <p:cNvPr id="37" name="TextBox 36">
            <a:extLst>
              <a:ext uri="{FF2B5EF4-FFF2-40B4-BE49-F238E27FC236}">
                <a16:creationId xmlns:a16="http://schemas.microsoft.com/office/drawing/2014/main" id="{F6EDD433-8226-0147-546E-4A64CBF7F383}"/>
              </a:ext>
            </a:extLst>
          </p:cNvPr>
          <p:cNvSpPr txBox="1"/>
          <p:nvPr/>
        </p:nvSpPr>
        <p:spPr>
          <a:xfrm>
            <a:off x="2953410" y="4525177"/>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1</a:t>
            </a:r>
          </a:p>
        </p:txBody>
      </p:sp>
      <p:sp>
        <p:nvSpPr>
          <p:cNvPr id="38" name="TextBox 37">
            <a:extLst>
              <a:ext uri="{FF2B5EF4-FFF2-40B4-BE49-F238E27FC236}">
                <a16:creationId xmlns:a16="http://schemas.microsoft.com/office/drawing/2014/main" id="{325E9DFA-F43C-A346-0ED4-7AA2FC55AC7A}"/>
              </a:ext>
            </a:extLst>
          </p:cNvPr>
          <p:cNvSpPr txBox="1"/>
          <p:nvPr/>
        </p:nvSpPr>
        <p:spPr>
          <a:xfrm>
            <a:off x="3497849" y="4529697"/>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2</a:t>
            </a:r>
          </a:p>
        </p:txBody>
      </p:sp>
      <p:sp>
        <p:nvSpPr>
          <p:cNvPr id="39" name="TextBox 38">
            <a:extLst>
              <a:ext uri="{FF2B5EF4-FFF2-40B4-BE49-F238E27FC236}">
                <a16:creationId xmlns:a16="http://schemas.microsoft.com/office/drawing/2014/main" id="{2E48ADBB-2A99-9C9E-BB02-C9659E14B47D}"/>
              </a:ext>
            </a:extLst>
          </p:cNvPr>
          <p:cNvSpPr txBox="1"/>
          <p:nvPr/>
        </p:nvSpPr>
        <p:spPr>
          <a:xfrm>
            <a:off x="4042288" y="4527620"/>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3</a:t>
            </a:r>
          </a:p>
        </p:txBody>
      </p:sp>
      <p:sp>
        <p:nvSpPr>
          <p:cNvPr id="40" name="TextBox 39">
            <a:extLst>
              <a:ext uri="{FF2B5EF4-FFF2-40B4-BE49-F238E27FC236}">
                <a16:creationId xmlns:a16="http://schemas.microsoft.com/office/drawing/2014/main" id="{E81D3295-1E7F-16FC-1368-603E0AC6177A}"/>
              </a:ext>
            </a:extLst>
          </p:cNvPr>
          <p:cNvSpPr txBox="1"/>
          <p:nvPr/>
        </p:nvSpPr>
        <p:spPr>
          <a:xfrm>
            <a:off x="4586727" y="4528352"/>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4</a:t>
            </a:r>
          </a:p>
        </p:txBody>
      </p:sp>
      <p:sp>
        <p:nvSpPr>
          <p:cNvPr id="41" name="TextBox 40">
            <a:extLst>
              <a:ext uri="{FF2B5EF4-FFF2-40B4-BE49-F238E27FC236}">
                <a16:creationId xmlns:a16="http://schemas.microsoft.com/office/drawing/2014/main" id="{101EC54B-5252-0B1E-01D4-584C119CEF00}"/>
              </a:ext>
            </a:extLst>
          </p:cNvPr>
          <p:cNvSpPr txBox="1"/>
          <p:nvPr/>
        </p:nvSpPr>
        <p:spPr>
          <a:xfrm>
            <a:off x="5131166" y="4526275"/>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5</a:t>
            </a:r>
          </a:p>
        </p:txBody>
      </p:sp>
      <p:sp>
        <p:nvSpPr>
          <p:cNvPr id="42" name="TextBox 41">
            <a:extLst>
              <a:ext uri="{FF2B5EF4-FFF2-40B4-BE49-F238E27FC236}">
                <a16:creationId xmlns:a16="http://schemas.microsoft.com/office/drawing/2014/main" id="{36F790E3-4666-9984-6AAD-AB3A66B9D77B}"/>
              </a:ext>
            </a:extLst>
          </p:cNvPr>
          <p:cNvSpPr txBox="1"/>
          <p:nvPr/>
        </p:nvSpPr>
        <p:spPr>
          <a:xfrm>
            <a:off x="5675605" y="4524445"/>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6</a:t>
            </a:r>
          </a:p>
        </p:txBody>
      </p:sp>
      <p:sp>
        <p:nvSpPr>
          <p:cNvPr id="43" name="TextBox 42">
            <a:extLst>
              <a:ext uri="{FF2B5EF4-FFF2-40B4-BE49-F238E27FC236}">
                <a16:creationId xmlns:a16="http://schemas.microsoft.com/office/drawing/2014/main" id="{B1C5AABA-AA10-78DE-6C6D-B610146D36EC}"/>
              </a:ext>
            </a:extLst>
          </p:cNvPr>
          <p:cNvSpPr txBox="1"/>
          <p:nvPr/>
        </p:nvSpPr>
        <p:spPr>
          <a:xfrm>
            <a:off x="6220044" y="4522368"/>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7</a:t>
            </a:r>
          </a:p>
        </p:txBody>
      </p:sp>
      <p:sp>
        <p:nvSpPr>
          <p:cNvPr id="44" name="TextBox 43">
            <a:extLst>
              <a:ext uri="{FF2B5EF4-FFF2-40B4-BE49-F238E27FC236}">
                <a16:creationId xmlns:a16="http://schemas.microsoft.com/office/drawing/2014/main" id="{BF4AB653-6F72-E9F3-D9B0-90D9C604D54D}"/>
              </a:ext>
            </a:extLst>
          </p:cNvPr>
          <p:cNvSpPr txBox="1"/>
          <p:nvPr/>
        </p:nvSpPr>
        <p:spPr>
          <a:xfrm>
            <a:off x="6763308" y="4522368"/>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8</a:t>
            </a:r>
          </a:p>
        </p:txBody>
      </p:sp>
      <p:sp>
        <p:nvSpPr>
          <p:cNvPr id="45" name="TextBox 44">
            <a:extLst>
              <a:ext uri="{FF2B5EF4-FFF2-40B4-BE49-F238E27FC236}">
                <a16:creationId xmlns:a16="http://schemas.microsoft.com/office/drawing/2014/main" id="{FD033E55-BA90-9F4E-CD4D-D0D4C80964F9}"/>
              </a:ext>
            </a:extLst>
          </p:cNvPr>
          <p:cNvSpPr txBox="1"/>
          <p:nvPr/>
        </p:nvSpPr>
        <p:spPr>
          <a:xfrm>
            <a:off x="7307747" y="4520291"/>
            <a:ext cx="505548" cy="400110"/>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2000" dirty="0"/>
              <a:t>9</a:t>
            </a:r>
          </a:p>
        </p:txBody>
      </p:sp>
      <p:sp>
        <p:nvSpPr>
          <p:cNvPr id="46" name="TextBox 45">
            <a:extLst>
              <a:ext uri="{FF2B5EF4-FFF2-40B4-BE49-F238E27FC236}">
                <a16:creationId xmlns:a16="http://schemas.microsoft.com/office/drawing/2014/main" id="{5D697A1D-4E2B-1D75-366A-E04127B538B2}"/>
              </a:ext>
            </a:extLst>
          </p:cNvPr>
          <p:cNvSpPr txBox="1"/>
          <p:nvPr/>
        </p:nvSpPr>
        <p:spPr>
          <a:xfrm>
            <a:off x="489515" y="5171831"/>
            <a:ext cx="1711347" cy="369332"/>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spAutoFit/>
          </a:bodyPr>
          <a:lstStyle/>
          <a:p>
            <a:pPr algn="ctr"/>
            <a:r>
              <a:rPr lang="id-ID" dirty="0"/>
              <a:t>Heksadesimal</a:t>
            </a:r>
          </a:p>
        </p:txBody>
      </p:sp>
      <p:sp>
        <p:nvSpPr>
          <p:cNvPr id="47" name="TextBox 46">
            <a:extLst>
              <a:ext uri="{FF2B5EF4-FFF2-40B4-BE49-F238E27FC236}">
                <a16:creationId xmlns:a16="http://schemas.microsoft.com/office/drawing/2014/main" id="{A4E5D5CB-85D5-B0E3-C1F7-9B4816A78C4C}"/>
              </a:ext>
            </a:extLst>
          </p:cNvPr>
          <p:cNvSpPr txBox="1"/>
          <p:nvPr/>
        </p:nvSpPr>
        <p:spPr>
          <a:xfrm>
            <a:off x="2408970" y="5171831"/>
            <a:ext cx="9293509"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r>
              <a:rPr lang="id-ID" sz="2000" dirty="0"/>
              <a:t>Sistem bilangan berbasis 16</a:t>
            </a:r>
          </a:p>
        </p:txBody>
      </p:sp>
      <p:sp>
        <p:nvSpPr>
          <p:cNvPr id="48" name="TextBox 47">
            <a:extLst>
              <a:ext uri="{FF2B5EF4-FFF2-40B4-BE49-F238E27FC236}">
                <a16:creationId xmlns:a16="http://schemas.microsoft.com/office/drawing/2014/main" id="{A01E31A3-4D82-14DA-AF34-547F3042741A}"/>
              </a:ext>
            </a:extLst>
          </p:cNvPr>
          <p:cNvSpPr txBox="1"/>
          <p:nvPr/>
        </p:nvSpPr>
        <p:spPr>
          <a:xfrm>
            <a:off x="2408971" y="5644469"/>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0</a:t>
            </a:r>
          </a:p>
        </p:txBody>
      </p:sp>
      <p:sp>
        <p:nvSpPr>
          <p:cNvPr id="49" name="TextBox 48">
            <a:extLst>
              <a:ext uri="{FF2B5EF4-FFF2-40B4-BE49-F238E27FC236}">
                <a16:creationId xmlns:a16="http://schemas.microsoft.com/office/drawing/2014/main" id="{D99536F6-7A0B-05AB-9CBE-6B99D261BA7F}"/>
              </a:ext>
            </a:extLst>
          </p:cNvPr>
          <p:cNvSpPr txBox="1"/>
          <p:nvPr/>
        </p:nvSpPr>
        <p:spPr>
          <a:xfrm>
            <a:off x="2953410" y="5642392"/>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1</a:t>
            </a:r>
          </a:p>
        </p:txBody>
      </p:sp>
      <p:sp>
        <p:nvSpPr>
          <p:cNvPr id="50" name="TextBox 49">
            <a:extLst>
              <a:ext uri="{FF2B5EF4-FFF2-40B4-BE49-F238E27FC236}">
                <a16:creationId xmlns:a16="http://schemas.microsoft.com/office/drawing/2014/main" id="{97874291-DFEB-BCAD-4EA6-30629068C63C}"/>
              </a:ext>
            </a:extLst>
          </p:cNvPr>
          <p:cNvSpPr txBox="1"/>
          <p:nvPr/>
        </p:nvSpPr>
        <p:spPr>
          <a:xfrm>
            <a:off x="3497849" y="5646912"/>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2</a:t>
            </a:r>
          </a:p>
        </p:txBody>
      </p:sp>
      <p:sp>
        <p:nvSpPr>
          <p:cNvPr id="51" name="TextBox 50">
            <a:extLst>
              <a:ext uri="{FF2B5EF4-FFF2-40B4-BE49-F238E27FC236}">
                <a16:creationId xmlns:a16="http://schemas.microsoft.com/office/drawing/2014/main" id="{931C36EA-7531-DE03-AD85-DB30F306A3A7}"/>
              </a:ext>
            </a:extLst>
          </p:cNvPr>
          <p:cNvSpPr txBox="1"/>
          <p:nvPr/>
        </p:nvSpPr>
        <p:spPr>
          <a:xfrm>
            <a:off x="4042288" y="5644835"/>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3</a:t>
            </a:r>
          </a:p>
        </p:txBody>
      </p:sp>
      <p:sp>
        <p:nvSpPr>
          <p:cNvPr id="52" name="TextBox 51">
            <a:extLst>
              <a:ext uri="{FF2B5EF4-FFF2-40B4-BE49-F238E27FC236}">
                <a16:creationId xmlns:a16="http://schemas.microsoft.com/office/drawing/2014/main" id="{D4E36559-CFF1-F2A2-207F-C7925BC6F019}"/>
              </a:ext>
            </a:extLst>
          </p:cNvPr>
          <p:cNvSpPr txBox="1"/>
          <p:nvPr/>
        </p:nvSpPr>
        <p:spPr>
          <a:xfrm>
            <a:off x="4586727" y="5645567"/>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4</a:t>
            </a:r>
          </a:p>
        </p:txBody>
      </p:sp>
      <p:sp>
        <p:nvSpPr>
          <p:cNvPr id="53" name="TextBox 52">
            <a:extLst>
              <a:ext uri="{FF2B5EF4-FFF2-40B4-BE49-F238E27FC236}">
                <a16:creationId xmlns:a16="http://schemas.microsoft.com/office/drawing/2014/main" id="{2DE8B9AC-C2FA-5463-E508-6CFC3D034230}"/>
              </a:ext>
            </a:extLst>
          </p:cNvPr>
          <p:cNvSpPr txBox="1"/>
          <p:nvPr/>
        </p:nvSpPr>
        <p:spPr>
          <a:xfrm>
            <a:off x="5131166" y="5643490"/>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5</a:t>
            </a:r>
          </a:p>
        </p:txBody>
      </p:sp>
      <p:sp>
        <p:nvSpPr>
          <p:cNvPr id="54" name="TextBox 53">
            <a:extLst>
              <a:ext uri="{FF2B5EF4-FFF2-40B4-BE49-F238E27FC236}">
                <a16:creationId xmlns:a16="http://schemas.microsoft.com/office/drawing/2014/main" id="{D2C31516-AF3B-FF25-1164-90FCA17E8347}"/>
              </a:ext>
            </a:extLst>
          </p:cNvPr>
          <p:cNvSpPr txBox="1"/>
          <p:nvPr/>
        </p:nvSpPr>
        <p:spPr>
          <a:xfrm>
            <a:off x="5675605" y="5641660"/>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6</a:t>
            </a:r>
          </a:p>
        </p:txBody>
      </p:sp>
      <p:sp>
        <p:nvSpPr>
          <p:cNvPr id="55" name="TextBox 54">
            <a:extLst>
              <a:ext uri="{FF2B5EF4-FFF2-40B4-BE49-F238E27FC236}">
                <a16:creationId xmlns:a16="http://schemas.microsoft.com/office/drawing/2014/main" id="{8FE2A624-2027-461F-478A-1B3D666A3355}"/>
              </a:ext>
            </a:extLst>
          </p:cNvPr>
          <p:cNvSpPr txBox="1"/>
          <p:nvPr/>
        </p:nvSpPr>
        <p:spPr>
          <a:xfrm>
            <a:off x="6220044" y="5639583"/>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7</a:t>
            </a:r>
          </a:p>
        </p:txBody>
      </p:sp>
      <p:sp>
        <p:nvSpPr>
          <p:cNvPr id="56" name="TextBox 55">
            <a:extLst>
              <a:ext uri="{FF2B5EF4-FFF2-40B4-BE49-F238E27FC236}">
                <a16:creationId xmlns:a16="http://schemas.microsoft.com/office/drawing/2014/main" id="{2F77584B-ADAC-FE53-2101-ACB14AB7FBA0}"/>
              </a:ext>
            </a:extLst>
          </p:cNvPr>
          <p:cNvSpPr txBox="1"/>
          <p:nvPr/>
        </p:nvSpPr>
        <p:spPr>
          <a:xfrm>
            <a:off x="6763308" y="5639583"/>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8</a:t>
            </a:r>
          </a:p>
        </p:txBody>
      </p:sp>
      <p:sp>
        <p:nvSpPr>
          <p:cNvPr id="57" name="TextBox 56">
            <a:extLst>
              <a:ext uri="{FF2B5EF4-FFF2-40B4-BE49-F238E27FC236}">
                <a16:creationId xmlns:a16="http://schemas.microsoft.com/office/drawing/2014/main" id="{5A5399C7-0D0B-65B0-F970-3AB0A84F2FB6}"/>
              </a:ext>
            </a:extLst>
          </p:cNvPr>
          <p:cNvSpPr txBox="1"/>
          <p:nvPr/>
        </p:nvSpPr>
        <p:spPr>
          <a:xfrm>
            <a:off x="7307747" y="5637506"/>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9</a:t>
            </a:r>
          </a:p>
        </p:txBody>
      </p:sp>
      <p:sp>
        <p:nvSpPr>
          <p:cNvPr id="58" name="TextBox 57">
            <a:extLst>
              <a:ext uri="{FF2B5EF4-FFF2-40B4-BE49-F238E27FC236}">
                <a16:creationId xmlns:a16="http://schemas.microsoft.com/office/drawing/2014/main" id="{FA1145DE-508A-BDD6-B53C-63EC44DE6CDE}"/>
              </a:ext>
            </a:extLst>
          </p:cNvPr>
          <p:cNvSpPr txBox="1"/>
          <p:nvPr/>
        </p:nvSpPr>
        <p:spPr>
          <a:xfrm>
            <a:off x="7853391" y="5639769"/>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10</a:t>
            </a:r>
          </a:p>
        </p:txBody>
      </p:sp>
      <p:sp>
        <p:nvSpPr>
          <p:cNvPr id="59" name="TextBox 58">
            <a:extLst>
              <a:ext uri="{FF2B5EF4-FFF2-40B4-BE49-F238E27FC236}">
                <a16:creationId xmlns:a16="http://schemas.microsoft.com/office/drawing/2014/main" id="{E8AD508A-7F7F-89BA-96CD-68C5B0DEC37D}"/>
              </a:ext>
            </a:extLst>
          </p:cNvPr>
          <p:cNvSpPr txBox="1"/>
          <p:nvPr/>
        </p:nvSpPr>
        <p:spPr>
          <a:xfrm>
            <a:off x="8397830" y="5637939"/>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11</a:t>
            </a:r>
          </a:p>
        </p:txBody>
      </p:sp>
      <p:sp>
        <p:nvSpPr>
          <p:cNvPr id="60" name="TextBox 59">
            <a:extLst>
              <a:ext uri="{FF2B5EF4-FFF2-40B4-BE49-F238E27FC236}">
                <a16:creationId xmlns:a16="http://schemas.microsoft.com/office/drawing/2014/main" id="{9143EEC0-3E54-1C6D-AC98-EF498E9B556F}"/>
              </a:ext>
            </a:extLst>
          </p:cNvPr>
          <p:cNvSpPr txBox="1"/>
          <p:nvPr/>
        </p:nvSpPr>
        <p:spPr>
          <a:xfrm>
            <a:off x="8942269" y="5635862"/>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12</a:t>
            </a:r>
          </a:p>
        </p:txBody>
      </p:sp>
      <p:sp>
        <p:nvSpPr>
          <p:cNvPr id="61" name="TextBox 60">
            <a:extLst>
              <a:ext uri="{FF2B5EF4-FFF2-40B4-BE49-F238E27FC236}">
                <a16:creationId xmlns:a16="http://schemas.microsoft.com/office/drawing/2014/main" id="{D4F2617B-8F7F-8049-18B2-CAF0E84BBFF1}"/>
              </a:ext>
            </a:extLst>
          </p:cNvPr>
          <p:cNvSpPr txBox="1"/>
          <p:nvPr/>
        </p:nvSpPr>
        <p:spPr>
          <a:xfrm>
            <a:off x="9485533" y="5635862"/>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13</a:t>
            </a:r>
          </a:p>
        </p:txBody>
      </p:sp>
      <p:sp>
        <p:nvSpPr>
          <p:cNvPr id="62" name="TextBox 61">
            <a:extLst>
              <a:ext uri="{FF2B5EF4-FFF2-40B4-BE49-F238E27FC236}">
                <a16:creationId xmlns:a16="http://schemas.microsoft.com/office/drawing/2014/main" id="{59767086-7D78-9393-501E-8FCC194A1CFD}"/>
              </a:ext>
            </a:extLst>
          </p:cNvPr>
          <p:cNvSpPr txBox="1"/>
          <p:nvPr/>
        </p:nvSpPr>
        <p:spPr>
          <a:xfrm>
            <a:off x="10029972" y="5633785"/>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14</a:t>
            </a:r>
          </a:p>
        </p:txBody>
      </p:sp>
      <p:sp>
        <p:nvSpPr>
          <p:cNvPr id="63" name="TextBox 62">
            <a:extLst>
              <a:ext uri="{FF2B5EF4-FFF2-40B4-BE49-F238E27FC236}">
                <a16:creationId xmlns:a16="http://schemas.microsoft.com/office/drawing/2014/main" id="{60623D4D-8D2B-D506-D38A-25A2027D96E0}"/>
              </a:ext>
            </a:extLst>
          </p:cNvPr>
          <p:cNvSpPr txBox="1"/>
          <p:nvPr/>
        </p:nvSpPr>
        <p:spPr>
          <a:xfrm>
            <a:off x="10573206" y="5633785"/>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15</a:t>
            </a:r>
          </a:p>
        </p:txBody>
      </p:sp>
      <p:sp>
        <p:nvSpPr>
          <p:cNvPr id="64" name="TextBox 63">
            <a:extLst>
              <a:ext uri="{FF2B5EF4-FFF2-40B4-BE49-F238E27FC236}">
                <a16:creationId xmlns:a16="http://schemas.microsoft.com/office/drawing/2014/main" id="{DEA50C3F-7995-9008-FF37-4C81B9AF318A}"/>
              </a:ext>
            </a:extLst>
          </p:cNvPr>
          <p:cNvSpPr txBox="1"/>
          <p:nvPr/>
        </p:nvSpPr>
        <p:spPr>
          <a:xfrm>
            <a:off x="2408971" y="6126812"/>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0</a:t>
            </a:r>
          </a:p>
        </p:txBody>
      </p:sp>
      <p:sp>
        <p:nvSpPr>
          <p:cNvPr id="65" name="TextBox 64">
            <a:extLst>
              <a:ext uri="{FF2B5EF4-FFF2-40B4-BE49-F238E27FC236}">
                <a16:creationId xmlns:a16="http://schemas.microsoft.com/office/drawing/2014/main" id="{EF40BB04-477D-47D6-F6DF-B7BE5783E27B}"/>
              </a:ext>
            </a:extLst>
          </p:cNvPr>
          <p:cNvSpPr txBox="1"/>
          <p:nvPr/>
        </p:nvSpPr>
        <p:spPr>
          <a:xfrm>
            <a:off x="2953410" y="6124735"/>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1</a:t>
            </a:r>
          </a:p>
        </p:txBody>
      </p:sp>
      <p:sp>
        <p:nvSpPr>
          <p:cNvPr id="66" name="TextBox 65">
            <a:extLst>
              <a:ext uri="{FF2B5EF4-FFF2-40B4-BE49-F238E27FC236}">
                <a16:creationId xmlns:a16="http://schemas.microsoft.com/office/drawing/2014/main" id="{27A48DA5-281A-32EA-4FA4-1DDB50BADC2E}"/>
              </a:ext>
            </a:extLst>
          </p:cNvPr>
          <p:cNvSpPr txBox="1"/>
          <p:nvPr/>
        </p:nvSpPr>
        <p:spPr>
          <a:xfrm>
            <a:off x="3497849" y="6129255"/>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2</a:t>
            </a:r>
          </a:p>
        </p:txBody>
      </p:sp>
      <p:sp>
        <p:nvSpPr>
          <p:cNvPr id="67" name="TextBox 66">
            <a:extLst>
              <a:ext uri="{FF2B5EF4-FFF2-40B4-BE49-F238E27FC236}">
                <a16:creationId xmlns:a16="http://schemas.microsoft.com/office/drawing/2014/main" id="{E9676F43-569C-A5D8-8B39-FA7465AA1DEB}"/>
              </a:ext>
            </a:extLst>
          </p:cNvPr>
          <p:cNvSpPr txBox="1"/>
          <p:nvPr/>
        </p:nvSpPr>
        <p:spPr>
          <a:xfrm>
            <a:off x="4042288" y="6127178"/>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3</a:t>
            </a:r>
          </a:p>
        </p:txBody>
      </p:sp>
      <p:sp>
        <p:nvSpPr>
          <p:cNvPr id="68" name="TextBox 67">
            <a:extLst>
              <a:ext uri="{FF2B5EF4-FFF2-40B4-BE49-F238E27FC236}">
                <a16:creationId xmlns:a16="http://schemas.microsoft.com/office/drawing/2014/main" id="{033F45CE-B720-9579-2553-C5673ADE6D68}"/>
              </a:ext>
            </a:extLst>
          </p:cNvPr>
          <p:cNvSpPr txBox="1"/>
          <p:nvPr/>
        </p:nvSpPr>
        <p:spPr>
          <a:xfrm>
            <a:off x="4586727" y="6127910"/>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4</a:t>
            </a:r>
          </a:p>
        </p:txBody>
      </p:sp>
      <p:sp>
        <p:nvSpPr>
          <p:cNvPr id="69" name="TextBox 68">
            <a:extLst>
              <a:ext uri="{FF2B5EF4-FFF2-40B4-BE49-F238E27FC236}">
                <a16:creationId xmlns:a16="http://schemas.microsoft.com/office/drawing/2014/main" id="{DCE73337-5319-5538-DBDA-5E3E688FEC99}"/>
              </a:ext>
            </a:extLst>
          </p:cNvPr>
          <p:cNvSpPr txBox="1"/>
          <p:nvPr/>
        </p:nvSpPr>
        <p:spPr>
          <a:xfrm>
            <a:off x="5131166" y="6125833"/>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5</a:t>
            </a:r>
          </a:p>
        </p:txBody>
      </p:sp>
      <p:sp>
        <p:nvSpPr>
          <p:cNvPr id="70" name="TextBox 69">
            <a:extLst>
              <a:ext uri="{FF2B5EF4-FFF2-40B4-BE49-F238E27FC236}">
                <a16:creationId xmlns:a16="http://schemas.microsoft.com/office/drawing/2014/main" id="{AFEEE7BF-F5F8-B468-6D8A-613B94C1BA7C}"/>
              </a:ext>
            </a:extLst>
          </p:cNvPr>
          <p:cNvSpPr txBox="1"/>
          <p:nvPr/>
        </p:nvSpPr>
        <p:spPr>
          <a:xfrm>
            <a:off x="5675605" y="6124003"/>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6</a:t>
            </a:r>
          </a:p>
        </p:txBody>
      </p:sp>
      <p:sp>
        <p:nvSpPr>
          <p:cNvPr id="71" name="TextBox 70">
            <a:extLst>
              <a:ext uri="{FF2B5EF4-FFF2-40B4-BE49-F238E27FC236}">
                <a16:creationId xmlns:a16="http://schemas.microsoft.com/office/drawing/2014/main" id="{F59CF65A-CD4A-65E1-C8BE-109A1201CAC7}"/>
              </a:ext>
            </a:extLst>
          </p:cNvPr>
          <p:cNvSpPr txBox="1"/>
          <p:nvPr/>
        </p:nvSpPr>
        <p:spPr>
          <a:xfrm>
            <a:off x="6220044" y="6121926"/>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7</a:t>
            </a:r>
          </a:p>
        </p:txBody>
      </p:sp>
      <p:sp>
        <p:nvSpPr>
          <p:cNvPr id="72" name="TextBox 71">
            <a:extLst>
              <a:ext uri="{FF2B5EF4-FFF2-40B4-BE49-F238E27FC236}">
                <a16:creationId xmlns:a16="http://schemas.microsoft.com/office/drawing/2014/main" id="{01B81C5F-233D-3A4A-7987-21178021809E}"/>
              </a:ext>
            </a:extLst>
          </p:cNvPr>
          <p:cNvSpPr txBox="1"/>
          <p:nvPr/>
        </p:nvSpPr>
        <p:spPr>
          <a:xfrm>
            <a:off x="6763308" y="6121926"/>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8</a:t>
            </a:r>
          </a:p>
        </p:txBody>
      </p:sp>
      <p:sp>
        <p:nvSpPr>
          <p:cNvPr id="73" name="TextBox 72">
            <a:extLst>
              <a:ext uri="{FF2B5EF4-FFF2-40B4-BE49-F238E27FC236}">
                <a16:creationId xmlns:a16="http://schemas.microsoft.com/office/drawing/2014/main" id="{25F02A36-E56E-6BD9-2D3E-BEBC0F503C82}"/>
              </a:ext>
            </a:extLst>
          </p:cNvPr>
          <p:cNvSpPr txBox="1"/>
          <p:nvPr/>
        </p:nvSpPr>
        <p:spPr>
          <a:xfrm>
            <a:off x="7307747" y="6119849"/>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9</a:t>
            </a:r>
          </a:p>
        </p:txBody>
      </p:sp>
      <p:sp>
        <p:nvSpPr>
          <p:cNvPr id="74" name="TextBox 73">
            <a:extLst>
              <a:ext uri="{FF2B5EF4-FFF2-40B4-BE49-F238E27FC236}">
                <a16:creationId xmlns:a16="http://schemas.microsoft.com/office/drawing/2014/main" id="{0F186B12-E539-CFCF-9AC9-6717CAF1FD08}"/>
              </a:ext>
            </a:extLst>
          </p:cNvPr>
          <p:cNvSpPr txBox="1"/>
          <p:nvPr/>
        </p:nvSpPr>
        <p:spPr>
          <a:xfrm>
            <a:off x="7853391" y="6122112"/>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A</a:t>
            </a:r>
          </a:p>
        </p:txBody>
      </p:sp>
      <p:sp>
        <p:nvSpPr>
          <p:cNvPr id="75" name="TextBox 74">
            <a:extLst>
              <a:ext uri="{FF2B5EF4-FFF2-40B4-BE49-F238E27FC236}">
                <a16:creationId xmlns:a16="http://schemas.microsoft.com/office/drawing/2014/main" id="{2AE35C57-B3E3-118C-A1B1-C0545BDC0DF1}"/>
              </a:ext>
            </a:extLst>
          </p:cNvPr>
          <p:cNvSpPr txBox="1"/>
          <p:nvPr/>
        </p:nvSpPr>
        <p:spPr>
          <a:xfrm>
            <a:off x="8397830" y="6120282"/>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B</a:t>
            </a:r>
          </a:p>
        </p:txBody>
      </p:sp>
      <p:sp>
        <p:nvSpPr>
          <p:cNvPr id="76" name="TextBox 75">
            <a:extLst>
              <a:ext uri="{FF2B5EF4-FFF2-40B4-BE49-F238E27FC236}">
                <a16:creationId xmlns:a16="http://schemas.microsoft.com/office/drawing/2014/main" id="{79945394-E6FC-2FE6-C243-6A7C5FB1C8EB}"/>
              </a:ext>
            </a:extLst>
          </p:cNvPr>
          <p:cNvSpPr txBox="1"/>
          <p:nvPr/>
        </p:nvSpPr>
        <p:spPr>
          <a:xfrm>
            <a:off x="8942269" y="6118205"/>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C</a:t>
            </a:r>
          </a:p>
        </p:txBody>
      </p:sp>
      <p:sp>
        <p:nvSpPr>
          <p:cNvPr id="77" name="TextBox 76">
            <a:extLst>
              <a:ext uri="{FF2B5EF4-FFF2-40B4-BE49-F238E27FC236}">
                <a16:creationId xmlns:a16="http://schemas.microsoft.com/office/drawing/2014/main" id="{8283D2AD-6985-AC6D-FE5F-C5B149FAE8DE}"/>
              </a:ext>
            </a:extLst>
          </p:cNvPr>
          <p:cNvSpPr txBox="1"/>
          <p:nvPr/>
        </p:nvSpPr>
        <p:spPr>
          <a:xfrm>
            <a:off x="9485533" y="6118205"/>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D</a:t>
            </a:r>
          </a:p>
        </p:txBody>
      </p:sp>
      <p:sp>
        <p:nvSpPr>
          <p:cNvPr id="78" name="TextBox 77">
            <a:extLst>
              <a:ext uri="{FF2B5EF4-FFF2-40B4-BE49-F238E27FC236}">
                <a16:creationId xmlns:a16="http://schemas.microsoft.com/office/drawing/2014/main" id="{DEB882E3-A3B0-A065-EA0C-C5363E0CC0D4}"/>
              </a:ext>
            </a:extLst>
          </p:cNvPr>
          <p:cNvSpPr txBox="1"/>
          <p:nvPr/>
        </p:nvSpPr>
        <p:spPr>
          <a:xfrm>
            <a:off x="10029972" y="6116128"/>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E</a:t>
            </a:r>
          </a:p>
        </p:txBody>
      </p:sp>
      <p:sp>
        <p:nvSpPr>
          <p:cNvPr id="79" name="TextBox 78">
            <a:extLst>
              <a:ext uri="{FF2B5EF4-FFF2-40B4-BE49-F238E27FC236}">
                <a16:creationId xmlns:a16="http://schemas.microsoft.com/office/drawing/2014/main" id="{E6F37095-EB6B-CAAB-6AD6-FA7755735F6A}"/>
              </a:ext>
            </a:extLst>
          </p:cNvPr>
          <p:cNvSpPr txBox="1"/>
          <p:nvPr/>
        </p:nvSpPr>
        <p:spPr>
          <a:xfrm>
            <a:off x="10573206" y="6116128"/>
            <a:ext cx="505548" cy="40011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2000" dirty="0"/>
              <a:t>F</a:t>
            </a:r>
          </a:p>
        </p:txBody>
      </p:sp>
    </p:spTree>
    <p:extLst>
      <p:ext uri="{BB962C8B-B14F-4D97-AF65-F5344CB8AC3E}">
        <p14:creationId xmlns:p14="http://schemas.microsoft.com/office/powerpoint/2010/main" val="173672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1"/>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2"/>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3"/>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5"/>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6"/>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7"/>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8"/>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9"/>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40"/>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41"/>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43"/>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44"/>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45"/>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1" presetClass="entr" presetSubtype="0" fill="hold" grpId="0" nodeType="clickEffect">
                                  <p:stCondLst>
                                    <p:cond delay="0"/>
                                  </p:stCondLst>
                                  <p:childTnLst>
                                    <p:set>
                                      <p:cBhvr>
                                        <p:cTn id="114" dur="1" fill="hold">
                                          <p:stCondLst>
                                            <p:cond delay="0"/>
                                          </p:stCondLst>
                                        </p:cTn>
                                        <p:tgtEl>
                                          <p:spTgt spid="46"/>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47"/>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48"/>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49"/>
                                        </p:tgtEl>
                                        <p:attrNameLst>
                                          <p:attrName>style.visibility</p:attrName>
                                        </p:attrNameLst>
                                      </p:cBhvr>
                                      <p:to>
                                        <p:strVal val="visible"/>
                                      </p:to>
                                    </p:set>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0" nodeType="clickEffect">
                                  <p:stCondLst>
                                    <p:cond delay="0"/>
                                  </p:stCondLst>
                                  <p:childTnLst>
                                    <p:set>
                                      <p:cBhvr>
                                        <p:cTn id="130" dur="1" fill="hold">
                                          <p:stCondLst>
                                            <p:cond delay="0"/>
                                          </p:stCondLst>
                                        </p:cTn>
                                        <p:tgtEl>
                                          <p:spTgt spid="50"/>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1" presetClass="entr" presetSubtype="0" fill="hold" grpId="0" nodeType="clickEffect">
                                  <p:stCondLst>
                                    <p:cond delay="0"/>
                                  </p:stCondLst>
                                  <p:childTnLst>
                                    <p:set>
                                      <p:cBhvr>
                                        <p:cTn id="134" dur="1" fill="hold">
                                          <p:stCondLst>
                                            <p:cond delay="0"/>
                                          </p:stCondLst>
                                        </p:cTn>
                                        <p:tgtEl>
                                          <p:spTgt spid="51"/>
                                        </p:tgtEl>
                                        <p:attrNameLst>
                                          <p:attrName>style.visibility</p:attrName>
                                        </p:attrNameLst>
                                      </p:cBhvr>
                                      <p:to>
                                        <p:strVal val="visible"/>
                                      </p:to>
                                    </p:set>
                                  </p:childTnLst>
                                </p:cTn>
                              </p:par>
                            </p:childTnLst>
                          </p:cTn>
                        </p:par>
                      </p:childTnLst>
                    </p:cTn>
                  </p:par>
                  <p:par>
                    <p:cTn id="135" fill="hold">
                      <p:stCondLst>
                        <p:cond delay="indefinite"/>
                      </p:stCondLst>
                      <p:childTnLst>
                        <p:par>
                          <p:cTn id="136" fill="hold">
                            <p:stCondLst>
                              <p:cond delay="0"/>
                            </p:stCondLst>
                            <p:childTnLst>
                              <p:par>
                                <p:cTn id="137" presetID="1" presetClass="entr" presetSubtype="0" fill="hold" grpId="0" nodeType="clickEffect">
                                  <p:stCondLst>
                                    <p:cond delay="0"/>
                                  </p:stCondLst>
                                  <p:childTnLst>
                                    <p:set>
                                      <p:cBhvr>
                                        <p:cTn id="138" dur="1" fill="hold">
                                          <p:stCondLst>
                                            <p:cond delay="0"/>
                                          </p:stCondLst>
                                        </p:cTn>
                                        <p:tgtEl>
                                          <p:spTgt spid="52"/>
                                        </p:tgtEl>
                                        <p:attrNameLst>
                                          <p:attrName>style.visibility</p:attrName>
                                        </p:attrNameLst>
                                      </p:cBhvr>
                                      <p:to>
                                        <p:strVal val="visible"/>
                                      </p:to>
                                    </p:set>
                                  </p:childTnLst>
                                </p:cTn>
                              </p:par>
                            </p:childTnLst>
                          </p:cTn>
                        </p:par>
                      </p:childTnLst>
                    </p:cTn>
                  </p:par>
                  <p:par>
                    <p:cTn id="139" fill="hold">
                      <p:stCondLst>
                        <p:cond delay="indefinite"/>
                      </p:stCondLst>
                      <p:childTnLst>
                        <p:par>
                          <p:cTn id="140" fill="hold">
                            <p:stCondLst>
                              <p:cond delay="0"/>
                            </p:stCondLst>
                            <p:childTnLst>
                              <p:par>
                                <p:cTn id="141" presetID="1" presetClass="entr" presetSubtype="0" fill="hold" grpId="0" nodeType="clickEffect">
                                  <p:stCondLst>
                                    <p:cond delay="0"/>
                                  </p:stCondLst>
                                  <p:childTnLst>
                                    <p:set>
                                      <p:cBhvr>
                                        <p:cTn id="142" dur="1" fill="hold">
                                          <p:stCondLst>
                                            <p:cond delay="0"/>
                                          </p:stCondLst>
                                        </p:cTn>
                                        <p:tgtEl>
                                          <p:spTgt spid="53"/>
                                        </p:tgtEl>
                                        <p:attrNameLst>
                                          <p:attrName>style.visibility</p:attrName>
                                        </p:attrNameLst>
                                      </p:cBhvr>
                                      <p:to>
                                        <p:strVal val="visible"/>
                                      </p:to>
                                    </p:set>
                                  </p:childTnLst>
                                </p:cTn>
                              </p:par>
                            </p:childTnLst>
                          </p:cTn>
                        </p:par>
                      </p:childTnLst>
                    </p:cTn>
                  </p:par>
                  <p:par>
                    <p:cTn id="143" fill="hold">
                      <p:stCondLst>
                        <p:cond delay="indefinite"/>
                      </p:stCondLst>
                      <p:childTnLst>
                        <p:par>
                          <p:cTn id="144" fill="hold">
                            <p:stCondLst>
                              <p:cond delay="0"/>
                            </p:stCondLst>
                            <p:childTnLst>
                              <p:par>
                                <p:cTn id="145" presetID="1" presetClass="entr" presetSubtype="0" fill="hold" grpId="0" nodeType="clickEffect">
                                  <p:stCondLst>
                                    <p:cond delay="0"/>
                                  </p:stCondLst>
                                  <p:childTnLst>
                                    <p:set>
                                      <p:cBhvr>
                                        <p:cTn id="146" dur="1" fill="hold">
                                          <p:stCondLst>
                                            <p:cond delay="0"/>
                                          </p:stCondLst>
                                        </p:cTn>
                                        <p:tgtEl>
                                          <p:spTgt spid="54"/>
                                        </p:tgtEl>
                                        <p:attrNameLst>
                                          <p:attrName>style.visibility</p:attrName>
                                        </p:attrNameLst>
                                      </p:cBhvr>
                                      <p:to>
                                        <p:strVal val="visible"/>
                                      </p:to>
                                    </p:set>
                                  </p:childTnLst>
                                </p:cTn>
                              </p:par>
                            </p:childTnLst>
                          </p:cTn>
                        </p:par>
                      </p:childTnLst>
                    </p:cTn>
                  </p:par>
                  <p:par>
                    <p:cTn id="147" fill="hold">
                      <p:stCondLst>
                        <p:cond delay="indefinite"/>
                      </p:stCondLst>
                      <p:childTnLst>
                        <p:par>
                          <p:cTn id="148" fill="hold">
                            <p:stCondLst>
                              <p:cond delay="0"/>
                            </p:stCondLst>
                            <p:childTnLst>
                              <p:par>
                                <p:cTn id="149" presetID="1" presetClass="entr" presetSubtype="0" fill="hold" grpId="0" nodeType="clickEffect">
                                  <p:stCondLst>
                                    <p:cond delay="0"/>
                                  </p:stCondLst>
                                  <p:childTnLst>
                                    <p:set>
                                      <p:cBhvr>
                                        <p:cTn id="150" dur="1" fill="hold">
                                          <p:stCondLst>
                                            <p:cond delay="0"/>
                                          </p:stCondLst>
                                        </p:cTn>
                                        <p:tgtEl>
                                          <p:spTgt spid="55"/>
                                        </p:tgtEl>
                                        <p:attrNameLst>
                                          <p:attrName>style.visibility</p:attrName>
                                        </p:attrNameLst>
                                      </p:cBhvr>
                                      <p:to>
                                        <p:strVal val="visible"/>
                                      </p:to>
                                    </p:set>
                                  </p:childTnLst>
                                </p:cTn>
                              </p:par>
                            </p:childTnLst>
                          </p:cTn>
                        </p:par>
                      </p:childTnLst>
                    </p:cTn>
                  </p:par>
                  <p:par>
                    <p:cTn id="151" fill="hold">
                      <p:stCondLst>
                        <p:cond delay="indefinite"/>
                      </p:stCondLst>
                      <p:childTnLst>
                        <p:par>
                          <p:cTn id="152" fill="hold">
                            <p:stCondLst>
                              <p:cond delay="0"/>
                            </p:stCondLst>
                            <p:childTnLst>
                              <p:par>
                                <p:cTn id="153" presetID="1" presetClass="entr" presetSubtype="0" fill="hold" grpId="0" nodeType="clickEffect">
                                  <p:stCondLst>
                                    <p:cond delay="0"/>
                                  </p:stCondLst>
                                  <p:childTnLst>
                                    <p:set>
                                      <p:cBhvr>
                                        <p:cTn id="154" dur="1" fill="hold">
                                          <p:stCondLst>
                                            <p:cond delay="0"/>
                                          </p:stCondLst>
                                        </p:cTn>
                                        <p:tgtEl>
                                          <p:spTgt spid="56"/>
                                        </p:tgtEl>
                                        <p:attrNameLst>
                                          <p:attrName>style.visibility</p:attrName>
                                        </p:attrNameLst>
                                      </p:cBhvr>
                                      <p:to>
                                        <p:strVal val="visible"/>
                                      </p:to>
                                    </p:set>
                                  </p:childTnLst>
                                </p:cTn>
                              </p:par>
                            </p:childTnLst>
                          </p:cTn>
                        </p:par>
                      </p:childTnLst>
                    </p:cTn>
                  </p:par>
                  <p:par>
                    <p:cTn id="155" fill="hold">
                      <p:stCondLst>
                        <p:cond delay="indefinite"/>
                      </p:stCondLst>
                      <p:childTnLst>
                        <p:par>
                          <p:cTn id="156" fill="hold">
                            <p:stCondLst>
                              <p:cond delay="0"/>
                            </p:stCondLst>
                            <p:childTnLst>
                              <p:par>
                                <p:cTn id="157" presetID="1" presetClass="entr" presetSubtype="0" fill="hold" grpId="0" nodeType="clickEffect">
                                  <p:stCondLst>
                                    <p:cond delay="0"/>
                                  </p:stCondLst>
                                  <p:childTnLst>
                                    <p:set>
                                      <p:cBhvr>
                                        <p:cTn id="158" dur="1" fill="hold">
                                          <p:stCondLst>
                                            <p:cond delay="0"/>
                                          </p:stCondLst>
                                        </p:cTn>
                                        <p:tgtEl>
                                          <p:spTgt spid="57"/>
                                        </p:tgtEl>
                                        <p:attrNameLst>
                                          <p:attrName>style.visibility</p:attrName>
                                        </p:attrNameLst>
                                      </p:cBhvr>
                                      <p:to>
                                        <p:strVal val="visible"/>
                                      </p:to>
                                    </p:set>
                                  </p:childTnLst>
                                </p:cTn>
                              </p:par>
                            </p:childTnLst>
                          </p:cTn>
                        </p:par>
                      </p:childTnLst>
                    </p:cTn>
                  </p:par>
                  <p:par>
                    <p:cTn id="159" fill="hold">
                      <p:stCondLst>
                        <p:cond delay="indefinite"/>
                      </p:stCondLst>
                      <p:childTnLst>
                        <p:par>
                          <p:cTn id="160" fill="hold">
                            <p:stCondLst>
                              <p:cond delay="0"/>
                            </p:stCondLst>
                            <p:childTnLst>
                              <p:par>
                                <p:cTn id="161" presetID="1" presetClass="entr" presetSubtype="0" fill="hold" grpId="0" nodeType="clickEffect">
                                  <p:stCondLst>
                                    <p:cond delay="0"/>
                                  </p:stCondLst>
                                  <p:childTnLst>
                                    <p:set>
                                      <p:cBhvr>
                                        <p:cTn id="162" dur="1" fill="hold">
                                          <p:stCondLst>
                                            <p:cond delay="0"/>
                                          </p:stCondLst>
                                        </p:cTn>
                                        <p:tgtEl>
                                          <p:spTgt spid="58"/>
                                        </p:tgtEl>
                                        <p:attrNameLst>
                                          <p:attrName>style.visibility</p:attrName>
                                        </p:attrNameLst>
                                      </p:cBhvr>
                                      <p:to>
                                        <p:strVal val="visible"/>
                                      </p:to>
                                    </p:set>
                                  </p:childTnLst>
                                </p:cTn>
                              </p:par>
                            </p:childTnLst>
                          </p:cTn>
                        </p:par>
                      </p:childTnLst>
                    </p:cTn>
                  </p:par>
                  <p:par>
                    <p:cTn id="163" fill="hold">
                      <p:stCondLst>
                        <p:cond delay="indefinite"/>
                      </p:stCondLst>
                      <p:childTnLst>
                        <p:par>
                          <p:cTn id="164" fill="hold">
                            <p:stCondLst>
                              <p:cond delay="0"/>
                            </p:stCondLst>
                            <p:childTnLst>
                              <p:par>
                                <p:cTn id="165" presetID="1" presetClass="entr" presetSubtype="0" fill="hold" grpId="0" nodeType="clickEffect">
                                  <p:stCondLst>
                                    <p:cond delay="0"/>
                                  </p:stCondLst>
                                  <p:childTnLst>
                                    <p:set>
                                      <p:cBhvr>
                                        <p:cTn id="166" dur="1" fill="hold">
                                          <p:stCondLst>
                                            <p:cond delay="0"/>
                                          </p:stCondLst>
                                        </p:cTn>
                                        <p:tgtEl>
                                          <p:spTgt spid="59"/>
                                        </p:tgtEl>
                                        <p:attrNameLst>
                                          <p:attrName>style.visibility</p:attrName>
                                        </p:attrNameLst>
                                      </p:cBhvr>
                                      <p:to>
                                        <p:strVal val="visible"/>
                                      </p:to>
                                    </p:set>
                                  </p:childTnLst>
                                </p:cTn>
                              </p:par>
                            </p:childTnLst>
                          </p:cTn>
                        </p:par>
                      </p:childTnLst>
                    </p:cTn>
                  </p:par>
                  <p:par>
                    <p:cTn id="167" fill="hold">
                      <p:stCondLst>
                        <p:cond delay="indefinite"/>
                      </p:stCondLst>
                      <p:childTnLst>
                        <p:par>
                          <p:cTn id="168" fill="hold">
                            <p:stCondLst>
                              <p:cond delay="0"/>
                            </p:stCondLst>
                            <p:childTnLst>
                              <p:par>
                                <p:cTn id="169" presetID="1" presetClass="entr" presetSubtype="0" fill="hold" grpId="0" nodeType="clickEffect">
                                  <p:stCondLst>
                                    <p:cond delay="0"/>
                                  </p:stCondLst>
                                  <p:childTnLst>
                                    <p:set>
                                      <p:cBhvr>
                                        <p:cTn id="170" dur="1" fill="hold">
                                          <p:stCondLst>
                                            <p:cond delay="0"/>
                                          </p:stCondLst>
                                        </p:cTn>
                                        <p:tgtEl>
                                          <p:spTgt spid="60"/>
                                        </p:tgtEl>
                                        <p:attrNameLst>
                                          <p:attrName>style.visibility</p:attrName>
                                        </p:attrNameLst>
                                      </p:cBhvr>
                                      <p:to>
                                        <p:strVal val="visible"/>
                                      </p:to>
                                    </p:set>
                                  </p:childTnLst>
                                </p:cTn>
                              </p:par>
                            </p:childTnLst>
                          </p:cTn>
                        </p:par>
                      </p:childTnLst>
                    </p:cTn>
                  </p:par>
                  <p:par>
                    <p:cTn id="171" fill="hold">
                      <p:stCondLst>
                        <p:cond delay="indefinite"/>
                      </p:stCondLst>
                      <p:childTnLst>
                        <p:par>
                          <p:cTn id="172" fill="hold">
                            <p:stCondLst>
                              <p:cond delay="0"/>
                            </p:stCondLst>
                            <p:childTnLst>
                              <p:par>
                                <p:cTn id="173" presetID="1" presetClass="entr" presetSubtype="0" fill="hold" grpId="0" nodeType="clickEffect">
                                  <p:stCondLst>
                                    <p:cond delay="0"/>
                                  </p:stCondLst>
                                  <p:childTnLst>
                                    <p:set>
                                      <p:cBhvr>
                                        <p:cTn id="174" dur="1" fill="hold">
                                          <p:stCondLst>
                                            <p:cond delay="0"/>
                                          </p:stCondLst>
                                        </p:cTn>
                                        <p:tgtEl>
                                          <p:spTgt spid="61"/>
                                        </p:tgtEl>
                                        <p:attrNameLst>
                                          <p:attrName>style.visibility</p:attrName>
                                        </p:attrNameLst>
                                      </p:cBhvr>
                                      <p:to>
                                        <p:strVal val="visible"/>
                                      </p:to>
                                    </p:set>
                                  </p:childTnLst>
                                </p:cTn>
                              </p:par>
                            </p:childTnLst>
                          </p:cTn>
                        </p:par>
                      </p:childTnLst>
                    </p:cTn>
                  </p:par>
                  <p:par>
                    <p:cTn id="175" fill="hold">
                      <p:stCondLst>
                        <p:cond delay="indefinite"/>
                      </p:stCondLst>
                      <p:childTnLst>
                        <p:par>
                          <p:cTn id="176" fill="hold">
                            <p:stCondLst>
                              <p:cond delay="0"/>
                            </p:stCondLst>
                            <p:childTnLst>
                              <p:par>
                                <p:cTn id="177" presetID="1" presetClass="entr" presetSubtype="0" fill="hold" grpId="0" nodeType="clickEffect">
                                  <p:stCondLst>
                                    <p:cond delay="0"/>
                                  </p:stCondLst>
                                  <p:childTnLst>
                                    <p:set>
                                      <p:cBhvr>
                                        <p:cTn id="178" dur="1" fill="hold">
                                          <p:stCondLst>
                                            <p:cond delay="0"/>
                                          </p:stCondLst>
                                        </p:cTn>
                                        <p:tgtEl>
                                          <p:spTgt spid="62"/>
                                        </p:tgtEl>
                                        <p:attrNameLst>
                                          <p:attrName>style.visibility</p:attrName>
                                        </p:attrNameLst>
                                      </p:cBhvr>
                                      <p:to>
                                        <p:strVal val="visible"/>
                                      </p:to>
                                    </p:set>
                                  </p:childTnLst>
                                </p:cTn>
                              </p:par>
                            </p:childTnLst>
                          </p:cTn>
                        </p:par>
                      </p:childTnLst>
                    </p:cTn>
                  </p:par>
                  <p:par>
                    <p:cTn id="179" fill="hold">
                      <p:stCondLst>
                        <p:cond delay="indefinite"/>
                      </p:stCondLst>
                      <p:childTnLst>
                        <p:par>
                          <p:cTn id="180" fill="hold">
                            <p:stCondLst>
                              <p:cond delay="0"/>
                            </p:stCondLst>
                            <p:childTnLst>
                              <p:par>
                                <p:cTn id="181" presetID="1" presetClass="entr" presetSubtype="0" fill="hold" grpId="0" nodeType="clickEffect">
                                  <p:stCondLst>
                                    <p:cond delay="0"/>
                                  </p:stCondLst>
                                  <p:childTnLst>
                                    <p:set>
                                      <p:cBhvr>
                                        <p:cTn id="182" dur="1" fill="hold">
                                          <p:stCondLst>
                                            <p:cond delay="0"/>
                                          </p:stCondLst>
                                        </p:cTn>
                                        <p:tgtEl>
                                          <p:spTgt spid="63"/>
                                        </p:tgtEl>
                                        <p:attrNameLst>
                                          <p:attrName>style.visibility</p:attrName>
                                        </p:attrNameLst>
                                      </p:cBhvr>
                                      <p:to>
                                        <p:strVal val="visible"/>
                                      </p:to>
                                    </p:set>
                                  </p:childTnLst>
                                </p:cTn>
                              </p:par>
                            </p:childTnLst>
                          </p:cTn>
                        </p:par>
                      </p:childTnLst>
                    </p:cTn>
                  </p:par>
                  <p:par>
                    <p:cTn id="183" fill="hold">
                      <p:stCondLst>
                        <p:cond delay="indefinite"/>
                      </p:stCondLst>
                      <p:childTnLst>
                        <p:par>
                          <p:cTn id="184" fill="hold">
                            <p:stCondLst>
                              <p:cond delay="0"/>
                            </p:stCondLst>
                            <p:childTnLst>
                              <p:par>
                                <p:cTn id="185" presetID="1" presetClass="entr" presetSubtype="0" fill="hold" grpId="0" nodeType="clickEffect">
                                  <p:stCondLst>
                                    <p:cond delay="0"/>
                                  </p:stCondLst>
                                  <p:childTnLst>
                                    <p:set>
                                      <p:cBhvr>
                                        <p:cTn id="186" dur="1" fill="hold">
                                          <p:stCondLst>
                                            <p:cond delay="0"/>
                                          </p:stCondLst>
                                        </p:cTn>
                                        <p:tgtEl>
                                          <p:spTgt spid="64"/>
                                        </p:tgtEl>
                                        <p:attrNameLst>
                                          <p:attrName>style.visibility</p:attrName>
                                        </p:attrNameLst>
                                      </p:cBhvr>
                                      <p:to>
                                        <p:strVal val="visible"/>
                                      </p:to>
                                    </p:set>
                                  </p:childTnLst>
                                </p:cTn>
                              </p:par>
                              <p:par>
                                <p:cTn id="187" presetID="1" presetClass="entr" presetSubtype="0" fill="hold" grpId="0" nodeType="withEffect">
                                  <p:stCondLst>
                                    <p:cond delay="0"/>
                                  </p:stCondLst>
                                  <p:childTnLst>
                                    <p:set>
                                      <p:cBhvr>
                                        <p:cTn id="188" dur="1" fill="hold">
                                          <p:stCondLst>
                                            <p:cond delay="0"/>
                                          </p:stCondLst>
                                        </p:cTn>
                                        <p:tgtEl>
                                          <p:spTgt spid="65"/>
                                        </p:tgtEl>
                                        <p:attrNameLst>
                                          <p:attrName>style.visibility</p:attrName>
                                        </p:attrNameLst>
                                      </p:cBhvr>
                                      <p:to>
                                        <p:strVal val="visible"/>
                                      </p:to>
                                    </p:set>
                                  </p:childTnLst>
                                </p:cTn>
                              </p:par>
                              <p:par>
                                <p:cTn id="189" presetID="1" presetClass="entr" presetSubtype="0" fill="hold" grpId="0" nodeType="withEffect">
                                  <p:stCondLst>
                                    <p:cond delay="0"/>
                                  </p:stCondLst>
                                  <p:childTnLst>
                                    <p:set>
                                      <p:cBhvr>
                                        <p:cTn id="190" dur="1" fill="hold">
                                          <p:stCondLst>
                                            <p:cond delay="0"/>
                                          </p:stCondLst>
                                        </p:cTn>
                                        <p:tgtEl>
                                          <p:spTgt spid="66"/>
                                        </p:tgtEl>
                                        <p:attrNameLst>
                                          <p:attrName>style.visibility</p:attrName>
                                        </p:attrNameLst>
                                      </p:cBhvr>
                                      <p:to>
                                        <p:strVal val="visible"/>
                                      </p:to>
                                    </p:set>
                                  </p:childTnLst>
                                </p:cTn>
                              </p:par>
                              <p:par>
                                <p:cTn id="191" presetID="1" presetClass="entr" presetSubtype="0" fill="hold" grpId="0" nodeType="withEffect">
                                  <p:stCondLst>
                                    <p:cond delay="0"/>
                                  </p:stCondLst>
                                  <p:childTnLst>
                                    <p:set>
                                      <p:cBhvr>
                                        <p:cTn id="192" dur="1" fill="hold">
                                          <p:stCondLst>
                                            <p:cond delay="0"/>
                                          </p:stCondLst>
                                        </p:cTn>
                                        <p:tgtEl>
                                          <p:spTgt spid="67"/>
                                        </p:tgtEl>
                                        <p:attrNameLst>
                                          <p:attrName>style.visibility</p:attrName>
                                        </p:attrNameLst>
                                      </p:cBhvr>
                                      <p:to>
                                        <p:strVal val="visible"/>
                                      </p:to>
                                    </p:set>
                                  </p:childTnLst>
                                </p:cTn>
                              </p:par>
                              <p:par>
                                <p:cTn id="193" presetID="1" presetClass="entr" presetSubtype="0" fill="hold" grpId="0" nodeType="withEffect">
                                  <p:stCondLst>
                                    <p:cond delay="0"/>
                                  </p:stCondLst>
                                  <p:childTnLst>
                                    <p:set>
                                      <p:cBhvr>
                                        <p:cTn id="194" dur="1" fill="hold">
                                          <p:stCondLst>
                                            <p:cond delay="0"/>
                                          </p:stCondLst>
                                        </p:cTn>
                                        <p:tgtEl>
                                          <p:spTgt spid="68"/>
                                        </p:tgtEl>
                                        <p:attrNameLst>
                                          <p:attrName>style.visibility</p:attrName>
                                        </p:attrNameLst>
                                      </p:cBhvr>
                                      <p:to>
                                        <p:strVal val="visible"/>
                                      </p:to>
                                    </p:set>
                                  </p:childTnLst>
                                </p:cTn>
                              </p:par>
                              <p:par>
                                <p:cTn id="195" presetID="1" presetClass="entr" presetSubtype="0" fill="hold" grpId="0" nodeType="withEffect">
                                  <p:stCondLst>
                                    <p:cond delay="0"/>
                                  </p:stCondLst>
                                  <p:childTnLst>
                                    <p:set>
                                      <p:cBhvr>
                                        <p:cTn id="196" dur="1" fill="hold">
                                          <p:stCondLst>
                                            <p:cond delay="0"/>
                                          </p:stCondLst>
                                        </p:cTn>
                                        <p:tgtEl>
                                          <p:spTgt spid="69"/>
                                        </p:tgtEl>
                                        <p:attrNameLst>
                                          <p:attrName>style.visibility</p:attrName>
                                        </p:attrNameLst>
                                      </p:cBhvr>
                                      <p:to>
                                        <p:strVal val="visible"/>
                                      </p:to>
                                    </p:set>
                                  </p:childTnLst>
                                </p:cTn>
                              </p:par>
                              <p:par>
                                <p:cTn id="197" presetID="1" presetClass="entr" presetSubtype="0" fill="hold" grpId="0" nodeType="withEffect">
                                  <p:stCondLst>
                                    <p:cond delay="0"/>
                                  </p:stCondLst>
                                  <p:childTnLst>
                                    <p:set>
                                      <p:cBhvr>
                                        <p:cTn id="198" dur="1" fill="hold">
                                          <p:stCondLst>
                                            <p:cond delay="0"/>
                                          </p:stCondLst>
                                        </p:cTn>
                                        <p:tgtEl>
                                          <p:spTgt spid="70"/>
                                        </p:tgtEl>
                                        <p:attrNameLst>
                                          <p:attrName>style.visibility</p:attrName>
                                        </p:attrNameLst>
                                      </p:cBhvr>
                                      <p:to>
                                        <p:strVal val="visible"/>
                                      </p:to>
                                    </p:set>
                                  </p:childTnLst>
                                </p:cTn>
                              </p:par>
                              <p:par>
                                <p:cTn id="199" presetID="1" presetClass="entr" presetSubtype="0" fill="hold" grpId="0" nodeType="withEffect">
                                  <p:stCondLst>
                                    <p:cond delay="0"/>
                                  </p:stCondLst>
                                  <p:childTnLst>
                                    <p:set>
                                      <p:cBhvr>
                                        <p:cTn id="200" dur="1" fill="hold">
                                          <p:stCondLst>
                                            <p:cond delay="0"/>
                                          </p:stCondLst>
                                        </p:cTn>
                                        <p:tgtEl>
                                          <p:spTgt spid="71"/>
                                        </p:tgtEl>
                                        <p:attrNameLst>
                                          <p:attrName>style.visibility</p:attrName>
                                        </p:attrNameLst>
                                      </p:cBhvr>
                                      <p:to>
                                        <p:strVal val="visible"/>
                                      </p:to>
                                    </p:set>
                                  </p:childTnLst>
                                </p:cTn>
                              </p:par>
                              <p:par>
                                <p:cTn id="201" presetID="1" presetClass="entr" presetSubtype="0" fill="hold" grpId="0" nodeType="withEffect">
                                  <p:stCondLst>
                                    <p:cond delay="0"/>
                                  </p:stCondLst>
                                  <p:childTnLst>
                                    <p:set>
                                      <p:cBhvr>
                                        <p:cTn id="202" dur="1" fill="hold">
                                          <p:stCondLst>
                                            <p:cond delay="0"/>
                                          </p:stCondLst>
                                        </p:cTn>
                                        <p:tgtEl>
                                          <p:spTgt spid="72"/>
                                        </p:tgtEl>
                                        <p:attrNameLst>
                                          <p:attrName>style.visibility</p:attrName>
                                        </p:attrNameLst>
                                      </p:cBhvr>
                                      <p:to>
                                        <p:strVal val="visible"/>
                                      </p:to>
                                    </p:set>
                                  </p:childTnLst>
                                </p:cTn>
                              </p:par>
                              <p:par>
                                <p:cTn id="203" presetID="1" presetClass="entr" presetSubtype="0" fill="hold" grpId="0" nodeType="withEffect">
                                  <p:stCondLst>
                                    <p:cond delay="0"/>
                                  </p:stCondLst>
                                  <p:childTnLst>
                                    <p:set>
                                      <p:cBhvr>
                                        <p:cTn id="204" dur="1" fill="hold">
                                          <p:stCondLst>
                                            <p:cond delay="0"/>
                                          </p:stCondLst>
                                        </p:cTn>
                                        <p:tgtEl>
                                          <p:spTgt spid="73"/>
                                        </p:tgtEl>
                                        <p:attrNameLst>
                                          <p:attrName>style.visibility</p:attrName>
                                        </p:attrNameLst>
                                      </p:cBhvr>
                                      <p:to>
                                        <p:strVal val="visible"/>
                                      </p:to>
                                    </p:set>
                                  </p:childTnLst>
                                </p:cTn>
                              </p:par>
                            </p:childTnLst>
                          </p:cTn>
                        </p:par>
                      </p:childTnLst>
                    </p:cTn>
                  </p:par>
                  <p:par>
                    <p:cTn id="205" fill="hold">
                      <p:stCondLst>
                        <p:cond delay="indefinite"/>
                      </p:stCondLst>
                      <p:childTnLst>
                        <p:par>
                          <p:cTn id="206" fill="hold">
                            <p:stCondLst>
                              <p:cond delay="0"/>
                            </p:stCondLst>
                            <p:childTnLst>
                              <p:par>
                                <p:cTn id="207" presetID="1" presetClass="entr" presetSubtype="0" fill="hold" grpId="0" nodeType="clickEffect">
                                  <p:stCondLst>
                                    <p:cond delay="0"/>
                                  </p:stCondLst>
                                  <p:childTnLst>
                                    <p:set>
                                      <p:cBhvr>
                                        <p:cTn id="208" dur="1" fill="hold">
                                          <p:stCondLst>
                                            <p:cond delay="0"/>
                                          </p:stCondLst>
                                        </p:cTn>
                                        <p:tgtEl>
                                          <p:spTgt spid="74"/>
                                        </p:tgtEl>
                                        <p:attrNameLst>
                                          <p:attrName>style.visibility</p:attrName>
                                        </p:attrNameLst>
                                      </p:cBhvr>
                                      <p:to>
                                        <p:strVal val="visible"/>
                                      </p:to>
                                    </p:set>
                                  </p:childTnLst>
                                </p:cTn>
                              </p:par>
                            </p:childTnLst>
                          </p:cTn>
                        </p:par>
                      </p:childTnLst>
                    </p:cTn>
                  </p:par>
                  <p:par>
                    <p:cTn id="209" fill="hold">
                      <p:stCondLst>
                        <p:cond delay="indefinite"/>
                      </p:stCondLst>
                      <p:childTnLst>
                        <p:par>
                          <p:cTn id="210" fill="hold">
                            <p:stCondLst>
                              <p:cond delay="0"/>
                            </p:stCondLst>
                            <p:childTnLst>
                              <p:par>
                                <p:cTn id="211" presetID="1" presetClass="entr" presetSubtype="0" fill="hold" grpId="0" nodeType="clickEffect">
                                  <p:stCondLst>
                                    <p:cond delay="0"/>
                                  </p:stCondLst>
                                  <p:childTnLst>
                                    <p:set>
                                      <p:cBhvr>
                                        <p:cTn id="212" dur="1" fill="hold">
                                          <p:stCondLst>
                                            <p:cond delay="0"/>
                                          </p:stCondLst>
                                        </p:cTn>
                                        <p:tgtEl>
                                          <p:spTgt spid="75"/>
                                        </p:tgtEl>
                                        <p:attrNameLst>
                                          <p:attrName>style.visibility</p:attrName>
                                        </p:attrNameLst>
                                      </p:cBhvr>
                                      <p:to>
                                        <p:strVal val="visible"/>
                                      </p:to>
                                    </p:set>
                                  </p:childTnLst>
                                </p:cTn>
                              </p:par>
                            </p:childTnLst>
                          </p:cTn>
                        </p:par>
                      </p:childTnLst>
                    </p:cTn>
                  </p:par>
                  <p:par>
                    <p:cTn id="213" fill="hold">
                      <p:stCondLst>
                        <p:cond delay="indefinite"/>
                      </p:stCondLst>
                      <p:childTnLst>
                        <p:par>
                          <p:cTn id="214" fill="hold">
                            <p:stCondLst>
                              <p:cond delay="0"/>
                            </p:stCondLst>
                            <p:childTnLst>
                              <p:par>
                                <p:cTn id="215" presetID="1" presetClass="entr" presetSubtype="0" fill="hold" grpId="0" nodeType="clickEffect">
                                  <p:stCondLst>
                                    <p:cond delay="0"/>
                                  </p:stCondLst>
                                  <p:childTnLst>
                                    <p:set>
                                      <p:cBhvr>
                                        <p:cTn id="216" dur="1" fill="hold">
                                          <p:stCondLst>
                                            <p:cond delay="0"/>
                                          </p:stCondLst>
                                        </p:cTn>
                                        <p:tgtEl>
                                          <p:spTgt spid="76"/>
                                        </p:tgtEl>
                                        <p:attrNameLst>
                                          <p:attrName>style.visibility</p:attrName>
                                        </p:attrNameLst>
                                      </p:cBhvr>
                                      <p:to>
                                        <p:strVal val="visible"/>
                                      </p:to>
                                    </p:set>
                                  </p:childTnLst>
                                </p:cTn>
                              </p:par>
                            </p:childTnLst>
                          </p:cTn>
                        </p:par>
                      </p:childTnLst>
                    </p:cTn>
                  </p:par>
                  <p:par>
                    <p:cTn id="217" fill="hold">
                      <p:stCondLst>
                        <p:cond delay="indefinite"/>
                      </p:stCondLst>
                      <p:childTnLst>
                        <p:par>
                          <p:cTn id="218" fill="hold">
                            <p:stCondLst>
                              <p:cond delay="0"/>
                            </p:stCondLst>
                            <p:childTnLst>
                              <p:par>
                                <p:cTn id="219" presetID="1" presetClass="entr" presetSubtype="0" fill="hold" grpId="0" nodeType="clickEffect">
                                  <p:stCondLst>
                                    <p:cond delay="0"/>
                                  </p:stCondLst>
                                  <p:childTnLst>
                                    <p:set>
                                      <p:cBhvr>
                                        <p:cTn id="220" dur="1" fill="hold">
                                          <p:stCondLst>
                                            <p:cond delay="0"/>
                                          </p:stCondLst>
                                        </p:cTn>
                                        <p:tgtEl>
                                          <p:spTgt spid="77"/>
                                        </p:tgtEl>
                                        <p:attrNameLst>
                                          <p:attrName>style.visibility</p:attrName>
                                        </p:attrNameLst>
                                      </p:cBhvr>
                                      <p:to>
                                        <p:strVal val="visible"/>
                                      </p:to>
                                    </p:set>
                                  </p:childTnLst>
                                </p:cTn>
                              </p:par>
                            </p:childTnLst>
                          </p:cTn>
                        </p:par>
                      </p:childTnLst>
                    </p:cTn>
                  </p:par>
                  <p:par>
                    <p:cTn id="221" fill="hold">
                      <p:stCondLst>
                        <p:cond delay="indefinite"/>
                      </p:stCondLst>
                      <p:childTnLst>
                        <p:par>
                          <p:cTn id="222" fill="hold">
                            <p:stCondLst>
                              <p:cond delay="0"/>
                            </p:stCondLst>
                            <p:childTnLst>
                              <p:par>
                                <p:cTn id="223" presetID="1" presetClass="entr" presetSubtype="0" fill="hold" grpId="0" nodeType="clickEffect">
                                  <p:stCondLst>
                                    <p:cond delay="0"/>
                                  </p:stCondLst>
                                  <p:childTnLst>
                                    <p:set>
                                      <p:cBhvr>
                                        <p:cTn id="224" dur="1" fill="hold">
                                          <p:stCondLst>
                                            <p:cond delay="0"/>
                                          </p:stCondLst>
                                        </p:cTn>
                                        <p:tgtEl>
                                          <p:spTgt spid="78"/>
                                        </p:tgtEl>
                                        <p:attrNameLst>
                                          <p:attrName>style.visibility</p:attrName>
                                        </p:attrNameLst>
                                      </p:cBhvr>
                                      <p:to>
                                        <p:strVal val="visible"/>
                                      </p:to>
                                    </p:set>
                                  </p:childTnLst>
                                </p:cTn>
                              </p:par>
                            </p:childTnLst>
                          </p:cTn>
                        </p:par>
                      </p:childTnLst>
                    </p:cTn>
                  </p:par>
                  <p:par>
                    <p:cTn id="225" fill="hold">
                      <p:stCondLst>
                        <p:cond delay="indefinite"/>
                      </p:stCondLst>
                      <p:childTnLst>
                        <p:par>
                          <p:cTn id="226" fill="hold">
                            <p:stCondLst>
                              <p:cond delay="0"/>
                            </p:stCondLst>
                            <p:childTnLst>
                              <p:par>
                                <p:cTn id="227" presetID="1" presetClass="entr" presetSubtype="0" fill="hold" grpId="0" nodeType="clickEffect">
                                  <p:stCondLst>
                                    <p:cond delay="0"/>
                                  </p:stCondLst>
                                  <p:childTnLst>
                                    <p:set>
                                      <p:cBhvr>
                                        <p:cTn id="228" dur="1" fill="hold">
                                          <p:stCondLst>
                                            <p:cond delay="0"/>
                                          </p:stCondLst>
                                        </p:cTn>
                                        <p:tgtEl>
                                          <p:spTgt spid="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11" grpId="0" animBg="1"/>
      <p:bldP spid="12" grpId="0" animBg="1"/>
      <p:bldP spid="16"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1032095" y="242767"/>
            <a:ext cx="10670383" cy="908729"/>
          </a:xfrm>
        </p:spPr>
        <p:txBody>
          <a:bodyPr/>
          <a:lstStyle/>
          <a:p>
            <a:r>
              <a:rPr lang="id-ID" dirty="0">
                <a:effectLst/>
              </a:rPr>
              <a:t>Sistem Bilangan</a:t>
            </a:r>
          </a:p>
        </p:txBody>
      </p:sp>
      <p:sp>
        <p:nvSpPr>
          <p:cNvPr id="3" name="TextBox 2">
            <a:extLst>
              <a:ext uri="{FF2B5EF4-FFF2-40B4-BE49-F238E27FC236}">
                <a16:creationId xmlns:a16="http://schemas.microsoft.com/office/drawing/2014/main" id="{AFAA3B91-4D01-C33C-D385-23916F2103F9}"/>
              </a:ext>
            </a:extLst>
          </p:cNvPr>
          <p:cNvSpPr txBox="1"/>
          <p:nvPr/>
        </p:nvSpPr>
        <p:spPr>
          <a:xfrm>
            <a:off x="1153661" y="2211650"/>
            <a:ext cx="4376841" cy="584775"/>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spAutoFit/>
          </a:bodyPr>
          <a:lstStyle/>
          <a:p>
            <a:pPr algn="ctr"/>
            <a:r>
              <a:rPr lang="id-ID" sz="3200" dirty="0"/>
              <a:t>Biner</a:t>
            </a:r>
          </a:p>
        </p:txBody>
      </p:sp>
      <p:sp>
        <p:nvSpPr>
          <p:cNvPr id="4" name="TextBox 3">
            <a:extLst>
              <a:ext uri="{FF2B5EF4-FFF2-40B4-BE49-F238E27FC236}">
                <a16:creationId xmlns:a16="http://schemas.microsoft.com/office/drawing/2014/main" id="{8121BCE9-6C10-CA19-B895-5A4C5154624F}"/>
              </a:ext>
            </a:extLst>
          </p:cNvPr>
          <p:cNvSpPr txBox="1"/>
          <p:nvPr/>
        </p:nvSpPr>
        <p:spPr>
          <a:xfrm>
            <a:off x="1153660" y="3303251"/>
            <a:ext cx="4376841" cy="584775"/>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spAutoFit/>
          </a:bodyPr>
          <a:lstStyle/>
          <a:p>
            <a:pPr algn="ctr"/>
            <a:r>
              <a:rPr lang="id-ID" sz="3200" dirty="0"/>
              <a:t>Oktet</a:t>
            </a:r>
          </a:p>
        </p:txBody>
      </p:sp>
      <p:sp>
        <p:nvSpPr>
          <p:cNvPr id="8" name="TextBox 7">
            <a:extLst>
              <a:ext uri="{FF2B5EF4-FFF2-40B4-BE49-F238E27FC236}">
                <a16:creationId xmlns:a16="http://schemas.microsoft.com/office/drawing/2014/main" id="{2F085DBD-DD88-7240-4D1A-300B8BE55B26}"/>
              </a:ext>
            </a:extLst>
          </p:cNvPr>
          <p:cNvSpPr txBox="1"/>
          <p:nvPr/>
        </p:nvSpPr>
        <p:spPr>
          <a:xfrm>
            <a:off x="1153658" y="1132178"/>
            <a:ext cx="7827380"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Untuk membedakan penulisan antara satu bilangan dengan bilangan lainnya digunakan subscript basis bilangan yang sedang digunakan.</a:t>
            </a:r>
            <a:endParaRPr lang="en-US" sz="2000" dirty="0"/>
          </a:p>
        </p:txBody>
      </p:sp>
      <p:sp>
        <p:nvSpPr>
          <p:cNvPr id="11" name="TextBox 10">
            <a:extLst>
              <a:ext uri="{FF2B5EF4-FFF2-40B4-BE49-F238E27FC236}">
                <a16:creationId xmlns:a16="http://schemas.microsoft.com/office/drawing/2014/main" id="{A5CEB56A-AE7D-9A41-02C0-57E2D9B4A25E}"/>
              </a:ext>
            </a:extLst>
          </p:cNvPr>
          <p:cNvSpPr txBox="1"/>
          <p:nvPr/>
        </p:nvSpPr>
        <p:spPr>
          <a:xfrm>
            <a:off x="6096000" y="2212245"/>
            <a:ext cx="4376841" cy="646331"/>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3600" dirty="0"/>
              <a:t>1011</a:t>
            </a:r>
            <a:r>
              <a:rPr lang="id-ID" sz="3600" baseline="-25000" dirty="0"/>
              <a:t>(2)</a:t>
            </a:r>
          </a:p>
        </p:txBody>
      </p:sp>
      <p:sp>
        <p:nvSpPr>
          <p:cNvPr id="16" name="TextBox 15">
            <a:extLst>
              <a:ext uri="{FF2B5EF4-FFF2-40B4-BE49-F238E27FC236}">
                <a16:creationId xmlns:a16="http://schemas.microsoft.com/office/drawing/2014/main" id="{9A9DB2D9-E3AD-F6CB-1DCD-F1295E713E3B}"/>
              </a:ext>
            </a:extLst>
          </p:cNvPr>
          <p:cNvSpPr txBox="1"/>
          <p:nvPr/>
        </p:nvSpPr>
        <p:spPr>
          <a:xfrm>
            <a:off x="6095998" y="3269884"/>
            <a:ext cx="4376841" cy="646331"/>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nchor="ctr">
            <a:spAutoFit/>
          </a:bodyPr>
          <a:lstStyle/>
          <a:p>
            <a:pPr algn="ctr"/>
            <a:r>
              <a:rPr lang="id-ID" sz="3600" dirty="0"/>
              <a:t>1011</a:t>
            </a:r>
            <a:r>
              <a:rPr lang="id-ID" sz="3600" baseline="-25000" dirty="0"/>
              <a:t>(8)</a:t>
            </a:r>
          </a:p>
        </p:txBody>
      </p:sp>
      <p:sp>
        <p:nvSpPr>
          <p:cNvPr id="34" name="TextBox 33">
            <a:extLst>
              <a:ext uri="{FF2B5EF4-FFF2-40B4-BE49-F238E27FC236}">
                <a16:creationId xmlns:a16="http://schemas.microsoft.com/office/drawing/2014/main" id="{1616F8B0-6A0C-F9FA-95B5-7131E7A33568}"/>
              </a:ext>
            </a:extLst>
          </p:cNvPr>
          <p:cNvSpPr txBox="1"/>
          <p:nvPr/>
        </p:nvSpPr>
        <p:spPr>
          <a:xfrm>
            <a:off x="1153658" y="4391504"/>
            <a:ext cx="4376841" cy="584775"/>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spAutoFit/>
          </a:bodyPr>
          <a:lstStyle/>
          <a:p>
            <a:pPr algn="ctr"/>
            <a:r>
              <a:rPr lang="id-ID" sz="3200" dirty="0"/>
              <a:t>Desimal</a:t>
            </a:r>
          </a:p>
        </p:txBody>
      </p:sp>
      <p:sp>
        <p:nvSpPr>
          <p:cNvPr id="35" name="TextBox 34">
            <a:extLst>
              <a:ext uri="{FF2B5EF4-FFF2-40B4-BE49-F238E27FC236}">
                <a16:creationId xmlns:a16="http://schemas.microsoft.com/office/drawing/2014/main" id="{F582C7CC-4248-0097-35A2-9E6D56EE8196}"/>
              </a:ext>
            </a:extLst>
          </p:cNvPr>
          <p:cNvSpPr txBox="1"/>
          <p:nvPr/>
        </p:nvSpPr>
        <p:spPr>
          <a:xfrm>
            <a:off x="6095998" y="4358783"/>
            <a:ext cx="4376841" cy="646331"/>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rtlCol="0" anchor="ctr">
            <a:spAutoFit/>
          </a:bodyPr>
          <a:lstStyle/>
          <a:p>
            <a:pPr algn="ctr"/>
            <a:r>
              <a:rPr lang="id-ID" sz="3600" dirty="0"/>
              <a:t>1011</a:t>
            </a:r>
            <a:r>
              <a:rPr lang="id-ID" sz="3600" baseline="-25000" dirty="0"/>
              <a:t>(10)</a:t>
            </a:r>
          </a:p>
        </p:txBody>
      </p:sp>
      <p:sp>
        <p:nvSpPr>
          <p:cNvPr id="46" name="TextBox 45">
            <a:extLst>
              <a:ext uri="{FF2B5EF4-FFF2-40B4-BE49-F238E27FC236}">
                <a16:creationId xmlns:a16="http://schemas.microsoft.com/office/drawing/2014/main" id="{5D697A1D-4E2B-1D75-366A-E04127B538B2}"/>
              </a:ext>
            </a:extLst>
          </p:cNvPr>
          <p:cNvSpPr txBox="1"/>
          <p:nvPr/>
        </p:nvSpPr>
        <p:spPr>
          <a:xfrm>
            <a:off x="1153658" y="5508719"/>
            <a:ext cx="4376841" cy="584775"/>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spAutoFit/>
          </a:bodyPr>
          <a:lstStyle/>
          <a:p>
            <a:pPr algn="ctr"/>
            <a:r>
              <a:rPr lang="id-ID" sz="3200" dirty="0"/>
              <a:t>Heksadesimal</a:t>
            </a:r>
          </a:p>
        </p:txBody>
      </p:sp>
      <p:sp>
        <p:nvSpPr>
          <p:cNvPr id="47" name="TextBox 46">
            <a:extLst>
              <a:ext uri="{FF2B5EF4-FFF2-40B4-BE49-F238E27FC236}">
                <a16:creationId xmlns:a16="http://schemas.microsoft.com/office/drawing/2014/main" id="{A4E5D5CB-85D5-B0E3-C1F7-9B4816A78C4C}"/>
              </a:ext>
            </a:extLst>
          </p:cNvPr>
          <p:cNvSpPr txBox="1"/>
          <p:nvPr/>
        </p:nvSpPr>
        <p:spPr>
          <a:xfrm>
            <a:off x="6095997" y="5477940"/>
            <a:ext cx="4376841" cy="646331"/>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rtlCol="0" anchor="ctr">
            <a:spAutoFit/>
          </a:bodyPr>
          <a:lstStyle/>
          <a:p>
            <a:pPr algn="ctr"/>
            <a:r>
              <a:rPr lang="id-ID" sz="3600" dirty="0"/>
              <a:t>1011</a:t>
            </a:r>
            <a:r>
              <a:rPr lang="id-ID" sz="3600" baseline="-25000" dirty="0"/>
              <a:t>(16)</a:t>
            </a:r>
          </a:p>
        </p:txBody>
      </p:sp>
    </p:spTree>
    <p:extLst>
      <p:ext uri="{BB962C8B-B14F-4D97-AF65-F5344CB8AC3E}">
        <p14:creationId xmlns:p14="http://schemas.microsoft.com/office/powerpoint/2010/main" val="1255771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1+#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1+#ppt_w/2"/>
                                          </p:val>
                                        </p:tav>
                                        <p:tav tm="100000">
                                          <p:val>
                                            <p:strVal val="#ppt_x"/>
                                          </p:val>
                                        </p:tav>
                                      </p:tavLst>
                                    </p:anim>
                                    <p:anim calcmode="lin" valueType="num">
                                      <p:cBhvr additive="base">
                                        <p:cTn id="38"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1+#ppt_w/2"/>
                                          </p:val>
                                        </p:tav>
                                        <p:tav tm="100000">
                                          <p:val>
                                            <p:strVal val="#ppt_x"/>
                                          </p:val>
                                        </p:tav>
                                      </p:tavLst>
                                    </p:anim>
                                    <p:anim calcmode="lin" valueType="num">
                                      <p:cBhvr additive="base">
                                        <p:cTn id="44"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46"/>
                                        </p:tgtEl>
                                        <p:attrNameLst>
                                          <p:attrName>style.visibility</p:attrName>
                                        </p:attrNameLst>
                                      </p:cBhvr>
                                      <p:to>
                                        <p:strVal val="visible"/>
                                      </p:to>
                                    </p:set>
                                    <p:anim calcmode="lin" valueType="num">
                                      <p:cBhvr additive="base">
                                        <p:cTn id="49" dur="500" fill="hold"/>
                                        <p:tgtEl>
                                          <p:spTgt spid="46"/>
                                        </p:tgtEl>
                                        <p:attrNameLst>
                                          <p:attrName>ppt_x</p:attrName>
                                        </p:attrNameLst>
                                      </p:cBhvr>
                                      <p:tavLst>
                                        <p:tav tm="0">
                                          <p:val>
                                            <p:strVal val="1+#ppt_w/2"/>
                                          </p:val>
                                        </p:tav>
                                        <p:tav tm="100000">
                                          <p:val>
                                            <p:strVal val="#ppt_x"/>
                                          </p:val>
                                        </p:tav>
                                      </p:tavLst>
                                    </p:anim>
                                    <p:anim calcmode="lin" valueType="num">
                                      <p:cBhvr additive="base">
                                        <p:cTn id="50" dur="5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additive="base">
                                        <p:cTn id="55" dur="500" fill="hold"/>
                                        <p:tgtEl>
                                          <p:spTgt spid="47"/>
                                        </p:tgtEl>
                                        <p:attrNameLst>
                                          <p:attrName>ppt_x</p:attrName>
                                        </p:attrNameLst>
                                      </p:cBhvr>
                                      <p:tavLst>
                                        <p:tav tm="0">
                                          <p:val>
                                            <p:strVal val="1+#ppt_w/2"/>
                                          </p:val>
                                        </p:tav>
                                        <p:tav tm="100000">
                                          <p:val>
                                            <p:strVal val="#ppt_x"/>
                                          </p:val>
                                        </p:tav>
                                      </p:tavLst>
                                    </p:anim>
                                    <p:anim calcmode="lin" valueType="num">
                                      <p:cBhvr additive="base">
                                        <p:cTn id="56"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11" grpId="0" animBg="1"/>
      <p:bldP spid="16" grpId="0" animBg="1"/>
      <p:bldP spid="34" grpId="0" animBg="1"/>
      <p:bldP spid="35" grpId="0" animBg="1"/>
      <p:bldP spid="46" grpId="0" animBg="1"/>
      <p:bldP spid="4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7" y="242768"/>
            <a:ext cx="11212962" cy="724064"/>
          </a:xfrm>
        </p:spPr>
        <p:txBody>
          <a:bodyPr/>
          <a:lstStyle/>
          <a:p>
            <a:r>
              <a:rPr lang="id-ID" dirty="0">
                <a:effectLst/>
              </a:rPr>
              <a:t>Bilangan Desimal</a:t>
            </a:r>
          </a:p>
        </p:txBody>
      </p:sp>
      <p:sp>
        <p:nvSpPr>
          <p:cNvPr id="8" name="TextBox 7">
            <a:extLst>
              <a:ext uri="{FF2B5EF4-FFF2-40B4-BE49-F238E27FC236}">
                <a16:creationId xmlns:a16="http://schemas.microsoft.com/office/drawing/2014/main" id="{2F085DBD-DD88-7240-4D1A-300B8BE55B26}"/>
              </a:ext>
            </a:extLst>
          </p:cNvPr>
          <p:cNvSpPr txBox="1"/>
          <p:nvPr/>
        </p:nvSpPr>
        <p:spPr>
          <a:xfrm>
            <a:off x="585770" y="985329"/>
            <a:ext cx="7717584" cy="954107"/>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800" dirty="0"/>
              <a:t>Mulai dari bilangan yang sering kita gunakan, yaitu bilangan desimal:</a:t>
            </a:r>
            <a:endParaRPr lang="en-US" sz="2800" dirty="0"/>
          </a:p>
        </p:txBody>
      </p:sp>
      <p:sp>
        <p:nvSpPr>
          <p:cNvPr id="12" name="TextBox 11">
            <a:extLst>
              <a:ext uri="{FF2B5EF4-FFF2-40B4-BE49-F238E27FC236}">
                <a16:creationId xmlns:a16="http://schemas.microsoft.com/office/drawing/2014/main" id="{86B12F16-75FD-87B4-F1D9-82C7A5D2DBE7}"/>
              </a:ext>
            </a:extLst>
          </p:cNvPr>
          <p:cNvSpPr txBox="1"/>
          <p:nvPr/>
        </p:nvSpPr>
        <p:spPr>
          <a:xfrm>
            <a:off x="585769" y="2205850"/>
            <a:ext cx="2860075"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5631</a:t>
            </a:r>
          </a:p>
        </p:txBody>
      </p:sp>
      <p:sp>
        <p:nvSpPr>
          <p:cNvPr id="5" name="TextBox 4">
            <a:extLst>
              <a:ext uri="{FF2B5EF4-FFF2-40B4-BE49-F238E27FC236}">
                <a16:creationId xmlns:a16="http://schemas.microsoft.com/office/drawing/2014/main" id="{8305409C-DEBE-9A7C-E5EB-D7703FE77D08}"/>
              </a:ext>
            </a:extLst>
          </p:cNvPr>
          <p:cNvSpPr txBox="1"/>
          <p:nvPr/>
        </p:nvSpPr>
        <p:spPr>
          <a:xfrm>
            <a:off x="3445844" y="3898579"/>
            <a:ext cx="1437830" cy="584775"/>
          </a:xfrm>
          <a:prstGeom prst="rect">
            <a:avLst/>
          </a:prstGeom>
          <a:noFill/>
        </p:spPr>
        <p:txBody>
          <a:bodyPr wrap="none" rtlCol="0">
            <a:spAutoFit/>
          </a:bodyPr>
          <a:lstStyle/>
          <a:p>
            <a:r>
              <a:rPr lang="id-ID" sz="3200" dirty="0"/>
              <a:t>Satuan</a:t>
            </a:r>
          </a:p>
        </p:txBody>
      </p:sp>
      <p:sp>
        <p:nvSpPr>
          <p:cNvPr id="6" name="TextBox 5">
            <a:extLst>
              <a:ext uri="{FF2B5EF4-FFF2-40B4-BE49-F238E27FC236}">
                <a16:creationId xmlns:a16="http://schemas.microsoft.com/office/drawing/2014/main" id="{D71503EA-2B3E-9405-9583-8932421855DD}"/>
              </a:ext>
            </a:extLst>
          </p:cNvPr>
          <p:cNvSpPr txBox="1"/>
          <p:nvPr/>
        </p:nvSpPr>
        <p:spPr>
          <a:xfrm>
            <a:off x="3445844" y="4483354"/>
            <a:ext cx="1645387" cy="584775"/>
          </a:xfrm>
          <a:prstGeom prst="rect">
            <a:avLst/>
          </a:prstGeom>
          <a:noFill/>
        </p:spPr>
        <p:txBody>
          <a:bodyPr wrap="none" rtlCol="0">
            <a:spAutoFit/>
          </a:bodyPr>
          <a:lstStyle/>
          <a:p>
            <a:r>
              <a:rPr lang="id-ID" sz="3200" dirty="0"/>
              <a:t>Puluhan</a:t>
            </a:r>
          </a:p>
        </p:txBody>
      </p:sp>
      <p:sp>
        <p:nvSpPr>
          <p:cNvPr id="7" name="TextBox 6">
            <a:extLst>
              <a:ext uri="{FF2B5EF4-FFF2-40B4-BE49-F238E27FC236}">
                <a16:creationId xmlns:a16="http://schemas.microsoft.com/office/drawing/2014/main" id="{7F460CB3-19AF-59B4-F51E-30239FF2A081}"/>
              </a:ext>
            </a:extLst>
          </p:cNvPr>
          <p:cNvSpPr txBox="1"/>
          <p:nvPr/>
        </p:nvSpPr>
        <p:spPr>
          <a:xfrm>
            <a:off x="3445843" y="5068129"/>
            <a:ext cx="1655068" cy="584775"/>
          </a:xfrm>
          <a:prstGeom prst="rect">
            <a:avLst/>
          </a:prstGeom>
          <a:noFill/>
        </p:spPr>
        <p:txBody>
          <a:bodyPr wrap="none" rtlCol="0">
            <a:spAutoFit/>
          </a:bodyPr>
          <a:lstStyle/>
          <a:p>
            <a:r>
              <a:rPr lang="id-ID" sz="3200" dirty="0"/>
              <a:t>Ratusan</a:t>
            </a:r>
          </a:p>
        </p:txBody>
      </p:sp>
      <p:sp>
        <p:nvSpPr>
          <p:cNvPr id="9" name="TextBox 8">
            <a:extLst>
              <a:ext uri="{FF2B5EF4-FFF2-40B4-BE49-F238E27FC236}">
                <a16:creationId xmlns:a16="http://schemas.microsoft.com/office/drawing/2014/main" id="{2E2112F3-6DB8-BBEB-1F5E-C1AB9379237D}"/>
              </a:ext>
            </a:extLst>
          </p:cNvPr>
          <p:cNvSpPr txBox="1"/>
          <p:nvPr/>
        </p:nvSpPr>
        <p:spPr>
          <a:xfrm>
            <a:off x="3445843" y="5652904"/>
            <a:ext cx="1435008" cy="584775"/>
          </a:xfrm>
          <a:prstGeom prst="rect">
            <a:avLst/>
          </a:prstGeom>
          <a:noFill/>
        </p:spPr>
        <p:txBody>
          <a:bodyPr wrap="none" rtlCol="0">
            <a:spAutoFit/>
          </a:bodyPr>
          <a:lstStyle/>
          <a:p>
            <a:r>
              <a:rPr lang="id-ID" sz="3200" dirty="0"/>
              <a:t>Ribuan</a:t>
            </a:r>
          </a:p>
        </p:txBody>
      </p:sp>
      <p:cxnSp>
        <p:nvCxnSpPr>
          <p:cNvPr id="13" name="Connector: Elbow 12">
            <a:extLst>
              <a:ext uri="{FF2B5EF4-FFF2-40B4-BE49-F238E27FC236}">
                <a16:creationId xmlns:a16="http://schemas.microsoft.com/office/drawing/2014/main" id="{34D9FB36-69DA-40C9-4AB1-81574FB13093}"/>
              </a:ext>
            </a:extLst>
          </p:cNvPr>
          <p:cNvCxnSpPr>
            <a:endCxn id="5" idx="1"/>
          </p:cNvCxnSpPr>
          <p:nvPr/>
        </p:nvCxnSpPr>
        <p:spPr>
          <a:xfrm rot="16200000" flipH="1">
            <a:off x="2952967" y="3698089"/>
            <a:ext cx="581493" cy="404261"/>
          </a:xfrm>
          <a:prstGeom prst="bentConnector2">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nector: Elbow 13">
            <a:extLst>
              <a:ext uri="{FF2B5EF4-FFF2-40B4-BE49-F238E27FC236}">
                <a16:creationId xmlns:a16="http://schemas.microsoft.com/office/drawing/2014/main" id="{11D3FB31-34F6-0BA5-688E-8D7890539215}"/>
              </a:ext>
            </a:extLst>
          </p:cNvPr>
          <p:cNvCxnSpPr>
            <a:cxnSpLocks/>
            <a:endCxn id="6" idx="1"/>
          </p:cNvCxnSpPr>
          <p:nvPr/>
        </p:nvCxnSpPr>
        <p:spPr>
          <a:xfrm rot="16200000" flipH="1">
            <a:off x="2302821" y="3632719"/>
            <a:ext cx="1167910" cy="1118136"/>
          </a:xfrm>
          <a:prstGeom prst="bentConnector2">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7" name="Connector: Elbow 16">
            <a:extLst>
              <a:ext uri="{FF2B5EF4-FFF2-40B4-BE49-F238E27FC236}">
                <a16:creationId xmlns:a16="http://schemas.microsoft.com/office/drawing/2014/main" id="{56876AC1-41BE-8350-4E22-3D5CF49BEA7D}"/>
              </a:ext>
            </a:extLst>
          </p:cNvPr>
          <p:cNvCxnSpPr>
            <a:cxnSpLocks/>
            <a:endCxn id="7" idx="1"/>
          </p:cNvCxnSpPr>
          <p:nvPr/>
        </p:nvCxnSpPr>
        <p:spPr>
          <a:xfrm rot="16200000" flipH="1">
            <a:off x="1704523" y="3619197"/>
            <a:ext cx="1752686" cy="1729954"/>
          </a:xfrm>
          <a:prstGeom prst="bentConnector2">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19" name="Connector: Elbow 18">
            <a:extLst>
              <a:ext uri="{FF2B5EF4-FFF2-40B4-BE49-F238E27FC236}">
                <a16:creationId xmlns:a16="http://schemas.microsoft.com/office/drawing/2014/main" id="{CFDED6A6-DD41-0527-5283-4309ABDA74E9}"/>
              </a:ext>
            </a:extLst>
          </p:cNvPr>
          <p:cNvCxnSpPr>
            <a:cxnSpLocks/>
            <a:endCxn id="9" idx="1"/>
          </p:cNvCxnSpPr>
          <p:nvPr/>
        </p:nvCxnSpPr>
        <p:spPr>
          <a:xfrm>
            <a:off x="1005720" y="3607011"/>
            <a:ext cx="2440123" cy="2338281"/>
          </a:xfrm>
          <a:prstGeom prst="bentConnector3">
            <a:avLst>
              <a:gd name="adj1" fmla="val -491"/>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8891FED9-7141-D081-DBA9-32E53C11EB6B}"/>
              </a:ext>
            </a:extLst>
          </p:cNvPr>
          <p:cNvCxnSpPr/>
          <p:nvPr/>
        </p:nvCxnSpPr>
        <p:spPr>
          <a:xfrm>
            <a:off x="5091231" y="2103949"/>
            <a:ext cx="0" cy="4281578"/>
          </a:xfrm>
          <a:prstGeom prst="line">
            <a:avLst/>
          </a:prstGeom>
        </p:spPr>
        <p:style>
          <a:lnRef idx="2">
            <a:schemeClr val="accent1"/>
          </a:lnRef>
          <a:fillRef idx="0">
            <a:schemeClr val="accent1"/>
          </a:fillRef>
          <a:effectRef idx="1">
            <a:schemeClr val="accent1"/>
          </a:effectRef>
          <a:fontRef idx="minor">
            <a:schemeClr val="tx1"/>
          </a:fontRef>
        </p:style>
      </p:cxnSp>
      <p:sp>
        <p:nvSpPr>
          <p:cNvPr id="24" name="TextBox 23">
            <a:extLst>
              <a:ext uri="{FF2B5EF4-FFF2-40B4-BE49-F238E27FC236}">
                <a16:creationId xmlns:a16="http://schemas.microsoft.com/office/drawing/2014/main" id="{E533BB12-94CD-97F4-98A8-5A2467CD8DAA}"/>
              </a:ext>
            </a:extLst>
          </p:cNvPr>
          <p:cNvSpPr txBox="1"/>
          <p:nvPr/>
        </p:nvSpPr>
        <p:spPr>
          <a:xfrm>
            <a:off x="5443280" y="2205850"/>
            <a:ext cx="2860075"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5631</a:t>
            </a:r>
          </a:p>
        </p:txBody>
      </p:sp>
      <p:sp>
        <p:nvSpPr>
          <p:cNvPr id="80" name="TextBox 79">
            <a:extLst>
              <a:ext uri="{FF2B5EF4-FFF2-40B4-BE49-F238E27FC236}">
                <a16:creationId xmlns:a16="http://schemas.microsoft.com/office/drawing/2014/main" id="{2150A298-9EEF-36BD-F452-F9BFFF3105E2}"/>
              </a:ext>
            </a:extLst>
          </p:cNvPr>
          <p:cNvSpPr txBox="1"/>
          <p:nvPr/>
        </p:nvSpPr>
        <p:spPr>
          <a:xfrm>
            <a:off x="8303355" y="3898579"/>
            <a:ext cx="2792733" cy="461665"/>
          </a:xfrm>
          <a:prstGeom prst="rect">
            <a:avLst/>
          </a:prstGeom>
          <a:noFill/>
        </p:spPr>
        <p:txBody>
          <a:bodyPr wrap="square" rtlCol="0">
            <a:spAutoFit/>
          </a:bodyPr>
          <a:lstStyle/>
          <a:p>
            <a:r>
              <a:rPr lang="id-ID" sz="2400" dirty="0"/>
              <a:t>10</a:t>
            </a:r>
            <a:r>
              <a:rPr lang="id-ID" sz="2400" baseline="30000" dirty="0"/>
              <a:t>0 </a:t>
            </a:r>
            <a:r>
              <a:rPr lang="id-ID" sz="2400" dirty="0">
                <a:sym typeface="Symbol" panose="05050102010706020507" pitchFamily="18" charset="2"/>
              </a:rPr>
              <a:t></a:t>
            </a:r>
            <a:r>
              <a:rPr lang="id-ID" sz="2400" dirty="0"/>
              <a:t> 1 x 1 = 1</a:t>
            </a:r>
          </a:p>
        </p:txBody>
      </p:sp>
      <p:sp>
        <p:nvSpPr>
          <p:cNvPr id="81" name="TextBox 80">
            <a:extLst>
              <a:ext uri="{FF2B5EF4-FFF2-40B4-BE49-F238E27FC236}">
                <a16:creationId xmlns:a16="http://schemas.microsoft.com/office/drawing/2014/main" id="{83BF40DA-F600-B13C-86CB-475FEA5EB78F}"/>
              </a:ext>
            </a:extLst>
          </p:cNvPr>
          <p:cNvSpPr txBox="1"/>
          <p:nvPr/>
        </p:nvSpPr>
        <p:spPr>
          <a:xfrm>
            <a:off x="8303355" y="4483354"/>
            <a:ext cx="2996705" cy="461665"/>
          </a:xfrm>
          <a:prstGeom prst="rect">
            <a:avLst/>
          </a:prstGeom>
          <a:noFill/>
        </p:spPr>
        <p:txBody>
          <a:bodyPr wrap="square" rtlCol="0">
            <a:spAutoFit/>
          </a:bodyPr>
          <a:lstStyle/>
          <a:p>
            <a:r>
              <a:rPr lang="id-ID" sz="2400" dirty="0"/>
              <a:t>10</a:t>
            </a:r>
            <a:r>
              <a:rPr lang="id-ID" sz="2400" baseline="30000" dirty="0"/>
              <a:t>1</a:t>
            </a:r>
            <a:r>
              <a:rPr lang="id-ID" sz="2400" dirty="0"/>
              <a:t> </a:t>
            </a:r>
            <a:r>
              <a:rPr lang="id-ID" sz="2400" dirty="0">
                <a:sym typeface="Symbol" panose="05050102010706020507" pitchFamily="18" charset="2"/>
              </a:rPr>
              <a:t></a:t>
            </a:r>
            <a:r>
              <a:rPr lang="id-ID" sz="2400" dirty="0"/>
              <a:t> 3 x 10 = 30</a:t>
            </a:r>
          </a:p>
        </p:txBody>
      </p:sp>
      <p:sp>
        <p:nvSpPr>
          <p:cNvPr id="82" name="TextBox 81">
            <a:extLst>
              <a:ext uri="{FF2B5EF4-FFF2-40B4-BE49-F238E27FC236}">
                <a16:creationId xmlns:a16="http://schemas.microsoft.com/office/drawing/2014/main" id="{E2C1E4D5-482B-69F9-8E71-BAC55C20AF58}"/>
              </a:ext>
            </a:extLst>
          </p:cNvPr>
          <p:cNvSpPr txBox="1"/>
          <p:nvPr/>
        </p:nvSpPr>
        <p:spPr>
          <a:xfrm>
            <a:off x="8303354" y="5068129"/>
            <a:ext cx="2792733" cy="461665"/>
          </a:xfrm>
          <a:prstGeom prst="rect">
            <a:avLst/>
          </a:prstGeom>
          <a:noFill/>
        </p:spPr>
        <p:txBody>
          <a:bodyPr wrap="square" rtlCol="0">
            <a:spAutoFit/>
          </a:bodyPr>
          <a:lstStyle/>
          <a:p>
            <a:r>
              <a:rPr lang="id-ID" sz="2400" dirty="0"/>
              <a:t>10</a:t>
            </a:r>
            <a:r>
              <a:rPr lang="id-ID" sz="2400" baseline="30000" dirty="0"/>
              <a:t>2 </a:t>
            </a:r>
            <a:r>
              <a:rPr lang="id-ID" sz="2400" dirty="0">
                <a:sym typeface="Symbol" panose="05050102010706020507" pitchFamily="18" charset="2"/>
              </a:rPr>
              <a:t></a:t>
            </a:r>
            <a:r>
              <a:rPr lang="id-ID" sz="2400" dirty="0"/>
              <a:t> 6 x 100 = 600</a:t>
            </a:r>
          </a:p>
        </p:txBody>
      </p:sp>
      <p:sp>
        <p:nvSpPr>
          <p:cNvPr id="83" name="TextBox 82">
            <a:extLst>
              <a:ext uri="{FF2B5EF4-FFF2-40B4-BE49-F238E27FC236}">
                <a16:creationId xmlns:a16="http://schemas.microsoft.com/office/drawing/2014/main" id="{BCD59665-7BB5-1B1D-9078-1264D6AD8885}"/>
              </a:ext>
            </a:extLst>
          </p:cNvPr>
          <p:cNvSpPr txBox="1"/>
          <p:nvPr/>
        </p:nvSpPr>
        <p:spPr>
          <a:xfrm>
            <a:off x="8303353" y="5652904"/>
            <a:ext cx="3189209" cy="461665"/>
          </a:xfrm>
          <a:prstGeom prst="rect">
            <a:avLst/>
          </a:prstGeom>
          <a:noFill/>
        </p:spPr>
        <p:txBody>
          <a:bodyPr wrap="square" rtlCol="0">
            <a:spAutoFit/>
          </a:bodyPr>
          <a:lstStyle/>
          <a:p>
            <a:r>
              <a:rPr lang="id-ID" sz="2400" dirty="0"/>
              <a:t>10</a:t>
            </a:r>
            <a:r>
              <a:rPr lang="id-ID" sz="2400" baseline="30000" dirty="0"/>
              <a:t>3 </a:t>
            </a:r>
            <a:r>
              <a:rPr lang="id-ID" sz="2400" dirty="0">
                <a:sym typeface="Symbol" panose="05050102010706020507" pitchFamily="18" charset="2"/>
              </a:rPr>
              <a:t></a:t>
            </a:r>
            <a:r>
              <a:rPr lang="id-ID" sz="2400" dirty="0"/>
              <a:t> 5 x 1000 = 5000</a:t>
            </a:r>
          </a:p>
        </p:txBody>
      </p:sp>
      <p:cxnSp>
        <p:nvCxnSpPr>
          <p:cNvPr id="84" name="Connector: Elbow 83">
            <a:extLst>
              <a:ext uri="{FF2B5EF4-FFF2-40B4-BE49-F238E27FC236}">
                <a16:creationId xmlns:a16="http://schemas.microsoft.com/office/drawing/2014/main" id="{82ACA1BB-61DE-1670-C8ED-8F9A94B2E9F9}"/>
              </a:ext>
            </a:extLst>
          </p:cNvPr>
          <p:cNvCxnSpPr>
            <a:cxnSpLocks/>
            <a:endCxn id="80" idx="1"/>
          </p:cNvCxnSpPr>
          <p:nvPr/>
        </p:nvCxnSpPr>
        <p:spPr>
          <a:xfrm rot="16200000" flipH="1">
            <a:off x="7841255" y="3667311"/>
            <a:ext cx="519939" cy="404262"/>
          </a:xfrm>
          <a:prstGeom prst="bentConnector2">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85" name="Connector: Elbow 84">
            <a:extLst>
              <a:ext uri="{FF2B5EF4-FFF2-40B4-BE49-F238E27FC236}">
                <a16:creationId xmlns:a16="http://schemas.microsoft.com/office/drawing/2014/main" id="{74E75634-6266-E40D-0876-A8EC34D507BE}"/>
              </a:ext>
            </a:extLst>
          </p:cNvPr>
          <p:cNvCxnSpPr>
            <a:cxnSpLocks/>
            <a:endCxn id="81" idx="1"/>
          </p:cNvCxnSpPr>
          <p:nvPr/>
        </p:nvCxnSpPr>
        <p:spPr>
          <a:xfrm>
            <a:off x="7185219" y="3607830"/>
            <a:ext cx="1118136" cy="1106357"/>
          </a:xfrm>
          <a:prstGeom prst="bentConnector3">
            <a:avLst>
              <a:gd name="adj1" fmla="val 933"/>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86" name="Connector: Elbow 85">
            <a:extLst>
              <a:ext uri="{FF2B5EF4-FFF2-40B4-BE49-F238E27FC236}">
                <a16:creationId xmlns:a16="http://schemas.microsoft.com/office/drawing/2014/main" id="{8E95CED7-9917-54AB-FD75-0381864845ED}"/>
              </a:ext>
            </a:extLst>
          </p:cNvPr>
          <p:cNvCxnSpPr>
            <a:cxnSpLocks/>
            <a:endCxn id="82" idx="1"/>
          </p:cNvCxnSpPr>
          <p:nvPr/>
        </p:nvCxnSpPr>
        <p:spPr>
          <a:xfrm>
            <a:off x="6573400" y="3607827"/>
            <a:ext cx="1729954" cy="1691135"/>
          </a:xfrm>
          <a:prstGeom prst="bentConnector3">
            <a:avLst>
              <a:gd name="adj1" fmla="val -1744"/>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87" name="Connector: Elbow 86">
            <a:extLst>
              <a:ext uri="{FF2B5EF4-FFF2-40B4-BE49-F238E27FC236}">
                <a16:creationId xmlns:a16="http://schemas.microsoft.com/office/drawing/2014/main" id="{44328004-4718-A353-F83F-5890FB4BC7C3}"/>
              </a:ext>
            </a:extLst>
          </p:cNvPr>
          <p:cNvCxnSpPr>
            <a:cxnSpLocks/>
            <a:endCxn id="83" idx="1"/>
          </p:cNvCxnSpPr>
          <p:nvPr/>
        </p:nvCxnSpPr>
        <p:spPr>
          <a:xfrm>
            <a:off x="5863229" y="3607011"/>
            <a:ext cx="2440124" cy="2276726"/>
          </a:xfrm>
          <a:prstGeom prst="bentConnector3">
            <a:avLst>
              <a:gd name="adj1" fmla="val 1087"/>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91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par>
                          <p:cTn id="43" fill="hold">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4"/>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84"/>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80"/>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85"/>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81"/>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86"/>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8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nodeType="clickEffect">
                                  <p:stCondLst>
                                    <p:cond delay="0"/>
                                  </p:stCondLst>
                                  <p:childTnLst>
                                    <p:set>
                                      <p:cBhvr>
                                        <p:cTn id="84" dur="1" fill="hold">
                                          <p:stCondLst>
                                            <p:cond delay="0"/>
                                          </p:stCondLst>
                                        </p:cTn>
                                        <p:tgtEl>
                                          <p:spTgt spid="87"/>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5" grpId="0"/>
      <p:bldP spid="6" grpId="0"/>
      <p:bldP spid="7" grpId="0"/>
      <p:bldP spid="9" grpId="0"/>
      <p:bldP spid="24" grpId="0" animBg="1"/>
      <p:bldP spid="80" grpId="0"/>
      <p:bldP spid="81" grpId="0"/>
      <p:bldP spid="82" grpId="0"/>
      <p:bldP spid="8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7" y="385060"/>
            <a:ext cx="11212962" cy="724064"/>
          </a:xfrm>
        </p:spPr>
        <p:txBody>
          <a:bodyPr/>
          <a:lstStyle/>
          <a:p>
            <a:r>
              <a:rPr lang="id-ID" dirty="0">
                <a:effectLst/>
              </a:rPr>
              <a:t>Bilangan Biner</a:t>
            </a:r>
          </a:p>
        </p:txBody>
      </p:sp>
      <p:sp>
        <p:nvSpPr>
          <p:cNvPr id="8" name="TextBox 7">
            <a:extLst>
              <a:ext uri="{FF2B5EF4-FFF2-40B4-BE49-F238E27FC236}">
                <a16:creationId xmlns:a16="http://schemas.microsoft.com/office/drawing/2014/main" id="{2F085DBD-DD88-7240-4D1A-300B8BE55B26}"/>
              </a:ext>
            </a:extLst>
          </p:cNvPr>
          <p:cNvSpPr txBox="1"/>
          <p:nvPr/>
        </p:nvSpPr>
        <p:spPr>
          <a:xfrm>
            <a:off x="489518" y="1341242"/>
            <a:ext cx="8111274" cy="1384995"/>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800" dirty="0"/>
              <a:t>Bilangan biner merupakan bilangan yang digunakan oleh komputer, bilangan ini merupakan bilangan berbasis 2, dimana pilihan angka adalah 0 dan 1</a:t>
            </a:r>
            <a:endParaRPr lang="en-US" sz="2800" dirty="0"/>
          </a:p>
        </p:txBody>
      </p:sp>
      <p:sp>
        <p:nvSpPr>
          <p:cNvPr id="3" name="TextBox 2">
            <a:extLst>
              <a:ext uri="{FF2B5EF4-FFF2-40B4-BE49-F238E27FC236}">
                <a16:creationId xmlns:a16="http://schemas.microsoft.com/office/drawing/2014/main" id="{E60F8529-D596-56DC-6818-1CE98734E8FB}"/>
              </a:ext>
            </a:extLst>
          </p:cNvPr>
          <p:cNvSpPr txBox="1"/>
          <p:nvPr/>
        </p:nvSpPr>
        <p:spPr>
          <a:xfrm>
            <a:off x="489517" y="2975029"/>
            <a:ext cx="11212962" cy="1384995"/>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800" dirty="0"/>
              <a:t>Manusia biasanya menggunakan bilangan desimal yaitu bilangan berbasis 10, sedangkan komputer menggunakan bilangan biner yang berbasis 2.</a:t>
            </a:r>
            <a:endParaRPr lang="en-US" sz="2800" dirty="0"/>
          </a:p>
        </p:txBody>
      </p:sp>
      <p:sp>
        <p:nvSpPr>
          <p:cNvPr id="4" name="TextBox 3">
            <a:extLst>
              <a:ext uri="{FF2B5EF4-FFF2-40B4-BE49-F238E27FC236}">
                <a16:creationId xmlns:a16="http://schemas.microsoft.com/office/drawing/2014/main" id="{FC91BAAC-59F8-5609-2548-4236B5D11538}"/>
              </a:ext>
            </a:extLst>
          </p:cNvPr>
          <p:cNvSpPr txBox="1"/>
          <p:nvPr/>
        </p:nvSpPr>
        <p:spPr>
          <a:xfrm>
            <a:off x="489517" y="4824260"/>
            <a:ext cx="11212962" cy="1384995"/>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800" dirty="0"/>
              <a:t>Berdasarkan hal tersebut, untuk memfasilitasi antara manusia dan komputer diperlukan konversi dari bilangan desimal ke bilangan biner dan sebaliknya dari biner ke bilangan desimal</a:t>
            </a:r>
            <a:endParaRPr lang="en-US" sz="2800" dirty="0"/>
          </a:p>
        </p:txBody>
      </p:sp>
    </p:spTree>
    <p:extLst>
      <p:ext uri="{BB962C8B-B14F-4D97-AF65-F5344CB8AC3E}">
        <p14:creationId xmlns:p14="http://schemas.microsoft.com/office/powerpoint/2010/main" val="5624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7" y="242768"/>
            <a:ext cx="11212962" cy="724064"/>
          </a:xfrm>
        </p:spPr>
        <p:txBody>
          <a:bodyPr/>
          <a:lstStyle/>
          <a:p>
            <a:r>
              <a:rPr lang="id-ID" dirty="0">
                <a:effectLst/>
              </a:rPr>
              <a:t>Konversi Biner ke Desimal</a:t>
            </a:r>
          </a:p>
        </p:txBody>
      </p:sp>
      <p:sp>
        <p:nvSpPr>
          <p:cNvPr id="24" name="TextBox 23">
            <a:extLst>
              <a:ext uri="{FF2B5EF4-FFF2-40B4-BE49-F238E27FC236}">
                <a16:creationId xmlns:a16="http://schemas.microsoft.com/office/drawing/2014/main" id="{E533BB12-94CD-97F4-98A8-5A2467CD8DAA}"/>
              </a:ext>
            </a:extLst>
          </p:cNvPr>
          <p:cNvSpPr txBox="1"/>
          <p:nvPr/>
        </p:nvSpPr>
        <p:spPr>
          <a:xfrm>
            <a:off x="489517" y="2022556"/>
            <a:ext cx="3835348"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r>
              <a:rPr lang="id-ID" sz="9600" dirty="0"/>
              <a:t>1011</a:t>
            </a:r>
            <a:r>
              <a:rPr lang="id-ID" sz="9600" baseline="-25000" dirty="0"/>
              <a:t>(2)</a:t>
            </a:r>
          </a:p>
        </p:txBody>
      </p:sp>
      <p:sp>
        <p:nvSpPr>
          <p:cNvPr id="80" name="TextBox 79">
            <a:extLst>
              <a:ext uri="{FF2B5EF4-FFF2-40B4-BE49-F238E27FC236}">
                <a16:creationId xmlns:a16="http://schemas.microsoft.com/office/drawing/2014/main" id="{2150A298-9EEF-36BD-F452-F9BFFF3105E2}"/>
              </a:ext>
            </a:extLst>
          </p:cNvPr>
          <p:cNvSpPr txBox="1"/>
          <p:nvPr/>
        </p:nvSpPr>
        <p:spPr>
          <a:xfrm>
            <a:off x="3349592" y="3715286"/>
            <a:ext cx="2792733" cy="461665"/>
          </a:xfrm>
          <a:prstGeom prst="rect">
            <a:avLst/>
          </a:prstGeom>
          <a:noFill/>
        </p:spPr>
        <p:txBody>
          <a:bodyPr wrap="square" rtlCol="0">
            <a:spAutoFit/>
          </a:bodyPr>
          <a:lstStyle/>
          <a:p>
            <a:r>
              <a:rPr lang="id-ID" sz="2400" dirty="0"/>
              <a:t>2</a:t>
            </a:r>
            <a:r>
              <a:rPr lang="id-ID" sz="2400" baseline="30000" dirty="0"/>
              <a:t>0 </a:t>
            </a:r>
            <a:r>
              <a:rPr lang="id-ID" sz="2400" dirty="0">
                <a:sym typeface="Symbol" panose="05050102010706020507" pitchFamily="18" charset="2"/>
              </a:rPr>
              <a:t></a:t>
            </a:r>
            <a:r>
              <a:rPr lang="id-ID" sz="2400" dirty="0"/>
              <a:t> 1 x 1 = 1</a:t>
            </a:r>
          </a:p>
        </p:txBody>
      </p:sp>
      <p:sp>
        <p:nvSpPr>
          <p:cNvPr id="81" name="TextBox 80">
            <a:extLst>
              <a:ext uri="{FF2B5EF4-FFF2-40B4-BE49-F238E27FC236}">
                <a16:creationId xmlns:a16="http://schemas.microsoft.com/office/drawing/2014/main" id="{83BF40DA-F600-B13C-86CB-475FEA5EB78F}"/>
              </a:ext>
            </a:extLst>
          </p:cNvPr>
          <p:cNvSpPr txBox="1"/>
          <p:nvPr/>
        </p:nvSpPr>
        <p:spPr>
          <a:xfrm>
            <a:off x="3349592" y="4300061"/>
            <a:ext cx="2996705" cy="461665"/>
          </a:xfrm>
          <a:prstGeom prst="rect">
            <a:avLst/>
          </a:prstGeom>
          <a:noFill/>
        </p:spPr>
        <p:txBody>
          <a:bodyPr wrap="square" rtlCol="0">
            <a:spAutoFit/>
          </a:bodyPr>
          <a:lstStyle/>
          <a:p>
            <a:r>
              <a:rPr lang="id-ID" sz="2400" dirty="0"/>
              <a:t>2</a:t>
            </a:r>
            <a:r>
              <a:rPr lang="id-ID" sz="2400" baseline="30000" dirty="0"/>
              <a:t>1</a:t>
            </a:r>
            <a:r>
              <a:rPr lang="id-ID" sz="2400" dirty="0"/>
              <a:t> </a:t>
            </a:r>
            <a:r>
              <a:rPr lang="id-ID" sz="2400" dirty="0">
                <a:sym typeface="Symbol" panose="05050102010706020507" pitchFamily="18" charset="2"/>
              </a:rPr>
              <a:t></a:t>
            </a:r>
            <a:r>
              <a:rPr lang="id-ID" sz="2400" dirty="0"/>
              <a:t> 1 x 2 = 2</a:t>
            </a:r>
          </a:p>
        </p:txBody>
      </p:sp>
      <p:sp>
        <p:nvSpPr>
          <p:cNvPr id="82" name="TextBox 81">
            <a:extLst>
              <a:ext uri="{FF2B5EF4-FFF2-40B4-BE49-F238E27FC236}">
                <a16:creationId xmlns:a16="http://schemas.microsoft.com/office/drawing/2014/main" id="{E2C1E4D5-482B-69F9-8E71-BAC55C20AF58}"/>
              </a:ext>
            </a:extLst>
          </p:cNvPr>
          <p:cNvSpPr txBox="1"/>
          <p:nvPr/>
        </p:nvSpPr>
        <p:spPr>
          <a:xfrm>
            <a:off x="3349591" y="4884836"/>
            <a:ext cx="2792733" cy="461665"/>
          </a:xfrm>
          <a:prstGeom prst="rect">
            <a:avLst/>
          </a:prstGeom>
          <a:noFill/>
        </p:spPr>
        <p:txBody>
          <a:bodyPr wrap="square" rtlCol="0">
            <a:spAutoFit/>
          </a:bodyPr>
          <a:lstStyle/>
          <a:p>
            <a:r>
              <a:rPr lang="id-ID" sz="2400" dirty="0"/>
              <a:t>2</a:t>
            </a:r>
            <a:r>
              <a:rPr lang="id-ID" sz="2400" baseline="30000" dirty="0"/>
              <a:t>2 </a:t>
            </a:r>
            <a:r>
              <a:rPr lang="id-ID" sz="2400" dirty="0">
                <a:sym typeface="Symbol" panose="05050102010706020507" pitchFamily="18" charset="2"/>
              </a:rPr>
              <a:t></a:t>
            </a:r>
            <a:r>
              <a:rPr lang="id-ID" sz="2400" dirty="0"/>
              <a:t> 0 x 4 = 0</a:t>
            </a:r>
          </a:p>
        </p:txBody>
      </p:sp>
      <p:sp>
        <p:nvSpPr>
          <p:cNvPr id="83" name="TextBox 82">
            <a:extLst>
              <a:ext uri="{FF2B5EF4-FFF2-40B4-BE49-F238E27FC236}">
                <a16:creationId xmlns:a16="http://schemas.microsoft.com/office/drawing/2014/main" id="{BCD59665-7BB5-1B1D-9078-1264D6AD8885}"/>
              </a:ext>
            </a:extLst>
          </p:cNvPr>
          <p:cNvSpPr txBox="1"/>
          <p:nvPr/>
        </p:nvSpPr>
        <p:spPr>
          <a:xfrm>
            <a:off x="3349590" y="5469611"/>
            <a:ext cx="3189209" cy="461665"/>
          </a:xfrm>
          <a:prstGeom prst="rect">
            <a:avLst/>
          </a:prstGeom>
          <a:noFill/>
        </p:spPr>
        <p:txBody>
          <a:bodyPr wrap="square" rtlCol="0">
            <a:spAutoFit/>
          </a:bodyPr>
          <a:lstStyle/>
          <a:p>
            <a:r>
              <a:rPr lang="id-ID" sz="2400" dirty="0"/>
              <a:t>2</a:t>
            </a:r>
            <a:r>
              <a:rPr lang="id-ID" sz="2400" baseline="30000" dirty="0"/>
              <a:t>3 </a:t>
            </a:r>
            <a:r>
              <a:rPr lang="id-ID" sz="2400" dirty="0">
                <a:sym typeface="Symbol" panose="05050102010706020507" pitchFamily="18" charset="2"/>
              </a:rPr>
              <a:t></a:t>
            </a:r>
            <a:r>
              <a:rPr lang="id-ID" sz="2400" dirty="0"/>
              <a:t> 1 x 8 = 8</a:t>
            </a:r>
          </a:p>
        </p:txBody>
      </p:sp>
      <p:cxnSp>
        <p:nvCxnSpPr>
          <p:cNvPr id="84" name="Connector: Elbow 83">
            <a:extLst>
              <a:ext uri="{FF2B5EF4-FFF2-40B4-BE49-F238E27FC236}">
                <a16:creationId xmlns:a16="http://schemas.microsoft.com/office/drawing/2014/main" id="{82ACA1BB-61DE-1670-C8ED-8F9A94B2E9F9}"/>
              </a:ext>
            </a:extLst>
          </p:cNvPr>
          <p:cNvCxnSpPr>
            <a:cxnSpLocks/>
            <a:endCxn id="80" idx="1"/>
          </p:cNvCxnSpPr>
          <p:nvPr/>
        </p:nvCxnSpPr>
        <p:spPr>
          <a:xfrm rot="16200000" flipH="1">
            <a:off x="2887492" y="3484018"/>
            <a:ext cx="519939" cy="404262"/>
          </a:xfrm>
          <a:prstGeom prst="bentConnector2">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85" name="Connector: Elbow 84">
            <a:extLst>
              <a:ext uri="{FF2B5EF4-FFF2-40B4-BE49-F238E27FC236}">
                <a16:creationId xmlns:a16="http://schemas.microsoft.com/office/drawing/2014/main" id="{74E75634-6266-E40D-0876-A8EC34D507BE}"/>
              </a:ext>
            </a:extLst>
          </p:cNvPr>
          <p:cNvCxnSpPr>
            <a:cxnSpLocks/>
            <a:endCxn id="81" idx="1"/>
          </p:cNvCxnSpPr>
          <p:nvPr/>
        </p:nvCxnSpPr>
        <p:spPr>
          <a:xfrm>
            <a:off x="2231456" y="3424537"/>
            <a:ext cx="1118136" cy="1106357"/>
          </a:xfrm>
          <a:prstGeom prst="bentConnector3">
            <a:avLst>
              <a:gd name="adj1" fmla="val 933"/>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86" name="Connector: Elbow 85">
            <a:extLst>
              <a:ext uri="{FF2B5EF4-FFF2-40B4-BE49-F238E27FC236}">
                <a16:creationId xmlns:a16="http://schemas.microsoft.com/office/drawing/2014/main" id="{8E95CED7-9917-54AB-FD75-0381864845ED}"/>
              </a:ext>
            </a:extLst>
          </p:cNvPr>
          <p:cNvCxnSpPr>
            <a:cxnSpLocks/>
            <a:endCxn id="82" idx="1"/>
          </p:cNvCxnSpPr>
          <p:nvPr/>
        </p:nvCxnSpPr>
        <p:spPr>
          <a:xfrm>
            <a:off x="1619637" y="3424534"/>
            <a:ext cx="1729954" cy="1691135"/>
          </a:xfrm>
          <a:prstGeom prst="bentConnector3">
            <a:avLst>
              <a:gd name="adj1" fmla="val -1744"/>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87" name="Connector: Elbow 86">
            <a:extLst>
              <a:ext uri="{FF2B5EF4-FFF2-40B4-BE49-F238E27FC236}">
                <a16:creationId xmlns:a16="http://schemas.microsoft.com/office/drawing/2014/main" id="{44328004-4718-A353-F83F-5890FB4BC7C3}"/>
              </a:ext>
            </a:extLst>
          </p:cNvPr>
          <p:cNvCxnSpPr>
            <a:cxnSpLocks/>
            <a:endCxn id="83" idx="1"/>
          </p:cNvCxnSpPr>
          <p:nvPr/>
        </p:nvCxnSpPr>
        <p:spPr>
          <a:xfrm>
            <a:off x="909466" y="3423718"/>
            <a:ext cx="2440124" cy="2276726"/>
          </a:xfrm>
          <a:prstGeom prst="bentConnector3">
            <a:avLst>
              <a:gd name="adj1" fmla="val 1087"/>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939EF5A2-8F57-F100-EE36-AC0E9C9EBC92}"/>
              </a:ext>
            </a:extLst>
          </p:cNvPr>
          <p:cNvCxnSpPr>
            <a:cxnSpLocks/>
          </p:cNvCxnSpPr>
          <p:nvPr/>
        </p:nvCxnSpPr>
        <p:spPr>
          <a:xfrm>
            <a:off x="3472249" y="6054855"/>
            <a:ext cx="1705232" cy="2016"/>
          </a:xfrm>
          <a:prstGeom prst="line">
            <a:avLst/>
          </a:prstGeom>
        </p:spPr>
        <p:style>
          <a:lnRef idx="2">
            <a:schemeClr val="accent1"/>
          </a:lnRef>
          <a:fillRef idx="0">
            <a:schemeClr val="accent1"/>
          </a:fillRef>
          <a:effectRef idx="1">
            <a:schemeClr val="accent1"/>
          </a:effectRef>
          <a:fontRef idx="minor">
            <a:schemeClr val="tx1"/>
          </a:fontRef>
        </p:style>
      </p:cxnSp>
      <p:sp>
        <p:nvSpPr>
          <p:cNvPr id="5" name="Plus Sign 4">
            <a:extLst>
              <a:ext uri="{FF2B5EF4-FFF2-40B4-BE49-F238E27FC236}">
                <a16:creationId xmlns:a16="http://schemas.microsoft.com/office/drawing/2014/main" id="{683B49F3-E7DB-E0E2-60CA-E64E969DF36D}"/>
              </a:ext>
            </a:extLst>
          </p:cNvPr>
          <p:cNvSpPr/>
          <p:nvPr/>
        </p:nvSpPr>
        <p:spPr>
          <a:xfrm>
            <a:off x="5294870" y="5824493"/>
            <a:ext cx="383059" cy="460725"/>
          </a:xfrm>
          <a:prstGeom prst="mathPl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TextBox 5">
            <a:extLst>
              <a:ext uri="{FF2B5EF4-FFF2-40B4-BE49-F238E27FC236}">
                <a16:creationId xmlns:a16="http://schemas.microsoft.com/office/drawing/2014/main" id="{3610C1DB-0636-6B65-B60E-E71638191161}"/>
              </a:ext>
            </a:extLst>
          </p:cNvPr>
          <p:cNvSpPr txBox="1"/>
          <p:nvPr/>
        </p:nvSpPr>
        <p:spPr>
          <a:xfrm>
            <a:off x="4745957" y="6131645"/>
            <a:ext cx="3189209" cy="461665"/>
          </a:xfrm>
          <a:prstGeom prst="rect">
            <a:avLst/>
          </a:prstGeom>
          <a:noFill/>
        </p:spPr>
        <p:txBody>
          <a:bodyPr wrap="square" rtlCol="0">
            <a:spAutoFit/>
          </a:bodyPr>
          <a:lstStyle/>
          <a:p>
            <a:r>
              <a:rPr lang="id-ID" sz="2400" dirty="0"/>
              <a:t>11</a:t>
            </a:r>
            <a:r>
              <a:rPr lang="id-ID" sz="2400" baseline="-25000" dirty="0"/>
              <a:t>(10)</a:t>
            </a:r>
            <a:endParaRPr lang="id-ID" sz="2400" dirty="0"/>
          </a:p>
        </p:txBody>
      </p:sp>
      <p:cxnSp>
        <p:nvCxnSpPr>
          <p:cNvPr id="9" name="Straight Connector 8">
            <a:extLst>
              <a:ext uri="{FF2B5EF4-FFF2-40B4-BE49-F238E27FC236}">
                <a16:creationId xmlns:a16="http://schemas.microsoft.com/office/drawing/2014/main" id="{BC5064AE-0D66-0C54-A126-E4B6AB684472}"/>
              </a:ext>
            </a:extLst>
          </p:cNvPr>
          <p:cNvCxnSpPr>
            <a:cxnSpLocks/>
          </p:cNvCxnSpPr>
          <p:nvPr/>
        </p:nvCxnSpPr>
        <p:spPr>
          <a:xfrm>
            <a:off x="5985036" y="1921278"/>
            <a:ext cx="0" cy="4757565"/>
          </a:xfrm>
          <a:prstGeom prst="line">
            <a:avLst/>
          </a:prstGeom>
        </p:spPr>
        <p:style>
          <a:lnRef idx="2">
            <a:schemeClr val="accent1"/>
          </a:lnRef>
          <a:fillRef idx="0">
            <a:schemeClr val="accent1"/>
          </a:fillRef>
          <a:effectRef idx="1">
            <a:schemeClr val="accent1"/>
          </a:effectRef>
          <a:fontRef idx="minor">
            <a:schemeClr val="tx1"/>
          </a:fontRef>
        </p:style>
      </p:cxnSp>
      <p:sp>
        <p:nvSpPr>
          <p:cNvPr id="19" name="TextBox 18">
            <a:extLst>
              <a:ext uri="{FF2B5EF4-FFF2-40B4-BE49-F238E27FC236}">
                <a16:creationId xmlns:a16="http://schemas.microsoft.com/office/drawing/2014/main" id="{656F1FB9-1A1A-57E3-BEF5-E216A805CFE0}"/>
              </a:ext>
            </a:extLst>
          </p:cNvPr>
          <p:cNvSpPr txBox="1"/>
          <p:nvPr/>
        </p:nvSpPr>
        <p:spPr>
          <a:xfrm>
            <a:off x="6292144" y="2022556"/>
            <a:ext cx="3835348"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r>
              <a:rPr lang="id-ID" sz="9600" dirty="0"/>
              <a:t>1001</a:t>
            </a:r>
            <a:r>
              <a:rPr lang="id-ID" sz="9600" baseline="-25000" dirty="0"/>
              <a:t>(2)</a:t>
            </a:r>
          </a:p>
        </p:txBody>
      </p:sp>
      <p:sp>
        <p:nvSpPr>
          <p:cNvPr id="20" name="TextBox 19">
            <a:extLst>
              <a:ext uri="{FF2B5EF4-FFF2-40B4-BE49-F238E27FC236}">
                <a16:creationId xmlns:a16="http://schemas.microsoft.com/office/drawing/2014/main" id="{0181AFEE-4D44-B1CB-9F1D-DE4F0A0000AA}"/>
              </a:ext>
            </a:extLst>
          </p:cNvPr>
          <p:cNvSpPr txBox="1"/>
          <p:nvPr/>
        </p:nvSpPr>
        <p:spPr>
          <a:xfrm>
            <a:off x="9152219" y="3715286"/>
            <a:ext cx="2792733" cy="461665"/>
          </a:xfrm>
          <a:prstGeom prst="rect">
            <a:avLst/>
          </a:prstGeom>
          <a:noFill/>
        </p:spPr>
        <p:txBody>
          <a:bodyPr wrap="square" rtlCol="0">
            <a:spAutoFit/>
          </a:bodyPr>
          <a:lstStyle/>
          <a:p>
            <a:r>
              <a:rPr lang="id-ID" sz="2400" dirty="0"/>
              <a:t>2</a:t>
            </a:r>
            <a:r>
              <a:rPr lang="id-ID" sz="2400" baseline="30000" dirty="0"/>
              <a:t>0 </a:t>
            </a:r>
            <a:r>
              <a:rPr lang="id-ID" sz="2400" dirty="0">
                <a:sym typeface="Symbol" panose="05050102010706020507" pitchFamily="18" charset="2"/>
              </a:rPr>
              <a:t></a:t>
            </a:r>
            <a:r>
              <a:rPr lang="id-ID" sz="2400" dirty="0"/>
              <a:t> 1 x 1 = 1</a:t>
            </a:r>
          </a:p>
        </p:txBody>
      </p:sp>
      <p:sp>
        <p:nvSpPr>
          <p:cNvPr id="21" name="TextBox 20">
            <a:extLst>
              <a:ext uri="{FF2B5EF4-FFF2-40B4-BE49-F238E27FC236}">
                <a16:creationId xmlns:a16="http://schemas.microsoft.com/office/drawing/2014/main" id="{5D07625D-4025-4BE9-1DBA-E564708CD881}"/>
              </a:ext>
            </a:extLst>
          </p:cNvPr>
          <p:cNvSpPr txBox="1"/>
          <p:nvPr/>
        </p:nvSpPr>
        <p:spPr>
          <a:xfrm>
            <a:off x="9152219" y="4300061"/>
            <a:ext cx="2996705" cy="461665"/>
          </a:xfrm>
          <a:prstGeom prst="rect">
            <a:avLst/>
          </a:prstGeom>
          <a:noFill/>
        </p:spPr>
        <p:txBody>
          <a:bodyPr wrap="square" rtlCol="0">
            <a:spAutoFit/>
          </a:bodyPr>
          <a:lstStyle/>
          <a:p>
            <a:r>
              <a:rPr lang="id-ID" sz="2400" dirty="0"/>
              <a:t>2</a:t>
            </a:r>
            <a:r>
              <a:rPr lang="id-ID" sz="2400" baseline="30000" dirty="0"/>
              <a:t>1</a:t>
            </a:r>
            <a:r>
              <a:rPr lang="id-ID" sz="2400" dirty="0"/>
              <a:t> </a:t>
            </a:r>
            <a:r>
              <a:rPr lang="id-ID" sz="2400" dirty="0">
                <a:sym typeface="Symbol" panose="05050102010706020507" pitchFamily="18" charset="2"/>
              </a:rPr>
              <a:t></a:t>
            </a:r>
            <a:r>
              <a:rPr lang="id-ID" sz="2400" dirty="0"/>
              <a:t> 0 x 2 = 0</a:t>
            </a:r>
          </a:p>
        </p:txBody>
      </p:sp>
      <p:sp>
        <p:nvSpPr>
          <p:cNvPr id="22" name="TextBox 21">
            <a:extLst>
              <a:ext uri="{FF2B5EF4-FFF2-40B4-BE49-F238E27FC236}">
                <a16:creationId xmlns:a16="http://schemas.microsoft.com/office/drawing/2014/main" id="{01390EED-4D67-B06F-97F9-7B3F61E45B2E}"/>
              </a:ext>
            </a:extLst>
          </p:cNvPr>
          <p:cNvSpPr txBox="1"/>
          <p:nvPr/>
        </p:nvSpPr>
        <p:spPr>
          <a:xfrm>
            <a:off x="9152218" y="4884836"/>
            <a:ext cx="2792733" cy="461665"/>
          </a:xfrm>
          <a:prstGeom prst="rect">
            <a:avLst/>
          </a:prstGeom>
          <a:noFill/>
        </p:spPr>
        <p:txBody>
          <a:bodyPr wrap="square" rtlCol="0">
            <a:spAutoFit/>
          </a:bodyPr>
          <a:lstStyle/>
          <a:p>
            <a:r>
              <a:rPr lang="id-ID" sz="2400" dirty="0"/>
              <a:t>2</a:t>
            </a:r>
            <a:r>
              <a:rPr lang="id-ID" sz="2400" baseline="30000" dirty="0"/>
              <a:t>2 </a:t>
            </a:r>
            <a:r>
              <a:rPr lang="id-ID" sz="2400" dirty="0">
                <a:sym typeface="Symbol" panose="05050102010706020507" pitchFamily="18" charset="2"/>
              </a:rPr>
              <a:t></a:t>
            </a:r>
            <a:r>
              <a:rPr lang="id-ID" sz="2400" dirty="0"/>
              <a:t> 0 x 4 = 0</a:t>
            </a:r>
          </a:p>
        </p:txBody>
      </p:sp>
      <p:sp>
        <p:nvSpPr>
          <p:cNvPr id="23" name="TextBox 22">
            <a:extLst>
              <a:ext uri="{FF2B5EF4-FFF2-40B4-BE49-F238E27FC236}">
                <a16:creationId xmlns:a16="http://schemas.microsoft.com/office/drawing/2014/main" id="{49F985AC-E50C-4C6D-AB91-DC2FA05FCC4C}"/>
              </a:ext>
            </a:extLst>
          </p:cNvPr>
          <p:cNvSpPr txBox="1"/>
          <p:nvPr/>
        </p:nvSpPr>
        <p:spPr>
          <a:xfrm>
            <a:off x="9152217" y="5469611"/>
            <a:ext cx="3189209" cy="461665"/>
          </a:xfrm>
          <a:prstGeom prst="rect">
            <a:avLst/>
          </a:prstGeom>
          <a:noFill/>
        </p:spPr>
        <p:txBody>
          <a:bodyPr wrap="square" rtlCol="0">
            <a:spAutoFit/>
          </a:bodyPr>
          <a:lstStyle/>
          <a:p>
            <a:r>
              <a:rPr lang="id-ID" sz="2400" dirty="0"/>
              <a:t>2</a:t>
            </a:r>
            <a:r>
              <a:rPr lang="id-ID" sz="2400" baseline="30000" dirty="0"/>
              <a:t>3 </a:t>
            </a:r>
            <a:r>
              <a:rPr lang="id-ID" sz="2400" dirty="0">
                <a:sym typeface="Symbol" panose="05050102010706020507" pitchFamily="18" charset="2"/>
              </a:rPr>
              <a:t></a:t>
            </a:r>
            <a:r>
              <a:rPr lang="id-ID" sz="2400" dirty="0"/>
              <a:t> 1 x 8 = 8</a:t>
            </a:r>
          </a:p>
        </p:txBody>
      </p:sp>
      <p:cxnSp>
        <p:nvCxnSpPr>
          <p:cNvPr id="25" name="Connector: Elbow 24">
            <a:extLst>
              <a:ext uri="{FF2B5EF4-FFF2-40B4-BE49-F238E27FC236}">
                <a16:creationId xmlns:a16="http://schemas.microsoft.com/office/drawing/2014/main" id="{60AD2327-CBD1-540B-6AE8-F95782597609}"/>
              </a:ext>
            </a:extLst>
          </p:cNvPr>
          <p:cNvCxnSpPr>
            <a:cxnSpLocks/>
            <a:endCxn id="20" idx="1"/>
          </p:cNvCxnSpPr>
          <p:nvPr/>
        </p:nvCxnSpPr>
        <p:spPr>
          <a:xfrm rot="16200000" flipH="1">
            <a:off x="8690119" y="3484018"/>
            <a:ext cx="519939" cy="404262"/>
          </a:xfrm>
          <a:prstGeom prst="bentConnector2">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6" name="Connector: Elbow 25">
            <a:extLst>
              <a:ext uri="{FF2B5EF4-FFF2-40B4-BE49-F238E27FC236}">
                <a16:creationId xmlns:a16="http://schemas.microsoft.com/office/drawing/2014/main" id="{0C12FB77-B4BD-2F3A-59A1-772B5CE8F7F4}"/>
              </a:ext>
            </a:extLst>
          </p:cNvPr>
          <p:cNvCxnSpPr>
            <a:cxnSpLocks/>
            <a:endCxn id="21" idx="1"/>
          </p:cNvCxnSpPr>
          <p:nvPr/>
        </p:nvCxnSpPr>
        <p:spPr>
          <a:xfrm>
            <a:off x="8034083" y="3424537"/>
            <a:ext cx="1118136" cy="1106357"/>
          </a:xfrm>
          <a:prstGeom prst="bentConnector3">
            <a:avLst>
              <a:gd name="adj1" fmla="val 933"/>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onnector: Elbow 26">
            <a:extLst>
              <a:ext uri="{FF2B5EF4-FFF2-40B4-BE49-F238E27FC236}">
                <a16:creationId xmlns:a16="http://schemas.microsoft.com/office/drawing/2014/main" id="{B78ED385-3B76-B286-5D9A-ABAA6546806D}"/>
              </a:ext>
            </a:extLst>
          </p:cNvPr>
          <p:cNvCxnSpPr>
            <a:cxnSpLocks/>
            <a:endCxn id="22" idx="1"/>
          </p:cNvCxnSpPr>
          <p:nvPr/>
        </p:nvCxnSpPr>
        <p:spPr>
          <a:xfrm>
            <a:off x="7422264" y="3424534"/>
            <a:ext cx="1729954" cy="1691135"/>
          </a:xfrm>
          <a:prstGeom prst="bentConnector3">
            <a:avLst>
              <a:gd name="adj1" fmla="val -1744"/>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8" name="Connector: Elbow 27">
            <a:extLst>
              <a:ext uri="{FF2B5EF4-FFF2-40B4-BE49-F238E27FC236}">
                <a16:creationId xmlns:a16="http://schemas.microsoft.com/office/drawing/2014/main" id="{0F77B553-F2CA-5A3C-B32D-5AEF279F1060}"/>
              </a:ext>
            </a:extLst>
          </p:cNvPr>
          <p:cNvCxnSpPr>
            <a:cxnSpLocks/>
            <a:endCxn id="23" idx="1"/>
          </p:cNvCxnSpPr>
          <p:nvPr/>
        </p:nvCxnSpPr>
        <p:spPr>
          <a:xfrm>
            <a:off x="6712093" y="3423718"/>
            <a:ext cx="2440124" cy="2276726"/>
          </a:xfrm>
          <a:prstGeom prst="bentConnector3">
            <a:avLst>
              <a:gd name="adj1" fmla="val 1087"/>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D59BACDD-F675-F13D-E18C-57560A113F8B}"/>
              </a:ext>
            </a:extLst>
          </p:cNvPr>
          <p:cNvCxnSpPr>
            <a:cxnSpLocks/>
          </p:cNvCxnSpPr>
          <p:nvPr/>
        </p:nvCxnSpPr>
        <p:spPr>
          <a:xfrm>
            <a:off x="9274876" y="6054855"/>
            <a:ext cx="1705232" cy="2016"/>
          </a:xfrm>
          <a:prstGeom prst="line">
            <a:avLst/>
          </a:prstGeom>
        </p:spPr>
        <p:style>
          <a:lnRef idx="2">
            <a:schemeClr val="accent1"/>
          </a:lnRef>
          <a:fillRef idx="0">
            <a:schemeClr val="accent1"/>
          </a:fillRef>
          <a:effectRef idx="1">
            <a:schemeClr val="accent1"/>
          </a:effectRef>
          <a:fontRef idx="minor">
            <a:schemeClr val="tx1"/>
          </a:fontRef>
        </p:style>
      </p:cxnSp>
      <p:sp>
        <p:nvSpPr>
          <p:cNvPr id="30" name="Plus Sign 29">
            <a:extLst>
              <a:ext uri="{FF2B5EF4-FFF2-40B4-BE49-F238E27FC236}">
                <a16:creationId xmlns:a16="http://schemas.microsoft.com/office/drawing/2014/main" id="{1768B7D4-74EE-A398-FE0B-DD3EF362CBEA}"/>
              </a:ext>
            </a:extLst>
          </p:cNvPr>
          <p:cNvSpPr/>
          <p:nvPr/>
        </p:nvSpPr>
        <p:spPr>
          <a:xfrm>
            <a:off x="11097497" y="5824493"/>
            <a:ext cx="383059" cy="460725"/>
          </a:xfrm>
          <a:prstGeom prst="mathPl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31" name="TextBox 30">
            <a:extLst>
              <a:ext uri="{FF2B5EF4-FFF2-40B4-BE49-F238E27FC236}">
                <a16:creationId xmlns:a16="http://schemas.microsoft.com/office/drawing/2014/main" id="{F3852BC1-9329-8350-DE1B-FAAA2CAA41EF}"/>
              </a:ext>
            </a:extLst>
          </p:cNvPr>
          <p:cNvSpPr txBox="1"/>
          <p:nvPr/>
        </p:nvSpPr>
        <p:spPr>
          <a:xfrm>
            <a:off x="10707306" y="6161172"/>
            <a:ext cx="1153895" cy="461665"/>
          </a:xfrm>
          <a:prstGeom prst="rect">
            <a:avLst/>
          </a:prstGeom>
          <a:noFill/>
        </p:spPr>
        <p:txBody>
          <a:bodyPr wrap="square" rtlCol="0">
            <a:spAutoFit/>
          </a:bodyPr>
          <a:lstStyle/>
          <a:p>
            <a:r>
              <a:rPr lang="id-ID" sz="2400" dirty="0"/>
              <a:t>9</a:t>
            </a:r>
            <a:r>
              <a:rPr lang="id-ID" sz="2400" baseline="-25000" dirty="0"/>
              <a:t>(10)</a:t>
            </a:r>
            <a:endParaRPr lang="id-ID" sz="2400" dirty="0"/>
          </a:p>
        </p:txBody>
      </p:sp>
      <p:sp>
        <p:nvSpPr>
          <p:cNvPr id="32" name="TextBox 31">
            <a:extLst>
              <a:ext uri="{FF2B5EF4-FFF2-40B4-BE49-F238E27FC236}">
                <a16:creationId xmlns:a16="http://schemas.microsoft.com/office/drawing/2014/main" id="{25B30B70-84BA-D65D-E4B1-C11A8B4633D6}"/>
              </a:ext>
            </a:extLst>
          </p:cNvPr>
          <p:cNvSpPr txBox="1"/>
          <p:nvPr/>
        </p:nvSpPr>
        <p:spPr>
          <a:xfrm>
            <a:off x="489518" y="1057728"/>
            <a:ext cx="7026850"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biner ke desimal dilakukan dengan mengalikan setiap digit biner angka 2 dipangkatkan dengan indeks posisinya</a:t>
            </a:r>
            <a:endParaRPr lang="en-US" sz="2000" dirty="0"/>
          </a:p>
        </p:txBody>
      </p:sp>
    </p:spTree>
    <p:extLst>
      <p:ext uri="{BB962C8B-B14F-4D97-AF65-F5344CB8AC3E}">
        <p14:creationId xmlns:p14="http://schemas.microsoft.com/office/powerpoint/2010/main" val="352900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9"/>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25"/>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0"/>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26"/>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21"/>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22"/>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28"/>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23"/>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nodeType="clickEffect">
                                  <p:stCondLst>
                                    <p:cond delay="0"/>
                                  </p:stCondLst>
                                  <p:childTnLst>
                                    <p:set>
                                      <p:cBhvr>
                                        <p:cTn id="98" dur="1" fill="hold">
                                          <p:stCondLst>
                                            <p:cond delay="0"/>
                                          </p:stCondLst>
                                        </p:cTn>
                                        <p:tgtEl>
                                          <p:spTgt spid="29"/>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30"/>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80" grpId="0"/>
      <p:bldP spid="81" grpId="0"/>
      <p:bldP spid="82" grpId="0"/>
      <p:bldP spid="83" grpId="0"/>
      <p:bldP spid="5" grpId="0" animBg="1"/>
      <p:bldP spid="6" grpId="0"/>
      <p:bldP spid="19" grpId="0" animBg="1"/>
      <p:bldP spid="20" grpId="0"/>
      <p:bldP spid="21" grpId="0"/>
      <p:bldP spid="22" grpId="0"/>
      <p:bldP spid="23" grpId="0"/>
      <p:bldP spid="30" grpId="0" animBg="1"/>
      <p:bldP spid="31" grpId="0"/>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7" y="344723"/>
            <a:ext cx="6386769" cy="724064"/>
          </a:xfrm>
        </p:spPr>
        <p:txBody>
          <a:bodyPr/>
          <a:lstStyle/>
          <a:p>
            <a:r>
              <a:rPr lang="id-ID" dirty="0">
                <a:effectLst/>
              </a:rPr>
              <a:t>Konversi Biner ke Desimal</a:t>
            </a:r>
          </a:p>
        </p:txBody>
      </p:sp>
      <p:graphicFrame>
        <p:nvGraphicFramePr>
          <p:cNvPr id="3" name="Table 2">
            <a:extLst>
              <a:ext uri="{FF2B5EF4-FFF2-40B4-BE49-F238E27FC236}">
                <a16:creationId xmlns:a16="http://schemas.microsoft.com/office/drawing/2014/main" id="{E7A4CB2F-2FF8-2029-E219-0703D09285E7}"/>
              </a:ext>
            </a:extLst>
          </p:cNvPr>
          <p:cNvGraphicFramePr>
            <a:graphicFrameLocks noGrp="1"/>
          </p:cNvGraphicFramePr>
          <p:nvPr>
            <p:extLst>
              <p:ext uri="{D42A27DB-BD31-4B8C-83A1-F6EECF244321}">
                <p14:modId xmlns:p14="http://schemas.microsoft.com/office/powerpoint/2010/main" val="1444603539"/>
              </p:ext>
            </p:extLst>
          </p:nvPr>
        </p:nvGraphicFramePr>
        <p:xfrm>
          <a:off x="489518" y="2258904"/>
          <a:ext cx="10952834" cy="641957"/>
        </p:xfrm>
        <a:graphic>
          <a:graphicData uri="http://schemas.openxmlformats.org/drawingml/2006/table">
            <a:tbl>
              <a:tblPr firstRow="1" bandRow="1">
                <a:tableStyleId>{5C22544A-7EE6-4342-B048-85BDC9FD1C3A}</a:tableStyleId>
              </a:tblPr>
              <a:tblGrid>
                <a:gridCol w="1822554">
                  <a:extLst>
                    <a:ext uri="{9D8B030D-6E8A-4147-A177-3AD203B41FA5}">
                      <a16:colId xmlns:a16="http://schemas.microsoft.com/office/drawing/2014/main" val="2977341599"/>
                    </a:ext>
                  </a:extLst>
                </a:gridCol>
                <a:gridCol w="1141285">
                  <a:extLst>
                    <a:ext uri="{9D8B030D-6E8A-4147-A177-3AD203B41FA5}">
                      <a16:colId xmlns:a16="http://schemas.microsoft.com/office/drawing/2014/main" val="4027623627"/>
                    </a:ext>
                  </a:extLst>
                </a:gridCol>
                <a:gridCol w="1141285">
                  <a:extLst>
                    <a:ext uri="{9D8B030D-6E8A-4147-A177-3AD203B41FA5}">
                      <a16:colId xmlns:a16="http://schemas.microsoft.com/office/drawing/2014/main" val="3059357733"/>
                    </a:ext>
                  </a:extLst>
                </a:gridCol>
                <a:gridCol w="1141285">
                  <a:extLst>
                    <a:ext uri="{9D8B030D-6E8A-4147-A177-3AD203B41FA5}">
                      <a16:colId xmlns:a16="http://schemas.microsoft.com/office/drawing/2014/main" val="1152007970"/>
                    </a:ext>
                  </a:extLst>
                </a:gridCol>
                <a:gridCol w="1141285">
                  <a:extLst>
                    <a:ext uri="{9D8B030D-6E8A-4147-A177-3AD203B41FA5}">
                      <a16:colId xmlns:a16="http://schemas.microsoft.com/office/drawing/2014/main" val="4258670479"/>
                    </a:ext>
                  </a:extLst>
                </a:gridCol>
                <a:gridCol w="1141285">
                  <a:extLst>
                    <a:ext uri="{9D8B030D-6E8A-4147-A177-3AD203B41FA5}">
                      <a16:colId xmlns:a16="http://schemas.microsoft.com/office/drawing/2014/main" val="2932809504"/>
                    </a:ext>
                  </a:extLst>
                </a:gridCol>
                <a:gridCol w="1141285">
                  <a:extLst>
                    <a:ext uri="{9D8B030D-6E8A-4147-A177-3AD203B41FA5}">
                      <a16:colId xmlns:a16="http://schemas.microsoft.com/office/drawing/2014/main" val="1593796620"/>
                    </a:ext>
                  </a:extLst>
                </a:gridCol>
                <a:gridCol w="1141285">
                  <a:extLst>
                    <a:ext uri="{9D8B030D-6E8A-4147-A177-3AD203B41FA5}">
                      <a16:colId xmlns:a16="http://schemas.microsoft.com/office/drawing/2014/main" val="2681408517"/>
                    </a:ext>
                  </a:extLst>
                </a:gridCol>
                <a:gridCol w="1141285">
                  <a:extLst>
                    <a:ext uri="{9D8B030D-6E8A-4147-A177-3AD203B41FA5}">
                      <a16:colId xmlns:a16="http://schemas.microsoft.com/office/drawing/2014/main" val="2080787229"/>
                    </a:ext>
                  </a:extLst>
                </a:gridCol>
              </a:tblGrid>
              <a:tr h="641957">
                <a:tc>
                  <a:txBody>
                    <a:bodyPr/>
                    <a:lstStyle/>
                    <a:p>
                      <a:pPr algn="ctr"/>
                      <a:r>
                        <a:rPr lang="id-ID" b="0" dirty="0">
                          <a:solidFill>
                            <a:schemeClr val="tx1"/>
                          </a:solidFill>
                        </a:rPr>
                        <a:t>Deret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7</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6</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5</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4</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3</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2</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31497249"/>
                  </a:ext>
                </a:extLst>
              </a:tr>
            </a:tbl>
          </a:graphicData>
        </a:graphic>
      </p:graphicFrame>
      <p:sp>
        <p:nvSpPr>
          <p:cNvPr id="7" name="TextBox 6">
            <a:extLst>
              <a:ext uri="{FF2B5EF4-FFF2-40B4-BE49-F238E27FC236}">
                <a16:creationId xmlns:a16="http://schemas.microsoft.com/office/drawing/2014/main" id="{AF9E7FE1-5956-1E54-6E3B-2DB06400B2E2}"/>
              </a:ext>
            </a:extLst>
          </p:cNvPr>
          <p:cNvSpPr txBox="1"/>
          <p:nvPr/>
        </p:nvSpPr>
        <p:spPr>
          <a:xfrm>
            <a:off x="489519" y="4944096"/>
            <a:ext cx="7468477"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1110</a:t>
            </a:r>
            <a:r>
              <a:rPr lang="id-ID" sz="9600" baseline="-25000" dirty="0"/>
              <a:t>(2) </a:t>
            </a:r>
            <a:r>
              <a:rPr lang="id-ID" sz="9600" dirty="0"/>
              <a:t>=</a:t>
            </a:r>
            <a:endParaRPr lang="id-ID" sz="9600" baseline="-25000" dirty="0"/>
          </a:p>
        </p:txBody>
      </p:sp>
      <p:sp>
        <p:nvSpPr>
          <p:cNvPr id="8" name="TextBox 7">
            <a:extLst>
              <a:ext uri="{FF2B5EF4-FFF2-40B4-BE49-F238E27FC236}">
                <a16:creationId xmlns:a16="http://schemas.microsoft.com/office/drawing/2014/main" id="{EDFB459E-EC23-364E-F011-331DA786BE33}"/>
              </a:ext>
            </a:extLst>
          </p:cNvPr>
          <p:cNvSpPr txBox="1"/>
          <p:nvPr/>
        </p:nvSpPr>
        <p:spPr>
          <a:xfrm>
            <a:off x="489517" y="1096139"/>
            <a:ext cx="8663625" cy="1015663"/>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biner ke desimal dilakukan dengan memasukkan digit biner ke dalam tabel dan menjumlahkan setiap angka desimal yang berpasangan dengan nilai biner = 1</a:t>
            </a:r>
            <a:endParaRPr lang="en-US" sz="2000" dirty="0"/>
          </a:p>
        </p:txBody>
      </p:sp>
      <p:graphicFrame>
        <p:nvGraphicFramePr>
          <p:cNvPr id="4" name="Table 3">
            <a:extLst>
              <a:ext uri="{FF2B5EF4-FFF2-40B4-BE49-F238E27FC236}">
                <a16:creationId xmlns:a16="http://schemas.microsoft.com/office/drawing/2014/main" id="{AFAC5CBE-F9BD-731E-57EB-1849A1D682CC}"/>
              </a:ext>
            </a:extLst>
          </p:cNvPr>
          <p:cNvGraphicFramePr>
            <a:graphicFrameLocks noGrp="1"/>
          </p:cNvGraphicFramePr>
          <p:nvPr>
            <p:extLst>
              <p:ext uri="{D42A27DB-BD31-4B8C-83A1-F6EECF244321}">
                <p14:modId xmlns:p14="http://schemas.microsoft.com/office/powerpoint/2010/main" val="3151328435"/>
              </p:ext>
            </p:extLst>
          </p:nvPr>
        </p:nvGraphicFramePr>
        <p:xfrm>
          <a:off x="489517" y="4161932"/>
          <a:ext cx="10952834" cy="641957"/>
        </p:xfrm>
        <a:graphic>
          <a:graphicData uri="http://schemas.openxmlformats.org/drawingml/2006/table">
            <a:tbl>
              <a:tblPr firstRow="1" bandRow="1">
                <a:tableStyleId>{5C22544A-7EE6-4342-B048-85BDC9FD1C3A}</a:tableStyleId>
              </a:tblPr>
              <a:tblGrid>
                <a:gridCol w="1822554">
                  <a:extLst>
                    <a:ext uri="{9D8B030D-6E8A-4147-A177-3AD203B41FA5}">
                      <a16:colId xmlns:a16="http://schemas.microsoft.com/office/drawing/2014/main" val="2977341599"/>
                    </a:ext>
                  </a:extLst>
                </a:gridCol>
                <a:gridCol w="1141285">
                  <a:extLst>
                    <a:ext uri="{9D8B030D-6E8A-4147-A177-3AD203B41FA5}">
                      <a16:colId xmlns:a16="http://schemas.microsoft.com/office/drawing/2014/main" val="4027623627"/>
                    </a:ext>
                  </a:extLst>
                </a:gridCol>
                <a:gridCol w="1141285">
                  <a:extLst>
                    <a:ext uri="{9D8B030D-6E8A-4147-A177-3AD203B41FA5}">
                      <a16:colId xmlns:a16="http://schemas.microsoft.com/office/drawing/2014/main" val="3059357733"/>
                    </a:ext>
                  </a:extLst>
                </a:gridCol>
                <a:gridCol w="1141285">
                  <a:extLst>
                    <a:ext uri="{9D8B030D-6E8A-4147-A177-3AD203B41FA5}">
                      <a16:colId xmlns:a16="http://schemas.microsoft.com/office/drawing/2014/main" val="1152007970"/>
                    </a:ext>
                  </a:extLst>
                </a:gridCol>
                <a:gridCol w="1141285">
                  <a:extLst>
                    <a:ext uri="{9D8B030D-6E8A-4147-A177-3AD203B41FA5}">
                      <a16:colId xmlns:a16="http://schemas.microsoft.com/office/drawing/2014/main" val="4258670479"/>
                    </a:ext>
                  </a:extLst>
                </a:gridCol>
                <a:gridCol w="1141285">
                  <a:extLst>
                    <a:ext uri="{9D8B030D-6E8A-4147-A177-3AD203B41FA5}">
                      <a16:colId xmlns:a16="http://schemas.microsoft.com/office/drawing/2014/main" val="2932809504"/>
                    </a:ext>
                  </a:extLst>
                </a:gridCol>
                <a:gridCol w="1141285">
                  <a:extLst>
                    <a:ext uri="{9D8B030D-6E8A-4147-A177-3AD203B41FA5}">
                      <a16:colId xmlns:a16="http://schemas.microsoft.com/office/drawing/2014/main" val="1593796620"/>
                    </a:ext>
                  </a:extLst>
                </a:gridCol>
                <a:gridCol w="1141285">
                  <a:extLst>
                    <a:ext uri="{9D8B030D-6E8A-4147-A177-3AD203B41FA5}">
                      <a16:colId xmlns:a16="http://schemas.microsoft.com/office/drawing/2014/main" val="2681408517"/>
                    </a:ext>
                  </a:extLst>
                </a:gridCol>
                <a:gridCol w="1141285">
                  <a:extLst>
                    <a:ext uri="{9D8B030D-6E8A-4147-A177-3AD203B41FA5}">
                      <a16:colId xmlns:a16="http://schemas.microsoft.com/office/drawing/2014/main" val="2080787229"/>
                    </a:ext>
                  </a:extLst>
                </a:gridCol>
              </a:tblGrid>
              <a:tr h="641957">
                <a:tc>
                  <a:txBody>
                    <a:bodyPr/>
                    <a:lstStyle/>
                    <a:p>
                      <a:pPr algn="ctr"/>
                      <a:r>
                        <a:rPr lang="id-ID" b="0" dirty="0">
                          <a:solidFill>
                            <a:schemeClr val="tx1"/>
                          </a:solidFill>
                        </a:rPr>
                        <a:t>Hasil Desimal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id-ID" sz="2800" b="0" dirty="0">
                          <a:solidFill>
                            <a:schemeClr val="tx1"/>
                          </a:solidFill>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id-ID" sz="2800" b="0" dirty="0">
                          <a:solidFill>
                            <a:schemeClr val="tx1"/>
                          </a:solidFill>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680080480"/>
                  </a:ext>
                </a:extLst>
              </a:tr>
            </a:tbl>
          </a:graphicData>
        </a:graphic>
      </p:graphicFrame>
      <p:graphicFrame>
        <p:nvGraphicFramePr>
          <p:cNvPr id="5" name="Table 4">
            <a:extLst>
              <a:ext uri="{FF2B5EF4-FFF2-40B4-BE49-F238E27FC236}">
                <a16:creationId xmlns:a16="http://schemas.microsoft.com/office/drawing/2014/main" id="{A5645667-E5F4-8818-3D6F-F8C10914E0A1}"/>
              </a:ext>
            </a:extLst>
          </p:cNvPr>
          <p:cNvGraphicFramePr>
            <a:graphicFrameLocks noGrp="1"/>
          </p:cNvGraphicFramePr>
          <p:nvPr>
            <p:extLst>
              <p:ext uri="{D42A27DB-BD31-4B8C-83A1-F6EECF244321}">
                <p14:modId xmlns:p14="http://schemas.microsoft.com/office/powerpoint/2010/main" val="1560149618"/>
              </p:ext>
            </p:extLst>
          </p:nvPr>
        </p:nvGraphicFramePr>
        <p:xfrm>
          <a:off x="489518" y="2893966"/>
          <a:ext cx="10952834" cy="641957"/>
        </p:xfrm>
        <a:graphic>
          <a:graphicData uri="http://schemas.openxmlformats.org/drawingml/2006/table">
            <a:tbl>
              <a:tblPr firstRow="1" bandRow="1">
                <a:tableStyleId>{5C22544A-7EE6-4342-B048-85BDC9FD1C3A}</a:tableStyleId>
              </a:tblPr>
              <a:tblGrid>
                <a:gridCol w="1822554">
                  <a:extLst>
                    <a:ext uri="{9D8B030D-6E8A-4147-A177-3AD203B41FA5}">
                      <a16:colId xmlns:a16="http://schemas.microsoft.com/office/drawing/2014/main" val="2977341599"/>
                    </a:ext>
                  </a:extLst>
                </a:gridCol>
                <a:gridCol w="1141285">
                  <a:extLst>
                    <a:ext uri="{9D8B030D-6E8A-4147-A177-3AD203B41FA5}">
                      <a16:colId xmlns:a16="http://schemas.microsoft.com/office/drawing/2014/main" val="4027623627"/>
                    </a:ext>
                  </a:extLst>
                </a:gridCol>
                <a:gridCol w="1141285">
                  <a:extLst>
                    <a:ext uri="{9D8B030D-6E8A-4147-A177-3AD203B41FA5}">
                      <a16:colId xmlns:a16="http://schemas.microsoft.com/office/drawing/2014/main" val="3059357733"/>
                    </a:ext>
                  </a:extLst>
                </a:gridCol>
                <a:gridCol w="1141285">
                  <a:extLst>
                    <a:ext uri="{9D8B030D-6E8A-4147-A177-3AD203B41FA5}">
                      <a16:colId xmlns:a16="http://schemas.microsoft.com/office/drawing/2014/main" val="1152007970"/>
                    </a:ext>
                  </a:extLst>
                </a:gridCol>
                <a:gridCol w="1141285">
                  <a:extLst>
                    <a:ext uri="{9D8B030D-6E8A-4147-A177-3AD203B41FA5}">
                      <a16:colId xmlns:a16="http://schemas.microsoft.com/office/drawing/2014/main" val="4258670479"/>
                    </a:ext>
                  </a:extLst>
                </a:gridCol>
                <a:gridCol w="1141285">
                  <a:extLst>
                    <a:ext uri="{9D8B030D-6E8A-4147-A177-3AD203B41FA5}">
                      <a16:colId xmlns:a16="http://schemas.microsoft.com/office/drawing/2014/main" val="2932809504"/>
                    </a:ext>
                  </a:extLst>
                </a:gridCol>
                <a:gridCol w="1141285">
                  <a:extLst>
                    <a:ext uri="{9D8B030D-6E8A-4147-A177-3AD203B41FA5}">
                      <a16:colId xmlns:a16="http://schemas.microsoft.com/office/drawing/2014/main" val="1593796620"/>
                    </a:ext>
                  </a:extLst>
                </a:gridCol>
                <a:gridCol w="1141285">
                  <a:extLst>
                    <a:ext uri="{9D8B030D-6E8A-4147-A177-3AD203B41FA5}">
                      <a16:colId xmlns:a16="http://schemas.microsoft.com/office/drawing/2014/main" val="2681408517"/>
                    </a:ext>
                  </a:extLst>
                </a:gridCol>
                <a:gridCol w="1141285">
                  <a:extLst>
                    <a:ext uri="{9D8B030D-6E8A-4147-A177-3AD203B41FA5}">
                      <a16:colId xmlns:a16="http://schemas.microsoft.com/office/drawing/2014/main" val="2080787229"/>
                    </a:ext>
                  </a:extLst>
                </a:gridCol>
              </a:tblGrid>
              <a:tr h="641957">
                <a:tc>
                  <a:txBody>
                    <a:bodyPr/>
                    <a:lstStyle/>
                    <a:p>
                      <a:pPr algn="ctr"/>
                      <a:r>
                        <a:rPr lang="id-ID" b="0" dirty="0">
                          <a:solidFill>
                            <a:schemeClr val="tx1"/>
                          </a:solidFill>
                        </a:rPr>
                        <a:t>Desimal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128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id-ID" sz="2800" b="0" dirty="0">
                          <a:solidFill>
                            <a:schemeClr val="tx1"/>
                          </a:solidFill>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id-ID" sz="2800" b="0" dirty="0">
                          <a:solidFill>
                            <a:schemeClr val="tx1"/>
                          </a:solidFill>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id-ID" sz="2800" b="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27083570"/>
                  </a:ext>
                </a:extLst>
              </a:tr>
            </a:tbl>
          </a:graphicData>
        </a:graphic>
      </p:graphicFrame>
      <p:graphicFrame>
        <p:nvGraphicFramePr>
          <p:cNvPr id="6" name="Table 5">
            <a:extLst>
              <a:ext uri="{FF2B5EF4-FFF2-40B4-BE49-F238E27FC236}">
                <a16:creationId xmlns:a16="http://schemas.microsoft.com/office/drawing/2014/main" id="{271DAD77-293C-2946-41A9-C8D982D8B72A}"/>
              </a:ext>
            </a:extLst>
          </p:cNvPr>
          <p:cNvGraphicFramePr>
            <a:graphicFrameLocks noGrp="1"/>
          </p:cNvGraphicFramePr>
          <p:nvPr>
            <p:extLst>
              <p:ext uri="{D42A27DB-BD31-4B8C-83A1-F6EECF244321}">
                <p14:modId xmlns:p14="http://schemas.microsoft.com/office/powerpoint/2010/main" val="4088294708"/>
              </p:ext>
            </p:extLst>
          </p:nvPr>
        </p:nvGraphicFramePr>
        <p:xfrm>
          <a:off x="489518" y="3519975"/>
          <a:ext cx="10952834" cy="641957"/>
        </p:xfrm>
        <a:graphic>
          <a:graphicData uri="http://schemas.openxmlformats.org/drawingml/2006/table">
            <a:tbl>
              <a:tblPr firstRow="1" bandRow="1">
                <a:tableStyleId>{5C22544A-7EE6-4342-B048-85BDC9FD1C3A}</a:tableStyleId>
              </a:tblPr>
              <a:tblGrid>
                <a:gridCol w="1822554">
                  <a:extLst>
                    <a:ext uri="{9D8B030D-6E8A-4147-A177-3AD203B41FA5}">
                      <a16:colId xmlns:a16="http://schemas.microsoft.com/office/drawing/2014/main" val="2977341599"/>
                    </a:ext>
                  </a:extLst>
                </a:gridCol>
                <a:gridCol w="1141285">
                  <a:extLst>
                    <a:ext uri="{9D8B030D-6E8A-4147-A177-3AD203B41FA5}">
                      <a16:colId xmlns:a16="http://schemas.microsoft.com/office/drawing/2014/main" val="4027623627"/>
                    </a:ext>
                  </a:extLst>
                </a:gridCol>
                <a:gridCol w="1141285">
                  <a:extLst>
                    <a:ext uri="{9D8B030D-6E8A-4147-A177-3AD203B41FA5}">
                      <a16:colId xmlns:a16="http://schemas.microsoft.com/office/drawing/2014/main" val="3059357733"/>
                    </a:ext>
                  </a:extLst>
                </a:gridCol>
                <a:gridCol w="1141285">
                  <a:extLst>
                    <a:ext uri="{9D8B030D-6E8A-4147-A177-3AD203B41FA5}">
                      <a16:colId xmlns:a16="http://schemas.microsoft.com/office/drawing/2014/main" val="1152007970"/>
                    </a:ext>
                  </a:extLst>
                </a:gridCol>
                <a:gridCol w="1141285">
                  <a:extLst>
                    <a:ext uri="{9D8B030D-6E8A-4147-A177-3AD203B41FA5}">
                      <a16:colId xmlns:a16="http://schemas.microsoft.com/office/drawing/2014/main" val="4258670479"/>
                    </a:ext>
                  </a:extLst>
                </a:gridCol>
                <a:gridCol w="1141285">
                  <a:extLst>
                    <a:ext uri="{9D8B030D-6E8A-4147-A177-3AD203B41FA5}">
                      <a16:colId xmlns:a16="http://schemas.microsoft.com/office/drawing/2014/main" val="2932809504"/>
                    </a:ext>
                  </a:extLst>
                </a:gridCol>
                <a:gridCol w="1141285">
                  <a:extLst>
                    <a:ext uri="{9D8B030D-6E8A-4147-A177-3AD203B41FA5}">
                      <a16:colId xmlns:a16="http://schemas.microsoft.com/office/drawing/2014/main" val="1593796620"/>
                    </a:ext>
                  </a:extLst>
                </a:gridCol>
                <a:gridCol w="1141285">
                  <a:extLst>
                    <a:ext uri="{9D8B030D-6E8A-4147-A177-3AD203B41FA5}">
                      <a16:colId xmlns:a16="http://schemas.microsoft.com/office/drawing/2014/main" val="2681408517"/>
                    </a:ext>
                  </a:extLst>
                </a:gridCol>
                <a:gridCol w="1141285">
                  <a:extLst>
                    <a:ext uri="{9D8B030D-6E8A-4147-A177-3AD203B41FA5}">
                      <a16:colId xmlns:a16="http://schemas.microsoft.com/office/drawing/2014/main" val="2080787229"/>
                    </a:ext>
                  </a:extLst>
                </a:gridCol>
              </a:tblGrid>
              <a:tr h="641957">
                <a:tc>
                  <a:txBody>
                    <a:bodyPr/>
                    <a:lstStyle/>
                    <a:p>
                      <a:pPr algn="ctr"/>
                      <a:r>
                        <a:rPr lang="id-ID" b="0" dirty="0">
                          <a:solidFill>
                            <a:schemeClr val="tx1"/>
                          </a:solidFill>
                        </a:rPr>
                        <a:t>Bilangan Biner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id-ID" sz="2800" b="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id-ID" sz="2800" b="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id-ID" sz="2800" b="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id-ID" sz="2800" b="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594465607"/>
                  </a:ext>
                </a:extLst>
              </a:tr>
            </a:tbl>
          </a:graphicData>
        </a:graphic>
      </p:graphicFrame>
      <p:sp>
        <p:nvSpPr>
          <p:cNvPr id="9" name="TextBox 8">
            <a:extLst>
              <a:ext uri="{FF2B5EF4-FFF2-40B4-BE49-F238E27FC236}">
                <a16:creationId xmlns:a16="http://schemas.microsoft.com/office/drawing/2014/main" id="{0388A573-980F-80FD-BBC1-1A9EB3957391}"/>
              </a:ext>
            </a:extLst>
          </p:cNvPr>
          <p:cNvSpPr txBox="1"/>
          <p:nvPr/>
        </p:nvSpPr>
        <p:spPr>
          <a:xfrm>
            <a:off x="8111905" y="4944096"/>
            <a:ext cx="3330446"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14</a:t>
            </a:r>
            <a:r>
              <a:rPr lang="id-ID" sz="9600" baseline="-25000" dirty="0"/>
              <a:t>(10)</a:t>
            </a:r>
          </a:p>
        </p:txBody>
      </p:sp>
    </p:spTree>
    <p:extLst>
      <p:ext uri="{BB962C8B-B14F-4D97-AF65-F5344CB8AC3E}">
        <p14:creationId xmlns:p14="http://schemas.microsoft.com/office/powerpoint/2010/main" val="120663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7" y="696550"/>
            <a:ext cx="8041833" cy="724064"/>
          </a:xfrm>
        </p:spPr>
        <p:txBody>
          <a:bodyPr/>
          <a:lstStyle/>
          <a:p>
            <a:r>
              <a:rPr lang="id-ID" dirty="0">
                <a:effectLst/>
              </a:rPr>
              <a:t>Latihan: Konversi Biner ke Desimal</a:t>
            </a:r>
          </a:p>
        </p:txBody>
      </p:sp>
      <p:graphicFrame>
        <p:nvGraphicFramePr>
          <p:cNvPr id="3" name="Table 2">
            <a:extLst>
              <a:ext uri="{FF2B5EF4-FFF2-40B4-BE49-F238E27FC236}">
                <a16:creationId xmlns:a16="http://schemas.microsoft.com/office/drawing/2014/main" id="{E7A4CB2F-2FF8-2029-E219-0703D09285E7}"/>
              </a:ext>
            </a:extLst>
          </p:cNvPr>
          <p:cNvGraphicFramePr>
            <a:graphicFrameLocks noGrp="1"/>
          </p:cNvGraphicFramePr>
          <p:nvPr>
            <p:extLst>
              <p:ext uri="{D42A27DB-BD31-4B8C-83A1-F6EECF244321}">
                <p14:modId xmlns:p14="http://schemas.microsoft.com/office/powerpoint/2010/main" val="967437174"/>
              </p:ext>
            </p:extLst>
          </p:nvPr>
        </p:nvGraphicFramePr>
        <p:xfrm>
          <a:off x="489517" y="1981536"/>
          <a:ext cx="10952834" cy="2567828"/>
        </p:xfrm>
        <a:graphic>
          <a:graphicData uri="http://schemas.openxmlformats.org/drawingml/2006/table">
            <a:tbl>
              <a:tblPr firstRow="1" bandRow="1">
                <a:tableStyleId>{5C22544A-7EE6-4342-B048-85BDC9FD1C3A}</a:tableStyleId>
              </a:tblPr>
              <a:tblGrid>
                <a:gridCol w="1822554">
                  <a:extLst>
                    <a:ext uri="{9D8B030D-6E8A-4147-A177-3AD203B41FA5}">
                      <a16:colId xmlns:a16="http://schemas.microsoft.com/office/drawing/2014/main" val="2977341599"/>
                    </a:ext>
                  </a:extLst>
                </a:gridCol>
                <a:gridCol w="1141285">
                  <a:extLst>
                    <a:ext uri="{9D8B030D-6E8A-4147-A177-3AD203B41FA5}">
                      <a16:colId xmlns:a16="http://schemas.microsoft.com/office/drawing/2014/main" val="4027623627"/>
                    </a:ext>
                  </a:extLst>
                </a:gridCol>
                <a:gridCol w="1141285">
                  <a:extLst>
                    <a:ext uri="{9D8B030D-6E8A-4147-A177-3AD203B41FA5}">
                      <a16:colId xmlns:a16="http://schemas.microsoft.com/office/drawing/2014/main" val="3059357733"/>
                    </a:ext>
                  </a:extLst>
                </a:gridCol>
                <a:gridCol w="1141285">
                  <a:extLst>
                    <a:ext uri="{9D8B030D-6E8A-4147-A177-3AD203B41FA5}">
                      <a16:colId xmlns:a16="http://schemas.microsoft.com/office/drawing/2014/main" val="1152007970"/>
                    </a:ext>
                  </a:extLst>
                </a:gridCol>
                <a:gridCol w="1141285">
                  <a:extLst>
                    <a:ext uri="{9D8B030D-6E8A-4147-A177-3AD203B41FA5}">
                      <a16:colId xmlns:a16="http://schemas.microsoft.com/office/drawing/2014/main" val="4258670479"/>
                    </a:ext>
                  </a:extLst>
                </a:gridCol>
                <a:gridCol w="1141285">
                  <a:extLst>
                    <a:ext uri="{9D8B030D-6E8A-4147-A177-3AD203B41FA5}">
                      <a16:colId xmlns:a16="http://schemas.microsoft.com/office/drawing/2014/main" val="2932809504"/>
                    </a:ext>
                  </a:extLst>
                </a:gridCol>
                <a:gridCol w="1141285">
                  <a:extLst>
                    <a:ext uri="{9D8B030D-6E8A-4147-A177-3AD203B41FA5}">
                      <a16:colId xmlns:a16="http://schemas.microsoft.com/office/drawing/2014/main" val="1593796620"/>
                    </a:ext>
                  </a:extLst>
                </a:gridCol>
                <a:gridCol w="1141285">
                  <a:extLst>
                    <a:ext uri="{9D8B030D-6E8A-4147-A177-3AD203B41FA5}">
                      <a16:colId xmlns:a16="http://schemas.microsoft.com/office/drawing/2014/main" val="2681408517"/>
                    </a:ext>
                  </a:extLst>
                </a:gridCol>
                <a:gridCol w="1141285">
                  <a:extLst>
                    <a:ext uri="{9D8B030D-6E8A-4147-A177-3AD203B41FA5}">
                      <a16:colId xmlns:a16="http://schemas.microsoft.com/office/drawing/2014/main" val="2080787229"/>
                    </a:ext>
                  </a:extLst>
                </a:gridCol>
              </a:tblGrid>
              <a:tr h="641957">
                <a:tc>
                  <a:txBody>
                    <a:bodyPr/>
                    <a:lstStyle/>
                    <a:p>
                      <a:pPr algn="ctr"/>
                      <a:r>
                        <a:rPr lang="id-ID" b="0" dirty="0">
                          <a:solidFill>
                            <a:schemeClr val="tx1"/>
                          </a:solidFill>
                        </a:rPr>
                        <a:t>Deret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7</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6</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5</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4</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3</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2</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31497249"/>
                  </a:ext>
                </a:extLst>
              </a:tr>
              <a:tr h="641957">
                <a:tc>
                  <a:txBody>
                    <a:bodyPr/>
                    <a:lstStyle/>
                    <a:p>
                      <a:pPr algn="ctr"/>
                      <a:r>
                        <a:rPr lang="id-ID" dirty="0">
                          <a:solidFill>
                            <a:schemeClr val="tx1"/>
                          </a:solidFill>
                        </a:rPr>
                        <a:t>Desimal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128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083570"/>
                  </a:ext>
                </a:extLst>
              </a:tr>
              <a:tr h="641957">
                <a:tc>
                  <a:txBody>
                    <a:bodyPr/>
                    <a:lstStyle/>
                    <a:p>
                      <a:pPr algn="ctr"/>
                      <a:r>
                        <a:rPr lang="id-ID" dirty="0">
                          <a:solidFill>
                            <a:schemeClr val="tx1"/>
                          </a:solidFill>
                        </a:rPr>
                        <a:t>Bilangan Biner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94465607"/>
                  </a:ext>
                </a:extLst>
              </a:tr>
              <a:tr h="641957">
                <a:tc>
                  <a:txBody>
                    <a:bodyPr/>
                    <a:lstStyle/>
                    <a:p>
                      <a:pPr algn="ctr"/>
                      <a:r>
                        <a:rPr lang="id-ID" dirty="0">
                          <a:solidFill>
                            <a:schemeClr val="tx1"/>
                          </a:solidFill>
                        </a:rPr>
                        <a:t>Hasil Desimal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80080480"/>
                  </a:ext>
                </a:extLst>
              </a:tr>
            </a:tbl>
          </a:graphicData>
        </a:graphic>
      </p:graphicFrame>
      <p:sp>
        <p:nvSpPr>
          <p:cNvPr id="7" name="TextBox 6">
            <a:extLst>
              <a:ext uri="{FF2B5EF4-FFF2-40B4-BE49-F238E27FC236}">
                <a16:creationId xmlns:a16="http://schemas.microsoft.com/office/drawing/2014/main" id="{AF9E7FE1-5956-1E54-6E3B-2DB06400B2E2}"/>
              </a:ext>
            </a:extLst>
          </p:cNvPr>
          <p:cNvSpPr txBox="1"/>
          <p:nvPr/>
        </p:nvSpPr>
        <p:spPr>
          <a:xfrm>
            <a:off x="489518" y="4744766"/>
            <a:ext cx="10952833"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101010</a:t>
            </a:r>
            <a:r>
              <a:rPr lang="id-ID" sz="9600" baseline="-25000" dirty="0"/>
              <a:t>(2) </a:t>
            </a:r>
            <a:r>
              <a:rPr lang="id-ID" sz="9600" dirty="0"/>
              <a:t>= ...</a:t>
            </a:r>
            <a:r>
              <a:rPr lang="id-ID" sz="9600" baseline="-25000" dirty="0"/>
              <a:t>(10)</a:t>
            </a:r>
          </a:p>
        </p:txBody>
      </p:sp>
    </p:spTree>
    <p:extLst>
      <p:ext uri="{BB962C8B-B14F-4D97-AF65-F5344CB8AC3E}">
        <p14:creationId xmlns:p14="http://schemas.microsoft.com/office/powerpoint/2010/main" val="699743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B64B6-F154-4D14-AB78-3BE4F3A7219F}"/>
              </a:ext>
            </a:extLst>
          </p:cNvPr>
          <p:cNvSpPr>
            <a:spLocks noGrp="1"/>
          </p:cNvSpPr>
          <p:nvPr>
            <p:ph type="title"/>
          </p:nvPr>
        </p:nvSpPr>
        <p:spPr>
          <a:xfrm>
            <a:off x="416459" y="90805"/>
            <a:ext cx="9065233" cy="977997"/>
          </a:xfrm>
        </p:spPr>
        <p:txBody>
          <a:bodyPr/>
          <a:lstStyle/>
          <a:p>
            <a:r>
              <a:rPr lang="en-US" dirty="0"/>
              <a:t>De</a:t>
            </a:r>
            <a:r>
              <a:rPr lang="id-ID" dirty="0"/>
              <a:t>s</a:t>
            </a:r>
            <a:r>
              <a:rPr lang="en-US" dirty="0"/>
              <a:t>imal </a:t>
            </a:r>
            <a:r>
              <a:rPr lang="id-ID" dirty="0"/>
              <a:t>ke</a:t>
            </a:r>
            <a:r>
              <a:rPr lang="en-US" dirty="0"/>
              <a:t> Biner</a:t>
            </a:r>
          </a:p>
        </p:txBody>
      </p:sp>
      <p:graphicFrame>
        <p:nvGraphicFramePr>
          <p:cNvPr id="14" name="Table 13">
            <a:extLst>
              <a:ext uri="{FF2B5EF4-FFF2-40B4-BE49-F238E27FC236}">
                <a16:creationId xmlns:a16="http://schemas.microsoft.com/office/drawing/2014/main" id="{0DDC55B2-D29D-4584-8DE8-08FC805A8ABB}"/>
              </a:ext>
            </a:extLst>
          </p:cNvPr>
          <p:cNvGraphicFramePr>
            <a:graphicFrameLocks noGrp="1"/>
          </p:cNvGraphicFramePr>
          <p:nvPr>
            <p:extLst>
              <p:ext uri="{D42A27DB-BD31-4B8C-83A1-F6EECF244321}">
                <p14:modId xmlns:p14="http://schemas.microsoft.com/office/powerpoint/2010/main" val="1932747810"/>
              </p:ext>
            </p:extLst>
          </p:nvPr>
        </p:nvGraphicFramePr>
        <p:xfrm>
          <a:off x="533001" y="2879986"/>
          <a:ext cx="4006852" cy="2560320"/>
        </p:xfrm>
        <a:graphic>
          <a:graphicData uri="http://schemas.openxmlformats.org/drawingml/2006/table">
            <a:tbl>
              <a:tblPr firstRow="1" bandRow="1">
                <a:tableStyleId>{5C22544A-7EE6-4342-B048-85BDC9FD1C3A}</a:tableStyleId>
              </a:tblPr>
              <a:tblGrid>
                <a:gridCol w="1131919">
                  <a:extLst>
                    <a:ext uri="{9D8B030D-6E8A-4147-A177-3AD203B41FA5}">
                      <a16:colId xmlns:a16="http://schemas.microsoft.com/office/drawing/2014/main" val="867999341"/>
                    </a:ext>
                  </a:extLst>
                </a:gridCol>
                <a:gridCol w="1313541">
                  <a:extLst>
                    <a:ext uri="{9D8B030D-6E8A-4147-A177-3AD203B41FA5}">
                      <a16:colId xmlns:a16="http://schemas.microsoft.com/office/drawing/2014/main" val="966930438"/>
                    </a:ext>
                  </a:extLst>
                </a:gridCol>
                <a:gridCol w="1561392">
                  <a:extLst>
                    <a:ext uri="{9D8B030D-6E8A-4147-A177-3AD203B41FA5}">
                      <a16:colId xmlns:a16="http://schemas.microsoft.com/office/drawing/2014/main" val="2003597550"/>
                    </a:ext>
                  </a:extLst>
                </a:gridCol>
              </a:tblGrid>
              <a:tr h="330200">
                <a:tc>
                  <a:txBody>
                    <a:bodyPr/>
                    <a:lstStyle/>
                    <a:p>
                      <a:r>
                        <a:rPr lang="en-US" dirty="0"/>
                        <a:t>Division</a:t>
                      </a:r>
                      <a:endParaRPr lang="id-ID" dirty="0"/>
                    </a:p>
                  </a:txBody>
                  <a:tcPr/>
                </a:tc>
                <a:tc>
                  <a:txBody>
                    <a:bodyPr/>
                    <a:lstStyle/>
                    <a:p>
                      <a:r>
                        <a:rPr lang="en-US" dirty="0"/>
                        <a:t>Quotient</a:t>
                      </a:r>
                      <a:endParaRPr lang="id-ID" dirty="0"/>
                    </a:p>
                  </a:txBody>
                  <a:tcPr/>
                </a:tc>
                <a:tc>
                  <a:txBody>
                    <a:bodyPr/>
                    <a:lstStyle/>
                    <a:p>
                      <a:r>
                        <a:rPr lang="en-US" dirty="0"/>
                        <a:t>Remainder</a:t>
                      </a:r>
                      <a:endParaRPr lang="id-ID" dirty="0"/>
                    </a:p>
                  </a:txBody>
                  <a:tcPr/>
                </a:tc>
                <a:extLst>
                  <a:ext uri="{0D108BD9-81ED-4DB2-BD59-A6C34878D82A}">
                    <a16:rowId xmlns:a16="http://schemas.microsoft.com/office/drawing/2014/main" val="3116030992"/>
                  </a:ext>
                </a:extLst>
              </a:tr>
              <a:tr h="330200">
                <a:tc>
                  <a:txBody>
                    <a:bodyPr/>
                    <a:lstStyle/>
                    <a:p>
                      <a:pPr algn="ctr"/>
                      <a:r>
                        <a:rPr lang="en-US" dirty="0"/>
                        <a:t>41/2</a:t>
                      </a:r>
                      <a:endParaRPr lang="id-ID" dirty="0"/>
                    </a:p>
                  </a:txBody>
                  <a:tcPr/>
                </a:tc>
                <a:tc>
                  <a:txBody>
                    <a:bodyPr/>
                    <a:lstStyle/>
                    <a:p>
                      <a:pPr algn="ctr"/>
                      <a:r>
                        <a:rPr lang="en-US" dirty="0"/>
                        <a:t>20</a:t>
                      </a:r>
                      <a:endParaRPr lang="id-ID" dirty="0"/>
                    </a:p>
                  </a:txBody>
                  <a:tcPr/>
                </a:tc>
                <a:tc>
                  <a:txBody>
                    <a:bodyPr/>
                    <a:lstStyle/>
                    <a:p>
                      <a:pPr algn="ctr"/>
                      <a:r>
                        <a:rPr lang="en-US" dirty="0"/>
                        <a:t>1</a:t>
                      </a:r>
                      <a:endParaRPr lang="id-ID" dirty="0"/>
                    </a:p>
                  </a:txBody>
                  <a:tcPr/>
                </a:tc>
                <a:extLst>
                  <a:ext uri="{0D108BD9-81ED-4DB2-BD59-A6C34878D82A}">
                    <a16:rowId xmlns:a16="http://schemas.microsoft.com/office/drawing/2014/main" val="6574383"/>
                  </a:ext>
                </a:extLst>
              </a:tr>
              <a:tr h="330200">
                <a:tc>
                  <a:txBody>
                    <a:bodyPr/>
                    <a:lstStyle/>
                    <a:p>
                      <a:pPr algn="ctr"/>
                      <a:r>
                        <a:rPr lang="en-US" dirty="0"/>
                        <a:t>20/2</a:t>
                      </a:r>
                      <a:endParaRPr lang="id-ID" dirty="0"/>
                    </a:p>
                  </a:txBody>
                  <a:tcPr/>
                </a:tc>
                <a:tc>
                  <a:txBody>
                    <a:bodyPr/>
                    <a:lstStyle/>
                    <a:p>
                      <a:pPr algn="ctr"/>
                      <a:r>
                        <a:rPr lang="en-US" dirty="0"/>
                        <a:t>10</a:t>
                      </a:r>
                      <a:endParaRPr lang="id-ID" dirty="0"/>
                    </a:p>
                  </a:txBody>
                  <a:tcPr/>
                </a:tc>
                <a:tc>
                  <a:txBody>
                    <a:bodyPr/>
                    <a:lstStyle/>
                    <a:p>
                      <a:pPr algn="ctr"/>
                      <a:r>
                        <a:rPr lang="en-US" dirty="0"/>
                        <a:t>0</a:t>
                      </a:r>
                      <a:endParaRPr lang="id-ID" dirty="0"/>
                    </a:p>
                  </a:txBody>
                  <a:tcPr/>
                </a:tc>
                <a:extLst>
                  <a:ext uri="{0D108BD9-81ED-4DB2-BD59-A6C34878D82A}">
                    <a16:rowId xmlns:a16="http://schemas.microsoft.com/office/drawing/2014/main" val="3603742614"/>
                  </a:ext>
                </a:extLst>
              </a:tr>
              <a:tr h="330200">
                <a:tc>
                  <a:txBody>
                    <a:bodyPr/>
                    <a:lstStyle/>
                    <a:p>
                      <a:pPr algn="ctr"/>
                      <a:r>
                        <a:rPr lang="en-US" dirty="0"/>
                        <a:t>10/2</a:t>
                      </a:r>
                      <a:endParaRPr lang="id-ID" dirty="0"/>
                    </a:p>
                  </a:txBody>
                  <a:tcPr/>
                </a:tc>
                <a:tc>
                  <a:txBody>
                    <a:bodyPr/>
                    <a:lstStyle/>
                    <a:p>
                      <a:pPr algn="ctr"/>
                      <a:r>
                        <a:rPr lang="en-US" dirty="0"/>
                        <a:t>5</a:t>
                      </a:r>
                      <a:endParaRPr lang="id-ID" dirty="0"/>
                    </a:p>
                  </a:txBody>
                  <a:tcPr/>
                </a:tc>
                <a:tc>
                  <a:txBody>
                    <a:bodyPr/>
                    <a:lstStyle/>
                    <a:p>
                      <a:pPr algn="ctr"/>
                      <a:r>
                        <a:rPr lang="en-US" dirty="0"/>
                        <a:t>0</a:t>
                      </a:r>
                      <a:endParaRPr lang="id-ID" dirty="0"/>
                    </a:p>
                  </a:txBody>
                  <a:tcPr/>
                </a:tc>
                <a:extLst>
                  <a:ext uri="{0D108BD9-81ED-4DB2-BD59-A6C34878D82A}">
                    <a16:rowId xmlns:a16="http://schemas.microsoft.com/office/drawing/2014/main" val="568510319"/>
                  </a:ext>
                </a:extLst>
              </a:tr>
              <a:tr h="330200">
                <a:tc>
                  <a:txBody>
                    <a:bodyPr/>
                    <a:lstStyle/>
                    <a:p>
                      <a:pPr algn="ctr"/>
                      <a:r>
                        <a:rPr lang="en-US" dirty="0"/>
                        <a:t>5/2</a:t>
                      </a:r>
                      <a:endParaRPr lang="id-ID" dirty="0"/>
                    </a:p>
                  </a:txBody>
                  <a:tcPr/>
                </a:tc>
                <a:tc>
                  <a:txBody>
                    <a:bodyPr/>
                    <a:lstStyle/>
                    <a:p>
                      <a:pPr algn="ctr"/>
                      <a:r>
                        <a:rPr lang="en-US" dirty="0"/>
                        <a:t>2</a:t>
                      </a:r>
                      <a:endParaRPr lang="id-ID" dirty="0"/>
                    </a:p>
                  </a:txBody>
                  <a:tcPr/>
                </a:tc>
                <a:tc>
                  <a:txBody>
                    <a:bodyPr/>
                    <a:lstStyle/>
                    <a:p>
                      <a:pPr algn="ctr"/>
                      <a:r>
                        <a:rPr lang="en-US" dirty="0"/>
                        <a:t>1</a:t>
                      </a:r>
                      <a:endParaRPr lang="id-ID" dirty="0"/>
                    </a:p>
                  </a:txBody>
                  <a:tcPr/>
                </a:tc>
                <a:extLst>
                  <a:ext uri="{0D108BD9-81ED-4DB2-BD59-A6C34878D82A}">
                    <a16:rowId xmlns:a16="http://schemas.microsoft.com/office/drawing/2014/main" val="817529039"/>
                  </a:ext>
                </a:extLst>
              </a:tr>
              <a:tr h="330200">
                <a:tc>
                  <a:txBody>
                    <a:bodyPr/>
                    <a:lstStyle/>
                    <a:p>
                      <a:pPr algn="ctr"/>
                      <a:r>
                        <a:rPr lang="en-US" dirty="0"/>
                        <a:t>2/2</a:t>
                      </a:r>
                      <a:endParaRPr lang="id-ID" dirty="0"/>
                    </a:p>
                  </a:txBody>
                  <a:tcPr/>
                </a:tc>
                <a:tc>
                  <a:txBody>
                    <a:bodyPr/>
                    <a:lstStyle/>
                    <a:p>
                      <a:pPr algn="ctr"/>
                      <a:r>
                        <a:rPr lang="en-US" dirty="0"/>
                        <a:t>1</a:t>
                      </a:r>
                      <a:endParaRPr lang="id-ID" dirty="0"/>
                    </a:p>
                  </a:txBody>
                  <a:tcPr/>
                </a:tc>
                <a:tc>
                  <a:txBody>
                    <a:bodyPr/>
                    <a:lstStyle/>
                    <a:p>
                      <a:pPr algn="ctr"/>
                      <a:r>
                        <a:rPr lang="en-US" dirty="0"/>
                        <a:t>0</a:t>
                      </a:r>
                      <a:endParaRPr lang="id-ID" dirty="0"/>
                    </a:p>
                  </a:txBody>
                  <a:tcPr/>
                </a:tc>
                <a:extLst>
                  <a:ext uri="{0D108BD9-81ED-4DB2-BD59-A6C34878D82A}">
                    <a16:rowId xmlns:a16="http://schemas.microsoft.com/office/drawing/2014/main" val="3807903936"/>
                  </a:ext>
                </a:extLst>
              </a:tr>
              <a:tr h="330200">
                <a:tc>
                  <a:txBody>
                    <a:bodyPr/>
                    <a:lstStyle/>
                    <a:p>
                      <a:pPr algn="ctr"/>
                      <a:r>
                        <a:rPr lang="en-US" dirty="0"/>
                        <a:t>1/2</a:t>
                      </a:r>
                      <a:endParaRPr lang="id-ID" dirty="0"/>
                    </a:p>
                  </a:txBody>
                  <a:tcPr/>
                </a:tc>
                <a:tc>
                  <a:txBody>
                    <a:bodyPr/>
                    <a:lstStyle/>
                    <a:p>
                      <a:pPr algn="ctr"/>
                      <a:r>
                        <a:rPr lang="en-US" dirty="0"/>
                        <a:t>0</a:t>
                      </a:r>
                      <a:endParaRPr lang="id-ID" dirty="0"/>
                    </a:p>
                  </a:txBody>
                  <a:tcPr/>
                </a:tc>
                <a:tc>
                  <a:txBody>
                    <a:bodyPr/>
                    <a:lstStyle/>
                    <a:p>
                      <a:pPr algn="ctr"/>
                      <a:r>
                        <a:rPr lang="en-US" dirty="0"/>
                        <a:t>1</a:t>
                      </a:r>
                      <a:endParaRPr lang="id-ID" dirty="0"/>
                    </a:p>
                  </a:txBody>
                  <a:tcPr/>
                </a:tc>
                <a:extLst>
                  <a:ext uri="{0D108BD9-81ED-4DB2-BD59-A6C34878D82A}">
                    <a16:rowId xmlns:a16="http://schemas.microsoft.com/office/drawing/2014/main" val="4223253252"/>
                  </a:ext>
                </a:extLst>
              </a:tr>
            </a:tbl>
          </a:graphicData>
        </a:graphic>
      </p:graphicFrame>
      <p:sp>
        <p:nvSpPr>
          <p:cNvPr id="15" name="TextBox 14">
            <a:extLst>
              <a:ext uri="{FF2B5EF4-FFF2-40B4-BE49-F238E27FC236}">
                <a16:creationId xmlns:a16="http://schemas.microsoft.com/office/drawing/2014/main" id="{65395A24-A677-4FEE-84AC-2AD6D72AF7CD}"/>
              </a:ext>
            </a:extLst>
          </p:cNvPr>
          <p:cNvSpPr txBox="1"/>
          <p:nvPr/>
        </p:nvSpPr>
        <p:spPr>
          <a:xfrm>
            <a:off x="500349" y="2184959"/>
            <a:ext cx="4006852" cy="584775"/>
          </a:xfrm>
          <a:prstGeom prst="rect">
            <a:avLst/>
          </a:prstGeom>
          <a:noFill/>
        </p:spPr>
        <p:txBody>
          <a:bodyPr wrap="square" rtlCol="0">
            <a:spAutoFit/>
          </a:bodyPr>
          <a:lstStyle/>
          <a:p>
            <a:r>
              <a:rPr lang="en-US" sz="3200" dirty="0"/>
              <a:t>41</a:t>
            </a:r>
            <a:r>
              <a:rPr lang="en-US" sz="3200" baseline="-25000" dirty="0"/>
              <a:t>10 </a:t>
            </a:r>
            <a:r>
              <a:rPr lang="en-US" sz="3200" dirty="0"/>
              <a:t>= … </a:t>
            </a:r>
            <a:r>
              <a:rPr lang="en-US" sz="3200" baseline="-25000" dirty="0"/>
              <a:t>(2)</a:t>
            </a:r>
            <a:endParaRPr lang="id-ID" sz="3200" dirty="0"/>
          </a:p>
        </p:txBody>
      </p:sp>
      <p:sp>
        <p:nvSpPr>
          <p:cNvPr id="16" name="TextBox 15">
            <a:extLst>
              <a:ext uri="{FF2B5EF4-FFF2-40B4-BE49-F238E27FC236}">
                <a16:creationId xmlns:a16="http://schemas.microsoft.com/office/drawing/2014/main" id="{998CBE2F-D142-49CE-8FC0-8E2A3BDB4EA7}"/>
              </a:ext>
            </a:extLst>
          </p:cNvPr>
          <p:cNvSpPr txBox="1"/>
          <p:nvPr/>
        </p:nvSpPr>
        <p:spPr>
          <a:xfrm>
            <a:off x="669922" y="5625064"/>
            <a:ext cx="3804553" cy="523220"/>
          </a:xfrm>
          <a:prstGeom prst="rect">
            <a:avLst/>
          </a:prstGeom>
          <a:noFill/>
        </p:spPr>
        <p:txBody>
          <a:bodyPr wrap="square" rtlCol="0">
            <a:spAutoFit/>
          </a:bodyPr>
          <a:lstStyle/>
          <a:p>
            <a:r>
              <a:rPr lang="en-US" sz="2800" dirty="0"/>
              <a:t>41</a:t>
            </a:r>
            <a:r>
              <a:rPr lang="en-US" sz="2800" baseline="-25000" dirty="0"/>
              <a:t>10 </a:t>
            </a:r>
            <a:r>
              <a:rPr lang="en-US" sz="2800" dirty="0"/>
              <a:t>= 00101001</a:t>
            </a:r>
            <a:r>
              <a:rPr lang="en-US" sz="2800" baseline="-25000" dirty="0"/>
              <a:t>(2)</a:t>
            </a:r>
            <a:endParaRPr lang="id-ID" sz="2800" dirty="0"/>
          </a:p>
        </p:txBody>
      </p:sp>
      <p:cxnSp>
        <p:nvCxnSpPr>
          <p:cNvPr id="17" name="Straight Connector 16">
            <a:extLst>
              <a:ext uri="{FF2B5EF4-FFF2-40B4-BE49-F238E27FC236}">
                <a16:creationId xmlns:a16="http://schemas.microsoft.com/office/drawing/2014/main" id="{D9140618-E346-44AF-9AF2-444EA524EEDA}"/>
              </a:ext>
            </a:extLst>
          </p:cNvPr>
          <p:cNvCxnSpPr>
            <a:cxnSpLocks/>
          </p:cNvCxnSpPr>
          <p:nvPr/>
        </p:nvCxnSpPr>
        <p:spPr>
          <a:xfrm>
            <a:off x="5857875" y="2263140"/>
            <a:ext cx="0" cy="3885144"/>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320BD797-CE6B-41D9-A0A5-5122825F321C}"/>
              </a:ext>
            </a:extLst>
          </p:cNvPr>
          <p:cNvSpPr txBox="1"/>
          <p:nvPr/>
        </p:nvSpPr>
        <p:spPr>
          <a:xfrm>
            <a:off x="6427340" y="2184958"/>
            <a:ext cx="3054352" cy="584775"/>
          </a:xfrm>
          <a:prstGeom prst="rect">
            <a:avLst/>
          </a:prstGeom>
          <a:noFill/>
        </p:spPr>
        <p:txBody>
          <a:bodyPr wrap="square" rtlCol="0">
            <a:spAutoFit/>
          </a:bodyPr>
          <a:lstStyle/>
          <a:p>
            <a:r>
              <a:rPr lang="en-US" sz="3200" dirty="0"/>
              <a:t>21</a:t>
            </a:r>
            <a:r>
              <a:rPr lang="en-US" sz="3200" baseline="-25000" dirty="0"/>
              <a:t>10 </a:t>
            </a:r>
            <a:r>
              <a:rPr lang="en-US" sz="3200" dirty="0"/>
              <a:t>= … </a:t>
            </a:r>
            <a:r>
              <a:rPr lang="en-US" sz="3200" baseline="-25000" dirty="0"/>
              <a:t>(2)</a:t>
            </a:r>
            <a:endParaRPr lang="id-ID" sz="3200" dirty="0"/>
          </a:p>
        </p:txBody>
      </p:sp>
      <p:sp>
        <p:nvSpPr>
          <p:cNvPr id="3" name="Arrow: Down 2">
            <a:extLst>
              <a:ext uri="{FF2B5EF4-FFF2-40B4-BE49-F238E27FC236}">
                <a16:creationId xmlns:a16="http://schemas.microsoft.com/office/drawing/2014/main" id="{F9F081DF-B4CE-4F6B-9164-CEB07279AD56}"/>
              </a:ext>
            </a:extLst>
          </p:cNvPr>
          <p:cNvSpPr/>
          <p:nvPr/>
        </p:nvSpPr>
        <p:spPr>
          <a:xfrm rot="10800000">
            <a:off x="4738309" y="2879985"/>
            <a:ext cx="581887" cy="2560321"/>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Table 5">
            <a:extLst>
              <a:ext uri="{FF2B5EF4-FFF2-40B4-BE49-F238E27FC236}">
                <a16:creationId xmlns:a16="http://schemas.microsoft.com/office/drawing/2014/main" id="{E58A9A3E-1489-A8BB-725D-2C0D776B1CF3}"/>
              </a:ext>
            </a:extLst>
          </p:cNvPr>
          <p:cNvGraphicFramePr>
            <a:graphicFrameLocks noGrp="1"/>
          </p:cNvGraphicFramePr>
          <p:nvPr>
            <p:extLst>
              <p:ext uri="{D42A27DB-BD31-4B8C-83A1-F6EECF244321}">
                <p14:modId xmlns:p14="http://schemas.microsoft.com/office/powerpoint/2010/main" val="1516685160"/>
              </p:ext>
            </p:extLst>
          </p:nvPr>
        </p:nvGraphicFramePr>
        <p:xfrm>
          <a:off x="6533951" y="2879986"/>
          <a:ext cx="4006852" cy="2560320"/>
        </p:xfrm>
        <a:graphic>
          <a:graphicData uri="http://schemas.openxmlformats.org/drawingml/2006/table">
            <a:tbl>
              <a:tblPr firstRow="1" bandRow="1">
                <a:tableStyleId>{5C22544A-7EE6-4342-B048-85BDC9FD1C3A}</a:tableStyleId>
              </a:tblPr>
              <a:tblGrid>
                <a:gridCol w="1131919">
                  <a:extLst>
                    <a:ext uri="{9D8B030D-6E8A-4147-A177-3AD203B41FA5}">
                      <a16:colId xmlns:a16="http://schemas.microsoft.com/office/drawing/2014/main" val="867999341"/>
                    </a:ext>
                  </a:extLst>
                </a:gridCol>
                <a:gridCol w="1313541">
                  <a:extLst>
                    <a:ext uri="{9D8B030D-6E8A-4147-A177-3AD203B41FA5}">
                      <a16:colId xmlns:a16="http://schemas.microsoft.com/office/drawing/2014/main" val="966930438"/>
                    </a:ext>
                  </a:extLst>
                </a:gridCol>
                <a:gridCol w="1561392">
                  <a:extLst>
                    <a:ext uri="{9D8B030D-6E8A-4147-A177-3AD203B41FA5}">
                      <a16:colId xmlns:a16="http://schemas.microsoft.com/office/drawing/2014/main" val="2003597550"/>
                    </a:ext>
                  </a:extLst>
                </a:gridCol>
              </a:tblGrid>
              <a:tr h="330200">
                <a:tc>
                  <a:txBody>
                    <a:bodyPr/>
                    <a:lstStyle/>
                    <a:p>
                      <a:r>
                        <a:rPr lang="en-US" dirty="0"/>
                        <a:t>Division</a:t>
                      </a:r>
                      <a:endParaRPr lang="id-ID" dirty="0"/>
                    </a:p>
                  </a:txBody>
                  <a:tcPr/>
                </a:tc>
                <a:tc>
                  <a:txBody>
                    <a:bodyPr/>
                    <a:lstStyle/>
                    <a:p>
                      <a:r>
                        <a:rPr lang="en-US" dirty="0"/>
                        <a:t>Quotient</a:t>
                      </a:r>
                      <a:endParaRPr lang="id-ID" dirty="0"/>
                    </a:p>
                  </a:txBody>
                  <a:tcPr/>
                </a:tc>
                <a:tc>
                  <a:txBody>
                    <a:bodyPr/>
                    <a:lstStyle/>
                    <a:p>
                      <a:r>
                        <a:rPr lang="en-US" dirty="0"/>
                        <a:t>Remainder</a:t>
                      </a:r>
                      <a:endParaRPr lang="id-ID" dirty="0"/>
                    </a:p>
                  </a:txBody>
                  <a:tcPr/>
                </a:tc>
                <a:extLst>
                  <a:ext uri="{0D108BD9-81ED-4DB2-BD59-A6C34878D82A}">
                    <a16:rowId xmlns:a16="http://schemas.microsoft.com/office/drawing/2014/main" val="3116030992"/>
                  </a:ext>
                </a:extLst>
              </a:tr>
              <a:tr h="330200">
                <a:tc>
                  <a:txBody>
                    <a:bodyPr/>
                    <a:lstStyle/>
                    <a:p>
                      <a:pPr algn="ctr"/>
                      <a:r>
                        <a:rPr lang="id-ID" dirty="0"/>
                        <a:t>21</a:t>
                      </a:r>
                      <a:r>
                        <a:rPr lang="en-US" dirty="0"/>
                        <a:t>/2</a:t>
                      </a:r>
                      <a:endParaRPr lang="id-ID" dirty="0"/>
                    </a:p>
                  </a:txBody>
                  <a:tcPr/>
                </a:tc>
                <a:tc>
                  <a:txBody>
                    <a:bodyPr/>
                    <a:lstStyle/>
                    <a:p>
                      <a:pPr algn="ctr"/>
                      <a:r>
                        <a:rPr lang="id-ID" dirty="0"/>
                        <a:t>1</a:t>
                      </a:r>
                      <a:r>
                        <a:rPr lang="en-US" dirty="0"/>
                        <a:t>0</a:t>
                      </a:r>
                      <a:endParaRPr lang="id-ID" dirty="0"/>
                    </a:p>
                  </a:txBody>
                  <a:tcPr/>
                </a:tc>
                <a:tc>
                  <a:txBody>
                    <a:bodyPr/>
                    <a:lstStyle/>
                    <a:p>
                      <a:pPr algn="ctr"/>
                      <a:r>
                        <a:rPr lang="en-US" dirty="0"/>
                        <a:t>1</a:t>
                      </a:r>
                      <a:endParaRPr lang="id-ID" dirty="0"/>
                    </a:p>
                  </a:txBody>
                  <a:tcPr/>
                </a:tc>
                <a:extLst>
                  <a:ext uri="{0D108BD9-81ED-4DB2-BD59-A6C34878D82A}">
                    <a16:rowId xmlns:a16="http://schemas.microsoft.com/office/drawing/2014/main" val="6574383"/>
                  </a:ext>
                </a:extLst>
              </a:tr>
              <a:tr h="330200">
                <a:tc>
                  <a:txBody>
                    <a:bodyPr/>
                    <a:lstStyle/>
                    <a:p>
                      <a:pPr algn="ctr"/>
                      <a:r>
                        <a:rPr lang="id-ID" dirty="0"/>
                        <a:t>10</a:t>
                      </a:r>
                      <a:r>
                        <a:rPr lang="en-US" dirty="0"/>
                        <a:t>/2</a:t>
                      </a:r>
                      <a:endParaRPr lang="id-ID" dirty="0"/>
                    </a:p>
                  </a:txBody>
                  <a:tcPr/>
                </a:tc>
                <a:tc>
                  <a:txBody>
                    <a:bodyPr/>
                    <a:lstStyle/>
                    <a:p>
                      <a:pPr algn="ctr"/>
                      <a:r>
                        <a:rPr lang="id-ID" dirty="0"/>
                        <a:t>5</a:t>
                      </a:r>
                    </a:p>
                  </a:txBody>
                  <a:tcPr/>
                </a:tc>
                <a:tc>
                  <a:txBody>
                    <a:bodyPr/>
                    <a:lstStyle/>
                    <a:p>
                      <a:pPr algn="ctr"/>
                      <a:r>
                        <a:rPr lang="en-US" dirty="0"/>
                        <a:t>0</a:t>
                      </a:r>
                      <a:endParaRPr lang="id-ID" dirty="0"/>
                    </a:p>
                  </a:txBody>
                  <a:tcPr/>
                </a:tc>
                <a:extLst>
                  <a:ext uri="{0D108BD9-81ED-4DB2-BD59-A6C34878D82A}">
                    <a16:rowId xmlns:a16="http://schemas.microsoft.com/office/drawing/2014/main" val="3603742614"/>
                  </a:ext>
                </a:extLst>
              </a:tr>
              <a:tr h="330200">
                <a:tc>
                  <a:txBody>
                    <a:bodyPr/>
                    <a:lstStyle/>
                    <a:p>
                      <a:pPr algn="ctr"/>
                      <a:r>
                        <a:rPr lang="id-ID" dirty="0"/>
                        <a:t>5</a:t>
                      </a:r>
                      <a:r>
                        <a:rPr lang="en-US" dirty="0"/>
                        <a:t>/2</a:t>
                      </a:r>
                      <a:endParaRPr lang="id-ID" dirty="0"/>
                    </a:p>
                  </a:txBody>
                  <a:tcPr/>
                </a:tc>
                <a:tc>
                  <a:txBody>
                    <a:bodyPr/>
                    <a:lstStyle/>
                    <a:p>
                      <a:pPr algn="ctr"/>
                      <a:r>
                        <a:rPr lang="id-ID" dirty="0"/>
                        <a:t>2</a:t>
                      </a:r>
                    </a:p>
                  </a:txBody>
                  <a:tcPr/>
                </a:tc>
                <a:tc>
                  <a:txBody>
                    <a:bodyPr/>
                    <a:lstStyle/>
                    <a:p>
                      <a:pPr algn="ctr"/>
                      <a:r>
                        <a:rPr lang="id-ID" dirty="0"/>
                        <a:t>1</a:t>
                      </a:r>
                    </a:p>
                  </a:txBody>
                  <a:tcPr/>
                </a:tc>
                <a:extLst>
                  <a:ext uri="{0D108BD9-81ED-4DB2-BD59-A6C34878D82A}">
                    <a16:rowId xmlns:a16="http://schemas.microsoft.com/office/drawing/2014/main" val="568510319"/>
                  </a:ext>
                </a:extLst>
              </a:tr>
              <a:tr h="330200">
                <a:tc>
                  <a:txBody>
                    <a:bodyPr/>
                    <a:lstStyle/>
                    <a:p>
                      <a:pPr algn="ctr"/>
                      <a:r>
                        <a:rPr lang="id-ID" dirty="0"/>
                        <a:t>2</a:t>
                      </a:r>
                      <a:r>
                        <a:rPr lang="en-US" dirty="0"/>
                        <a:t>/2</a:t>
                      </a:r>
                      <a:endParaRPr lang="id-ID" dirty="0"/>
                    </a:p>
                  </a:txBody>
                  <a:tcPr/>
                </a:tc>
                <a:tc>
                  <a:txBody>
                    <a:bodyPr/>
                    <a:lstStyle/>
                    <a:p>
                      <a:pPr algn="ctr"/>
                      <a:r>
                        <a:rPr lang="id-ID" dirty="0"/>
                        <a:t>1</a:t>
                      </a:r>
                    </a:p>
                  </a:txBody>
                  <a:tcPr/>
                </a:tc>
                <a:tc>
                  <a:txBody>
                    <a:bodyPr/>
                    <a:lstStyle/>
                    <a:p>
                      <a:pPr algn="ctr"/>
                      <a:r>
                        <a:rPr lang="id-ID" dirty="0"/>
                        <a:t>0</a:t>
                      </a:r>
                    </a:p>
                  </a:txBody>
                  <a:tcPr/>
                </a:tc>
                <a:extLst>
                  <a:ext uri="{0D108BD9-81ED-4DB2-BD59-A6C34878D82A}">
                    <a16:rowId xmlns:a16="http://schemas.microsoft.com/office/drawing/2014/main" val="817529039"/>
                  </a:ext>
                </a:extLst>
              </a:tr>
              <a:tr h="330200">
                <a:tc>
                  <a:txBody>
                    <a:bodyPr/>
                    <a:lstStyle/>
                    <a:p>
                      <a:pPr algn="ctr"/>
                      <a:r>
                        <a:rPr lang="id-ID" dirty="0"/>
                        <a:t>1</a:t>
                      </a:r>
                      <a:r>
                        <a:rPr lang="en-US" dirty="0"/>
                        <a:t>/2</a:t>
                      </a:r>
                      <a:endParaRPr lang="id-ID" dirty="0"/>
                    </a:p>
                  </a:txBody>
                  <a:tcPr/>
                </a:tc>
                <a:tc>
                  <a:txBody>
                    <a:bodyPr/>
                    <a:lstStyle/>
                    <a:p>
                      <a:pPr algn="ctr"/>
                      <a:r>
                        <a:rPr lang="id-ID" dirty="0"/>
                        <a:t>0</a:t>
                      </a:r>
                    </a:p>
                  </a:txBody>
                  <a:tcPr/>
                </a:tc>
                <a:tc>
                  <a:txBody>
                    <a:bodyPr/>
                    <a:lstStyle/>
                    <a:p>
                      <a:pPr algn="ctr"/>
                      <a:r>
                        <a:rPr lang="id-ID" dirty="0"/>
                        <a:t>1</a:t>
                      </a:r>
                    </a:p>
                  </a:txBody>
                  <a:tcPr/>
                </a:tc>
                <a:extLst>
                  <a:ext uri="{0D108BD9-81ED-4DB2-BD59-A6C34878D82A}">
                    <a16:rowId xmlns:a16="http://schemas.microsoft.com/office/drawing/2014/main" val="3807903936"/>
                  </a:ext>
                </a:extLst>
              </a:tr>
              <a:tr h="330200">
                <a:tc>
                  <a:txBody>
                    <a:bodyPr/>
                    <a:lstStyle/>
                    <a:p>
                      <a:pPr algn="ctr"/>
                      <a:endParaRPr lang="id-ID" dirty="0"/>
                    </a:p>
                  </a:txBody>
                  <a:tcPr/>
                </a:tc>
                <a:tc>
                  <a:txBody>
                    <a:bodyPr/>
                    <a:lstStyle/>
                    <a:p>
                      <a:pPr algn="ctr"/>
                      <a:endParaRPr lang="id-ID" dirty="0"/>
                    </a:p>
                  </a:txBody>
                  <a:tcPr/>
                </a:tc>
                <a:tc>
                  <a:txBody>
                    <a:bodyPr/>
                    <a:lstStyle/>
                    <a:p>
                      <a:pPr algn="ctr"/>
                      <a:endParaRPr lang="id-ID" dirty="0"/>
                    </a:p>
                  </a:txBody>
                  <a:tcPr/>
                </a:tc>
                <a:extLst>
                  <a:ext uri="{0D108BD9-81ED-4DB2-BD59-A6C34878D82A}">
                    <a16:rowId xmlns:a16="http://schemas.microsoft.com/office/drawing/2014/main" val="4223253252"/>
                  </a:ext>
                </a:extLst>
              </a:tr>
            </a:tbl>
          </a:graphicData>
        </a:graphic>
      </p:graphicFrame>
      <p:sp>
        <p:nvSpPr>
          <p:cNvPr id="7" name="TextBox 6">
            <a:extLst>
              <a:ext uri="{FF2B5EF4-FFF2-40B4-BE49-F238E27FC236}">
                <a16:creationId xmlns:a16="http://schemas.microsoft.com/office/drawing/2014/main" id="{4BDF2168-44C1-A609-772C-43D7D630ABC7}"/>
              </a:ext>
            </a:extLst>
          </p:cNvPr>
          <p:cNvSpPr txBox="1"/>
          <p:nvPr/>
        </p:nvSpPr>
        <p:spPr>
          <a:xfrm>
            <a:off x="6670872" y="5625064"/>
            <a:ext cx="3804553" cy="523220"/>
          </a:xfrm>
          <a:prstGeom prst="rect">
            <a:avLst/>
          </a:prstGeom>
          <a:noFill/>
        </p:spPr>
        <p:txBody>
          <a:bodyPr wrap="square" rtlCol="0">
            <a:spAutoFit/>
          </a:bodyPr>
          <a:lstStyle/>
          <a:p>
            <a:r>
              <a:rPr lang="en-US" sz="2800" dirty="0"/>
              <a:t>41</a:t>
            </a:r>
            <a:r>
              <a:rPr lang="en-US" sz="2800" baseline="-25000" dirty="0"/>
              <a:t>10 </a:t>
            </a:r>
            <a:r>
              <a:rPr lang="en-US" sz="2800" dirty="0"/>
              <a:t>= </a:t>
            </a:r>
            <a:r>
              <a:rPr lang="id-ID" sz="2800" dirty="0"/>
              <a:t>10101</a:t>
            </a:r>
            <a:r>
              <a:rPr lang="en-US" sz="2800" baseline="-25000" dirty="0"/>
              <a:t>(2)</a:t>
            </a:r>
            <a:endParaRPr lang="id-ID" sz="2800" dirty="0"/>
          </a:p>
        </p:txBody>
      </p:sp>
      <p:sp>
        <p:nvSpPr>
          <p:cNvPr id="8" name="Arrow: Down 7">
            <a:extLst>
              <a:ext uri="{FF2B5EF4-FFF2-40B4-BE49-F238E27FC236}">
                <a16:creationId xmlns:a16="http://schemas.microsoft.com/office/drawing/2014/main" id="{E5A2E05A-1EF9-354B-BEC0-787641A0336D}"/>
              </a:ext>
            </a:extLst>
          </p:cNvPr>
          <p:cNvSpPr/>
          <p:nvPr/>
        </p:nvSpPr>
        <p:spPr>
          <a:xfrm rot="10800000">
            <a:off x="10706533" y="2879986"/>
            <a:ext cx="581887" cy="2560320"/>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3E3CE555-8DE6-A09E-4057-7DFC98AA840A}"/>
              </a:ext>
            </a:extLst>
          </p:cNvPr>
          <p:cNvSpPr txBox="1"/>
          <p:nvPr/>
        </p:nvSpPr>
        <p:spPr>
          <a:xfrm>
            <a:off x="522060" y="1028966"/>
            <a:ext cx="7904830" cy="1015663"/>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desimal ke biner dilakukan dengan menggunakan hasil bagi dalam bentuk bilangan bulat (quotient) dan sisa pembagian (remainder)</a:t>
            </a:r>
            <a:endParaRPr lang="en-US" sz="2000" dirty="0"/>
          </a:p>
        </p:txBody>
      </p:sp>
    </p:spTree>
    <p:extLst>
      <p:ext uri="{BB962C8B-B14F-4D97-AF65-F5344CB8AC3E}">
        <p14:creationId xmlns:p14="http://schemas.microsoft.com/office/powerpoint/2010/main" val="2555574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
                                          </p:val>
                                        </p:tav>
                                        <p:tav tm="100000">
                                          <p:val>
                                            <p:strVal val="#ppt_x"/>
                                          </p:val>
                                        </p:tav>
                                      </p:tavLst>
                                    </p:anim>
                                    <p:anim calcmode="lin" valueType="num">
                                      <p:cBhvr>
                                        <p:cTn id="4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anim calcmode="lin" valueType="num">
                                      <p:cBhvr>
                                        <p:cTn id="57" dur="1000" fill="hold"/>
                                        <p:tgtEl>
                                          <p:spTgt spid="6"/>
                                        </p:tgtEl>
                                        <p:attrNameLst>
                                          <p:attrName>ppt_x</p:attrName>
                                        </p:attrNameLst>
                                      </p:cBhvr>
                                      <p:tavLst>
                                        <p:tav tm="0">
                                          <p:val>
                                            <p:strVal val="#ppt_x"/>
                                          </p:val>
                                        </p:tav>
                                        <p:tav tm="100000">
                                          <p:val>
                                            <p:strVal val="#ppt_x"/>
                                          </p:val>
                                        </p:tav>
                                      </p:tavLst>
                                    </p:anim>
                                    <p:anim calcmode="lin" valueType="num">
                                      <p:cBhvr>
                                        <p:cTn id="5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
                                          </p:val>
                                        </p:tav>
                                        <p:tav tm="100000">
                                          <p:val>
                                            <p:strVal val="#ppt_x"/>
                                          </p:val>
                                        </p:tav>
                                      </p:tavLst>
                                    </p:anim>
                                    <p:anim calcmode="lin" valueType="num">
                                      <p:cBhvr>
                                        <p:cTn id="6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fade">
                                      <p:cBhvr>
                                        <p:cTn id="70" dur="1000"/>
                                        <p:tgtEl>
                                          <p:spTgt spid="7"/>
                                        </p:tgtEl>
                                      </p:cBhvr>
                                    </p:animEffect>
                                    <p:anim calcmode="lin" valueType="num">
                                      <p:cBhvr>
                                        <p:cTn id="71" dur="1000" fill="hold"/>
                                        <p:tgtEl>
                                          <p:spTgt spid="7"/>
                                        </p:tgtEl>
                                        <p:attrNameLst>
                                          <p:attrName>ppt_x</p:attrName>
                                        </p:attrNameLst>
                                      </p:cBhvr>
                                      <p:tavLst>
                                        <p:tav tm="0">
                                          <p:val>
                                            <p:strVal val="#ppt_x"/>
                                          </p:val>
                                        </p:tav>
                                        <p:tav tm="100000">
                                          <p:val>
                                            <p:strVal val="#ppt_x"/>
                                          </p:val>
                                        </p:tav>
                                      </p:tavLst>
                                    </p:anim>
                                    <p:anim calcmode="lin" valueType="num">
                                      <p:cBhvr>
                                        <p:cTn id="7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9" grpId="0"/>
      <p:bldP spid="3" grpId="0" animBg="1"/>
      <p:bldP spid="7" grpId="0"/>
      <p:bldP spid="8"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8" y="134040"/>
            <a:ext cx="11212962" cy="724064"/>
          </a:xfrm>
        </p:spPr>
        <p:txBody>
          <a:bodyPr/>
          <a:lstStyle/>
          <a:p>
            <a:r>
              <a:rPr lang="id-ID" dirty="0">
                <a:effectLst/>
              </a:rPr>
              <a:t>Konversi Desimal ke Biner</a:t>
            </a:r>
          </a:p>
        </p:txBody>
      </p:sp>
      <p:graphicFrame>
        <p:nvGraphicFramePr>
          <p:cNvPr id="3" name="Table 2">
            <a:extLst>
              <a:ext uri="{FF2B5EF4-FFF2-40B4-BE49-F238E27FC236}">
                <a16:creationId xmlns:a16="http://schemas.microsoft.com/office/drawing/2014/main" id="{E7A4CB2F-2FF8-2029-E219-0703D09285E7}"/>
              </a:ext>
            </a:extLst>
          </p:cNvPr>
          <p:cNvGraphicFramePr>
            <a:graphicFrameLocks noGrp="1"/>
          </p:cNvGraphicFramePr>
          <p:nvPr>
            <p:extLst>
              <p:ext uri="{D42A27DB-BD31-4B8C-83A1-F6EECF244321}">
                <p14:modId xmlns:p14="http://schemas.microsoft.com/office/powerpoint/2010/main" val="2773947524"/>
              </p:ext>
            </p:extLst>
          </p:nvPr>
        </p:nvGraphicFramePr>
        <p:xfrm>
          <a:off x="619584" y="2305276"/>
          <a:ext cx="10952834" cy="2567828"/>
        </p:xfrm>
        <a:graphic>
          <a:graphicData uri="http://schemas.openxmlformats.org/drawingml/2006/table">
            <a:tbl>
              <a:tblPr firstRow="1" bandRow="1">
                <a:tableStyleId>{5C22544A-7EE6-4342-B048-85BDC9FD1C3A}</a:tableStyleId>
              </a:tblPr>
              <a:tblGrid>
                <a:gridCol w="1822554">
                  <a:extLst>
                    <a:ext uri="{9D8B030D-6E8A-4147-A177-3AD203B41FA5}">
                      <a16:colId xmlns:a16="http://schemas.microsoft.com/office/drawing/2014/main" val="2977341599"/>
                    </a:ext>
                  </a:extLst>
                </a:gridCol>
                <a:gridCol w="1141285">
                  <a:extLst>
                    <a:ext uri="{9D8B030D-6E8A-4147-A177-3AD203B41FA5}">
                      <a16:colId xmlns:a16="http://schemas.microsoft.com/office/drawing/2014/main" val="4027623627"/>
                    </a:ext>
                  </a:extLst>
                </a:gridCol>
                <a:gridCol w="1141285">
                  <a:extLst>
                    <a:ext uri="{9D8B030D-6E8A-4147-A177-3AD203B41FA5}">
                      <a16:colId xmlns:a16="http://schemas.microsoft.com/office/drawing/2014/main" val="3059357733"/>
                    </a:ext>
                  </a:extLst>
                </a:gridCol>
                <a:gridCol w="1141285">
                  <a:extLst>
                    <a:ext uri="{9D8B030D-6E8A-4147-A177-3AD203B41FA5}">
                      <a16:colId xmlns:a16="http://schemas.microsoft.com/office/drawing/2014/main" val="1152007970"/>
                    </a:ext>
                  </a:extLst>
                </a:gridCol>
                <a:gridCol w="1141285">
                  <a:extLst>
                    <a:ext uri="{9D8B030D-6E8A-4147-A177-3AD203B41FA5}">
                      <a16:colId xmlns:a16="http://schemas.microsoft.com/office/drawing/2014/main" val="4258670479"/>
                    </a:ext>
                  </a:extLst>
                </a:gridCol>
                <a:gridCol w="1141285">
                  <a:extLst>
                    <a:ext uri="{9D8B030D-6E8A-4147-A177-3AD203B41FA5}">
                      <a16:colId xmlns:a16="http://schemas.microsoft.com/office/drawing/2014/main" val="2932809504"/>
                    </a:ext>
                  </a:extLst>
                </a:gridCol>
                <a:gridCol w="1141285">
                  <a:extLst>
                    <a:ext uri="{9D8B030D-6E8A-4147-A177-3AD203B41FA5}">
                      <a16:colId xmlns:a16="http://schemas.microsoft.com/office/drawing/2014/main" val="1593796620"/>
                    </a:ext>
                  </a:extLst>
                </a:gridCol>
                <a:gridCol w="1141285">
                  <a:extLst>
                    <a:ext uri="{9D8B030D-6E8A-4147-A177-3AD203B41FA5}">
                      <a16:colId xmlns:a16="http://schemas.microsoft.com/office/drawing/2014/main" val="2681408517"/>
                    </a:ext>
                  </a:extLst>
                </a:gridCol>
                <a:gridCol w="1141285">
                  <a:extLst>
                    <a:ext uri="{9D8B030D-6E8A-4147-A177-3AD203B41FA5}">
                      <a16:colId xmlns:a16="http://schemas.microsoft.com/office/drawing/2014/main" val="2080787229"/>
                    </a:ext>
                  </a:extLst>
                </a:gridCol>
              </a:tblGrid>
              <a:tr h="641957">
                <a:tc>
                  <a:txBody>
                    <a:bodyPr/>
                    <a:lstStyle/>
                    <a:p>
                      <a:pPr algn="ctr"/>
                      <a:r>
                        <a:rPr lang="id-ID" b="0" dirty="0">
                          <a:solidFill>
                            <a:schemeClr val="tx1"/>
                          </a:solidFill>
                        </a:rPr>
                        <a:t>Sisa Desimal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42845617"/>
                  </a:ext>
                </a:extLst>
              </a:tr>
              <a:tr h="641957">
                <a:tc>
                  <a:txBody>
                    <a:bodyPr/>
                    <a:lstStyle/>
                    <a:p>
                      <a:pPr algn="ctr"/>
                      <a:r>
                        <a:rPr lang="id-ID" b="0" dirty="0">
                          <a:solidFill>
                            <a:schemeClr val="tx1"/>
                          </a:solidFill>
                        </a:rPr>
                        <a:t>Deret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7</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6</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5</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4</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3</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2</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31497249"/>
                  </a:ext>
                </a:extLst>
              </a:tr>
              <a:tr h="641957">
                <a:tc>
                  <a:txBody>
                    <a:bodyPr/>
                    <a:lstStyle/>
                    <a:p>
                      <a:pPr algn="ctr"/>
                      <a:r>
                        <a:rPr lang="id-ID" dirty="0">
                          <a:solidFill>
                            <a:schemeClr val="tx1"/>
                          </a:solidFill>
                        </a:rPr>
                        <a:t>Deret Desimal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128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083570"/>
                  </a:ext>
                </a:extLst>
              </a:tr>
              <a:tr h="641957">
                <a:tc>
                  <a:txBody>
                    <a:bodyPr/>
                    <a:lstStyle/>
                    <a:p>
                      <a:pPr algn="ctr"/>
                      <a:r>
                        <a:rPr lang="id-ID" dirty="0">
                          <a:solidFill>
                            <a:schemeClr val="tx1"/>
                          </a:solidFill>
                        </a:rPr>
                        <a:t>Hasil Biner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7557243"/>
                  </a:ext>
                </a:extLst>
              </a:tr>
            </a:tbl>
          </a:graphicData>
        </a:graphic>
      </p:graphicFrame>
      <p:sp>
        <p:nvSpPr>
          <p:cNvPr id="7" name="TextBox 6">
            <a:extLst>
              <a:ext uri="{FF2B5EF4-FFF2-40B4-BE49-F238E27FC236}">
                <a16:creationId xmlns:a16="http://schemas.microsoft.com/office/drawing/2014/main" id="{AF9E7FE1-5956-1E54-6E3B-2DB06400B2E2}"/>
              </a:ext>
            </a:extLst>
          </p:cNvPr>
          <p:cNvSpPr txBox="1"/>
          <p:nvPr/>
        </p:nvSpPr>
        <p:spPr>
          <a:xfrm>
            <a:off x="619584" y="5048512"/>
            <a:ext cx="4305501"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68</a:t>
            </a:r>
            <a:r>
              <a:rPr lang="id-ID" sz="9600" baseline="-25000" dirty="0"/>
              <a:t>(10) </a:t>
            </a:r>
            <a:r>
              <a:rPr lang="id-ID" sz="9600" dirty="0"/>
              <a:t>=</a:t>
            </a:r>
            <a:endParaRPr lang="id-ID" sz="9600" baseline="-25000" dirty="0"/>
          </a:p>
        </p:txBody>
      </p:sp>
      <p:sp>
        <p:nvSpPr>
          <p:cNvPr id="11" name="Arrow: Up 10">
            <a:extLst>
              <a:ext uri="{FF2B5EF4-FFF2-40B4-BE49-F238E27FC236}">
                <a16:creationId xmlns:a16="http://schemas.microsoft.com/office/drawing/2014/main" id="{63701678-F325-7CA0-BAA5-B2D6770EFDEE}"/>
              </a:ext>
            </a:extLst>
          </p:cNvPr>
          <p:cNvSpPr/>
          <p:nvPr/>
        </p:nvSpPr>
        <p:spPr>
          <a:xfrm rot="10800000">
            <a:off x="3277126" y="2590970"/>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2" name="Minus Sign 11">
            <a:extLst>
              <a:ext uri="{FF2B5EF4-FFF2-40B4-BE49-F238E27FC236}">
                <a16:creationId xmlns:a16="http://schemas.microsoft.com/office/drawing/2014/main" id="{408B0B7D-A374-47F4-34F4-21D16DF97B43}"/>
              </a:ext>
            </a:extLst>
          </p:cNvPr>
          <p:cNvSpPr/>
          <p:nvPr/>
        </p:nvSpPr>
        <p:spPr>
          <a:xfrm>
            <a:off x="3254265" y="2347130"/>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3" name="Arrow: Up 12">
            <a:extLst>
              <a:ext uri="{FF2B5EF4-FFF2-40B4-BE49-F238E27FC236}">
                <a16:creationId xmlns:a16="http://schemas.microsoft.com/office/drawing/2014/main" id="{F2F12C0D-79E1-5F02-7297-F28329C5567E}"/>
              </a:ext>
            </a:extLst>
          </p:cNvPr>
          <p:cNvSpPr/>
          <p:nvPr/>
        </p:nvSpPr>
        <p:spPr>
          <a:xfrm rot="10800000">
            <a:off x="4420126" y="2597159"/>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4" name="Minus Sign 13">
            <a:extLst>
              <a:ext uri="{FF2B5EF4-FFF2-40B4-BE49-F238E27FC236}">
                <a16:creationId xmlns:a16="http://schemas.microsoft.com/office/drawing/2014/main" id="{6367A8FA-B071-0DB4-E355-CB5F8D0B9B55}"/>
              </a:ext>
            </a:extLst>
          </p:cNvPr>
          <p:cNvSpPr/>
          <p:nvPr/>
        </p:nvSpPr>
        <p:spPr>
          <a:xfrm>
            <a:off x="4397265" y="2353319"/>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5" name="Arrow: Up 14">
            <a:extLst>
              <a:ext uri="{FF2B5EF4-FFF2-40B4-BE49-F238E27FC236}">
                <a16:creationId xmlns:a16="http://schemas.microsoft.com/office/drawing/2014/main" id="{20FF5702-33DD-BCB2-1F63-A59D5E11555E}"/>
              </a:ext>
            </a:extLst>
          </p:cNvPr>
          <p:cNvSpPr/>
          <p:nvPr/>
        </p:nvSpPr>
        <p:spPr>
          <a:xfrm rot="10800000">
            <a:off x="5570746" y="2627193"/>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6" name="Minus Sign 15">
            <a:extLst>
              <a:ext uri="{FF2B5EF4-FFF2-40B4-BE49-F238E27FC236}">
                <a16:creationId xmlns:a16="http://schemas.microsoft.com/office/drawing/2014/main" id="{4DC674D7-E451-2820-05A6-B29042F1701B}"/>
              </a:ext>
            </a:extLst>
          </p:cNvPr>
          <p:cNvSpPr/>
          <p:nvPr/>
        </p:nvSpPr>
        <p:spPr>
          <a:xfrm>
            <a:off x="5547885" y="2383353"/>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7" name="Arrow: Up 16">
            <a:extLst>
              <a:ext uri="{FF2B5EF4-FFF2-40B4-BE49-F238E27FC236}">
                <a16:creationId xmlns:a16="http://schemas.microsoft.com/office/drawing/2014/main" id="{A0827C3C-D6F7-3C34-FBB9-5531036DD20E}"/>
              </a:ext>
            </a:extLst>
          </p:cNvPr>
          <p:cNvSpPr/>
          <p:nvPr/>
        </p:nvSpPr>
        <p:spPr>
          <a:xfrm rot="10800000">
            <a:off x="6697063" y="2627193"/>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8" name="Minus Sign 17">
            <a:extLst>
              <a:ext uri="{FF2B5EF4-FFF2-40B4-BE49-F238E27FC236}">
                <a16:creationId xmlns:a16="http://schemas.microsoft.com/office/drawing/2014/main" id="{ACF96F43-E166-ABE8-D9AD-94AE2B5DA86E}"/>
              </a:ext>
            </a:extLst>
          </p:cNvPr>
          <p:cNvSpPr/>
          <p:nvPr/>
        </p:nvSpPr>
        <p:spPr>
          <a:xfrm>
            <a:off x="6674202" y="2383353"/>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9" name="Arrow: Up 18">
            <a:extLst>
              <a:ext uri="{FF2B5EF4-FFF2-40B4-BE49-F238E27FC236}">
                <a16:creationId xmlns:a16="http://schemas.microsoft.com/office/drawing/2014/main" id="{BA40D528-FB15-BA4A-8F90-666F1113D404}"/>
              </a:ext>
            </a:extLst>
          </p:cNvPr>
          <p:cNvSpPr/>
          <p:nvPr/>
        </p:nvSpPr>
        <p:spPr>
          <a:xfrm rot="10800000">
            <a:off x="7837178" y="2652487"/>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0" name="Minus Sign 19">
            <a:extLst>
              <a:ext uri="{FF2B5EF4-FFF2-40B4-BE49-F238E27FC236}">
                <a16:creationId xmlns:a16="http://schemas.microsoft.com/office/drawing/2014/main" id="{E1EE9657-6B18-5BCF-B346-96D7727EB208}"/>
              </a:ext>
            </a:extLst>
          </p:cNvPr>
          <p:cNvSpPr/>
          <p:nvPr/>
        </p:nvSpPr>
        <p:spPr>
          <a:xfrm>
            <a:off x="7814317" y="2408647"/>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1" name="Arrow: Up 20">
            <a:extLst>
              <a:ext uri="{FF2B5EF4-FFF2-40B4-BE49-F238E27FC236}">
                <a16:creationId xmlns:a16="http://schemas.microsoft.com/office/drawing/2014/main" id="{384CB975-4257-630E-8316-28CEA2C6AE98}"/>
              </a:ext>
            </a:extLst>
          </p:cNvPr>
          <p:cNvSpPr/>
          <p:nvPr/>
        </p:nvSpPr>
        <p:spPr>
          <a:xfrm rot="10800000">
            <a:off x="8977293" y="2652487"/>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2" name="Minus Sign 21">
            <a:extLst>
              <a:ext uri="{FF2B5EF4-FFF2-40B4-BE49-F238E27FC236}">
                <a16:creationId xmlns:a16="http://schemas.microsoft.com/office/drawing/2014/main" id="{CD7A557C-245E-A351-0E6F-F7D5A55FD96E}"/>
              </a:ext>
            </a:extLst>
          </p:cNvPr>
          <p:cNvSpPr/>
          <p:nvPr/>
        </p:nvSpPr>
        <p:spPr>
          <a:xfrm>
            <a:off x="8954432" y="2408647"/>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3" name="Arrow: Up 22">
            <a:extLst>
              <a:ext uri="{FF2B5EF4-FFF2-40B4-BE49-F238E27FC236}">
                <a16:creationId xmlns:a16="http://schemas.microsoft.com/office/drawing/2014/main" id="{7312DFDA-3551-7266-24CE-CD703171CFAC}"/>
              </a:ext>
            </a:extLst>
          </p:cNvPr>
          <p:cNvSpPr/>
          <p:nvPr/>
        </p:nvSpPr>
        <p:spPr>
          <a:xfrm rot="10800000">
            <a:off x="10126878" y="2652487"/>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4" name="Minus Sign 23">
            <a:extLst>
              <a:ext uri="{FF2B5EF4-FFF2-40B4-BE49-F238E27FC236}">
                <a16:creationId xmlns:a16="http://schemas.microsoft.com/office/drawing/2014/main" id="{5B24B187-FBA7-BEAB-0AB7-4A2487E2DA5D}"/>
              </a:ext>
            </a:extLst>
          </p:cNvPr>
          <p:cNvSpPr/>
          <p:nvPr/>
        </p:nvSpPr>
        <p:spPr>
          <a:xfrm>
            <a:off x="10104017" y="2408647"/>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Arrow: Up 24">
            <a:extLst>
              <a:ext uri="{FF2B5EF4-FFF2-40B4-BE49-F238E27FC236}">
                <a16:creationId xmlns:a16="http://schemas.microsoft.com/office/drawing/2014/main" id="{BDAFE110-6147-22C9-5723-DE5B60BD319C}"/>
              </a:ext>
            </a:extLst>
          </p:cNvPr>
          <p:cNvSpPr/>
          <p:nvPr/>
        </p:nvSpPr>
        <p:spPr>
          <a:xfrm rot="10800000">
            <a:off x="11276463" y="2652487"/>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6" name="Minus Sign 25">
            <a:extLst>
              <a:ext uri="{FF2B5EF4-FFF2-40B4-BE49-F238E27FC236}">
                <a16:creationId xmlns:a16="http://schemas.microsoft.com/office/drawing/2014/main" id="{DAE87E23-10BC-E4BE-AE30-3FB11BF7EE76}"/>
              </a:ext>
            </a:extLst>
          </p:cNvPr>
          <p:cNvSpPr/>
          <p:nvPr/>
        </p:nvSpPr>
        <p:spPr>
          <a:xfrm>
            <a:off x="11253602" y="2408647"/>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7" name="TextBox 26">
            <a:extLst>
              <a:ext uri="{FF2B5EF4-FFF2-40B4-BE49-F238E27FC236}">
                <a16:creationId xmlns:a16="http://schemas.microsoft.com/office/drawing/2014/main" id="{EE91961F-5333-14E8-C5F9-6C9974DE873D}"/>
              </a:ext>
            </a:extLst>
          </p:cNvPr>
          <p:cNvSpPr txBox="1"/>
          <p:nvPr/>
        </p:nvSpPr>
        <p:spPr>
          <a:xfrm>
            <a:off x="619583" y="774031"/>
            <a:ext cx="8859396" cy="1323439"/>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1600" dirty="0"/>
              <a:t>Konversi desimal ke berikutnya dilakukan dengan membuat deret kelipatan pangkat posisi bilangan biner, lalu melakukan pengurangan bilangan desimal dengan deret yang ada, bila bilangan desimal tidak dapat dikurangi maka digit binernya 0 dan sisa desimal tetap, sedangkan bila dapat dikurangi maka digit binernya satu sedangkan sisa angka desimalnya dikurangi dengan deret berikutnya, sampai tidak ada lagi sisa desimalnya atau sama dengan 0.</a:t>
            </a:r>
            <a:endParaRPr lang="en-US" sz="1600" dirty="0"/>
          </a:p>
        </p:txBody>
      </p:sp>
      <p:sp>
        <p:nvSpPr>
          <p:cNvPr id="4" name="TextBox 3">
            <a:extLst>
              <a:ext uri="{FF2B5EF4-FFF2-40B4-BE49-F238E27FC236}">
                <a16:creationId xmlns:a16="http://schemas.microsoft.com/office/drawing/2014/main" id="{D753C194-1E3D-80F0-42DC-F99DDBE60313}"/>
              </a:ext>
            </a:extLst>
          </p:cNvPr>
          <p:cNvSpPr txBox="1"/>
          <p:nvPr/>
        </p:nvSpPr>
        <p:spPr>
          <a:xfrm>
            <a:off x="2696307" y="2390876"/>
            <a:ext cx="569387" cy="523220"/>
          </a:xfrm>
          <a:prstGeom prst="rect">
            <a:avLst/>
          </a:prstGeom>
          <a:noFill/>
        </p:spPr>
        <p:txBody>
          <a:bodyPr wrap="none" rtlCol="0">
            <a:spAutoFit/>
          </a:bodyPr>
          <a:lstStyle/>
          <a:p>
            <a:r>
              <a:rPr lang="id-ID" sz="2800" b="0" dirty="0">
                <a:solidFill>
                  <a:schemeClr val="tx1"/>
                </a:solidFill>
              </a:rPr>
              <a:t>68</a:t>
            </a:r>
            <a:endParaRPr lang="id-ID" sz="2800" dirty="0"/>
          </a:p>
        </p:txBody>
      </p:sp>
      <p:sp>
        <p:nvSpPr>
          <p:cNvPr id="5" name="TextBox 4">
            <a:extLst>
              <a:ext uri="{FF2B5EF4-FFF2-40B4-BE49-F238E27FC236}">
                <a16:creationId xmlns:a16="http://schemas.microsoft.com/office/drawing/2014/main" id="{1B5B1A81-1795-C3B8-3AB9-B54C10B78A4B}"/>
              </a:ext>
            </a:extLst>
          </p:cNvPr>
          <p:cNvSpPr txBox="1"/>
          <p:nvPr/>
        </p:nvSpPr>
        <p:spPr>
          <a:xfrm>
            <a:off x="3863476" y="2390876"/>
            <a:ext cx="569387" cy="523220"/>
          </a:xfrm>
          <a:prstGeom prst="rect">
            <a:avLst/>
          </a:prstGeom>
          <a:noFill/>
        </p:spPr>
        <p:txBody>
          <a:bodyPr wrap="none" rtlCol="0">
            <a:spAutoFit/>
          </a:bodyPr>
          <a:lstStyle/>
          <a:p>
            <a:r>
              <a:rPr lang="id-ID" sz="2800" b="0" dirty="0">
                <a:solidFill>
                  <a:schemeClr val="tx1"/>
                </a:solidFill>
              </a:rPr>
              <a:t>68</a:t>
            </a:r>
            <a:endParaRPr lang="id-ID" sz="2800" dirty="0"/>
          </a:p>
        </p:txBody>
      </p:sp>
      <p:sp>
        <p:nvSpPr>
          <p:cNvPr id="6" name="TextBox 5">
            <a:extLst>
              <a:ext uri="{FF2B5EF4-FFF2-40B4-BE49-F238E27FC236}">
                <a16:creationId xmlns:a16="http://schemas.microsoft.com/office/drawing/2014/main" id="{921C26D9-C1C5-5630-4CD8-661CE00DCEE9}"/>
              </a:ext>
            </a:extLst>
          </p:cNvPr>
          <p:cNvSpPr txBox="1"/>
          <p:nvPr/>
        </p:nvSpPr>
        <p:spPr>
          <a:xfrm>
            <a:off x="5067132" y="2390876"/>
            <a:ext cx="377026" cy="523220"/>
          </a:xfrm>
          <a:prstGeom prst="rect">
            <a:avLst/>
          </a:prstGeom>
          <a:noFill/>
        </p:spPr>
        <p:txBody>
          <a:bodyPr wrap="none" rtlCol="0">
            <a:spAutoFit/>
          </a:bodyPr>
          <a:lstStyle/>
          <a:p>
            <a:r>
              <a:rPr lang="id-ID" sz="2800" b="0" dirty="0">
                <a:solidFill>
                  <a:schemeClr val="tx1"/>
                </a:solidFill>
              </a:rPr>
              <a:t>4</a:t>
            </a:r>
            <a:endParaRPr lang="id-ID" sz="2800" dirty="0"/>
          </a:p>
        </p:txBody>
      </p:sp>
      <p:sp>
        <p:nvSpPr>
          <p:cNvPr id="8" name="TextBox 7">
            <a:extLst>
              <a:ext uri="{FF2B5EF4-FFF2-40B4-BE49-F238E27FC236}">
                <a16:creationId xmlns:a16="http://schemas.microsoft.com/office/drawing/2014/main" id="{6EF8F0F4-BB4B-2AFA-D6B4-09B3625B0F95}"/>
              </a:ext>
            </a:extLst>
          </p:cNvPr>
          <p:cNvSpPr txBox="1"/>
          <p:nvPr/>
        </p:nvSpPr>
        <p:spPr>
          <a:xfrm>
            <a:off x="6200757" y="2430088"/>
            <a:ext cx="377026" cy="523220"/>
          </a:xfrm>
          <a:prstGeom prst="rect">
            <a:avLst/>
          </a:prstGeom>
          <a:noFill/>
        </p:spPr>
        <p:txBody>
          <a:bodyPr wrap="none" rtlCol="0">
            <a:spAutoFit/>
          </a:bodyPr>
          <a:lstStyle/>
          <a:p>
            <a:r>
              <a:rPr lang="id-ID" sz="2800" b="0" dirty="0">
                <a:solidFill>
                  <a:schemeClr val="tx1"/>
                </a:solidFill>
              </a:rPr>
              <a:t>4</a:t>
            </a:r>
            <a:endParaRPr lang="id-ID" sz="2800" dirty="0"/>
          </a:p>
        </p:txBody>
      </p:sp>
      <p:sp>
        <p:nvSpPr>
          <p:cNvPr id="9" name="TextBox 8">
            <a:extLst>
              <a:ext uri="{FF2B5EF4-FFF2-40B4-BE49-F238E27FC236}">
                <a16:creationId xmlns:a16="http://schemas.microsoft.com/office/drawing/2014/main" id="{916E10D6-53D0-C25E-757F-804AC4C428AD}"/>
              </a:ext>
            </a:extLst>
          </p:cNvPr>
          <p:cNvSpPr txBox="1"/>
          <p:nvPr/>
        </p:nvSpPr>
        <p:spPr>
          <a:xfrm>
            <a:off x="7347691" y="2428433"/>
            <a:ext cx="377026" cy="523220"/>
          </a:xfrm>
          <a:prstGeom prst="rect">
            <a:avLst/>
          </a:prstGeom>
          <a:noFill/>
        </p:spPr>
        <p:txBody>
          <a:bodyPr wrap="none" rtlCol="0">
            <a:spAutoFit/>
          </a:bodyPr>
          <a:lstStyle/>
          <a:p>
            <a:r>
              <a:rPr lang="id-ID" sz="2800" b="0" dirty="0">
                <a:solidFill>
                  <a:schemeClr val="tx1"/>
                </a:solidFill>
              </a:rPr>
              <a:t>4</a:t>
            </a:r>
            <a:endParaRPr lang="id-ID" sz="2800" dirty="0"/>
          </a:p>
        </p:txBody>
      </p:sp>
      <p:sp>
        <p:nvSpPr>
          <p:cNvPr id="10" name="TextBox 9">
            <a:extLst>
              <a:ext uri="{FF2B5EF4-FFF2-40B4-BE49-F238E27FC236}">
                <a16:creationId xmlns:a16="http://schemas.microsoft.com/office/drawing/2014/main" id="{7D389B58-BBD8-8729-7CCD-E8DDE2ED2EF0}"/>
              </a:ext>
            </a:extLst>
          </p:cNvPr>
          <p:cNvSpPr txBox="1"/>
          <p:nvPr/>
        </p:nvSpPr>
        <p:spPr>
          <a:xfrm>
            <a:off x="8494986" y="2428433"/>
            <a:ext cx="377026" cy="523220"/>
          </a:xfrm>
          <a:prstGeom prst="rect">
            <a:avLst/>
          </a:prstGeom>
          <a:noFill/>
        </p:spPr>
        <p:txBody>
          <a:bodyPr wrap="none" rtlCol="0">
            <a:spAutoFit/>
          </a:bodyPr>
          <a:lstStyle/>
          <a:p>
            <a:r>
              <a:rPr lang="id-ID" sz="2800" b="0" dirty="0">
                <a:solidFill>
                  <a:schemeClr val="tx1"/>
                </a:solidFill>
              </a:rPr>
              <a:t>4</a:t>
            </a:r>
            <a:endParaRPr lang="id-ID" sz="2800" dirty="0"/>
          </a:p>
        </p:txBody>
      </p:sp>
      <p:sp>
        <p:nvSpPr>
          <p:cNvPr id="28" name="TextBox 27">
            <a:extLst>
              <a:ext uri="{FF2B5EF4-FFF2-40B4-BE49-F238E27FC236}">
                <a16:creationId xmlns:a16="http://schemas.microsoft.com/office/drawing/2014/main" id="{E922A894-050F-F15B-94A4-0392040C1F97}"/>
              </a:ext>
            </a:extLst>
          </p:cNvPr>
          <p:cNvSpPr txBox="1"/>
          <p:nvPr/>
        </p:nvSpPr>
        <p:spPr>
          <a:xfrm>
            <a:off x="9638541" y="2428433"/>
            <a:ext cx="377026" cy="523220"/>
          </a:xfrm>
          <a:prstGeom prst="rect">
            <a:avLst/>
          </a:prstGeom>
          <a:noFill/>
        </p:spPr>
        <p:txBody>
          <a:bodyPr wrap="none" rtlCol="0">
            <a:spAutoFit/>
          </a:bodyPr>
          <a:lstStyle/>
          <a:p>
            <a:r>
              <a:rPr lang="id-ID" sz="2800" b="0" dirty="0">
                <a:solidFill>
                  <a:schemeClr val="tx1"/>
                </a:solidFill>
              </a:rPr>
              <a:t>0</a:t>
            </a:r>
            <a:endParaRPr lang="id-ID" sz="2800" dirty="0"/>
          </a:p>
        </p:txBody>
      </p:sp>
      <p:sp>
        <p:nvSpPr>
          <p:cNvPr id="29" name="TextBox 28">
            <a:extLst>
              <a:ext uri="{FF2B5EF4-FFF2-40B4-BE49-F238E27FC236}">
                <a16:creationId xmlns:a16="http://schemas.microsoft.com/office/drawing/2014/main" id="{E89F6E58-B62F-DF05-4B7F-68960F2AEB97}"/>
              </a:ext>
            </a:extLst>
          </p:cNvPr>
          <p:cNvSpPr txBox="1"/>
          <p:nvPr/>
        </p:nvSpPr>
        <p:spPr>
          <a:xfrm>
            <a:off x="10771301" y="2408647"/>
            <a:ext cx="377026" cy="523220"/>
          </a:xfrm>
          <a:prstGeom prst="rect">
            <a:avLst/>
          </a:prstGeom>
          <a:noFill/>
        </p:spPr>
        <p:txBody>
          <a:bodyPr wrap="none" rtlCol="0">
            <a:spAutoFit/>
          </a:bodyPr>
          <a:lstStyle/>
          <a:p>
            <a:r>
              <a:rPr lang="id-ID" sz="2800" b="0" dirty="0">
                <a:solidFill>
                  <a:schemeClr val="tx1"/>
                </a:solidFill>
              </a:rPr>
              <a:t>0</a:t>
            </a:r>
            <a:endParaRPr lang="id-ID" sz="2800" dirty="0"/>
          </a:p>
        </p:txBody>
      </p:sp>
      <p:sp>
        <p:nvSpPr>
          <p:cNvPr id="30" name="TextBox 29">
            <a:extLst>
              <a:ext uri="{FF2B5EF4-FFF2-40B4-BE49-F238E27FC236}">
                <a16:creationId xmlns:a16="http://schemas.microsoft.com/office/drawing/2014/main" id="{FACC1FF8-3B50-3EE2-EB5A-B0F5033331D7}"/>
              </a:ext>
            </a:extLst>
          </p:cNvPr>
          <p:cNvSpPr txBox="1"/>
          <p:nvPr/>
        </p:nvSpPr>
        <p:spPr>
          <a:xfrm>
            <a:off x="2837682" y="4325800"/>
            <a:ext cx="377026" cy="523220"/>
          </a:xfrm>
          <a:prstGeom prst="rect">
            <a:avLst/>
          </a:prstGeom>
          <a:noFill/>
        </p:spPr>
        <p:txBody>
          <a:bodyPr wrap="none" rtlCol="0">
            <a:spAutoFit/>
          </a:bodyPr>
          <a:lstStyle/>
          <a:p>
            <a:r>
              <a:rPr lang="id-ID" sz="2800" b="0" dirty="0">
                <a:solidFill>
                  <a:schemeClr val="tx1"/>
                </a:solidFill>
              </a:rPr>
              <a:t>0</a:t>
            </a:r>
            <a:endParaRPr lang="id-ID" sz="2800" dirty="0"/>
          </a:p>
        </p:txBody>
      </p:sp>
      <p:sp>
        <p:nvSpPr>
          <p:cNvPr id="31" name="TextBox 30">
            <a:extLst>
              <a:ext uri="{FF2B5EF4-FFF2-40B4-BE49-F238E27FC236}">
                <a16:creationId xmlns:a16="http://schemas.microsoft.com/office/drawing/2014/main" id="{7050C1DA-5823-9A1D-B82B-2BDA6DD03334}"/>
              </a:ext>
            </a:extLst>
          </p:cNvPr>
          <p:cNvSpPr txBox="1"/>
          <p:nvPr/>
        </p:nvSpPr>
        <p:spPr>
          <a:xfrm>
            <a:off x="3959656" y="4325800"/>
            <a:ext cx="377026" cy="523220"/>
          </a:xfrm>
          <a:prstGeom prst="rect">
            <a:avLst/>
          </a:prstGeom>
          <a:noFill/>
        </p:spPr>
        <p:txBody>
          <a:bodyPr wrap="none" rtlCol="0">
            <a:spAutoFit/>
          </a:bodyPr>
          <a:lstStyle/>
          <a:p>
            <a:r>
              <a:rPr lang="id-ID" sz="2800" b="0" dirty="0">
                <a:solidFill>
                  <a:schemeClr val="tx1"/>
                </a:solidFill>
              </a:rPr>
              <a:t>1</a:t>
            </a:r>
            <a:endParaRPr lang="id-ID" sz="2800" dirty="0"/>
          </a:p>
        </p:txBody>
      </p:sp>
      <p:sp>
        <p:nvSpPr>
          <p:cNvPr id="32" name="TextBox 31">
            <a:extLst>
              <a:ext uri="{FF2B5EF4-FFF2-40B4-BE49-F238E27FC236}">
                <a16:creationId xmlns:a16="http://schemas.microsoft.com/office/drawing/2014/main" id="{067B0FE9-B2A7-074A-4B42-D6B45073C138}"/>
              </a:ext>
            </a:extLst>
          </p:cNvPr>
          <p:cNvSpPr txBox="1"/>
          <p:nvPr/>
        </p:nvSpPr>
        <p:spPr>
          <a:xfrm>
            <a:off x="5053914" y="4325800"/>
            <a:ext cx="377026" cy="523220"/>
          </a:xfrm>
          <a:prstGeom prst="rect">
            <a:avLst/>
          </a:prstGeom>
          <a:noFill/>
        </p:spPr>
        <p:txBody>
          <a:bodyPr wrap="none" rtlCol="0">
            <a:spAutoFit/>
          </a:bodyPr>
          <a:lstStyle/>
          <a:p>
            <a:r>
              <a:rPr lang="id-ID" sz="2800" b="0" dirty="0">
                <a:solidFill>
                  <a:schemeClr val="tx1"/>
                </a:solidFill>
              </a:rPr>
              <a:t>0</a:t>
            </a:r>
            <a:endParaRPr lang="id-ID" sz="2800" dirty="0"/>
          </a:p>
        </p:txBody>
      </p:sp>
      <p:sp>
        <p:nvSpPr>
          <p:cNvPr id="33" name="TextBox 32">
            <a:extLst>
              <a:ext uri="{FF2B5EF4-FFF2-40B4-BE49-F238E27FC236}">
                <a16:creationId xmlns:a16="http://schemas.microsoft.com/office/drawing/2014/main" id="{01290C14-1056-DBA3-1254-04B7F4E0B60C}"/>
              </a:ext>
            </a:extLst>
          </p:cNvPr>
          <p:cNvSpPr txBox="1"/>
          <p:nvPr/>
        </p:nvSpPr>
        <p:spPr>
          <a:xfrm>
            <a:off x="6214679" y="4320036"/>
            <a:ext cx="377026" cy="523220"/>
          </a:xfrm>
          <a:prstGeom prst="rect">
            <a:avLst/>
          </a:prstGeom>
          <a:noFill/>
        </p:spPr>
        <p:txBody>
          <a:bodyPr wrap="none" rtlCol="0">
            <a:spAutoFit/>
          </a:bodyPr>
          <a:lstStyle/>
          <a:p>
            <a:r>
              <a:rPr lang="id-ID" sz="2800" b="0" dirty="0">
                <a:solidFill>
                  <a:schemeClr val="tx1"/>
                </a:solidFill>
              </a:rPr>
              <a:t>0</a:t>
            </a:r>
            <a:endParaRPr lang="id-ID" sz="2800" dirty="0"/>
          </a:p>
        </p:txBody>
      </p:sp>
      <p:sp>
        <p:nvSpPr>
          <p:cNvPr id="34" name="TextBox 33">
            <a:extLst>
              <a:ext uri="{FF2B5EF4-FFF2-40B4-BE49-F238E27FC236}">
                <a16:creationId xmlns:a16="http://schemas.microsoft.com/office/drawing/2014/main" id="{E23DDB9F-92FF-7C06-1C2C-DD957D5BE839}"/>
              </a:ext>
            </a:extLst>
          </p:cNvPr>
          <p:cNvSpPr txBox="1"/>
          <p:nvPr/>
        </p:nvSpPr>
        <p:spPr>
          <a:xfrm>
            <a:off x="7371987" y="4320036"/>
            <a:ext cx="377026" cy="523220"/>
          </a:xfrm>
          <a:prstGeom prst="rect">
            <a:avLst/>
          </a:prstGeom>
          <a:noFill/>
        </p:spPr>
        <p:txBody>
          <a:bodyPr wrap="none" rtlCol="0">
            <a:spAutoFit/>
          </a:bodyPr>
          <a:lstStyle/>
          <a:p>
            <a:r>
              <a:rPr lang="id-ID" sz="2800" b="0" dirty="0">
                <a:solidFill>
                  <a:schemeClr val="tx1"/>
                </a:solidFill>
              </a:rPr>
              <a:t>0</a:t>
            </a:r>
            <a:endParaRPr lang="id-ID" sz="2800" dirty="0"/>
          </a:p>
        </p:txBody>
      </p:sp>
      <p:sp>
        <p:nvSpPr>
          <p:cNvPr id="35" name="TextBox 34">
            <a:extLst>
              <a:ext uri="{FF2B5EF4-FFF2-40B4-BE49-F238E27FC236}">
                <a16:creationId xmlns:a16="http://schemas.microsoft.com/office/drawing/2014/main" id="{891F3C32-C8C1-F1BA-16C3-A0C050551293}"/>
              </a:ext>
            </a:extLst>
          </p:cNvPr>
          <p:cNvSpPr txBox="1"/>
          <p:nvPr/>
        </p:nvSpPr>
        <p:spPr>
          <a:xfrm>
            <a:off x="8516115" y="4320036"/>
            <a:ext cx="377026" cy="523220"/>
          </a:xfrm>
          <a:prstGeom prst="rect">
            <a:avLst/>
          </a:prstGeom>
          <a:noFill/>
        </p:spPr>
        <p:txBody>
          <a:bodyPr wrap="none" rtlCol="0">
            <a:spAutoFit/>
          </a:bodyPr>
          <a:lstStyle/>
          <a:p>
            <a:r>
              <a:rPr lang="id-ID" sz="2800" b="0" dirty="0">
                <a:solidFill>
                  <a:schemeClr val="tx1"/>
                </a:solidFill>
              </a:rPr>
              <a:t>1</a:t>
            </a:r>
            <a:endParaRPr lang="id-ID" sz="2800" dirty="0"/>
          </a:p>
        </p:txBody>
      </p:sp>
      <p:sp>
        <p:nvSpPr>
          <p:cNvPr id="36" name="TextBox 35">
            <a:extLst>
              <a:ext uri="{FF2B5EF4-FFF2-40B4-BE49-F238E27FC236}">
                <a16:creationId xmlns:a16="http://schemas.microsoft.com/office/drawing/2014/main" id="{FE896CCE-A238-B503-03F4-1F5414DE6BB6}"/>
              </a:ext>
            </a:extLst>
          </p:cNvPr>
          <p:cNvSpPr txBox="1"/>
          <p:nvPr/>
        </p:nvSpPr>
        <p:spPr>
          <a:xfrm>
            <a:off x="9638541" y="4308295"/>
            <a:ext cx="377026" cy="523220"/>
          </a:xfrm>
          <a:prstGeom prst="rect">
            <a:avLst/>
          </a:prstGeom>
          <a:noFill/>
        </p:spPr>
        <p:txBody>
          <a:bodyPr wrap="none" rtlCol="0">
            <a:spAutoFit/>
          </a:bodyPr>
          <a:lstStyle/>
          <a:p>
            <a:r>
              <a:rPr lang="id-ID" sz="2800" b="0" dirty="0">
                <a:solidFill>
                  <a:schemeClr val="tx1"/>
                </a:solidFill>
              </a:rPr>
              <a:t>0</a:t>
            </a:r>
            <a:endParaRPr lang="id-ID" sz="2800" dirty="0"/>
          </a:p>
        </p:txBody>
      </p:sp>
      <p:sp>
        <p:nvSpPr>
          <p:cNvPr id="37" name="TextBox 36">
            <a:extLst>
              <a:ext uri="{FF2B5EF4-FFF2-40B4-BE49-F238E27FC236}">
                <a16:creationId xmlns:a16="http://schemas.microsoft.com/office/drawing/2014/main" id="{CE040453-5F1E-6210-ACE1-065BCEA61E60}"/>
              </a:ext>
            </a:extLst>
          </p:cNvPr>
          <p:cNvSpPr txBox="1"/>
          <p:nvPr/>
        </p:nvSpPr>
        <p:spPr>
          <a:xfrm>
            <a:off x="10771301" y="4316951"/>
            <a:ext cx="377026" cy="523220"/>
          </a:xfrm>
          <a:prstGeom prst="rect">
            <a:avLst/>
          </a:prstGeom>
          <a:noFill/>
        </p:spPr>
        <p:txBody>
          <a:bodyPr wrap="none" rtlCol="0">
            <a:spAutoFit/>
          </a:bodyPr>
          <a:lstStyle/>
          <a:p>
            <a:r>
              <a:rPr lang="id-ID" sz="2800" b="0" dirty="0">
                <a:solidFill>
                  <a:schemeClr val="tx1"/>
                </a:solidFill>
              </a:rPr>
              <a:t>0</a:t>
            </a:r>
            <a:endParaRPr lang="id-ID" sz="2800" dirty="0"/>
          </a:p>
        </p:txBody>
      </p:sp>
      <p:sp>
        <p:nvSpPr>
          <p:cNvPr id="38" name="TextBox 37">
            <a:extLst>
              <a:ext uri="{FF2B5EF4-FFF2-40B4-BE49-F238E27FC236}">
                <a16:creationId xmlns:a16="http://schemas.microsoft.com/office/drawing/2014/main" id="{6DCFE485-3704-5601-0385-91D542639CEA}"/>
              </a:ext>
            </a:extLst>
          </p:cNvPr>
          <p:cNvSpPr txBox="1"/>
          <p:nvPr/>
        </p:nvSpPr>
        <p:spPr>
          <a:xfrm>
            <a:off x="5070150" y="5048172"/>
            <a:ext cx="6510021"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01000100</a:t>
            </a:r>
            <a:r>
              <a:rPr lang="id-ID" sz="9600" baseline="-25000" dirty="0"/>
              <a:t>(2)</a:t>
            </a:r>
          </a:p>
        </p:txBody>
      </p:sp>
    </p:spTree>
    <p:extLst>
      <p:ext uri="{BB962C8B-B14F-4D97-AF65-F5344CB8AC3E}">
        <p14:creationId xmlns:p14="http://schemas.microsoft.com/office/powerpoint/2010/main" val="95121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fade">
                                      <p:cBhvr>
                                        <p:cTn id="62" dur="5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500"/>
                                        <p:tgtEl>
                                          <p:spTgt spid="15"/>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fade">
                                      <p:cBhvr>
                                        <p:cTn id="82" dur="500"/>
                                        <p:tgtEl>
                                          <p:spTgt spid="8"/>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fade">
                                      <p:cBhvr>
                                        <p:cTn id="87" dur="500"/>
                                        <p:tgtEl>
                                          <p:spTgt spid="18"/>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fade">
                                      <p:cBhvr>
                                        <p:cTn id="92" dur="500"/>
                                        <p:tgtEl>
                                          <p:spTgt spid="17"/>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3"/>
                                        </p:tgtEl>
                                        <p:attrNameLst>
                                          <p:attrName>style.visibility</p:attrName>
                                        </p:attrNameLst>
                                      </p:cBhvr>
                                      <p:to>
                                        <p:strVal val="visible"/>
                                      </p:to>
                                    </p:set>
                                    <p:animEffect transition="in" filter="fade">
                                      <p:cBhvr>
                                        <p:cTn id="97" dur="500"/>
                                        <p:tgtEl>
                                          <p:spTgt spid="33"/>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9"/>
                                        </p:tgtEl>
                                        <p:attrNameLst>
                                          <p:attrName>style.visibility</p:attrName>
                                        </p:attrNameLst>
                                      </p:cBhvr>
                                      <p:to>
                                        <p:strVal val="visible"/>
                                      </p:to>
                                    </p:set>
                                    <p:animEffect transition="in" filter="fade">
                                      <p:cBhvr>
                                        <p:cTn id="102" dur="500"/>
                                        <p:tgtEl>
                                          <p:spTgt spid="9"/>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fade">
                                      <p:cBhvr>
                                        <p:cTn id="107" dur="500"/>
                                        <p:tgtEl>
                                          <p:spTgt spid="20"/>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34"/>
                                        </p:tgtEl>
                                        <p:attrNameLst>
                                          <p:attrName>style.visibility</p:attrName>
                                        </p:attrNameLst>
                                      </p:cBhvr>
                                      <p:to>
                                        <p:strVal val="visible"/>
                                      </p:to>
                                    </p:set>
                                    <p:animEffect transition="in" filter="fade">
                                      <p:cBhvr>
                                        <p:cTn id="117" dur="500"/>
                                        <p:tgtEl>
                                          <p:spTgt spid="34"/>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10"/>
                                        </p:tgtEl>
                                        <p:attrNameLst>
                                          <p:attrName>style.visibility</p:attrName>
                                        </p:attrNameLst>
                                      </p:cBhvr>
                                      <p:to>
                                        <p:strVal val="visible"/>
                                      </p:to>
                                    </p:set>
                                    <p:animEffect transition="in" filter="fade">
                                      <p:cBhvr>
                                        <p:cTn id="122" dur="500"/>
                                        <p:tgtEl>
                                          <p:spTgt spid="10"/>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22"/>
                                        </p:tgtEl>
                                        <p:attrNameLst>
                                          <p:attrName>style.visibility</p:attrName>
                                        </p:attrNameLst>
                                      </p:cBhvr>
                                      <p:to>
                                        <p:strVal val="visible"/>
                                      </p:to>
                                    </p:set>
                                    <p:animEffect transition="in" filter="fade">
                                      <p:cBhvr>
                                        <p:cTn id="127" dur="500"/>
                                        <p:tgtEl>
                                          <p:spTgt spid="22"/>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fade">
                                      <p:cBhvr>
                                        <p:cTn id="132" dur="500"/>
                                        <p:tgtEl>
                                          <p:spTgt spid="21"/>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grpId="0" nodeType="clickEffect">
                                  <p:stCondLst>
                                    <p:cond delay="0"/>
                                  </p:stCondLst>
                                  <p:childTnLst>
                                    <p:set>
                                      <p:cBhvr>
                                        <p:cTn id="136" dur="1" fill="hold">
                                          <p:stCondLst>
                                            <p:cond delay="0"/>
                                          </p:stCondLst>
                                        </p:cTn>
                                        <p:tgtEl>
                                          <p:spTgt spid="35"/>
                                        </p:tgtEl>
                                        <p:attrNameLst>
                                          <p:attrName>style.visibility</p:attrName>
                                        </p:attrNameLst>
                                      </p:cBhvr>
                                      <p:to>
                                        <p:strVal val="visible"/>
                                      </p:to>
                                    </p:set>
                                    <p:animEffect transition="in" filter="fade">
                                      <p:cBhvr>
                                        <p:cTn id="137" dur="500"/>
                                        <p:tgtEl>
                                          <p:spTgt spid="35"/>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grpId="0" nodeType="clickEffect">
                                  <p:stCondLst>
                                    <p:cond delay="0"/>
                                  </p:stCondLst>
                                  <p:childTnLst>
                                    <p:set>
                                      <p:cBhvr>
                                        <p:cTn id="141" dur="1" fill="hold">
                                          <p:stCondLst>
                                            <p:cond delay="0"/>
                                          </p:stCondLst>
                                        </p:cTn>
                                        <p:tgtEl>
                                          <p:spTgt spid="28"/>
                                        </p:tgtEl>
                                        <p:attrNameLst>
                                          <p:attrName>style.visibility</p:attrName>
                                        </p:attrNameLst>
                                      </p:cBhvr>
                                      <p:to>
                                        <p:strVal val="visible"/>
                                      </p:to>
                                    </p:set>
                                    <p:animEffect transition="in" filter="fade">
                                      <p:cBhvr>
                                        <p:cTn id="142" dur="500"/>
                                        <p:tgtEl>
                                          <p:spTgt spid="28"/>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grpId="0" nodeType="clickEffect">
                                  <p:stCondLst>
                                    <p:cond delay="0"/>
                                  </p:stCondLst>
                                  <p:childTnLst>
                                    <p:set>
                                      <p:cBhvr>
                                        <p:cTn id="146" dur="1" fill="hold">
                                          <p:stCondLst>
                                            <p:cond delay="0"/>
                                          </p:stCondLst>
                                        </p:cTn>
                                        <p:tgtEl>
                                          <p:spTgt spid="24"/>
                                        </p:tgtEl>
                                        <p:attrNameLst>
                                          <p:attrName>style.visibility</p:attrName>
                                        </p:attrNameLst>
                                      </p:cBhvr>
                                      <p:to>
                                        <p:strVal val="visible"/>
                                      </p:to>
                                    </p:set>
                                    <p:animEffect transition="in" filter="fade">
                                      <p:cBhvr>
                                        <p:cTn id="147" dur="500"/>
                                        <p:tgtEl>
                                          <p:spTgt spid="24"/>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grpId="0" nodeType="clickEffect">
                                  <p:stCondLst>
                                    <p:cond delay="0"/>
                                  </p:stCondLst>
                                  <p:childTnLst>
                                    <p:set>
                                      <p:cBhvr>
                                        <p:cTn id="151" dur="1" fill="hold">
                                          <p:stCondLst>
                                            <p:cond delay="0"/>
                                          </p:stCondLst>
                                        </p:cTn>
                                        <p:tgtEl>
                                          <p:spTgt spid="23"/>
                                        </p:tgtEl>
                                        <p:attrNameLst>
                                          <p:attrName>style.visibility</p:attrName>
                                        </p:attrNameLst>
                                      </p:cBhvr>
                                      <p:to>
                                        <p:strVal val="visible"/>
                                      </p:to>
                                    </p:set>
                                    <p:animEffect transition="in" filter="fade">
                                      <p:cBhvr>
                                        <p:cTn id="152" dur="500"/>
                                        <p:tgtEl>
                                          <p:spTgt spid="23"/>
                                        </p:tgtEl>
                                      </p:cBhvr>
                                    </p:animEffect>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grpId="0" nodeType="clickEffect">
                                  <p:stCondLst>
                                    <p:cond delay="0"/>
                                  </p:stCondLst>
                                  <p:childTnLst>
                                    <p:set>
                                      <p:cBhvr>
                                        <p:cTn id="156" dur="1" fill="hold">
                                          <p:stCondLst>
                                            <p:cond delay="0"/>
                                          </p:stCondLst>
                                        </p:cTn>
                                        <p:tgtEl>
                                          <p:spTgt spid="36"/>
                                        </p:tgtEl>
                                        <p:attrNameLst>
                                          <p:attrName>style.visibility</p:attrName>
                                        </p:attrNameLst>
                                      </p:cBhvr>
                                      <p:to>
                                        <p:strVal val="visible"/>
                                      </p:to>
                                    </p:set>
                                    <p:animEffect transition="in" filter="fade">
                                      <p:cBhvr>
                                        <p:cTn id="157" dur="500"/>
                                        <p:tgtEl>
                                          <p:spTgt spid="36"/>
                                        </p:tgtEl>
                                      </p:cBhvr>
                                    </p:animEffect>
                                  </p:childTnLst>
                                </p:cTn>
                              </p:par>
                            </p:childTnLst>
                          </p:cTn>
                        </p:par>
                      </p:childTnLst>
                    </p:cTn>
                  </p:par>
                  <p:par>
                    <p:cTn id="158" fill="hold">
                      <p:stCondLst>
                        <p:cond delay="indefinite"/>
                      </p:stCondLst>
                      <p:childTnLst>
                        <p:par>
                          <p:cTn id="159" fill="hold">
                            <p:stCondLst>
                              <p:cond delay="0"/>
                            </p:stCondLst>
                            <p:childTnLst>
                              <p:par>
                                <p:cTn id="160" presetID="10" presetClass="entr" presetSubtype="0" fill="hold" grpId="0" nodeType="clickEffect">
                                  <p:stCondLst>
                                    <p:cond delay="0"/>
                                  </p:stCondLst>
                                  <p:childTnLst>
                                    <p:set>
                                      <p:cBhvr>
                                        <p:cTn id="161" dur="1" fill="hold">
                                          <p:stCondLst>
                                            <p:cond delay="0"/>
                                          </p:stCondLst>
                                        </p:cTn>
                                        <p:tgtEl>
                                          <p:spTgt spid="29"/>
                                        </p:tgtEl>
                                        <p:attrNameLst>
                                          <p:attrName>style.visibility</p:attrName>
                                        </p:attrNameLst>
                                      </p:cBhvr>
                                      <p:to>
                                        <p:strVal val="visible"/>
                                      </p:to>
                                    </p:set>
                                    <p:animEffect transition="in" filter="fade">
                                      <p:cBhvr>
                                        <p:cTn id="162" dur="500"/>
                                        <p:tgtEl>
                                          <p:spTgt spid="29"/>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grpId="0" nodeType="clickEffect">
                                  <p:stCondLst>
                                    <p:cond delay="0"/>
                                  </p:stCondLst>
                                  <p:childTnLst>
                                    <p:set>
                                      <p:cBhvr>
                                        <p:cTn id="166" dur="1" fill="hold">
                                          <p:stCondLst>
                                            <p:cond delay="0"/>
                                          </p:stCondLst>
                                        </p:cTn>
                                        <p:tgtEl>
                                          <p:spTgt spid="26"/>
                                        </p:tgtEl>
                                        <p:attrNameLst>
                                          <p:attrName>style.visibility</p:attrName>
                                        </p:attrNameLst>
                                      </p:cBhvr>
                                      <p:to>
                                        <p:strVal val="visible"/>
                                      </p:to>
                                    </p:set>
                                    <p:animEffect transition="in" filter="fade">
                                      <p:cBhvr>
                                        <p:cTn id="167" dur="500"/>
                                        <p:tgtEl>
                                          <p:spTgt spid="26"/>
                                        </p:tgtEl>
                                      </p:cBhvr>
                                    </p:animEffect>
                                  </p:childTnLst>
                                </p:cTn>
                              </p:par>
                            </p:childTnLst>
                          </p:cTn>
                        </p:par>
                      </p:childTnLst>
                    </p:cTn>
                  </p:par>
                  <p:par>
                    <p:cTn id="168" fill="hold">
                      <p:stCondLst>
                        <p:cond delay="indefinite"/>
                      </p:stCondLst>
                      <p:childTnLst>
                        <p:par>
                          <p:cTn id="169" fill="hold">
                            <p:stCondLst>
                              <p:cond delay="0"/>
                            </p:stCondLst>
                            <p:childTnLst>
                              <p:par>
                                <p:cTn id="170" presetID="10" presetClass="entr" presetSubtype="0" fill="hold" grpId="0" nodeType="click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fade">
                                      <p:cBhvr>
                                        <p:cTn id="172" dur="500"/>
                                        <p:tgtEl>
                                          <p:spTgt spid="25"/>
                                        </p:tgtEl>
                                      </p:cBhvr>
                                    </p:animEffect>
                                  </p:childTnLst>
                                </p:cTn>
                              </p:par>
                            </p:childTnLst>
                          </p:cTn>
                        </p:par>
                      </p:childTnLst>
                    </p:cTn>
                  </p:par>
                  <p:par>
                    <p:cTn id="173" fill="hold">
                      <p:stCondLst>
                        <p:cond delay="indefinite"/>
                      </p:stCondLst>
                      <p:childTnLst>
                        <p:par>
                          <p:cTn id="174" fill="hold">
                            <p:stCondLst>
                              <p:cond delay="0"/>
                            </p:stCondLst>
                            <p:childTnLst>
                              <p:par>
                                <p:cTn id="175" presetID="10" presetClass="entr" presetSubtype="0" fill="hold" grpId="0" nodeType="clickEffect">
                                  <p:stCondLst>
                                    <p:cond delay="0"/>
                                  </p:stCondLst>
                                  <p:childTnLst>
                                    <p:set>
                                      <p:cBhvr>
                                        <p:cTn id="176" dur="1" fill="hold">
                                          <p:stCondLst>
                                            <p:cond delay="0"/>
                                          </p:stCondLst>
                                        </p:cTn>
                                        <p:tgtEl>
                                          <p:spTgt spid="37"/>
                                        </p:tgtEl>
                                        <p:attrNameLst>
                                          <p:attrName>style.visibility</p:attrName>
                                        </p:attrNameLst>
                                      </p:cBhvr>
                                      <p:to>
                                        <p:strVal val="visible"/>
                                      </p:to>
                                    </p:set>
                                    <p:animEffect transition="in" filter="fade">
                                      <p:cBhvr>
                                        <p:cTn id="177" dur="500"/>
                                        <p:tgtEl>
                                          <p:spTgt spid="37"/>
                                        </p:tgtEl>
                                      </p:cBhvr>
                                    </p:animEffect>
                                  </p:childTnLst>
                                </p:cTn>
                              </p:par>
                            </p:childTnLst>
                          </p:cTn>
                        </p:par>
                      </p:childTnLst>
                    </p:cTn>
                  </p:par>
                  <p:par>
                    <p:cTn id="178" fill="hold">
                      <p:stCondLst>
                        <p:cond delay="indefinite"/>
                      </p:stCondLst>
                      <p:childTnLst>
                        <p:par>
                          <p:cTn id="179" fill="hold">
                            <p:stCondLst>
                              <p:cond delay="0"/>
                            </p:stCondLst>
                            <p:childTnLst>
                              <p:par>
                                <p:cTn id="180" presetID="10" presetClass="entr" presetSubtype="0" fill="hold" grpId="0" nodeType="clickEffect">
                                  <p:stCondLst>
                                    <p:cond delay="0"/>
                                  </p:stCondLst>
                                  <p:childTnLst>
                                    <p:set>
                                      <p:cBhvr>
                                        <p:cTn id="181" dur="1" fill="hold">
                                          <p:stCondLst>
                                            <p:cond delay="0"/>
                                          </p:stCondLst>
                                        </p:cTn>
                                        <p:tgtEl>
                                          <p:spTgt spid="38"/>
                                        </p:tgtEl>
                                        <p:attrNameLst>
                                          <p:attrName>style.visibility</p:attrName>
                                        </p:attrNameLst>
                                      </p:cBhvr>
                                      <p:to>
                                        <p:strVal val="visible"/>
                                      </p:to>
                                    </p:set>
                                    <p:animEffect transition="in" filter="fade">
                                      <p:cBhvr>
                                        <p:cTn id="18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4" grpId="0"/>
      <p:bldP spid="5" grpId="0"/>
      <p:bldP spid="6" grpId="0"/>
      <p:bldP spid="8" grpId="0"/>
      <p:bldP spid="9" grpId="0"/>
      <p:bldP spid="10" grpId="0"/>
      <p:bldP spid="28" grpId="0"/>
      <p:bldP spid="29" grpId="0"/>
      <p:bldP spid="30" grpId="0"/>
      <p:bldP spid="31" grpId="0"/>
      <p:bldP spid="32" grpId="0"/>
      <p:bldP spid="33" grpId="0"/>
      <p:bldP spid="34" grpId="0"/>
      <p:bldP spid="35" grpId="0"/>
      <p:bldP spid="36" grpId="0"/>
      <p:bldP spid="37" grpId="0"/>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8" y="727573"/>
            <a:ext cx="8084113" cy="724064"/>
          </a:xfrm>
        </p:spPr>
        <p:txBody>
          <a:bodyPr/>
          <a:lstStyle/>
          <a:p>
            <a:r>
              <a:rPr lang="id-ID" dirty="0">
                <a:effectLst/>
              </a:rPr>
              <a:t>Latihan : Konversi Desimal ke Biner</a:t>
            </a:r>
          </a:p>
        </p:txBody>
      </p:sp>
      <p:graphicFrame>
        <p:nvGraphicFramePr>
          <p:cNvPr id="3" name="Table 2">
            <a:extLst>
              <a:ext uri="{FF2B5EF4-FFF2-40B4-BE49-F238E27FC236}">
                <a16:creationId xmlns:a16="http://schemas.microsoft.com/office/drawing/2014/main" id="{E7A4CB2F-2FF8-2029-E219-0703D09285E7}"/>
              </a:ext>
            </a:extLst>
          </p:cNvPr>
          <p:cNvGraphicFramePr>
            <a:graphicFrameLocks noGrp="1"/>
          </p:cNvGraphicFramePr>
          <p:nvPr>
            <p:extLst>
              <p:ext uri="{D42A27DB-BD31-4B8C-83A1-F6EECF244321}">
                <p14:modId xmlns:p14="http://schemas.microsoft.com/office/powerpoint/2010/main" val="646671843"/>
              </p:ext>
            </p:extLst>
          </p:nvPr>
        </p:nvGraphicFramePr>
        <p:xfrm>
          <a:off x="489518" y="1865354"/>
          <a:ext cx="10952834" cy="2567828"/>
        </p:xfrm>
        <a:graphic>
          <a:graphicData uri="http://schemas.openxmlformats.org/drawingml/2006/table">
            <a:tbl>
              <a:tblPr firstRow="1" bandRow="1">
                <a:tableStyleId>{5C22544A-7EE6-4342-B048-85BDC9FD1C3A}</a:tableStyleId>
              </a:tblPr>
              <a:tblGrid>
                <a:gridCol w="1822554">
                  <a:extLst>
                    <a:ext uri="{9D8B030D-6E8A-4147-A177-3AD203B41FA5}">
                      <a16:colId xmlns:a16="http://schemas.microsoft.com/office/drawing/2014/main" val="2977341599"/>
                    </a:ext>
                  </a:extLst>
                </a:gridCol>
                <a:gridCol w="1141285">
                  <a:extLst>
                    <a:ext uri="{9D8B030D-6E8A-4147-A177-3AD203B41FA5}">
                      <a16:colId xmlns:a16="http://schemas.microsoft.com/office/drawing/2014/main" val="4027623627"/>
                    </a:ext>
                  </a:extLst>
                </a:gridCol>
                <a:gridCol w="1141285">
                  <a:extLst>
                    <a:ext uri="{9D8B030D-6E8A-4147-A177-3AD203B41FA5}">
                      <a16:colId xmlns:a16="http://schemas.microsoft.com/office/drawing/2014/main" val="3059357733"/>
                    </a:ext>
                  </a:extLst>
                </a:gridCol>
                <a:gridCol w="1141285">
                  <a:extLst>
                    <a:ext uri="{9D8B030D-6E8A-4147-A177-3AD203B41FA5}">
                      <a16:colId xmlns:a16="http://schemas.microsoft.com/office/drawing/2014/main" val="1152007970"/>
                    </a:ext>
                  </a:extLst>
                </a:gridCol>
                <a:gridCol w="1141285">
                  <a:extLst>
                    <a:ext uri="{9D8B030D-6E8A-4147-A177-3AD203B41FA5}">
                      <a16:colId xmlns:a16="http://schemas.microsoft.com/office/drawing/2014/main" val="4258670479"/>
                    </a:ext>
                  </a:extLst>
                </a:gridCol>
                <a:gridCol w="1141285">
                  <a:extLst>
                    <a:ext uri="{9D8B030D-6E8A-4147-A177-3AD203B41FA5}">
                      <a16:colId xmlns:a16="http://schemas.microsoft.com/office/drawing/2014/main" val="2932809504"/>
                    </a:ext>
                  </a:extLst>
                </a:gridCol>
                <a:gridCol w="1141285">
                  <a:extLst>
                    <a:ext uri="{9D8B030D-6E8A-4147-A177-3AD203B41FA5}">
                      <a16:colId xmlns:a16="http://schemas.microsoft.com/office/drawing/2014/main" val="1593796620"/>
                    </a:ext>
                  </a:extLst>
                </a:gridCol>
                <a:gridCol w="1141285">
                  <a:extLst>
                    <a:ext uri="{9D8B030D-6E8A-4147-A177-3AD203B41FA5}">
                      <a16:colId xmlns:a16="http://schemas.microsoft.com/office/drawing/2014/main" val="2681408517"/>
                    </a:ext>
                  </a:extLst>
                </a:gridCol>
                <a:gridCol w="1141285">
                  <a:extLst>
                    <a:ext uri="{9D8B030D-6E8A-4147-A177-3AD203B41FA5}">
                      <a16:colId xmlns:a16="http://schemas.microsoft.com/office/drawing/2014/main" val="2080787229"/>
                    </a:ext>
                  </a:extLst>
                </a:gridCol>
              </a:tblGrid>
              <a:tr h="641957">
                <a:tc>
                  <a:txBody>
                    <a:bodyPr/>
                    <a:lstStyle/>
                    <a:p>
                      <a:pPr algn="ctr"/>
                      <a:r>
                        <a:rPr lang="id-ID" b="0" dirty="0">
                          <a:solidFill>
                            <a:schemeClr val="tx1"/>
                          </a:solidFill>
                        </a:rPr>
                        <a:t>Sisa Desimal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42845617"/>
                  </a:ext>
                </a:extLst>
              </a:tr>
              <a:tr h="641957">
                <a:tc>
                  <a:txBody>
                    <a:bodyPr/>
                    <a:lstStyle/>
                    <a:p>
                      <a:pPr algn="ctr"/>
                      <a:r>
                        <a:rPr lang="id-ID" b="0" dirty="0">
                          <a:solidFill>
                            <a:schemeClr val="tx1"/>
                          </a:solidFill>
                        </a:rPr>
                        <a:t>Deret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7</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6</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5</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4</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3</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2</a:t>
                      </a:r>
                      <a:endParaRPr lang="id-ID" sz="28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b="0" dirty="0">
                          <a:solidFill>
                            <a:schemeClr val="tx1"/>
                          </a:solidFill>
                        </a:rPr>
                        <a:t>2</a:t>
                      </a:r>
                      <a:r>
                        <a:rPr lang="id-ID" sz="2800" b="0" baseline="30000" dirty="0">
                          <a:solidFill>
                            <a:schemeClr val="tx1"/>
                          </a:solidFill>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31497249"/>
                  </a:ext>
                </a:extLst>
              </a:tr>
              <a:tr h="641957">
                <a:tc>
                  <a:txBody>
                    <a:bodyPr/>
                    <a:lstStyle/>
                    <a:p>
                      <a:pPr algn="ctr"/>
                      <a:r>
                        <a:rPr lang="id-ID" dirty="0">
                          <a:solidFill>
                            <a:schemeClr val="tx1"/>
                          </a:solidFill>
                        </a:rPr>
                        <a:t>Deret Desimal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128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id-ID" sz="2800"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7083570"/>
                  </a:ext>
                </a:extLst>
              </a:tr>
              <a:tr h="641957">
                <a:tc>
                  <a:txBody>
                    <a:bodyPr/>
                    <a:lstStyle/>
                    <a:p>
                      <a:pPr algn="ctr"/>
                      <a:r>
                        <a:rPr lang="id-ID" dirty="0">
                          <a:solidFill>
                            <a:schemeClr val="tx1"/>
                          </a:solidFill>
                        </a:rPr>
                        <a:t>Hasil Biner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id-ID" sz="2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7557243"/>
                  </a:ext>
                </a:extLst>
              </a:tr>
            </a:tbl>
          </a:graphicData>
        </a:graphic>
      </p:graphicFrame>
      <p:sp>
        <p:nvSpPr>
          <p:cNvPr id="7" name="TextBox 6">
            <a:extLst>
              <a:ext uri="{FF2B5EF4-FFF2-40B4-BE49-F238E27FC236}">
                <a16:creationId xmlns:a16="http://schemas.microsoft.com/office/drawing/2014/main" id="{AF9E7FE1-5956-1E54-6E3B-2DB06400B2E2}"/>
              </a:ext>
            </a:extLst>
          </p:cNvPr>
          <p:cNvSpPr txBox="1"/>
          <p:nvPr/>
        </p:nvSpPr>
        <p:spPr>
          <a:xfrm>
            <a:off x="489519" y="4907128"/>
            <a:ext cx="10952833"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98</a:t>
            </a:r>
            <a:r>
              <a:rPr lang="id-ID" sz="9600" baseline="-25000" dirty="0"/>
              <a:t>(10) </a:t>
            </a:r>
            <a:r>
              <a:rPr lang="id-ID" sz="9600" dirty="0"/>
              <a:t>= ...</a:t>
            </a:r>
            <a:r>
              <a:rPr lang="id-ID" sz="9600" baseline="-25000" dirty="0"/>
              <a:t>(2)</a:t>
            </a:r>
          </a:p>
        </p:txBody>
      </p:sp>
      <p:sp>
        <p:nvSpPr>
          <p:cNvPr id="11" name="Arrow: Up 10">
            <a:extLst>
              <a:ext uri="{FF2B5EF4-FFF2-40B4-BE49-F238E27FC236}">
                <a16:creationId xmlns:a16="http://schemas.microsoft.com/office/drawing/2014/main" id="{63701678-F325-7CA0-BAA5-B2D6770EFDEE}"/>
              </a:ext>
            </a:extLst>
          </p:cNvPr>
          <p:cNvSpPr/>
          <p:nvPr/>
        </p:nvSpPr>
        <p:spPr>
          <a:xfrm rot="10800000">
            <a:off x="3147060" y="2151048"/>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2" name="Minus Sign 11">
            <a:extLst>
              <a:ext uri="{FF2B5EF4-FFF2-40B4-BE49-F238E27FC236}">
                <a16:creationId xmlns:a16="http://schemas.microsoft.com/office/drawing/2014/main" id="{408B0B7D-A374-47F4-34F4-21D16DF97B43}"/>
              </a:ext>
            </a:extLst>
          </p:cNvPr>
          <p:cNvSpPr/>
          <p:nvPr/>
        </p:nvSpPr>
        <p:spPr>
          <a:xfrm>
            <a:off x="3124199" y="1907208"/>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3" name="Arrow: Up 12">
            <a:extLst>
              <a:ext uri="{FF2B5EF4-FFF2-40B4-BE49-F238E27FC236}">
                <a16:creationId xmlns:a16="http://schemas.microsoft.com/office/drawing/2014/main" id="{F2F12C0D-79E1-5F02-7297-F28329C5567E}"/>
              </a:ext>
            </a:extLst>
          </p:cNvPr>
          <p:cNvSpPr/>
          <p:nvPr/>
        </p:nvSpPr>
        <p:spPr>
          <a:xfrm rot="10800000">
            <a:off x="4290060" y="2157237"/>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4" name="Minus Sign 13">
            <a:extLst>
              <a:ext uri="{FF2B5EF4-FFF2-40B4-BE49-F238E27FC236}">
                <a16:creationId xmlns:a16="http://schemas.microsoft.com/office/drawing/2014/main" id="{6367A8FA-B071-0DB4-E355-CB5F8D0B9B55}"/>
              </a:ext>
            </a:extLst>
          </p:cNvPr>
          <p:cNvSpPr/>
          <p:nvPr/>
        </p:nvSpPr>
        <p:spPr>
          <a:xfrm>
            <a:off x="4267199" y="1913397"/>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5" name="Arrow: Up 14">
            <a:extLst>
              <a:ext uri="{FF2B5EF4-FFF2-40B4-BE49-F238E27FC236}">
                <a16:creationId xmlns:a16="http://schemas.microsoft.com/office/drawing/2014/main" id="{20FF5702-33DD-BCB2-1F63-A59D5E11555E}"/>
              </a:ext>
            </a:extLst>
          </p:cNvPr>
          <p:cNvSpPr/>
          <p:nvPr/>
        </p:nvSpPr>
        <p:spPr>
          <a:xfrm rot="10800000">
            <a:off x="5440680" y="2187271"/>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6" name="Minus Sign 15">
            <a:extLst>
              <a:ext uri="{FF2B5EF4-FFF2-40B4-BE49-F238E27FC236}">
                <a16:creationId xmlns:a16="http://schemas.microsoft.com/office/drawing/2014/main" id="{4DC674D7-E451-2820-05A6-B29042F1701B}"/>
              </a:ext>
            </a:extLst>
          </p:cNvPr>
          <p:cNvSpPr/>
          <p:nvPr/>
        </p:nvSpPr>
        <p:spPr>
          <a:xfrm>
            <a:off x="5417819" y="1943431"/>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7" name="Arrow: Up 16">
            <a:extLst>
              <a:ext uri="{FF2B5EF4-FFF2-40B4-BE49-F238E27FC236}">
                <a16:creationId xmlns:a16="http://schemas.microsoft.com/office/drawing/2014/main" id="{A0827C3C-D6F7-3C34-FBB9-5531036DD20E}"/>
              </a:ext>
            </a:extLst>
          </p:cNvPr>
          <p:cNvSpPr/>
          <p:nvPr/>
        </p:nvSpPr>
        <p:spPr>
          <a:xfrm rot="10800000">
            <a:off x="6566997" y="2187271"/>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8" name="Minus Sign 17">
            <a:extLst>
              <a:ext uri="{FF2B5EF4-FFF2-40B4-BE49-F238E27FC236}">
                <a16:creationId xmlns:a16="http://schemas.microsoft.com/office/drawing/2014/main" id="{ACF96F43-E166-ABE8-D9AD-94AE2B5DA86E}"/>
              </a:ext>
            </a:extLst>
          </p:cNvPr>
          <p:cNvSpPr/>
          <p:nvPr/>
        </p:nvSpPr>
        <p:spPr>
          <a:xfrm>
            <a:off x="6544136" y="1943431"/>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9" name="Arrow: Up 18">
            <a:extLst>
              <a:ext uri="{FF2B5EF4-FFF2-40B4-BE49-F238E27FC236}">
                <a16:creationId xmlns:a16="http://schemas.microsoft.com/office/drawing/2014/main" id="{BA40D528-FB15-BA4A-8F90-666F1113D404}"/>
              </a:ext>
            </a:extLst>
          </p:cNvPr>
          <p:cNvSpPr/>
          <p:nvPr/>
        </p:nvSpPr>
        <p:spPr>
          <a:xfrm rot="10800000">
            <a:off x="7707112" y="2212565"/>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0" name="Minus Sign 19">
            <a:extLst>
              <a:ext uri="{FF2B5EF4-FFF2-40B4-BE49-F238E27FC236}">
                <a16:creationId xmlns:a16="http://schemas.microsoft.com/office/drawing/2014/main" id="{E1EE9657-6B18-5BCF-B346-96D7727EB208}"/>
              </a:ext>
            </a:extLst>
          </p:cNvPr>
          <p:cNvSpPr/>
          <p:nvPr/>
        </p:nvSpPr>
        <p:spPr>
          <a:xfrm>
            <a:off x="7684251" y="1968725"/>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1" name="Arrow: Up 20">
            <a:extLst>
              <a:ext uri="{FF2B5EF4-FFF2-40B4-BE49-F238E27FC236}">
                <a16:creationId xmlns:a16="http://schemas.microsoft.com/office/drawing/2014/main" id="{384CB975-4257-630E-8316-28CEA2C6AE98}"/>
              </a:ext>
            </a:extLst>
          </p:cNvPr>
          <p:cNvSpPr/>
          <p:nvPr/>
        </p:nvSpPr>
        <p:spPr>
          <a:xfrm rot="10800000">
            <a:off x="8847227" y="2212565"/>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2" name="Minus Sign 21">
            <a:extLst>
              <a:ext uri="{FF2B5EF4-FFF2-40B4-BE49-F238E27FC236}">
                <a16:creationId xmlns:a16="http://schemas.microsoft.com/office/drawing/2014/main" id="{CD7A557C-245E-A351-0E6F-F7D5A55FD96E}"/>
              </a:ext>
            </a:extLst>
          </p:cNvPr>
          <p:cNvSpPr/>
          <p:nvPr/>
        </p:nvSpPr>
        <p:spPr>
          <a:xfrm>
            <a:off x="8824366" y="1968725"/>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3" name="Arrow: Up 22">
            <a:extLst>
              <a:ext uri="{FF2B5EF4-FFF2-40B4-BE49-F238E27FC236}">
                <a16:creationId xmlns:a16="http://schemas.microsoft.com/office/drawing/2014/main" id="{7312DFDA-3551-7266-24CE-CD703171CFAC}"/>
              </a:ext>
            </a:extLst>
          </p:cNvPr>
          <p:cNvSpPr/>
          <p:nvPr/>
        </p:nvSpPr>
        <p:spPr>
          <a:xfrm rot="10800000">
            <a:off x="9996812" y="2212565"/>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4" name="Minus Sign 23">
            <a:extLst>
              <a:ext uri="{FF2B5EF4-FFF2-40B4-BE49-F238E27FC236}">
                <a16:creationId xmlns:a16="http://schemas.microsoft.com/office/drawing/2014/main" id="{5B24B187-FBA7-BEAB-0AB7-4A2487E2DA5D}"/>
              </a:ext>
            </a:extLst>
          </p:cNvPr>
          <p:cNvSpPr/>
          <p:nvPr/>
        </p:nvSpPr>
        <p:spPr>
          <a:xfrm>
            <a:off x="9973951" y="1968725"/>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Arrow: Up 24">
            <a:extLst>
              <a:ext uri="{FF2B5EF4-FFF2-40B4-BE49-F238E27FC236}">
                <a16:creationId xmlns:a16="http://schemas.microsoft.com/office/drawing/2014/main" id="{BDAFE110-6147-22C9-5723-DE5B60BD319C}"/>
              </a:ext>
            </a:extLst>
          </p:cNvPr>
          <p:cNvSpPr/>
          <p:nvPr/>
        </p:nvSpPr>
        <p:spPr>
          <a:xfrm rot="10800000">
            <a:off x="11146397" y="2212565"/>
            <a:ext cx="243840" cy="1996440"/>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6" name="Minus Sign 25">
            <a:extLst>
              <a:ext uri="{FF2B5EF4-FFF2-40B4-BE49-F238E27FC236}">
                <a16:creationId xmlns:a16="http://schemas.microsoft.com/office/drawing/2014/main" id="{DAE87E23-10BC-E4BE-AE30-3FB11BF7EE76}"/>
              </a:ext>
            </a:extLst>
          </p:cNvPr>
          <p:cNvSpPr/>
          <p:nvPr/>
        </p:nvSpPr>
        <p:spPr>
          <a:xfrm>
            <a:off x="11123536" y="1968725"/>
            <a:ext cx="289560" cy="243840"/>
          </a:xfrm>
          <a:prstGeom prst="mathMinus">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923886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365125"/>
            <a:ext cx="10515600" cy="846455"/>
          </a:xfrm>
        </p:spPr>
        <p:txBody>
          <a:bodyPr/>
          <a:lstStyle/>
          <a:p>
            <a:pPr algn="ctr"/>
            <a:r>
              <a:rPr lang="id-ID" dirty="0"/>
              <a:t>Bilangan Oktet</a:t>
            </a:r>
          </a:p>
        </p:txBody>
      </p:sp>
      <p:sp>
        <p:nvSpPr>
          <p:cNvPr id="4" name="TextBox 3">
            <a:extLst>
              <a:ext uri="{FF2B5EF4-FFF2-40B4-BE49-F238E27FC236}">
                <a16:creationId xmlns:a16="http://schemas.microsoft.com/office/drawing/2014/main" id="{CED40347-1B92-E19F-8145-6014EA189919}"/>
              </a:ext>
            </a:extLst>
          </p:cNvPr>
          <p:cNvSpPr txBox="1"/>
          <p:nvPr/>
        </p:nvSpPr>
        <p:spPr>
          <a:xfrm>
            <a:off x="489519" y="1315335"/>
            <a:ext cx="11212962" cy="400110"/>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Bilangan oktet merupakan bilangan berbasis 8, dimana pilihan angka adalah 0, 1, 2, 3, 4, 5, 6, 7</a:t>
            </a:r>
            <a:endParaRPr lang="en-US" sz="2000" dirty="0"/>
          </a:p>
        </p:txBody>
      </p:sp>
      <p:sp>
        <p:nvSpPr>
          <p:cNvPr id="5" name="TextBox 4">
            <a:extLst>
              <a:ext uri="{FF2B5EF4-FFF2-40B4-BE49-F238E27FC236}">
                <a16:creationId xmlns:a16="http://schemas.microsoft.com/office/drawing/2014/main" id="{EAB3B463-E016-EE75-AEB0-17E51D32E7DC}"/>
              </a:ext>
            </a:extLst>
          </p:cNvPr>
          <p:cNvSpPr txBox="1"/>
          <p:nvPr/>
        </p:nvSpPr>
        <p:spPr>
          <a:xfrm>
            <a:off x="489519" y="1983865"/>
            <a:ext cx="11212962" cy="400110"/>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Bila setiap pilihan angka oktet dapat dikelompokkan menjadi 3 buat digit biner sebagai berikut:</a:t>
            </a:r>
            <a:endParaRPr lang="en-US" sz="2000" dirty="0"/>
          </a:p>
        </p:txBody>
      </p:sp>
      <p:graphicFrame>
        <p:nvGraphicFramePr>
          <p:cNvPr id="7" name="Table 6">
            <a:extLst>
              <a:ext uri="{FF2B5EF4-FFF2-40B4-BE49-F238E27FC236}">
                <a16:creationId xmlns:a16="http://schemas.microsoft.com/office/drawing/2014/main" id="{81EA661B-FC73-B196-3B5D-4DA52C3E50B7}"/>
              </a:ext>
            </a:extLst>
          </p:cNvPr>
          <p:cNvGraphicFramePr>
            <a:graphicFrameLocks noGrp="1"/>
          </p:cNvGraphicFramePr>
          <p:nvPr>
            <p:extLst>
              <p:ext uri="{D42A27DB-BD31-4B8C-83A1-F6EECF244321}">
                <p14:modId xmlns:p14="http://schemas.microsoft.com/office/powerpoint/2010/main" val="2017886352"/>
              </p:ext>
            </p:extLst>
          </p:nvPr>
        </p:nvGraphicFramePr>
        <p:xfrm>
          <a:off x="489519" y="2652395"/>
          <a:ext cx="4425382" cy="3840480"/>
        </p:xfrm>
        <a:graphic>
          <a:graphicData uri="http://schemas.openxmlformats.org/drawingml/2006/table">
            <a:tbl>
              <a:tblPr/>
              <a:tblGrid>
                <a:gridCol w="2212691">
                  <a:extLst>
                    <a:ext uri="{9D8B030D-6E8A-4147-A177-3AD203B41FA5}">
                      <a16:colId xmlns:a16="http://schemas.microsoft.com/office/drawing/2014/main" val="1520707044"/>
                    </a:ext>
                  </a:extLst>
                </a:gridCol>
                <a:gridCol w="2212691">
                  <a:extLst>
                    <a:ext uri="{9D8B030D-6E8A-4147-A177-3AD203B41FA5}">
                      <a16:colId xmlns:a16="http://schemas.microsoft.com/office/drawing/2014/main" val="4133823981"/>
                    </a:ext>
                  </a:extLst>
                </a:gridCol>
              </a:tblGrid>
              <a:tr h="315736">
                <a:tc>
                  <a:txBody>
                    <a:bodyPr/>
                    <a:lstStyle/>
                    <a:p>
                      <a:pPr algn="ctr" fontAlgn="b"/>
                      <a:r>
                        <a:rPr lang="id-ID" b="1" dirty="0">
                          <a:solidFill>
                            <a:srgbClr val="161616"/>
                          </a:solidFill>
                          <a:effectLst/>
                          <a:latin typeface="Open Sans" panose="020B0606030504020204" pitchFamily="34" charset="0"/>
                        </a:rPr>
                        <a:t>Biner</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r>
                        <a:rPr lang="id-ID" b="1" dirty="0">
                          <a:solidFill>
                            <a:srgbClr val="161616"/>
                          </a:solidFill>
                          <a:effectLst/>
                          <a:latin typeface="Open Sans" panose="020B0606030504020204" pitchFamily="34" charset="0"/>
                        </a:rPr>
                        <a:t>Oktet</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15736">
                <a:tc>
                  <a:txBody>
                    <a:bodyPr/>
                    <a:lstStyle/>
                    <a:p>
                      <a:pPr algn="ctr" fontAlgn="t"/>
                      <a:r>
                        <a:rPr lang="id-ID" dirty="0">
                          <a:solidFill>
                            <a:srgbClr val="161616"/>
                          </a:solidFill>
                          <a:effectLst/>
                          <a:latin typeface="Open Sans" panose="020B0606030504020204" pitchFamily="34" charset="0"/>
                        </a:rPr>
                        <a:t>000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92049930"/>
                  </a:ext>
                </a:extLst>
              </a:tr>
              <a:tr h="315736">
                <a:tc>
                  <a:txBody>
                    <a:bodyPr/>
                    <a:lstStyle/>
                    <a:p>
                      <a:pPr algn="ctr" fontAlgn="t"/>
                      <a:r>
                        <a:rPr lang="id-ID" dirty="0">
                          <a:solidFill>
                            <a:srgbClr val="161616"/>
                          </a:solidFill>
                          <a:effectLst/>
                          <a:latin typeface="Open Sans" panose="020B0606030504020204" pitchFamily="34" charset="0"/>
                        </a:rPr>
                        <a:t>001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616786064"/>
                  </a:ext>
                </a:extLst>
              </a:tr>
              <a:tr h="315736">
                <a:tc>
                  <a:txBody>
                    <a:bodyPr/>
                    <a:lstStyle/>
                    <a:p>
                      <a:pPr algn="ctr" fontAlgn="t"/>
                      <a:r>
                        <a:rPr lang="id-ID" dirty="0">
                          <a:solidFill>
                            <a:srgbClr val="161616"/>
                          </a:solidFill>
                          <a:effectLst/>
                          <a:latin typeface="Open Sans" panose="020B0606030504020204" pitchFamily="34" charset="0"/>
                        </a:rPr>
                        <a:t>010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2</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02382913"/>
                  </a:ext>
                </a:extLst>
              </a:tr>
              <a:tr h="315736">
                <a:tc>
                  <a:txBody>
                    <a:bodyPr/>
                    <a:lstStyle/>
                    <a:p>
                      <a:pPr algn="ctr" fontAlgn="t"/>
                      <a:r>
                        <a:rPr lang="id-ID" dirty="0">
                          <a:solidFill>
                            <a:srgbClr val="161616"/>
                          </a:solidFill>
                          <a:effectLst/>
                          <a:latin typeface="Open Sans" panose="020B0606030504020204" pitchFamily="34" charset="0"/>
                        </a:rPr>
                        <a:t>011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3</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09049939"/>
                  </a:ext>
                </a:extLst>
              </a:tr>
              <a:tr h="315736">
                <a:tc>
                  <a:txBody>
                    <a:bodyPr/>
                    <a:lstStyle/>
                    <a:p>
                      <a:pPr algn="ctr" fontAlgn="t"/>
                      <a:r>
                        <a:rPr lang="id-ID" dirty="0">
                          <a:solidFill>
                            <a:srgbClr val="161616"/>
                          </a:solidFill>
                          <a:effectLst/>
                          <a:latin typeface="Open Sans" panose="020B0606030504020204" pitchFamily="34" charset="0"/>
                        </a:rPr>
                        <a:t>100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4</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95603018"/>
                  </a:ext>
                </a:extLst>
              </a:tr>
              <a:tr h="315736">
                <a:tc>
                  <a:txBody>
                    <a:bodyPr/>
                    <a:lstStyle/>
                    <a:p>
                      <a:pPr algn="ctr" fontAlgn="t"/>
                      <a:r>
                        <a:rPr lang="id-ID" dirty="0">
                          <a:solidFill>
                            <a:srgbClr val="161616"/>
                          </a:solidFill>
                          <a:effectLst/>
                          <a:latin typeface="Open Sans" panose="020B0606030504020204" pitchFamily="34" charset="0"/>
                        </a:rPr>
                        <a:t>101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5</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48362469"/>
                  </a:ext>
                </a:extLst>
              </a:tr>
              <a:tr h="315736">
                <a:tc>
                  <a:txBody>
                    <a:bodyPr/>
                    <a:lstStyle/>
                    <a:p>
                      <a:pPr algn="ctr" fontAlgn="t"/>
                      <a:r>
                        <a:rPr lang="id-ID" dirty="0">
                          <a:solidFill>
                            <a:srgbClr val="161616"/>
                          </a:solidFill>
                          <a:effectLst/>
                          <a:latin typeface="Open Sans" panose="020B0606030504020204" pitchFamily="34" charset="0"/>
                        </a:rPr>
                        <a:t>110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6</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59901475"/>
                  </a:ext>
                </a:extLst>
              </a:tr>
              <a:tr h="315736">
                <a:tc>
                  <a:txBody>
                    <a:bodyPr/>
                    <a:lstStyle/>
                    <a:p>
                      <a:pPr algn="ctr" fontAlgn="t"/>
                      <a:r>
                        <a:rPr lang="id-ID" dirty="0">
                          <a:solidFill>
                            <a:srgbClr val="161616"/>
                          </a:solidFill>
                          <a:effectLst/>
                          <a:latin typeface="Open Sans" panose="020B0606030504020204" pitchFamily="34" charset="0"/>
                        </a:rPr>
                        <a:t>111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7</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44066480"/>
                  </a:ext>
                </a:extLst>
              </a:tr>
            </a:tbl>
          </a:graphicData>
        </a:graphic>
      </p:graphicFrame>
      <p:sp>
        <p:nvSpPr>
          <p:cNvPr id="8" name="TextBox 7">
            <a:extLst>
              <a:ext uri="{FF2B5EF4-FFF2-40B4-BE49-F238E27FC236}">
                <a16:creationId xmlns:a16="http://schemas.microsoft.com/office/drawing/2014/main" id="{ED9EE441-9DB9-8EA9-69F5-C22E513DF290}"/>
              </a:ext>
            </a:extLst>
          </p:cNvPr>
          <p:cNvSpPr txBox="1"/>
          <p:nvPr/>
        </p:nvSpPr>
        <p:spPr>
          <a:xfrm>
            <a:off x="5303520" y="2652395"/>
            <a:ext cx="6398961"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Dengan menggunakan tabel ini kita dapat melakukan konversi dari biner ke oktet atau dari oktet ke biner</a:t>
            </a:r>
            <a:endParaRPr lang="en-US" sz="2000" dirty="0"/>
          </a:p>
        </p:txBody>
      </p:sp>
    </p:spTree>
    <p:extLst>
      <p:ext uri="{BB962C8B-B14F-4D97-AF65-F5344CB8AC3E}">
        <p14:creationId xmlns:p14="http://schemas.microsoft.com/office/powerpoint/2010/main" val="697957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365125"/>
            <a:ext cx="10515600" cy="846455"/>
          </a:xfrm>
        </p:spPr>
        <p:txBody>
          <a:bodyPr/>
          <a:lstStyle/>
          <a:p>
            <a:pPr algn="ctr"/>
            <a:r>
              <a:rPr lang="id-ID" dirty="0"/>
              <a:t>Konversi Biner ke Oktet</a:t>
            </a:r>
          </a:p>
        </p:txBody>
      </p:sp>
      <p:graphicFrame>
        <p:nvGraphicFramePr>
          <p:cNvPr id="7" name="Table 6">
            <a:extLst>
              <a:ext uri="{FF2B5EF4-FFF2-40B4-BE49-F238E27FC236}">
                <a16:creationId xmlns:a16="http://schemas.microsoft.com/office/drawing/2014/main" id="{81EA661B-FC73-B196-3B5D-4DA52C3E50B7}"/>
              </a:ext>
            </a:extLst>
          </p:cNvPr>
          <p:cNvGraphicFramePr>
            <a:graphicFrameLocks noGrp="1"/>
          </p:cNvGraphicFramePr>
          <p:nvPr>
            <p:extLst>
              <p:ext uri="{D42A27DB-BD31-4B8C-83A1-F6EECF244321}">
                <p14:modId xmlns:p14="http://schemas.microsoft.com/office/powerpoint/2010/main" val="2932681910"/>
              </p:ext>
            </p:extLst>
          </p:nvPr>
        </p:nvGraphicFramePr>
        <p:xfrm>
          <a:off x="489519" y="2256155"/>
          <a:ext cx="4425382" cy="3840480"/>
        </p:xfrm>
        <a:graphic>
          <a:graphicData uri="http://schemas.openxmlformats.org/drawingml/2006/table">
            <a:tbl>
              <a:tblPr/>
              <a:tblGrid>
                <a:gridCol w="2212691">
                  <a:extLst>
                    <a:ext uri="{9D8B030D-6E8A-4147-A177-3AD203B41FA5}">
                      <a16:colId xmlns:a16="http://schemas.microsoft.com/office/drawing/2014/main" val="1520707044"/>
                    </a:ext>
                  </a:extLst>
                </a:gridCol>
                <a:gridCol w="2212691">
                  <a:extLst>
                    <a:ext uri="{9D8B030D-6E8A-4147-A177-3AD203B41FA5}">
                      <a16:colId xmlns:a16="http://schemas.microsoft.com/office/drawing/2014/main" val="4133823981"/>
                    </a:ext>
                  </a:extLst>
                </a:gridCol>
              </a:tblGrid>
              <a:tr h="315736">
                <a:tc>
                  <a:txBody>
                    <a:bodyPr/>
                    <a:lstStyle/>
                    <a:p>
                      <a:pPr algn="ctr" fontAlgn="b"/>
                      <a:r>
                        <a:rPr lang="id-ID" b="1" dirty="0">
                          <a:solidFill>
                            <a:srgbClr val="161616"/>
                          </a:solidFill>
                          <a:effectLst/>
                          <a:latin typeface="Open Sans" panose="020B0606030504020204" pitchFamily="34" charset="0"/>
                        </a:rPr>
                        <a:t>Biner</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r>
                        <a:rPr lang="id-ID" b="1" dirty="0">
                          <a:solidFill>
                            <a:srgbClr val="161616"/>
                          </a:solidFill>
                          <a:effectLst/>
                          <a:latin typeface="Open Sans" panose="020B0606030504020204" pitchFamily="34" charset="0"/>
                        </a:rPr>
                        <a:t>Oktet</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15736">
                <a:tc>
                  <a:txBody>
                    <a:bodyPr/>
                    <a:lstStyle/>
                    <a:p>
                      <a:pPr algn="ctr" fontAlgn="t"/>
                      <a:r>
                        <a:rPr lang="id-ID" dirty="0">
                          <a:solidFill>
                            <a:srgbClr val="161616"/>
                          </a:solidFill>
                          <a:effectLst/>
                          <a:latin typeface="Open Sans" panose="020B0606030504020204" pitchFamily="34" charset="0"/>
                        </a:rPr>
                        <a:t>000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92049930"/>
                  </a:ext>
                </a:extLst>
              </a:tr>
              <a:tr h="315736">
                <a:tc>
                  <a:txBody>
                    <a:bodyPr/>
                    <a:lstStyle/>
                    <a:p>
                      <a:pPr algn="ctr" fontAlgn="t"/>
                      <a:r>
                        <a:rPr lang="id-ID" dirty="0">
                          <a:solidFill>
                            <a:srgbClr val="161616"/>
                          </a:solidFill>
                          <a:effectLst/>
                          <a:latin typeface="Open Sans" panose="020B0606030504020204" pitchFamily="34" charset="0"/>
                        </a:rPr>
                        <a:t>001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616786064"/>
                  </a:ext>
                </a:extLst>
              </a:tr>
              <a:tr h="315736">
                <a:tc>
                  <a:txBody>
                    <a:bodyPr/>
                    <a:lstStyle/>
                    <a:p>
                      <a:pPr algn="ctr" fontAlgn="t"/>
                      <a:r>
                        <a:rPr lang="id-ID" dirty="0">
                          <a:solidFill>
                            <a:srgbClr val="161616"/>
                          </a:solidFill>
                          <a:effectLst/>
                          <a:latin typeface="Open Sans" panose="020B0606030504020204" pitchFamily="34" charset="0"/>
                        </a:rPr>
                        <a:t>010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2</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02382913"/>
                  </a:ext>
                </a:extLst>
              </a:tr>
              <a:tr h="315736">
                <a:tc>
                  <a:txBody>
                    <a:bodyPr/>
                    <a:lstStyle/>
                    <a:p>
                      <a:pPr algn="ctr" fontAlgn="t"/>
                      <a:r>
                        <a:rPr lang="id-ID" dirty="0">
                          <a:solidFill>
                            <a:srgbClr val="161616"/>
                          </a:solidFill>
                          <a:effectLst/>
                          <a:latin typeface="Open Sans" panose="020B0606030504020204" pitchFamily="34" charset="0"/>
                        </a:rPr>
                        <a:t>011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3</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09049939"/>
                  </a:ext>
                </a:extLst>
              </a:tr>
              <a:tr h="315736">
                <a:tc>
                  <a:txBody>
                    <a:bodyPr/>
                    <a:lstStyle/>
                    <a:p>
                      <a:pPr algn="ctr" fontAlgn="t"/>
                      <a:r>
                        <a:rPr lang="id-ID" dirty="0">
                          <a:solidFill>
                            <a:srgbClr val="161616"/>
                          </a:solidFill>
                          <a:effectLst/>
                          <a:latin typeface="Open Sans" panose="020B0606030504020204" pitchFamily="34" charset="0"/>
                        </a:rPr>
                        <a:t>100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4</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95603018"/>
                  </a:ext>
                </a:extLst>
              </a:tr>
              <a:tr h="315736">
                <a:tc>
                  <a:txBody>
                    <a:bodyPr/>
                    <a:lstStyle/>
                    <a:p>
                      <a:pPr algn="ctr" fontAlgn="t"/>
                      <a:r>
                        <a:rPr lang="id-ID" dirty="0">
                          <a:solidFill>
                            <a:srgbClr val="161616"/>
                          </a:solidFill>
                          <a:effectLst/>
                          <a:latin typeface="Open Sans" panose="020B0606030504020204" pitchFamily="34" charset="0"/>
                        </a:rPr>
                        <a:t>101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5</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48362469"/>
                  </a:ext>
                </a:extLst>
              </a:tr>
              <a:tr h="315736">
                <a:tc>
                  <a:txBody>
                    <a:bodyPr/>
                    <a:lstStyle/>
                    <a:p>
                      <a:pPr algn="ctr" fontAlgn="t"/>
                      <a:r>
                        <a:rPr lang="id-ID" dirty="0">
                          <a:solidFill>
                            <a:srgbClr val="161616"/>
                          </a:solidFill>
                          <a:effectLst/>
                          <a:latin typeface="Open Sans" panose="020B0606030504020204" pitchFamily="34" charset="0"/>
                        </a:rPr>
                        <a:t>110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6</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59901475"/>
                  </a:ext>
                </a:extLst>
              </a:tr>
              <a:tr h="315736">
                <a:tc>
                  <a:txBody>
                    <a:bodyPr/>
                    <a:lstStyle/>
                    <a:p>
                      <a:pPr algn="ctr" fontAlgn="t"/>
                      <a:r>
                        <a:rPr lang="id-ID" dirty="0">
                          <a:solidFill>
                            <a:srgbClr val="161616"/>
                          </a:solidFill>
                          <a:effectLst/>
                          <a:latin typeface="Open Sans" panose="020B0606030504020204" pitchFamily="34" charset="0"/>
                        </a:rPr>
                        <a:t>111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7</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44066480"/>
                  </a:ext>
                </a:extLst>
              </a:tr>
            </a:tbl>
          </a:graphicData>
        </a:graphic>
      </p:graphicFrame>
      <p:sp>
        <p:nvSpPr>
          <p:cNvPr id="8" name="TextBox 7">
            <a:extLst>
              <a:ext uri="{FF2B5EF4-FFF2-40B4-BE49-F238E27FC236}">
                <a16:creationId xmlns:a16="http://schemas.microsoft.com/office/drawing/2014/main" id="{ED9EE441-9DB9-8EA9-69F5-C22E513DF290}"/>
              </a:ext>
            </a:extLst>
          </p:cNvPr>
          <p:cNvSpPr txBox="1"/>
          <p:nvPr/>
        </p:nvSpPr>
        <p:spPr>
          <a:xfrm>
            <a:off x="489519" y="1057692"/>
            <a:ext cx="11092881" cy="1015663"/>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dari biner ke oktet dilakukan dengan mengelompokkan digit biner menjadi kelompok oktet yang beranggotakan tiga digit bilangan biner dimulai dari digit paling belakang, contohnya sebagai berikut:</a:t>
            </a:r>
            <a:endParaRPr lang="en-US" sz="2000" dirty="0"/>
          </a:p>
        </p:txBody>
      </p:sp>
      <p:sp>
        <p:nvSpPr>
          <p:cNvPr id="3" name="TextBox 2">
            <a:extLst>
              <a:ext uri="{FF2B5EF4-FFF2-40B4-BE49-F238E27FC236}">
                <a16:creationId xmlns:a16="http://schemas.microsoft.com/office/drawing/2014/main" id="{778338D1-0286-F9E9-5BB7-78381F34950D}"/>
              </a:ext>
            </a:extLst>
          </p:cNvPr>
          <p:cNvSpPr txBox="1"/>
          <p:nvPr/>
        </p:nvSpPr>
        <p:spPr>
          <a:xfrm>
            <a:off x="5382609" y="2256155"/>
            <a:ext cx="6199791"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01000100</a:t>
            </a:r>
            <a:r>
              <a:rPr lang="id-ID" sz="5400" baseline="-25000" dirty="0"/>
              <a:t>(2) </a:t>
            </a:r>
            <a:r>
              <a:rPr lang="id-ID" sz="5400" dirty="0"/>
              <a:t>=</a:t>
            </a:r>
            <a:r>
              <a:rPr lang="id-ID" sz="5400" baseline="-25000" dirty="0"/>
              <a:t> </a:t>
            </a:r>
            <a:r>
              <a:rPr lang="id-ID" sz="5400" dirty="0"/>
              <a:t>...   </a:t>
            </a:r>
            <a:r>
              <a:rPr lang="id-ID" sz="5400" baseline="-25000" dirty="0"/>
              <a:t>(8)</a:t>
            </a:r>
            <a:r>
              <a:rPr lang="id-ID" sz="5400" dirty="0"/>
              <a:t> </a:t>
            </a:r>
            <a:endParaRPr lang="id-ID" sz="5400" baseline="-25000" dirty="0"/>
          </a:p>
        </p:txBody>
      </p:sp>
      <p:sp>
        <p:nvSpPr>
          <p:cNvPr id="6" name="Rectangle 5">
            <a:extLst>
              <a:ext uri="{FF2B5EF4-FFF2-40B4-BE49-F238E27FC236}">
                <a16:creationId xmlns:a16="http://schemas.microsoft.com/office/drawing/2014/main" id="{7078EA9C-6C44-4AB1-B829-1ADE5BE1947A}"/>
              </a:ext>
            </a:extLst>
          </p:cNvPr>
          <p:cNvSpPr/>
          <p:nvPr/>
        </p:nvSpPr>
        <p:spPr>
          <a:xfrm>
            <a:off x="7695618" y="3522147"/>
            <a:ext cx="914400" cy="140514"/>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9" name="Rectangle 8">
            <a:extLst>
              <a:ext uri="{FF2B5EF4-FFF2-40B4-BE49-F238E27FC236}">
                <a16:creationId xmlns:a16="http://schemas.microsoft.com/office/drawing/2014/main" id="{F26F4276-C614-C494-30B5-080C96072FFC}"/>
              </a:ext>
            </a:extLst>
          </p:cNvPr>
          <p:cNvSpPr/>
          <p:nvPr/>
        </p:nvSpPr>
        <p:spPr>
          <a:xfrm>
            <a:off x="6560238" y="3522147"/>
            <a:ext cx="914400" cy="140514"/>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Rectangle 9">
            <a:extLst>
              <a:ext uri="{FF2B5EF4-FFF2-40B4-BE49-F238E27FC236}">
                <a16:creationId xmlns:a16="http://schemas.microsoft.com/office/drawing/2014/main" id="{0431A895-D6A1-23AC-EEB4-BD327AB97CE0}"/>
              </a:ext>
            </a:extLst>
          </p:cNvPr>
          <p:cNvSpPr/>
          <p:nvPr/>
        </p:nvSpPr>
        <p:spPr>
          <a:xfrm>
            <a:off x="5424858" y="3522147"/>
            <a:ext cx="914400" cy="140514"/>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1" name="TextBox 10">
            <a:extLst>
              <a:ext uri="{FF2B5EF4-FFF2-40B4-BE49-F238E27FC236}">
                <a16:creationId xmlns:a16="http://schemas.microsoft.com/office/drawing/2014/main" id="{1E6B24DD-3170-DA59-B3FD-1FB6FF9EF638}"/>
              </a:ext>
            </a:extLst>
          </p:cNvPr>
          <p:cNvSpPr txBox="1"/>
          <p:nvPr/>
        </p:nvSpPr>
        <p:spPr>
          <a:xfrm>
            <a:off x="7962843" y="3179485"/>
            <a:ext cx="365760" cy="369332"/>
          </a:xfrm>
          <a:prstGeom prst="rect">
            <a:avLst/>
          </a:prstGeom>
          <a:noFill/>
        </p:spPr>
        <p:txBody>
          <a:bodyPr wrap="square" rtlCol="0">
            <a:spAutoFit/>
          </a:bodyPr>
          <a:lstStyle/>
          <a:p>
            <a:pPr algn="ctr"/>
            <a:r>
              <a:rPr lang="id-ID" dirty="0"/>
              <a:t>1</a:t>
            </a:r>
          </a:p>
        </p:txBody>
      </p:sp>
      <p:sp>
        <p:nvSpPr>
          <p:cNvPr id="12" name="TextBox 11">
            <a:extLst>
              <a:ext uri="{FF2B5EF4-FFF2-40B4-BE49-F238E27FC236}">
                <a16:creationId xmlns:a16="http://schemas.microsoft.com/office/drawing/2014/main" id="{C465B24F-8528-B6CA-D846-8FEB06A17AE6}"/>
              </a:ext>
            </a:extLst>
          </p:cNvPr>
          <p:cNvSpPr txBox="1"/>
          <p:nvPr/>
        </p:nvSpPr>
        <p:spPr>
          <a:xfrm>
            <a:off x="6841259" y="3179485"/>
            <a:ext cx="365760" cy="369332"/>
          </a:xfrm>
          <a:prstGeom prst="rect">
            <a:avLst/>
          </a:prstGeom>
          <a:noFill/>
        </p:spPr>
        <p:txBody>
          <a:bodyPr wrap="square" rtlCol="0">
            <a:spAutoFit/>
          </a:bodyPr>
          <a:lstStyle/>
          <a:p>
            <a:pPr algn="ctr"/>
            <a:r>
              <a:rPr lang="id-ID" dirty="0"/>
              <a:t>2</a:t>
            </a:r>
          </a:p>
        </p:txBody>
      </p:sp>
      <p:sp>
        <p:nvSpPr>
          <p:cNvPr id="13" name="TextBox 12">
            <a:extLst>
              <a:ext uri="{FF2B5EF4-FFF2-40B4-BE49-F238E27FC236}">
                <a16:creationId xmlns:a16="http://schemas.microsoft.com/office/drawing/2014/main" id="{742DB7C5-B1A0-960B-3F71-B0713CB6D518}"/>
              </a:ext>
            </a:extLst>
          </p:cNvPr>
          <p:cNvSpPr txBox="1"/>
          <p:nvPr/>
        </p:nvSpPr>
        <p:spPr>
          <a:xfrm>
            <a:off x="5699178" y="3177619"/>
            <a:ext cx="365760" cy="369332"/>
          </a:xfrm>
          <a:prstGeom prst="rect">
            <a:avLst/>
          </a:prstGeom>
          <a:noFill/>
        </p:spPr>
        <p:txBody>
          <a:bodyPr wrap="square" rtlCol="0">
            <a:spAutoFit/>
          </a:bodyPr>
          <a:lstStyle/>
          <a:p>
            <a:pPr algn="ctr"/>
            <a:r>
              <a:rPr lang="id-ID" dirty="0"/>
              <a:t>3</a:t>
            </a:r>
          </a:p>
        </p:txBody>
      </p:sp>
      <p:sp>
        <p:nvSpPr>
          <p:cNvPr id="20" name="TextBox 19">
            <a:extLst>
              <a:ext uri="{FF2B5EF4-FFF2-40B4-BE49-F238E27FC236}">
                <a16:creationId xmlns:a16="http://schemas.microsoft.com/office/drawing/2014/main" id="{F0F8CB6E-3085-0147-B2AE-C4BCF6346101}"/>
              </a:ext>
            </a:extLst>
          </p:cNvPr>
          <p:cNvSpPr txBox="1"/>
          <p:nvPr/>
        </p:nvSpPr>
        <p:spPr>
          <a:xfrm>
            <a:off x="7695618" y="3706813"/>
            <a:ext cx="914400" cy="369332"/>
          </a:xfrm>
          <a:prstGeom prst="rect">
            <a:avLst/>
          </a:prstGeom>
          <a:noFill/>
        </p:spPr>
        <p:txBody>
          <a:bodyPr wrap="square" rtlCol="0">
            <a:spAutoFit/>
          </a:bodyPr>
          <a:lstStyle/>
          <a:p>
            <a:pPr algn="ctr"/>
            <a:r>
              <a:rPr lang="id-ID" dirty="0"/>
              <a:t>100 = 4</a:t>
            </a:r>
          </a:p>
        </p:txBody>
      </p:sp>
      <p:sp>
        <p:nvSpPr>
          <p:cNvPr id="23" name="TextBox 22">
            <a:extLst>
              <a:ext uri="{FF2B5EF4-FFF2-40B4-BE49-F238E27FC236}">
                <a16:creationId xmlns:a16="http://schemas.microsoft.com/office/drawing/2014/main" id="{E31525D0-19FB-470F-FF86-28020761C090}"/>
              </a:ext>
            </a:extLst>
          </p:cNvPr>
          <p:cNvSpPr txBox="1"/>
          <p:nvPr/>
        </p:nvSpPr>
        <p:spPr>
          <a:xfrm>
            <a:off x="6566939" y="3706813"/>
            <a:ext cx="914400" cy="369332"/>
          </a:xfrm>
          <a:prstGeom prst="rect">
            <a:avLst/>
          </a:prstGeom>
          <a:noFill/>
        </p:spPr>
        <p:txBody>
          <a:bodyPr wrap="square" rtlCol="0">
            <a:spAutoFit/>
          </a:bodyPr>
          <a:lstStyle/>
          <a:p>
            <a:pPr algn="ctr"/>
            <a:r>
              <a:rPr lang="id-ID" dirty="0"/>
              <a:t>000 = 0</a:t>
            </a:r>
          </a:p>
        </p:txBody>
      </p:sp>
      <p:sp>
        <p:nvSpPr>
          <p:cNvPr id="24" name="TextBox 23">
            <a:extLst>
              <a:ext uri="{FF2B5EF4-FFF2-40B4-BE49-F238E27FC236}">
                <a16:creationId xmlns:a16="http://schemas.microsoft.com/office/drawing/2014/main" id="{BB587429-853B-2F98-A7E2-6AA4694BC0B2}"/>
              </a:ext>
            </a:extLst>
          </p:cNvPr>
          <p:cNvSpPr txBox="1"/>
          <p:nvPr/>
        </p:nvSpPr>
        <p:spPr>
          <a:xfrm>
            <a:off x="5484899" y="3706813"/>
            <a:ext cx="914400" cy="369332"/>
          </a:xfrm>
          <a:prstGeom prst="rect">
            <a:avLst/>
          </a:prstGeom>
          <a:noFill/>
        </p:spPr>
        <p:txBody>
          <a:bodyPr wrap="square" rtlCol="0">
            <a:spAutoFit/>
          </a:bodyPr>
          <a:lstStyle/>
          <a:p>
            <a:pPr algn="ctr"/>
            <a:r>
              <a:rPr lang="id-ID" dirty="0"/>
              <a:t>01 = 1</a:t>
            </a:r>
          </a:p>
        </p:txBody>
      </p:sp>
      <p:sp>
        <p:nvSpPr>
          <p:cNvPr id="25" name="TextBox 24">
            <a:extLst>
              <a:ext uri="{FF2B5EF4-FFF2-40B4-BE49-F238E27FC236}">
                <a16:creationId xmlns:a16="http://schemas.microsoft.com/office/drawing/2014/main" id="{533BC76D-5A5F-0B71-2577-C08BDFBBBA91}"/>
              </a:ext>
            </a:extLst>
          </p:cNvPr>
          <p:cNvSpPr txBox="1"/>
          <p:nvPr/>
        </p:nvSpPr>
        <p:spPr>
          <a:xfrm>
            <a:off x="9151621" y="3291314"/>
            <a:ext cx="2430780" cy="830997"/>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r>
              <a:rPr lang="id-ID" sz="4800" dirty="0"/>
              <a:t>=</a:t>
            </a:r>
            <a:r>
              <a:rPr lang="id-ID" sz="4800" baseline="-25000" dirty="0"/>
              <a:t> </a:t>
            </a:r>
            <a:r>
              <a:rPr lang="id-ID" sz="4800" dirty="0"/>
              <a:t>104 </a:t>
            </a:r>
            <a:r>
              <a:rPr lang="id-ID" sz="4800" baseline="-25000" dirty="0"/>
              <a:t>(8)</a:t>
            </a:r>
            <a:r>
              <a:rPr lang="id-ID" sz="4800" dirty="0"/>
              <a:t> </a:t>
            </a:r>
            <a:endParaRPr lang="id-ID" sz="4800" baseline="-25000" dirty="0"/>
          </a:p>
        </p:txBody>
      </p:sp>
    </p:spTree>
    <p:extLst>
      <p:ext uri="{BB962C8B-B14F-4D97-AF65-F5344CB8AC3E}">
        <p14:creationId xmlns:p14="http://schemas.microsoft.com/office/powerpoint/2010/main" val="3427026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500" fill="hold"/>
                                        <p:tgtEl>
                                          <p:spTgt spid="20"/>
                                        </p:tgtEl>
                                        <p:attrNameLst>
                                          <p:attrName>ppt_x</p:attrName>
                                        </p:attrNameLst>
                                      </p:cBhvr>
                                      <p:tavLst>
                                        <p:tav tm="0">
                                          <p:val>
                                            <p:strVal val="#ppt_x"/>
                                          </p:val>
                                        </p:tav>
                                        <p:tav tm="100000">
                                          <p:val>
                                            <p:strVal val="#ppt_x"/>
                                          </p:val>
                                        </p:tav>
                                      </p:tavLst>
                                    </p:anim>
                                    <p:anim calcmode="lin" valueType="num">
                                      <p:cBhvr additive="base">
                                        <p:cTn id="6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ppt_x"/>
                                          </p:val>
                                        </p:tav>
                                        <p:tav tm="100000">
                                          <p:val>
                                            <p:strVal val="#ppt_x"/>
                                          </p:val>
                                        </p:tav>
                                      </p:tavLst>
                                    </p:anim>
                                    <p:anim calcmode="lin" valueType="num">
                                      <p:cBhvr additive="base">
                                        <p:cTn id="7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ppt_x"/>
                                          </p:val>
                                        </p:tav>
                                        <p:tav tm="100000">
                                          <p:val>
                                            <p:strVal val="#ppt_x"/>
                                          </p:val>
                                        </p:tav>
                                      </p:tavLst>
                                    </p:anim>
                                    <p:anim calcmode="lin" valueType="num">
                                      <p:cBhvr additive="base">
                                        <p:cTn id="8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6" grpId="0" animBg="1"/>
      <p:bldP spid="9" grpId="0" animBg="1"/>
      <p:bldP spid="10" grpId="0" animBg="1"/>
      <p:bldP spid="11" grpId="0"/>
      <p:bldP spid="12" grpId="0"/>
      <p:bldP spid="13" grpId="0"/>
      <p:bldP spid="20" grpId="0"/>
      <p:bldP spid="23" grpId="0"/>
      <p:bldP spid="24" grpId="0"/>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365125"/>
            <a:ext cx="10515600" cy="846455"/>
          </a:xfrm>
        </p:spPr>
        <p:txBody>
          <a:bodyPr/>
          <a:lstStyle/>
          <a:p>
            <a:pPr algn="ctr"/>
            <a:r>
              <a:rPr lang="id-ID" dirty="0"/>
              <a:t>Latihan : Konversi Biner ke Oktet</a:t>
            </a:r>
          </a:p>
        </p:txBody>
      </p:sp>
      <p:graphicFrame>
        <p:nvGraphicFramePr>
          <p:cNvPr id="7" name="Table 6">
            <a:extLst>
              <a:ext uri="{FF2B5EF4-FFF2-40B4-BE49-F238E27FC236}">
                <a16:creationId xmlns:a16="http://schemas.microsoft.com/office/drawing/2014/main" id="{81EA661B-FC73-B196-3B5D-4DA52C3E50B7}"/>
              </a:ext>
            </a:extLst>
          </p:cNvPr>
          <p:cNvGraphicFramePr>
            <a:graphicFrameLocks noGrp="1"/>
          </p:cNvGraphicFramePr>
          <p:nvPr>
            <p:extLst>
              <p:ext uri="{D42A27DB-BD31-4B8C-83A1-F6EECF244321}">
                <p14:modId xmlns:p14="http://schemas.microsoft.com/office/powerpoint/2010/main" val="740314390"/>
              </p:ext>
            </p:extLst>
          </p:nvPr>
        </p:nvGraphicFramePr>
        <p:xfrm>
          <a:off x="529719" y="1626711"/>
          <a:ext cx="4425382" cy="3840480"/>
        </p:xfrm>
        <a:graphic>
          <a:graphicData uri="http://schemas.openxmlformats.org/drawingml/2006/table">
            <a:tbl>
              <a:tblPr/>
              <a:tblGrid>
                <a:gridCol w="2212691">
                  <a:extLst>
                    <a:ext uri="{9D8B030D-6E8A-4147-A177-3AD203B41FA5}">
                      <a16:colId xmlns:a16="http://schemas.microsoft.com/office/drawing/2014/main" val="1520707044"/>
                    </a:ext>
                  </a:extLst>
                </a:gridCol>
                <a:gridCol w="2212691">
                  <a:extLst>
                    <a:ext uri="{9D8B030D-6E8A-4147-A177-3AD203B41FA5}">
                      <a16:colId xmlns:a16="http://schemas.microsoft.com/office/drawing/2014/main" val="4133823981"/>
                    </a:ext>
                  </a:extLst>
                </a:gridCol>
              </a:tblGrid>
              <a:tr h="315736">
                <a:tc>
                  <a:txBody>
                    <a:bodyPr/>
                    <a:lstStyle/>
                    <a:p>
                      <a:pPr algn="ctr" fontAlgn="b"/>
                      <a:r>
                        <a:rPr lang="id-ID" b="1" dirty="0">
                          <a:solidFill>
                            <a:srgbClr val="161616"/>
                          </a:solidFill>
                          <a:effectLst/>
                          <a:latin typeface="Open Sans" panose="020B0606030504020204" pitchFamily="34" charset="0"/>
                        </a:rPr>
                        <a:t>Biner</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r>
                        <a:rPr lang="id-ID" b="1" dirty="0">
                          <a:solidFill>
                            <a:srgbClr val="161616"/>
                          </a:solidFill>
                          <a:effectLst/>
                          <a:latin typeface="Open Sans" panose="020B0606030504020204" pitchFamily="34" charset="0"/>
                        </a:rPr>
                        <a:t>Oktet</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15736">
                <a:tc>
                  <a:txBody>
                    <a:bodyPr/>
                    <a:lstStyle/>
                    <a:p>
                      <a:pPr algn="ctr" fontAlgn="t"/>
                      <a:r>
                        <a:rPr lang="id-ID" dirty="0">
                          <a:solidFill>
                            <a:srgbClr val="161616"/>
                          </a:solidFill>
                          <a:effectLst/>
                          <a:latin typeface="Open Sans" panose="020B0606030504020204" pitchFamily="34" charset="0"/>
                        </a:rPr>
                        <a:t>000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92049930"/>
                  </a:ext>
                </a:extLst>
              </a:tr>
              <a:tr h="315736">
                <a:tc>
                  <a:txBody>
                    <a:bodyPr/>
                    <a:lstStyle/>
                    <a:p>
                      <a:pPr algn="ctr" fontAlgn="t"/>
                      <a:r>
                        <a:rPr lang="id-ID" dirty="0">
                          <a:solidFill>
                            <a:srgbClr val="161616"/>
                          </a:solidFill>
                          <a:effectLst/>
                          <a:latin typeface="Open Sans" panose="020B0606030504020204" pitchFamily="34" charset="0"/>
                        </a:rPr>
                        <a:t>001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616786064"/>
                  </a:ext>
                </a:extLst>
              </a:tr>
              <a:tr h="315736">
                <a:tc>
                  <a:txBody>
                    <a:bodyPr/>
                    <a:lstStyle/>
                    <a:p>
                      <a:pPr algn="ctr" fontAlgn="t"/>
                      <a:r>
                        <a:rPr lang="id-ID" dirty="0">
                          <a:solidFill>
                            <a:srgbClr val="161616"/>
                          </a:solidFill>
                          <a:effectLst/>
                          <a:latin typeface="Open Sans" panose="020B0606030504020204" pitchFamily="34" charset="0"/>
                        </a:rPr>
                        <a:t>010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2</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02382913"/>
                  </a:ext>
                </a:extLst>
              </a:tr>
              <a:tr h="315736">
                <a:tc>
                  <a:txBody>
                    <a:bodyPr/>
                    <a:lstStyle/>
                    <a:p>
                      <a:pPr algn="ctr" fontAlgn="t"/>
                      <a:r>
                        <a:rPr lang="id-ID" dirty="0">
                          <a:solidFill>
                            <a:srgbClr val="161616"/>
                          </a:solidFill>
                          <a:effectLst/>
                          <a:latin typeface="Open Sans" panose="020B0606030504020204" pitchFamily="34" charset="0"/>
                        </a:rPr>
                        <a:t>011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3</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09049939"/>
                  </a:ext>
                </a:extLst>
              </a:tr>
              <a:tr h="315736">
                <a:tc>
                  <a:txBody>
                    <a:bodyPr/>
                    <a:lstStyle/>
                    <a:p>
                      <a:pPr algn="ctr" fontAlgn="t"/>
                      <a:r>
                        <a:rPr lang="id-ID" dirty="0">
                          <a:solidFill>
                            <a:srgbClr val="161616"/>
                          </a:solidFill>
                          <a:effectLst/>
                          <a:latin typeface="Open Sans" panose="020B0606030504020204" pitchFamily="34" charset="0"/>
                        </a:rPr>
                        <a:t>100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4</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95603018"/>
                  </a:ext>
                </a:extLst>
              </a:tr>
              <a:tr h="315736">
                <a:tc>
                  <a:txBody>
                    <a:bodyPr/>
                    <a:lstStyle/>
                    <a:p>
                      <a:pPr algn="ctr" fontAlgn="t"/>
                      <a:r>
                        <a:rPr lang="id-ID" dirty="0">
                          <a:solidFill>
                            <a:srgbClr val="161616"/>
                          </a:solidFill>
                          <a:effectLst/>
                          <a:latin typeface="Open Sans" panose="020B0606030504020204" pitchFamily="34" charset="0"/>
                        </a:rPr>
                        <a:t>101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5</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48362469"/>
                  </a:ext>
                </a:extLst>
              </a:tr>
              <a:tr h="315736">
                <a:tc>
                  <a:txBody>
                    <a:bodyPr/>
                    <a:lstStyle/>
                    <a:p>
                      <a:pPr algn="ctr" fontAlgn="t"/>
                      <a:r>
                        <a:rPr lang="id-ID" dirty="0">
                          <a:solidFill>
                            <a:srgbClr val="161616"/>
                          </a:solidFill>
                          <a:effectLst/>
                          <a:latin typeface="Open Sans" panose="020B0606030504020204" pitchFamily="34" charset="0"/>
                        </a:rPr>
                        <a:t>110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6</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59901475"/>
                  </a:ext>
                </a:extLst>
              </a:tr>
              <a:tr h="315736">
                <a:tc>
                  <a:txBody>
                    <a:bodyPr/>
                    <a:lstStyle/>
                    <a:p>
                      <a:pPr algn="ctr" fontAlgn="t"/>
                      <a:r>
                        <a:rPr lang="id-ID" dirty="0">
                          <a:solidFill>
                            <a:srgbClr val="161616"/>
                          </a:solidFill>
                          <a:effectLst/>
                          <a:latin typeface="Open Sans" panose="020B0606030504020204" pitchFamily="34" charset="0"/>
                        </a:rPr>
                        <a:t>111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7</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44066480"/>
                  </a:ext>
                </a:extLst>
              </a:tr>
            </a:tbl>
          </a:graphicData>
        </a:graphic>
      </p:graphicFrame>
      <p:sp>
        <p:nvSpPr>
          <p:cNvPr id="3" name="TextBox 2">
            <a:extLst>
              <a:ext uri="{FF2B5EF4-FFF2-40B4-BE49-F238E27FC236}">
                <a16:creationId xmlns:a16="http://schemas.microsoft.com/office/drawing/2014/main" id="{778338D1-0286-F9E9-5BB7-78381F34950D}"/>
              </a:ext>
            </a:extLst>
          </p:cNvPr>
          <p:cNvSpPr txBox="1"/>
          <p:nvPr/>
        </p:nvSpPr>
        <p:spPr>
          <a:xfrm>
            <a:off x="5382608" y="1620995"/>
            <a:ext cx="6199791"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1110100</a:t>
            </a:r>
            <a:r>
              <a:rPr lang="id-ID" sz="5400" baseline="-25000" dirty="0"/>
              <a:t>(2) </a:t>
            </a:r>
            <a:r>
              <a:rPr lang="id-ID" sz="5400" dirty="0"/>
              <a:t>=</a:t>
            </a:r>
            <a:r>
              <a:rPr lang="id-ID" sz="5400" baseline="-25000" dirty="0"/>
              <a:t> </a:t>
            </a:r>
            <a:r>
              <a:rPr lang="id-ID" sz="5400" dirty="0"/>
              <a:t>...   </a:t>
            </a:r>
            <a:r>
              <a:rPr lang="id-ID" sz="5400" baseline="-25000" dirty="0"/>
              <a:t>(8)</a:t>
            </a:r>
            <a:r>
              <a:rPr lang="id-ID" sz="5400" dirty="0"/>
              <a:t> </a:t>
            </a:r>
            <a:endParaRPr lang="id-ID" sz="5400" baseline="-25000" dirty="0"/>
          </a:p>
        </p:txBody>
      </p:sp>
      <p:graphicFrame>
        <p:nvGraphicFramePr>
          <p:cNvPr id="4" name="Table 3">
            <a:extLst>
              <a:ext uri="{FF2B5EF4-FFF2-40B4-BE49-F238E27FC236}">
                <a16:creationId xmlns:a16="http://schemas.microsoft.com/office/drawing/2014/main" id="{7EF66EB5-81B4-6D41-65C7-7B101BBD5A04}"/>
              </a:ext>
            </a:extLst>
          </p:cNvPr>
          <p:cNvGraphicFramePr>
            <a:graphicFrameLocks noGrp="1"/>
          </p:cNvGraphicFramePr>
          <p:nvPr>
            <p:extLst>
              <p:ext uri="{D42A27DB-BD31-4B8C-83A1-F6EECF244321}">
                <p14:modId xmlns:p14="http://schemas.microsoft.com/office/powerpoint/2010/main" val="1449096170"/>
              </p:ext>
            </p:extLst>
          </p:nvPr>
        </p:nvGraphicFramePr>
        <p:xfrm>
          <a:off x="5382608" y="2740380"/>
          <a:ext cx="3073329" cy="426720"/>
        </p:xfrm>
        <a:graphic>
          <a:graphicData uri="http://schemas.openxmlformats.org/drawingml/2006/table">
            <a:tbl>
              <a:tblPr/>
              <a:tblGrid>
                <a:gridCol w="900497">
                  <a:extLst>
                    <a:ext uri="{9D8B030D-6E8A-4147-A177-3AD203B41FA5}">
                      <a16:colId xmlns:a16="http://schemas.microsoft.com/office/drawing/2014/main" val="1520707044"/>
                    </a:ext>
                  </a:extLst>
                </a:gridCol>
                <a:gridCol w="1167897">
                  <a:extLst>
                    <a:ext uri="{9D8B030D-6E8A-4147-A177-3AD203B41FA5}">
                      <a16:colId xmlns:a16="http://schemas.microsoft.com/office/drawing/2014/main" val="4133823981"/>
                    </a:ext>
                  </a:extLst>
                </a:gridCol>
                <a:gridCol w="1004935">
                  <a:extLst>
                    <a:ext uri="{9D8B030D-6E8A-4147-A177-3AD203B41FA5}">
                      <a16:colId xmlns:a16="http://schemas.microsoft.com/office/drawing/2014/main" val="3239990901"/>
                    </a:ext>
                  </a:extLst>
                </a:gridCol>
              </a:tblGrid>
              <a:tr h="315736">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bl>
          </a:graphicData>
        </a:graphic>
      </p:graphicFrame>
    </p:spTree>
    <p:extLst>
      <p:ext uri="{BB962C8B-B14F-4D97-AF65-F5344CB8AC3E}">
        <p14:creationId xmlns:p14="http://schemas.microsoft.com/office/powerpoint/2010/main" val="14332720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365125"/>
            <a:ext cx="10515600" cy="846455"/>
          </a:xfrm>
        </p:spPr>
        <p:txBody>
          <a:bodyPr/>
          <a:lstStyle/>
          <a:p>
            <a:pPr algn="ctr"/>
            <a:r>
              <a:rPr lang="id-ID" dirty="0"/>
              <a:t>Konversi Oktet ke Biner</a:t>
            </a:r>
          </a:p>
        </p:txBody>
      </p:sp>
      <p:graphicFrame>
        <p:nvGraphicFramePr>
          <p:cNvPr id="7" name="Table 6">
            <a:extLst>
              <a:ext uri="{FF2B5EF4-FFF2-40B4-BE49-F238E27FC236}">
                <a16:creationId xmlns:a16="http://schemas.microsoft.com/office/drawing/2014/main" id="{81EA661B-FC73-B196-3B5D-4DA52C3E50B7}"/>
              </a:ext>
            </a:extLst>
          </p:cNvPr>
          <p:cNvGraphicFramePr>
            <a:graphicFrameLocks noGrp="1"/>
          </p:cNvGraphicFramePr>
          <p:nvPr>
            <p:extLst>
              <p:ext uri="{D42A27DB-BD31-4B8C-83A1-F6EECF244321}">
                <p14:modId xmlns:p14="http://schemas.microsoft.com/office/powerpoint/2010/main" val="3177512143"/>
              </p:ext>
            </p:extLst>
          </p:nvPr>
        </p:nvGraphicFramePr>
        <p:xfrm>
          <a:off x="489519" y="2182971"/>
          <a:ext cx="4425382" cy="3840480"/>
        </p:xfrm>
        <a:graphic>
          <a:graphicData uri="http://schemas.openxmlformats.org/drawingml/2006/table">
            <a:tbl>
              <a:tblPr/>
              <a:tblGrid>
                <a:gridCol w="2212691">
                  <a:extLst>
                    <a:ext uri="{9D8B030D-6E8A-4147-A177-3AD203B41FA5}">
                      <a16:colId xmlns:a16="http://schemas.microsoft.com/office/drawing/2014/main" val="1520707044"/>
                    </a:ext>
                  </a:extLst>
                </a:gridCol>
                <a:gridCol w="2212691">
                  <a:extLst>
                    <a:ext uri="{9D8B030D-6E8A-4147-A177-3AD203B41FA5}">
                      <a16:colId xmlns:a16="http://schemas.microsoft.com/office/drawing/2014/main" val="4133823981"/>
                    </a:ext>
                  </a:extLst>
                </a:gridCol>
              </a:tblGrid>
              <a:tr h="315736">
                <a:tc>
                  <a:txBody>
                    <a:bodyPr/>
                    <a:lstStyle/>
                    <a:p>
                      <a:pPr algn="ctr" fontAlgn="b"/>
                      <a:r>
                        <a:rPr lang="id-ID" b="1" dirty="0">
                          <a:solidFill>
                            <a:srgbClr val="161616"/>
                          </a:solidFill>
                          <a:effectLst/>
                          <a:latin typeface="Open Sans" panose="020B0606030504020204" pitchFamily="34" charset="0"/>
                        </a:rPr>
                        <a:t>Biner</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r>
                        <a:rPr lang="id-ID" b="1" dirty="0">
                          <a:solidFill>
                            <a:srgbClr val="161616"/>
                          </a:solidFill>
                          <a:effectLst/>
                          <a:latin typeface="Open Sans" panose="020B0606030504020204" pitchFamily="34" charset="0"/>
                        </a:rPr>
                        <a:t>Oktet</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15736">
                <a:tc>
                  <a:txBody>
                    <a:bodyPr/>
                    <a:lstStyle/>
                    <a:p>
                      <a:pPr algn="ctr" fontAlgn="t"/>
                      <a:r>
                        <a:rPr lang="id-ID" dirty="0">
                          <a:solidFill>
                            <a:srgbClr val="161616"/>
                          </a:solidFill>
                          <a:effectLst/>
                          <a:latin typeface="Open Sans" panose="020B0606030504020204" pitchFamily="34" charset="0"/>
                        </a:rPr>
                        <a:t>000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92049930"/>
                  </a:ext>
                </a:extLst>
              </a:tr>
              <a:tr h="315736">
                <a:tc>
                  <a:txBody>
                    <a:bodyPr/>
                    <a:lstStyle/>
                    <a:p>
                      <a:pPr algn="ctr" fontAlgn="t"/>
                      <a:r>
                        <a:rPr lang="id-ID" dirty="0">
                          <a:solidFill>
                            <a:srgbClr val="161616"/>
                          </a:solidFill>
                          <a:effectLst/>
                          <a:latin typeface="Open Sans" panose="020B0606030504020204" pitchFamily="34" charset="0"/>
                        </a:rPr>
                        <a:t>001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616786064"/>
                  </a:ext>
                </a:extLst>
              </a:tr>
              <a:tr h="315736">
                <a:tc>
                  <a:txBody>
                    <a:bodyPr/>
                    <a:lstStyle/>
                    <a:p>
                      <a:pPr algn="ctr" fontAlgn="t"/>
                      <a:r>
                        <a:rPr lang="id-ID" dirty="0">
                          <a:solidFill>
                            <a:srgbClr val="161616"/>
                          </a:solidFill>
                          <a:effectLst/>
                          <a:latin typeface="Open Sans" panose="020B0606030504020204" pitchFamily="34" charset="0"/>
                        </a:rPr>
                        <a:t>010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2</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02382913"/>
                  </a:ext>
                </a:extLst>
              </a:tr>
              <a:tr h="315736">
                <a:tc>
                  <a:txBody>
                    <a:bodyPr/>
                    <a:lstStyle/>
                    <a:p>
                      <a:pPr algn="ctr" fontAlgn="t"/>
                      <a:r>
                        <a:rPr lang="id-ID" dirty="0">
                          <a:solidFill>
                            <a:srgbClr val="161616"/>
                          </a:solidFill>
                          <a:effectLst/>
                          <a:latin typeface="Open Sans" panose="020B0606030504020204" pitchFamily="34" charset="0"/>
                        </a:rPr>
                        <a:t>011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3</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09049939"/>
                  </a:ext>
                </a:extLst>
              </a:tr>
              <a:tr h="315736">
                <a:tc>
                  <a:txBody>
                    <a:bodyPr/>
                    <a:lstStyle/>
                    <a:p>
                      <a:pPr algn="ctr" fontAlgn="t"/>
                      <a:r>
                        <a:rPr lang="id-ID" dirty="0">
                          <a:solidFill>
                            <a:srgbClr val="161616"/>
                          </a:solidFill>
                          <a:effectLst/>
                          <a:latin typeface="Open Sans" panose="020B0606030504020204" pitchFamily="34" charset="0"/>
                        </a:rPr>
                        <a:t>100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4</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95603018"/>
                  </a:ext>
                </a:extLst>
              </a:tr>
              <a:tr h="315736">
                <a:tc>
                  <a:txBody>
                    <a:bodyPr/>
                    <a:lstStyle/>
                    <a:p>
                      <a:pPr algn="ctr" fontAlgn="t"/>
                      <a:r>
                        <a:rPr lang="id-ID" dirty="0">
                          <a:solidFill>
                            <a:srgbClr val="161616"/>
                          </a:solidFill>
                          <a:effectLst/>
                          <a:latin typeface="Open Sans" panose="020B0606030504020204" pitchFamily="34" charset="0"/>
                        </a:rPr>
                        <a:t>101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5</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48362469"/>
                  </a:ext>
                </a:extLst>
              </a:tr>
              <a:tr h="315736">
                <a:tc>
                  <a:txBody>
                    <a:bodyPr/>
                    <a:lstStyle/>
                    <a:p>
                      <a:pPr algn="ctr" fontAlgn="t"/>
                      <a:r>
                        <a:rPr lang="id-ID" dirty="0">
                          <a:solidFill>
                            <a:srgbClr val="161616"/>
                          </a:solidFill>
                          <a:effectLst/>
                          <a:latin typeface="Open Sans" panose="020B0606030504020204" pitchFamily="34" charset="0"/>
                        </a:rPr>
                        <a:t>110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6</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59901475"/>
                  </a:ext>
                </a:extLst>
              </a:tr>
              <a:tr h="315736">
                <a:tc>
                  <a:txBody>
                    <a:bodyPr/>
                    <a:lstStyle/>
                    <a:p>
                      <a:pPr algn="ctr" fontAlgn="t"/>
                      <a:r>
                        <a:rPr lang="id-ID" dirty="0">
                          <a:solidFill>
                            <a:srgbClr val="161616"/>
                          </a:solidFill>
                          <a:effectLst/>
                          <a:latin typeface="Open Sans" panose="020B0606030504020204" pitchFamily="34" charset="0"/>
                        </a:rPr>
                        <a:t>111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7</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44066480"/>
                  </a:ext>
                </a:extLst>
              </a:tr>
            </a:tbl>
          </a:graphicData>
        </a:graphic>
      </p:graphicFrame>
      <p:sp>
        <p:nvSpPr>
          <p:cNvPr id="3" name="TextBox 2">
            <a:extLst>
              <a:ext uri="{FF2B5EF4-FFF2-40B4-BE49-F238E27FC236}">
                <a16:creationId xmlns:a16="http://schemas.microsoft.com/office/drawing/2014/main" id="{778338D1-0286-F9E9-5BB7-78381F34950D}"/>
              </a:ext>
            </a:extLst>
          </p:cNvPr>
          <p:cNvSpPr txBox="1"/>
          <p:nvPr/>
        </p:nvSpPr>
        <p:spPr>
          <a:xfrm>
            <a:off x="5382609" y="2182971"/>
            <a:ext cx="6199791"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305</a:t>
            </a:r>
            <a:r>
              <a:rPr lang="id-ID" sz="5400" baseline="-25000" dirty="0"/>
              <a:t>(8)           </a:t>
            </a:r>
            <a:r>
              <a:rPr lang="id-ID" sz="5400" dirty="0"/>
              <a:t>=</a:t>
            </a:r>
            <a:r>
              <a:rPr lang="id-ID" sz="5400" baseline="-25000" dirty="0"/>
              <a:t> </a:t>
            </a:r>
            <a:r>
              <a:rPr lang="id-ID" sz="5400" dirty="0"/>
              <a:t>...   </a:t>
            </a:r>
            <a:r>
              <a:rPr lang="id-ID" sz="5400" baseline="-25000" dirty="0"/>
              <a:t>(2)</a:t>
            </a:r>
            <a:r>
              <a:rPr lang="id-ID" sz="5400" dirty="0"/>
              <a:t> </a:t>
            </a:r>
            <a:endParaRPr lang="id-ID" sz="5400" baseline="-25000" dirty="0"/>
          </a:p>
        </p:txBody>
      </p:sp>
      <p:sp>
        <p:nvSpPr>
          <p:cNvPr id="4" name="Rectangle 3">
            <a:extLst>
              <a:ext uri="{FF2B5EF4-FFF2-40B4-BE49-F238E27FC236}">
                <a16:creationId xmlns:a16="http://schemas.microsoft.com/office/drawing/2014/main" id="{34E046FC-843F-C20F-77FF-BA81DD3203BC}"/>
              </a:ext>
            </a:extLst>
          </p:cNvPr>
          <p:cNvSpPr/>
          <p:nvPr/>
        </p:nvSpPr>
        <p:spPr>
          <a:xfrm>
            <a:off x="7653369" y="3587989"/>
            <a:ext cx="914400" cy="140514"/>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5" name="Rectangle 4">
            <a:extLst>
              <a:ext uri="{FF2B5EF4-FFF2-40B4-BE49-F238E27FC236}">
                <a16:creationId xmlns:a16="http://schemas.microsoft.com/office/drawing/2014/main" id="{95186659-5887-6884-2FC0-6754692E85E7}"/>
              </a:ext>
            </a:extLst>
          </p:cNvPr>
          <p:cNvSpPr/>
          <p:nvPr/>
        </p:nvSpPr>
        <p:spPr>
          <a:xfrm>
            <a:off x="6517989" y="3587989"/>
            <a:ext cx="914400" cy="140514"/>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58453037-CBDB-642C-F966-BCB6B3185278}"/>
              </a:ext>
            </a:extLst>
          </p:cNvPr>
          <p:cNvSpPr/>
          <p:nvPr/>
        </p:nvSpPr>
        <p:spPr>
          <a:xfrm>
            <a:off x="5382609" y="3587989"/>
            <a:ext cx="914400" cy="140514"/>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TextBox 7">
            <a:extLst>
              <a:ext uri="{FF2B5EF4-FFF2-40B4-BE49-F238E27FC236}">
                <a16:creationId xmlns:a16="http://schemas.microsoft.com/office/drawing/2014/main" id="{74F39FA1-BC64-A3BB-C7C8-D112C8AF7954}"/>
              </a:ext>
            </a:extLst>
          </p:cNvPr>
          <p:cNvSpPr txBox="1"/>
          <p:nvPr/>
        </p:nvSpPr>
        <p:spPr>
          <a:xfrm>
            <a:off x="7920594" y="3245327"/>
            <a:ext cx="365760" cy="369332"/>
          </a:xfrm>
          <a:prstGeom prst="rect">
            <a:avLst/>
          </a:prstGeom>
          <a:noFill/>
        </p:spPr>
        <p:txBody>
          <a:bodyPr wrap="square" rtlCol="0">
            <a:spAutoFit/>
          </a:bodyPr>
          <a:lstStyle/>
          <a:p>
            <a:pPr algn="ctr"/>
            <a:r>
              <a:rPr lang="id-ID" dirty="0"/>
              <a:t>5</a:t>
            </a:r>
          </a:p>
        </p:txBody>
      </p:sp>
      <p:sp>
        <p:nvSpPr>
          <p:cNvPr id="9" name="TextBox 8">
            <a:extLst>
              <a:ext uri="{FF2B5EF4-FFF2-40B4-BE49-F238E27FC236}">
                <a16:creationId xmlns:a16="http://schemas.microsoft.com/office/drawing/2014/main" id="{A6B5D9CE-3A0A-DA18-B4E3-D4997694955C}"/>
              </a:ext>
            </a:extLst>
          </p:cNvPr>
          <p:cNvSpPr txBox="1"/>
          <p:nvPr/>
        </p:nvSpPr>
        <p:spPr>
          <a:xfrm>
            <a:off x="6799010" y="3245327"/>
            <a:ext cx="365760" cy="369332"/>
          </a:xfrm>
          <a:prstGeom prst="rect">
            <a:avLst/>
          </a:prstGeom>
          <a:noFill/>
        </p:spPr>
        <p:txBody>
          <a:bodyPr wrap="square" rtlCol="0">
            <a:spAutoFit/>
          </a:bodyPr>
          <a:lstStyle/>
          <a:p>
            <a:pPr algn="ctr"/>
            <a:r>
              <a:rPr lang="id-ID" dirty="0"/>
              <a:t>0</a:t>
            </a:r>
          </a:p>
        </p:txBody>
      </p:sp>
      <p:sp>
        <p:nvSpPr>
          <p:cNvPr id="10" name="TextBox 9">
            <a:extLst>
              <a:ext uri="{FF2B5EF4-FFF2-40B4-BE49-F238E27FC236}">
                <a16:creationId xmlns:a16="http://schemas.microsoft.com/office/drawing/2014/main" id="{2C7FA0A1-C056-64C6-7D3A-6DA339237811}"/>
              </a:ext>
            </a:extLst>
          </p:cNvPr>
          <p:cNvSpPr txBox="1"/>
          <p:nvPr/>
        </p:nvSpPr>
        <p:spPr>
          <a:xfrm>
            <a:off x="5656929" y="3243461"/>
            <a:ext cx="365760" cy="369332"/>
          </a:xfrm>
          <a:prstGeom prst="rect">
            <a:avLst/>
          </a:prstGeom>
          <a:noFill/>
        </p:spPr>
        <p:txBody>
          <a:bodyPr wrap="square" rtlCol="0">
            <a:spAutoFit/>
          </a:bodyPr>
          <a:lstStyle/>
          <a:p>
            <a:pPr algn="ctr"/>
            <a:r>
              <a:rPr lang="id-ID" dirty="0"/>
              <a:t>3</a:t>
            </a:r>
          </a:p>
        </p:txBody>
      </p:sp>
      <p:sp>
        <p:nvSpPr>
          <p:cNvPr id="11" name="TextBox 10">
            <a:extLst>
              <a:ext uri="{FF2B5EF4-FFF2-40B4-BE49-F238E27FC236}">
                <a16:creationId xmlns:a16="http://schemas.microsoft.com/office/drawing/2014/main" id="{88174BC5-778D-40C2-631B-94274FFDB8AE}"/>
              </a:ext>
            </a:extLst>
          </p:cNvPr>
          <p:cNvSpPr txBox="1"/>
          <p:nvPr/>
        </p:nvSpPr>
        <p:spPr>
          <a:xfrm>
            <a:off x="7653369" y="3772655"/>
            <a:ext cx="914400" cy="369332"/>
          </a:xfrm>
          <a:prstGeom prst="rect">
            <a:avLst/>
          </a:prstGeom>
          <a:noFill/>
        </p:spPr>
        <p:txBody>
          <a:bodyPr wrap="square" rtlCol="0">
            <a:spAutoFit/>
          </a:bodyPr>
          <a:lstStyle/>
          <a:p>
            <a:pPr algn="ctr"/>
            <a:r>
              <a:rPr lang="id-ID" dirty="0"/>
              <a:t>101</a:t>
            </a:r>
          </a:p>
        </p:txBody>
      </p:sp>
      <p:sp>
        <p:nvSpPr>
          <p:cNvPr id="12" name="TextBox 11">
            <a:extLst>
              <a:ext uri="{FF2B5EF4-FFF2-40B4-BE49-F238E27FC236}">
                <a16:creationId xmlns:a16="http://schemas.microsoft.com/office/drawing/2014/main" id="{9F324166-5AFD-09F3-35E7-E03DA81346D9}"/>
              </a:ext>
            </a:extLst>
          </p:cNvPr>
          <p:cNvSpPr txBox="1"/>
          <p:nvPr/>
        </p:nvSpPr>
        <p:spPr>
          <a:xfrm>
            <a:off x="6524690" y="3772655"/>
            <a:ext cx="914400" cy="369332"/>
          </a:xfrm>
          <a:prstGeom prst="rect">
            <a:avLst/>
          </a:prstGeom>
          <a:noFill/>
        </p:spPr>
        <p:txBody>
          <a:bodyPr wrap="square" rtlCol="0">
            <a:spAutoFit/>
          </a:bodyPr>
          <a:lstStyle/>
          <a:p>
            <a:pPr algn="ctr"/>
            <a:r>
              <a:rPr lang="id-ID" dirty="0"/>
              <a:t>000</a:t>
            </a:r>
          </a:p>
        </p:txBody>
      </p:sp>
      <p:sp>
        <p:nvSpPr>
          <p:cNvPr id="13" name="TextBox 12">
            <a:extLst>
              <a:ext uri="{FF2B5EF4-FFF2-40B4-BE49-F238E27FC236}">
                <a16:creationId xmlns:a16="http://schemas.microsoft.com/office/drawing/2014/main" id="{A0D95A67-8D90-7C85-542E-7210A43BB284}"/>
              </a:ext>
            </a:extLst>
          </p:cNvPr>
          <p:cNvSpPr txBox="1"/>
          <p:nvPr/>
        </p:nvSpPr>
        <p:spPr>
          <a:xfrm>
            <a:off x="5442650" y="3772655"/>
            <a:ext cx="914400" cy="369332"/>
          </a:xfrm>
          <a:prstGeom prst="rect">
            <a:avLst/>
          </a:prstGeom>
          <a:noFill/>
        </p:spPr>
        <p:txBody>
          <a:bodyPr wrap="square" rtlCol="0">
            <a:spAutoFit/>
          </a:bodyPr>
          <a:lstStyle/>
          <a:p>
            <a:pPr algn="ctr"/>
            <a:r>
              <a:rPr lang="id-ID" dirty="0"/>
              <a:t>011</a:t>
            </a:r>
          </a:p>
        </p:txBody>
      </p:sp>
      <p:sp>
        <p:nvSpPr>
          <p:cNvPr id="14" name="TextBox 13">
            <a:extLst>
              <a:ext uri="{FF2B5EF4-FFF2-40B4-BE49-F238E27FC236}">
                <a16:creationId xmlns:a16="http://schemas.microsoft.com/office/drawing/2014/main" id="{4FE68D64-752B-7547-F460-8078D9F505E2}"/>
              </a:ext>
            </a:extLst>
          </p:cNvPr>
          <p:cNvSpPr txBox="1"/>
          <p:nvPr/>
        </p:nvSpPr>
        <p:spPr>
          <a:xfrm>
            <a:off x="8766684" y="3365858"/>
            <a:ext cx="2815716" cy="584775"/>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r>
              <a:rPr lang="id-ID" sz="3200" dirty="0"/>
              <a:t>=</a:t>
            </a:r>
            <a:r>
              <a:rPr lang="id-ID" sz="3200" baseline="-25000" dirty="0"/>
              <a:t> </a:t>
            </a:r>
            <a:r>
              <a:rPr lang="id-ID" sz="3200" dirty="0"/>
              <a:t>011000101 </a:t>
            </a:r>
            <a:r>
              <a:rPr lang="id-ID" sz="3200" baseline="-25000" dirty="0"/>
              <a:t>(2)</a:t>
            </a:r>
            <a:r>
              <a:rPr lang="id-ID" sz="3200" dirty="0"/>
              <a:t> </a:t>
            </a:r>
            <a:endParaRPr lang="id-ID" sz="3200" baseline="-25000" dirty="0"/>
          </a:p>
        </p:txBody>
      </p:sp>
      <p:sp>
        <p:nvSpPr>
          <p:cNvPr id="15" name="TextBox 14">
            <a:extLst>
              <a:ext uri="{FF2B5EF4-FFF2-40B4-BE49-F238E27FC236}">
                <a16:creationId xmlns:a16="http://schemas.microsoft.com/office/drawing/2014/main" id="{973EE83E-5295-FEC6-27AA-951F155ED3A7}"/>
              </a:ext>
            </a:extLst>
          </p:cNvPr>
          <p:cNvSpPr txBox="1"/>
          <p:nvPr/>
        </p:nvSpPr>
        <p:spPr>
          <a:xfrm>
            <a:off x="489519" y="1211580"/>
            <a:ext cx="11092881"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dari oktet ke biner dilakukan dengan mengonversi langsung setiap digit oktet menjadi digit biner sesuai dengan tabelnya </a:t>
            </a:r>
            <a:endParaRPr lang="en-US" sz="2000" dirty="0"/>
          </a:p>
        </p:txBody>
      </p:sp>
    </p:spTree>
    <p:extLst>
      <p:ext uri="{BB962C8B-B14F-4D97-AF65-F5344CB8AC3E}">
        <p14:creationId xmlns:p14="http://schemas.microsoft.com/office/powerpoint/2010/main" val="315874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fill="hold"/>
                                        <p:tgtEl>
                                          <p:spTgt spid="6"/>
                                        </p:tgtEl>
                                        <p:attrNameLst>
                                          <p:attrName>ppt_x</p:attrName>
                                        </p:attrNameLst>
                                      </p:cBhvr>
                                      <p:tavLst>
                                        <p:tav tm="0">
                                          <p:val>
                                            <p:strVal val="#ppt_x"/>
                                          </p:val>
                                        </p:tav>
                                        <p:tav tm="100000">
                                          <p:val>
                                            <p:strVal val="#ppt_x"/>
                                          </p:val>
                                        </p:tav>
                                      </p:tavLst>
                                    </p:anim>
                                    <p:anim calcmode="lin" valueType="num">
                                      <p:cBhvr additive="base">
                                        <p:cTn id="6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500" fill="hold"/>
                                        <p:tgtEl>
                                          <p:spTgt spid="13"/>
                                        </p:tgtEl>
                                        <p:attrNameLst>
                                          <p:attrName>ppt_x</p:attrName>
                                        </p:attrNameLst>
                                      </p:cBhvr>
                                      <p:tavLst>
                                        <p:tav tm="0">
                                          <p:val>
                                            <p:strVal val="#ppt_x"/>
                                          </p:val>
                                        </p:tav>
                                        <p:tav tm="100000">
                                          <p:val>
                                            <p:strVal val="#ppt_x"/>
                                          </p:val>
                                        </p:tav>
                                      </p:tavLst>
                                    </p:anim>
                                    <p:anim calcmode="lin" valueType="num">
                                      <p:cBhvr additive="base">
                                        <p:cTn id="7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ppt_x"/>
                                          </p:val>
                                        </p:tav>
                                        <p:tav tm="100000">
                                          <p:val>
                                            <p:strVal val="#ppt_x"/>
                                          </p:val>
                                        </p:tav>
                                      </p:tavLst>
                                    </p:anim>
                                    <p:anim calcmode="lin" valueType="num">
                                      <p:cBhvr additive="base">
                                        <p:cTn id="8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p:bldP spid="9" grpId="0"/>
      <p:bldP spid="10" grpId="0"/>
      <p:bldP spid="11" grpId="0"/>
      <p:bldP spid="12" grpId="0"/>
      <p:bldP spid="13" grpId="0"/>
      <p:bldP spid="14"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365125"/>
            <a:ext cx="10515600" cy="846455"/>
          </a:xfrm>
        </p:spPr>
        <p:txBody>
          <a:bodyPr/>
          <a:lstStyle/>
          <a:p>
            <a:pPr algn="ctr"/>
            <a:r>
              <a:rPr lang="id-ID" dirty="0"/>
              <a:t>Latihan : Konversi Oktet ke Biner</a:t>
            </a:r>
          </a:p>
        </p:txBody>
      </p:sp>
      <p:graphicFrame>
        <p:nvGraphicFramePr>
          <p:cNvPr id="7" name="Table 6">
            <a:extLst>
              <a:ext uri="{FF2B5EF4-FFF2-40B4-BE49-F238E27FC236}">
                <a16:creationId xmlns:a16="http://schemas.microsoft.com/office/drawing/2014/main" id="{81EA661B-FC73-B196-3B5D-4DA52C3E50B7}"/>
              </a:ext>
            </a:extLst>
          </p:cNvPr>
          <p:cNvGraphicFramePr>
            <a:graphicFrameLocks noGrp="1"/>
          </p:cNvGraphicFramePr>
          <p:nvPr/>
        </p:nvGraphicFramePr>
        <p:xfrm>
          <a:off x="529719" y="1626711"/>
          <a:ext cx="4425382" cy="3840480"/>
        </p:xfrm>
        <a:graphic>
          <a:graphicData uri="http://schemas.openxmlformats.org/drawingml/2006/table">
            <a:tbl>
              <a:tblPr/>
              <a:tblGrid>
                <a:gridCol w="2212691">
                  <a:extLst>
                    <a:ext uri="{9D8B030D-6E8A-4147-A177-3AD203B41FA5}">
                      <a16:colId xmlns:a16="http://schemas.microsoft.com/office/drawing/2014/main" val="1520707044"/>
                    </a:ext>
                  </a:extLst>
                </a:gridCol>
                <a:gridCol w="2212691">
                  <a:extLst>
                    <a:ext uri="{9D8B030D-6E8A-4147-A177-3AD203B41FA5}">
                      <a16:colId xmlns:a16="http://schemas.microsoft.com/office/drawing/2014/main" val="4133823981"/>
                    </a:ext>
                  </a:extLst>
                </a:gridCol>
              </a:tblGrid>
              <a:tr h="315736">
                <a:tc>
                  <a:txBody>
                    <a:bodyPr/>
                    <a:lstStyle/>
                    <a:p>
                      <a:pPr algn="ctr" fontAlgn="b"/>
                      <a:r>
                        <a:rPr lang="id-ID" b="1" dirty="0">
                          <a:solidFill>
                            <a:srgbClr val="161616"/>
                          </a:solidFill>
                          <a:effectLst/>
                          <a:latin typeface="Open Sans" panose="020B0606030504020204" pitchFamily="34" charset="0"/>
                        </a:rPr>
                        <a:t>Biner</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r>
                        <a:rPr lang="id-ID" b="1" dirty="0">
                          <a:solidFill>
                            <a:srgbClr val="161616"/>
                          </a:solidFill>
                          <a:effectLst/>
                          <a:latin typeface="Open Sans" panose="020B0606030504020204" pitchFamily="34" charset="0"/>
                        </a:rPr>
                        <a:t>Oktet</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15736">
                <a:tc>
                  <a:txBody>
                    <a:bodyPr/>
                    <a:lstStyle/>
                    <a:p>
                      <a:pPr algn="ctr" fontAlgn="t"/>
                      <a:r>
                        <a:rPr lang="id-ID" dirty="0">
                          <a:solidFill>
                            <a:srgbClr val="161616"/>
                          </a:solidFill>
                          <a:effectLst/>
                          <a:latin typeface="Open Sans" panose="020B0606030504020204" pitchFamily="34" charset="0"/>
                        </a:rPr>
                        <a:t>000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92049930"/>
                  </a:ext>
                </a:extLst>
              </a:tr>
              <a:tr h="315736">
                <a:tc>
                  <a:txBody>
                    <a:bodyPr/>
                    <a:lstStyle/>
                    <a:p>
                      <a:pPr algn="ctr" fontAlgn="t"/>
                      <a:r>
                        <a:rPr lang="id-ID" dirty="0">
                          <a:solidFill>
                            <a:srgbClr val="161616"/>
                          </a:solidFill>
                          <a:effectLst/>
                          <a:latin typeface="Open Sans" panose="020B0606030504020204" pitchFamily="34" charset="0"/>
                        </a:rPr>
                        <a:t>001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616786064"/>
                  </a:ext>
                </a:extLst>
              </a:tr>
              <a:tr h="315736">
                <a:tc>
                  <a:txBody>
                    <a:bodyPr/>
                    <a:lstStyle/>
                    <a:p>
                      <a:pPr algn="ctr" fontAlgn="t"/>
                      <a:r>
                        <a:rPr lang="id-ID" dirty="0">
                          <a:solidFill>
                            <a:srgbClr val="161616"/>
                          </a:solidFill>
                          <a:effectLst/>
                          <a:latin typeface="Open Sans" panose="020B0606030504020204" pitchFamily="34" charset="0"/>
                        </a:rPr>
                        <a:t>010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2</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02382913"/>
                  </a:ext>
                </a:extLst>
              </a:tr>
              <a:tr h="315736">
                <a:tc>
                  <a:txBody>
                    <a:bodyPr/>
                    <a:lstStyle/>
                    <a:p>
                      <a:pPr algn="ctr" fontAlgn="t"/>
                      <a:r>
                        <a:rPr lang="id-ID" dirty="0">
                          <a:solidFill>
                            <a:srgbClr val="161616"/>
                          </a:solidFill>
                          <a:effectLst/>
                          <a:latin typeface="Open Sans" panose="020B0606030504020204" pitchFamily="34" charset="0"/>
                        </a:rPr>
                        <a:t>011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3</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09049939"/>
                  </a:ext>
                </a:extLst>
              </a:tr>
              <a:tr h="315736">
                <a:tc>
                  <a:txBody>
                    <a:bodyPr/>
                    <a:lstStyle/>
                    <a:p>
                      <a:pPr algn="ctr" fontAlgn="t"/>
                      <a:r>
                        <a:rPr lang="id-ID" dirty="0">
                          <a:solidFill>
                            <a:srgbClr val="161616"/>
                          </a:solidFill>
                          <a:effectLst/>
                          <a:latin typeface="Open Sans" panose="020B0606030504020204" pitchFamily="34" charset="0"/>
                        </a:rPr>
                        <a:t>100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4</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95603018"/>
                  </a:ext>
                </a:extLst>
              </a:tr>
              <a:tr h="315736">
                <a:tc>
                  <a:txBody>
                    <a:bodyPr/>
                    <a:lstStyle/>
                    <a:p>
                      <a:pPr algn="ctr" fontAlgn="t"/>
                      <a:r>
                        <a:rPr lang="id-ID" dirty="0">
                          <a:solidFill>
                            <a:srgbClr val="161616"/>
                          </a:solidFill>
                          <a:effectLst/>
                          <a:latin typeface="Open Sans" panose="020B0606030504020204" pitchFamily="34" charset="0"/>
                        </a:rPr>
                        <a:t>101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5</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48362469"/>
                  </a:ext>
                </a:extLst>
              </a:tr>
              <a:tr h="315736">
                <a:tc>
                  <a:txBody>
                    <a:bodyPr/>
                    <a:lstStyle/>
                    <a:p>
                      <a:pPr algn="ctr" fontAlgn="t"/>
                      <a:r>
                        <a:rPr lang="id-ID" dirty="0">
                          <a:solidFill>
                            <a:srgbClr val="161616"/>
                          </a:solidFill>
                          <a:effectLst/>
                          <a:latin typeface="Open Sans" panose="020B0606030504020204" pitchFamily="34" charset="0"/>
                        </a:rPr>
                        <a:t>110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6</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59901475"/>
                  </a:ext>
                </a:extLst>
              </a:tr>
              <a:tr h="315736">
                <a:tc>
                  <a:txBody>
                    <a:bodyPr/>
                    <a:lstStyle/>
                    <a:p>
                      <a:pPr algn="ctr" fontAlgn="t"/>
                      <a:r>
                        <a:rPr lang="id-ID" dirty="0">
                          <a:solidFill>
                            <a:srgbClr val="161616"/>
                          </a:solidFill>
                          <a:effectLst/>
                          <a:latin typeface="Open Sans" panose="020B0606030504020204" pitchFamily="34" charset="0"/>
                        </a:rPr>
                        <a:t>111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dirty="0">
                          <a:solidFill>
                            <a:srgbClr val="161616"/>
                          </a:solidFill>
                          <a:effectLst/>
                          <a:latin typeface="Open Sans" panose="020B0606030504020204" pitchFamily="34" charset="0"/>
                        </a:rPr>
                        <a:t>7</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44066480"/>
                  </a:ext>
                </a:extLst>
              </a:tr>
            </a:tbl>
          </a:graphicData>
        </a:graphic>
      </p:graphicFrame>
      <p:sp>
        <p:nvSpPr>
          <p:cNvPr id="3" name="TextBox 2">
            <a:extLst>
              <a:ext uri="{FF2B5EF4-FFF2-40B4-BE49-F238E27FC236}">
                <a16:creationId xmlns:a16="http://schemas.microsoft.com/office/drawing/2014/main" id="{778338D1-0286-F9E9-5BB7-78381F34950D}"/>
              </a:ext>
            </a:extLst>
          </p:cNvPr>
          <p:cNvSpPr txBox="1"/>
          <p:nvPr/>
        </p:nvSpPr>
        <p:spPr>
          <a:xfrm>
            <a:off x="5382608" y="1620995"/>
            <a:ext cx="6199791"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561</a:t>
            </a:r>
            <a:r>
              <a:rPr lang="id-ID" sz="5400" baseline="-25000" dirty="0"/>
              <a:t>(8)           </a:t>
            </a:r>
            <a:r>
              <a:rPr lang="id-ID" sz="5400" dirty="0"/>
              <a:t>=</a:t>
            </a:r>
            <a:r>
              <a:rPr lang="id-ID" sz="5400" baseline="-25000" dirty="0"/>
              <a:t> </a:t>
            </a:r>
            <a:r>
              <a:rPr lang="id-ID" sz="5400" dirty="0"/>
              <a:t>...   </a:t>
            </a:r>
            <a:r>
              <a:rPr lang="id-ID" sz="5400" baseline="-25000" dirty="0"/>
              <a:t>(2)</a:t>
            </a:r>
            <a:r>
              <a:rPr lang="id-ID" sz="5400" dirty="0"/>
              <a:t> </a:t>
            </a:r>
            <a:endParaRPr lang="id-ID" sz="5400" baseline="-25000" dirty="0"/>
          </a:p>
        </p:txBody>
      </p:sp>
      <p:sp>
        <p:nvSpPr>
          <p:cNvPr id="15" name="TextBox 14">
            <a:extLst>
              <a:ext uri="{FF2B5EF4-FFF2-40B4-BE49-F238E27FC236}">
                <a16:creationId xmlns:a16="http://schemas.microsoft.com/office/drawing/2014/main" id="{04EC5683-F0F5-2E83-F2FA-B19085BD3BD8}"/>
              </a:ext>
            </a:extLst>
          </p:cNvPr>
          <p:cNvSpPr txBox="1"/>
          <p:nvPr/>
        </p:nvSpPr>
        <p:spPr>
          <a:xfrm>
            <a:off x="5382607" y="3661251"/>
            <a:ext cx="6199791"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245</a:t>
            </a:r>
            <a:r>
              <a:rPr lang="id-ID" sz="5400" baseline="-25000" dirty="0"/>
              <a:t>(8)           </a:t>
            </a:r>
            <a:r>
              <a:rPr lang="id-ID" sz="5400" dirty="0"/>
              <a:t>=</a:t>
            </a:r>
            <a:r>
              <a:rPr lang="id-ID" sz="5400" baseline="-25000" dirty="0"/>
              <a:t> </a:t>
            </a:r>
            <a:r>
              <a:rPr lang="id-ID" sz="5400" dirty="0"/>
              <a:t>...   </a:t>
            </a:r>
            <a:r>
              <a:rPr lang="id-ID" sz="5400" baseline="-25000" dirty="0"/>
              <a:t>(2)</a:t>
            </a:r>
            <a:r>
              <a:rPr lang="id-ID" sz="5400" dirty="0"/>
              <a:t> </a:t>
            </a:r>
            <a:endParaRPr lang="id-ID" sz="5400" baseline="-25000" dirty="0"/>
          </a:p>
        </p:txBody>
      </p:sp>
    </p:spTree>
    <p:extLst>
      <p:ext uri="{BB962C8B-B14F-4D97-AF65-F5344CB8AC3E}">
        <p14:creationId xmlns:p14="http://schemas.microsoft.com/office/powerpoint/2010/main" val="12456573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258445"/>
            <a:ext cx="10515600" cy="846455"/>
          </a:xfrm>
        </p:spPr>
        <p:txBody>
          <a:bodyPr/>
          <a:lstStyle/>
          <a:p>
            <a:pPr algn="ctr"/>
            <a:r>
              <a:rPr lang="id-ID" dirty="0"/>
              <a:t>Bilangan Heksadesimal</a:t>
            </a:r>
          </a:p>
        </p:txBody>
      </p:sp>
      <p:sp>
        <p:nvSpPr>
          <p:cNvPr id="4" name="TextBox 3">
            <a:extLst>
              <a:ext uri="{FF2B5EF4-FFF2-40B4-BE49-F238E27FC236}">
                <a16:creationId xmlns:a16="http://schemas.microsoft.com/office/drawing/2014/main" id="{CED40347-1B92-E19F-8145-6014EA189919}"/>
              </a:ext>
            </a:extLst>
          </p:cNvPr>
          <p:cNvSpPr txBox="1"/>
          <p:nvPr/>
        </p:nvSpPr>
        <p:spPr>
          <a:xfrm>
            <a:off x="489519" y="1161447"/>
            <a:ext cx="11212962"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Bilangan heksadesimal merupakan bilangan berbasis 16, dimana pilihan angka adalah 0, 1, 2, 3, 4, 5, 6, 7, 8, 9, A, B, C, D, E, F</a:t>
            </a:r>
            <a:endParaRPr lang="en-US" sz="2000" dirty="0"/>
          </a:p>
        </p:txBody>
      </p:sp>
      <p:sp>
        <p:nvSpPr>
          <p:cNvPr id="5" name="TextBox 4">
            <a:extLst>
              <a:ext uri="{FF2B5EF4-FFF2-40B4-BE49-F238E27FC236}">
                <a16:creationId xmlns:a16="http://schemas.microsoft.com/office/drawing/2014/main" id="{EAB3B463-E016-EE75-AEB0-17E51D32E7DC}"/>
              </a:ext>
            </a:extLst>
          </p:cNvPr>
          <p:cNvSpPr txBox="1"/>
          <p:nvPr/>
        </p:nvSpPr>
        <p:spPr>
          <a:xfrm>
            <a:off x="4091940" y="1978910"/>
            <a:ext cx="7610541"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Setiap pilihan angka heksadesimal dapat dikelompokkan menjadi 4 buat digit biner seperti pada tabel di sebelah kiri</a:t>
            </a:r>
            <a:endParaRPr lang="en-US" sz="2000" dirty="0"/>
          </a:p>
        </p:txBody>
      </p:sp>
      <p:graphicFrame>
        <p:nvGraphicFramePr>
          <p:cNvPr id="3" name="Table 2">
            <a:extLst>
              <a:ext uri="{FF2B5EF4-FFF2-40B4-BE49-F238E27FC236}">
                <a16:creationId xmlns:a16="http://schemas.microsoft.com/office/drawing/2014/main" id="{5AC4AD27-D943-1F6A-09C4-77B0FEA0306F}"/>
              </a:ext>
            </a:extLst>
          </p:cNvPr>
          <p:cNvGraphicFramePr>
            <a:graphicFrameLocks noGrp="1"/>
          </p:cNvGraphicFramePr>
          <p:nvPr>
            <p:extLst>
              <p:ext uri="{D42A27DB-BD31-4B8C-83A1-F6EECF244321}">
                <p14:modId xmlns:p14="http://schemas.microsoft.com/office/powerpoint/2010/main" val="2774879238"/>
              </p:ext>
            </p:extLst>
          </p:nvPr>
        </p:nvGraphicFramePr>
        <p:xfrm>
          <a:off x="489519" y="1983865"/>
          <a:ext cx="3328982" cy="4400825"/>
        </p:xfrm>
        <a:graphic>
          <a:graphicData uri="http://schemas.openxmlformats.org/drawingml/2006/table">
            <a:tbl>
              <a:tblPr/>
              <a:tblGrid>
                <a:gridCol w="898202">
                  <a:extLst>
                    <a:ext uri="{9D8B030D-6E8A-4147-A177-3AD203B41FA5}">
                      <a16:colId xmlns:a16="http://schemas.microsoft.com/office/drawing/2014/main" val="1127588827"/>
                    </a:ext>
                  </a:extLst>
                </a:gridCol>
                <a:gridCol w="975360">
                  <a:extLst>
                    <a:ext uri="{9D8B030D-6E8A-4147-A177-3AD203B41FA5}">
                      <a16:colId xmlns:a16="http://schemas.microsoft.com/office/drawing/2014/main" val="2641882315"/>
                    </a:ext>
                  </a:extLst>
                </a:gridCol>
                <a:gridCol w="1455420">
                  <a:extLst>
                    <a:ext uri="{9D8B030D-6E8A-4147-A177-3AD203B41FA5}">
                      <a16:colId xmlns:a16="http://schemas.microsoft.com/office/drawing/2014/main" val="3921882122"/>
                    </a:ext>
                  </a:extLst>
                </a:gridCol>
              </a:tblGrid>
              <a:tr h="255961">
                <a:tc>
                  <a:txBody>
                    <a:bodyPr/>
                    <a:lstStyle/>
                    <a:p>
                      <a:pPr algn="ctr" fontAlgn="b"/>
                      <a:r>
                        <a:rPr lang="id-ID" sz="1000" b="1" dirty="0">
                          <a:solidFill>
                            <a:srgbClr val="161616"/>
                          </a:solidFill>
                          <a:effectLst/>
                          <a:latin typeface="Open Sans" panose="020B0606030504020204" pitchFamily="34" charset="0"/>
                        </a:rPr>
                        <a:t>Biner</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Heksadesimal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1640838"/>
                  </a:ext>
                </a:extLst>
              </a:tr>
              <a:tr h="255961">
                <a:tc>
                  <a:txBody>
                    <a:bodyPr/>
                    <a:lstStyle/>
                    <a:p>
                      <a:pPr algn="ctr" fontAlgn="t"/>
                      <a:r>
                        <a:rPr lang="id-ID" sz="1100" b="1" dirty="0">
                          <a:solidFill>
                            <a:srgbClr val="161616"/>
                          </a:solidFill>
                          <a:effectLst/>
                          <a:latin typeface="Open Sans" panose="020B0606030504020204" pitchFamily="34" charset="0"/>
                        </a:rPr>
                        <a:t>0000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4247067"/>
                  </a:ext>
                </a:extLst>
              </a:tr>
              <a:tr h="255961">
                <a:tc>
                  <a:txBody>
                    <a:bodyPr/>
                    <a:lstStyle/>
                    <a:p>
                      <a:pPr algn="ctr" fontAlgn="t"/>
                      <a:r>
                        <a:rPr lang="id-ID" sz="1100" b="1" dirty="0">
                          <a:solidFill>
                            <a:srgbClr val="161616"/>
                          </a:solidFill>
                          <a:effectLst/>
                          <a:latin typeface="Open Sans" panose="020B0606030504020204" pitchFamily="34" charset="0"/>
                        </a:rPr>
                        <a:t>0001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83929151"/>
                  </a:ext>
                </a:extLst>
              </a:tr>
              <a:tr h="255961">
                <a:tc>
                  <a:txBody>
                    <a:bodyPr/>
                    <a:lstStyle/>
                    <a:p>
                      <a:pPr algn="ctr" fontAlgn="t"/>
                      <a:r>
                        <a:rPr lang="id-ID" sz="1100" b="1" dirty="0">
                          <a:solidFill>
                            <a:srgbClr val="161616"/>
                          </a:solidFill>
                          <a:effectLst/>
                          <a:latin typeface="Open Sans" panose="020B0606030504020204" pitchFamily="34" charset="0"/>
                        </a:rPr>
                        <a:t>0010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3527106"/>
                  </a:ext>
                </a:extLst>
              </a:tr>
              <a:tr h="255961">
                <a:tc>
                  <a:txBody>
                    <a:bodyPr/>
                    <a:lstStyle/>
                    <a:p>
                      <a:pPr algn="ctr" fontAlgn="t"/>
                      <a:r>
                        <a:rPr lang="id-ID" sz="1100" b="1" dirty="0">
                          <a:solidFill>
                            <a:srgbClr val="161616"/>
                          </a:solidFill>
                          <a:effectLst/>
                          <a:latin typeface="Open Sans" panose="020B0606030504020204" pitchFamily="34" charset="0"/>
                        </a:rPr>
                        <a:t>0011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27350342"/>
                  </a:ext>
                </a:extLst>
              </a:tr>
              <a:tr h="255961">
                <a:tc>
                  <a:txBody>
                    <a:bodyPr/>
                    <a:lstStyle/>
                    <a:p>
                      <a:pPr algn="ctr" fontAlgn="t"/>
                      <a:r>
                        <a:rPr lang="id-ID" sz="1100" b="1" dirty="0">
                          <a:solidFill>
                            <a:srgbClr val="161616"/>
                          </a:solidFill>
                          <a:effectLst/>
                          <a:latin typeface="Open Sans" panose="020B0606030504020204" pitchFamily="34" charset="0"/>
                        </a:rPr>
                        <a:t>0100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970610244"/>
                  </a:ext>
                </a:extLst>
              </a:tr>
              <a:tr h="255961">
                <a:tc>
                  <a:txBody>
                    <a:bodyPr/>
                    <a:lstStyle/>
                    <a:p>
                      <a:pPr algn="ctr" fontAlgn="t"/>
                      <a:r>
                        <a:rPr lang="id-ID" sz="1100" b="1" dirty="0">
                          <a:solidFill>
                            <a:srgbClr val="161616"/>
                          </a:solidFill>
                          <a:effectLst/>
                          <a:latin typeface="Open Sans" panose="020B0606030504020204" pitchFamily="34" charset="0"/>
                        </a:rPr>
                        <a:t>0101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36408555"/>
                  </a:ext>
                </a:extLst>
              </a:tr>
              <a:tr h="255961">
                <a:tc>
                  <a:txBody>
                    <a:bodyPr/>
                    <a:lstStyle/>
                    <a:p>
                      <a:pPr algn="ctr" fontAlgn="t"/>
                      <a:r>
                        <a:rPr lang="id-ID" sz="1100" b="1" dirty="0">
                          <a:solidFill>
                            <a:srgbClr val="161616"/>
                          </a:solidFill>
                          <a:effectLst/>
                          <a:latin typeface="Open Sans" panose="020B0606030504020204" pitchFamily="34" charset="0"/>
                        </a:rPr>
                        <a:t>0110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151728514"/>
                  </a:ext>
                </a:extLst>
              </a:tr>
              <a:tr h="255961">
                <a:tc>
                  <a:txBody>
                    <a:bodyPr/>
                    <a:lstStyle/>
                    <a:p>
                      <a:pPr algn="ctr" fontAlgn="t"/>
                      <a:r>
                        <a:rPr lang="id-ID" sz="1100" b="1" dirty="0">
                          <a:solidFill>
                            <a:srgbClr val="161616"/>
                          </a:solidFill>
                          <a:effectLst/>
                          <a:latin typeface="Open Sans" panose="020B0606030504020204" pitchFamily="34" charset="0"/>
                        </a:rPr>
                        <a:t>0111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72198305"/>
                  </a:ext>
                </a:extLst>
              </a:tr>
              <a:tr h="255961">
                <a:tc>
                  <a:txBody>
                    <a:bodyPr/>
                    <a:lstStyle/>
                    <a:p>
                      <a:pPr algn="ctr" fontAlgn="t"/>
                      <a:r>
                        <a:rPr lang="id-ID" sz="1100" b="1" dirty="0">
                          <a:solidFill>
                            <a:srgbClr val="161616"/>
                          </a:solidFill>
                          <a:effectLst/>
                          <a:latin typeface="Open Sans" panose="020B0606030504020204" pitchFamily="34" charset="0"/>
                        </a:rPr>
                        <a:t>1000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31799988"/>
                  </a:ext>
                </a:extLst>
              </a:tr>
              <a:tr h="255961">
                <a:tc>
                  <a:txBody>
                    <a:bodyPr/>
                    <a:lstStyle/>
                    <a:p>
                      <a:pPr algn="ctr" fontAlgn="t"/>
                      <a:r>
                        <a:rPr lang="id-ID" sz="1100" b="1" dirty="0">
                          <a:solidFill>
                            <a:srgbClr val="161616"/>
                          </a:solidFill>
                          <a:effectLst/>
                          <a:latin typeface="Open Sans" panose="020B0606030504020204" pitchFamily="34" charset="0"/>
                        </a:rPr>
                        <a:t>1001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96077977"/>
                  </a:ext>
                </a:extLst>
              </a:tr>
              <a:tr h="255961">
                <a:tc>
                  <a:txBody>
                    <a:bodyPr/>
                    <a:lstStyle/>
                    <a:p>
                      <a:pPr algn="ctr" fontAlgn="t"/>
                      <a:r>
                        <a:rPr lang="id-ID" sz="1100" b="1" dirty="0">
                          <a:solidFill>
                            <a:srgbClr val="161616"/>
                          </a:solidFill>
                          <a:effectLst/>
                          <a:latin typeface="Open Sans" panose="020B0606030504020204" pitchFamily="34" charset="0"/>
                        </a:rPr>
                        <a:t>1010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A or a</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956243213"/>
                  </a:ext>
                </a:extLst>
              </a:tr>
              <a:tr h="255961">
                <a:tc>
                  <a:txBody>
                    <a:bodyPr/>
                    <a:lstStyle/>
                    <a:p>
                      <a:pPr algn="ctr" fontAlgn="t"/>
                      <a:r>
                        <a:rPr lang="id-ID" sz="1100" b="1" dirty="0">
                          <a:solidFill>
                            <a:srgbClr val="161616"/>
                          </a:solidFill>
                          <a:effectLst/>
                          <a:latin typeface="Open Sans" panose="020B0606030504020204" pitchFamily="34" charset="0"/>
                        </a:rPr>
                        <a:t>1011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B or b</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55817044"/>
                  </a:ext>
                </a:extLst>
              </a:tr>
              <a:tr h="255961">
                <a:tc>
                  <a:txBody>
                    <a:bodyPr/>
                    <a:lstStyle/>
                    <a:p>
                      <a:pPr algn="ctr" fontAlgn="t"/>
                      <a:r>
                        <a:rPr lang="id-ID" sz="1100" b="1" dirty="0">
                          <a:solidFill>
                            <a:srgbClr val="161616"/>
                          </a:solidFill>
                          <a:effectLst/>
                          <a:latin typeface="Open Sans" panose="020B0606030504020204" pitchFamily="34" charset="0"/>
                        </a:rPr>
                        <a:t>1100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C or c</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36315299"/>
                  </a:ext>
                </a:extLst>
              </a:tr>
              <a:tr h="255961">
                <a:tc>
                  <a:txBody>
                    <a:bodyPr/>
                    <a:lstStyle/>
                    <a:p>
                      <a:pPr algn="ctr" fontAlgn="t"/>
                      <a:r>
                        <a:rPr lang="id-ID" sz="1100" b="1" dirty="0">
                          <a:solidFill>
                            <a:srgbClr val="161616"/>
                          </a:solidFill>
                          <a:effectLst/>
                          <a:latin typeface="Open Sans" panose="020B0606030504020204" pitchFamily="34" charset="0"/>
                        </a:rPr>
                        <a:t>1101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D or d</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47232437"/>
                  </a:ext>
                </a:extLst>
              </a:tr>
              <a:tr h="255961">
                <a:tc>
                  <a:txBody>
                    <a:bodyPr/>
                    <a:lstStyle/>
                    <a:p>
                      <a:pPr algn="ctr" fontAlgn="t"/>
                      <a:r>
                        <a:rPr lang="id-ID" sz="1100" b="1" dirty="0">
                          <a:solidFill>
                            <a:srgbClr val="161616"/>
                          </a:solidFill>
                          <a:effectLst/>
                          <a:latin typeface="Open Sans" panose="020B0606030504020204" pitchFamily="34" charset="0"/>
                        </a:rPr>
                        <a:t>1110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E or e</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62749264"/>
                  </a:ext>
                </a:extLst>
              </a:tr>
              <a:tr h="255961">
                <a:tc>
                  <a:txBody>
                    <a:bodyPr/>
                    <a:lstStyle/>
                    <a:p>
                      <a:pPr algn="ctr" fontAlgn="t"/>
                      <a:r>
                        <a:rPr lang="id-ID" sz="1100" b="1" dirty="0">
                          <a:solidFill>
                            <a:srgbClr val="161616"/>
                          </a:solidFill>
                          <a:effectLst/>
                          <a:latin typeface="Open Sans" panose="020B0606030504020204" pitchFamily="34" charset="0"/>
                        </a:rPr>
                        <a:t>1111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F or f</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79382722"/>
                  </a:ext>
                </a:extLst>
              </a:tr>
            </a:tbl>
          </a:graphicData>
        </a:graphic>
      </p:graphicFrame>
      <p:sp>
        <p:nvSpPr>
          <p:cNvPr id="6" name="TextBox 5">
            <a:extLst>
              <a:ext uri="{FF2B5EF4-FFF2-40B4-BE49-F238E27FC236}">
                <a16:creationId xmlns:a16="http://schemas.microsoft.com/office/drawing/2014/main" id="{C9DED246-D077-434E-E299-45CBF38D6A34}"/>
              </a:ext>
            </a:extLst>
          </p:cNvPr>
          <p:cNvSpPr txBox="1"/>
          <p:nvPr/>
        </p:nvSpPr>
        <p:spPr>
          <a:xfrm>
            <a:off x="4091940" y="2796373"/>
            <a:ext cx="7610541"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Dengan menggunakan tabel ini kita dapat melakukan konversi dari biner ke oktet atau dari oktet ke biner</a:t>
            </a:r>
            <a:endParaRPr lang="en-US" sz="2000" dirty="0"/>
          </a:p>
        </p:txBody>
      </p:sp>
    </p:spTree>
    <p:extLst>
      <p:ext uri="{BB962C8B-B14F-4D97-AF65-F5344CB8AC3E}">
        <p14:creationId xmlns:p14="http://schemas.microsoft.com/office/powerpoint/2010/main" val="3134967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365125"/>
            <a:ext cx="10515600" cy="846455"/>
          </a:xfrm>
        </p:spPr>
        <p:txBody>
          <a:bodyPr/>
          <a:lstStyle/>
          <a:p>
            <a:pPr algn="ctr"/>
            <a:r>
              <a:rPr lang="id-ID" dirty="0"/>
              <a:t>Konversi Biner ke Heksadesimal</a:t>
            </a:r>
          </a:p>
        </p:txBody>
      </p:sp>
      <p:sp>
        <p:nvSpPr>
          <p:cNvPr id="8" name="TextBox 7">
            <a:extLst>
              <a:ext uri="{FF2B5EF4-FFF2-40B4-BE49-F238E27FC236}">
                <a16:creationId xmlns:a16="http://schemas.microsoft.com/office/drawing/2014/main" id="{ED9EE441-9DB9-8EA9-69F5-C22E513DF290}"/>
              </a:ext>
            </a:extLst>
          </p:cNvPr>
          <p:cNvSpPr txBox="1"/>
          <p:nvPr/>
        </p:nvSpPr>
        <p:spPr>
          <a:xfrm>
            <a:off x="489519" y="1057692"/>
            <a:ext cx="11092881" cy="1015663"/>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dari biner ke heksadesimal dilakukan dengan mengelompokkan digit biner menjadi kelompok yang beranggotakan empat digit bilangan biner dimulai dari digit paling belakang, contohnya sebagai berikut:</a:t>
            </a:r>
            <a:endParaRPr lang="en-US" sz="2000" dirty="0"/>
          </a:p>
        </p:txBody>
      </p:sp>
      <p:sp>
        <p:nvSpPr>
          <p:cNvPr id="3" name="TextBox 2">
            <a:extLst>
              <a:ext uri="{FF2B5EF4-FFF2-40B4-BE49-F238E27FC236}">
                <a16:creationId xmlns:a16="http://schemas.microsoft.com/office/drawing/2014/main" id="{778338D1-0286-F9E9-5BB7-78381F34950D}"/>
              </a:ext>
            </a:extLst>
          </p:cNvPr>
          <p:cNvSpPr txBox="1"/>
          <p:nvPr/>
        </p:nvSpPr>
        <p:spPr>
          <a:xfrm>
            <a:off x="4046220" y="2159125"/>
            <a:ext cx="7536179"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01111010100</a:t>
            </a:r>
            <a:r>
              <a:rPr lang="id-ID" sz="5400" baseline="-25000" dirty="0"/>
              <a:t>(2) </a:t>
            </a:r>
            <a:r>
              <a:rPr lang="id-ID" sz="5400" dirty="0"/>
              <a:t>=</a:t>
            </a:r>
            <a:r>
              <a:rPr lang="id-ID" sz="5400" baseline="-25000" dirty="0"/>
              <a:t> </a:t>
            </a:r>
            <a:r>
              <a:rPr lang="id-ID" sz="5400" dirty="0"/>
              <a:t>... </a:t>
            </a:r>
            <a:r>
              <a:rPr lang="id-ID" sz="5400" baseline="-25000" dirty="0"/>
              <a:t>(16)</a:t>
            </a:r>
            <a:r>
              <a:rPr lang="id-ID" sz="5400" dirty="0"/>
              <a:t> </a:t>
            </a:r>
            <a:endParaRPr lang="id-ID" sz="5400" baseline="-25000" dirty="0"/>
          </a:p>
        </p:txBody>
      </p:sp>
      <p:sp>
        <p:nvSpPr>
          <p:cNvPr id="6" name="Rectangle 5">
            <a:extLst>
              <a:ext uri="{FF2B5EF4-FFF2-40B4-BE49-F238E27FC236}">
                <a16:creationId xmlns:a16="http://schemas.microsoft.com/office/drawing/2014/main" id="{7078EA9C-6C44-4AB1-B829-1ADE5BE1947A}"/>
              </a:ext>
            </a:extLst>
          </p:cNvPr>
          <p:cNvSpPr/>
          <p:nvPr/>
        </p:nvSpPr>
        <p:spPr>
          <a:xfrm>
            <a:off x="7155640" y="3599643"/>
            <a:ext cx="1317800" cy="145428"/>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1" name="TextBox 10">
            <a:extLst>
              <a:ext uri="{FF2B5EF4-FFF2-40B4-BE49-F238E27FC236}">
                <a16:creationId xmlns:a16="http://schemas.microsoft.com/office/drawing/2014/main" id="{1E6B24DD-3170-DA59-B3FD-1FB6FF9EF638}"/>
              </a:ext>
            </a:extLst>
          </p:cNvPr>
          <p:cNvSpPr txBox="1"/>
          <p:nvPr/>
        </p:nvSpPr>
        <p:spPr>
          <a:xfrm>
            <a:off x="7618115" y="3279186"/>
            <a:ext cx="365760" cy="369332"/>
          </a:xfrm>
          <a:prstGeom prst="rect">
            <a:avLst/>
          </a:prstGeom>
          <a:noFill/>
        </p:spPr>
        <p:txBody>
          <a:bodyPr wrap="square" rtlCol="0">
            <a:spAutoFit/>
          </a:bodyPr>
          <a:lstStyle/>
          <a:p>
            <a:pPr algn="ctr"/>
            <a:r>
              <a:rPr lang="id-ID" dirty="0"/>
              <a:t>1</a:t>
            </a:r>
          </a:p>
        </p:txBody>
      </p:sp>
      <p:sp>
        <p:nvSpPr>
          <p:cNvPr id="12" name="TextBox 11">
            <a:extLst>
              <a:ext uri="{FF2B5EF4-FFF2-40B4-BE49-F238E27FC236}">
                <a16:creationId xmlns:a16="http://schemas.microsoft.com/office/drawing/2014/main" id="{C465B24F-8528-B6CA-D846-8FEB06A17AE6}"/>
              </a:ext>
            </a:extLst>
          </p:cNvPr>
          <p:cNvSpPr txBox="1"/>
          <p:nvPr/>
        </p:nvSpPr>
        <p:spPr>
          <a:xfrm>
            <a:off x="6187440" y="3277893"/>
            <a:ext cx="365760" cy="369332"/>
          </a:xfrm>
          <a:prstGeom prst="rect">
            <a:avLst/>
          </a:prstGeom>
          <a:noFill/>
        </p:spPr>
        <p:txBody>
          <a:bodyPr wrap="square" rtlCol="0">
            <a:spAutoFit/>
          </a:bodyPr>
          <a:lstStyle/>
          <a:p>
            <a:pPr algn="ctr"/>
            <a:r>
              <a:rPr lang="id-ID" dirty="0"/>
              <a:t>2</a:t>
            </a:r>
          </a:p>
        </p:txBody>
      </p:sp>
      <p:sp>
        <p:nvSpPr>
          <p:cNvPr id="13" name="TextBox 12">
            <a:extLst>
              <a:ext uri="{FF2B5EF4-FFF2-40B4-BE49-F238E27FC236}">
                <a16:creationId xmlns:a16="http://schemas.microsoft.com/office/drawing/2014/main" id="{742DB7C5-B1A0-960B-3F71-B0713CB6D518}"/>
              </a:ext>
            </a:extLst>
          </p:cNvPr>
          <p:cNvSpPr txBox="1"/>
          <p:nvPr/>
        </p:nvSpPr>
        <p:spPr>
          <a:xfrm>
            <a:off x="4653934" y="3277893"/>
            <a:ext cx="365760" cy="369332"/>
          </a:xfrm>
          <a:prstGeom prst="rect">
            <a:avLst/>
          </a:prstGeom>
          <a:noFill/>
        </p:spPr>
        <p:txBody>
          <a:bodyPr wrap="square" rtlCol="0">
            <a:spAutoFit/>
          </a:bodyPr>
          <a:lstStyle/>
          <a:p>
            <a:pPr algn="ctr"/>
            <a:r>
              <a:rPr lang="id-ID" dirty="0"/>
              <a:t>3</a:t>
            </a:r>
          </a:p>
        </p:txBody>
      </p:sp>
      <p:sp>
        <p:nvSpPr>
          <p:cNvPr id="20" name="TextBox 19">
            <a:extLst>
              <a:ext uri="{FF2B5EF4-FFF2-40B4-BE49-F238E27FC236}">
                <a16:creationId xmlns:a16="http://schemas.microsoft.com/office/drawing/2014/main" id="{F0F8CB6E-3085-0147-B2AE-C4BCF6346101}"/>
              </a:ext>
            </a:extLst>
          </p:cNvPr>
          <p:cNvSpPr txBox="1"/>
          <p:nvPr/>
        </p:nvSpPr>
        <p:spPr>
          <a:xfrm>
            <a:off x="7155640" y="3745071"/>
            <a:ext cx="1317800" cy="369332"/>
          </a:xfrm>
          <a:prstGeom prst="rect">
            <a:avLst/>
          </a:prstGeom>
          <a:noFill/>
        </p:spPr>
        <p:txBody>
          <a:bodyPr wrap="square" rtlCol="0">
            <a:spAutoFit/>
          </a:bodyPr>
          <a:lstStyle/>
          <a:p>
            <a:pPr algn="ctr"/>
            <a:r>
              <a:rPr lang="id-ID" dirty="0"/>
              <a:t>0100 = 4</a:t>
            </a:r>
          </a:p>
        </p:txBody>
      </p:sp>
      <p:sp>
        <p:nvSpPr>
          <p:cNvPr id="25" name="TextBox 24">
            <a:extLst>
              <a:ext uri="{FF2B5EF4-FFF2-40B4-BE49-F238E27FC236}">
                <a16:creationId xmlns:a16="http://schemas.microsoft.com/office/drawing/2014/main" id="{533BC76D-5A5F-0B71-2577-C08BDFBBBA91}"/>
              </a:ext>
            </a:extLst>
          </p:cNvPr>
          <p:cNvSpPr txBox="1"/>
          <p:nvPr/>
        </p:nvSpPr>
        <p:spPr>
          <a:xfrm>
            <a:off x="9109893" y="3322092"/>
            <a:ext cx="2472508" cy="769441"/>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r>
              <a:rPr lang="id-ID" sz="4400" dirty="0"/>
              <a:t>=</a:t>
            </a:r>
            <a:r>
              <a:rPr lang="id-ID" sz="4400" baseline="-25000" dirty="0"/>
              <a:t> </a:t>
            </a:r>
            <a:r>
              <a:rPr lang="id-ID" sz="4400" dirty="0"/>
              <a:t>3D4 </a:t>
            </a:r>
            <a:r>
              <a:rPr lang="id-ID" sz="4400" baseline="-25000" dirty="0"/>
              <a:t>(16)</a:t>
            </a:r>
            <a:r>
              <a:rPr lang="id-ID" sz="4400" dirty="0"/>
              <a:t> </a:t>
            </a:r>
            <a:endParaRPr lang="id-ID" sz="4400" baseline="-25000" dirty="0"/>
          </a:p>
        </p:txBody>
      </p:sp>
      <p:graphicFrame>
        <p:nvGraphicFramePr>
          <p:cNvPr id="4" name="Table 3">
            <a:extLst>
              <a:ext uri="{FF2B5EF4-FFF2-40B4-BE49-F238E27FC236}">
                <a16:creationId xmlns:a16="http://schemas.microsoft.com/office/drawing/2014/main" id="{ACEC317C-0295-686C-E8A9-EDAD1DECF5D0}"/>
              </a:ext>
            </a:extLst>
          </p:cNvPr>
          <p:cNvGraphicFramePr>
            <a:graphicFrameLocks noGrp="1"/>
          </p:cNvGraphicFramePr>
          <p:nvPr>
            <p:extLst>
              <p:ext uri="{D42A27DB-BD31-4B8C-83A1-F6EECF244321}">
                <p14:modId xmlns:p14="http://schemas.microsoft.com/office/powerpoint/2010/main" val="614594315"/>
              </p:ext>
            </p:extLst>
          </p:nvPr>
        </p:nvGraphicFramePr>
        <p:xfrm>
          <a:off x="489518" y="2159125"/>
          <a:ext cx="3328982" cy="4400825"/>
        </p:xfrm>
        <a:graphic>
          <a:graphicData uri="http://schemas.openxmlformats.org/drawingml/2006/table">
            <a:tbl>
              <a:tblPr/>
              <a:tblGrid>
                <a:gridCol w="898202">
                  <a:extLst>
                    <a:ext uri="{9D8B030D-6E8A-4147-A177-3AD203B41FA5}">
                      <a16:colId xmlns:a16="http://schemas.microsoft.com/office/drawing/2014/main" val="1127588827"/>
                    </a:ext>
                  </a:extLst>
                </a:gridCol>
                <a:gridCol w="975360">
                  <a:extLst>
                    <a:ext uri="{9D8B030D-6E8A-4147-A177-3AD203B41FA5}">
                      <a16:colId xmlns:a16="http://schemas.microsoft.com/office/drawing/2014/main" val="2641882315"/>
                    </a:ext>
                  </a:extLst>
                </a:gridCol>
                <a:gridCol w="1455420">
                  <a:extLst>
                    <a:ext uri="{9D8B030D-6E8A-4147-A177-3AD203B41FA5}">
                      <a16:colId xmlns:a16="http://schemas.microsoft.com/office/drawing/2014/main" val="3921882122"/>
                    </a:ext>
                  </a:extLst>
                </a:gridCol>
              </a:tblGrid>
              <a:tr h="255961">
                <a:tc>
                  <a:txBody>
                    <a:bodyPr/>
                    <a:lstStyle/>
                    <a:p>
                      <a:pPr algn="ctr" fontAlgn="b"/>
                      <a:r>
                        <a:rPr lang="id-ID" sz="1000" b="1" dirty="0">
                          <a:solidFill>
                            <a:srgbClr val="161616"/>
                          </a:solidFill>
                          <a:effectLst/>
                          <a:latin typeface="Open Sans" panose="020B0606030504020204" pitchFamily="34" charset="0"/>
                        </a:rPr>
                        <a:t>Biner</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Heksadesimal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1640838"/>
                  </a:ext>
                </a:extLst>
              </a:tr>
              <a:tr h="255961">
                <a:tc>
                  <a:txBody>
                    <a:bodyPr/>
                    <a:lstStyle/>
                    <a:p>
                      <a:pPr algn="ctr" fontAlgn="t"/>
                      <a:r>
                        <a:rPr lang="id-ID" sz="1100" b="1" dirty="0">
                          <a:solidFill>
                            <a:srgbClr val="161616"/>
                          </a:solidFill>
                          <a:effectLst/>
                          <a:latin typeface="Open Sans" panose="020B0606030504020204" pitchFamily="34" charset="0"/>
                        </a:rPr>
                        <a:t>0000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4247067"/>
                  </a:ext>
                </a:extLst>
              </a:tr>
              <a:tr h="255961">
                <a:tc>
                  <a:txBody>
                    <a:bodyPr/>
                    <a:lstStyle/>
                    <a:p>
                      <a:pPr algn="ctr" fontAlgn="t"/>
                      <a:r>
                        <a:rPr lang="id-ID" sz="1100" b="1" dirty="0">
                          <a:solidFill>
                            <a:srgbClr val="161616"/>
                          </a:solidFill>
                          <a:effectLst/>
                          <a:latin typeface="Open Sans" panose="020B0606030504020204" pitchFamily="34" charset="0"/>
                        </a:rPr>
                        <a:t>0001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83929151"/>
                  </a:ext>
                </a:extLst>
              </a:tr>
              <a:tr h="255961">
                <a:tc>
                  <a:txBody>
                    <a:bodyPr/>
                    <a:lstStyle/>
                    <a:p>
                      <a:pPr algn="ctr" fontAlgn="t"/>
                      <a:r>
                        <a:rPr lang="id-ID" sz="1100" b="1" dirty="0">
                          <a:solidFill>
                            <a:srgbClr val="161616"/>
                          </a:solidFill>
                          <a:effectLst/>
                          <a:latin typeface="Open Sans" panose="020B0606030504020204" pitchFamily="34" charset="0"/>
                        </a:rPr>
                        <a:t>0010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3527106"/>
                  </a:ext>
                </a:extLst>
              </a:tr>
              <a:tr h="255961">
                <a:tc>
                  <a:txBody>
                    <a:bodyPr/>
                    <a:lstStyle/>
                    <a:p>
                      <a:pPr algn="ctr" fontAlgn="t"/>
                      <a:r>
                        <a:rPr lang="id-ID" sz="1100" b="1" dirty="0">
                          <a:solidFill>
                            <a:srgbClr val="161616"/>
                          </a:solidFill>
                          <a:effectLst/>
                          <a:latin typeface="Open Sans" panose="020B0606030504020204" pitchFamily="34" charset="0"/>
                        </a:rPr>
                        <a:t>0011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27350342"/>
                  </a:ext>
                </a:extLst>
              </a:tr>
              <a:tr h="255961">
                <a:tc>
                  <a:txBody>
                    <a:bodyPr/>
                    <a:lstStyle/>
                    <a:p>
                      <a:pPr algn="ctr" fontAlgn="t"/>
                      <a:r>
                        <a:rPr lang="id-ID" sz="1100" b="1" dirty="0">
                          <a:solidFill>
                            <a:srgbClr val="161616"/>
                          </a:solidFill>
                          <a:effectLst/>
                          <a:latin typeface="Open Sans" panose="020B0606030504020204" pitchFamily="34" charset="0"/>
                        </a:rPr>
                        <a:t>0100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970610244"/>
                  </a:ext>
                </a:extLst>
              </a:tr>
              <a:tr h="255961">
                <a:tc>
                  <a:txBody>
                    <a:bodyPr/>
                    <a:lstStyle/>
                    <a:p>
                      <a:pPr algn="ctr" fontAlgn="t"/>
                      <a:r>
                        <a:rPr lang="id-ID" sz="1100" b="1" dirty="0">
                          <a:solidFill>
                            <a:srgbClr val="161616"/>
                          </a:solidFill>
                          <a:effectLst/>
                          <a:latin typeface="Open Sans" panose="020B0606030504020204" pitchFamily="34" charset="0"/>
                        </a:rPr>
                        <a:t>0101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36408555"/>
                  </a:ext>
                </a:extLst>
              </a:tr>
              <a:tr h="255961">
                <a:tc>
                  <a:txBody>
                    <a:bodyPr/>
                    <a:lstStyle/>
                    <a:p>
                      <a:pPr algn="ctr" fontAlgn="t"/>
                      <a:r>
                        <a:rPr lang="id-ID" sz="1100" b="1" dirty="0">
                          <a:solidFill>
                            <a:srgbClr val="161616"/>
                          </a:solidFill>
                          <a:effectLst/>
                          <a:latin typeface="Open Sans" panose="020B0606030504020204" pitchFamily="34" charset="0"/>
                        </a:rPr>
                        <a:t>0110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151728514"/>
                  </a:ext>
                </a:extLst>
              </a:tr>
              <a:tr h="255961">
                <a:tc>
                  <a:txBody>
                    <a:bodyPr/>
                    <a:lstStyle/>
                    <a:p>
                      <a:pPr algn="ctr" fontAlgn="t"/>
                      <a:r>
                        <a:rPr lang="id-ID" sz="1100" b="1" dirty="0">
                          <a:solidFill>
                            <a:srgbClr val="161616"/>
                          </a:solidFill>
                          <a:effectLst/>
                          <a:latin typeface="Open Sans" panose="020B0606030504020204" pitchFamily="34" charset="0"/>
                        </a:rPr>
                        <a:t>0111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72198305"/>
                  </a:ext>
                </a:extLst>
              </a:tr>
              <a:tr h="255961">
                <a:tc>
                  <a:txBody>
                    <a:bodyPr/>
                    <a:lstStyle/>
                    <a:p>
                      <a:pPr algn="ctr" fontAlgn="t"/>
                      <a:r>
                        <a:rPr lang="id-ID" sz="1100" b="1" dirty="0">
                          <a:solidFill>
                            <a:srgbClr val="161616"/>
                          </a:solidFill>
                          <a:effectLst/>
                          <a:latin typeface="Open Sans" panose="020B0606030504020204" pitchFamily="34" charset="0"/>
                        </a:rPr>
                        <a:t>1000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31799988"/>
                  </a:ext>
                </a:extLst>
              </a:tr>
              <a:tr h="255961">
                <a:tc>
                  <a:txBody>
                    <a:bodyPr/>
                    <a:lstStyle/>
                    <a:p>
                      <a:pPr algn="ctr" fontAlgn="t"/>
                      <a:r>
                        <a:rPr lang="id-ID" sz="1100" b="1" dirty="0">
                          <a:solidFill>
                            <a:srgbClr val="161616"/>
                          </a:solidFill>
                          <a:effectLst/>
                          <a:latin typeface="Open Sans" panose="020B0606030504020204" pitchFamily="34" charset="0"/>
                        </a:rPr>
                        <a:t>1001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96077977"/>
                  </a:ext>
                </a:extLst>
              </a:tr>
              <a:tr h="255961">
                <a:tc>
                  <a:txBody>
                    <a:bodyPr/>
                    <a:lstStyle/>
                    <a:p>
                      <a:pPr algn="ctr" fontAlgn="t"/>
                      <a:r>
                        <a:rPr lang="id-ID" sz="1100" b="1" dirty="0">
                          <a:solidFill>
                            <a:srgbClr val="161616"/>
                          </a:solidFill>
                          <a:effectLst/>
                          <a:latin typeface="Open Sans" panose="020B0606030504020204" pitchFamily="34" charset="0"/>
                        </a:rPr>
                        <a:t>1010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A or a</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956243213"/>
                  </a:ext>
                </a:extLst>
              </a:tr>
              <a:tr h="255961">
                <a:tc>
                  <a:txBody>
                    <a:bodyPr/>
                    <a:lstStyle/>
                    <a:p>
                      <a:pPr algn="ctr" fontAlgn="t"/>
                      <a:r>
                        <a:rPr lang="id-ID" sz="1100" b="1" dirty="0">
                          <a:solidFill>
                            <a:srgbClr val="161616"/>
                          </a:solidFill>
                          <a:effectLst/>
                          <a:latin typeface="Open Sans" panose="020B0606030504020204" pitchFamily="34" charset="0"/>
                        </a:rPr>
                        <a:t>1011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B or b</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55817044"/>
                  </a:ext>
                </a:extLst>
              </a:tr>
              <a:tr h="255961">
                <a:tc>
                  <a:txBody>
                    <a:bodyPr/>
                    <a:lstStyle/>
                    <a:p>
                      <a:pPr algn="ctr" fontAlgn="t"/>
                      <a:r>
                        <a:rPr lang="id-ID" sz="1100" b="1" dirty="0">
                          <a:solidFill>
                            <a:srgbClr val="161616"/>
                          </a:solidFill>
                          <a:effectLst/>
                          <a:latin typeface="Open Sans" panose="020B0606030504020204" pitchFamily="34" charset="0"/>
                        </a:rPr>
                        <a:t>1100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C or c</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36315299"/>
                  </a:ext>
                </a:extLst>
              </a:tr>
              <a:tr h="255961">
                <a:tc>
                  <a:txBody>
                    <a:bodyPr/>
                    <a:lstStyle/>
                    <a:p>
                      <a:pPr algn="ctr" fontAlgn="t"/>
                      <a:r>
                        <a:rPr lang="id-ID" sz="1100" b="1" dirty="0">
                          <a:solidFill>
                            <a:srgbClr val="161616"/>
                          </a:solidFill>
                          <a:effectLst/>
                          <a:latin typeface="Open Sans" panose="020B0606030504020204" pitchFamily="34" charset="0"/>
                        </a:rPr>
                        <a:t>1101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D or d</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47232437"/>
                  </a:ext>
                </a:extLst>
              </a:tr>
              <a:tr h="255961">
                <a:tc>
                  <a:txBody>
                    <a:bodyPr/>
                    <a:lstStyle/>
                    <a:p>
                      <a:pPr algn="ctr" fontAlgn="t"/>
                      <a:r>
                        <a:rPr lang="id-ID" sz="1100" b="1" dirty="0">
                          <a:solidFill>
                            <a:srgbClr val="161616"/>
                          </a:solidFill>
                          <a:effectLst/>
                          <a:latin typeface="Open Sans" panose="020B0606030504020204" pitchFamily="34" charset="0"/>
                        </a:rPr>
                        <a:t>1110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E or e</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62749264"/>
                  </a:ext>
                </a:extLst>
              </a:tr>
              <a:tr h="255961">
                <a:tc>
                  <a:txBody>
                    <a:bodyPr/>
                    <a:lstStyle/>
                    <a:p>
                      <a:pPr algn="ctr" fontAlgn="t"/>
                      <a:r>
                        <a:rPr lang="id-ID" sz="1100" b="1" dirty="0">
                          <a:solidFill>
                            <a:srgbClr val="161616"/>
                          </a:solidFill>
                          <a:effectLst/>
                          <a:latin typeface="Open Sans" panose="020B0606030504020204" pitchFamily="34" charset="0"/>
                        </a:rPr>
                        <a:t>1111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F or f</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79382722"/>
                  </a:ext>
                </a:extLst>
              </a:tr>
            </a:tbl>
          </a:graphicData>
        </a:graphic>
      </p:graphicFrame>
      <p:sp>
        <p:nvSpPr>
          <p:cNvPr id="5" name="Rectangle 4">
            <a:extLst>
              <a:ext uri="{FF2B5EF4-FFF2-40B4-BE49-F238E27FC236}">
                <a16:creationId xmlns:a16="http://schemas.microsoft.com/office/drawing/2014/main" id="{EF95A5EF-944B-E157-9DB8-E0F320990ADF}"/>
              </a:ext>
            </a:extLst>
          </p:cNvPr>
          <p:cNvSpPr/>
          <p:nvPr/>
        </p:nvSpPr>
        <p:spPr>
          <a:xfrm>
            <a:off x="5663862" y="3599643"/>
            <a:ext cx="1317800" cy="145428"/>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b="1" dirty="0"/>
          </a:p>
        </p:txBody>
      </p:sp>
      <p:sp>
        <p:nvSpPr>
          <p:cNvPr id="14" name="Rectangle 13">
            <a:extLst>
              <a:ext uri="{FF2B5EF4-FFF2-40B4-BE49-F238E27FC236}">
                <a16:creationId xmlns:a16="http://schemas.microsoft.com/office/drawing/2014/main" id="{781B3B1E-2866-44A3-E22E-C0087568ADFB}"/>
              </a:ext>
            </a:extLst>
          </p:cNvPr>
          <p:cNvSpPr/>
          <p:nvPr/>
        </p:nvSpPr>
        <p:spPr>
          <a:xfrm>
            <a:off x="4191459" y="3592663"/>
            <a:ext cx="1317800" cy="145428"/>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b="1" dirty="0"/>
          </a:p>
        </p:txBody>
      </p:sp>
      <p:sp>
        <p:nvSpPr>
          <p:cNvPr id="15" name="TextBox 14">
            <a:extLst>
              <a:ext uri="{FF2B5EF4-FFF2-40B4-BE49-F238E27FC236}">
                <a16:creationId xmlns:a16="http://schemas.microsoft.com/office/drawing/2014/main" id="{95184EA3-43D7-D473-CC4D-9803F5E63A90}"/>
              </a:ext>
            </a:extLst>
          </p:cNvPr>
          <p:cNvSpPr txBox="1"/>
          <p:nvPr/>
        </p:nvSpPr>
        <p:spPr>
          <a:xfrm>
            <a:off x="5663862" y="3752294"/>
            <a:ext cx="1317800" cy="369332"/>
          </a:xfrm>
          <a:prstGeom prst="rect">
            <a:avLst/>
          </a:prstGeom>
          <a:noFill/>
        </p:spPr>
        <p:txBody>
          <a:bodyPr wrap="square" rtlCol="0">
            <a:spAutoFit/>
          </a:bodyPr>
          <a:lstStyle/>
          <a:p>
            <a:pPr algn="ctr"/>
            <a:r>
              <a:rPr lang="id-ID" dirty="0"/>
              <a:t>1101 = D</a:t>
            </a:r>
          </a:p>
        </p:txBody>
      </p:sp>
      <p:sp>
        <p:nvSpPr>
          <p:cNvPr id="16" name="TextBox 15">
            <a:extLst>
              <a:ext uri="{FF2B5EF4-FFF2-40B4-BE49-F238E27FC236}">
                <a16:creationId xmlns:a16="http://schemas.microsoft.com/office/drawing/2014/main" id="{995CF263-16F0-E817-A3D7-8E30611B3999}"/>
              </a:ext>
            </a:extLst>
          </p:cNvPr>
          <p:cNvSpPr txBox="1"/>
          <p:nvPr/>
        </p:nvSpPr>
        <p:spPr>
          <a:xfrm>
            <a:off x="4169270" y="3745071"/>
            <a:ext cx="1317800" cy="369332"/>
          </a:xfrm>
          <a:prstGeom prst="rect">
            <a:avLst/>
          </a:prstGeom>
          <a:noFill/>
        </p:spPr>
        <p:txBody>
          <a:bodyPr wrap="square" rtlCol="0">
            <a:spAutoFit/>
          </a:bodyPr>
          <a:lstStyle/>
          <a:p>
            <a:pPr algn="ctr"/>
            <a:r>
              <a:rPr lang="id-ID" dirty="0"/>
              <a:t>011 = 3</a:t>
            </a:r>
          </a:p>
        </p:txBody>
      </p:sp>
    </p:spTree>
    <p:extLst>
      <p:ext uri="{BB962C8B-B14F-4D97-AF65-F5344CB8AC3E}">
        <p14:creationId xmlns:p14="http://schemas.microsoft.com/office/powerpoint/2010/main" val="91591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1000"/>
                                        <p:tgtEl>
                                          <p:spTgt spid="5"/>
                                        </p:tgtEl>
                                      </p:cBhvr>
                                    </p:animEffect>
                                    <p:anim calcmode="lin" valueType="num">
                                      <p:cBhvr>
                                        <p:cTn id="57" dur="1000" fill="hold"/>
                                        <p:tgtEl>
                                          <p:spTgt spid="5"/>
                                        </p:tgtEl>
                                        <p:attrNameLst>
                                          <p:attrName>ppt_x</p:attrName>
                                        </p:attrNameLst>
                                      </p:cBhvr>
                                      <p:tavLst>
                                        <p:tav tm="0">
                                          <p:val>
                                            <p:strVal val="#ppt_x"/>
                                          </p:val>
                                        </p:tav>
                                        <p:tav tm="100000">
                                          <p:val>
                                            <p:strVal val="#ppt_x"/>
                                          </p:val>
                                        </p:tav>
                                      </p:tavLst>
                                    </p:anim>
                                    <p:anim calcmode="lin" valueType="num">
                                      <p:cBhvr>
                                        <p:cTn id="5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1000"/>
                                        <p:tgtEl>
                                          <p:spTgt spid="13"/>
                                        </p:tgtEl>
                                      </p:cBhvr>
                                    </p:animEffect>
                                    <p:anim calcmode="lin" valueType="num">
                                      <p:cBhvr>
                                        <p:cTn id="71" dur="1000" fill="hold"/>
                                        <p:tgtEl>
                                          <p:spTgt spid="13"/>
                                        </p:tgtEl>
                                        <p:attrNameLst>
                                          <p:attrName>ppt_x</p:attrName>
                                        </p:attrNameLst>
                                      </p:cBhvr>
                                      <p:tavLst>
                                        <p:tav tm="0">
                                          <p:val>
                                            <p:strVal val="#ppt_x"/>
                                          </p:val>
                                        </p:tav>
                                        <p:tav tm="100000">
                                          <p:val>
                                            <p:strVal val="#ppt_x"/>
                                          </p:val>
                                        </p:tav>
                                      </p:tavLst>
                                    </p:anim>
                                    <p:anim calcmode="lin" valueType="num">
                                      <p:cBhvr>
                                        <p:cTn id="7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anim calcmode="lin" valueType="num">
                                      <p:cBhvr>
                                        <p:cTn id="78" dur="1000" fill="hold"/>
                                        <p:tgtEl>
                                          <p:spTgt spid="14"/>
                                        </p:tgtEl>
                                        <p:attrNameLst>
                                          <p:attrName>ppt_x</p:attrName>
                                        </p:attrNameLst>
                                      </p:cBhvr>
                                      <p:tavLst>
                                        <p:tav tm="0">
                                          <p:val>
                                            <p:strVal val="#ppt_x"/>
                                          </p:val>
                                        </p:tav>
                                        <p:tav tm="100000">
                                          <p:val>
                                            <p:strVal val="#ppt_x"/>
                                          </p:val>
                                        </p:tav>
                                      </p:tavLst>
                                    </p:anim>
                                    <p:anim calcmode="lin" valueType="num">
                                      <p:cBhvr>
                                        <p:cTn id="7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fade">
                                      <p:cBhvr>
                                        <p:cTn id="84" dur="1000"/>
                                        <p:tgtEl>
                                          <p:spTgt spid="16"/>
                                        </p:tgtEl>
                                      </p:cBhvr>
                                    </p:animEffect>
                                    <p:anim calcmode="lin" valueType="num">
                                      <p:cBhvr>
                                        <p:cTn id="85" dur="1000" fill="hold"/>
                                        <p:tgtEl>
                                          <p:spTgt spid="16"/>
                                        </p:tgtEl>
                                        <p:attrNameLst>
                                          <p:attrName>ppt_x</p:attrName>
                                        </p:attrNameLst>
                                      </p:cBhvr>
                                      <p:tavLst>
                                        <p:tav tm="0">
                                          <p:val>
                                            <p:strVal val="#ppt_x"/>
                                          </p:val>
                                        </p:tav>
                                        <p:tav tm="100000">
                                          <p:val>
                                            <p:strVal val="#ppt_x"/>
                                          </p:val>
                                        </p:tav>
                                      </p:tavLst>
                                    </p:anim>
                                    <p:anim calcmode="lin" valueType="num">
                                      <p:cBhvr>
                                        <p:cTn id="8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fade">
                                      <p:cBhvr>
                                        <p:cTn id="91" dur="1000"/>
                                        <p:tgtEl>
                                          <p:spTgt spid="25"/>
                                        </p:tgtEl>
                                      </p:cBhvr>
                                    </p:animEffect>
                                    <p:anim calcmode="lin" valueType="num">
                                      <p:cBhvr>
                                        <p:cTn id="92" dur="1000" fill="hold"/>
                                        <p:tgtEl>
                                          <p:spTgt spid="25"/>
                                        </p:tgtEl>
                                        <p:attrNameLst>
                                          <p:attrName>ppt_x</p:attrName>
                                        </p:attrNameLst>
                                      </p:cBhvr>
                                      <p:tavLst>
                                        <p:tav tm="0">
                                          <p:val>
                                            <p:strVal val="#ppt_x"/>
                                          </p:val>
                                        </p:tav>
                                        <p:tav tm="100000">
                                          <p:val>
                                            <p:strVal val="#ppt_x"/>
                                          </p:val>
                                        </p:tav>
                                      </p:tavLst>
                                    </p:anim>
                                    <p:anim calcmode="lin" valueType="num">
                                      <p:cBhvr>
                                        <p:cTn id="93"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6" grpId="0" animBg="1"/>
      <p:bldP spid="11" grpId="0"/>
      <p:bldP spid="12" grpId="0"/>
      <p:bldP spid="13" grpId="0"/>
      <p:bldP spid="20" grpId="0"/>
      <p:bldP spid="25" grpId="0" animBg="1"/>
      <p:bldP spid="5" grpId="0" animBg="1"/>
      <p:bldP spid="14" grpId="0" animBg="1"/>
      <p:bldP spid="15"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365125"/>
            <a:ext cx="10515600" cy="846455"/>
          </a:xfrm>
        </p:spPr>
        <p:txBody>
          <a:bodyPr/>
          <a:lstStyle/>
          <a:p>
            <a:pPr algn="ctr"/>
            <a:r>
              <a:rPr lang="id-ID" dirty="0"/>
              <a:t>Latihan : Konversi Biner ke Heksadesimal</a:t>
            </a:r>
          </a:p>
        </p:txBody>
      </p:sp>
      <p:sp>
        <p:nvSpPr>
          <p:cNvPr id="3" name="TextBox 2">
            <a:extLst>
              <a:ext uri="{FF2B5EF4-FFF2-40B4-BE49-F238E27FC236}">
                <a16:creationId xmlns:a16="http://schemas.microsoft.com/office/drawing/2014/main" id="{778338D1-0286-F9E9-5BB7-78381F34950D}"/>
              </a:ext>
            </a:extLst>
          </p:cNvPr>
          <p:cNvSpPr txBox="1"/>
          <p:nvPr/>
        </p:nvSpPr>
        <p:spPr>
          <a:xfrm>
            <a:off x="4791095" y="1447800"/>
            <a:ext cx="6562705"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0101100</a:t>
            </a:r>
            <a:r>
              <a:rPr lang="id-ID" sz="5400" baseline="-25000" dirty="0"/>
              <a:t>(2) </a:t>
            </a:r>
            <a:r>
              <a:rPr lang="id-ID" sz="5400" dirty="0"/>
              <a:t>=</a:t>
            </a:r>
            <a:r>
              <a:rPr lang="id-ID" sz="5400" baseline="-25000" dirty="0"/>
              <a:t> </a:t>
            </a:r>
            <a:r>
              <a:rPr lang="id-ID" sz="5400" dirty="0"/>
              <a:t>... </a:t>
            </a:r>
            <a:r>
              <a:rPr lang="id-ID" sz="5400" baseline="-25000" dirty="0"/>
              <a:t>(16)</a:t>
            </a:r>
            <a:r>
              <a:rPr lang="id-ID" sz="5400" dirty="0"/>
              <a:t> </a:t>
            </a:r>
            <a:endParaRPr lang="id-ID" sz="5400" baseline="-25000" dirty="0"/>
          </a:p>
        </p:txBody>
      </p:sp>
      <p:graphicFrame>
        <p:nvGraphicFramePr>
          <p:cNvPr id="4" name="Table 3">
            <a:extLst>
              <a:ext uri="{FF2B5EF4-FFF2-40B4-BE49-F238E27FC236}">
                <a16:creationId xmlns:a16="http://schemas.microsoft.com/office/drawing/2014/main" id="{ACEC317C-0295-686C-E8A9-EDAD1DECF5D0}"/>
              </a:ext>
            </a:extLst>
          </p:cNvPr>
          <p:cNvGraphicFramePr>
            <a:graphicFrameLocks noGrp="1"/>
          </p:cNvGraphicFramePr>
          <p:nvPr>
            <p:extLst>
              <p:ext uri="{D42A27DB-BD31-4B8C-83A1-F6EECF244321}">
                <p14:modId xmlns:p14="http://schemas.microsoft.com/office/powerpoint/2010/main" val="3990516296"/>
              </p:ext>
            </p:extLst>
          </p:nvPr>
        </p:nvGraphicFramePr>
        <p:xfrm>
          <a:off x="489517" y="1447800"/>
          <a:ext cx="4009813" cy="5177281"/>
        </p:xfrm>
        <a:graphic>
          <a:graphicData uri="http://schemas.openxmlformats.org/drawingml/2006/table">
            <a:tbl>
              <a:tblPr/>
              <a:tblGrid>
                <a:gridCol w="1081899">
                  <a:extLst>
                    <a:ext uri="{9D8B030D-6E8A-4147-A177-3AD203B41FA5}">
                      <a16:colId xmlns:a16="http://schemas.microsoft.com/office/drawing/2014/main" val="1127588827"/>
                    </a:ext>
                  </a:extLst>
                </a:gridCol>
                <a:gridCol w="1174837">
                  <a:extLst>
                    <a:ext uri="{9D8B030D-6E8A-4147-A177-3AD203B41FA5}">
                      <a16:colId xmlns:a16="http://schemas.microsoft.com/office/drawing/2014/main" val="2641882315"/>
                    </a:ext>
                  </a:extLst>
                </a:gridCol>
                <a:gridCol w="1753077">
                  <a:extLst>
                    <a:ext uri="{9D8B030D-6E8A-4147-A177-3AD203B41FA5}">
                      <a16:colId xmlns:a16="http://schemas.microsoft.com/office/drawing/2014/main" val="3921882122"/>
                    </a:ext>
                  </a:extLst>
                </a:gridCol>
              </a:tblGrid>
              <a:tr h="300897">
                <a:tc>
                  <a:txBody>
                    <a:bodyPr/>
                    <a:lstStyle/>
                    <a:p>
                      <a:pPr algn="ctr" fontAlgn="b"/>
                      <a:r>
                        <a:rPr lang="id-ID" sz="1200" b="1" dirty="0">
                          <a:solidFill>
                            <a:srgbClr val="161616"/>
                          </a:solidFill>
                          <a:effectLst/>
                          <a:latin typeface="Open Sans" panose="020B0606030504020204" pitchFamily="34" charset="0"/>
                        </a:rPr>
                        <a:t>Biner</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200" b="1" dirty="0">
                          <a:solidFill>
                            <a:srgbClr val="161616"/>
                          </a:solidFill>
                          <a:effectLst/>
                          <a:latin typeface="Open Sans" panose="020B0606030504020204" pitchFamily="34" charset="0"/>
                        </a:rPr>
                        <a:t>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200" b="1" dirty="0">
                          <a:solidFill>
                            <a:srgbClr val="161616"/>
                          </a:solidFill>
                          <a:effectLst/>
                          <a:latin typeface="Open Sans" panose="020B0606030504020204" pitchFamily="34" charset="0"/>
                        </a:rPr>
                        <a:t>Heksadesimal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1640838"/>
                  </a:ext>
                </a:extLst>
              </a:tr>
              <a:tr h="300897">
                <a:tc>
                  <a:txBody>
                    <a:bodyPr/>
                    <a:lstStyle/>
                    <a:p>
                      <a:pPr algn="ctr" fontAlgn="t"/>
                      <a:r>
                        <a:rPr lang="id-ID" sz="1400" b="1" dirty="0">
                          <a:solidFill>
                            <a:srgbClr val="161616"/>
                          </a:solidFill>
                          <a:effectLst/>
                          <a:latin typeface="Open Sans" panose="020B0606030504020204" pitchFamily="34" charset="0"/>
                        </a:rPr>
                        <a:t>0000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4247067"/>
                  </a:ext>
                </a:extLst>
              </a:tr>
              <a:tr h="300897">
                <a:tc>
                  <a:txBody>
                    <a:bodyPr/>
                    <a:lstStyle/>
                    <a:p>
                      <a:pPr algn="ctr" fontAlgn="t"/>
                      <a:r>
                        <a:rPr lang="id-ID" sz="1400" b="1" dirty="0">
                          <a:solidFill>
                            <a:srgbClr val="161616"/>
                          </a:solidFill>
                          <a:effectLst/>
                          <a:latin typeface="Open Sans" panose="020B0606030504020204" pitchFamily="34" charset="0"/>
                        </a:rPr>
                        <a:t>0001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83929151"/>
                  </a:ext>
                </a:extLst>
              </a:tr>
              <a:tr h="300897">
                <a:tc>
                  <a:txBody>
                    <a:bodyPr/>
                    <a:lstStyle/>
                    <a:p>
                      <a:pPr algn="ctr" fontAlgn="t"/>
                      <a:r>
                        <a:rPr lang="id-ID" sz="1400" b="1" dirty="0">
                          <a:solidFill>
                            <a:srgbClr val="161616"/>
                          </a:solidFill>
                          <a:effectLst/>
                          <a:latin typeface="Open Sans" panose="020B0606030504020204" pitchFamily="34" charset="0"/>
                        </a:rPr>
                        <a:t>0010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3527106"/>
                  </a:ext>
                </a:extLst>
              </a:tr>
              <a:tr h="300897">
                <a:tc>
                  <a:txBody>
                    <a:bodyPr/>
                    <a:lstStyle/>
                    <a:p>
                      <a:pPr algn="ctr" fontAlgn="t"/>
                      <a:r>
                        <a:rPr lang="id-ID" sz="1400" b="1" dirty="0">
                          <a:solidFill>
                            <a:srgbClr val="161616"/>
                          </a:solidFill>
                          <a:effectLst/>
                          <a:latin typeface="Open Sans" panose="020B0606030504020204" pitchFamily="34" charset="0"/>
                        </a:rPr>
                        <a:t>0011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27350342"/>
                  </a:ext>
                </a:extLst>
              </a:tr>
              <a:tr h="300897">
                <a:tc>
                  <a:txBody>
                    <a:bodyPr/>
                    <a:lstStyle/>
                    <a:p>
                      <a:pPr algn="ctr" fontAlgn="t"/>
                      <a:r>
                        <a:rPr lang="id-ID" sz="1400" b="1" dirty="0">
                          <a:solidFill>
                            <a:srgbClr val="161616"/>
                          </a:solidFill>
                          <a:effectLst/>
                          <a:latin typeface="Open Sans" panose="020B0606030504020204" pitchFamily="34" charset="0"/>
                        </a:rPr>
                        <a:t>0100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970610244"/>
                  </a:ext>
                </a:extLst>
              </a:tr>
              <a:tr h="300897">
                <a:tc>
                  <a:txBody>
                    <a:bodyPr/>
                    <a:lstStyle/>
                    <a:p>
                      <a:pPr algn="ctr" fontAlgn="t"/>
                      <a:r>
                        <a:rPr lang="id-ID" sz="1400" b="1" dirty="0">
                          <a:solidFill>
                            <a:srgbClr val="161616"/>
                          </a:solidFill>
                          <a:effectLst/>
                          <a:latin typeface="Open Sans" panose="020B0606030504020204" pitchFamily="34" charset="0"/>
                        </a:rPr>
                        <a:t>0101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36408555"/>
                  </a:ext>
                </a:extLst>
              </a:tr>
              <a:tr h="300897">
                <a:tc>
                  <a:txBody>
                    <a:bodyPr/>
                    <a:lstStyle/>
                    <a:p>
                      <a:pPr algn="ctr" fontAlgn="t"/>
                      <a:r>
                        <a:rPr lang="id-ID" sz="1400" b="1" dirty="0">
                          <a:solidFill>
                            <a:srgbClr val="161616"/>
                          </a:solidFill>
                          <a:effectLst/>
                          <a:latin typeface="Open Sans" panose="020B0606030504020204" pitchFamily="34" charset="0"/>
                        </a:rPr>
                        <a:t>0110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151728514"/>
                  </a:ext>
                </a:extLst>
              </a:tr>
              <a:tr h="300897">
                <a:tc>
                  <a:txBody>
                    <a:bodyPr/>
                    <a:lstStyle/>
                    <a:p>
                      <a:pPr algn="ctr" fontAlgn="t"/>
                      <a:r>
                        <a:rPr lang="id-ID" sz="1400" b="1" dirty="0">
                          <a:solidFill>
                            <a:srgbClr val="161616"/>
                          </a:solidFill>
                          <a:effectLst/>
                          <a:latin typeface="Open Sans" panose="020B0606030504020204" pitchFamily="34" charset="0"/>
                        </a:rPr>
                        <a:t>0111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72198305"/>
                  </a:ext>
                </a:extLst>
              </a:tr>
              <a:tr h="300897">
                <a:tc>
                  <a:txBody>
                    <a:bodyPr/>
                    <a:lstStyle/>
                    <a:p>
                      <a:pPr algn="ctr" fontAlgn="t"/>
                      <a:r>
                        <a:rPr lang="id-ID" sz="1400" b="1" dirty="0">
                          <a:solidFill>
                            <a:srgbClr val="161616"/>
                          </a:solidFill>
                          <a:effectLst/>
                          <a:latin typeface="Open Sans" panose="020B0606030504020204" pitchFamily="34" charset="0"/>
                        </a:rPr>
                        <a:t>1000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31799988"/>
                  </a:ext>
                </a:extLst>
              </a:tr>
              <a:tr h="300897">
                <a:tc>
                  <a:txBody>
                    <a:bodyPr/>
                    <a:lstStyle/>
                    <a:p>
                      <a:pPr algn="ctr" fontAlgn="t"/>
                      <a:r>
                        <a:rPr lang="id-ID" sz="1400" b="1" dirty="0">
                          <a:solidFill>
                            <a:srgbClr val="161616"/>
                          </a:solidFill>
                          <a:effectLst/>
                          <a:latin typeface="Open Sans" panose="020B0606030504020204" pitchFamily="34" charset="0"/>
                        </a:rPr>
                        <a:t>1001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96077977"/>
                  </a:ext>
                </a:extLst>
              </a:tr>
              <a:tr h="300897">
                <a:tc>
                  <a:txBody>
                    <a:bodyPr/>
                    <a:lstStyle/>
                    <a:p>
                      <a:pPr algn="ctr" fontAlgn="t"/>
                      <a:r>
                        <a:rPr lang="id-ID" sz="1400" b="1" dirty="0">
                          <a:solidFill>
                            <a:srgbClr val="161616"/>
                          </a:solidFill>
                          <a:effectLst/>
                          <a:latin typeface="Open Sans" panose="020B0606030504020204" pitchFamily="34" charset="0"/>
                        </a:rPr>
                        <a:t>1010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A or a</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956243213"/>
                  </a:ext>
                </a:extLst>
              </a:tr>
              <a:tr h="300897">
                <a:tc>
                  <a:txBody>
                    <a:bodyPr/>
                    <a:lstStyle/>
                    <a:p>
                      <a:pPr algn="ctr" fontAlgn="t"/>
                      <a:r>
                        <a:rPr lang="id-ID" sz="1400" b="1" dirty="0">
                          <a:solidFill>
                            <a:srgbClr val="161616"/>
                          </a:solidFill>
                          <a:effectLst/>
                          <a:latin typeface="Open Sans" panose="020B0606030504020204" pitchFamily="34" charset="0"/>
                        </a:rPr>
                        <a:t>1011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B or b</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55817044"/>
                  </a:ext>
                </a:extLst>
              </a:tr>
              <a:tr h="300897">
                <a:tc>
                  <a:txBody>
                    <a:bodyPr/>
                    <a:lstStyle/>
                    <a:p>
                      <a:pPr algn="ctr" fontAlgn="t"/>
                      <a:r>
                        <a:rPr lang="id-ID" sz="1400" b="1" dirty="0">
                          <a:solidFill>
                            <a:srgbClr val="161616"/>
                          </a:solidFill>
                          <a:effectLst/>
                          <a:latin typeface="Open Sans" panose="020B0606030504020204" pitchFamily="34" charset="0"/>
                        </a:rPr>
                        <a:t>1100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C or c</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36315299"/>
                  </a:ext>
                </a:extLst>
              </a:tr>
              <a:tr h="300897">
                <a:tc>
                  <a:txBody>
                    <a:bodyPr/>
                    <a:lstStyle/>
                    <a:p>
                      <a:pPr algn="ctr" fontAlgn="t"/>
                      <a:r>
                        <a:rPr lang="id-ID" sz="1400" b="1" dirty="0">
                          <a:solidFill>
                            <a:srgbClr val="161616"/>
                          </a:solidFill>
                          <a:effectLst/>
                          <a:latin typeface="Open Sans" panose="020B0606030504020204" pitchFamily="34" charset="0"/>
                        </a:rPr>
                        <a:t>1101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D or d</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47232437"/>
                  </a:ext>
                </a:extLst>
              </a:tr>
              <a:tr h="300897">
                <a:tc>
                  <a:txBody>
                    <a:bodyPr/>
                    <a:lstStyle/>
                    <a:p>
                      <a:pPr algn="ctr" fontAlgn="t"/>
                      <a:r>
                        <a:rPr lang="id-ID" sz="1400" b="1" dirty="0">
                          <a:solidFill>
                            <a:srgbClr val="161616"/>
                          </a:solidFill>
                          <a:effectLst/>
                          <a:latin typeface="Open Sans" panose="020B0606030504020204" pitchFamily="34" charset="0"/>
                        </a:rPr>
                        <a:t>1110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E or e</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62749264"/>
                  </a:ext>
                </a:extLst>
              </a:tr>
              <a:tr h="300897">
                <a:tc>
                  <a:txBody>
                    <a:bodyPr/>
                    <a:lstStyle/>
                    <a:p>
                      <a:pPr algn="ctr" fontAlgn="t"/>
                      <a:r>
                        <a:rPr lang="id-ID" sz="1400" b="1" dirty="0">
                          <a:solidFill>
                            <a:srgbClr val="161616"/>
                          </a:solidFill>
                          <a:effectLst/>
                          <a:latin typeface="Open Sans" panose="020B0606030504020204" pitchFamily="34" charset="0"/>
                        </a:rPr>
                        <a:t>1111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F or f</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79382722"/>
                  </a:ext>
                </a:extLst>
              </a:tr>
            </a:tbl>
          </a:graphicData>
        </a:graphic>
      </p:graphicFrame>
      <p:sp>
        <p:nvSpPr>
          <p:cNvPr id="7" name="TextBox 6">
            <a:extLst>
              <a:ext uri="{FF2B5EF4-FFF2-40B4-BE49-F238E27FC236}">
                <a16:creationId xmlns:a16="http://schemas.microsoft.com/office/drawing/2014/main" id="{0AB9170D-FAAA-1F33-9DE0-60B74472B324}"/>
              </a:ext>
            </a:extLst>
          </p:cNvPr>
          <p:cNvSpPr txBox="1"/>
          <p:nvPr/>
        </p:nvSpPr>
        <p:spPr>
          <a:xfrm>
            <a:off x="4791094" y="3680460"/>
            <a:ext cx="6562705"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1101110010</a:t>
            </a:r>
            <a:r>
              <a:rPr lang="id-ID" sz="5400" baseline="-25000" dirty="0"/>
              <a:t>(2) </a:t>
            </a:r>
            <a:r>
              <a:rPr lang="id-ID" sz="5400" dirty="0"/>
              <a:t>=</a:t>
            </a:r>
            <a:r>
              <a:rPr lang="id-ID" sz="5400" baseline="-25000" dirty="0"/>
              <a:t> </a:t>
            </a:r>
            <a:r>
              <a:rPr lang="id-ID" sz="5400" dirty="0"/>
              <a:t>... </a:t>
            </a:r>
            <a:r>
              <a:rPr lang="id-ID" sz="5400" baseline="-25000" dirty="0"/>
              <a:t>(16)</a:t>
            </a:r>
            <a:r>
              <a:rPr lang="id-ID" sz="5400" dirty="0"/>
              <a:t> </a:t>
            </a:r>
            <a:endParaRPr lang="id-ID" sz="5400" baseline="-25000" dirty="0"/>
          </a:p>
        </p:txBody>
      </p:sp>
      <p:graphicFrame>
        <p:nvGraphicFramePr>
          <p:cNvPr id="5" name="Table 4">
            <a:extLst>
              <a:ext uri="{FF2B5EF4-FFF2-40B4-BE49-F238E27FC236}">
                <a16:creationId xmlns:a16="http://schemas.microsoft.com/office/drawing/2014/main" id="{E23499B1-17EB-5785-4CEB-F40CBF4F3895}"/>
              </a:ext>
            </a:extLst>
          </p:cNvPr>
          <p:cNvGraphicFramePr>
            <a:graphicFrameLocks noGrp="1"/>
          </p:cNvGraphicFramePr>
          <p:nvPr>
            <p:extLst>
              <p:ext uri="{D42A27DB-BD31-4B8C-83A1-F6EECF244321}">
                <p14:modId xmlns:p14="http://schemas.microsoft.com/office/powerpoint/2010/main" val="3482197858"/>
              </p:ext>
            </p:extLst>
          </p:nvPr>
        </p:nvGraphicFramePr>
        <p:xfrm>
          <a:off x="5278170" y="2520910"/>
          <a:ext cx="2779414" cy="426720"/>
        </p:xfrm>
        <a:graphic>
          <a:graphicData uri="http://schemas.openxmlformats.org/drawingml/2006/table">
            <a:tbl>
              <a:tblPr/>
              <a:tblGrid>
                <a:gridCol w="1376127">
                  <a:extLst>
                    <a:ext uri="{9D8B030D-6E8A-4147-A177-3AD203B41FA5}">
                      <a16:colId xmlns:a16="http://schemas.microsoft.com/office/drawing/2014/main" val="4133823981"/>
                    </a:ext>
                  </a:extLst>
                </a:gridCol>
                <a:gridCol w="1403287">
                  <a:extLst>
                    <a:ext uri="{9D8B030D-6E8A-4147-A177-3AD203B41FA5}">
                      <a16:colId xmlns:a16="http://schemas.microsoft.com/office/drawing/2014/main" val="3239990901"/>
                    </a:ext>
                  </a:extLst>
                </a:gridCol>
              </a:tblGrid>
              <a:tr h="315736">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bl>
          </a:graphicData>
        </a:graphic>
      </p:graphicFrame>
      <p:graphicFrame>
        <p:nvGraphicFramePr>
          <p:cNvPr id="6" name="Table 5">
            <a:extLst>
              <a:ext uri="{FF2B5EF4-FFF2-40B4-BE49-F238E27FC236}">
                <a16:creationId xmlns:a16="http://schemas.microsoft.com/office/drawing/2014/main" id="{6939CEB6-1B43-8FCA-A4EB-288BE94CA5C6}"/>
              </a:ext>
            </a:extLst>
          </p:cNvPr>
          <p:cNvGraphicFramePr>
            <a:graphicFrameLocks noGrp="1"/>
          </p:cNvGraphicFramePr>
          <p:nvPr>
            <p:extLst>
              <p:ext uri="{D42A27DB-BD31-4B8C-83A1-F6EECF244321}">
                <p14:modId xmlns:p14="http://schemas.microsoft.com/office/powerpoint/2010/main" val="1173699966"/>
              </p:ext>
            </p:extLst>
          </p:nvPr>
        </p:nvGraphicFramePr>
        <p:xfrm>
          <a:off x="4791094" y="4816594"/>
          <a:ext cx="3790081" cy="426720"/>
        </p:xfrm>
        <a:graphic>
          <a:graphicData uri="http://schemas.openxmlformats.org/drawingml/2006/table">
            <a:tbl>
              <a:tblPr/>
              <a:tblGrid>
                <a:gridCol w="894482">
                  <a:extLst>
                    <a:ext uri="{9D8B030D-6E8A-4147-A177-3AD203B41FA5}">
                      <a16:colId xmlns:a16="http://schemas.microsoft.com/office/drawing/2014/main" val="1803361044"/>
                    </a:ext>
                  </a:extLst>
                </a:gridCol>
                <a:gridCol w="1466662">
                  <a:extLst>
                    <a:ext uri="{9D8B030D-6E8A-4147-A177-3AD203B41FA5}">
                      <a16:colId xmlns:a16="http://schemas.microsoft.com/office/drawing/2014/main" val="4133823981"/>
                    </a:ext>
                  </a:extLst>
                </a:gridCol>
                <a:gridCol w="1428937">
                  <a:extLst>
                    <a:ext uri="{9D8B030D-6E8A-4147-A177-3AD203B41FA5}">
                      <a16:colId xmlns:a16="http://schemas.microsoft.com/office/drawing/2014/main" val="3239990901"/>
                    </a:ext>
                  </a:extLst>
                </a:gridCol>
              </a:tblGrid>
              <a:tr h="315736">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bl>
          </a:graphicData>
        </a:graphic>
      </p:graphicFrame>
    </p:spTree>
    <p:extLst>
      <p:ext uri="{BB962C8B-B14F-4D97-AF65-F5344CB8AC3E}">
        <p14:creationId xmlns:p14="http://schemas.microsoft.com/office/powerpoint/2010/main" val="6155505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365125"/>
            <a:ext cx="10515600" cy="846455"/>
          </a:xfrm>
        </p:spPr>
        <p:txBody>
          <a:bodyPr/>
          <a:lstStyle/>
          <a:p>
            <a:pPr algn="ctr"/>
            <a:r>
              <a:rPr lang="id-ID" dirty="0"/>
              <a:t>Konversi Heksadesimal ke Biner</a:t>
            </a:r>
          </a:p>
        </p:txBody>
      </p:sp>
      <p:sp>
        <p:nvSpPr>
          <p:cNvPr id="8" name="TextBox 7">
            <a:extLst>
              <a:ext uri="{FF2B5EF4-FFF2-40B4-BE49-F238E27FC236}">
                <a16:creationId xmlns:a16="http://schemas.microsoft.com/office/drawing/2014/main" id="{ED9EE441-9DB9-8EA9-69F5-C22E513DF290}"/>
              </a:ext>
            </a:extLst>
          </p:cNvPr>
          <p:cNvSpPr txBox="1"/>
          <p:nvPr/>
        </p:nvSpPr>
        <p:spPr>
          <a:xfrm>
            <a:off x="489519" y="1211580"/>
            <a:ext cx="11092881"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dari heksadesimal ke biner dilakukan dengan mengonversi langsung setiap digit heksadesimal menjadi digit biner sesuai dengan tabelnya </a:t>
            </a:r>
            <a:endParaRPr lang="en-US" sz="2000" dirty="0"/>
          </a:p>
        </p:txBody>
      </p:sp>
      <p:sp>
        <p:nvSpPr>
          <p:cNvPr id="3" name="TextBox 2">
            <a:extLst>
              <a:ext uri="{FF2B5EF4-FFF2-40B4-BE49-F238E27FC236}">
                <a16:creationId xmlns:a16="http://schemas.microsoft.com/office/drawing/2014/main" id="{778338D1-0286-F9E9-5BB7-78381F34950D}"/>
              </a:ext>
            </a:extLst>
          </p:cNvPr>
          <p:cNvSpPr txBox="1"/>
          <p:nvPr/>
        </p:nvSpPr>
        <p:spPr>
          <a:xfrm>
            <a:off x="4046220" y="2159125"/>
            <a:ext cx="7536179"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5FA</a:t>
            </a:r>
            <a:r>
              <a:rPr lang="id-ID" sz="5400" baseline="-25000" dirty="0"/>
              <a:t>(16) </a:t>
            </a:r>
            <a:r>
              <a:rPr lang="id-ID" sz="5400" dirty="0"/>
              <a:t>=</a:t>
            </a:r>
            <a:r>
              <a:rPr lang="id-ID" sz="5400" baseline="-25000" dirty="0"/>
              <a:t> </a:t>
            </a:r>
            <a:r>
              <a:rPr lang="id-ID" sz="5400" dirty="0"/>
              <a:t>... </a:t>
            </a:r>
            <a:r>
              <a:rPr lang="id-ID" sz="5400" baseline="-25000" dirty="0"/>
              <a:t>(2)</a:t>
            </a:r>
            <a:r>
              <a:rPr lang="id-ID" sz="5400" dirty="0"/>
              <a:t> </a:t>
            </a:r>
            <a:endParaRPr lang="id-ID" sz="5400" baseline="-25000" dirty="0"/>
          </a:p>
        </p:txBody>
      </p:sp>
      <p:graphicFrame>
        <p:nvGraphicFramePr>
          <p:cNvPr id="4" name="Table 3">
            <a:extLst>
              <a:ext uri="{FF2B5EF4-FFF2-40B4-BE49-F238E27FC236}">
                <a16:creationId xmlns:a16="http://schemas.microsoft.com/office/drawing/2014/main" id="{ACEC317C-0295-686C-E8A9-EDAD1DECF5D0}"/>
              </a:ext>
            </a:extLst>
          </p:cNvPr>
          <p:cNvGraphicFramePr>
            <a:graphicFrameLocks noGrp="1"/>
          </p:cNvGraphicFramePr>
          <p:nvPr>
            <p:extLst>
              <p:ext uri="{D42A27DB-BD31-4B8C-83A1-F6EECF244321}">
                <p14:modId xmlns:p14="http://schemas.microsoft.com/office/powerpoint/2010/main" val="2128709390"/>
              </p:ext>
            </p:extLst>
          </p:nvPr>
        </p:nvGraphicFramePr>
        <p:xfrm>
          <a:off x="489518" y="2159125"/>
          <a:ext cx="3328982" cy="4400825"/>
        </p:xfrm>
        <a:graphic>
          <a:graphicData uri="http://schemas.openxmlformats.org/drawingml/2006/table">
            <a:tbl>
              <a:tblPr/>
              <a:tblGrid>
                <a:gridCol w="898202">
                  <a:extLst>
                    <a:ext uri="{9D8B030D-6E8A-4147-A177-3AD203B41FA5}">
                      <a16:colId xmlns:a16="http://schemas.microsoft.com/office/drawing/2014/main" val="1127588827"/>
                    </a:ext>
                  </a:extLst>
                </a:gridCol>
                <a:gridCol w="975360">
                  <a:extLst>
                    <a:ext uri="{9D8B030D-6E8A-4147-A177-3AD203B41FA5}">
                      <a16:colId xmlns:a16="http://schemas.microsoft.com/office/drawing/2014/main" val="2641882315"/>
                    </a:ext>
                  </a:extLst>
                </a:gridCol>
                <a:gridCol w="1455420">
                  <a:extLst>
                    <a:ext uri="{9D8B030D-6E8A-4147-A177-3AD203B41FA5}">
                      <a16:colId xmlns:a16="http://schemas.microsoft.com/office/drawing/2014/main" val="3921882122"/>
                    </a:ext>
                  </a:extLst>
                </a:gridCol>
              </a:tblGrid>
              <a:tr h="255961">
                <a:tc>
                  <a:txBody>
                    <a:bodyPr/>
                    <a:lstStyle/>
                    <a:p>
                      <a:pPr algn="ctr" fontAlgn="b"/>
                      <a:r>
                        <a:rPr lang="id-ID" sz="1000" b="1" dirty="0">
                          <a:solidFill>
                            <a:srgbClr val="161616"/>
                          </a:solidFill>
                          <a:effectLst/>
                          <a:latin typeface="Open Sans" panose="020B0606030504020204" pitchFamily="34" charset="0"/>
                        </a:rPr>
                        <a:t>Biner</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Heksadesimal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1640838"/>
                  </a:ext>
                </a:extLst>
              </a:tr>
              <a:tr h="255961">
                <a:tc>
                  <a:txBody>
                    <a:bodyPr/>
                    <a:lstStyle/>
                    <a:p>
                      <a:pPr algn="ctr" fontAlgn="t"/>
                      <a:r>
                        <a:rPr lang="id-ID" sz="1100" b="1" dirty="0">
                          <a:solidFill>
                            <a:srgbClr val="161616"/>
                          </a:solidFill>
                          <a:effectLst/>
                          <a:latin typeface="Open Sans" panose="020B0606030504020204" pitchFamily="34" charset="0"/>
                        </a:rPr>
                        <a:t>0000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4247067"/>
                  </a:ext>
                </a:extLst>
              </a:tr>
              <a:tr h="255961">
                <a:tc>
                  <a:txBody>
                    <a:bodyPr/>
                    <a:lstStyle/>
                    <a:p>
                      <a:pPr algn="ctr" fontAlgn="t"/>
                      <a:r>
                        <a:rPr lang="id-ID" sz="1100" b="1" dirty="0">
                          <a:solidFill>
                            <a:srgbClr val="161616"/>
                          </a:solidFill>
                          <a:effectLst/>
                          <a:latin typeface="Open Sans" panose="020B0606030504020204" pitchFamily="34" charset="0"/>
                        </a:rPr>
                        <a:t>0001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83929151"/>
                  </a:ext>
                </a:extLst>
              </a:tr>
              <a:tr h="255961">
                <a:tc>
                  <a:txBody>
                    <a:bodyPr/>
                    <a:lstStyle/>
                    <a:p>
                      <a:pPr algn="ctr" fontAlgn="t"/>
                      <a:r>
                        <a:rPr lang="id-ID" sz="1100" b="1" dirty="0">
                          <a:solidFill>
                            <a:srgbClr val="161616"/>
                          </a:solidFill>
                          <a:effectLst/>
                          <a:latin typeface="Open Sans" panose="020B0606030504020204" pitchFamily="34" charset="0"/>
                        </a:rPr>
                        <a:t>0010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3527106"/>
                  </a:ext>
                </a:extLst>
              </a:tr>
              <a:tr h="255961">
                <a:tc>
                  <a:txBody>
                    <a:bodyPr/>
                    <a:lstStyle/>
                    <a:p>
                      <a:pPr algn="ctr" fontAlgn="t"/>
                      <a:r>
                        <a:rPr lang="id-ID" sz="1100" b="1" dirty="0">
                          <a:solidFill>
                            <a:srgbClr val="161616"/>
                          </a:solidFill>
                          <a:effectLst/>
                          <a:latin typeface="Open Sans" panose="020B0606030504020204" pitchFamily="34" charset="0"/>
                        </a:rPr>
                        <a:t>0011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27350342"/>
                  </a:ext>
                </a:extLst>
              </a:tr>
              <a:tr h="255961">
                <a:tc>
                  <a:txBody>
                    <a:bodyPr/>
                    <a:lstStyle/>
                    <a:p>
                      <a:pPr algn="ctr" fontAlgn="t"/>
                      <a:r>
                        <a:rPr lang="id-ID" sz="1100" b="1" dirty="0">
                          <a:solidFill>
                            <a:srgbClr val="161616"/>
                          </a:solidFill>
                          <a:effectLst/>
                          <a:latin typeface="Open Sans" panose="020B0606030504020204" pitchFamily="34" charset="0"/>
                        </a:rPr>
                        <a:t>0100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970610244"/>
                  </a:ext>
                </a:extLst>
              </a:tr>
              <a:tr h="255961">
                <a:tc>
                  <a:txBody>
                    <a:bodyPr/>
                    <a:lstStyle/>
                    <a:p>
                      <a:pPr algn="ctr" fontAlgn="t"/>
                      <a:r>
                        <a:rPr lang="id-ID" sz="1100" b="1" dirty="0">
                          <a:solidFill>
                            <a:srgbClr val="161616"/>
                          </a:solidFill>
                          <a:effectLst/>
                          <a:latin typeface="Open Sans" panose="020B0606030504020204" pitchFamily="34" charset="0"/>
                        </a:rPr>
                        <a:t>0101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36408555"/>
                  </a:ext>
                </a:extLst>
              </a:tr>
              <a:tr h="255961">
                <a:tc>
                  <a:txBody>
                    <a:bodyPr/>
                    <a:lstStyle/>
                    <a:p>
                      <a:pPr algn="ctr" fontAlgn="t"/>
                      <a:r>
                        <a:rPr lang="id-ID" sz="1100" b="1" dirty="0">
                          <a:solidFill>
                            <a:srgbClr val="161616"/>
                          </a:solidFill>
                          <a:effectLst/>
                          <a:latin typeface="Open Sans" panose="020B0606030504020204" pitchFamily="34" charset="0"/>
                        </a:rPr>
                        <a:t>0110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151728514"/>
                  </a:ext>
                </a:extLst>
              </a:tr>
              <a:tr h="255961">
                <a:tc>
                  <a:txBody>
                    <a:bodyPr/>
                    <a:lstStyle/>
                    <a:p>
                      <a:pPr algn="ctr" fontAlgn="t"/>
                      <a:r>
                        <a:rPr lang="id-ID" sz="1100" b="1" dirty="0">
                          <a:solidFill>
                            <a:srgbClr val="161616"/>
                          </a:solidFill>
                          <a:effectLst/>
                          <a:latin typeface="Open Sans" panose="020B0606030504020204" pitchFamily="34" charset="0"/>
                        </a:rPr>
                        <a:t>0111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72198305"/>
                  </a:ext>
                </a:extLst>
              </a:tr>
              <a:tr h="255961">
                <a:tc>
                  <a:txBody>
                    <a:bodyPr/>
                    <a:lstStyle/>
                    <a:p>
                      <a:pPr algn="ctr" fontAlgn="t"/>
                      <a:r>
                        <a:rPr lang="id-ID" sz="1100" b="1" dirty="0">
                          <a:solidFill>
                            <a:srgbClr val="161616"/>
                          </a:solidFill>
                          <a:effectLst/>
                          <a:latin typeface="Open Sans" panose="020B0606030504020204" pitchFamily="34" charset="0"/>
                        </a:rPr>
                        <a:t>1000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31799988"/>
                  </a:ext>
                </a:extLst>
              </a:tr>
              <a:tr h="255961">
                <a:tc>
                  <a:txBody>
                    <a:bodyPr/>
                    <a:lstStyle/>
                    <a:p>
                      <a:pPr algn="ctr" fontAlgn="t"/>
                      <a:r>
                        <a:rPr lang="id-ID" sz="1100" b="1" dirty="0">
                          <a:solidFill>
                            <a:srgbClr val="161616"/>
                          </a:solidFill>
                          <a:effectLst/>
                          <a:latin typeface="Open Sans" panose="020B0606030504020204" pitchFamily="34" charset="0"/>
                        </a:rPr>
                        <a:t>1001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96077977"/>
                  </a:ext>
                </a:extLst>
              </a:tr>
              <a:tr h="255961">
                <a:tc>
                  <a:txBody>
                    <a:bodyPr/>
                    <a:lstStyle/>
                    <a:p>
                      <a:pPr algn="ctr" fontAlgn="t"/>
                      <a:r>
                        <a:rPr lang="id-ID" sz="1100" b="1" dirty="0">
                          <a:solidFill>
                            <a:srgbClr val="161616"/>
                          </a:solidFill>
                          <a:effectLst/>
                          <a:latin typeface="Open Sans" panose="020B0606030504020204" pitchFamily="34" charset="0"/>
                        </a:rPr>
                        <a:t>1010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A or a</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956243213"/>
                  </a:ext>
                </a:extLst>
              </a:tr>
              <a:tr h="255961">
                <a:tc>
                  <a:txBody>
                    <a:bodyPr/>
                    <a:lstStyle/>
                    <a:p>
                      <a:pPr algn="ctr" fontAlgn="t"/>
                      <a:r>
                        <a:rPr lang="id-ID" sz="1100" b="1" dirty="0">
                          <a:solidFill>
                            <a:srgbClr val="161616"/>
                          </a:solidFill>
                          <a:effectLst/>
                          <a:latin typeface="Open Sans" panose="020B0606030504020204" pitchFamily="34" charset="0"/>
                        </a:rPr>
                        <a:t>1011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B or b</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55817044"/>
                  </a:ext>
                </a:extLst>
              </a:tr>
              <a:tr h="255961">
                <a:tc>
                  <a:txBody>
                    <a:bodyPr/>
                    <a:lstStyle/>
                    <a:p>
                      <a:pPr algn="ctr" fontAlgn="t"/>
                      <a:r>
                        <a:rPr lang="id-ID" sz="1100" b="1" dirty="0">
                          <a:solidFill>
                            <a:srgbClr val="161616"/>
                          </a:solidFill>
                          <a:effectLst/>
                          <a:latin typeface="Open Sans" panose="020B0606030504020204" pitchFamily="34" charset="0"/>
                        </a:rPr>
                        <a:t>1100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C or c</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36315299"/>
                  </a:ext>
                </a:extLst>
              </a:tr>
              <a:tr h="255961">
                <a:tc>
                  <a:txBody>
                    <a:bodyPr/>
                    <a:lstStyle/>
                    <a:p>
                      <a:pPr algn="ctr" fontAlgn="t"/>
                      <a:r>
                        <a:rPr lang="id-ID" sz="1100" b="1" dirty="0">
                          <a:solidFill>
                            <a:srgbClr val="161616"/>
                          </a:solidFill>
                          <a:effectLst/>
                          <a:latin typeface="Open Sans" panose="020B0606030504020204" pitchFamily="34" charset="0"/>
                        </a:rPr>
                        <a:t>1101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D or d</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47232437"/>
                  </a:ext>
                </a:extLst>
              </a:tr>
              <a:tr h="255961">
                <a:tc>
                  <a:txBody>
                    <a:bodyPr/>
                    <a:lstStyle/>
                    <a:p>
                      <a:pPr algn="ctr" fontAlgn="t"/>
                      <a:r>
                        <a:rPr lang="id-ID" sz="1100" b="1" dirty="0">
                          <a:solidFill>
                            <a:srgbClr val="161616"/>
                          </a:solidFill>
                          <a:effectLst/>
                          <a:latin typeface="Open Sans" panose="020B0606030504020204" pitchFamily="34" charset="0"/>
                        </a:rPr>
                        <a:t>1110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E or e</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62749264"/>
                  </a:ext>
                </a:extLst>
              </a:tr>
              <a:tr h="255961">
                <a:tc>
                  <a:txBody>
                    <a:bodyPr/>
                    <a:lstStyle/>
                    <a:p>
                      <a:pPr algn="ctr" fontAlgn="t"/>
                      <a:r>
                        <a:rPr lang="id-ID" sz="1100" b="1" dirty="0">
                          <a:solidFill>
                            <a:srgbClr val="161616"/>
                          </a:solidFill>
                          <a:effectLst/>
                          <a:latin typeface="Open Sans" panose="020B0606030504020204" pitchFamily="34" charset="0"/>
                        </a:rPr>
                        <a:t>1111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F or f</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79382722"/>
                  </a:ext>
                </a:extLst>
              </a:tr>
            </a:tbl>
          </a:graphicData>
        </a:graphic>
      </p:graphicFrame>
      <p:sp>
        <p:nvSpPr>
          <p:cNvPr id="7" name="Rectangle 6">
            <a:extLst>
              <a:ext uri="{FF2B5EF4-FFF2-40B4-BE49-F238E27FC236}">
                <a16:creationId xmlns:a16="http://schemas.microsoft.com/office/drawing/2014/main" id="{9E7E0D2A-9C0E-E0B7-C482-14DBD4593000}"/>
              </a:ext>
            </a:extLst>
          </p:cNvPr>
          <p:cNvSpPr/>
          <p:nvPr/>
        </p:nvSpPr>
        <p:spPr>
          <a:xfrm>
            <a:off x="6845648" y="3651131"/>
            <a:ext cx="914400" cy="140514"/>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9" name="Rectangle 8">
            <a:extLst>
              <a:ext uri="{FF2B5EF4-FFF2-40B4-BE49-F238E27FC236}">
                <a16:creationId xmlns:a16="http://schemas.microsoft.com/office/drawing/2014/main" id="{03F1BFA1-4D30-3AC4-58FC-24C29A3DA853}"/>
              </a:ext>
            </a:extLst>
          </p:cNvPr>
          <p:cNvSpPr/>
          <p:nvPr/>
        </p:nvSpPr>
        <p:spPr>
          <a:xfrm>
            <a:off x="5710268" y="3651131"/>
            <a:ext cx="914400" cy="140514"/>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Rectangle 9">
            <a:extLst>
              <a:ext uri="{FF2B5EF4-FFF2-40B4-BE49-F238E27FC236}">
                <a16:creationId xmlns:a16="http://schemas.microsoft.com/office/drawing/2014/main" id="{6CE90802-C6EB-1D5E-1DAB-642968D1BB1E}"/>
              </a:ext>
            </a:extLst>
          </p:cNvPr>
          <p:cNvSpPr/>
          <p:nvPr/>
        </p:nvSpPr>
        <p:spPr>
          <a:xfrm>
            <a:off x="4574888" y="3651131"/>
            <a:ext cx="914400" cy="140514"/>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7" name="TextBox 16">
            <a:extLst>
              <a:ext uri="{FF2B5EF4-FFF2-40B4-BE49-F238E27FC236}">
                <a16:creationId xmlns:a16="http://schemas.microsoft.com/office/drawing/2014/main" id="{6173210B-7B90-F7EF-2B52-7484C2799799}"/>
              </a:ext>
            </a:extLst>
          </p:cNvPr>
          <p:cNvSpPr txBox="1"/>
          <p:nvPr/>
        </p:nvSpPr>
        <p:spPr>
          <a:xfrm>
            <a:off x="7112873" y="3308469"/>
            <a:ext cx="365760" cy="369332"/>
          </a:xfrm>
          <a:prstGeom prst="rect">
            <a:avLst/>
          </a:prstGeom>
          <a:noFill/>
        </p:spPr>
        <p:txBody>
          <a:bodyPr wrap="square" rtlCol="0">
            <a:spAutoFit/>
          </a:bodyPr>
          <a:lstStyle/>
          <a:p>
            <a:pPr algn="ctr"/>
            <a:r>
              <a:rPr lang="id-ID" dirty="0"/>
              <a:t>A</a:t>
            </a:r>
          </a:p>
        </p:txBody>
      </p:sp>
      <p:sp>
        <p:nvSpPr>
          <p:cNvPr id="18" name="TextBox 17">
            <a:extLst>
              <a:ext uri="{FF2B5EF4-FFF2-40B4-BE49-F238E27FC236}">
                <a16:creationId xmlns:a16="http://schemas.microsoft.com/office/drawing/2014/main" id="{0CB1699F-FF07-7099-6A24-855220F5A15A}"/>
              </a:ext>
            </a:extLst>
          </p:cNvPr>
          <p:cNvSpPr txBox="1"/>
          <p:nvPr/>
        </p:nvSpPr>
        <p:spPr>
          <a:xfrm>
            <a:off x="5991289" y="3308469"/>
            <a:ext cx="365760" cy="369332"/>
          </a:xfrm>
          <a:prstGeom prst="rect">
            <a:avLst/>
          </a:prstGeom>
          <a:noFill/>
        </p:spPr>
        <p:txBody>
          <a:bodyPr wrap="square" rtlCol="0">
            <a:spAutoFit/>
          </a:bodyPr>
          <a:lstStyle/>
          <a:p>
            <a:pPr algn="ctr"/>
            <a:r>
              <a:rPr lang="id-ID" dirty="0"/>
              <a:t>F</a:t>
            </a:r>
          </a:p>
        </p:txBody>
      </p:sp>
      <p:sp>
        <p:nvSpPr>
          <p:cNvPr id="19" name="TextBox 18">
            <a:extLst>
              <a:ext uri="{FF2B5EF4-FFF2-40B4-BE49-F238E27FC236}">
                <a16:creationId xmlns:a16="http://schemas.microsoft.com/office/drawing/2014/main" id="{96B884A7-637C-C799-FC06-7559783212D0}"/>
              </a:ext>
            </a:extLst>
          </p:cNvPr>
          <p:cNvSpPr txBox="1"/>
          <p:nvPr/>
        </p:nvSpPr>
        <p:spPr>
          <a:xfrm>
            <a:off x="4849208" y="3306603"/>
            <a:ext cx="365760" cy="369332"/>
          </a:xfrm>
          <a:prstGeom prst="rect">
            <a:avLst/>
          </a:prstGeom>
          <a:noFill/>
        </p:spPr>
        <p:txBody>
          <a:bodyPr wrap="square" rtlCol="0">
            <a:spAutoFit/>
          </a:bodyPr>
          <a:lstStyle/>
          <a:p>
            <a:pPr algn="ctr"/>
            <a:r>
              <a:rPr lang="id-ID" dirty="0"/>
              <a:t>3</a:t>
            </a:r>
          </a:p>
        </p:txBody>
      </p:sp>
      <p:sp>
        <p:nvSpPr>
          <p:cNvPr id="21" name="TextBox 20">
            <a:extLst>
              <a:ext uri="{FF2B5EF4-FFF2-40B4-BE49-F238E27FC236}">
                <a16:creationId xmlns:a16="http://schemas.microsoft.com/office/drawing/2014/main" id="{0816B0DC-8F4F-4C0C-8EFA-B08C41B2BD4C}"/>
              </a:ext>
            </a:extLst>
          </p:cNvPr>
          <p:cNvSpPr txBox="1"/>
          <p:nvPr/>
        </p:nvSpPr>
        <p:spPr>
          <a:xfrm>
            <a:off x="6845648" y="3835797"/>
            <a:ext cx="914400" cy="369332"/>
          </a:xfrm>
          <a:prstGeom prst="rect">
            <a:avLst/>
          </a:prstGeom>
          <a:noFill/>
        </p:spPr>
        <p:txBody>
          <a:bodyPr wrap="square" rtlCol="0">
            <a:spAutoFit/>
          </a:bodyPr>
          <a:lstStyle/>
          <a:p>
            <a:pPr algn="ctr"/>
            <a:r>
              <a:rPr lang="id-ID" dirty="0"/>
              <a:t>1010</a:t>
            </a:r>
          </a:p>
        </p:txBody>
      </p:sp>
      <p:sp>
        <p:nvSpPr>
          <p:cNvPr id="22" name="TextBox 21">
            <a:extLst>
              <a:ext uri="{FF2B5EF4-FFF2-40B4-BE49-F238E27FC236}">
                <a16:creationId xmlns:a16="http://schemas.microsoft.com/office/drawing/2014/main" id="{C0F50D10-9147-1C32-AD86-AB1E1ED5971B}"/>
              </a:ext>
            </a:extLst>
          </p:cNvPr>
          <p:cNvSpPr txBox="1"/>
          <p:nvPr/>
        </p:nvSpPr>
        <p:spPr>
          <a:xfrm>
            <a:off x="5716969" y="3835797"/>
            <a:ext cx="914400" cy="369332"/>
          </a:xfrm>
          <a:prstGeom prst="rect">
            <a:avLst/>
          </a:prstGeom>
          <a:noFill/>
        </p:spPr>
        <p:txBody>
          <a:bodyPr wrap="square" rtlCol="0">
            <a:spAutoFit/>
          </a:bodyPr>
          <a:lstStyle/>
          <a:p>
            <a:pPr algn="ctr"/>
            <a:r>
              <a:rPr lang="id-ID" dirty="0"/>
              <a:t>1111</a:t>
            </a:r>
          </a:p>
        </p:txBody>
      </p:sp>
      <p:sp>
        <p:nvSpPr>
          <p:cNvPr id="23" name="TextBox 22">
            <a:extLst>
              <a:ext uri="{FF2B5EF4-FFF2-40B4-BE49-F238E27FC236}">
                <a16:creationId xmlns:a16="http://schemas.microsoft.com/office/drawing/2014/main" id="{8A10DA03-6E35-A54F-C164-470C9EDFEB64}"/>
              </a:ext>
            </a:extLst>
          </p:cNvPr>
          <p:cNvSpPr txBox="1"/>
          <p:nvPr/>
        </p:nvSpPr>
        <p:spPr>
          <a:xfrm>
            <a:off x="4634929" y="3835797"/>
            <a:ext cx="914400" cy="369332"/>
          </a:xfrm>
          <a:prstGeom prst="rect">
            <a:avLst/>
          </a:prstGeom>
          <a:noFill/>
        </p:spPr>
        <p:txBody>
          <a:bodyPr wrap="square" rtlCol="0">
            <a:spAutoFit/>
          </a:bodyPr>
          <a:lstStyle/>
          <a:p>
            <a:pPr algn="ctr"/>
            <a:r>
              <a:rPr lang="id-ID" dirty="0"/>
              <a:t>0011</a:t>
            </a:r>
          </a:p>
        </p:txBody>
      </p:sp>
      <p:sp>
        <p:nvSpPr>
          <p:cNvPr id="24" name="TextBox 23">
            <a:extLst>
              <a:ext uri="{FF2B5EF4-FFF2-40B4-BE49-F238E27FC236}">
                <a16:creationId xmlns:a16="http://schemas.microsoft.com/office/drawing/2014/main" id="{8CC2B607-6E4F-0D24-5773-439B17AC105D}"/>
              </a:ext>
            </a:extLst>
          </p:cNvPr>
          <p:cNvSpPr txBox="1"/>
          <p:nvPr/>
        </p:nvSpPr>
        <p:spPr>
          <a:xfrm>
            <a:off x="7958963" y="3429000"/>
            <a:ext cx="3623436" cy="584775"/>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r>
              <a:rPr lang="id-ID" sz="3200" dirty="0"/>
              <a:t>=</a:t>
            </a:r>
            <a:r>
              <a:rPr lang="id-ID" sz="3200" baseline="-25000" dirty="0"/>
              <a:t> </a:t>
            </a:r>
            <a:r>
              <a:rPr lang="id-ID" sz="3200" dirty="0"/>
              <a:t>001111111010 </a:t>
            </a:r>
            <a:r>
              <a:rPr lang="id-ID" sz="3200" baseline="-25000" dirty="0"/>
              <a:t>(2)</a:t>
            </a:r>
            <a:r>
              <a:rPr lang="id-ID" sz="3200" dirty="0"/>
              <a:t> </a:t>
            </a:r>
            <a:endParaRPr lang="id-ID" sz="3200" baseline="-25000" dirty="0"/>
          </a:p>
        </p:txBody>
      </p:sp>
    </p:spTree>
    <p:extLst>
      <p:ext uri="{BB962C8B-B14F-4D97-AF65-F5344CB8AC3E}">
        <p14:creationId xmlns:p14="http://schemas.microsoft.com/office/powerpoint/2010/main" val="137273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000"/>
                                        <p:tgtEl>
                                          <p:spTgt spid="21"/>
                                        </p:tgtEl>
                                      </p:cBhvr>
                                    </p:animEffect>
                                    <p:anim calcmode="lin" valueType="num">
                                      <p:cBhvr>
                                        <p:cTn id="43" dur="1000" fill="hold"/>
                                        <p:tgtEl>
                                          <p:spTgt spid="21"/>
                                        </p:tgtEl>
                                        <p:attrNameLst>
                                          <p:attrName>ppt_x</p:attrName>
                                        </p:attrNameLst>
                                      </p:cBhvr>
                                      <p:tavLst>
                                        <p:tav tm="0">
                                          <p:val>
                                            <p:strVal val="#ppt_x"/>
                                          </p:val>
                                        </p:tav>
                                        <p:tav tm="100000">
                                          <p:val>
                                            <p:strVal val="#ppt_x"/>
                                          </p:val>
                                        </p:tav>
                                      </p:tavLst>
                                    </p:anim>
                                    <p:anim calcmode="lin" valueType="num">
                                      <p:cBhvr>
                                        <p:cTn id="4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1000"/>
                                        <p:tgtEl>
                                          <p:spTgt spid="19"/>
                                        </p:tgtEl>
                                      </p:cBhvr>
                                    </p:animEffect>
                                    <p:anim calcmode="lin" valueType="num">
                                      <p:cBhvr>
                                        <p:cTn id="71" dur="1000" fill="hold"/>
                                        <p:tgtEl>
                                          <p:spTgt spid="19"/>
                                        </p:tgtEl>
                                        <p:attrNameLst>
                                          <p:attrName>ppt_x</p:attrName>
                                        </p:attrNameLst>
                                      </p:cBhvr>
                                      <p:tavLst>
                                        <p:tav tm="0">
                                          <p:val>
                                            <p:strVal val="#ppt_x"/>
                                          </p:val>
                                        </p:tav>
                                        <p:tav tm="100000">
                                          <p:val>
                                            <p:strVal val="#ppt_x"/>
                                          </p:val>
                                        </p:tav>
                                      </p:tavLst>
                                    </p:anim>
                                    <p:anim calcmode="lin" valueType="num">
                                      <p:cBhvr>
                                        <p:cTn id="7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fade">
                                      <p:cBhvr>
                                        <p:cTn id="77" dur="1000"/>
                                        <p:tgtEl>
                                          <p:spTgt spid="10"/>
                                        </p:tgtEl>
                                      </p:cBhvr>
                                    </p:animEffect>
                                    <p:anim calcmode="lin" valueType="num">
                                      <p:cBhvr>
                                        <p:cTn id="78" dur="1000" fill="hold"/>
                                        <p:tgtEl>
                                          <p:spTgt spid="10"/>
                                        </p:tgtEl>
                                        <p:attrNameLst>
                                          <p:attrName>ppt_x</p:attrName>
                                        </p:attrNameLst>
                                      </p:cBhvr>
                                      <p:tavLst>
                                        <p:tav tm="0">
                                          <p:val>
                                            <p:strVal val="#ppt_x"/>
                                          </p:val>
                                        </p:tav>
                                        <p:tav tm="100000">
                                          <p:val>
                                            <p:strVal val="#ppt_x"/>
                                          </p:val>
                                        </p:tav>
                                      </p:tavLst>
                                    </p:anim>
                                    <p:anim calcmode="lin" valueType="num">
                                      <p:cBhvr>
                                        <p:cTn id="7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fade">
                                      <p:cBhvr>
                                        <p:cTn id="84" dur="1000"/>
                                        <p:tgtEl>
                                          <p:spTgt spid="23"/>
                                        </p:tgtEl>
                                      </p:cBhvr>
                                    </p:animEffect>
                                    <p:anim calcmode="lin" valueType="num">
                                      <p:cBhvr>
                                        <p:cTn id="85" dur="1000" fill="hold"/>
                                        <p:tgtEl>
                                          <p:spTgt spid="23"/>
                                        </p:tgtEl>
                                        <p:attrNameLst>
                                          <p:attrName>ppt_x</p:attrName>
                                        </p:attrNameLst>
                                      </p:cBhvr>
                                      <p:tavLst>
                                        <p:tav tm="0">
                                          <p:val>
                                            <p:strVal val="#ppt_x"/>
                                          </p:val>
                                        </p:tav>
                                        <p:tav tm="100000">
                                          <p:val>
                                            <p:strVal val="#ppt_x"/>
                                          </p:val>
                                        </p:tav>
                                      </p:tavLst>
                                    </p:anim>
                                    <p:anim calcmode="lin" valueType="num">
                                      <p:cBhvr>
                                        <p:cTn id="8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1000"/>
                                        <p:tgtEl>
                                          <p:spTgt spid="24"/>
                                        </p:tgtEl>
                                      </p:cBhvr>
                                    </p:animEffect>
                                    <p:anim calcmode="lin" valueType="num">
                                      <p:cBhvr>
                                        <p:cTn id="92" dur="1000" fill="hold"/>
                                        <p:tgtEl>
                                          <p:spTgt spid="24"/>
                                        </p:tgtEl>
                                        <p:attrNameLst>
                                          <p:attrName>ppt_x</p:attrName>
                                        </p:attrNameLst>
                                      </p:cBhvr>
                                      <p:tavLst>
                                        <p:tav tm="0">
                                          <p:val>
                                            <p:strVal val="#ppt_x"/>
                                          </p:val>
                                        </p:tav>
                                        <p:tav tm="100000">
                                          <p:val>
                                            <p:strVal val="#ppt_x"/>
                                          </p:val>
                                        </p:tav>
                                      </p:tavLst>
                                    </p:anim>
                                    <p:anim calcmode="lin" valueType="num">
                                      <p:cBhvr>
                                        <p:cTn id="9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7" grpId="0" animBg="1"/>
      <p:bldP spid="9" grpId="0" animBg="1"/>
      <p:bldP spid="10" grpId="0" animBg="1"/>
      <p:bldP spid="17" grpId="0"/>
      <p:bldP spid="18" grpId="0"/>
      <p:bldP spid="19" grpId="0"/>
      <p:bldP spid="21" grpId="0"/>
      <p:bldP spid="22" grpId="0"/>
      <p:bldP spid="23" grpId="0"/>
      <p:bldP spid="2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8FCC1-A4C1-52F5-345E-F279F02BF4AA}"/>
              </a:ext>
            </a:extLst>
          </p:cNvPr>
          <p:cNvSpPr>
            <a:spLocks noGrp="1"/>
          </p:cNvSpPr>
          <p:nvPr>
            <p:ph type="title"/>
          </p:nvPr>
        </p:nvSpPr>
        <p:spPr>
          <a:xfrm>
            <a:off x="838200" y="365125"/>
            <a:ext cx="10515600" cy="846455"/>
          </a:xfrm>
        </p:spPr>
        <p:txBody>
          <a:bodyPr/>
          <a:lstStyle/>
          <a:p>
            <a:pPr algn="ctr"/>
            <a:r>
              <a:rPr lang="id-ID" dirty="0"/>
              <a:t>Latihan : Konversi Heksadesimal ke Biner</a:t>
            </a:r>
          </a:p>
        </p:txBody>
      </p:sp>
      <p:sp>
        <p:nvSpPr>
          <p:cNvPr id="3" name="TextBox 2">
            <a:extLst>
              <a:ext uri="{FF2B5EF4-FFF2-40B4-BE49-F238E27FC236}">
                <a16:creationId xmlns:a16="http://schemas.microsoft.com/office/drawing/2014/main" id="{778338D1-0286-F9E9-5BB7-78381F34950D}"/>
              </a:ext>
            </a:extLst>
          </p:cNvPr>
          <p:cNvSpPr txBox="1"/>
          <p:nvPr/>
        </p:nvSpPr>
        <p:spPr>
          <a:xfrm>
            <a:off x="4791095" y="1524744"/>
            <a:ext cx="6562705" cy="769441"/>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4400" dirty="0"/>
              <a:t>A63</a:t>
            </a:r>
            <a:r>
              <a:rPr lang="id-ID" sz="4400" baseline="-25000" dirty="0"/>
              <a:t>(16) </a:t>
            </a:r>
            <a:r>
              <a:rPr lang="id-ID" sz="4400" dirty="0"/>
              <a:t>=</a:t>
            </a:r>
            <a:r>
              <a:rPr lang="id-ID" sz="4400" baseline="-25000" dirty="0"/>
              <a:t> </a:t>
            </a:r>
            <a:r>
              <a:rPr lang="id-ID" sz="4400" dirty="0"/>
              <a:t>... </a:t>
            </a:r>
            <a:r>
              <a:rPr lang="id-ID" sz="4400" baseline="-25000" dirty="0"/>
              <a:t>(2)</a:t>
            </a:r>
            <a:r>
              <a:rPr lang="id-ID" sz="4400" dirty="0"/>
              <a:t> </a:t>
            </a:r>
            <a:endParaRPr lang="id-ID" sz="4400" baseline="-25000" dirty="0"/>
          </a:p>
        </p:txBody>
      </p:sp>
      <p:graphicFrame>
        <p:nvGraphicFramePr>
          <p:cNvPr id="4" name="Table 3">
            <a:extLst>
              <a:ext uri="{FF2B5EF4-FFF2-40B4-BE49-F238E27FC236}">
                <a16:creationId xmlns:a16="http://schemas.microsoft.com/office/drawing/2014/main" id="{ACEC317C-0295-686C-E8A9-EDAD1DECF5D0}"/>
              </a:ext>
            </a:extLst>
          </p:cNvPr>
          <p:cNvGraphicFramePr>
            <a:graphicFrameLocks noGrp="1"/>
          </p:cNvGraphicFramePr>
          <p:nvPr>
            <p:extLst>
              <p:ext uri="{D42A27DB-BD31-4B8C-83A1-F6EECF244321}">
                <p14:modId xmlns:p14="http://schemas.microsoft.com/office/powerpoint/2010/main" val="956522131"/>
              </p:ext>
            </p:extLst>
          </p:nvPr>
        </p:nvGraphicFramePr>
        <p:xfrm>
          <a:off x="489517" y="1447800"/>
          <a:ext cx="4009813" cy="5177281"/>
        </p:xfrm>
        <a:graphic>
          <a:graphicData uri="http://schemas.openxmlformats.org/drawingml/2006/table">
            <a:tbl>
              <a:tblPr/>
              <a:tblGrid>
                <a:gridCol w="1081899">
                  <a:extLst>
                    <a:ext uri="{9D8B030D-6E8A-4147-A177-3AD203B41FA5}">
                      <a16:colId xmlns:a16="http://schemas.microsoft.com/office/drawing/2014/main" val="1127588827"/>
                    </a:ext>
                  </a:extLst>
                </a:gridCol>
                <a:gridCol w="1174837">
                  <a:extLst>
                    <a:ext uri="{9D8B030D-6E8A-4147-A177-3AD203B41FA5}">
                      <a16:colId xmlns:a16="http://schemas.microsoft.com/office/drawing/2014/main" val="2641882315"/>
                    </a:ext>
                  </a:extLst>
                </a:gridCol>
                <a:gridCol w="1753077">
                  <a:extLst>
                    <a:ext uri="{9D8B030D-6E8A-4147-A177-3AD203B41FA5}">
                      <a16:colId xmlns:a16="http://schemas.microsoft.com/office/drawing/2014/main" val="3921882122"/>
                    </a:ext>
                  </a:extLst>
                </a:gridCol>
              </a:tblGrid>
              <a:tr h="300897">
                <a:tc>
                  <a:txBody>
                    <a:bodyPr/>
                    <a:lstStyle/>
                    <a:p>
                      <a:pPr algn="ctr" fontAlgn="b"/>
                      <a:r>
                        <a:rPr lang="id-ID" sz="1200" b="1" dirty="0">
                          <a:solidFill>
                            <a:srgbClr val="161616"/>
                          </a:solidFill>
                          <a:effectLst/>
                          <a:latin typeface="Open Sans" panose="020B0606030504020204" pitchFamily="34" charset="0"/>
                        </a:rPr>
                        <a:t>Biner</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200" b="1" dirty="0">
                          <a:solidFill>
                            <a:srgbClr val="161616"/>
                          </a:solidFill>
                          <a:effectLst/>
                          <a:latin typeface="Open Sans" panose="020B0606030504020204" pitchFamily="34" charset="0"/>
                        </a:rPr>
                        <a:t>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200" b="1" dirty="0">
                          <a:solidFill>
                            <a:srgbClr val="161616"/>
                          </a:solidFill>
                          <a:effectLst/>
                          <a:latin typeface="Open Sans" panose="020B0606030504020204" pitchFamily="34" charset="0"/>
                        </a:rPr>
                        <a:t>Heksadesimal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1640838"/>
                  </a:ext>
                </a:extLst>
              </a:tr>
              <a:tr h="300897">
                <a:tc>
                  <a:txBody>
                    <a:bodyPr/>
                    <a:lstStyle/>
                    <a:p>
                      <a:pPr algn="ctr" fontAlgn="t"/>
                      <a:r>
                        <a:rPr lang="id-ID" sz="1400" b="1" dirty="0">
                          <a:solidFill>
                            <a:srgbClr val="161616"/>
                          </a:solidFill>
                          <a:effectLst/>
                          <a:latin typeface="Open Sans" panose="020B0606030504020204" pitchFamily="34" charset="0"/>
                        </a:rPr>
                        <a:t>0000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4247067"/>
                  </a:ext>
                </a:extLst>
              </a:tr>
              <a:tr h="300897">
                <a:tc>
                  <a:txBody>
                    <a:bodyPr/>
                    <a:lstStyle/>
                    <a:p>
                      <a:pPr algn="ctr" fontAlgn="t"/>
                      <a:r>
                        <a:rPr lang="id-ID" sz="1400" b="1" dirty="0">
                          <a:solidFill>
                            <a:srgbClr val="161616"/>
                          </a:solidFill>
                          <a:effectLst/>
                          <a:latin typeface="Open Sans" panose="020B0606030504020204" pitchFamily="34" charset="0"/>
                        </a:rPr>
                        <a:t>0001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83929151"/>
                  </a:ext>
                </a:extLst>
              </a:tr>
              <a:tr h="300897">
                <a:tc>
                  <a:txBody>
                    <a:bodyPr/>
                    <a:lstStyle/>
                    <a:p>
                      <a:pPr algn="ctr" fontAlgn="t"/>
                      <a:r>
                        <a:rPr lang="id-ID" sz="1400" b="1" dirty="0">
                          <a:solidFill>
                            <a:srgbClr val="161616"/>
                          </a:solidFill>
                          <a:effectLst/>
                          <a:latin typeface="Open Sans" panose="020B0606030504020204" pitchFamily="34" charset="0"/>
                        </a:rPr>
                        <a:t>0010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3527106"/>
                  </a:ext>
                </a:extLst>
              </a:tr>
              <a:tr h="300897">
                <a:tc>
                  <a:txBody>
                    <a:bodyPr/>
                    <a:lstStyle/>
                    <a:p>
                      <a:pPr algn="ctr" fontAlgn="t"/>
                      <a:r>
                        <a:rPr lang="id-ID" sz="1400" b="1" dirty="0">
                          <a:solidFill>
                            <a:srgbClr val="161616"/>
                          </a:solidFill>
                          <a:effectLst/>
                          <a:latin typeface="Open Sans" panose="020B0606030504020204" pitchFamily="34" charset="0"/>
                        </a:rPr>
                        <a:t>0011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27350342"/>
                  </a:ext>
                </a:extLst>
              </a:tr>
              <a:tr h="300897">
                <a:tc>
                  <a:txBody>
                    <a:bodyPr/>
                    <a:lstStyle/>
                    <a:p>
                      <a:pPr algn="ctr" fontAlgn="t"/>
                      <a:r>
                        <a:rPr lang="id-ID" sz="1400" b="1" dirty="0">
                          <a:solidFill>
                            <a:srgbClr val="161616"/>
                          </a:solidFill>
                          <a:effectLst/>
                          <a:latin typeface="Open Sans" panose="020B0606030504020204" pitchFamily="34" charset="0"/>
                        </a:rPr>
                        <a:t>0100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970610244"/>
                  </a:ext>
                </a:extLst>
              </a:tr>
              <a:tr h="300897">
                <a:tc>
                  <a:txBody>
                    <a:bodyPr/>
                    <a:lstStyle/>
                    <a:p>
                      <a:pPr algn="ctr" fontAlgn="t"/>
                      <a:r>
                        <a:rPr lang="id-ID" sz="1400" b="1" dirty="0">
                          <a:solidFill>
                            <a:srgbClr val="161616"/>
                          </a:solidFill>
                          <a:effectLst/>
                          <a:latin typeface="Open Sans" panose="020B0606030504020204" pitchFamily="34" charset="0"/>
                        </a:rPr>
                        <a:t>0101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36408555"/>
                  </a:ext>
                </a:extLst>
              </a:tr>
              <a:tr h="300897">
                <a:tc>
                  <a:txBody>
                    <a:bodyPr/>
                    <a:lstStyle/>
                    <a:p>
                      <a:pPr algn="ctr" fontAlgn="t"/>
                      <a:r>
                        <a:rPr lang="id-ID" sz="1400" b="1" dirty="0">
                          <a:solidFill>
                            <a:srgbClr val="161616"/>
                          </a:solidFill>
                          <a:effectLst/>
                          <a:latin typeface="Open Sans" panose="020B0606030504020204" pitchFamily="34" charset="0"/>
                        </a:rPr>
                        <a:t>0110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151728514"/>
                  </a:ext>
                </a:extLst>
              </a:tr>
              <a:tr h="300897">
                <a:tc>
                  <a:txBody>
                    <a:bodyPr/>
                    <a:lstStyle/>
                    <a:p>
                      <a:pPr algn="ctr" fontAlgn="t"/>
                      <a:r>
                        <a:rPr lang="id-ID" sz="1400" b="1" dirty="0">
                          <a:solidFill>
                            <a:srgbClr val="161616"/>
                          </a:solidFill>
                          <a:effectLst/>
                          <a:latin typeface="Open Sans" panose="020B0606030504020204" pitchFamily="34" charset="0"/>
                        </a:rPr>
                        <a:t>0111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72198305"/>
                  </a:ext>
                </a:extLst>
              </a:tr>
              <a:tr h="300897">
                <a:tc>
                  <a:txBody>
                    <a:bodyPr/>
                    <a:lstStyle/>
                    <a:p>
                      <a:pPr algn="ctr" fontAlgn="t"/>
                      <a:r>
                        <a:rPr lang="id-ID" sz="1400" b="1" dirty="0">
                          <a:solidFill>
                            <a:srgbClr val="161616"/>
                          </a:solidFill>
                          <a:effectLst/>
                          <a:latin typeface="Open Sans" panose="020B0606030504020204" pitchFamily="34" charset="0"/>
                        </a:rPr>
                        <a:t>1000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31799988"/>
                  </a:ext>
                </a:extLst>
              </a:tr>
              <a:tr h="300897">
                <a:tc>
                  <a:txBody>
                    <a:bodyPr/>
                    <a:lstStyle/>
                    <a:p>
                      <a:pPr algn="ctr" fontAlgn="t"/>
                      <a:r>
                        <a:rPr lang="id-ID" sz="1400" b="1" dirty="0">
                          <a:solidFill>
                            <a:srgbClr val="161616"/>
                          </a:solidFill>
                          <a:effectLst/>
                          <a:latin typeface="Open Sans" panose="020B0606030504020204" pitchFamily="34" charset="0"/>
                        </a:rPr>
                        <a:t>1001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96077977"/>
                  </a:ext>
                </a:extLst>
              </a:tr>
              <a:tr h="300897">
                <a:tc>
                  <a:txBody>
                    <a:bodyPr/>
                    <a:lstStyle/>
                    <a:p>
                      <a:pPr algn="ctr" fontAlgn="t"/>
                      <a:r>
                        <a:rPr lang="id-ID" sz="1400" b="1" dirty="0">
                          <a:solidFill>
                            <a:srgbClr val="161616"/>
                          </a:solidFill>
                          <a:effectLst/>
                          <a:latin typeface="Open Sans" panose="020B0606030504020204" pitchFamily="34" charset="0"/>
                        </a:rPr>
                        <a:t>1010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A or a</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956243213"/>
                  </a:ext>
                </a:extLst>
              </a:tr>
              <a:tr h="300897">
                <a:tc>
                  <a:txBody>
                    <a:bodyPr/>
                    <a:lstStyle/>
                    <a:p>
                      <a:pPr algn="ctr" fontAlgn="t"/>
                      <a:r>
                        <a:rPr lang="id-ID" sz="1400" b="1" dirty="0">
                          <a:solidFill>
                            <a:srgbClr val="161616"/>
                          </a:solidFill>
                          <a:effectLst/>
                          <a:latin typeface="Open Sans" panose="020B0606030504020204" pitchFamily="34" charset="0"/>
                        </a:rPr>
                        <a:t>1011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B or b</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55817044"/>
                  </a:ext>
                </a:extLst>
              </a:tr>
              <a:tr h="300897">
                <a:tc>
                  <a:txBody>
                    <a:bodyPr/>
                    <a:lstStyle/>
                    <a:p>
                      <a:pPr algn="ctr" fontAlgn="t"/>
                      <a:r>
                        <a:rPr lang="id-ID" sz="1400" b="1" dirty="0">
                          <a:solidFill>
                            <a:srgbClr val="161616"/>
                          </a:solidFill>
                          <a:effectLst/>
                          <a:latin typeface="Open Sans" panose="020B0606030504020204" pitchFamily="34" charset="0"/>
                        </a:rPr>
                        <a:t>1100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C or c</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36315299"/>
                  </a:ext>
                </a:extLst>
              </a:tr>
              <a:tr h="300897">
                <a:tc>
                  <a:txBody>
                    <a:bodyPr/>
                    <a:lstStyle/>
                    <a:p>
                      <a:pPr algn="ctr" fontAlgn="t"/>
                      <a:r>
                        <a:rPr lang="id-ID" sz="1400" b="1" dirty="0">
                          <a:solidFill>
                            <a:srgbClr val="161616"/>
                          </a:solidFill>
                          <a:effectLst/>
                          <a:latin typeface="Open Sans" panose="020B0606030504020204" pitchFamily="34" charset="0"/>
                        </a:rPr>
                        <a:t>1101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D or d</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47232437"/>
                  </a:ext>
                </a:extLst>
              </a:tr>
              <a:tr h="300897">
                <a:tc>
                  <a:txBody>
                    <a:bodyPr/>
                    <a:lstStyle/>
                    <a:p>
                      <a:pPr algn="ctr" fontAlgn="t"/>
                      <a:r>
                        <a:rPr lang="id-ID" sz="1400" b="1" dirty="0">
                          <a:solidFill>
                            <a:srgbClr val="161616"/>
                          </a:solidFill>
                          <a:effectLst/>
                          <a:latin typeface="Open Sans" panose="020B0606030504020204" pitchFamily="34" charset="0"/>
                        </a:rPr>
                        <a:t>1110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E or e</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62749264"/>
                  </a:ext>
                </a:extLst>
              </a:tr>
              <a:tr h="300897">
                <a:tc>
                  <a:txBody>
                    <a:bodyPr/>
                    <a:lstStyle/>
                    <a:p>
                      <a:pPr algn="ctr" fontAlgn="t"/>
                      <a:r>
                        <a:rPr lang="id-ID" sz="1400" b="1" dirty="0">
                          <a:solidFill>
                            <a:srgbClr val="161616"/>
                          </a:solidFill>
                          <a:effectLst/>
                          <a:latin typeface="Open Sans" panose="020B0606030504020204" pitchFamily="34" charset="0"/>
                        </a:rPr>
                        <a:t>1111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15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400" b="1" dirty="0">
                          <a:solidFill>
                            <a:srgbClr val="161616"/>
                          </a:solidFill>
                          <a:effectLst/>
                          <a:latin typeface="Open Sans" panose="020B0606030504020204" pitchFamily="34" charset="0"/>
                        </a:rPr>
                        <a:t>F or f</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79382722"/>
                  </a:ext>
                </a:extLst>
              </a:tr>
            </a:tbl>
          </a:graphicData>
        </a:graphic>
      </p:graphicFrame>
      <p:sp>
        <p:nvSpPr>
          <p:cNvPr id="7" name="TextBox 6">
            <a:extLst>
              <a:ext uri="{FF2B5EF4-FFF2-40B4-BE49-F238E27FC236}">
                <a16:creationId xmlns:a16="http://schemas.microsoft.com/office/drawing/2014/main" id="{0AB9170D-FAAA-1F33-9DE0-60B74472B324}"/>
              </a:ext>
            </a:extLst>
          </p:cNvPr>
          <p:cNvSpPr txBox="1"/>
          <p:nvPr/>
        </p:nvSpPr>
        <p:spPr>
          <a:xfrm>
            <a:off x="4791094" y="3757404"/>
            <a:ext cx="6562705" cy="769441"/>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4400" dirty="0"/>
              <a:t>F4</a:t>
            </a:r>
            <a:r>
              <a:rPr lang="id-ID" sz="4400" baseline="-25000" dirty="0"/>
              <a:t>(16) </a:t>
            </a:r>
            <a:r>
              <a:rPr lang="id-ID" sz="4400" dirty="0"/>
              <a:t>=</a:t>
            </a:r>
            <a:r>
              <a:rPr lang="id-ID" sz="4400" baseline="-25000" dirty="0"/>
              <a:t> </a:t>
            </a:r>
            <a:r>
              <a:rPr lang="id-ID" sz="4400" dirty="0"/>
              <a:t>... </a:t>
            </a:r>
            <a:r>
              <a:rPr lang="id-ID" sz="4400" baseline="-25000" dirty="0"/>
              <a:t>(2)</a:t>
            </a:r>
            <a:r>
              <a:rPr lang="id-ID" sz="4400" dirty="0"/>
              <a:t> </a:t>
            </a:r>
            <a:endParaRPr lang="id-ID" sz="4400" baseline="-25000" dirty="0"/>
          </a:p>
        </p:txBody>
      </p:sp>
    </p:spTree>
    <p:extLst>
      <p:ext uri="{BB962C8B-B14F-4D97-AF65-F5344CB8AC3E}">
        <p14:creationId xmlns:p14="http://schemas.microsoft.com/office/powerpoint/2010/main" val="26299135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7" y="242768"/>
            <a:ext cx="11212962" cy="724064"/>
          </a:xfrm>
        </p:spPr>
        <p:txBody>
          <a:bodyPr/>
          <a:lstStyle/>
          <a:p>
            <a:pPr algn="ctr"/>
            <a:r>
              <a:rPr lang="id-ID" dirty="0">
                <a:effectLst/>
              </a:rPr>
              <a:t>Konversi Oktet ke Desimal</a:t>
            </a:r>
          </a:p>
        </p:txBody>
      </p:sp>
      <p:sp>
        <p:nvSpPr>
          <p:cNvPr id="24" name="TextBox 23">
            <a:extLst>
              <a:ext uri="{FF2B5EF4-FFF2-40B4-BE49-F238E27FC236}">
                <a16:creationId xmlns:a16="http://schemas.microsoft.com/office/drawing/2014/main" id="{E533BB12-94CD-97F4-98A8-5A2467CD8DAA}"/>
              </a:ext>
            </a:extLst>
          </p:cNvPr>
          <p:cNvSpPr txBox="1"/>
          <p:nvPr/>
        </p:nvSpPr>
        <p:spPr>
          <a:xfrm>
            <a:off x="489517" y="2022556"/>
            <a:ext cx="3835348"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r>
              <a:rPr lang="id-ID" sz="9600" dirty="0"/>
              <a:t>523</a:t>
            </a:r>
            <a:r>
              <a:rPr lang="id-ID" sz="9600" baseline="-25000" dirty="0"/>
              <a:t>(8)</a:t>
            </a:r>
          </a:p>
        </p:txBody>
      </p:sp>
      <p:sp>
        <p:nvSpPr>
          <p:cNvPr id="81" name="TextBox 80">
            <a:extLst>
              <a:ext uri="{FF2B5EF4-FFF2-40B4-BE49-F238E27FC236}">
                <a16:creationId xmlns:a16="http://schemas.microsoft.com/office/drawing/2014/main" id="{83BF40DA-F600-B13C-86CB-475FEA5EB78F}"/>
              </a:ext>
            </a:extLst>
          </p:cNvPr>
          <p:cNvSpPr txBox="1"/>
          <p:nvPr/>
        </p:nvSpPr>
        <p:spPr>
          <a:xfrm>
            <a:off x="3349592" y="4300061"/>
            <a:ext cx="2996705" cy="461665"/>
          </a:xfrm>
          <a:prstGeom prst="rect">
            <a:avLst/>
          </a:prstGeom>
          <a:noFill/>
        </p:spPr>
        <p:txBody>
          <a:bodyPr wrap="square" rtlCol="0">
            <a:spAutoFit/>
          </a:bodyPr>
          <a:lstStyle/>
          <a:p>
            <a:r>
              <a:rPr lang="id-ID" sz="2400" dirty="0"/>
              <a:t>8</a:t>
            </a:r>
            <a:r>
              <a:rPr lang="id-ID" sz="2400" baseline="30000" dirty="0"/>
              <a:t>0</a:t>
            </a:r>
            <a:r>
              <a:rPr lang="id-ID" sz="2400" dirty="0"/>
              <a:t> </a:t>
            </a:r>
            <a:r>
              <a:rPr lang="id-ID" sz="2400" dirty="0">
                <a:sym typeface="Symbol" panose="05050102010706020507" pitchFamily="18" charset="2"/>
              </a:rPr>
              <a:t></a:t>
            </a:r>
            <a:r>
              <a:rPr lang="id-ID" sz="2400" dirty="0"/>
              <a:t> 3 x 1    = 3</a:t>
            </a:r>
          </a:p>
        </p:txBody>
      </p:sp>
      <p:sp>
        <p:nvSpPr>
          <p:cNvPr id="82" name="TextBox 81">
            <a:extLst>
              <a:ext uri="{FF2B5EF4-FFF2-40B4-BE49-F238E27FC236}">
                <a16:creationId xmlns:a16="http://schemas.microsoft.com/office/drawing/2014/main" id="{E2C1E4D5-482B-69F9-8E71-BAC55C20AF58}"/>
              </a:ext>
            </a:extLst>
          </p:cNvPr>
          <p:cNvSpPr txBox="1"/>
          <p:nvPr/>
        </p:nvSpPr>
        <p:spPr>
          <a:xfrm>
            <a:off x="3349591" y="4884836"/>
            <a:ext cx="2792733" cy="461665"/>
          </a:xfrm>
          <a:prstGeom prst="rect">
            <a:avLst/>
          </a:prstGeom>
          <a:noFill/>
        </p:spPr>
        <p:txBody>
          <a:bodyPr wrap="square" rtlCol="0">
            <a:spAutoFit/>
          </a:bodyPr>
          <a:lstStyle/>
          <a:p>
            <a:r>
              <a:rPr lang="id-ID" sz="2400" dirty="0"/>
              <a:t>8</a:t>
            </a:r>
            <a:r>
              <a:rPr lang="id-ID" sz="2400" baseline="30000" dirty="0"/>
              <a:t>1 </a:t>
            </a:r>
            <a:r>
              <a:rPr lang="id-ID" sz="2400" dirty="0">
                <a:sym typeface="Symbol" panose="05050102010706020507" pitchFamily="18" charset="2"/>
              </a:rPr>
              <a:t></a:t>
            </a:r>
            <a:r>
              <a:rPr lang="id-ID" sz="2400" dirty="0"/>
              <a:t> 2 x 8    = 16</a:t>
            </a:r>
          </a:p>
        </p:txBody>
      </p:sp>
      <p:sp>
        <p:nvSpPr>
          <p:cNvPr id="83" name="TextBox 82">
            <a:extLst>
              <a:ext uri="{FF2B5EF4-FFF2-40B4-BE49-F238E27FC236}">
                <a16:creationId xmlns:a16="http://schemas.microsoft.com/office/drawing/2014/main" id="{BCD59665-7BB5-1B1D-9078-1264D6AD8885}"/>
              </a:ext>
            </a:extLst>
          </p:cNvPr>
          <p:cNvSpPr txBox="1"/>
          <p:nvPr/>
        </p:nvSpPr>
        <p:spPr>
          <a:xfrm>
            <a:off x="3349590" y="5469611"/>
            <a:ext cx="3189209" cy="461665"/>
          </a:xfrm>
          <a:prstGeom prst="rect">
            <a:avLst/>
          </a:prstGeom>
          <a:noFill/>
        </p:spPr>
        <p:txBody>
          <a:bodyPr wrap="square" rtlCol="0">
            <a:spAutoFit/>
          </a:bodyPr>
          <a:lstStyle/>
          <a:p>
            <a:r>
              <a:rPr lang="id-ID" sz="2400" dirty="0"/>
              <a:t>8</a:t>
            </a:r>
            <a:r>
              <a:rPr lang="id-ID" sz="2400" baseline="30000" dirty="0"/>
              <a:t>2 </a:t>
            </a:r>
            <a:r>
              <a:rPr lang="id-ID" sz="2400" dirty="0">
                <a:sym typeface="Symbol" panose="05050102010706020507" pitchFamily="18" charset="2"/>
              </a:rPr>
              <a:t></a:t>
            </a:r>
            <a:r>
              <a:rPr lang="id-ID" sz="2400" dirty="0"/>
              <a:t> 5 x 64 = 320</a:t>
            </a:r>
          </a:p>
        </p:txBody>
      </p:sp>
      <p:cxnSp>
        <p:nvCxnSpPr>
          <p:cNvPr id="85" name="Connector: Elbow 84">
            <a:extLst>
              <a:ext uri="{FF2B5EF4-FFF2-40B4-BE49-F238E27FC236}">
                <a16:creationId xmlns:a16="http://schemas.microsoft.com/office/drawing/2014/main" id="{74E75634-6266-E40D-0876-A8EC34D507BE}"/>
              </a:ext>
            </a:extLst>
          </p:cNvPr>
          <p:cNvCxnSpPr>
            <a:cxnSpLocks/>
            <a:endCxn id="81" idx="1"/>
          </p:cNvCxnSpPr>
          <p:nvPr/>
        </p:nvCxnSpPr>
        <p:spPr>
          <a:xfrm>
            <a:off x="2231456" y="3424537"/>
            <a:ext cx="1118136" cy="1106357"/>
          </a:xfrm>
          <a:prstGeom prst="bentConnector3">
            <a:avLst>
              <a:gd name="adj1" fmla="val 933"/>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86" name="Connector: Elbow 85">
            <a:extLst>
              <a:ext uri="{FF2B5EF4-FFF2-40B4-BE49-F238E27FC236}">
                <a16:creationId xmlns:a16="http://schemas.microsoft.com/office/drawing/2014/main" id="{8E95CED7-9917-54AB-FD75-0381864845ED}"/>
              </a:ext>
            </a:extLst>
          </p:cNvPr>
          <p:cNvCxnSpPr>
            <a:cxnSpLocks/>
            <a:endCxn id="82" idx="1"/>
          </p:cNvCxnSpPr>
          <p:nvPr/>
        </p:nvCxnSpPr>
        <p:spPr>
          <a:xfrm>
            <a:off x="1619637" y="3424534"/>
            <a:ext cx="1729954" cy="1691135"/>
          </a:xfrm>
          <a:prstGeom prst="bentConnector3">
            <a:avLst>
              <a:gd name="adj1" fmla="val -1744"/>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87" name="Connector: Elbow 86">
            <a:extLst>
              <a:ext uri="{FF2B5EF4-FFF2-40B4-BE49-F238E27FC236}">
                <a16:creationId xmlns:a16="http://schemas.microsoft.com/office/drawing/2014/main" id="{44328004-4718-A353-F83F-5890FB4BC7C3}"/>
              </a:ext>
            </a:extLst>
          </p:cNvPr>
          <p:cNvCxnSpPr>
            <a:cxnSpLocks/>
            <a:endCxn id="83" idx="1"/>
          </p:cNvCxnSpPr>
          <p:nvPr/>
        </p:nvCxnSpPr>
        <p:spPr>
          <a:xfrm>
            <a:off x="909466" y="3423718"/>
            <a:ext cx="2440124" cy="2276726"/>
          </a:xfrm>
          <a:prstGeom prst="bentConnector3">
            <a:avLst>
              <a:gd name="adj1" fmla="val 1087"/>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939EF5A2-8F57-F100-EE36-AC0E9C9EBC92}"/>
              </a:ext>
            </a:extLst>
          </p:cNvPr>
          <p:cNvCxnSpPr>
            <a:cxnSpLocks/>
          </p:cNvCxnSpPr>
          <p:nvPr/>
        </p:nvCxnSpPr>
        <p:spPr>
          <a:xfrm>
            <a:off x="3472249" y="6054855"/>
            <a:ext cx="2205680" cy="0"/>
          </a:xfrm>
          <a:prstGeom prst="line">
            <a:avLst/>
          </a:prstGeom>
        </p:spPr>
        <p:style>
          <a:lnRef idx="2">
            <a:schemeClr val="accent1"/>
          </a:lnRef>
          <a:fillRef idx="0">
            <a:schemeClr val="accent1"/>
          </a:fillRef>
          <a:effectRef idx="1">
            <a:schemeClr val="accent1"/>
          </a:effectRef>
          <a:fontRef idx="minor">
            <a:schemeClr val="tx1"/>
          </a:fontRef>
        </p:style>
      </p:cxnSp>
      <p:sp>
        <p:nvSpPr>
          <p:cNvPr id="5" name="Plus Sign 4">
            <a:extLst>
              <a:ext uri="{FF2B5EF4-FFF2-40B4-BE49-F238E27FC236}">
                <a16:creationId xmlns:a16="http://schemas.microsoft.com/office/drawing/2014/main" id="{683B49F3-E7DB-E0E2-60CA-E64E969DF36D}"/>
              </a:ext>
            </a:extLst>
          </p:cNvPr>
          <p:cNvSpPr/>
          <p:nvPr/>
        </p:nvSpPr>
        <p:spPr>
          <a:xfrm>
            <a:off x="5601977" y="5815749"/>
            <a:ext cx="383059" cy="460725"/>
          </a:xfrm>
          <a:prstGeom prst="mathPl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TextBox 5">
            <a:extLst>
              <a:ext uri="{FF2B5EF4-FFF2-40B4-BE49-F238E27FC236}">
                <a16:creationId xmlns:a16="http://schemas.microsoft.com/office/drawing/2014/main" id="{3610C1DB-0636-6B65-B60E-E71638191161}"/>
              </a:ext>
            </a:extLst>
          </p:cNvPr>
          <p:cNvSpPr txBox="1"/>
          <p:nvPr/>
        </p:nvSpPr>
        <p:spPr>
          <a:xfrm>
            <a:off x="5034170" y="6075556"/>
            <a:ext cx="1024648" cy="461665"/>
          </a:xfrm>
          <a:prstGeom prst="rect">
            <a:avLst/>
          </a:prstGeom>
          <a:noFill/>
        </p:spPr>
        <p:txBody>
          <a:bodyPr wrap="square" rtlCol="0">
            <a:spAutoFit/>
          </a:bodyPr>
          <a:lstStyle/>
          <a:p>
            <a:r>
              <a:rPr lang="id-ID" sz="2400" dirty="0"/>
              <a:t>339</a:t>
            </a:r>
            <a:r>
              <a:rPr lang="id-ID" sz="2400" baseline="-25000" dirty="0"/>
              <a:t>(10)</a:t>
            </a:r>
            <a:endParaRPr lang="id-ID" sz="2400" dirty="0"/>
          </a:p>
        </p:txBody>
      </p:sp>
      <p:cxnSp>
        <p:nvCxnSpPr>
          <p:cNvPr id="9" name="Straight Connector 8">
            <a:extLst>
              <a:ext uri="{FF2B5EF4-FFF2-40B4-BE49-F238E27FC236}">
                <a16:creationId xmlns:a16="http://schemas.microsoft.com/office/drawing/2014/main" id="{BC5064AE-0D66-0C54-A126-E4B6AB684472}"/>
              </a:ext>
            </a:extLst>
          </p:cNvPr>
          <p:cNvCxnSpPr>
            <a:cxnSpLocks/>
          </p:cNvCxnSpPr>
          <p:nvPr/>
        </p:nvCxnSpPr>
        <p:spPr>
          <a:xfrm>
            <a:off x="6058818" y="1921278"/>
            <a:ext cx="0" cy="4757565"/>
          </a:xfrm>
          <a:prstGeom prst="line">
            <a:avLst/>
          </a:prstGeom>
        </p:spPr>
        <p:style>
          <a:lnRef idx="2">
            <a:schemeClr val="accent1"/>
          </a:lnRef>
          <a:fillRef idx="0">
            <a:schemeClr val="accent1"/>
          </a:fillRef>
          <a:effectRef idx="1">
            <a:schemeClr val="accent1"/>
          </a:effectRef>
          <a:fontRef idx="minor">
            <a:schemeClr val="tx1"/>
          </a:fontRef>
        </p:style>
      </p:cxnSp>
      <p:sp>
        <p:nvSpPr>
          <p:cNvPr id="19" name="TextBox 18">
            <a:extLst>
              <a:ext uri="{FF2B5EF4-FFF2-40B4-BE49-F238E27FC236}">
                <a16:creationId xmlns:a16="http://schemas.microsoft.com/office/drawing/2014/main" id="{656F1FB9-1A1A-57E3-BEF5-E216A805CFE0}"/>
              </a:ext>
            </a:extLst>
          </p:cNvPr>
          <p:cNvSpPr txBox="1"/>
          <p:nvPr/>
        </p:nvSpPr>
        <p:spPr>
          <a:xfrm>
            <a:off x="6292144" y="2022556"/>
            <a:ext cx="3835348"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r>
              <a:rPr lang="id-ID" sz="9600" dirty="0"/>
              <a:t>124</a:t>
            </a:r>
            <a:r>
              <a:rPr lang="id-ID" sz="9600" baseline="-25000" dirty="0"/>
              <a:t>(8)</a:t>
            </a:r>
          </a:p>
        </p:txBody>
      </p:sp>
      <p:sp>
        <p:nvSpPr>
          <p:cNvPr id="21" name="TextBox 20">
            <a:extLst>
              <a:ext uri="{FF2B5EF4-FFF2-40B4-BE49-F238E27FC236}">
                <a16:creationId xmlns:a16="http://schemas.microsoft.com/office/drawing/2014/main" id="{5D07625D-4025-4BE9-1DBA-E564708CD881}"/>
              </a:ext>
            </a:extLst>
          </p:cNvPr>
          <p:cNvSpPr txBox="1"/>
          <p:nvPr/>
        </p:nvSpPr>
        <p:spPr>
          <a:xfrm>
            <a:off x="9152219" y="4300061"/>
            <a:ext cx="2996705" cy="461665"/>
          </a:xfrm>
          <a:prstGeom prst="rect">
            <a:avLst/>
          </a:prstGeom>
          <a:noFill/>
        </p:spPr>
        <p:txBody>
          <a:bodyPr wrap="square" rtlCol="0">
            <a:spAutoFit/>
          </a:bodyPr>
          <a:lstStyle/>
          <a:p>
            <a:r>
              <a:rPr lang="id-ID" sz="2400" dirty="0"/>
              <a:t>8</a:t>
            </a:r>
            <a:r>
              <a:rPr lang="id-ID" sz="2400" baseline="30000" dirty="0"/>
              <a:t>1</a:t>
            </a:r>
            <a:r>
              <a:rPr lang="id-ID" sz="2400" dirty="0"/>
              <a:t> </a:t>
            </a:r>
            <a:r>
              <a:rPr lang="id-ID" sz="2400" dirty="0">
                <a:sym typeface="Symbol" panose="05050102010706020507" pitchFamily="18" charset="2"/>
              </a:rPr>
              <a:t></a:t>
            </a:r>
            <a:r>
              <a:rPr lang="id-ID" sz="2400" dirty="0"/>
              <a:t> 4 x 1    = 4</a:t>
            </a:r>
          </a:p>
        </p:txBody>
      </p:sp>
      <p:sp>
        <p:nvSpPr>
          <p:cNvPr id="22" name="TextBox 21">
            <a:extLst>
              <a:ext uri="{FF2B5EF4-FFF2-40B4-BE49-F238E27FC236}">
                <a16:creationId xmlns:a16="http://schemas.microsoft.com/office/drawing/2014/main" id="{01390EED-4D67-B06F-97F9-7B3F61E45B2E}"/>
              </a:ext>
            </a:extLst>
          </p:cNvPr>
          <p:cNvSpPr txBox="1"/>
          <p:nvPr/>
        </p:nvSpPr>
        <p:spPr>
          <a:xfrm>
            <a:off x="9152218" y="4884836"/>
            <a:ext cx="2792733" cy="461665"/>
          </a:xfrm>
          <a:prstGeom prst="rect">
            <a:avLst/>
          </a:prstGeom>
          <a:noFill/>
        </p:spPr>
        <p:txBody>
          <a:bodyPr wrap="square" rtlCol="0">
            <a:spAutoFit/>
          </a:bodyPr>
          <a:lstStyle/>
          <a:p>
            <a:r>
              <a:rPr lang="id-ID" sz="2400" dirty="0"/>
              <a:t>8</a:t>
            </a:r>
            <a:r>
              <a:rPr lang="id-ID" sz="2400" baseline="30000" dirty="0"/>
              <a:t>2 </a:t>
            </a:r>
            <a:r>
              <a:rPr lang="id-ID" sz="2400" dirty="0">
                <a:sym typeface="Symbol" panose="05050102010706020507" pitchFamily="18" charset="2"/>
              </a:rPr>
              <a:t></a:t>
            </a:r>
            <a:r>
              <a:rPr lang="id-ID" sz="2400" dirty="0"/>
              <a:t> 2 x 8    = 16</a:t>
            </a:r>
          </a:p>
        </p:txBody>
      </p:sp>
      <p:sp>
        <p:nvSpPr>
          <p:cNvPr id="23" name="TextBox 22">
            <a:extLst>
              <a:ext uri="{FF2B5EF4-FFF2-40B4-BE49-F238E27FC236}">
                <a16:creationId xmlns:a16="http://schemas.microsoft.com/office/drawing/2014/main" id="{49F985AC-E50C-4C6D-AB91-DC2FA05FCC4C}"/>
              </a:ext>
            </a:extLst>
          </p:cNvPr>
          <p:cNvSpPr txBox="1"/>
          <p:nvPr/>
        </p:nvSpPr>
        <p:spPr>
          <a:xfrm>
            <a:off x="9152217" y="5469611"/>
            <a:ext cx="3189209" cy="461665"/>
          </a:xfrm>
          <a:prstGeom prst="rect">
            <a:avLst/>
          </a:prstGeom>
          <a:noFill/>
        </p:spPr>
        <p:txBody>
          <a:bodyPr wrap="square" rtlCol="0">
            <a:spAutoFit/>
          </a:bodyPr>
          <a:lstStyle/>
          <a:p>
            <a:r>
              <a:rPr lang="id-ID" sz="2400" dirty="0"/>
              <a:t>8</a:t>
            </a:r>
            <a:r>
              <a:rPr lang="id-ID" sz="2400" baseline="30000" dirty="0"/>
              <a:t>3 </a:t>
            </a:r>
            <a:r>
              <a:rPr lang="id-ID" sz="2400" dirty="0">
                <a:sym typeface="Symbol" panose="05050102010706020507" pitchFamily="18" charset="2"/>
              </a:rPr>
              <a:t></a:t>
            </a:r>
            <a:r>
              <a:rPr lang="id-ID" sz="2400" dirty="0"/>
              <a:t> 1 x 64 = 64</a:t>
            </a:r>
          </a:p>
        </p:txBody>
      </p:sp>
      <p:cxnSp>
        <p:nvCxnSpPr>
          <p:cNvPr id="26" name="Connector: Elbow 25">
            <a:extLst>
              <a:ext uri="{FF2B5EF4-FFF2-40B4-BE49-F238E27FC236}">
                <a16:creationId xmlns:a16="http://schemas.microsoft.com/office/drawing/2014/main" id="{0C12FB77-B4BD-2F3A-59A1-772B5CE8F7F4}"/>
              </a:ext>
            </a:extLst>
          </p:cNvPr>
          <p:cNvCxnSpPr>
            <a:cxnSpLocks/>
            <a:endCxn id="21" idx="1"/>
          </p:cNvCxnSpPr>
          <p:nvPr/>
        </p:nvCxnSpPr>
        <p:spPr>
          <a:xfrm>
            <a:off x="8034083" y="3424537"/>
            <a:ext cx="1118136" cy="1106357"/>
          </a:xfrm>
          <a:prstGeom prst="bentConnector3">
            <a:avLst>
              <a:gd name="adj1" fmla="val 933"/>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onnector: Elbow 26">
            <a:extLst>
              <a:ext uri="{FF2B5EF4-FFF2-40B4-BE49-F238E27FC236}">
                <a16:creationId xmlns:a16="http://schemas.microsoft.com/office/drawing/2014/main" id="{B78ED385-3B76-B286-5D9A-ABAA6546806D}"/>
              </a:ext>
            </a:extLst>
          </p:cNvPr>
          <p:cNvCxnSpPr>
            <a:cxnSpLocks/>
            <a:endCxn id="22" idx="1"/>
          </p:cNvCxnSpPr>
          <p:nvPr/>
        </p:nvCxnSpPr>
        <p:spPr>
          <a:xfrm>
            <a:off x="7422264" y="3424534"/>
            <a:ext cx="1729954" cy="1691135"/>
          </a:xfrm>
          <a:prstGeom prst="bentConnector3">
            <a:avLst>
              <a:gd name="adj1" fmla="val -1744"/>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8" name="Connector: Elbow 27">
            <a:extLst>
              <a:ext uri="{FF2B5EF4-FFF2-40B4-BE49-F238E27FC236}">
                <a16:creationId xmlns:a16="http://schemas.microsoft.com/office/drawing/2014/main" id="{0F77B553-F2CA-5A3C-B32D-5AEF279F1060}"/>
              </a:ext>
            </a:extLst>
          </p:cNvPr>
          <p:cNvCxnSpPr>
            <a:cxnSpLocks/>
            <a:endCxn id="23" idx="1"/>
          </p:cNvCxnSpPr>
          <p:nvPr/>
        </p:nvCxnSpPr>
        <p:spPr>
          <a:xfrm>
            <a:off x="6712093" y="3423718"/>
            <a:ext cx="2440124" cy="2276726"/>
          </a:xfrm>
          <a:prstGeom prst="bentConnector3">
            <a:avLst>
              <a:gd name="adj1" fmla="val 1087"/>
            </a:avLst>
          </a:prstGeom>
          <a:ln w="5397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D59BACDD-F675-F13D-E18C-57560A113F8B}"/>
              </a:ext>
            </a:extLst>
          </p:cNvPr>
          <p:cNvCxnSpPr>
            <a:cxnSpLocks/>
            <a:endCxn id="30" idx="0"/>
          </p:cNvCxnSpPr>
          <p:nvPr/>
        </p:nvCxnSpPr>
        <p:spPr>
          <a:xfrm>
            <a:off x="9456084" y="6030634"/>
            <a:ext cx="2154906" cy="1"/>
          </a:xfrm>
          <a:prstGeom prst="line">
            <a:avLst/>
          </a:prstGeom>
        </p:spPr>
        <p:style>
          <a:lnRef idx="2">
            <a:schemeClr val="accent1"/>
          </a:lnRef>
          <a:fillRef idx="0">
            <a:schemeClr val="accent1"/>
          </a:fillRef>
          <a:effectRef idx="1">
            <a:schemeClr val="accent1"/>
          </a:effectRef>
          <a:fontRef idx="minor">
            <a:schemeClr val="tx1"/>
          </a:fontRef>
        </p:style>
      </p:cxnSp>
      <p:sp>
        <p:nvSpPr>
          <p:cNvPr id="30" name="Plus Sign 29">
            <a:extLst>
              <a:ext uri="{FF2B5EF4-FFF2-40B4-BE49-F238E27FC236}">
                <a16:creationId xmlns:a16="http://schemas.microsoft.com/office/drawing/2014/main" id="{1768B7D4-74EE-A398-FE0B-DD3EF362CBEA}"/>
              </a:ext>
            </a:extLst>
          </p:cNvPr>
          <p:cNvSpPr/>
          <p:nvPr/>
        </p:nvSpPr>
        <p:spPr>
          <a:xfrm>
            <a:off x="11278705" y="5800272"/>
            <a:ext cx="383059" cy="460725"/>
          </a:xfrm>
          <a:prstGeom prst="mathPl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31" name="TextBox 30">
            <a:extLst>
              <a:ext uri="{FF2B5EF4-FFF2-40B4-BE49-F238E27FC236}">
                <a16:creationId xmlns:a16="http://schemas.microsoft.com/office/drawing/2014/main" id="{F3852BC1-9329-8350-DE1B-FAAA2CAA41EF}"/>
              </a:ext>
            </a:extLst>
          </p:cNvPr>
          <p:cNvSpPr txBox="1"/>
          <p:nvPr/>
        </p:nvSpPr>
        <p:spPr>
          <a:xfrm>
            <a:off x="10893286" y="6054386"/>
            <a:ext cx="1153895" cy="461665"/>
          </a:xfrm>
          <a:prstGeom prst="rect">
            <a:avLst/>
          </a:prstGeom>
          <a:noFill/>
        </p:spPr>
        <p:txBody>
          <a:bodyPr wrap="square" rtlCol="0">
            <a:spAutoFit/>
          </a:bodyPr>
          <a:lstStyle/>
          <a:p>
            <a:r>
              <a:rPr lang="id-ID" sz="2400" dirty="0"/>
              <a:t>84</a:t>
            </a:r>
            <a:r>
              <a:rPr lang="id-ID" sz="2400" baseline="-25000" dirty="0"/>
              <a:t>(10)</a:t>
            </a:r>
            <a:endParaRPr lang="id-ID" sz="2400" dirty="0"/>
          </a:p>
        </p:txBody>
      </p:sp>
      <p:sp>
        <p:nvSpPr>
          <p:cNvPr id="32" name="TextBox 31">
            <a:extLst>
              <a:ext uri="{FF2B5EF4-FFF2-40B4-BE49-F238E27FC236}">
                <a16:creationId xmlns:a16="http://schemas.microsoft.com/office/drawing/2014/main" id="{25B30B70-84BA-D65D-E4B1-C11A8B4633D6}"/>
              </a:ext>
            </a:extLst>
          </p:cNvPr>
          <p:cNvSpPr txBox="1"/>
          <p:nvPr/>
        </p:nvSpPr>
        <p:spPr>
          <a:xfrm>
            <a:off x="489517" y="1057728"/>
            <a:ext cx="11138602"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oktet ke desimal dilakukan dengan mengalikan setiap digit oktet dengan angka 8 dipangkatkan indeks posisinya</a:t>
            </a:r>
            <a:endParaRPr lang="en-US" sz="2000" dirty="0"/>
          </a:p>
        </p:txBody>
      </p:sp>
    </p:spTree>
    <p:extLst>
      <p:ext uri="{BB962C8B-B14F-4D97-AF65-F5344CB8AC3E}">
        <p14:creationId xmlns:p14="http://schemas.microsoft.com/office/powerpoint/2010/main" val="3428130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9" y="650541"/>
            <a:ext cx="11212962" cy="724064"/>
          </a:xfrm>
        </p:spPr>
        <p:txBody>
          <a:bodyPr/>
          <a:lstStyle/>
          <a:p>
            <a:pPr algn="ctr"/>
            <a:r>
              <a:rPr lang="id-ID" dirty="0">
                <a:effectLst/>
              </a:rPr>
              <a:t>Latihan: Oktet ke Desimal</a:t>
            </a:r>
          </a:p>
        </p:txBody>
      </p:sp>
      <p:sp>
        <p:nvSpPr>
          <p:cNvPr id="19" name="TextBox 18">
            <a:extLst>
              <a:ext uri="{FF2B5EF4-FFF2-40B4-BE49-F238E27FC236}">
                <a16:creationId xmlns:a16="http://schemas.microsoft.com/office/drawing/2014/main" id="{656F1FB9-1A1A-57E3-BEF5-E216A805CFE0}"/>
              </a:ext>
            </a:extLst>
          </p:cNvPr>
          <p:cNvSpPr txBox="1"/>
          <p:nvPr/>
        </p:nvSpPr>
        <p:spPr>
          <a:xfrm>
            <a:off x="2059954" y="1859340"/>
            <a:ext cx="7670992"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234</a:t>
            </a:r>
            <a:r>
              <a:rPr lang="id-ID" sz="9600" baseline="-25000" dirty="0"/>
              <a:t>(8)</a:t>
            </a:r>
            <a:r>
              <a:rPr lang="id-ID" sz="9600" baseline="30000" dirty="0"/>
              <a:t> </a:t>
            </a:r>
            <a:r>
              <a:rPr lang="id-ID" sz="9600" dirty="0"/>
              <a:t>= ... </a:t>
            </a:r>
            <a:r>
              <a:rPr lang="id-ID" sz="9600" baseline="-25000" dirty="0"/>
              <a:t>(10)</a:t>
            </a:r>
            <a:r>
              <a:rPr lang="id-ID" sz="9600" baseline="30000" dirty="0"/>
              <a:t> </a:t>
            </a:r>
            <a:endParaRPr lang="id-ID" sz="9600" baseline="-25000" dirty="0"/>
          </a:p>
        </p:txBody>
      </p:sp>
      <p:graphicFrame>
        <p:nvGraphicFramePr>
          <p:cNvPr id="3" name="Table 2">
            <a:extLst>
              <a:ext uri="{FF2B5EF4-FFF2-40B4-BE49-F238E27FC236}">
                <a16:creationId xmlns:a16="http://schemas.microsoft.com/office/drawing/2014/main" id="{ADA1D18A-7410-A8A5-74B7-FD8C966188DE}"/>
              </a:ext>
            </a:extLst>
          </p:cNvPr>
          <p:cNvGraphicFramePr>
            <a:graphicFrameLocks noGrp="1"/>
          </p:cNvGraphicFramePr>
          <p:nvPr>
            <p:extLst>
              <p:ext uri="{D42A27DB-BD31-4B8C-83A1-F6EECF244321}">
                <p14:modId xmlns:p14="http://schemas.microsoft.com/office/powerpoint/2010/main" val="447681838"/>
              </p:ext>
            </p:extLst>
          </p:nvPr>
        </p:nvGraphicFramePr>
        <p:xfrm>
          <a:off x="2059954" y="3913735"/>
          <a:ext cx="2779414" cy="1280160"/>
        </p:xfrm>
        <a:graphic>
          <a:graphicData uri="http://schemas.openxmlformats.org/drawingml/2006/table">
            <a:tbl>
              <a:tblPr/>
              <a:tblGrid>
                <a:gridCol w="1376127">
                  <a:extLst>
                    <a:ext uri="{9D8B030D-6E8A-4147-A177-3AD203B41FA5}">
                      <a16:colId xmlns:a16="http://schemas.microsoft.com/office/drawing/2014/main" val="4133823981"/>
                    </a:ext>
                  </a:extLst>
                </a:gridCol>
                <a:gridCol w="1403287">
                  <a:extLst>
                    <a:ext uri="{9D8B030D-6E8A-4147-A177-3AD203B41FA5}">
                      <a16:colId xmlns:a16="http://schemas.microsoft.com/office/drawing/2014/main" val="3239990901"/>
                    </a:ext>
                  </a:extLst>
                </a:gridCol>
              </a:tblGrid>
              <a:tr h="315736">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15736">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3336301602"/>
                  </a:ext>
                </a:extLst>
              </a:tr>
              <a:tr h="315736">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endParaRPr lang="id-ID" b="1" dirty="0">
                        <a:solidFill>
                          <a:srgbClr val="161616"/>
                        </a:solidFill>
                        <a:effectLst/>
                        <a:latin typeface="Open Sans" panose="020B0606030504020204" pitchFamily="34" charset="0"/>
                      </a:endParaRP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00639522"/>
                  </a:ext>
                </a:extLst>
              </a:tr>
            </a:tbl>
          </a:graphicData>
        </a:graphic>
      </p:graphicFrame>
    </p:spTree>
    <p:extLst>
      <p:ext uri="{BB962C8B-B14F-4D97-AF65-F5344CB8AC3E}">
        <p14:creationId xmlns:p14="http://schemas.microsoft.com/office/powerpoint/2010/main" val="34940954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7" y="242768"/>
            <a:ext cx="11212962" cy="724064"/>
          </a:xfrm>
        </p:spPr>
        <p:txBody>
          <a:bodyPr/>
          <a:lstStyle/>
          <a:p>
            <a:pPr algn="ctr"/>
            <a:r>
              <a:rPr lang="id-ID" dirty="0">
                <a:effectLst/>
              </a:rPr>
              <a:t>Konversi Desimal ke Oktet</a:t>
            </a:r>
          </a:p>
        </p:txBody>
      </p:sp>
      <p:sp>
        <p:nvSpPr>
          <p:cNvPr id="32" name="TextBox 31">
            <a:extLst>
              <a:ext uri="{FF2B5EF4-FFF2-40B4-BE49-F238E27FC236}">
                <a16:creationId xmlns:a16="http://schemas.microsoft.com/office/drawing/2014/main" id="{25B30B70-84BA-D65D-E4B1-C11A8B4633D6}"/>
              </a:ext>
            </a:extLst>
          </p:cNvPr>
          <p:cNvSpPr txBox="1"/>
          <p:nvPr/>
        </p:nvSpPr>
        <p:spPr>
          <a:xfrm>
            <a:off x="489517" y="1057728"/>
            <a:ext cx="11138602" cy="707886"/>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oktet ke desimal dilakukan dengan menggunakan hasil bagi bilangan desimal dengan angka 8 dan sisa bagi dari hasil tersebut, contohnya sebagai berikut:</a:t>
            </a:r>
            <a:endParaRPr lang="en-US" sz="2000" dirty="0"/>
          </a:p>
        </p:txBody>
      </p:sp>
      <p:graphicFrame>
        <p:nvGraphicFramePr>
          <p:cNvPr id="3" name="Table 2">
            <a:extLst>
              <a:ext uri="{FF2B5EF4-FFF2-40B4-BE49-F238E27FC236}">
                <a16:creationId xmlns:a16="http://schemas.microsoft.com/office/drawing/2014/main" id="{E0741AC3-9C6C-1A06-85E9-E6A7B3709C61}"/>
              </a:ext>
            </a:extLst>
          </p:cNvPr>
          <p:cNvGraphicFramePr>
            <a:graphicFrameLocks noGrp="1"/>
          </p:cNvGraphicFramePr>
          <p:nvPr>
            <p:extLst>
              <p:ext uri="{D42A27DB-BD31-4B8C-83A1-F6EECF244321}">
                <p14:modId xmlns:p14="http://schemas.microsoft.com/office/powerpoint/2010/main" val="2638515797"/>
              </p:ext>
            </p:extLst>
          </p:nvPr>
        </p:nvGraphicFramePr>
        <p:xfrm>
          <a:off x="533001" y="2879986"/>
          <a:ext cx="4006852" cy="1097280"/>
        </p:xfrm>
        <a:graphic>
          <a:graphicData uri="http://schemas.openxmlformats.org/drawingml/2006/table">
            <a:tbl>
              <a:tblPr firstRow="1" bandRow="1">
                <a:tableStyleId>{5C22544A-7EE6-4342-B048-85BDC9FD1C3A}</a:tableStyleId>
              </a:tblPr>
              <a:tblGrid>
                <a:gridCol w="1131919">
                  <a:extLst>
                    <a:ext uri="{9D8B030D-6E8A-4147-A177-3AD203B41FA5}">
                      <a16:colId xmlns:a16="http://schemas.microsoft.com/office/drawing/2014/main" val="867999341"/>
                    </a:ext>
                  </a:extLst>
                </a:gridCol>
                <a:gridCol w="1313541">
                  <a:extLst>
                    <a:ext uri="{9D8B030D-6E8A-4147-A177-3AD203B41FA5}">
                      <a16:colId xmlns:a16="http://schemas.microsoft.com/office/drawing/2014/main" val="966930438"/>
                    </a:ext>
                  </a:extLst>
                </a:gridCol>
                <a:gridCol w="1561392">
                  <a:extLst>
                    <a:ext uri="{9D8B030D-6E8A-4147-A177-3AD203B41FA5}">
                      <a16:colId xmlns:a16="http://schemas.microsoft.com/office/drawing/2014/main" val="2003597550"/>
                    </a:ext>
                  </a:extLst>
                </a:gridCol>
              </a:tblGrid>
              <a:tr h="330200">
                <a:tc>
                  <a:txBody>
                    <a:bodyPr/>
                    <a:lstStyle/>
                    <a:p>
                      <a:r>
                        <a:rPr lang="en-US" dirty="0"/>
                        <a:t>Division</a:t>
                      </a:r>
                      <a:endParaRPr lang="id-ID" dirty="0"/>
                    </a:p>
                  </a:txBody>
                  <a:tcPr/>
                </a:tc>
                <a:tc>
                  <a:txBody>
                    <a:bodyPr/>
                    <a:lstStyle/>
                    <a:p>
                      <a:r>
                        <a:rPr lang="en-US" dirty="0"/>
                        <a:t>Quotient</a:t>
                      </a:r>
                      <a:endParaRPr lang="id-ID" dirty="0"/>
                    </a:p>
                  </a:txBody>
                  <a:tcPr/>
                </a:tc>
                <a:tc>
                  <a:txBody>
                    <a:bodyPr/>
                    <a:lstStyle/>
                    <a:p>
                      <a:r>
                        <a:rPr lang="en-US" dirty="0"/>
                        <a:t>Remainder</a:t>
                      </a:r>
                      <a:endParaRPr lang="id-ID" dirty="0"/>
                    </a:p>
                  </a:txBody>
                  <a:tcPr/>
                </a:tc>
                <a:extLst>
                  <a:ext uri="{0D108BD9-81ED-4DB2-BD59-A6C34878D82A}">
                    <a16:rowId xmlns:a16="http://schemas.microsoft.com/office/drawing/2014/main" val="3116030992"/>
                  </a:ext>
                </a:extLst>
              </a:tr>
              <a:tr h="330200">
                <a:tc>
                  <a:txBody>
                    <a:bodyPr/>
                    <a:lstStyle/>
                    <a:p>
                      <a:pPr algn="ctr"/>
                      <a:r>
                        <a:rPr lang="en-US" dirty="0"/>
                        <a:t>41/</a:t>
                      </a:r>
                      <a:r>
                        <a:rPr lang="id-ID" dirty="0"/>
                        <a:t>8</a:t>
                      </a:r>
                    </a:p>
                  </a:txBody>
                  <a:tcPr/>
                </a:tc>
                <a:tc>
                  <a:txBody>
                    <a:bodyPr/>
                    <a:lstStyle/>
                    <a:p>
                      <a:pPr algn="ctr"/>
                      <a:r>
                        <a:rPr lang="id-ID" dirty="0"/>
                        <a:t>5</a:t>
                      </a:r>
                    </a:p>
                  </a:txBody>
                  <a:tcPr/>
                </a:tc>
                <a:tc>
                  <a:txBody>
                    <a:bodyPr/>
                    <a:lstStyle/>
                    <a:p>
                      <a:pPr algn="ctr"/>
                      <a:r>
                        <a:rPr lang="en-US" dirty="0"/>
                        <a:t>1</a:t>
                      </a:r>
                      <a:endParaRPr lang="id-ID" dirty="0"/>
                    </a:p>
                  </a:txBody>
                  <a:tcPr/>
                </a:tc>
                <a:extLst>
                  <a:ext uri="{0D108BD9-81ED-4DB2-BD59-A6C34878D82A}">
                    <a16:rowId xmlns:a16="http://schemas.microsoft.com/office/drawing/2014/main" val="6574383"/>
                  </a:ext>
                </a:extLst>
              </a:tr>
              <a:tr h="330200">
                <a:tc>
                  <a:txBody>
                    <a:bodyPr/>
                    <a:lstStyle/>
                    <a:p>
                      <a:pPr algn="ctr"/>
                      <a:r>
                        <a:rPr lang="id-ID" dirty="0"/>
                        <a:t>5</a:t>
                      </a:r>
                      <a:r>
                        <a:rPr lang="en-US" dirty="0"/>
                        <a:t>/</a:t>
                      </a:r>
                      <a:r>
                        <a:rPr lang="id-ID" dirty="0"/>
                        <a:t>8</a:t>
                      </a:r>
                    </a:p>
                  </a:txBody>
                  <a:tcPr/>
                </a:tc>
                <a:tc>
                  <a:txBody>
                    <a:bodyPr/>
                    <a:lstStyle/>
                    <a:p>
                      <a:pPr algn="ctr"/>
                      <a:r>
                        <a:rPr lang="id-ID" dirty="0"/>
                        <a:t>0</a:t>
                      </a:r>
                    </a:p>
                  </a:txBody>
                  <a:tcPr/>
                </a:tc>
                <a:tc>
                  <a:txBody>
                    <a:bodyPr/>
                    <a:lstStyle/>
                    <a:p>
                      <a:pPr algn="ctr"/>
                      <a:r>
                        <a:rPr lang="id-ID" dirty="0"/>
                        <a:t>5</a:t>
                      </a:r>
                    </a:p>
                  </a:txBody>
                  <a:tcPr/>
                </a:tc>
                <a:extLst>
                  <a:ext uri="{0D108BD9-81ED-4DB2-BD59-A6C34878D82A}">
                    <a16:rowId xmlns:a16="http://schemas.microsoft.com/office/drawing/2014/main" val="3603742614"/>
                  </a:ext>
                </a:extLst>
              </a:tr>
            </a:tbl>
          </a:graphicData>
        </a:graphic>
      </p:graphicFrame>
      <p:sp>
        <p:nvSpPr>
          <p:cNvPr id="7" name="TextBox 6">
            <a:extLst>
              <a:ext uri="{FF2B5EF4-FFF2-40B4-BE49-F238E27FC236}">
                <a16:creationId xmlns:a16="http://schemas.microsoft.com/office/drawing/2014/main" id="{A5FDEEFD-8E4B-E482-32A4-9B5F6628D0DB}"/>
              </a:ext>
            </a:extLst>
          </p:cNvPr>
          <p:cNvSpPr txBox="1"/>
          <p:nvPr/>
        </p:nvSpPr>
        <p:spPr>
          <a:xfrm>
            <a:off x="500349" y="2184959"/>
            <a:ext cx="4006852" cy="584775"/>
          </a:xfrm>
          <a:prstGeom prst="rect">
            <a:avLst/>
          </a:prstGeom>
          <a:noFill/>
        </p:spPr>
        <p:txBody>
          <a:bodyPr wrap="square" rtlCol="0">
            <a:spAutoFit/>
          </a:bodyPr>
          <a:lstStyle/>
          <a:p>
            <a:r>
              <a:rPr lang="en-US" sz="3200" dirty="0"/>
              <a:t>41</a:t>
            </a:r>
            <a:r>
              <a:rPr lang="id-ID" sz="3200" baseline="-25000" dirty="0"/>
              <a:t>(</a:t>
            </a:r>
            <a:r>
              <a:rPr lang="en-US" sz="3200" baseline="-25000" dirty="0"/>
              <a:t>10</a:t>
            </a:r>
            <a:r>
              <a:rPr lang="id-ID" sz="3200" baseline="-25000" dirty="0"/>
              <a:t>)</a:t>
            </a:r>
            <a:r>
              <a:rPr lang="en-US" sz="3200" baseline="-25000" dirty="0"/>
              <a:t> </a:t>
            </a:r>
            <a:r>
              <a:rPr lang="en-US" sz="3200" dirty="0"/>
              <a:t>= … </a:t>
            </a:r>
            <a:r>
              <a:rPr lang="en-US" sz="3200" baseline="-25000" dirty="0"/>
              <a:t>(</a:t>
            </a:r>
            <a:r>
              <a:rPr lang="id-ID" sz="3200" baseline="-25000" dirty="0"/>
              <a:t>8</a:t>
            </a:r>
            <a:r>
              <a:rPr lang="en-US" sz="3200" baseline="-25000" dirty="0"/>
              <a:t>)</a:t>
            </a:r>
            <a:endParaRPr lang="id-ID" sz="3200" dirty="0"/>
          </a:p>
        </p:txBody>
      </p:sp>
      <p:sp>
        <p:nvSpPr>
          <p:cNvPr id="8" name="TextBox 7">
            <a:extLst>
              <a:ext uri="{FF2B5EF4-FFF2-40B4-BE49-F238E27FC236}">
                <a16:creationId xmlns:a16="http://schemas.microsoft.com/office/drawing/2014/main" id="{EA0E6BC1-45BF-B8B0-178E-FAB902024A9A}"/>
              </a:ext>
            </a:extLst>
          </p:cNvPr>
          <p:cNvSpPr txBox="1"/>
          <p:nvPr/>
        </p:nvSpPr>
        <p:spPr>
          <a:xfrm>
            <a:off x="500349" y="4208452"/>
            <a:ext cx="3804553" cy="523220"/>
          </a:xfrm>
          <a:prstGeom prst="rect">
            <a:avLst/>
          </a:prstGeom>
          <a:noFill/>
        </p:spPr>
        <p:txBody>
          <a:bodyPr wrap="square" rtlCol="0">
            <a:spAutoFit/>
          </a:bodyPr>
          <a:lstStyle/>
          <a:p>
            <a:r>
              <a:rPr lang="en-US" sz="2800" dirty="0"/>
              <a:t>41</a:t>
            </a:r>
            <a:r>
              <a:rPr lang="id-ID" sz="2800" baseline="-25000" dirty="0"/>
              <a:t>(</a:t>
            </a:r>
            <a:r>
              <a:rPr lang="en-US" sz="2800" baseline="-25000" dirty="0"/>
              <a:t>10</a:t>
            </a:r>
            <a:r>
              <a:rPr lang="id-ID" sz="2800" baseline="-25000" dirty="0"/>
              <a:t>)</a:t>
            </a:r>
            <a:r>
              <a:rPr lang="en-US" sz="2800" baseline="-25000" dirty="0"/>
              <a:t> </a:t>
            </a:r>
            <a:r>
              <a:rPr lang="en-US" sz="2800" dirty="0"/>
              <a:t>= </a:t>
            </a:r>
            <a:r>
              <a:rPr lang="id-ID" sz="2800" dirty="0"/>
              <a:t>51</a:t>
            </a:r>
            <a:r>
              <a:rPr lang="en-US" sz="2800" baseline="-25000" dirty="0"/>
              <a:t>(</a:t>
            </a:r>
            <a:r>
              <a:rPr lang="id-ID" sz="2800" baseline="-25000" dirty="0"/>
              <a:t>8</a:t>
            </a:r>
            <a:r>
              <a:rPr lang="en-US" sz="2800" baseline="-25000" dirty="0"/>
              <a:t>)</a:t>
            </a:r>
            <a:endParaRPr lang="id-ID" sz="2800" dirty="0"/>
          </a:p>
        </p:txBody>
      </p:sp>
      <p:cxnSp>
        <p:nvCxnSpPr>
          <p:cNvPr id="10" name="Straight Connector 9">
            <a:extLst>
              <a:ext uri="{FF2B5EF4-FFF2-40B4-BE49-F238E27FC236}">
                <a16:creationId xmlns:a16="http://schemas.microsoft.com/office/drawing/2014/main" id="{8EFF2698-C032-6AD3-7977-5832609801F2}"/>
              </a:ext>
            </a:extLst>
          </p:cNvPr>
          <p:cNvCxnSpPr>
            <a:cxnSpLocks/>
          </p:cNvCxnSpPr>
          <p:nvPr/>
        </p:nvCxnSpPr>
        <p:spPr>
          <a:xfrm>
            <a:off x="5857875" y="2263140"/>
            <a:ext cx="0" cy="3885144"/>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90FEB832-389D-8C66-E0C8-808A93907CCA}"/>
              </a:ext>
            </a:extLst>
          </p:cNvPr>
          <p:cNvSpPr txBox="1"/>
          <p:nvPr/>
        </p:nvSpPr>
        <p:spPr>
          <a:xfrm>
            <a:off x="6427340" y="2184958"/>
            <a:ext cx="3054352" cy="584775"/>
          </a:xfrm>
          <a:prstGeom prst="rect">
            <a:avLst/>
          </a:prstGeom>
          <a:noFill/>
        </p:spPr>
        <p:txBody>
          <a:bodyPr wrap="square" rtlCol="0">
            <a:spAutoFit/>
          </a:bodyPr>
          <a:lstStyle/>
          <a:p>
            <a:r>
              <a:rPr lang="en-US" sz="3200" dirty="0"/>
              <a:t>21</a:t>
            </a:r>
            <a:r>
              <a:rPr lang="id-ID" sz="3200" baseline="-25000" dirty="0"/>
              <a:t>(</a:t>
            </a:r>
            <a:r>
              <a:rPr lang="en-US" sz="3200" baseline="-25000" dirty="0"/>
              <a:t>10 </a:t>
            </a:r>
            <a:r>
              <a:rPr lang="id-ID" sz="3200" baseline="-25000" dirty="0"/>
              <a:t>)</a:t>
            </a:r>
            <a:r>
              <a:rPr lang="en-US" sz="3200" dirty="0"/>
              <a:t>= … </a:t>
            </a:r>
            <a:r>
              <a:rPr lang="en-US" sz="3200" baseline="-25000" dirty="0"/>
              <a:t>(</a:t>
            </a:r>
            <a:r>
              <a:rPr lang="id-ID" sz="3200" baseline="-25000" dirty="0"/>
              <a:t>8</a:t>
            </a:r>
            <a:r>
              <a:rPr lang="en-US" sz="3200" baseline="-25000" dirty="0"/>
              <a:t>)</a:t>
            </a:r>
            <a:endParaRPr lang="id-ID" sz="3200" dirty="0"/>
          </a:p>
        </p:txBody>
      </p:sp>
      <p:sp>
        <p:nvSpPr>
          <p:cNvPr id="12" name="Arrow: Down 11">
            <a:extLst>
              <a:ext uri="{FF2B5EF4-FFF2-40B4-BE49-F238E27FC236}">
                <a16:creationId xmlns:a16="http://schemas.microsoft.com/office/drawing/2014/main" id="{BD7B759A-C842-8B67-D707-2B778560234B}"/>
              </a:ext>
            </a:extLst>
          </p:cNvPr>
          <p:cNvSpPr/>
          <p:nvPr/>
        </p:nvSpPr>
        <p:spPr>
          <a:xfrm rot="10800000">
            <a:off x="4803688" y="2879986"/>
            <a:ext cx="581887" cy="1097280"/>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13" name="Table 12">
            <a:extLst>
              <a:ext uri="{FF2B5EF4-FFF2-40B4-BE49-F238E27FC236}">
                <a16:creationId xmlns:a16="http://schemas.microsoft.com/office/drawing/2014/main" id="{512C1AA2-4E8C-2C6C-E983-DCCA35FF7EF6}"/>
              </a:ext>
            </a:extLst>
          </p:cNvPr>
          <p:cNvGraphicFramePr>
            <a:graphicFrameLocks noGrp="1"/>
          </p:cNvGraphicFramePr>
          <p:nvPr>
            <p:extLst>
              <p:ext uri="{D42A27DB-BD31-4B8C-83A1-F6EECF244321}">
                <p14:modId xmlns:p14="http://schemas.microsoft.com/office/powerpoint/2010/main" val="87757798"/>
              </p:ext>
            </p:extLst>
          </p:nvPr>
        </p:nvGraphicFramePr>
        <p:xfrm>
          <a:off x="6533951" y="2879986"/>
          <a:ext cx="4006852" cy="1097280"/>
        </p:xfrm>
        <a:graphic>
          <a:graphicData uri="http://schemas.openxmlformats.org/drawingml/2006/table">
            <a:tbl>
              <a:tblPr firstRow="1" bandRow="1">
                <a:tableStyleId>{5C22544A-7EE6-4342-B048-85BDC9FD1C3A}</a:tableStyleId>
              </a:tblPr>
              <a:tblGrid>
                <a:gridCol w="1131919">
                  <a:extLst>
                    <a:ext uri="{9D8B030D-6E8A-4147-A177-3AD203B41FA5}">
                      <a16:colId xmlns:a16="http://schemas.microsoft.com/office/drawing/2014/main" val="867999341"/>
                    </a:ext>
                  </a:extLst>
                </a:gridCol>
                <a:gridCol w="1313541">
                  <a:extLst>
                    <a:ext uri="{9D8B030D-6E8A-4147-A177-3AD203B41FA5}">
                      <a16:colId xmlns:a16="http://schemas.microsoft.com/office/drawing/2014/main" val="966930438"/>
                    </a:ext>
                  </a:extLst>
                </a:gridCol>
                <a:gridCol w="1561392">
                  <a:extLst>
                    <a:ext uri="{9D8B030D-6E8A-4147-A177-3AD203B41FA5}">
                      <a16:colId xmlns:a16="http://schemas.microsoft.com/office/drawing/2014/main" val="2003597550"/>
                    </a:ext>
                  </a:extLst>
                </a:gridCol>
              </a:tblGrid>
              <a:tr h="330200">
                <a:tc>
                  <a:txBody>
                    <a:bodyPr/>
                    <a:lstStyle/>
                    <a:p>
                      <a:r>
                        <a:rPr lang="en-US" dirty="0"/>
                        <a:t>Division</a:t>
                      </a:r>
                      <a:endParaRPr lang="id-ID" dirty="0"/>
                    </a:p>
                  </a:txBody>
                  <a:tcPr/>
                </a:tc>
                <a:tc>
                  <a:txBody>
                    <a:bodyPr/>
                    <a:lstStyle/>
                    <a:p>
                      <a:r>
                        <a:rPr lang="en-US" dirty="0"/>
                        <a:t>Quotient</a:t>
                      </a:r>
                      <a:endParaRPr lang="id-ID" dirty="0"/>
                    </a:p>
                  </a:txBody>
                  <a:tcPr/>
                </a:tc>
                <a:tc>
                  <a:txBody>
                    <a:bodyPr/>
                    <a:lstStyle/>
                    <a:p>
                      <a:r>
                        <a:rPr lang="en-US" dirty="0"/>
                        <a:t>Remainder</a:t>
                      </a:r>
                      <a:endParaRPr lang="id-ID" dirty="0"/>
                    </a:p>
                  </a:txBody>
                  <a:tcPr/>
                </a:tc>
                <a:extLst>
                  <a:ext uri="{0D108BD9-81ED-4DB2-BD59-A6C34878D82A}">
                    <a16:rowId xmlns:a16="http://schemas.microsoft.com/office/drawing/2014/main" val="3116030992"/>
                  </a:ext>
                </a:extLst>
              </a:tr>
              <a:tr h="330200">
                <a:tc>
                  <a:txBody>
                    <a:bodyPr/>
                    <a:lstStyle/>
                    <a:p>
                      <a:pPr algn="ctr"/>
                      <a:r>
                        <a:rPr lang="id-ID" dirty="0"/>
                        <a:t>21</a:t>
                      </a:r>
                      <a:r>
                        <a:rPr lang="en-US" dirty="0"/>
                        <a:t>/</a:t>
                      </a:r>
                      <a:r>
                        <a:rPr lang="id-ID" dirty="0"/>
                        <a:t>8</a:t>
                      </a:r>
                    </a:p>
                  </a:txBody>
                  <a:tcPr/>
                </a:tc>
                <a:tc>
                  <a:txBody>
                    <a:bodyPr/>
                    <a:lstStyle/>
                    <a:p>
                      <a:pPr algn="ctr"/>
                      <a:r>
                        <a:rPr lang="id-ID" dirty="0"/>
                        <a:t>2</a:t>
                      </a:r>
                    </a:p>
                  </a:txBody>
                  <a:tcPr/>
                </a:tc>
                <a:tc>
                  <a:txBody>
                    <a:bodyPr/>
                    <a:lstStyle/>
                    <a:p>
                      <a:pPr algn="ctr"/>
                      <a:r>
                        <a:rPr lang="id-ID" dirty="0"/>
                        <a:t>5</a:t>
                      </a:r>
                    </a:p>
                  </a:txBody>
                  <a:tcPr/>
                </a:tc>
                <a:extLst>
                  <a:ext uri="{0D108BD9-81ED-4DB2-BD59-A6C34878D82A}">
                    <a16:rowId xmlns:a16="http://schemas.microsoft.com/office/drawing/2014/main" val="6574383"/>
                  </a:ext>
                </a:extLst>
              </a:tr>
              <a:tr h="330200">
                <a:tc>
                  <a:txBody>
                    <a:bodyPr/>
                    <a:lstStyle/>
                    <a:p>
                      <a:pPr algn="ctr"/>
                      <a:r>
                        <a:rPr lang="id-ID" dirty="0"/>
                        <a:t>2</a:t>
                      </a:r>
                      <a:r>
                        <a:rPr lang="en-US" dirty="0"/>
                        <a:t>/</a:t>
                      </a:r>
                      <a:r>
                        <a:rPr lang="id-ID" dirty="0"/>
                        <a:t>8</a:t>
                      </a:r>
                    </a:p>
                  </a:txBody>
                  <a:tcPr/>
                </a:tc>
                <a:tc>
                  <a:txBody>
                    <a:bodyPr/>
                    <a:lstStyle/>
                    <a:p>
                      <a:pPr algn="ctr"/>
                      <a:r>
                        <a:rPr lang="id-ID" dirty="0"/>
                        <a:t>0</a:t>
                      </a:r>
                    </a:p>
                  </a:txBody>
                  <a:tcPr/>
                </a:tc>
                <a:tc>
                  <a:txBody>
                    <a:bodyPr/>
                    <a:lstStyle/>
                    <a:p>
                      <a:pPr algn="ctr"/>
                      <a:r>
                        <a:rPr lang="id-ID" dirty="0"/>
                        <a:t>2</a:t>
                      </a:r>
                    </a:p>
                  </a:txBody>
                  <a:tcPr/>
                </a:tc>
                <a:extLst>
                  <a:ext uri="{0D108BD9-81ED-4DB2-BD59-A6C34878D82A}">
                    <a16:rowId xmlns:a16="http://schemas.microsoft.com/office/drawing/2014/main" val="3603742614"/>
                  </a:ext>
                </a:extLst>
              </a:tr>
            </a:tbl>
          </a:graphicData>
        </a:graphic>
      </p:graphicFrame>
      <p:sp>
        <p:nvSpPr>
          <p:cNvPr id="14" name="TextBox 13">
            <a:extLst>
              <a:ext uri="{FF2B5EF4-FFF2-40B4-BE49-F238E27FC236}">
                <a16:creationId xmlns:a16="http://schemas.microsoft.com/office/drawing/2014/main" id="{7BF27414-769D-EF8E-4172-69EF037DBEC2}"/>
              </a:ext>
            </a:extLst>
          </p:cNvPr>
          <p:cNvSpPr txBox="1"/>
          <p:nvPr/>
        </p:nvSpPr>
        <p:spPr>
          <a:xfrm>
            <a:off x="6533951" y="4205712"/>
            <a:ext cx="3804553" cy="523220"/>
          </a:xfrm>
          <a:prstGeom prst="rect">
            <a:avLst/>
          </a:prstGeom>
          <a:noFill/>
        </p:spPr>
        <p:txBody>
          <a:bodyPr wrap="square" rtlCol="0">
            <a:spAutoFit/>
          </a:bodyPr>
          <a:lstStyle/>
          <a:p>
            <a:r>
              <a:rPr lang="en-US" sz="2800" dirty="0"/>
              <a:t>21</a:t>
            </a:r>
            <a:r>
              <a:rPr lang="id-ID" sz="2800" baseline="-25000" dirty="0"/>
              <a:t>(</a:t>
            </a:r>
            <a:r>
              <a:rPr lang="en-US" sz="2800" baseline="-25000" dirty="0"/>
              <a:t>10 </a:t>
            </a:r>
            <a:r>
              <a:rPr lang="id-ID" sz="2800" baseline="-25000" dirty="0"/>
              <a:t>)</a:t>
            </a:r>
            <a:r>
              <a:rPr lang="en-US" sz="2800" dirty="0"/>
              <a:t>= </a:t>
            </a:r>
            <a:r>
              <a:rPr lang="id-ID" sz="2800" dirty="0"/>
              <a:t>25</a:t>
            </a:r>
            <a:r>
              <a:rPr lang="en-US" sz="2800" baseline="-25000" dirty="0"/>
              <a:t>(</a:t>
            </a:r>
            <a:r>
              <a:rPr lang="id-ID" sz="2800" baseline="-25000" dirty="0"/>
              <a:t>8</a:t>
            </a:r>
            <a:r>
              <a:rPr lang="en-US" sz="2800" baseline="-25000" dirty="0"/>
              <a:t>)</a:t>
            </a:r>
            <a:endParaRPr lang="id-ID" sz="2800" dirty="0"/>
          </a:p>
        </p:txBody>
      </p:sp>
      <p:sp>
        <p:nvSpPr>
          <p:cNvPr id="15" name="Arrow: Down 14">
            <a:extLst>
              <a:ext uri="{FF2B5EF4-FFF2-40B4-BE49-F238E27FC236}">
                <a16:creationId xmlns:a16="http://schemas.microsoft.com/office/drawing/2014/main" id="{CF35838B-BF0E-727A-9B03-3BE95A42F087}"/>
              </a:ext>
            </a:extLst>
          </p:cNvPr>
          <p:cNvSpPr/>
          <p:nvPr/>
        </p:nvSpPr>
        <p:spPr>
          <a:xfrm rot="10800000">
            <a:off x="10771911" y="2879986"/>
            <a:ext cx="581887" cy="1097280"/>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3590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1000"/>
                                        <p:tgtEl>
                                          <p:spTgt spid="13"/>
                                        </p:tgtEl>
                                      </p:cBhvr>
                                    </p:animEffect>
                                    <p:anim calcmode="lin" valueType="num">
                                      <p:cBhvr>
                                        <p:cTn id="57" dur="1000" fill="hold"/>
                                        <p:tgtEl>
                                          <p:spTgt spid="13"/>
                                        </p:tgtEl>
                                        <p:attrNameLst>
                                          <p:attrName>ppt_x</p:attrName>
                                        </p:attrNameLst>
                                      </p:cBhvr>
                                      <p:tavLst>
                                        <p:tav tm="0">
                                          <p:val>
                                            <p:strVal val="#ppt_x"/>
                                          </p:val>
                                        </p:tav>
                                        <p:tav tm="100000">
                                          <p:val>
                                            <p:strVal val="#ppt_x"/>
                                          </p:val>
                                        </p:tav>
                                      </p:tavLst>
                                    </p:anim>
                                    <p:anim calcmode="lin" valueType="num">
                                      <p:cBhvr>
                                        <p:cTn id="5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1000"/>
                                        <p:tgtEl>
                                          <p:spTgt spid="14"/>
                                        </p:tgtEl>
                                      </p:cBhvr>
                                    </p:animEffect>
                                    <p:anim calcmode="lin" valueType="num">
                                      <p:cBhvr>
                                        <p:cTn id="71" dur="1000" fill="hold"/>
                                        <p:tgtEl>
                                          <p:spTgt spid="14"/>
                                        </p:tgtEl>
                                        <p:attrNameLst>
                                          <p:attrName>ppt_x</p:attrName>
                                        </p:attrNameLst>
                                      </p:cBhvr>
                                      <p:tavLst>
                                        <p:tav tm="0">
                                          <p:val>
                                            <p:strVal val="#ppt_x"/>
                                          </p:val>
                                        </p:tav>
                                        <p:tav tm="100000">
                                          <p:val>
                                            <p:strVal val="#ppt_x"/>
                                          </p:val>
                                        </p:tav>
                                      </p:tavLst>
                                    </p:anim>
                                    <p:anim calcmode="lin" valueType="num">
                                      <p:cBhvr>
                                        <p:cTn id="7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7" grpId="0"/>
      <p:bldP spid="8" grpId="0"/>
      <p:bldP spid="11" grpId="0"/>
      <p:bldP spid="12" grpId="0" animBg="1"/>
      <p:bldP spid="14" grpId="0"/>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9" y="650541"/>
            <a:ext cx="11212962" cy="724064"/>
          </a:xfrm>
        </p:spPr>
        <p:txBody>
          <a:bodyPr/>
          <a:lstStyle/>
          <a:p>
            <a:pPr algn="ctr"/>
            <a:r>
              <a:rPr lang="id-ID" dirty="0">
                <a:effectLst/>
              </a:rPr>
              <a:t>Latihan: Desimal ke Oktet</a:t>
            </a:r>
          </a:p>
        </p:txBody>
      </p:sp>
      <p:sp>
        <p:nvSpPr>
          <p:cNvPr id="19" name="TextBox 18">
            <a:extLst>
              <a:ext uri="{FF2B5EF4-FFF2-40B4-BE49-F238E27FC236}">
                <a16:creationId xmlns:a16="http://schemas.microsoft.com/office/drawing/2014/main" id="{656F1FB9-1A1A-57E3-BEF5-E216A805CFE0}"/>
              </a:ext>
            </a:extLst>
          </p:cNvPr>
          <p:cNvSpPr txBox="1"/>
          <p:nvPr/>
        </p:nvSpPr>
        <p:spPr>
          <a:xfrm>
            <a:off x="2059954" y="1859340"/>
            <a:ext cx="7670992" cy="156966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9600" dirty="0"/>
              <a:t>234</a:t>
            </a:r>
            <a:r>
              <a:rPr lang="id-ID" sz="9600" baseline="-25000" dirty="0"/>
              <a:t>(10)</a:t>
            </a:r>
            <a:r>
              <a:rPr lang="id-ID" sz="9600" baseline="30000" dirty="0"/>
              <a:t> </a:t>
            </a:r>
            <a:r>
              <a:rPr lang="id-ID" sz="9600" dirty="0"/>
              <a:t>= ... </a:t>
            </a:r>
            <a:r>
              <a:rPr lang="id-ID" sz="9600" baseline="-25000" dirty="0"/>
              <a:t>(8)</a:t>
            </a:r>
            <a:r>
              <a:rPr lang="id-ID" sz="9600" baseline="30000" dirty="0"/>
              <a:t> </a:t>
            </a:r>
            <a:endParaRPr lang="id-ID" sz="9600" baseline="-25000" dirty="0"/>
          </a:p>
        </p:txBody>
      </p:sp>
      <p:graphicFrame>
        <p:nvGraphicFramePr>
          <p:cNvPr id="3" name="Table 2">
            <a:extLst>
              <a:ext uri="{FF2B5EF4-FFF2-40B4-BE49-F238E27FC236}">
                <a16:creationId xmlns:a16="http://schemas.microsoft.com/office/drawing/2014/main" id="{30A62680-25A3-680C-89C9-9CE5BF2460C1}"/>
              </a:ext>
            </a:extLst>
          </p:cNvPr>
          <p:cNvGraphicFramePr>
            <a:graphicFrameLocks noGrp="1"/>
          </p:cNvGraphicFramePr>
          <p:nvPr>
            <p:extLst>
              <p:ext uri="{D42A27DB-BD31-4B8C-83A1-F6EECF244321}">
                <p14:modId xmlns:p14="http://schemas.microsoft.com/office/powerpoint/2010/main" val="1806737307"/>
              </p:ext>
            </p:extLst>
          </p:nvPr>
        </p:nvGraphicFramePr>
        <p:xfrm>
          <a:off x="3993720" y="3800564"/>
          <a:ext cx="4006852" cy="1828800"/>
        </p:xfrm>
        <a:graphic>
          <a:graphicData uri="http://schemas.openxmlformats.org/drawingml/2006/table">
            <a:tbl>
              <a:tblPr firstRow="1" bandRow="1">
                <a:tableStyleId>{5C22544A-7EE6-4342-B048-85BDC9FD1C3A}</a:tableStyleId>
              </a:tblPr>
              <a:tblGrid>
                <a:gridCol w="1131919">
                  <a:extLst>
                    <a:ext uri="{9D8B030D-6E8A-4147-A177-3AD203B41FA5}">
                      <a16:colId xmlns:a16="http://schemas.microsoft.com/office/drawing/2014/main" val="867999341"/>
                    </a:ext>
                  </a:extLst>
                </a:gridCol>
                <a:gridCol w="1313541">
                  <a:extLst>
                    <a:ext uri="{9D8B030D-6E8A-4147-A177-3AD203B41FA5}">
                      <a16:colId xmlns:a16="http://schemas.microsoft.com/office/drawing/2014/main" val="966930438"/>
                    </a:ext>
                  </a:extLst>
                </a:gridCol>
                <a:gridCol w="1561392">
                  <a:extLst>
                    <a:ext uri="{9D8B030D-6E8A-4147-A177-3AD203B41FA5}">
                      <a16:colId xmlns:a16="http://schemas.microsoft.com/office/drawing/2014/main" val="2003597550"/>
                    </a:ext>
                  </a:extLst>
                </a:gridCol>
              </a:tblGrid>
              <a:tr h="330200">
                <a:tc>
                  <a:txBody>
                    <a:bodyPr/>
                    <a:lstStyle/>
                    <a:p>
                      <a:r>
                        <a:rPr lang="en-US" dirty="0"/>
                        <a:t>Division</a:t>
                      </a:r>
                      <a:endParaRPr lang="id-ID" dirty="0"/>
                    </a:p>
                  </a:txBody>
                  <a:tcPr/>
                </a:tc>
                <a:tc>
                  <a:txBody>
                    <a:bodyPr/>
                    <a:lstStyle/>
                    <a:p>
                      <a:r>
                        <a:rPr lang="en-US" dirty="0"/>
                        <a:t>Quotient</a:t>
                      </a:r>
                      <a:endParaRPr lang="id-ID" dirty="0"/>
                    </a:p>
                  </a:txBody>
                  <a:tcPr/>
                </a:tc>
                <a:tc>
                  <a:txBody>
                    <a:bodyPr/>
                    <a:lstStyle/>
                    <a:p>
                      <a:r>
                        <a:rPr lang="en-US" dirty="0"/>
                        <a:t>Remainder</a:t>
                      </a:r>
                      <a:endParaRPr lang="id-ID" dirty="0"/>
                    </a:p>
                  </a:txBody>
                  <a:tcPr/>
                </a:tc>
                <a:extLst>
                  <a:ext uri="{0D108BD9-81ED-4DB2-BD59-A6C34878D82A}">
                    <a16:rowId xmlns:a16="http://schemas.microsoft.com/office/drawing/2014/main" val="3116030992"/>
                  </a:ext>
                </a:extLst>
              </a:tr>
              <a:tr h="330200">
                <a:tc>
                  <a:txBody>
                    <a:bodyPr/>
                    <a:lstStyle/>
                    <a:p>
                      <a:pPr algn="ctr"/>
                      <a:endParaRPr lang="id-ID" dirty="0"/>
                    </a:p>
                  </a:txBody>
                  <a:tcPr/>
                </a:tc>
                <a:tc>
                  <a:txBody>
                    <a:bodyPr/>
                    <a:lstStyle/>
                    <a:p>
                      <a:pPr algn="ctr"/>
                      <a:endParaRPr lang="id-ID" dirty="0"/>
                    </a:p>
                  </a:txBody>
                  <a:tcPr/>
                </a:tc>
                <a:tc>
                  <a:txBody>
                    <a:bodyPr/>
                    <a:lstStyle/>
                    <a:p>
                      <a:pPr algn="ctr"/>
                      <a:endParaRPr lang="id-ID" dirty="0"/>
                    </a:p>
                  </a:txBody>
                  <a:tcPr/>
                </a:tc>
                <a:extLst>
                  <a:ext uri="{0D108BD9-81ED-4DB2-BD59-A6C34878D82A}">
                    <a16:rowId xmlns:a16="http://schemas.microsoft.com/office/drawing/2014/main" val="184670767"/>
                  </a:ext>
                </a:extLst>
              </a:tr>
              <a:tr h="330200">
                <a:tc>
                  <a:txBody>
                    <a:bodyPr/>
                    <a:lstStyle/>
                    <a:p>
                      <a:pPr algn="ctr"/>
                      <a:endParaRPr lang="id-ID" dirty="0"/>
                    </a:p>
                  </a:txBody>
                  <a:tcPr/>
                </a:tc>
                <a:tc>
                  <a:txBody>
                    <a:bodyPr/>
                    <a:lstStyle/>
                    <a:p>
                      <a:pPr algn="ctr"/>
                      <a:endParaRPr lang="id-ID" dirty="0"/>
                    </a:p>
                  </a:txBody>
                  <a:tcPr/>
                </a:tc>
                <a:tc>
                  <a:txBody>
                    <a:bodyPr/>
                    <a:lstStyle/>
                    <a:p>
                      <a:pPr algn="ctr"/>
                      <a:endParaRPr lang="id-ID" dirty="0"/>
                    </a:p>
                  </a:txBody>
                  <a:tcPr/>
                </a:tc>
                <a:extLst>
                  <a:ext uri="{0D108BD9-81ED-4DB2-BD59-A6C34878D82A}">
                    <a16:rowId xmlns:a16="http://schemas.microsoft.com/office/drawing/2014/main" val="1727410636"/>
                  </a:ext>
                </a:extLst>
              </a:tr>
              <a:tr h="330200">
                <a:tc>
                  <a:txBody>
                    <a:bodyPr/>
                    <a:lstStyle/>
                    <a:p>
                      <a:pPr algn="ctr"/>
                      <a:endParaRPr lang="id-ID" dirty="0"/>
                    </a:p>
                  </a:txBody>
                  <a:tcPr/>
                </a:tc>
                <a:tc>
                  <a:txBody>
                    <a:bodyPr/>
                    <a:lstStyle/>
                    <a:p>
                      <a:pPr algn="ctr"/>
                      <a:endParaRPr lang="id-ID" dirty="0"/>
                    </a:p>
                  </a:txBody>
                  <a:tcPr/>
                </a:tc>
                <a:tc>
                  <a:txBody>
                    <a:bodyPr/>
                    <a:lstStyle/>
                    <a:p>
                      <a:pPr algn="ctr"/>
                      <a:endParaRPr lang="id-ID" dirty="0"/>
                    </a:p>
                  </a:txBody>
                  <a:tcPr/>
                </a:tc>
                <a:extLst>
                  <a:ext uri="{0D108BD9-81ED-4DB2-BD59-A6C34878D82A}">
                    <a16:rowId xmlns:a16="http://schemas.microsoft.com/office/drawing/2014/main" val="6574383"/>
                  </a:ext>
                </a:extLst>
              </a:tr>
              <a:tr h="330200">
                <a:tc>
                  <a:txBody>
                    <a:bodyPr/>
                    <a:lstStyle/>
                    <a:p>
                      <a:pPr algn="ctr"/>
                      <a:endParaRPr lang="id-ID" dirty="0"/>
                    </a:p>
                  </a:txBody>
                  <a:tcPr/>
                </a:tc>
                <a:tc>
                  <a:txBody>
                    <a:bodyPr/>
                    <a:lstStyle/>
                    <a:p>
                      <a:pPr algn="ctr"/>
                      <a:endParaRPr lang="id-ID" dirty="0"/>
                    </a:p>
                  </a:txBody>
                  <a:tcPr/>
                </a:tc>
                <a:tc>
                  <a:txBody>
                    <a:bodyPr/>
                    <a:lstStyle/>
                    <a:p>
                      <a:pPr algn="ctr"/>
                      <a:endParaRPr lang="id-ID" dirty="0"/>
                    </a:p>
                  </a:txBody>
                  <a:tcPr/>
                </a:tc>
                <a:extLst>
                  <a:ext uri="{0D108BD9-81ED-4DB2-BD59-A6C34878D82A}">
                    <a16:rowId xmlns:a16="http://schemas.microsoft.com/office/drawing/2014/main" val="3603742614"/>
                  </a:ext>
                </a:extLst>
              </a:tr>
            </a:tbl>
          </a:graphicData>
        </a:graphic>
      </p:graphicFrame>
    </p:spTree>
    <p:extLst>
      <p:ext uri="{BB962C8B-B14F-4D97-AF65-F5344CB8AC3E}">
        <p14:creationId xmlns:p14="http://schemas.microsoft.com/office/powerpoint/2010/main" val="29666479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21" y="179776"/>
            <a:ext cx="11212962" cy="724064"/>
          </a:xfrm>
        </p:spPr>
        <p:txBody>
          <a:bodyPr/>
          <a:lstStyle/>
          <a:p>
            <a:pPr algn="ctr"/>
            <a:r>
              <a:rPr lang="id-ID" dirty="0">
                <a:effectLst/>
              </a:rPr>
              <a:t>Konversi Oktet ke Heksadesimal</a:t>
            </a:r>
          </a:p>
        </p:txBody>
      </p:sp>
      <p:sp>
        <p:nvSpPr>
          <p:cNvPr id="24" name="TextBox 23">
            <a:extLst>
              <a:ext uri="{FF2B5EF4-FFF2-40B4-BE49-F238E27FC236}">
                <a16:creationId xmlns:a16="http://schemas.microsoft.com/office/drawing/2014/main" id="{E533BB12-94CD-97F4-98A8-5A2467CD8DAA}"/>
              </a:ext>
            </a:extLst>
          </p:cNvPr>
          <p:cNvSpPr txBox="1"/>
          <p:nvPr/>
        </p:nvSpPr>
        <p:spPr>
          <a:xfrm>
            <a:off x="489517" y="2118910"/>
            <a:ext cx="1648202"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53</a:t>
            </a:r>
            <a:r>
              <a:rPr lang="id-ID" sz="5400" baseline="-25000" dirty="0"/>
              <a:t>(8)</a:t>
            </a:r>
          </a:p>
        </p:txBody>
      </p:sp>
      <p:sp>
        <p:nvSpPr>
          <p:cNvPr id="32" name="TextBox 31">
            <a:extLst>
              <a:ext uri="{FF2B5EF4-FFF2-40B4-BE49-F238E27FC236}">
                <a16:creationId xmlns:a16="http://schemas.microsoft.com/office/drawing/2014/main" id="{25B30B70-84BA-D65D-E4B1-C11A8B4633D6}"/>
              </a:ext>
            </a:extLst>
          </p:cNvPr>
          <p:cNvSpPr txBox="1"/>
          <p:nvPr/>
        </p:nvSpPr>
        <p:spPr>
          <a:xfrm>
            <a:off x="489517" y="903840"/>
            <a:ext cx="11138602" cy="1015663"/>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oktet ke desimal dilakukan dengan cara mengonversi ke biner terlebih dahulu lalu kemudian dikonversi menjadi heksadesimal</a:t>
            </a:r>
          </a:p>
          <a:p>
            <a:r>
              <a:rPr lang="id-ID" sz="2000" dirty="0"/>
              <a:t>Oktet </a:t>
            </a:r>
            <a:r>
              <a:rPr lang="id-ID" sz="2000" dirty="0">
                <a:sym typeface="Symbol" panose="05050102010706020507" pitchFamily="18" charset="2"/>
              </a:rPr>
              <a:t> Biner  Heksadesimal</a:t>
            </a:r>
            <a:endParaRPr lang="en-US" sz="2000" dirty="0"/>
          </a:p>
        </p:txBody>
      </p:sp>
      <p:sp>
        <p:nvSpPr>
          <p:cNvPr id="3" name="TextBox 2">
            <a:extLst>
              <a:ext uri="{FF2B5EF4-FFF2-40B4-BE49-F238E27FC236}">
                <a16:creationId xmlns:a16="http://schemas.microsoft.com/office/drawing/2014/main" id="{D5B73321-2F95-82FF-E602-C86DA3E6E928}"/>
              </a:ext>
            </a:extLst>
          </p:cNvPr>
          <p:cNvSpPr txBox="1"/>
          <p:nvPr/>
        </p:nvSpPr>
        <p:spPr>
          <a:xfrm>
            <a:off x="3694669" y="2118910"/>
            <a:ext cx="3198975"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101011</a:t>
            </a:r>
            <a:r>
              <a:rPr lang="id-ID" sz="5400" baseline="-25000" dirty="0"/>
              <a:t>(2)</a:t>
            </a:r>
          </a:p>
        </p:txBody>
      </p:sp>
      <p:sp>
        <p:nvSpPr>
          <p:cNvPr id="7" name="TextBox 6">
            <a:extLst>
              <a:ext uri="{FF2B5EF4-FFF2-40B4-BE49-F238E27FC236}">
                <a16:creationId xmlns:a16="http://schemas.microsoft.com/office/drawing/2014/main" id="{8FC433A3-7E98-4156-F617-F29816390EB0}"/>
              </a:ext>
            </a:extLst>
          </p:cNvPr>
          <p:cNvSpPr txBox="1"/>
          <p:nvPr/>
        </p:nvSpPr>
        <p:spPr>
          <a:xfrm>
            <a:off x="8429144" y="2118910"/>
            <a:ext cx="3198975"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2B</a:t>
            </a:r>
            <a:r>
              <a:rPr lang="id-ID" sz="5400" baseline="-25000" dirty="0"/>
              <a:t>(16)</a:t>
            </a:r>
          </a:p>
        </p:txBody>
      </p:sp>
      <p:sp>
        <p:nvSpPr>
          <p:cNvPr id="8" name="TextBox 7">
            <a:extLst>
              <a:ext uri="{FF2B5EF4-FFF2-40B4-BE49-F238E27FC236}">
                <a16:creationId xmlns:a16="http://schemas.microsoft.com/office/drawing/2014/main" id="{F51D15C6-F46F-9F1E-8D30-8D56DA6883A9}"/>
              </a:ext>
            </a:extLst>
          </p:cNvPr>
          <p:cNvSpPr txBox="1"/>
          <p:nvPr/>
        </p:nvSpPr>
        <p:spPr>
          <a:xfrm>
            <a:off x="2550501" y="2118910"/>
            <a:ext cx="731386"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endParaRPr lang="id-ID" sz="5400" baseline="-25000" dirty="0"/>
          </a:p>
        </p:txBody>
      </p:sp>
      <p:graphicFrame>
        <p:nvGraphicFramePr>
          <p:cNvPr id="10" name="Table 9">
            <a:extLst>
              <a:ext uri="{FF2B5EF4-FFF2-40B4-BE49-F238E27FC236}">
                <a16:creationId xmlns:a16="http://schemas.microsoft.com/office/drawing/2014/main" id="{BE8D8F9B-7B89-DB58-956E-298C70CA2C92}"/>
              </a:ext>
            </a:extLst>
          </p:cNvPr>
          <p:cNvGraphicFramePr>
            <a:graphicFrameLocks noGrp="1"/>
          </p:cNvGraphicFramePr>
          <p:nvPr>
            <p:extLst>
              <p:ext uri="{D42A27DB-BD31-4B8C-83A1-F6EECF244321}">
                <p14:modId xmlns:p14="http://schemas.microsoft.com/office/powerpoint/2010/main" val="866316896"/>
              </p:ext>
            </p:extLst>
          </p:nvPr>
        </p:nvGraphicFramePr>
        <p:xfrm>
          <a:off x="489524" y="3162088"/>
          <a:ext cx="1648195" cy="3566160"/>
        </p:xfrm>
        <a:graphic>
          <a:graphicData uri="http://schemas.openxmlformats.org/drawingml/2006/table">
            <a:tbl>
              <a:tblPr/>
              <a:tblGrid>
                <a:gridCol w="853078">
                  <a:extLst>
                    <a:ext uri="{9D8B030D-6E8A-4147-A177-3AD203B41FA5}">
                      <a16:colId xmlns:a16="http://schemas.microsoft.com/office/drawing/2014/main" val="1520707044"/>
                    </a:ext>
                  </a:extLst>
                </a:gridCol>
                <a:gridCol w="795117">
                  <a:extLst>
                    <a:ext uri="{9D8B030D-6E8A-4147-A177-3AD203B41FA5}">
                      <a16:colId xmlns:a16="http://schemas.microsoft.com/office/drawing/2014/main" val="4133823981"/>
                    </a:ext>
                  </a:extLst>
                </a:gridCol>
              </a:tblGrid>
              <a:tr h="383683">
                <a:tc>
                  <a:txBody>
                    <a:bodyPr/>
                    <a:lstStyle/>
                    <a:p>
                      <a:pPr algn="ctr" fontAlgn="b"/>
                      <a:r>
                        <a:rPr lang="id-ID" sz="1600" b="1" dirty="0">
                          <a:solidFill>
                            <a:srgbClr val="161616"/>
                          </a:solidFill>
                          <a:effectLst/>
                          <a:latin typeface="Open Sans" panose="020B0606030504020204" pitchFamily="34" charset="0"/>
                        </a:rPr>
                        <a:t>Biner</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r>
                        <a:rPr lang="id-ID" sz="1600" b="1" dirty="0">
                          <a:solidFill>
                            <a:srgbClr val="161616"/>
                          </a:solidFill>
                          <a:effectLst/>
                          <a:latin typeface="Open Sans" panose="020B0606030504020204" pitchFamily="34" charset="0"/>
                        </a:rPr>
                        <a:t>Oktet</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83683">
                <a:tc>
                  <a:txBody>
                    <a:bodyPr/>
                    <a:lstStyle/>
                    <a:p>
                      <a:pPr algn="ctr" fontAlgn="t"/>
                      <a:r>
                        <a:rPr lang="id-ID" sz="1600" dirty="0">
                          <a:solidFill>
                            <a:srgbClr val="161616"/>
                          </a:solidFill>
                          <a:effectLst/>
                          <a:latin typeface="Open Sans" panose="020B0606030504020204" pitchFamily="34" charset="0"/>
                        </a:rPr>
                        <a:t>000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92049930"/>
                  </a:ext>
                </a:extLst>
              </a:tr>
              <a:tr h="383683">
                <a:tc>
                  <a:txBody>
                    <a:bodyPr/>
                    <a:lstStyle/>
                    <a:p>
                      <a:pPr algn="ctr" fontAlgn="t"/>
                      <a:r>
                        <a:rPr lang="id-ID" sz="1600" dirty="0">
                          <a:solidFill>
                            <a:srgbClr val="161616"/>
                          </a:solidFill>
                          <a:effectLst/>
                          <a:latin typeface="Open Sans" panose="020B0606030504020204" pitchFamily="34" charset="0"/>
                        </a:rPr>
                        <a:t>001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616786064"/>
                  </a:ext>
                </a:extLst>
              </a:tr>
              <a:tr h="383683">
                <a:tc>
                  <a:txBody>
                    <a:bodyPr/>
                    <a:lstStyle/>
                    <a:p>
                      <a:pPr algn="ctr" fontAlgn="t"/>
                      <a:r>
                        <a:rPr lang="id-ID" sz="1600" dirty="0">
                          <a:solidFill>
                            <a:srgbClr val="161616"/>
                          </a:solidFill>
                          <a:effectLst/>
                          <a:latin typeface="Open Sans" panose="020B0606030504020204" pitchFamily="34" charset="0"/>
                        </a:rPr>
                        <a:t>010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2</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02382913"/>
                  </a:ext>
                </a:extLst>
              </a:tr>
              <a:tr h="383683">
                <a:tc>
                  <a:txBody>
                    <a:bodyPr/>
                    <a:lstStyle/>
                    <a:p>
                      <a:pPr algn="ctr" fontAlgn="t"/>
                      <a:r>
                        <a:rPr lang="id-ID" sz="1600" dirty="0">
                          <a:solidFill>
                            <a:srgbClr val="161616"/>
                          </a:solidFill>
                          <a:effectLst/>
                          <a:latin typeface="Open Sans" panose="020B0606030504020204" pitchFamily="34" charset="0"/>
                        </a:rPr>
                        <a:t>011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1600" dirty="0">
                          <a:solidFill>
                            <a:srgbClr val="161616"/>
                          </a:solidFill>
                          <a:effectLst/>
                          <a:latin typeface="Open Sans" panose="020B0606030504020204" pitchFamily="34" charset="0"/>
                        </a:rPr>
                        <a:t>3</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009049939"/>
                  </a:ext>
                </a:extLst>
              </a:tr>
              <a:tr h="383683">
                <a:tc>
                  <a:txBody>
                    <a:bodyPr/>
                    <a:lstStyle/>
                    <a:p>
                      <a:pPr algn="ctr" fontAlgn="t"/>
                      <a:r>
                        <a:rPr lang="id-ID" sz="1600" dirty="0">
                          <a:solidFill>
                            <a:srgbClr val="161616"/>
                          </a:solidFill>
                          <a:effectLst/>
                          <a:latin typeface="Open Sans" panose="020B0606030504020204" pitchFamily="34" charset="0"/>
                        </a:rPr>
                        <a:t>100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4</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95603018"/>
                  </a:ext>
                </a:extLst>
              </a:tr>
              <a:tr h="383683">
                <a:tc>
                  <a:txBody>
                    <a:bodyPr/>
                    <a:lstStyle/>
                    <a:p>
                      <a:pPr algn="ctr" fontAlgn="t"/>
                      <a:r>
                        <a:rPr lang="id-ID" sz="1600" dirty="0">
                          <a:solidFill>
                            <a:srgbClr val="161616"/>
                          </a:solidFill>
                          <a:effectLst/>
                          <a:latin typeface="Open Sans" panose="020B0606030504020204" pitchFamily="34" charset="0"/>
                        </a:rPr>
                        <a:t>101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1600" dirty="0">
                          <a:solidFill>
                            <a:srgbClr val="161616"/>
                          </a:solidFill>
                          <a:effectLst/>
                          <a:latin typeface="Open Sans" panose="020B0606030504020204" pitchFamily="34" charset="0"/>
                        </a:rPr>
                        <a:t>5</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548362469"/>
                  </a:ext>
                </a:extLst>
              </a:tr>
              <a:tr h="383683">
                <a:tc>
                  <a:txBody>
                    <a:bodyPr/>
                    <a:lstStyle/>
                    <a:p>
                      <a:pPr algn="ctr" fontAlgn="t"/>
                      <a:r>
                        <a:rPr lang="id-ID" sz="1600" dirty="0">
                          <a:solidFill>
                            <a:srgbClr val="161616"/>
                          </a:solidFill>
                          <a:effectLst/>
                          <a:latin typeface="Open Sans" panose="020B0606030504020204" pitchFamily="34" charset="0"/>
                        </a:rPr>
                        <a:t>110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6</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59901475"/>
                  </a:ext>
                </a:extLst>
              </a:tr>
              <a:tr h="383683">
                <a:tc>
                  <a:txBody>
                    <a:bodyPr/>
                    <a:lstStyle/>
                    <a:p>
                      <a:pPr algn="ctr" fontAlgn="t"/>
                      <a:r>
                        <a:rPr lang="id-ID" sz="1600" dirty="0">
                          <a:solidFill>
                            <a:srgbClr val="161616"/>
                          </a:solidFill>
                          <a:effectLst/>
                          <a:latin typeface="Open Sans" panose="020B0606030504020204" pitchFamily="34" charset="0"/>
                        </a:rPr>
                        <a:t>111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7</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44066480"/>
                  </a:ext>
                </a:extLst>
              </a:tr>
            </a:tbl>
          </a:graphicData>
        </a:graphic>
      </p:graphicFrame>
      <p:sp>
        <p:nvSpPr>
          <p:cNvPr id="11" name="TextBox 10">
            <a:extLst>
              <a:ext uri="{FF2B5EF4-FFF2-40B4-BE49-F238E27FC236}">
                <a16:creationId xmlns:a16="http://schemas.microsoft.com/office/drawing/2014/main" id="{3C5991B4-281A-2869-77F4-37A2697627E3}"/>
              </a:ext>
            </a:extLst>
          </p:cNvPr>
          <p:cNvSpPr txBox="1"/>
          <p:nvPr/>
        </p:nvSpPr>
        <p:spPr>
          <a:xfrm>
            <a:off x="7295701" y="2118910"/>
            <a:ext cx="731386"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endParaRPr lang="id-ID" sz="5400" baseline="-25000" dirty="0"/>
          </a:p>
        </p:txBody>
      </p:sp>
      <p:graphicFrame>
        <p:nvGraphicFramePr>
          <p:cNvPr id="12" name="Table 11">
            <a:extLst>
              <a:ext uri="{FF2B5EF4-FFF2-40B4-BE49-F238E27FC236}">
                <a16:creationId xmlns:a16="http://schemas.microsoft.com/office/drawing/2014/main" id="{AE1E07D1-0140-99AF-A882-18446F45E071}"/>
              </a:ext>
            </a:extLst>
          </p:cNvPr>
          <p:cNvGraphicFramePr>
            <a:graphicFrameLocks noGrp="1"/>
          </p:cNvGraphicFramePr>
          <p:nvPr>
            <p:extLst>
              <p:ext uri="{D42A27DB-BD31-4B8C-83A1-F6EECF244321}">
                <p14:modId xmlns:p14="http://schemas.microsoft.com/office/powerpoint/2010/main" val="3027817846"/>
              </p:ext>
            </p:extLst>
          </p:nvPr>
        </p:nvGraphicFramePr>
        <p:xfrm>
          <a:off x="3694669" y="3162088"/>
          <a:ext cx="3198975" cy="3641918"/>
        </p:xfrm>
        <a:graphic>
          <a:graphicData uri="http://schemas.openxmlformats.org/drawingml/2006/table">
            <a:tbl>
              <a:tblPr/>
              <a:tblGrid>
                <a:gridCol w="1056504">
                  <a:extLst>
                    <a:ext uri="{9D8B030D-6E8A-4147-A177-3AD203B41FA5}">
                      <a16:colId xmlns:a16="http://schemas.microsoft.com/office/drawing/2014/main" val="1127588827"/>
                    </a:ext>
                  </a:extLst>
                </a:gridCol>
                <a:gridCol w="939113">
                  <a:extLst>
                    <a:ext uri="{9D8B030D-6E8A-4147-A177-3AD203B41FA5}">
                      <a16:colId xmlns:a16="http://schemas.microsoft.com/office/drawing/2014/main" val="2641882315"/>
                    </a:ext>
                  </a:extLst>
                </a:gridCol>
                <a:gridCol w="1203358">
                  <a:extLst>
                    <a:ext uri="{9D8B030D-6E8A-4147-A177-3AD203B41FA5}">
                      <a16:colId xmlns:a16="http://schemas.microsoft.com/office/drawing/2014/main" val="3921882122"/>
                    </a:ext>
                  </a:extLst>
                </a:gridCol>
              </a:tblGrid>
              <a:tr h="204635">
                <a:tc>
                  <a:txBody>
                    <a:bodyPr/>
                    <a:lstStyle/>
                    <a:p>
                      <a:pPr algn="ctr" fontAlgn="b"/>
                      <a:r>
                        <a:rPr lang="id-ID" sz="900" b="1" dirty="0">
                          <a:solidFill>
                            <a:srgbClr val="161616"/>
                          </a:solidFill>
                          <a:effectLst/>
                          <a:latin typeface="Open Sans" panose="020B0606030504020204" pitchFamily="34" charset="0"/>
                        </a:rPr>
                        <a:t>Biner</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900" b="1" dirty="0">
                          <a:solidFill>
                            <a:srgbClr val="161616"/>
                          </a:solidFill>
                          <a:effectLst/>
                          <a:latin typeface="Open Sans" panose="020B0606030504020204" pitchFamily="34" charset="0"/>
                        </a:rPr>
                        <a:t>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900" b="1" dirty="0">
                          <a:solidFill>
                            <a:srgbClr val="161616"/>
                          </a:solidFill>
                          <a:effectLst/>
                          <a:latin typeface="Open Sans" panose="020B0606030504020204" pitchFamily="34" charset="0"/>
                        </a:rPr>
                        <a:t>Heksadesimal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1640838"/>
                  </a:ext>
                </a:extLst>
              </a:tr>
              <a:tr h="204635">
                <a:tc>
                  <a:txBody>
                    <a:bodyPr/>
                    <a:lstStyle/>
                    <a:p>
                      <a:pPr algn="ctr" fontAlgn="t"/>
                      <a:r>
                        <a:rPr lang="id-ID" sz="800" b="1" dirty="0">
                          <a:solidFill>
                            <a:srgbClr val="161616"/>
                          </a:solidFill>
                          <a:effectLst/>
                          <a:latin typeface="Open Sans" panose="020B0606030504020204" pitchFamily="34" charset="0"/>
                        </a:rPr>
                        <a:t>0000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4247067"/>
                  </a:ext>
                </a:extLst>
              </a:tr>
              <a:tr h="204635">
                <a:tc>
                  <a:txBody>
                    <a:bodyPr/>
                    <a:lstStyle/>
                    <a:p>
                      <a:pPr algn="ctr" fontAlgn="t"/>
                      <a:r>
                        <a:rPr lang="id-ID" sz="800" b="1" dirty="0">
                          <a:solidFill>
                            <a:srgbClr val="161616"/>
                          </a:solidFill>
                          <a:effectLst/>
                          <a:latin typeface="Open Sans" panose="020B0606030504020204" pitchFamily="34" charset="0"/>
                        </a:rPr>
                        <a:t>0001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83929151"/>
                  </a:ext>
                </a:extLst>
              </a:tr>
              <a:tr h="204635">
                <a:tc>
                  <a:txBody>
                    <a:bodyPr/>
                    <a:lstStyle/>
                    <a:p>
                      <a:pPr algn="ctr" fontAlgn="t"/>
                      <a:r>
                        <a:rPr lang="id-ID" sz="800" b="1" dirty="0">
                          <a:solidFill>
                            <a:srgbClr val="161616"/>
                          </a:solidFill>
                          <a:effectLst/>
                          <a:latin typeface="Open Sans" panose="020B0606030504020204" pitchFamily="34" charset="0"/>
                        </a:rPr>
                        <a:t>0010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8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8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53527106"/>
                  </a:ext>
                </a:extLst>
              </a:tr>
              <a:tr h="204635">
                <a:tc>
                  <a:txBody>
                    <a:bodyPr/>
                    <a:lstStyle/>
                    <a:p>
                      <a:pPr algn="ctr" fontAlgn="t"/>
                      <a:r>
                        <a:rPr lang="id-ID" sz="800" b="1" dirty="0">
                          <a:solidFill>
                            <a:srgbClr val="161616"/>
                          </a:solidFill>
                          <a:effectLst/>
                          <a:latin typeface="Open Sans" panose="020B0606030504020204" pitchFamily="34" charset="0"/>
                        </a:rPr>
                        <a:t>0011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27350342"/>
                  </a:ext>
                </a:extLst>
              </a:tr>
              <a:tr h="204635">
                <a:tc>
                  <a:txBody>
                    <a:bodyPr/>
                    <a:lstStyle/>
                    <a:p>
                      <a:pPr algn="ctr" fontAlgn="t"/>
                      <a:r>
                        <a:rPr lang="id-ID" sz="800" b="1" dirty="0">
                          <a:solidFill>
                            <a:srgbClr val="161616"/>
                          </a:solidFill>
                          <a:effectLst/>
                          <a:latin typeface="Open Sans" panose="020B0606030504020204" pitchFamily="34" charset="0"/>
                        </a:rPr>
                        <a:t>0100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970610244"/>
                  </a:ext>
                </a:extLst>
              </a:tr>
              <a:tr h="204635">
                <a:tc>
                  <a:txBody>
                    <a:bodyPr/>
                    <a:lstStyle/>
                    <a:p>
                      <a:pPr algn="ctr" fontAlgn="t"/>
                      <a:r>
                        <a:rPr lang="id-ID" sz="800" b="1" dirty="0">
                          <a:solidFill>
                            <a:srgbClr val="161616"/>
                          </a:solidFill>
                          <a:effectLst/>
                          <a:latin typeface="Open Sans" panose="020B0606030504020204" pitchFamily="34" charset="0"/>
                        </a:rPr>
                        <a:t>0101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36408555"/>
                  </a:ext>
                </a:extLst>
              </a:tr>
              <a:tr h="204635">
                <a:tc>
                  <a:txBody>
                    <a:bodyPr/>
                    <a:lstStyle/>
                    <a:p>
                      <a:pPr algn="ctr" fontAlgn="t"/>
                      <a:r>
                        <a:rPr lang="id-ID" sz="800" b="1" dirty="0">
                          <a:solidFill>
                            <a:srgbClr val="161616"/>
                          </a:solidFill>
                          <a:effectLst/>
                          <a:latin typeface="Open Sans" panose="020B0606030504020204" pitchFamily="34" charset="0"/>
                        </a:rPr>
                        <a:t>0110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151728514"/>
                  </a:ext>
                </a:extLst>
              </a:tr>
              <a:tr h="204635">
                <a:tc>
                  <a:txBody>
                    <a:bodyPr/>
                    <a:lstStyle/>
                    <a:p>
                      <a:pPr algn="ctr" fontAlgn="t"/>
                      <a:r>
                        <a:rPr lang="id-ID" sz="800" b="1" dirty="0">
                          <a:solidFill>
                            <a:srgbClr val="161616"/>
                          </a:solidFill>
                          <a:effectLst/>
                          <a:latin typeface="Open Sans" panose="020B0606030504020204" pitchFamily="34" charset="0"/>
                        </a:rPr>
                        <a:t>0111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72198305"/>
                  </a:ext>
                </a:extLst>
              </a:tr>
              <a:tr h="204635">
                <a:tc>
                  <a:txBody>
                    <a:bodyPr/>
                    <a:lstStyle/>
                    <a:p>
                      <a:pPr algn="ctr" fontAlgn="t"/>
                      <a:r>
                        <a:rPr lang="id-ID" sz="800" b="1" dirty="0">
                          <a:solidFill>
                            <a:srgbClr val="161616"/>
                          </a:solidFill>
                          <a:effectLst/>
                          <a:latin typeface="Open Sans" panose="020B0606030504020204" pitchFamily="34" charset="0"/>
                        </a:rPr>
                        <a:t>1000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31799988"/>
                  </a:ext>
                </a:extLst>
              </a:tr>
              <a:tr h="204635">
                <a:tc>
                  <a:txBody>
                    <a:bodyPr/>
                    <a:lstStyle/>
                    <a:p>
                      <a:pPr algn="ctr" fontAlgn="t"/>
                      <a:r>
                        <a:rPr lang="id-ID" sz="800" b="1" dirty="0">
                          <a:solidFill>
                            <a:srgbClr val="161616"/>
                          </a:solidFill>
                          <a:effectLst/>
                          <a:latin typeface="Open Sans" panose="020B0606030504020204" pitchFamily="34" charset="0"/>
                        </a:rPr>
                        <a:t>1001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96077977"/>
                  </a:ext>
                </a:extLst>
              </a:tr>
              <a:tr h="204635">
                <a:tc>
                  <a:txBody>
                    <a:bodyPr/>
                    <a:lstStyle/>
                    <a:p>
                      <a:pPr algn="ctr" fontAlgn="t"/>
                      <a:r>
                        <a:rPr lang="id-ID" sz="800" b="1" dirty="0">
                          <a:solidFill>
                            <a:srgbClr val="161616"/>
                          </a:solidFill>
                          <a:effectLst/>
                          <a:latin typeface="Open Sans" panose="020B0606030504020204" pitchFamily="34" charset="0"/>
                        </a:rPr>
                        <a:t>1010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A or a</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956243213"/>
                  </a:ext>
                </a:extLst>
              </a:tr>
              <a:tr h="204635">
                <a:tc>
                  <a:txBody>
                    <a:bodyPr/>
                    <a:lstStyle/>
                    <a:p>
                      <a:pPr algn="ctr" fontAlgn="t"/>
                      <a:r>
                        <a:rPr lang="id-ID" sz="800" b="1" dirty="0">
                          <a:solidFill>
                            <a:srgbClr val="161616"/>
                          </a:solidFill>
                          <a:effectLst/>
                          <a:latin typeface="Open Sans" panose="020B0606030504020204" pitchFamily="34" charset="0"/>
                        </a:rPr>
                        <a:t>1011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800" b="1" dirty="0">
                          <a:solidFill>
                            <a:srgbClr val="161616"/>
                          </a:solidFill>
                          <a:effectLst/>
                          <a:latin typeface="Open Sans" panose="020B0606030504020204" pitchFamily="34" charset="0"/>
                        </a:rPr>
                        <a:t>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800" b="1" dirty="0">
                          <a:solidFill>
                            <a:srgbClr val="161616"/>
                          </a:solidFill>
                          <a:effectLst/>
                          <a:latin typeface="Open Sans" panose="020B0606030504020204" pitchFamily="34" charset="0"/>
                        </a:rPr>
                        <a:t>B or b</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455817044"/>
                  </a:ext>
                </a:extLst>
              </a:tr>
              <a:tr h="204635">
                <a:tc>
                  <a:txBody>
                    <a:bodyPr/>
                    <a:lstStyle/>
                    <a:p>
                      <a:pPr algn="ctr" fontAlgn="t"/>
                      <a:r>
                        <a:rPr lang="id-ID" sz="800" b="1" dirty="0">
                          <a:solidFill>
                            <a:srgbClr val="161616"/>
                          </a:solidFill>
                          <a:effectLst/>
                          <a:latin typeface="Open Sans" panose="020B0606030504020204" pitchFamily="34" charset="0"/>
                        </a:rPr>
                        <a:t>1100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C or c</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36315299"/>
                  </a:ext>
                </a:extLst>
              </a:tr>
              <a:tr h="204635">
                <a:tc>
                  <a:txBody>
                    <a:bodyPr/>
                    <a:lstStyle/>
                    <a:p>
                      <a:pPr algn="ctr" fontAlgn="t"/>
                      <a:r>
                        <a:rPr lang="id-ID" sz="800" b="1" dirty="0">
                          <a:solidFill>
                            <a:srgbClr val="161616"/>
                          </a:solidFill>
                          <a:effectLst/>
                          <a:latin typeface="Open Sans" panose="020B0606030504020204" pitchFamily="34" charset="0"/>
                        </a:rPr>
                        <a:t>1101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D or d</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47232437"/>
                  </a:ext>
                </a:extLst>
              </a:tr>
              <a:tr h="204635">
                <a:tc>
                  <a:txBody>
                    <a:bodyPr/>
                    <a:lstStyle/>
                    <a:p>
                      <a:pPr algn="ctr" fontAlgn="t"/>
                      <a:r>
                        <a:rPr lang="id-ID" sz="800" b="1" dirty="0">
                          <a:solidFill>
                            <a:srgbClr val="161616"/>
                          </a:solidFill>
                          <a:effectLst/>
                          <a:latin typeface="Open Sans" panose="020B0606030504020204" pitchFamily="34" charset="0"/>
                        </a:rPr>
                        <a:t>1110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E or e</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62749264"/>
                  </a:ext>
                </a:extLst>
              </a:tr>
              <a:tr h="204635">
                <a:tc>
                  <a:txBody>
                    <a:bodyPr/>
                    <a:lstStyle/>
                    <a:p>
                      <a:pPr algn="ctr" fontAlgn="t"/>
                      <a:r>
                        <a:rPr lang="id-ID" sz="800" b="1" dirty="0">
                          <a:solidFill>
                            <a:srgbClr val="161616"/>
                          </a:solidFill>
                          <a:effectLst/>
                          <a:latin typeface="Open Sans" panose="020B0606030504020204" pitchFamily="34" charset="0"/>
                        </a:rPr>
                        <a:t>1111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F or f</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79382722"/>
                  </a:ext>
                </a:extLst>
              </a:tr>
            </a:tbl>
          </a:graphicData>
        </a:graphic>
      </p:graphicFrame>
      <p:sp>
        <p:nvSpPr>
          <p:cNvPr id="13" name="Rectangle 12">
            <a:extLst>
              <a:ext uri="{FF2B5EF4-FFF2-40B4-BE49-F238E27FC236}">
                <a16:creationId xmlns:a16="http://schemas.microsoft.com/office/drawing/2014/main" id="{C71BD989-568D-4518-B6FA-F275343F94E1}"/>
              </a:ext>
            </a:extLst>
          </p:cNvPr>
          <p:cNvSpPr/>
          <p:nvPr/>
        </p:nvSpPr>
        <p:spPr>
          <a:xfrm>
            <a:off x="4741018" y="2833524"/>
            <a:ext cx="1317800" cy="145428"/>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4" name="Rectangle 13">
            <a:extLst>
              <a:ext uri="{FF2B5EF4-FFF2-40B4-BE49-F238E27FC236}">
                <a16:creationId xmlns:a16="http://schemas.microsoft.com/office/drawing/2014/main" id="{0C3EBD8C-522E-9908-21B7-C9447588345D}"/>
              </a:ext>
            </a:extLst>
          </p:cNvPr>
          <p:cNvSpPr/>
          <p:nvPr/>
        </p:nvSpPr>
        <p:spPr>
          <a:xfrm>
            <a:off x="4009378" y="2841747"/>
            <a:ext cx="637715" cy="137205"/>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5" name="Arrow: Down 14">
            <a:extLst>
              <a:ext uri="{FF2B5EF4-FFF2-40B4-BE49-F238E27FC236}">
                <a16:creationId xmlns:a16="http://schemas.microsoft.com/office/drawing/2014/main" id="{68E30B5D-82F9-45F8-1656-8B51D0D9DDA6}"/>
              </a:ext>
            </a:extLst>
          </p:cNvPr>
          <p:cNvSpPr/>
          <p:nvPr/>
        </p:nvSpPr>
        <p:spPr>
          <a:xfrm>
            <a:off x="5773493" y="2978952"/>
            <a:ext cx="176285" cy="2871972"/>
          </a:xfrm>
          <a:prstGeom prst="downArrow">
            <a:avLst/>
          </a:prstGeom>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6" name="Arrow: Down 15">
            <a:extLst>
              <a:ext uri="{FF2B5EF4-FFF2-40B4-BE49-F238E27FC236}">
                <a16:creationId xmlns:a16="http://schemas.microsoft.com/office/drawing/2014/main" id="{7A7D31E5-9735-A37F-CC40-98A284C7982B}"/>
              </a:ext>
            </a:extLst>
          </p:cNvPr>
          <p:cNvSpPr/>
          <p:nvPr/>
        </p:nvSpPr>
        <p:spPr>
          <a:xfrm>
            <a:off x="4453040" y="2978952"/>
            <a:ext cx="176285" cy="981389"/>
          </a:xfrm>
          <a:prstGeom prst="downArrow">
            <a:avLst/>
          </a:prstGeom>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2112359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fill="hold"/>
                                        <p:tgtEl>
                                          <p:spTgt spid="14"/>
                                        </p:tgtEl>
                                        <p:attrNameLst>
                                          <p:attrName>ppt_x</p:attrName>
                                        </p:attrNameLst>
                                      </p:cBhvr>
                                      <p:tavLst>
                                        <p:tav tm="0">
                                          <p:val>
                                            <p:strVal val="#ppt_x"/>
                                          </p:val>
                                        </p:tav>
                                        <p:tav tm="100000">
                                          <p:val>
                                            <p:strVal val="#ppt_x"/>
                                          </p:val>
                                        </p:tav>
                                      </p:tavLst>
                                    </p:anim>
                                    <p:anim calcmode="lin" valueType="num">
                                      <p:cBhvr additive="base">
                                        <p:cTn id="5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500" fill="hold"/>
                                        <p:tgtEl>
                                          <p:spTgt spid="7"/>
                                        </p:tgtEl>
                                        <p:attrNameLst>
                                          <p:attrName>ppt_x</p:attrName>
                                        </p:attrNameLst>
                                      </p:cBhvr>
                                      <p:tavLst>
                                        <p:tav tm="0">
                                          <p:val>
                                            <p:strVal val="#ppt_x"/>
                                          </p:val>
                                        </p:tav>
                                        <p:tav tm="100000">
                                          <p:val>
                                            <p:strVal val="#ppt_x"/>
                                          </p:val>
                                        </p:tav>
                                      </p:tavLst>
                                    </p:anim>
                                    <p:anim calcmode="lin" valueType="num">
                                      <p:cBhvr additive="base">
                                        <p:cTn id="7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2" grpId="0" animBg="1"/>
      <p:bldP spid="3" grpId="0" animBg="1"/>
      <p:bldP spid="7" grpId="0" animBg="1"/>
      <p:bldP spid="8" grpId="0" animBg="1"/>
      <p:bldP spid="11" grpId="0" animBg="1"/>
      <p:bldP spid="13" grpId="0" animBg="1"/>
      <p:bldP spid="14" grpId="0" animBg="1"/>
      <p:bldP spid="15" grpId="0"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21" y="179776"/>
            <a:ext cx="11212962" cy="724064"/>
          </a:xfrm>
        </p:spPr>
        <p:txBody>
          <a:bodyPr/>
          <a:lstStyle/>
          <a:p>
            <a:pPr algn="ctr"/>
            <a:r>
              <a:rPr lang="id-ID" dirty="0">
                <a:effectLst/>
              </a:rPr>
              <a:t>Latihan : Konversi Oktet ke Heksadesimal</a:t>
            </a:r>
          </a:p>
        </p:txBody>
      </p:sp>
      <p:sp>
        <p:nvSpPr>
          <p:cNvPr id="24" name="TextBox 23">
            <a:extLst>
              <a:ext uri="{FF2B5EF4-FFF2-40B4-BE49-F238E27FC236}">
                <a16:creationId xmlns:a16="http://schemas.microsoft.com/office/drawing/2014/main" id="{E533BB12-94CD-97F4-98A8-5A2467CD8DAA}"/>
              </a:ext>
            </a:extLst>
          </p:cNvPr>
          <p:cNvSpPr txBox="1"/>
          <p:nvPr/>
        </p:nvSpPr>
        <p:spPr>
          <a:xfrm>
            <a:off x="434250" y="1241580"/>
            <a:ext cx="1907470"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213</a:t>
            </a:r>
            <a:r>
              <a:rPr lang="id-ID" sz="5400" baseline="-25000" dirty="0"/>
              <a:t>(8)</a:t>
            </a:r>
          </a:p>
        </p:txBody>
      </p:sp>
      <p:sp>
        <p:nvSpPr>
          <p:cNvPr id="3" name="TextBox 2">
            <a:extLst>
              <a:ext uri="{FF2B5EF4-FFF2-40B4-BE49-F238E27FC236}">
                <a16:creationId xmlns:a16="http://schemas.microsoft.com/office/drawing/2014/main" id="{D5B73321-2F95-82FF-E602-C86DA3E6E928}"/>
              </a:ext>
            </a:extLst>
          </p:cNvPr>
          <p:cNvSpPr txBox="1"/>
          <p:nvPr/>
        </p:nvSpPr>
        <p:spPr>
          <a:xfrm>
            <a:off x="3769033" y="1241580"/>
            <a:ext cx="3198975"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r>
              <a:rPr lang="id-ID" sz="5400" baseline="-25000" dirty="0"/>
              <a:t>(2)</a:t>
            </a:r>
          </a:p>
        </p:txBody>
      </p:sp>
      <p:sp>
        <p:nvSpPr>
          <p:cNvPr id="7" name="TextBox 6">
            <a:extLst>
              <a:ext uri="{FF2B5EF4-FFF2-40B4-BE49-F238E27FC236}">
                <a16:creationId xmlns:a16="http://schemas.microsoft.com/office/drawing/2014/main" id="{8FC433A3-7E98-4156-F617-F29816390EB0}"/>
              </a:ext>
            </a:extLst>
          </p:cNvPr>
          <p:cNvSpPr txBox="1"/>
          <p:nvPr/>
        </p:nvSpPr>
        <p:spPr>
          <a:xfrm>
            <a:off x="8503508" y="1241580"/>
            <a:ext cx="3198975"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r>
              <a:rPr lang="id-ID" sz="5400" baseline="-25000" dirty="0"/>
              <a:t>(16)</a:t>
            </a:r>
          </a:p>
        </p:txBody>
      </p:sp>
      <p:sp>
        <p:nvSpPr>
          <p:cNvPr id="8" name="TextBox 7">
            <a:extLst>
              <a:ext uri="{FF2B5EF4-FFF2-40B4-BE49-F238E27FC236}">
                <a16:creationId xmlns:a16="http://schemas.microsoft.com/office/drawing/2014/main" id="{F51D15C6-F46F-9F1E-8D30-8D56DA6883A9}"/>
              </a:ext>
            </a:extLst>
          </p:cNvPr>
          <p:cNvSpPr txBox="1"/>
          <p:nvPr/>
        </p:nvSpPr>
        <p:spPr>
          <a:xfrm>
            <a:off x="2624865" y="1241580"/>
            <a:ext cx="731386"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endParaRPr lang="id-ID" sz="5400" baseline="-25000" dirty="0"/>
          </a:p>
        </p:txBody>
      </p:sp>
      <p:graphicFrame>
        <p:nvGraphicFramePr>
          <p:cNvPr id="10" name="Table 9">
            <a:extLst>
              <a:ext uri="{FF2B5EF4-FFF2-40B4-BE49-F238E27FC236}">
                <a16:creationId xmlns:a16="http://schemas.microsoft.com/office/drawing/2014/main" id="{BE8D8F9B-7B89-DB58-956E-298C70CA2C92}"/>
              </a:ext>
            </a:extLst>
          </p:cNvPr>
          <p:cNvGraphicFramePr>
            <a:graphicFrameLocks noGrp="1"/>
          </p:cNvGraphicFramePr>
          <p:nvPr>
            <p:extLst>
              <p:ext uri="{D42A27DB-BD31-4B8C-83A1-F6EECF244321}">
                <p14:modId xmlns:p14="http://schemas.microsoft.com/office/powerpoint/2010/main" val="2882611924"/>
              </p:ext>
            </p:extLst>
          </p:nvPr>
        </p:nvGraphicFramePr>
        <p:xfrm>
          <a:off x="434250" y="2284758"/>
          <a:ext cx="1907470" cy="3566160"/>
        </p:xfrm>
        <a:graphic>
          <a:graphicData uri="http://schemas.openxmlformats.org/drawingml/2006/table">
            <a:tbl>
              <a:tblPr/>
              <a:tblGrid>
                <a:gridCol w="987274">
                  <a:extLst>
                    <a:ext uri="{9D8B030D-6E8A-4147-A177-3AD203B41FA5}">
                      <a16:colId xmlns:a16="http://schemas.microsoft.com/office/drawing/2014/main" val="1520707044"/>
                    </a:ext>
                  </a:extLst>
                </a:gridCol>
                <a:gridCol w="920196">
                  <a:extLst>
                    <a:ext uri="{9D8B030D-6E8A-4147-A177-3AD203B41FA5}">
                      <a16:colId xmlns:a16="http://schemas.microsoft.com/office/drawing/2014/main" val="4133823981"/>
                    </a:ext>
                  </a:extLst>
                </a:gridCol>
              </a:tblGrid>
              <a:tr h="383683">
                <a:tc>
                  <a:txBody>
                    <a:bodyPr/>
                    <a:lstStyle/>
                    <a:p>
                      <a:pPr algn="ctr" fontAlgn="b"/>
                      <a:r>
                        <a:rPr lang="id-ID" sz="1600" b="1" dirty="0">
                          <a:solidFill>
                            <a:srgbClr val="161616"/>
                          </a:solidFill>
                          <a:effectLst/>
                          <a:latin typeface="Open Sans" panose="020B0606030504020204" pitchFamily="34" charset="0"/>
                        </a:rPr>
                        <a:t>Biner</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r>
                        <a:rPr lang="id-ID" sz="1600" b="1" dirty="0">
                          <a:solidFill>
                            <a:srgbClr val="161616"/>
                          </a:solidFill>
                          <a:effectLst/>
                          <a:latin typeface="Open Sans" panose="020B0606030504020204" pitchFamily="34" charset="0"/>
                        </a:rPr>
                        <a:t>Oktet</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83683">
                <a:tc>
                  <a:txBody>
                    <a:bodyPr/>
                    <a:lstStyle/>
                    <a:p>
                      <a:pPr algn="ctr" fontAlgn="t"/>
                      <a:r>
                        <a:rPr lang="id-ID" sz="1600" dirty="0">
                          <a:solidFill>
                            <a:srgbClr val="161616"/>
                          </a:solidFill>
                          <a:effectLst/>
                          <a:latin typeface="Open Sans" panose="020B0606030504020204" pitchFamily="34" charset="0"/>
                        </a:rPr>
                        <a:t>000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92049930"/>
                  </a:ext>
                </a:extLst>
              </a:tr>
              <a:tr h="383683">
                <a:tc>
                  <a:txBody>
                    <a:bodyPr/>
                    <a:lstStyle/>
                    <a:p>
                      <a:pPr algn="ctr" fontAlgn="t"/>
                      <a:r>
                        <a:rPr lang="id-ID" sz="1600" dirty="0">
                          <a:solidFill>
                            <a:srgbClr val="161616"/>
                          </a:solidFill>
                          <a:effectLst/>
                          <a:latin typeface="Open Sans" panose="020B0606030504020204" pitchFamily="34" charset="0"/>
                        </a:rPr>
                        <a:t>001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16786064"/>
                  </a:ext>
                </a:extLst>
              </a:tr>
              <a:tr h="383683">
                <a:tc>
                  <a:txBody>
                    <a:bodyPr/>
                    <a:lstStyle/>
                    <a:p>
                      <a:pPr algn="ctr" fontAlgn="t"/>
                      <a:r>
                        <a:rPr lang="id-ID" sz="1600" dirty="0">
                          <a:solidFill>
                            <a:srgbClr val="161616"/>
                          </a:solidFill>
                          <a:effectLst/>
                          <a:latin typeface="Open Sans" panose="020B0606030504020204" pitchFamily="34" charset="0"/>
                        </a:rPr>
                        <a:t>010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2</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02382913"/>
                  </a:ext>
                </a:extLst>
              </a:tr>
              <a:tr h="383683">
                <a:tc>
                  <a:txBody>
                    <a:bodyPr/>
                    <a:lstStyle/>
                    <a:p>
                      <a:pPr algn="ctr" fontAlgn="t"/>
                      <a:r>
                        <a:rPr lang="id-ID" sz="1600" dirty="0">
                          <a:solidFill>
                            <a:srgbClr val="161616"/>
                          </a:solidFill>
                          <a:effectLst/>
                          <a:latin typeface="Open Sans" panose="020B0606030504020204" pitchFamily="34" charset="0"/>
                        </a:rPr>
                        <a:t>011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3</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09049939"/>
                  </a:ext>
                </a:extLst>
              </a:tr>
              <a:tr h="383683">
                <a:tc>
                  <a:txBody>
                    <a:bodyPr/>
                    <a:lstStyle/>
                    <a:p>
                      <a:pPr algn="ctr" fontAlgn="t"/>
                      <a:r>
                        <a:rPr lang="id-ID" sz="1600" dirty="0">
                          <a:solidFill>
                            <a:srgbClr val="161616"/>
                          </a:solidFill>
                          <a:effectLst/>
                          <a:latin typeface="Open Sans" panose="020B0606030504020204" pitchFamily="34" charset="0"/>
                        </a:rPr>
                        <a:t>100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4</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95603018"/>
                  </a:ext>
                </a:extLst>
              </a:tr>
              <a:tr h="383683">
                <a:tc>
                  <a:txBody>
                    <a:bodyPr/>
                    <a:lstStyle/>
                    <a:p>
                      <a:pPr algn="ctr" fontAlgn="t"/>
                      <a:r>
                        <a:rPr lang="id-ID" sz="1600" dirty="0">
                          <a:solidFill>
                            <a:srgbClr val="161616"/>
                          </a:solidFill>
                          <a:effectLst/>
                          <a:latin typeface="Open Sans" panose="020B0606030504020204" pitchFamily="34" charset="0"/>
                        </a:rPr>
                        <a:t>101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5</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48362469"/>
                  </a:ext>
                </a:extLst>
              </a:tr>
              <a:tr h="383683">
                <a:tc>
                  <a:txBody>
                    <a:bodyPr/>
                    <a:lstStyle/>
                    <a:p>
                      <a:pPr algn="ctr" fontAlgn="t"/>
                      <a:r>
                        <a:rPr lang="id-ID" sz="1600" dirty="0">
                          <a:solidFill>
                            <a:srgbClr val="161616"/>
                          </a:solidFill>
                          <a:effectLst/>
                          <a:latin typeface="Open Sans" panose="020B0606030504020204" pitchFamily="34" charset="0"/>
                        </a:rPr>
                        <a:t>110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6</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9901475"/>
                  </a:ext>
                </a:extLst>
              </a:tr>
              <a:tr h="383683">
                <a:tc>
                  <a:txBody>
                    <a:bodyPr/>
                    <a:lstStyle/>
                    <a:p>
                      <a:pPr algn="ctr" fontAlgn="t"/>
                      <a:r>
                        <a:rPr lang="id-ID" sz="1600" dirty="0">
                          <a:solidFill>
                            <a:srgbClr val="161616"/>
                          </a:solidFill>
                          <a:effectLst/>
                          <a:latin typeface="Open Sans" panose="020B0606030504020204" pitchFamily="34" charset="0"/>
                        </a:rPr>
                        <a:t>111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7</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44066480"/>
                  </a:ext>
                </a:extLst>
              </a:tr>
            </a:tbl>
          </a:graphicData>
        </a:graphic>
      </p:graphicFrame>
      <p:sp>
        <p:nvSpPr>
          <p:cNvPr id="11" name="TextBox 10">
            <a:extLst>
              <a:ext uri="{FF2B5EF4-FFF2-40B4-BE49-F238E27FC236}">
                <a16:creationId xmlns:a16="http://schemas.microsoft.com/office/drawing/2014/main" id="{3C5991B4-281A-2869-77F4-37A2697627E3}"/>
              </a:ext>
            </a:extLst>
          </p:cNvPr>
          <p:cNvSpPr txBox="1"/>
          <p:nvPr/>
        </p:nvSpPr>
        <p:spPr>
          <a:xfrm>
            <a:off x="7370065" y="1241580"/>
            <a:ext cx="731386"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endParaRPr lang="id-ID" sz="5400" baseline="-25000" dirty="0"/>
          </a:p>
        </p:txBody>
      </p:sp>
      <p:graphicFrame>
        <p:nvGraphicFramePr>
          <p:cNvPr id="12" name="Table 11">
            <a:extLst>
              <a:ext uri="{FF2B5EF4-FFF2-40B4-BE49-F238E27FC236}">
                <a16:creationId xmlns:a16="http://schemas.microsoft.com/office/drawing/2014/main" id="{AE1E07D1-0140-99AF-A882-18446F45E071}"/>
              </a:ext>
            </a:extLst>
          </p:cNvPr>
          <p:cNvGraphicFramePr>
            <a:graphicFrameLocks noGrp="1"/>
          </p:cNvGraphicFramePr>
          <p:nvPr>
            <p:extLst>
              <p:ext uri="{D42A27DB-BD31-4B8C-83A1-F6EECF244321}">
                <p14:modId xmlns:p14="http://schemas.microsoft.com/office/powerpoint/2010/main" val="4052718534"/>
              </p:ext>
            </p:extLst>
          </p:nvPr>
        </p:nvGraphicFramePr>
        <p:xfrm>
          <a:off x="3769033" y="2284758"/>
          <a:ext cx="3198975" cy="4388678"/>
        </p:xfrm>
        <a:graphic>
          <a:graphicData uri="http://schemas.openxmlformats.org/drawingml/2006/table">
            <a:tbl>
              <a:tblPr/>
              <a:tblGrid>
                <a:gridCol w="1056504">
                  <a:extLst>
                    <a:ext uri="{9D8B030D-6E8A-4147-A177-3AD203B41FA5}">
                      <a16:colId xmlns:a16="http://schemas.microsoft.com/office/drawing/2014/main" val="1127588827"/>
                    </a:ext>
                  </a:extLst>
                </a:gridCol>
                <a:gridCol w="939113">
                  <a:extLst>
                    <a:ext uri="{9D8B030D-6E8A-4147-A177-3AD203B41FA5}">
                      <a16:colId xmlns:a16="http://schemas.microsoft.com/office/drawing/2014/main" val="2641882315"/>
                    </a:ext>
                  </a:extLst>
                </a:gridCol>
                <a:gridCol w="1203358">
                  <a:extLst>
                    <a:ext uri="{9D8B030D-6E8A-4147-A177-3AD203B41FA5}">
                      <a16:colId xmlns:a16="http://schemas.microsoft.com/office/drawing/2014/main" val="3921882122"/>
                    </a:ext>
                  </a:extLst>
                </a:gridCol>
              </a:tblGrid>
              <a:tr h="204635">
                <a:tc>
                  <a:txBody>
                    <a:bodyPr/>
                    <a:lstStyle/>
                    <a:p>
                      <a:pPr algn="ctr" fontAlgn="b"/>
                      <a:r>
                        <a:rPr lang="id-ID" sz="1000" b="1" dirty="0">
                          <a:solidFill>
                            <a:srgbClr val="161616"/>
                          </a:solidFill>
                          <a:effectLst/>
                          <a:latin typeface="Open Sans" panose="020B0606030504020204" pitchFamily="34" charset="0"/>
                        </a:rPr>
                        <a:t>Biner</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Heksadesimal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1640838"/>
                  </a:ext>
                </a:extLst>
              </a:tr>
              <a:tr h="204635">
                <a:tc>
                  <a:txBody>
                    <a:bodyPr/>
                    <a:lstStyle/>
                    <a:p>
                      <a:pPr algn="ctr" fontAlgn="t"/>
                      <a:r>
                        <a:rPr lang="id-ID" sz="1100" b="1" dirty="0">
                          <a:solidFill>
                            <a:srgbClr val="161616"/>
                          </a:solidFill>
                          <a:effectLst/>
                          <a:latin typeface="Open Sans" panose="020B0606030504020204" pitchFamily="34" charset="0"/>
                        </a:rPr>
                        <a:t>0000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4247067"/>
                  </a:ext>
                </a:extLst>
              </a:tr>
              <a:tr h="204635">
                <a:tc>
                  <a:txBody>
                    <a:bodyPr/>
                    <a:lstStyle/>
                    <a:p>
                      <a:pPr algn="ctr" fontAlgn="t"/>
                      <a:r>
                        <a:rPr lang="id-ID" sz="1100" b="1" dirty="0">
                          <a:solidFill>
                            <a:srgbClr val="161616"/>
                          </a:solidFill>
                          <a:effectLst/>
                          <a:latin typeface="Open Sans" panose="020B0606030504020204" pitchFamily="34" charset="0"/>
                        </a:rPr>
                        <a:t>0001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83929151"/>
                  </a:ext>
                </a:extLst>
              </a:tr>
              <a:tr h="204635">
                <a:tc>
                  <a:txBody>
                    <a:bodyPr/>
                    <a:lstStyle/>
                    <a:p>
                      <a:pPr algn="ctr" fontAlgn="t"/>
                      <a:r>
                        <a:rPr lang="id-ID" sz="1100" b="1" dirty="0">
                          <a:solidFill>
                            <a:srgbClr val="161616"/>
                          </a:solidFill>
                          <a:effectLst/>
                          <a:latin typeface="Open Sans" panose="020B0606030504020204" pitchFamily="34" charset="0"/>
                        </a:rPr>
                        <a:t>0010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3527106"/>
                  </a:ext>
                </a:extLst>
              </a:tr>
              <a:tr h="204635">
                <a:tc>
                  <a:txBody>
                    <a:bodyPr/>
                    <a:lstStyle/>
                    <a:p>
                      <a:pPr algn="ctr" fontAlgn="t"/>
                      <a:r>
                        <a:rPr lang="id-ID" sz="1100" b="1" dirty="0">
                          <a:solidFill>
                            <a:srgbClr val="161616"/>
                          </a:solidFill>
                          <a:effectLst/>
                          <a:latin typeface="Open Sans" panose="020B0606030504020204" pitchFamily="34" charset="0"/>
                        </a:rPr>
                        <a:t>0011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7350342"/>
                  </a:ext>
                </a:extLst>
              </a:tr>
              <a:tr h="204635">
                <a:tc>
                  <a:txBody>
                    <a:bodyPr/>
                    <a:lstStyle/>
                    <a:p>
                      <a:pPr algn="ctr" fontAlgn="t"/>
                      <a:r>
                        <a:rPr lang="id-ID" sz="1100" b="1" dirty="0">
                          <a:solidFill>
                            <a:srgbClr val="161616"/>
                          </a:solidFill>
                          <a:effectLst/>
                          <a:latin typeface="Open Sans" panose="020B0606030504020204" pitchFamily="34" charset="0"/>
                        </a:rPr>
                        <a:t>0100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70610244"/>
                  </a:ext>
                </a:extLst>
              </a:tr>
              <a:tr h="204635">
                <a:tc>
                  <a:txBody>
                    <a:bodyPr/>
                    <a:lstStyle/>
                    <a:p>
                      <a:pPr algn="ctr" fontAlgn="t"/>
                      <a:r>
                        <a:rPr lang="id-ID" sz="1100" b="1" dirty="0">
                          <a:solidFill>
                            <a:srgbClr val="161616"/>
                          </a:solidFill>
                          <a:effectLst/>
                          <a:latin typeface="Open Sans" panose="020B0606030504020204" pitchFamily="34" charset="0"/>
                        </a:rPr>
                        <a:t>0101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36408555"/>
                  </a:ext>
                </a:extLst>
              </a:tr>
              <a:tr h="204635">
                <a:tc>
                  <a:txBody>
                    <a:bodyPr/>
                    <a:lstStyle/>
                    <a:p>
                      <a:pPr algn="ctr" fontAlgn="t"/>
                      <a:r>
                        <a:rPr lang="id-ID" sz="1100" b="1" dirty="0">
                          <a:solidFill>
                            <a:srgbClr val="161616"/>
                          </a:solidFill>
                          <a:effectLst/>
                          <a:latin typeface="Open Sans" panose="020B0606030504020204" pitchFamily="34" charset="0"/>
                        </a:rPr>
                        <a:t>0110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1728514"/>
                  </a:ext>
                </a:extLst>
              </a:tr>
              <a:tr h="204635">
                <a:tc>
                  <a:txBody>
                    <a:bodyPr/>
                    <a:lstStyle/>
                    <a:p>
                      <a:pPr algn="ctr" fontAlgn="t"/>
                      <a:r>
                        <a:rPr lang="id-ID" sz="1100" b="1" dirty="0">
                          <a:solidFill>
                            <a:srgbClr val="161616"/>
                          </a:solidFill>
                          <a:effectLst/>
                          <a:latin typeface="Open Sans" panose="020B0606030504020204" pitchFamily="34" charset="0"/>
                        </a:rPr>
                        <a:t>0111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72198305"/>
                  </a:ext>
                </a:extLst>
              </a:tr>
              <a:tr h="204635">
                <a:tc>
                  <a:txBody>
                    <a:bodyPr/>
                    <a:lstStyle/>
                    <a:p>
                      <a:pPr algn="ctr" fontAlgn="t"/>
                      <a:r>
                        <a:rPr lang="id-ID" sz="1100" b="1" dirty="0">
                          <a:solidFill>
                            <a:srgbClr val="161616"/>
                          </a:solidFill>
                          <a:effectLst/>
                          <a:latin typeface="Open Sans" panose="020B0606030504020204" pitchFamily="34" charset="0"/>
                        </a:rPr>
                        <a:t>1000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31799988"/>
                  </a:ext>
                </a:extLst>
              </a:tr>
              <a:tr h="204635">
                <a:tc>
                  <a:txBody>
                    <a:bodyPr/>
                    <a:lstStyle/>
                    <a:p>
                      <a:pPr algn="ctr" fontAlgn="t"/>
                      <a:r>
                        <a:rPr lang="id-ID" sz="1100" b="1" dirty="0">
                          <a:solidFill>
                            <a:srgbClr val="161616"/>
                          </a:solidFill>
                          <a:effectLst/>
                          <a:latin typeface="Open Sans" panose="020B0606030504020204" pitchFamily="34" charset="0"/>
                        </a:rPr>
                        <a:t>1001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6077977"/>
                  </a:ext>
                </a:extLst>
              </a:tr>
              <a:tr h="204635">
                <a:tc>
                  <a:txBody>
                    <a:bodyPr/>
                    <a:lstStyle/>
                    <a:p>
                      <a:pPr algn="ctr" fontAlgn="t"/>
                      <a:r>
                        <a:rPr lang="id-ID" sz="1100" b="1" dirty="0">
                          <a:solidFill>
                            <a:srgbClr val="161616"/>
                          </a:solidFill>
                          <a:effectLst/>
                          <a:latin typeface="Open Sans" panose="020B0606030504020204" pitchFamily="34" charset="0"/>
                        </a:rPr>
                        <a:t>1010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A or a</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56243213"/>
                  </a:ext>
                </a:extLst>
              </a:tr>
              <a:tr h="204635">
                <a:tc>
                  <a:txBody>
                    <a:bodyPr/>
                    <a:lstStyle/>
                    <a:p>
                      <a:pPr algn="ctr" fontAlgn="t"/>
                      <a:r>
                        <a:rPr lang="id-ID" sz="1100" b="1" dirty="0">
                          <a:solidFill>
                            <a:srgbClr val="161616"/>
                          </a:solidFill>
                          <a:effectLst/>
                          <a:latin typeface="Open Sans" panose="020B0606030504020204" pitchFamily="34" charset="0"/>
                        </a:rPr>
                        <a:t>1011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100" b="1" dirty="0">
                          <a:solidFill>
                            <a:srgbClr val="161616"/>
                          </a:solidFill>
                          <a:effectLst/>
                          <a:latin typeface="Open Sans" panose="020B0606030504020204" pitchFamily="34" charset="0"/>
                        </a:rPr>
                        <a:t>B or b</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55817044"/>
                  </a:ext>
                </a:extLst>
              </a:tr>
              <a:tr h="204635">
                <a:tc>
                  <a:txBody>
                    <a:bodyPr/>
                    <a:lstStyle/>
                    <a:p>
                      <a:pPr algn="ctr" fontAlgn="t"/>
                      <a:r>
                        <a:rPr lang="id-ID" sz="1100" b="1" dirty="0">
                          <a:solidFill>
                            <a:srgbClr val="161616"/>
                          </a:solidFill>
                          <a:effectLst/>
                          <a:latin typeface="Open Sans" panose="020B0606030504020204" pitchFamily="34" charset="0"/>
                        </a:rPr>
                        <a:t>1100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C or c</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36315299"/>
                  </a:ext>
                </a:extLst>
              </a:tr>
              <a:tr h="204635">
                <a:tc>
                  <a:txBody>
                    <a:bodyPr/>
                    <a:lstStyle/>
                    <a:p>
                      <a:pPr algn="ctr" fontAlgn="t"/>
                      <a:r>
                        <a:rPr lang="id-ID" sz="1100" b="1" dirty="0">
                          <a:solidFill>
                            <a:srgbClr val="161616"/>
                          </a:solidFill>
                          <a:effectLst/>
                          <a:latin typeface="Open Sans" panose="020B0606030504020204" pitchFamily="34" charset="0"/>
                        </a:rPr>
                        <a:t>1101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D or d</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47232437"/>
                  </a:ext>
                </a:extLst>
              </a:tr>
              <a:tr h="204635">
                <a:tc>
                  <a:txBody>
                    <a:bodyPr/>
                    <a:lstStyle/>
                    <a:p>
                      <a:pPr algn="ctr" fontAlgn="t"/>
                      <a:r>
                        <a:rPr lang="id-ID" sz="1100" b="1" dirty="0">
                          <a:solidFill>
                            <a:srgbClr val="161616"/>
                          </a:solidFill>
                          <a:effectLst/>
                          <a:latin typeface="Open Sans" panose="020B0606030504020204" pitchFamily="34" charset="0"/>
                        </a:rPr>
                        <a:t>1110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E or e</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62749264"/>
                  </a:ext>
                </a:extLst>
              </a:tr>
              <a:tr h="204635">
                <a:tc>
                  <a:txBody>
                    <a:bodyPr/>
                    <a:lstStyle/>
                    <a:p>
                      <a:pPr algn="ctr" fontAlgn="t"/>
                      <a:r>
                        <a:rPr lang="id-ID" sz="1100" b="1" dirty="0">
                          <a:solidFill>
                            <a:srgbClr val="161616"/>
                          </a:solidFill>
                          <a:effectLst/>
                          <a:latin typeface="Open Sans" panose="020B0606030504020204" pitchFamily="34" charset="0"/>
                        </a:rPr>
                        <a:t>1111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15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100" b="1" dirty="0">
                          <a:solidFill>
                            <a:srgbClr val="161616"/>
                          </a:solidFill>
                          <a:effectLst/>
                          <a:latin typeface="Open Sans" panose="020B0606030504020204" pitchFamily="34" charset="0"/>
                        </a:rPr>
                        <a:t>F or f</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79382722"/>
                  </a:ext>
                </a:extLst>
              </a:tr>
            </a:tbl>
          </a:graphicData>
        </a:graphic>
      </p:graphicFrame>
    </p:spTree>
    <p:extLst>
      <p:ext uri="{BB962C8B-B14F-4D97-AF65-F5344CB8AC3E}">
        <p14:creationId xmlns:p14="http://schemas.microsoft.com/office/powerpoint/2010/main" val="28232419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17" y="242768"/>
            <a:ext cx="11212962" cy="724064"/>
          </a:xfrm>
        </p:spPr>
        <p:txBody>
          <a:bodyPr/>
          <a:lstStyle/>
          <a:p>
            <a:pPr algn="ctr"/>
            <a:r>
              <a:rPr lang="id-ID" dirty="0">
                <a:effectLst/>
              </a:rPr>
              <a:t>Konversi Heksadesimal ke Oktet</a:t>
            </a:r>
          </a:p>
        </p:txBody>
      </p:sp>
      <p:sp>
        <p:nvSpPr>
          <p:cNvPr id="32" name="TextBox 31">
            <a:extLst>
              <a:ext uri="{FF2B5EF4-FFF2-40B4-BE49-F238E27FC236}">
                <a16:creationId xmlns:a16="http://schemas.microsoft.com/office/drawing/2014/main" id="{25B30B70-84BA-D65D-E4B1-C11A8B4633D6}"/>
              </a:ext>
            </a:extLst>
          </p:cNvPr>
          <p:cNvSpPr txBox="1"/>
          <p:nvPr/>
        </p:nvSpPr>
        <p:spPr>
          <a:xfrm>
            <a:off x="489517" y="903840"/>
            <a:ext cx="11138602" cy="1015663"/>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r>
              <a:rPr lang="id-ID" sz="2000" dirty="0"/>
              <a:t>Konversi oktet ke desimal dilakukan dengan cara mengonversi ke biner terlebih dahulu lalu kemudian dikonversi menjadi heksadesimal</a:t>
            </a:r>
          </a:p>
          <a:p>
            <a:r>
              <a:rPr lang="id-ID" sz="2000" dirty="0">
                <a:sym typeface="Symbol" panose="05050102010706020507" pitchFamily="18" charset="2"/>
              </a:rPr>
              <a:t>Heksadesimal  Biner  </a:t>
            </a:r>
            <a:r>
              <a:rPr lang="id-ID" sz="2000" dirty="0"/>
              <a:t>Oktet</a:t>
            </a:r>
            <a:endParaRPr lang="en-US" sz="2000" dirty="0"/>
          </a:p>
        </p:txBody>
      </p:sp>
      <p:sp>
        <p:nvSpPr>
          <p:cNvPr id="4" name="TextBox 3">
            <a:extLst>
              <a:ext uri="{FF2B5EF4-FFF2-40B4-BE49-F238E27FC236}">
                <a16:creationId xmlns:a16="http://schemas.microsoft.com/office/drawing/2014/main" id="{8168DDD9-0F50-0008-26B0-3EA0EA58F3B8}"/>
              </a:ext>
            </a:extLst>
          </p:cNvPr>
          <p:cNvSpPr txBox="1"/>
          <p:nvPr/>
        </p:nvSpPr>
        <p:spPr>
          <a:xfrm>
            <a:off x="489516" y="2118910"/>
            <a:ext cx="2284576"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F5</a:t>
            </a:r>
            <a:r>
              <a:rPr lang="id-ID" sz="5400" baseline="-25000" dirty="0"/>
              <a:t>(16)</a:t>
            </a:r>
          </a:p>
        </p:txBody>
      </p:sp>
      <p:sp>
        <p:nvSpPr>
          <p:cNvPr id="5" name="TextBox 4">
            <a:extLst>
              <a:ext uri="{FF2B5EF4-FFF2-40B4-BE49-F238E27FC236}">
                <a16:creationId xmlns:a16="http://schemas.microsoft.com/office/drawing/2014/main" id="{548E7DA2-5DE4-D8CD-D2CB-865B0A983F19}"/>
              </a:ext>
            </a:extLst>
          </p:cNvPr>
          <p:cNvSpPr txBox="1"/>
          <p:nvPr/>
        </p:nvSpPr>
        <p:spPr>
          <a:xfrm>
            <a:off x="4096166" y="2118910"/>
            <a:ext cx="3648944"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11110101</a:t>
            </a:r>
            <a:r>
              <a:rPr lang="id-ID" sz="5400" baseline="-25000" dirty="0"/>
              <a:t>(2)</a:t>
            </a:r>
          </a:p>
        </p:txBody>
      </p:sp>
      <p:sp>
        <p:nvSpPr>
          <p:cNvPr id="6" name="TextBox 5">
            <a:extLst>
              <a:ext uri="{FF2B5EF4-FFF2-40B4-BE49-F238E27FC236}">
                <a16:creationId xmlns:a16="http://schemas.microsoft.com/office/drawing/2014/main" id="{72AF79F4-4161-62E2-DAF0-2950F8ED606E}"/>
              </a:ext>
            </a:extLst>
          </p:cNvPr>
          <p:cNvSpPr txBox="1"/>
          <p:nvPr/>
        </p:nvSpPr>
        <p:spPr>
          <a:xfrm>
            <a:off x="9310816" y="2118910"/>
            <a:ext cx="2317303"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365</a:t>
            </a:r>
            <a:r>
              <a:rPr lang="id-ID" sz="5400" baseline="-25000" dirty="0"/>
              <a:t>(8)</a:t>
            </a:r>
          </a:p>
        </p:txBody>
      </p:sp>
      <p:sp>
        <p:nvSpPr>
          <p:cNvPr id="9" name="TextBox 8">
            <a:extLst>
              <a:ext uri="{FF2B5EF4-FFF2-40B4-BE49-F238E27FC236}">
                <a16:creationId xmlns:a16="http://schemas.microsoft.com/office/drawing/2014/main" id="{9D2C7121-2D9B-5EB8-B657-8A3D5A2C37E0}"/>
              </a:ext>
            </a:extLst>
          </p:cNvPr>
          <p:cNvSpPr txBox="1"/>
          <p:nvPr/>
        </p:nvSpPr>
        <p:spPr>
          <a:xfrm>
            <a:off x="3086732" y="2118910"/>
            <a:ext cx="731386"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endParaRPr lang="id-ID" sz="5400" baseline="-25000" dirty="0"/>
          </a:p>
        </p:txBody>
      </p:sp>
      <p:graphicFrame>
        <p:nvGraphicFramePr>
          <p:cNvPr id="16" name="Table 15">
            <a:extLst>
              <a:ext uri="{FF2B5EF4-FFF2-40B4-BE49-F238E27FC236}">
                <a16:creationId xmlns:a16="http://schemas.microsoft.com/office/drawing/2014/main" id="{550E6C01-7511-BF06-F36A-32B0122DB72D}"/>
              </a:ext>
            </a:extLst>
          </p:cNvPr>
          <p:cNvGraphicFramePr>
            <a:graphicFrameLocks noGrp="1"/>
          </p:cNvGraphicFramePr>
          <p:nvPr>
            <p:extLst>
              <p:ext uri="{D42A27DB-BD31-4B8C-83A1-F6EECF244321}">
                <p14:modId xmlns:p14="http://schemas.microsoft.com/office/powerpoint/2010/main" val="4224752450"/>
              </p:ext>
            </p:extLst>
          </p:nvPr>
        </p:nvGraphicFramePr>
        <p:xfrm>
          <a:off x="4095250" y="3189854"/>
          <a:ext cx="3648944" cy="3566160"/>
        </p:xfrm>
        <a:graphic>
          <a:graphicData uri="http://schemas.openxmlformats.org/drawingml/2006/table">
            <a:tbl>
              <a:tblPr/>
              <a:tblGrid>
                <a:gridCol w="1888632">
                  <a:extLst>
                    <a:ext uri="{9D8B030D-6E8A-4147-A177-3AD203B41FA5}">
                      <a16:colId xmlns:a16="http://schemas.microsoft.com/office/drawing/2014/main" val="1520707044"/>
                    </a:ext>
                  </a:extLst>
                </a:gridCol>
                <a:gridCol w="1760312">
                  <a:extLst>
                    <a:ext uri="{9D8B030D-6E8A-4147-A177-3AD203B41FA5}">
                      <a16:colId xmlns:a16="http://schemas.microsoft.com/office/drawing/2014/main" val="4133823981"/>
                    </a:ext>
                  </a:extLst>
                </a:gridCol>
              </a:tblGrid>
              <a:tr h="383683">
                <a:tc>
                  <a:txBody>
                    <a:bodyPr/>
                    <a:lstStyle/>
                    <a:p>
                      <a:pPr algn="ctr" fontAlgn="b"/>
                      <a:r>
                        <a:rPr lang="id-ID" sz="1600" b="1" dirty="0">
                          <a:solidFill>
                            <a:srgbClr val="161616"/>
                          </a:solidFill>
                          <a:effectLst/>
                          <a:latin typeface="Open Sans" panose="020B0606030504020204" pitchFamily="34" charset="0"/>
                        </a:rPr>
                        <a:t>Biner</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r>
                        <a:rPr lang="id-ID" sz="1600" b="1" dirty="0">
                          <a:solidFill>
                            <a:srgbClr val="161616"/>
                          </a:solidFill>
                          <a:effectLst/>
                          <a:latin typeface="Open Sans" panose="020B0606030504020204" pitchFamily="34" charset="0"/>
                        </a:rPr>
                        <a:t>Oktet</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83683">
                <a:tc>
                  <a:txBody>
                    <a:bodyPr/>
                    <a:lstStyle/>
                    <a:p>
                      <a:pPr algn="ctr" fontAlgn="t"/>
                      <a:r>
                        <a:rPr lang="id-ID" sz="1600" dirty="0">
                          <a:solidFill>
                            <a:srgbClr val="161616"/>
                          </a:solidFill>
                          <a:effectLst/>
                          <a:latin typeface="Open Sans" panose="020B0606030504020204" pitchFamily="34" charset="0"/>
                        </a:rPr>
                        <a:t>000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92049930"/>
                  </a:ext>
                </a:extLst>
              </a:tr>
              <a:tr h="383683">
                <a:tc>
                  <a:txBody>
                    <a:bodyPr/>
                    <a:lstStyle/>
                    <a:p>
                      <a:pPr algn="ctr" fontAlgn="t"/>
                      <a:r>
                        <a:rPr lang="id-ID" sz="1600" dirty="0">
                          <a:solidFill>
                            <a:srgbClr val="161616"/>
                          </a:solidFill>
                          <a:effectLst/>
                          <a:latin typeface="Open Sans" panose="020B0606030504020204" pitchFamily="34" charset="0"/>
                        </a:rPr>
                        <a:t>001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616786064"/>
                  </a:ext>
                </a:extLst>
              </a:tr>
              <a:tr h="383683">
                <a:tc>
                  <a:txBody>
                    <a:bodyPr/>
                    <a:lstStyle/>
                    <a:p>
                      <a:pPr algn="ctr" fontAlgn="t"/>
                      <a:r>
                        <a:rPr lang="id-ID" sz="1600" dirty="0">
                          <a:solidFill>
                            <a:srgbClr val="161616"/>
                          </a:solidFill>
                          <a:effectLst/>
                          <a:latin typeface="Open Sans" panose="020B0606030504020204" pitchFamily="34" charset="0"/>
                        </a:rPr>
                        <a:t>010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2</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02382913"/>
                  </a:ext>
                </a:extLst>
              </a:tr>
              <a:tr h="383683">
                <a:tc>
                  <a:txBody>
                    <a:bodyPr/>
                    <a:lstStyle/>
                    <a:p>
                      <a:pPr algn="ctr" fontAlgn="t"/>
                      <a:r>
                        <a:rPr lang="id-ID" sz="1600" dirty="0">
                          <a:solidFill>
                            <a:srgbClr val="161616"/>
                          </a:solidFill>
                          <a:effectLst/>
                          <a:latin typeface="Open Sans" panose="020B0606030504020204" pitchFamily="34" charset="0"/>
                        </a:rPr>
                        <a:t>011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1600" dirty="0">
                          <a:solidFill>
                            <a:srgbClr val="161616"/>
                          </a:solidFill>
                          <a:effectLst/>
                          <a:latin typeface="Open Sans" panose="020B0606030504020204" pitchFamily="34" charset="0"/>
                        </a:rPr>
                        <a:t>3</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009049939"/>
                  </a:ext>
                </a:extLst>
              </a:tr>
              <a:tr h="383683">
                <a:tc>
                  <a:txBody>
                    <a:bodyPr/>
                    <a:lstStyle/>
                    <a:p>
                      <a:pPr algn="ctr" fontAlgn="t"/>
                      <a:r>
                        <a:rPr lang="id-ID" sz="1600" dirty="0">
                          <a:solidFill>
                            <a:srgbClr val="161616"/>
                          </a:solidFill>
                          <a:effectLst/>
                          <a:latin typeface="Open Sans" panose="020B0606030504020204" pitchFamily="34" charset="0"/>
                        </a:rPr>
                        <a:t>100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id-ID" sz="1600" dirty="0">
                          <a:solidFill>
                            <a:srgbClr val="161616"/>
                          </a:solidFill>
                          <a:effectLst/>
                          <a:latin typeface="Open Sans" panose="020B0606030504020204" pitchFamily="34" charset="0"/>
                        </a:rPr>
                        <a:t>4</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5603018"/>
                  </a:ext>
                </a:extLst>
              </a:tr>
              <a:tr h="383683">
                <a:tc>
                  <a:txBody>
                    <a:bodyPr/>
                    <a:lstStyle/>
                    <a:p>
                      <a:pPr algn="ctr" fontAlgn="t"/>
                      <a:r>
                        <a:rPr lang="id-ID" sz="1600" dirty="0">
                          <a:solidFill>
                            <a:srgbClr val="161616"/>
                          </a:solidFill>
                          <a:effectLst/>
                          <a:latin typeface="Open Sans" panose="020B0606030504020204" pitchFamily="34" charset="0"/>
                        </a:rPr>
                        <a:t>101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1600" dirty="0">
                          <a:solidFill>
                            <a:srgbClr val="161616"/>
                          </a:solidFill>
                          <a:effectLst/>
                          <a:latin typeface="Open Sans" panose="020B0606030504020204" pitchFamily="34" charset="0"/>
                        </a:rPr>
                        <a:t>5</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548362469"/>
                  </a:ext>
                </a:extLst>
              </a:tr>
              <a:tr h="383683">
                <a:tc>
                  <a:txBody>
                    <a:bodyPr/>
                    <a:lstStyle/>
                    <a:p>
                      <a:pPr algn="ctr" fontAlgn="t"/>
                      <a:r>
                        <a:rPr lang="id-ID" sz="1600" dirty="0">
                          <a:solidFill>
                            <a:srgbClr val="161616"/>
                          </a:solidFill>
                          <a:effectLst/>
                          <a:latin typeface="Open Sans" panose="020B0606030504020204" pitchFamily="34" charset="0"/>
                        </a:rPr>
                        <a:t>110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1600" dirty="0">
                          <a:solidFill>
                            <a:srgbClr val="161616"/>
                          </a:solidFill>
                          <a:effectLst/>
                          <a:latin typeface="Open Sans" panose="020B0606030504020204" pitchFamily="34" charset="0"/>
                        </a:rPr>
                        <a:t>6</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059901475"/>
                  </a:ext>
                </a:extLst>
              </a:tr>
              <a:tr h="383683">
                <a:tc>
                  <a:txBody>
                    <a:bodyPr/>
                    <a:lstStyle/>
                    <a:p>
                      <a:pPr algn="ctr" fontAlgn="t"/>
                      <a:r>
                        <a:rPr lang="id-ID" sz="1600" dirty="0">
                          <a:solidFill>
                            <a:srgbClr val="161616"/>
                          </a:solidFill>
                          <a:effectLst/>
                          <a:latin typeface="Open Sans" panose="020B0606030504020204" pitchFamily="34" charset="0"/>
                        </a:rPr>
                        <a:t>111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7</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44066480"/>
                  </a:ext>
                </a:extLst>
              </a:tr>
            </a:tbl>
          </a:graphicData>
        </a:graphic>
      </p:graphicFrame>
      <p:sp>
        <p:nvSpPr>
          <p:cNvPr id="17" name="TextBox 16">
            <a:extLst>
              <a:ext uri="{FF2B5EF4-FFF2-40B4-BE49-F238E27FC236}">
                <a16:creationId xmlns:a16="http://schemas.microsoft.com/office/drawing/2014/main" id="{2724D6C1-0B93-A87D-F3ED-7DC2E229CC1B}"/>
              </a:ext>
            </a:extLst>
          </p:cNvPr>
          <p:cNvSpPr txBox="1"/>
          <p:nvPr/>
        </p:nvSpPr>
        <p:spPr>
          <a:xfrm>
            <a:off x="8162270" y="2118909"/>
            <a:ext cx="731386"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endParaRPr lang="id-ID" sz="5400" baseline="-25000" dirty="0"/>
          </a:p>
        </p:txBody>
      </p:sp>
      <p:graphicFrame>
        <p:nvGraphicFramePr>
          <p:cNvPr id="18" name="Table 17">
            <a:extLst>
              <a:ext uri="{FF2B5EF4-FFF2-40B4-BE49-F238E27FC236}">
                <a16:creationId xmlns:a16="http://schemas.microsoft.com/office/drawing/2014/main" id="{8D135487-F92A-F79A-5C50-5733178A687A}"/>
              </a:ext>
            </a:extLst>
          </p:cNvPr>
          <p:cNvGraphicFramePr>
            <a:graphicFrameLocks noGrp="1"/>
          </p:cNvGraphicFramePr>
          <p:nvPr>
            <p:extLst>
              <p:ext uri="{D42A27DB-BD31-4B8C-83A1-F6EECF244321}">
                <p14:modId xmlns:p14="http://schemas.microsoft.com/office/powerpoint/2010/main" val="2433505230"/>
              </p:ext>
            </p:extLst>
          </p:nvPr>
        </p:nvGraphicFramePr>
        <p:xfrm>
          <a:off x="489517" y="3125159"/>
          <a:ext cx="2284576" cy="3626678"/>
        </p:xfrm>
        <a:graphic>
          <a:graphicData uri="http://schemas.openxmlformats.org/drawingml/2006/table">
            <a:tbl>
              <a:tblPr/>
              <a:tblGrid>
                <a:gridCol w="754511">
                  <a:extLst>
                    <a:ext uri="{9D8B030D-6E8A-4147-A177-3AD203B41FA5}">
                      <a16:colId xmlns:a16="http://schemas.microsoft.com/office/drawing/2014/main" val="1127588827"/>
                    </a:ext>
                  </a:extLst>
                </a:gridCol>
                <a:gridCol w="670676">
                  <a:extLst>
                    <a:ext uri="{9D8B030D-6E8A-4147-A177-3AD203B41FA5}">
                      <a16:colId xmlns:a16="http://schemas.microsoft.com/office/drawing/2014/main" val="2641882315"/>
                    </a:ext>
                  </a:extLst>
                </a:gridCol>
                <a:gridCol w="859389">
                  <a:extLst>
                    <a:ext uri="{9D8B030D-6E8A-4147-A177-3AD203B41FA5}">
                      <a16:colId xmlns:a16="http://schemas.microsoft.com/office/drawing/2014/main" val="3921882122"/>
                    </a:ext>
                  </a:extLst>
                </a:gridCol>
              </a:tblGrid>
              <a:tr h="204635">
                <a:tc>
                  <a:txBody>
                    <a:bodyPr/>
                    <a:lstStyle/>
                    <a:p>
                      <a:pPr algn="ctr" fontAlgn="b"/>
                      <a:r>
                        <a:rPr lang="id-ID" sz="800" b="1" dirty="0">
                          <a:solidFill>
                            <a:srgbClr val="161616"/>
                          </a:solidFill>
                          <a:effectLst/>
                          <a:latin typeface="Open Sans" panose="020B0606030504020204" pitchFamily="34" charset="0"/>
                        </a:rPr>
                        <a:t>Biner</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800" b="1" dirty="0">
                          <a:solidFill>
                            <a:srgbClr val="161616"/>
                          </a:solidFill>
                          <a:effectLst/>
                          <a:latin typeface="Open Sans" panose="020B0606030504020204" pitchFamily="34" charset="0"/>
                        </a:rPr>
                        <a:t>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800" b="1" dirty="0">
                          <a:solidFill>
                            <a:srgbClr val="161616"/>
                          </a:solidFill>
                          <a:effectLst/>
                          <a:latin typeface="Open Sans" panose="020B0606030504020204" pitchFamily="34" charset="0"/>
                        </a:rPr>
                        <a:t>Heksadesimal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1640838"/>
                  </a:ext>
                </a:extLst>
              </a:tr>
              <a:tr h="204635">
                <a:tc>
                  <a:txBody>
                    <a:bodyPr/>
                    <a:lstStyle/>
                    <a:p>
                      <a:pPr algn="ctr" fontAlgn="t"/>
                      <a:r>
                        <a:rPr lang="id-ID" sz="800" b="1" dirty="0">
                          <a:solidFill>
                            <a:srgbClr val="161616"/>
                          </a:solidFill>
                          <a:effectLst/>
                          <a:latin typeface="Open Sans" panose="020B0606030504020204" pitchFamily="34" charset="0"/>
                        </a:rPr>
                        <a:t>0000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4247067"/>
                  </a:ext>
                </a:extLst>
              </a:tr>
              <a:tr h="204635">
                <a:tc>
                  <a:txBody>
                    <a:bodyPr/>
                    <a:lstStyle/>
                    <a:p>
                      <a:pPr algn="ctr" fontAlgn="t"/>
                      <a:r>
                        <a:rPr lang="id-ID" sz="800" b="1" dirty="0">
                          <a:solidFill>
                            <a:srgbClr val="161616"/>
                          </a:solidFill>
                          <a:effectLst/>
                          <a:latin typeface="Open Sans" panose="020B0606030504020204" pitchFamily="34" charset="0"/>
                        </a:rPr>
                        <a:t>0001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83929151"/>
                  </a:ext>
                </a:extLst>
              </a:tr>
              <a:tr h="204635">
                <a:tc>
                  <a:txBody>
                    <a:bodyPr/>
                    <a:lstStyle/>
                    <a:p>
                      <a:pPr algn="ctr" fontAlgn="t"/>
                      <a:r>
                        <a:rPr lang="id-ID" sz="800" b="1" dirty="0">
                          <a:solidFill>
                            <a:srgbClr val="161616"/>
                          </a:solidFill>
                          <a:effectLst/>
                          <a:latin typeface="Open Sans" panose="020B0606030504020204" pitchFamily="34" charset="0"/>
                        </a:rPr>
                        <a:t>0010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3527106"/>
                  </a:ext>
                </a:extLst>
              </a:tr>
              <a:tr h="204635">
                <a:tc>
                  <a:txBody>
                    <a:bodyPr/>
                    <a:lstStyle/>
                    <a:p>
                      <a:pPr algn="ctr" fontAlgn="t"/>
                      <a:r>
                        <a:rPr lang="id-ID" sz="800" b="1" dirty="0">
                          <a:solidFill>
                            <a:srgbClr val="161616"/>
                          </a:solidFill>
                          <a:effectLst/>
                          <a:latin typeface="Open Sans" panose="020B0606030504020204" pitchFamily="34" charset="0"/>
                        </a:rPr>
                        <a:t>0011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7350342"/>
                  </a:ext>
                </a:extLst>
              </a:tr>
              <a:tr h="204635">
                <a:tc>
                  <a:txBody>
                    <a:bodyPr/>
                    <a:lstStyle/>
                    <a:p>
                      <a:pPr algn="ctr" fontAlgn="t"/>
                      <a:r>
                        <a:rPr lang="id-ID" sz="800" b="1" dirty="0">
                          <a:solidFill>
                            <a:srgbClr val="161616"/>
                          </a:solidFill>
                          <a:effectLst/>
                          <a:latin typeface="Open Sans" panose="020B0606030504020204" pitchFamily="34" charset="0"/>
                        </a:rPr>
                        <a:t>0100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70610244"/>
                  </a:ext>
                </a:extLst>
              </a:tr>
              <a:tr h="204635">
                <a:tc>
                  <a:txBody>
                    <a:bodyPr/>
                    <a:lstStyle/>
                    <a:p>
                      <a:pPr algn="ctr" fontAlgn="t"/>
                      <a:r>
                        <a:rPr lang="id-ID" sz="800" b="1" dirty="0">
                          <a:solidFill>
                            <a:srgbClr val="161616"/>
                          </a:solidFill>
                          <a:effectLst/>
                          <a:latin typeface="Open Sans" panose="020B0606030504020204" pitchFamily="34" charset="0"/>
                        </a:rPr>
                        <a:t>0101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8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8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036408555"/>
                  </a:ext>
                </a:extLst>
              </a:tr>
              <a:tr h="204635">
                <a:tc>
                  <a:txBody>
                    <a:bodyPr/>
                    <a:lstStyle/>
                    <a:p>
                      <a:pPr algn="ctr" fontAlgn="t"/>
                      <a:r>
                        <a:rPr lang="id-ID" sz="800" b="1" dirty="0">
                          <a:solidFill>
                            <a:srgbClr val="161616"/>
                          </a:solidFill>
                          <a:effectLst/>
                          <a:latin typeface="Open Sans" panose="020B0606030504020204" pitchFamily="34" charset="0"/>
                        </a:rPr>
                        <a:t>0110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1728514"/>
                  </a:ext>
                </a:extLst>
              </a:tr>
              <a:tr h="204635">
                <a:tc>
                  <a:txBody>
                    <a:bodyPr/>
                    <a:lstStyle/>
                    <a:p>
                      <a:pPr algn="ctr" fontAlgn="t"/>
                      <a:r>
                        <a:rPr lang="id-ID" sz="800" b="1" dirty="0">
                          <a:solidFill>
                            <a:srgbClr val="161616"/>
                          </a:solidFill>
                          <a:effectLst/>
                          <a:latin typeface="Open Sans" panose="020B0606030504020204" pitchFamily="34" charset="0"/>
                        </a:rPr>
                        <a:t>0111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72198305"/>
                  </a:ext>
                </a:extLst>
              </a:tr>
              <a:tr h="204635">
                <a:tc>
                  <a:txBody>
                    <a:bodyPr/>
                    <a:lstStyle/>
                    <a:p>
                      <a:pPr algn="ctr" fontAlgn="t"/>
                      <a:r>
                        <a:rPr lang="id-ID" sz="800" b="1" dirty="0">
                          <a:solidFill>
                            <a:srgbClr val="161616"/>
                          </a:solidFill>
                          <a:effectLst/>
                          <a:latin typeface="Open Sans" panose="020B0606030504020204" pitchFamily="34" charset="0"/>
                        </a:rPr>
                        <a:t>1000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31799988"/>
                  </a:ext>
                </a:extLst>
              </a:tr>
              <a:tr h="204635">
                <a:tc>
                  <a:txBody>
                    <a:bodyPr/>
                    <a:lstStyle/>
                    <a:p>
                      <a:pPr algn="ctr" fontAlgn="t"/>
                      <a:r>
                        <a:rPr lang="id-ID" sz="800" b="1" dirty="0">
                          <a:solidFill>
                            <a:srgbClr val="161616"/>
                          </a:solidFill>
                          <a:effectLst/>
                          <a:latin typeface="Open Sans" panose="020B0606030504020204" pitchFamily="34" charset="0"/>
                        </a:rPr>
                        <a:t>1001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6077977"/>
                  </a:ext>
                </a:extLst>
              </a:tr>
              <a:tr h="204635">
                <a:tc>
                  <a:txBody>
                    <a:bodyPr/>
                    <a:lstStyle/>
                    <a:p>
                      <a:pPr algn="ctr" fontAlgn="t"/>
                      <a:r>
                        <a:rPr lang="id-ID" sz="800" b="1" dirty="0">
                          <a:solidFill>
                            <a:srgbClr val="161616"/>
                          </a:solidFill>
                          <a:effectLst/>
                          <a:latin typeface="Open Sans" panose="020B0606030504020204" pitchFamily="34" charset="0"/>
                        </a:rPr>
                        <a:t>1010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A or a</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56243213"/>
                  </a:ext>
                </a:extLst>
              </a:tr>
              <a:tr h="204635">
                <a:tc>
                  <a:txBody>
                    <a:bodyPr/>
                    <a:lstStyle/>
                    <a:p>
                      <a:pPr algn="ctr" fontAlgn="t"/>
                      <a:r>
                        <a:rPr lang="id-ID" sz="800" b="1" dirty="0">
                          <a:solidFill>
                            <a:srgbClr val="161616"/>
                          </a:solidFill>
                          <a:effectLst/>
                          <a:latin typeface="Open Sans" panose="020B0606030504020204" pitchFamily="34" charset="0"/>
                        </a:rPr>
                        <a:t>1011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800" b="1" dirty="0">
                          <a:solidFill>
                            <a:srgbClr val="161616"/>
                          </a:solidFill>
                          <a:effectLst/>
                          <a:latin typeface="Open Sans" panose="020B0606030504020204" pitchFamily="34" charset="0"/>
                        </a:rPr>
                        <a:t>B or b</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55817044"/>
                  </a:ext>
                </a:extLst>
              </a:tr>
              <a:tr h="204635">
                <a:tc>
                  <a:txBody>
                    <a:bodyPr/>
                    <a:lstStyle/>
                    <a:p>
                      <a:pPr algn="ctr" fontAlgn="t"/>
                      <a:r>
                        <a:rPr lang="id-ID" sz="800" b="1" dirty="0">
                          <a:solidFill>
                            <a:srgbClr val="161616"/>
                          </a:solidFill>
                          <a:effectLst/>
                          <a:latin typeface="Open Sans" panose="020B0606030504020204" pitchFamily="34" charset="0"/>
                        </a:rPr>
                        <a:t>1100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C or c</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36315299"/>
                  </a:ext>
                </a:extLst>
              </a:tr>
              <a:tr h="204635">
                <a:tc>
                  <a:txBody>
                    <a:bodyPr/>
                    <a:lstStyle/>
                    <a:p>
                      <a:pPr algn="ctr" fontAlgn="t"/>
                      <a:r>
                        <a:rPr lang="id-ID" sz="800" b="1" dirty="0">
                          <a:solidFill>
                            <a:srgbClr val="161616"/>
                          </a:solidFill>
                          <a:effectLst/>
                          <a:latin typeface="Open Sans" panose="020B0606030504020204" pitchFamily="34" charset="0"/>
                        </a:rPr>
                        <a:t>1101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D or d</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47232437"/>
                  </a:ext>
                </a:extLst>
              </a:tr>
              <a:tr h="204635">
                <a:tc>
                  <a:txBody>
                    <a:bodyPr/>
                    <a:lstStyle/>
                    <a:p>
                      <a:pPr algn="ctr" fontAlgn="t"/>
                      <a:r>
                        <a:rPr lang="id-ID" sz="800" b="1" dirty="0">
                          <a:solidFill>
                            <a:srgbClr val="161616"/>
                          </a:solidFill>
                          <a:effectLst/>
                          <a:latin typeface="Open Sans" panose="020B0606030504020204" pitchFamily="34" charset="0"/>
                        </a:rPr>
                        <a:t>1110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14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800" b="1" dirty="0">
                          <a:solidFill>
                            <a:srgbClr val="161616"/>
                          </a:solidFill>
                          <a:effectLst/>
                          <a:latin typeface="Open Sans" panose="020B0606030504020204" pitchFamily="34" charset="0"/>
                        </a:rPr>
                        <a:t>E or e</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62749264"/>
                  </a:ext>
                </a:extLst>
              </a:tr>
              <a:tr h="204635">
                <a:tc>
                  <a:txBody>
                    <a:bodyPr/>
                    <a:lstStyle/>
                    <a:p>
                      <a:pPr algn="ctr" fontAlgn="t"/>
                      <a:r>
                        <a:rPr lang="id-ID" sz="800" b="1" dirty="0">
                          <a:solidFill>
                            <a:srgbClr val="161616"/>
                          </a:solidFill>
                          <a:effectLst/>
                          <a:latin typeface="Open Sans" panose="020B0606030504020204" pitchFamily="34" charset="0"/>
                        </a:rPr>
                        <a:t>1111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800" b="1" dirty="0">
                          <a:solidFill>
                            <a:srgbClr val="161616"/>
                          </a:solidFill>
                          <a:effectLst/>
                          <a:latin typeface="Open Sans" panose="020B0606030504020204" pitchFamily="34" charset="0"/>
                        </a:rPr>
                        <a:t>15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t"/>
                      <a:r>
                        <a:rPr lang="id-ID" sz="800" b="1" dirty="0">
                          <a:solidFill>
                            <a:srgbClr val="161616"/>
                          </a:solidFill>
                          <a:effectLst/>
                          <a:latin typeface="Open Sans" panose="020B0606030504020204" pitchFamily="34" charset="0"/>
                        </a:rPr>
                        <a:t>F or f</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79382722"/>
                  </a:ext>
                </a:extLst>
              </a:tr>
            </a:tbl>
          </a:graphicData>
        </a:graphic>
      </p:graphicFrame>
      <p:sp>
        <p:nvSpPr>
          <p:cNvPr id="23" name="Rectangle 22">
            <a:extLst>
              <a:ext uri="{FF2B5EF4-FFF2-40B4-BE49-F238E27FC236}">
                <a16:creationId xmlns:a16="http://schemas.microsoft.com/office/drawing/2014/main" id="{1610B2C2-25F6-27ED-EC7E-8C5A0D06D7E9}"/>
              </a:ext>
            </a:extLst>
          </p:cNvPr>
          <p:cNvSpPr/>
          <p:nvPr/>
        </p:nvSpPr>
        <p:spPr>
          <a:xfrm>
            <a:off x="6096000" y="2905035"/>
            <a:ext cx="898877" cy="137205"/>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4" name="Rectangle 23">
            <a:extLst>
              <a:ext uri="{FF2B5EF4-FFF2-40B4-BE49-F238E27FC236}">
                <a16:creationId xmlns:a16="http://schemas.microsoft.com/office/drawing/2014/main" id="{CE0FE90C-D933-6562-10DD-2F64D7EEC149}"/>
              </a:ext>
            </a:extLst>
          </p:cNvPr>
          <p:cNvSpPr/>
          <p:nvPr/>
        </p:nvSpPr>
        <p:spPr>
          <a:xfrm>
            <a:off x="5010665" y="2905035"/>
            <a:ext cx="986887" cy="137205"/>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Rectangle 24">
            <a:extLst>
              <a:ext uri="{FF2B5EF4-FFF2-40B4-BE49-F238E27FC236}">
                <a16:creationId xmlns:a16="http://schemas.microsoft.com/office/drawing/2014/main" id="{7F140D6C-EE85-2B5A-F0D9-0558592893D6}"/>
              </a:ext>
            </a:extLst>
          </p:cNvPr>
          <p:cNvSpPr/>
          <p:nvPr/>
        </p:nvSpPr>
        <p:spPr>
          <a:xfrm>
            <a:off x="4188941" y="2905034"/>
            <a:ext cx="677743" cy="137205"/>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6" name="Arrow: Down 25">
            <a:extLst>
              <a:ext uri="{FF2B5EF4-FFF2-40B4-BE49-F238E27FC236}">
                <a16:creationId xmlns:a16="http://schemas.microsoft.com/office/drawing/2014/main" id="{15CDECD2-7DE3-7631-2155-27969329983D}"/>
              </a:ext>
            </a:extLst>
          </p:cNvPr>
          <p:cNvSpPr/>
          <p:nvPr/>
        </p:nvSpPr>
        <p:spPr>
          <a:xfrm>
            <a:off x="6284526" y="3042239"/>
            <a:ext cx="176285" cy="2734545"/>
          </a:xfrm>
          <a:prstGeom prst="downArrow">
            <a:avLst/>
          </a:prstGeom>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27" name="Arrow: Down 26">
            <a:extLst>
              <a:ext uri="{FF2B5EF4-FFF2-40B4-BE49-F238E27FC236}">
                <a16:creationId xmlns:a16="http://schemas.microsoft.com/office/drawing/2014/main" id="{97C5102E-3F2C-154D-794B-72AA19146CA0}"/>
              </a:ext>
            </a:extLst>
          </p:cNvPr>
          <p:cNvSpPr/>
          <p:nvPr/>
        </p:nvSpPr>
        <p:spPr>
          <a:xfrm>
            <a:off x="5561934" y="3042239"/>
            <a:ext cx="176285" cy="3117604"/>
          </a:xfrm>
          <a:prstGeom prst="downArrow">
            <a:avLst/>
          </a:prstGeom>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28" name="Arrow: Down 27">
            <a:extLst>
              <a:ext uri="{FF2B5EF4-FFF2-40B4-BE49-F238E27FC236}">
                <a16:creationId xmlns:a16="http://schemas.microsoft.com/office/drawing/2014/main" id="{B8CE8877-EF9A-1CEC-F60D-857181879C1A}"/>
              </a:ext>
            </a:extLst>
          </p:cNvPr>
          <p:cNvSpPr/>
          <p:nvPr/>
        </p:nvSpPr>
        <p:spPr>
          <a:xfrm>
            <a:off x="4376215" y="3042239"/>
            <a:ext cx="176285" cy="1925177"/>
          </a:xfrm>
          <a:prstGeom prst="downArrow">
            <a:avLst/>
          </a:prstGeom>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33776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489521" y="179776"/>
            <a:ext cx="11212962" cy="724064"/>
          </a:xfrm>
        </p:spPr>
        <p:txBody>
          <a:bodyPr/>
          <a:lstStyle/>
          <a:p>
            <a:pPr algn="ctr"/>
            <a:r>
              <a:rPr lang="id-ID" dirty="0">
                <a:effectLst/>
              </a:rPr>
              <a:t>Latihan : Konversi Heksadesimal ke Oktet</a:t>
            </a:r>
          </a:p>
        </p:txBody>
      </p:sp>
      <p:sp>
        <p:nvSpPr>
          <p:cNvPr id="24" name="TextBox 23">
            <a:extLst>
              <a:ext uri="{FF2B5EF4-FFF2-40B4-BE49-F238E27FC236}">
                <a16:creationId xmlns:a16="http://schemas.microsoft.com/office/drawing/2014/main" id="{E533BB12-94CD-97F4-98A8-5A2467CD8DAA}"/>
              </a:ext>
            </a:extLst>
          </p:cNvPr>
          <p:cNvSpPr txBox="1"/>
          <p:nvPr/>
        </p:nvSpPr>
        <p:spPr>
          <a:xfrm>
            <a:off x="434249" y="1241580"/>
            <a:ext cx="2673474"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A6</a:t>
            </a:r>
            <a:r>
              <a:rPr lang="id-ID" sz="5400" baseline="-25000" dirty="0"/>
              <a:t>(16)</a:t>
            </a:r>
          </a:p>
        </p:txBody>
      </p:sp>
      <p:sp>
        <p:nvSpPr>
          <p:cNvPr id="3" name="TextBox 2">
            <a:extLst>
              <a:ext uri="{FF2B5EF4-FFF2-40B4-BE49-F238E27FC236}">
                <a16:creationId xmlns:a16="http://schemas.microsoft.com/office/drawing/2014/main" id="{D5B73321-2F95-82FF-E602-C86DA3E6E928}"/>
              </a:ext>
            </a:extLst>
          </p:cNvPr>
          <p:cNvSpPr txBox="1"/>
          <p:nvPr/>
        </p:nvSpPr>
        <p:spPr>
          <a:xfrm>
            <a:off x="4351684" y="1241580"/>
            <a:ext cx="3622248"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r>
              <a:rPr lang="id-ID" sz="5400" baseline="-25000" dirty="0"/>
              <a:t>(2)</a:t>
            </a:r>
          </a:p>
        </p:txBody>
      </p:sp>
      <p:sp>
        <p:nvSpPr>
          <p:cNvPr id="7" name="TextBox 6">
            <a:extLst>
              <a:ext uri="{FF2B5EF4-FFF2-40B4-BE49-F238E27FC236}">
                <a16:creationId xmlns:a16="http://schemas.microsoft.com/office/drawing/2014/main" id="{8FC433A3-7E98-4156-F617-F29816390EB0}"/>
              </a:ext>
            </a:extLst>
          </p:cNvPr>
          <p:cNvSpPr txBox="1"/>
          <p:nvPr/>
        </p:nvSpPr>
        <p:spPr>
          <a:xfrm>
            <a:off x="9211962" y="1241580"/>
            <a:ext cx="2490521"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r>
              <a:rPr lang="id-ID" sz="5400" baseline="-25000" dirty="0"/>
              <a:t>(8)</a:t>
            </a:r>
          </a:p>
        </p:txBody>
      </p:sp>
      <p:sp>
        <p:nvSpPr>
          <p:cNvPr id="8" name="TextBox 7">
            <a:extLst>
              <a:ext uri="{FF2B5EF4-FFF2-40B4-BE49-F238E27FC236}">
                <a16:creationId xmlns:a16="http://schemas.microsoft.com/office/drawing/2014/main" id="{F51D15C6-F46F-9F1E-8D30-8D56DA6883A9}"/>
              </a:ext>
            </a:extLst>
          </p:cNvPr>
          <p:cNvSpPr txBox="1"/>
          <p:nvPr/>
        </p:nvSpPr>
        <p:spPr>
          <a:xfrm>
            <a:off x="3366976" y="1241580"/>
            <a:ext cx="731386"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endParaRPr lang="id-ID" sz="5400" baseline="-25000" dirty="0"/>
          </a:p>
        </p:txBody>
      </p:sp>
      <p:graphicFrame>
        <p:nvGraphicFramePr>
          <p:cNvPr id="10" name="Table 9">
            <a:extLst>
              <a:ext uri="{FF2B5EF4-FFF2-40B4-BE49-F238E27FC236}">
                <a16:creationId xmlns:a16="http://schemas.microsoft.com/office/drawing/2014/main" id="{BE8D8F9B-7B89-DB58-956E-298C70CA2C92}"/>
              </a:ext>
            </a:extLst>
          </p:cNvPr>
          <p:cNvGraphicFramePr>
            <a:graphicFrameLocks noGrp="1"/>
          </p:cNvGraphicFramePr>
          <p:nvPr>
            <p:extLst>
              <p:ext uri="{D42A27DB-BD31-4B8C-83A1-F6EECF244321}">
                <p14:modId xmlns:p14="http://schemas.microsoft.com/office/powerpoint/2010/main" val="3813993160"/>
              </p:ext>
            </p:extLst>
          </p:nvPr>
        </p:nvGraphicFramePr>
        <p:xfrm>
          <a:off x="4351675" y="2274306"/>
          <a:ext cx="3622248" cy="3566160"/>
        </p:xfrm>
        <a:graphic>
          <a:graphicData uri="http://schemas.openxmlformats.org/drawingml/2006/table">
            <a:tbl>
              <a:tblPr/>
              <a:tblGrid>
                <a:gridCol w="1874814">
                  <a:extLst>
                    <a:ext uri="{9D8B030D-6E8A-4147-A177-3AD203B41FA5}">
                      <a16:colId xmlns:a16="http://schemas.microsoft.com/office/drawing/2014/main" val="1520707044"/>
                    </a:ext>
                  </a:extLst>
                </a:gridCol>
                <a:gridCol w="1747434">
                  <a:extLst>
                    <a:ext uri="{9D8B030D-6E8A-4147-A177-3AD203B41FA5}">
                      <a16:colId xmlns:a16="http://schemas.microsoft.com/office/drawing/2014/main" val="4133823981"/>
                    </a:ext>
                  </a:extLst>
                </a:gridCol>
              </a:tblGrid>
              <a:tr h="383683">
                <a:tc>
                  <a:txBody>
                    <a:bodyPr/>
                    <a:lstStyle/>
                    <a:p>
                      <a:pPr algn="ctr" fontAlgn="b"/>
                      <a:r>
                        <a:rPr lang="id-ID" sz="1600" b="1" dirty="0">
                          <a:solidFill>
                            <a:srgbClr val="161616"/>
                          </a:solidFill>
                          <a:effectLst/>
                          <a:latin typeface="Open Sans" panose="020B0606030504020204" pitchFamily="34" charset="0"/>
                        </a:rPr>
                        <a:t>Biner</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tc>
                  <a:txBody>
                    <a:bodyPr/>
                    <a:lstStyle/>
                    <a:p>
                      <a:pPr algn="ctr" fontAlgn="b"/>
                      <a:r>
                        <a:rPr lang="id-ID" sz="1600" b="1" dirty="0">
                          <a:solidFill>
                            <a:srgbClr val="161616"/>
                          </a:solidFill>
                          <a:effectLst/>
                          <a:latin typeface="Open Sans" panose="020B0606030504020204" pitchFamily="34" charset="0"/>
                        </a:rPr>
                        <a:t>Oktet</a:t>
                      </a:r>
                    </a:p>
                  </a:txBody>
                  <a:tcPr marL="76200" marR="76200" marT="76200" marB="7620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5000"/>
                        <a:lumOff val="75000"/>
                      </a:schemeClr>
                    </a:solidFill>
                  </a:tcPr>
                </a:tc>
                <a:extLst>
                  <a:ext uri="{0D108BD9-81ED-4DB2-BD59-A6C34878D82A}">
                    <a16:rowId xmlns:a16="http://schemas.microsoft.com/office/drawing/2014/main" val="1445780413"/>
                  </a:ext>
                </a:extLst>
              </a:tr>
              <a:tr h="383683">
                <a:tc>
                  <a:txBody>
                    <a:bodyPr/>
                    <a:lstStyle/>
                    <a:p>
                      <a:pPr algn="ctr" fontAlgn="t"/>
                      <a:r>
                        <a:rPr lang="id-ID" sz="1600" dirty="0">
                          <a:solidFill>
                            <a:srgbClr val="161616"/>
                          </a:solidFill>
                          <a:effectLst/>
                          <a:latin typeface="Open Sans" panose="020B0606030504020204" pitchFamily="34" charset="0"/>
                        </a:rPr>
                        <a:t>000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92049930"/>
                  </a:ext>
                </a:extLst>
              </a:tr>
              <a:tr h="383683">
                <a:tc>
                  <a:txBody>
                    <a:bodyPr/>
                    <a:lstStyle/>
                    <a:p>
                      <a:pPr algn="ctr" fontAlgn="t"/>
                      <a:r>
                        <a:rPr lang="id-ID" sz="1600" dirty="0">
                          <a:solidFill>
                            <a:srgbClr val="161616"/>
                          </a:solidFill>
                          <a:effectLst/>
                          <a:latin typeface="Open Sans" panose="020B0606030504020204" pitchFamily="34" charset="0"/>
                        </a:rPr>
                        <a:t>001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16786064"/>
                  </a:ext>
                </a:extLst>
              </a:tr>
              <a:tr h="383683">
                <a:tc>
                  <a:txBody>
                    <a:bodyPr/>
                    <a:lstStyle/>
                    <a:p>
                      <a:pPr algn="ctr" fontAlgn="t"/>
                      <a:r>
                        <a:rPr lang="id-ID" sz="1600" dirty="0">
                          <a:solidFill>
                            <a:srgbClr val="161616"/>
                          </a:solidFill>
                          <a:effectLst/>
                          <a:latin typeface="Open Sans" panose="020B0606030504020204" pitchFamily="34" charset="0"/>
                        </a:rPr>
                        <a:t>010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2</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02382913"/>
                  </a:ext>
                </a:extLst>
              </a:tr>
              <a:tr h="383683">
                <a:tc>
                  <a:txBody>
                    <a:bodyPr/>
                    <a:lstStyle/>
                    <a:p>
                      <a:pPr algn="ctr" fontAlgn="t"/>
                      <a:r>
                        <a:rPr lang="id-ID" sz="1600" dirty="0">
                          <a:solidFill>
                            <a:srgbClr val="161616"/>
                          </a:solidFill>
                          <a:effectLst/>
                          <a:latin typeface="Open Sans" panose="020B0606030504020204" pitchFamily="34" charset="0"/>
                        </a:rPr>
                        <a:t>011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3</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09049939"/>
                  </a:ext>
                </a:extLst>
              </a:tr>
              <a:tr h="383683">
                <a:tc>
                  <a:txBody>
                    <a:bodyPr/>
                    <a:lstStyle/>
                    <a:p>
                      <a:pPr algn="ctr" fontAlgn="t"/>
                      <a:r>
                        <a:rPr lang="id-ID" sz="1600" dirty="0">
                          <a:solidFill>
                            <a:srgbClr val="161616"/>
                          </a:solidFill>
                          <a:effectLst/>
                          <a:latin typeface="Open Sans" panose="020B0606030504020204" pitchFamily="34" charset="0"/>
                        </a:rPr>
                        <a:t>100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4</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95603018"/>
                  </a:ext>
                </a:extLst>
              </a:tr>
              <a:tr h="383683">
                <a:tc>
                  <a:txBody>
                    <a:bodyPr/>
                    <a:lstStyle/>
                    <a:p>
                      <a:pPr algn="ctr" fontAlgn="t"/>
                      <a:r>
                        <a:rPr lang="id-ID" sz="1600" dirty="0">
                          <a:solidFill>
                            <a:srgbClr val="161616"/>
                          </a:solidFill>
                          <a:effectLst/>
                          <a:latin typeface="Open Sans" panose="020B0606030504020204" pitchFamily="34" charset="0"/>
                        </a:rPr>
                        <a:t>101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5</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48362469"/>
                  </a:ext>
                </a:extLst>
              </a:tr>
              <a:tr h="383683">
                <a:tc>
                  <a:txBody>
                    <a:bodyPr/>
                    <a:lstStyle/>
                    <a:p>
                      <a:pPr algn="ctr" fontAlgn="t"/>
                      <a:r>
                        <a:rPr lang="id-ID" sz="1600" dirty="0">
                          <a:solidFill>
                            <a:srgbClr val="161616"/>
                          </a:solidFill>
                          <a:effectLst/>
                          <a:latin typeface="Open Sans" panose="020B0606030504020204" pitchFamily="34" charset="0"/>
                        </a:rPr>
                        <a:t>110</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600" dirty="0">
                          <a:solidFill>
                            <a:srgbClr val="161616"/>
                          </a:solidFill>
                          <a:effectLst/>
                          <a:latin typeface="Open Sans" panose="020B0606030504020204" pitchFamily="34" charset="0"/>
                        </a:rPr>
                        <a:t>6</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9901475"/>
                  </a:ext>
                </a:extLst>
              </a:tr>
              <a:tr h="383683">
                <a:tc>
                  <a:txBody>
                    <a:bodyPr/>
                    <a:lstStyle/>
                    <a:p>
                      <a:pPr algn="ctr" fontAlgn="t"/>
                      <a:r>
                        <a:rPr lang="id-ID" sz="1600" dirty="0">
                          <a:solidFill>
                            <a:srgbClr val="161616"/>
                          </a:solidFill>
                          <a:effectLst/>
                          <a:latin typeface="Open Sans" panose="020B0606030504020204" pitchFamily="34" charset="0"/>
                        </a:rPr>
                        <a:t>111</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600" dirty="0">
                          <a:solidFill>
                            <a:srgbClr val="161616"/>
                          </a:solidFill>
                          <a:effectLst/>
                          <a:latin typeface="Open Sans" panose="020B0606030504020204" pitchFamily="34" charset="0"/>
                        </a:rPr>
                        <a:t>7</a:t>
                      </a:r>
                    </a:p>
                  </a:txBody>
                  <a:tcPr marL="76200" marR="76200" marT="76200" marB="762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44066480"/>
                  </a:ext>
                </a:extLst>
              </a:tr>
            </a:tbl>
          </a:graphicData>
        </a:graphic>
      </p:graphicFrame>
      <p:sp>
        <p:nvSpPr>
          <p:cNvPr id="11" name="TextBox 10">
            <a:extLst>
              <a:ext uri="{FF2B5EF4-FFF2-40B4-BE49-F238E27FC236}">
                <a16:creationId xmlns:a16="http://schemas.microsoft.com/office/drawing/2014/main" id="{3C5991B4-281A-2869-77F4-37A2697627E3}"/>
              </a:ext>
            </a:extLst>
          </p:cNvPr>
          <p:cNvSpPr txBox="1"/>
          <p:nvPr/>
        </p:nvSpPr>
        <p:spPr>
          <a:xfrm>
            <a:off x="8227254" y="1241580"/>
            <a:ext cx="731386" cy="92333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rtlCol="0" anchor="ctr">
            <a:spAutoFit/>
          </a:bodyPr>
          <a:lstStyle/>
          <a:p>
            <a:pPr algn="ctr"/>
            <a:r>
              <a:rPr lang="id-ID" sz="5400" dirty="0"/>
              <a:t>=</a:t>
            </a:r>
            <a:endParaRPr lang="id-ID" sz="5400" baseline="-25000" dirty="0"/>
          </a:p>
        </p:txBody>
      </p:sp>
      <p:graphicFrame>
        <p:nvGraphicFramePr>
          <p:cNvPr id="12" name="Table 11">
            <a:extLst>
              <a:ext uri="{FF2B5EF4-FFF2-40B4-BE49-F238E27FC236}">
                <a16:creationId xmlns:a16="http://schemas.microsoft.com/office/drawing/2014/main" id="{AE1E07D1-0140-99AF-A882-18446F45E071}"/>
              </a:ext>
            </a:extLst>
          </p:cNvPr>
          <p:cNvGraphicFramePr>
            <a:graphicFrameLocks noGrp="1"/>
          </p:cNvGraphicFramePr>
          <p:nvPr>
            <p:extLst>
              <p:ext uri="{D42A27DB-BD31-4B8C-83A1-F6EECF244321}">
                <p14:modId xmlns:p14="http://schemas.microsoft.com/office/powerpoint/2010/main" val="4201173650"/>
              </p:ext>
            </p:extLst>
          </p:nvPr>
        </p:nvGraphicFramePr>
        <p:xfrm>
          <a:off x="434248" y="2274306"/>
          <a:ext cx="2673475" cy="4144838"/>
        </p:xfrm>
        <a:graphic>
          <a:graphicData uri="http://schemas.openxmlformats.org/drawingml/2006/table">
            <a:tbl>
              <a:tblPr/>
              <a:tblGrid>
                <a:gridCol w="882950">
                  <a:extLst>
                    <a:ext uri="{9D8B030D-6E8A-4147-A177-3AD203B41FA5}">
                      <a16:colId xmlns:a16="http://schemas.microsoft.com/office/drawing/2014/main" val="1127588827"/>
                    </a:ext>
                  </a:extLst>
                </a:gridCol>
                <a:gridCol w="784843">
                  <a:extLst>
                    <a:ext uri="{9D8B030D-6E8A-4147-A177-3AD203B41FA5}">
                      <a16:colId xmlns:a16="http://schemas.microsoft.com/office/drawing/2014/main" val="2641882315"/>
                    </a:ext>
                  </a:extLst>
                </a:gridCol>
                <a:gridCol w="1005682">
                  <a:extLst>
                    <a:ext uri="{9D8B030D-6E8A-4147-A177-3AD203B41FA5}">
                      <a16:colId xmlns:a16="http://schemas.microsoft.com/office/drawing/2014/main" val="3921882122"/>
                    </a:ext>
                  </a:extLst>
                </a:gridCol>
              </a:tblGrid>
              <a:tr h="204635">
                <a:tc>
                  <a:txBody>
                    <a:bodyPr/>
                    <a:lstStyle/>
                    <a:p>
                      <a:pPr algn="ctr" fontAlgn="b"/>
                      <a:r>
                        <a:rPr lang="id-ID" sz="1000" b="1" dirty="0">
                          <a:solidFill>
                            <a:srgbClr val="161616"/>
                          </a:solidFill>
                          <a:effectLst/>
                          <a:latin typeface="Open Sans" panose="020B0606030504020204" pitchFamily="34" charset="0"/>
                        </a:rPr>
                        <a:t>Biner</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id-ID" sz="1000" b="1" dirty="0">
                          <a:solidFill>
                            <a:srgbClr val="161616"/>
                          </a:solidFill>
                          <a:effectLst/>
                          <a:latin typeface="Open Sans" panose="020B0606030504020204" pitchFamily="34" charset="0"/>
                        </a:rPr>
                        <a:t>Heksadesimal</a:t>
                      </a:r>
                    </a:p>
                  </a:txBody>
                  <a:tcPr marL="45707" marR="45707" marT="45707" marB="4570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1640838"/>
                  </a:ext>
                </a:extLst>
              </a:tr>
              <a:tr h="204635">
                <a:tc>
                  <a:txBody>
                    <a:bodyPr/>
                    <a:lstStyle/>
                    <a:p>
                      <a:pPr algn="ctr" fontAlgn="t"/>
                      <a:r>
                        <a:rPr lang="id-ID" sz="1000" b="1" dirty="0">
                          <a:solidFill>
                            <a:srgbClr val="161616"/>
                          </a:solidFill>
                          <a:effectLst/>
                          <a:latin typeface="Open Sans" panose="020B0606030504020204" pitchFamily="34" charset="0"/>
                        </a:rPr>
                        <a:t>0000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104247067"/>
                  </a:ext>
                </a:extLst>
              </a:tr>
              <a:tr h="204635">
                <a:tc>
                  <a:txBody>
                    <a:bodyPr/>
                    <a:lstStyle/>
                    <a:p>
                      <a:pPr algn="ctr" fontAlgn="t"/>
                      <a:r>
                        <a:rPr lang="id-ID" sz="1000" b="1" dirty="0">
                          <a:solidFill>
                            <a:srgbClr val="161616"/>
                          </a:solidFill>
                          <a:effectLst/>
                          <a:latin typeface="Open Sans" panose="020B0606030504020204" pitchFamily="34" charset="0"/>
                        </a:rPr>
                        <a:t>0001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83929151"/>
                  </a:ext>
                </a:extLst>
              </a:tr>
              <a:tr h="204635">
                <a:tc>
                  <a:txBody>
                    <a:bodyPr/>
                    <a:lstStyle/>
                    <a:p>
                      <a:pPr algn="ctr" fontAlgn="t"/>
                      <a:r>
                        <a:rPr lang="id-ID" sz="1000" b="1" dirty="0">
                          <a:solidFill>
                            <a:srgbClr val="161616"/>
                          </a:solidFill>
                          <a:effectLst/>
                          <a:latin typeface="Open Sans" panose="020B0606030504020204" pitchFamily="34" charset="0"/>
                        </a:rPr>
                        <a:t>0010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3527106"/>
                  </a:ext>
                </a:extLst>
              </a:tr>
              <a:tr h="204635">
                <a:tc>
                  <a:txBody>
                    <a:bodyPr/>
                    <a:lstStyle/>
                    <a:p>
                      <a:pPr algn="ctr" fontAlgn="t"/>
                      <a:r>
                        <a:rPr lang="id-ID" sz="1000" b="1" dirty="0">
                          <a:solidFill>
                            <a:srgbClr val="161616"/>
                          </a:solidFill>
                          <a:effectLst/>
                          <a:latin typeface="Open Sans" panose="020B0606030504020204" pitchFamily="34" charset="0"/>
                        </a:rPr>
                        <a:t>0011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7350342"/>
                  </a:ext>
                </a:extLst>
              </a:tr>
              <a:tr h="204635">
                <a:tc>
                  <a:txBody>
                    <a:bodyPr/>
                    <a:lstStyle/>
                    <a:p>
                      <a:pPr algn="ctr" fontAlgn="t"/>
                      <a:r>
                        <a:rPr lang="id-ID" sz="1000" b="1" dirty="0">
                          <a:solidFill>
                            <a:srgbClr val="161616"/>
                          </a:solidFill>
                          <a:effectLst/>
                          <a:latin typeface="Open Sans" panose="020B0606030504020204" pitchFamily="34" charset="0"/>
                        </a:rPr>
                        <a:t>0100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70610244"/>
                  </a:ext>
                </a:extLst>
              </a:tr>
              <a:tr h="204635">
                <a:tc>
                  <a:txBody>
                    <a:bodyPr/>
                    <a:lstStyle/>
                    <a:p>
                      <a:pPr algn="ctr" fontAlgn="t"/>
                      <a:r>
                        <a:rPr lang="id-ID" sz="1000" b="1" dirty="0">
                          <a:solidFill>
                            <a:srgbClr val="161616"/>
                          </a:solidFill>
                          <a:effectLst/>
                          <a:latin typeface="Open Sans" panose="020B0606030504020204" pitchFamily="34" charset="0"/>
                        </a:rPr>
                        <a:t>0101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36408555"/>
                  </a:ext>
                </a:extLst>
              </a:tr>
              <a:tr h="204635">
                <a:tc>
                  <a:txBody>
                    <a:bodyPr/>
                    <a:lstStyle/>
                    <a:p>
                      <a:pPr algn="ctr" fontAlgn="t"/>
                      <a:r>
                        <a:rPr lang="id-ID" sz="1000" b="1" dirty="0">
                          <a:solidFill>
                            <a:srgbClr val="161616"/>
                          </a:solidFill>
                          <a:effectLst/>
                          <a:latin typeface="Open Sans" panose="020B0606030504020204" pitchFamily="34" charset="0"/>
                        </a:rPr>
                        <a:t>0110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6</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1728514"/>
                  </a:ext>
                </a:extLst>
              </a:tr>
              <a:tr h="204635">
                <a:tc>
                  <a:txBody>
                    <a:bodyPr/>
                    <a:lstStyle/>
                    <a:p>
                      <a:pPr algn="ctr" fontAlgn="t"/>
                      <a:r>
                        <a:rPr lang="id-ID" sz="1000" b="1" dirty="0">
                          <a:solidFill>
                            <a:srgbClr val="161616"/>
                          </a:solidFill>
                          <a:effectLst/>
                          <a:latin typeface="Open Sans" panose="020B0606030504020204" pitchFamily="34" charset="0"/>
                        </a:rPr>
                        <a:t>0111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7</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72198305"/>
                  </a:ext>
                </a:extLst>
              </a:tr>
              <a:tr h="204635">
                <a:tc>
                  <a:txBody>
                    <a:bodyPr/>
                    <a:lstStyle/>
                    <a:p>
                      <a:pPr algn="ctr" fontAlgn="t"/>
                      <a:r>
                        <a:rPr lang="id-ID" sz="1000" b="1" dirty="0">
                          <a:solidFill>
                            <a:srgbClr val="161616"/>
                          </a:solidFill>
                          <a:effectLst/>
                          <a:latin typeface="Open Sans" panose="020B0606030504020204" pitchFamily="34" charset="0"/>
                        </a:rPr>
                        <a:t>1000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8</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31799988"/>
                  </a:ext>
                </a:extLst>
              </a:tr>
              <a:tr h="204635">
                <a:tc>
                  <a:txBody>
                    <a:bodyPr/>
                    <a:lstStyle/>
                    <a:p>
                      <a:pPr algn="ctr" fontAlgn="t"/>
                      <a:r>
                        <a:rPr lang="id-ID" sz="1000" b="1" dirty="0">
                          <a:solidFill>
                            <a:srgbClr val="161616"/>
                          </a:solidFill>
                          <a:effectLst/>
                          <a:latin typeface="Open Sans" panose="020B0606030504020204" pitchFamily="34" charset="0"/>
                        </a:rPr>
                        <a:t>1001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9</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6077977"/>
                  </a:ext>
                </a:extLst>
              </a:tr>
              <a:tr h="204635">
                <a:tc>
                  <a:txBody>
                    <a:bodyPr/>
                    <a:lstStyle/>
                    <a:p>
                      <a:pPr algn="ctr" fontAlgn="t"/>
                      <a:r>
                        <a:rPr lang="id-ID" sz="1000" b="1" dirty="0">
                          <a:solidFill>
                            <a:srgbClr val="161616"/>
                          </a:solidFill>
                          <a:effectLst/>
                          <a:latin typeface="Open Sans" panose="020B0606030504020204" pitchFamily="34" charset="0"/>
                        </a:rPr>
                        <a:t>1010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A or a</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56243213"/>
                  </a:ext>
                </a:extLst>
              </a:tr>
              <a:tr h="204635">
                <a:tc>
                  <a:txBody>
                    <a:bodyPr/>
                    <a:lstStyle/>
                    <a:p>
                      <a:pPr algn="ctr" fontAlgn="t"/>
                      <a:r>
                        <a:rPr lang="id-ID" sz="1000" b="1" dirty="0">
                          <a:solidFill>
                            <a:srgbClr val="161616"/>
                          </a:solidFill>
                          <a:effectLst/>
                          <a:latin typeface="Open Sans" panose="020B0606030504020204" pitchFamily="34" charset="0"/>
                        </a:rPr>
                        <a:t>1011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t"/>
                      <a:r>
                        <a:rPr lang="id-ID" sz="1000" b="1" dirty="0">
                          <a:solidFill>
                            <a:srgbClr val="161616"/>
                          </a:solidFill>
                          <a:effectLst/>
                          <a:latin typeface="Open Sans" panose="020B0606030504020204" pitchFamily="34" charset="0"/>
                        </a:rPr>
                        <a:t>B or b</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55817044"/>
                  </a:ext>
                </a:extLst>
              </a:tr>
              <a:tr h="204635">
                <a:tc>
                  <a:txBody>
                    <a:bodyPr/>
                    <a:lstStyle/>
                    <a:p>
                      <a:pPr algn="ctr" fontAlgn="t"/>
                      <a:r>
                        <a:rPr lang="id-ID" sz="1000" b="1" dirty="0">
                          <a:solidFill>
                            <a:srgbClr val="161616"/>
                          </a:solidFill>
                          <a:effectLst/>
                          <a:latin typeface="Open Sans" panose="020B0606030504020204" pitchFamily="34" charset="0"/>
                        </a:rPr>
                        <a:t>1100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12</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C or c</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36315299"/>
                  </a:ext>
                </a:extLst>
              </a:tr>
              <a:tr h="204635">
                <a:tc>
                  <a:txBody>
                    <a:bodyPr/>
                    <a:lstStyle/>
                    <a:p>
                      <a:pPr algn="ctr" fontAlgn="t"/>
                      <a:r>
                        <a:rPr lang="id-ID" sz="1000" b="1" dirty="0">
                          <a:solidFill>
                            <a:srgbClr val="161616"/>
                          </a:solidFill>
                          <a:effectLst/>
                          <a:latin typeface="Open Sans" panose="020B0606030504020204" pitchFamily="34" charset="0"/>
                        </a:rPr>
                        <a:t>1101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13</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D or d</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47232437"/>
                  </a:ext>
                </a:extLst>
              </a:tr>
              <a:tr h="204635">
                <a:tc>
                  <a:txBody>
                    <a:bodyPr/>
                    <a:lstStyle/>
                    <a:p>
                      <a:pPr algn="ctr" fontAlgn="t"/>
                      <a:r>
                        <a:rPr lang="id-ID" sz="1000" b="1" dirty="0">
                          <a:solidFill>
                            <a:srgbClr val="161616"/>
                          </a:solidFill>
                          <a:effectLst/>
                          <a:latin typeface="Open Sans" panose="020B0606030504020204" pitchFamily="34" charset="0"/>
                        </a:rPr>
                        <a:t>1110</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14</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E or e</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62749264"/>
                  </a:ext>
                </a:extLst>
              </a:tr>
              <a:tr h="204635">
                <a:tc>
                  <a:txBody>
                    <a:bodyPr/>
                    <a:lstStyle/>
                    <a:p>
                      <a:pPr algn="ctr" fontAlgn="t"/>
                      <a:r>
                        <a:rPr lang="id-ID" sz="1000" b="1" dirty="0">
                          <a:solidFill>
                            <a:srgbClr val="161616"/>
                          </a:solidFill>
                          <a:effectLst/>
                          <a:latin typeface="Open Sans" panose="020B0606030504020204" pitchFamily="34" charset="0"/>
                        </a:rPr>
                        <a:t>1111</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15</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t"/>
                      <a:r>
                        <a:rPr lang="id-ID" sz="1000" b="1" dirty="0">
                          <a:solidFill>
                            <a:srgbClr val="161616"/>
                          </a:solidFill>
                          <a:effectLst/>
                          <a:latin typeface="Open Sans" panose="020B0606030504020204" pitchFamily="34" charset="0"/>
                        </a:rPr>
                        <a:t>F or f</a:t>
                      </a:r>
                    </a:p>
                  </a:txBody>
                  <a:tcPr marL="45707" marR="45707" marT="45707" marB="457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79382722"/>
                  </a:ext>
                </a:extLst>
              </a:tr>
            </a:tbl>
          </a:graphicData>
        </a:graphic>
      </p:graphicFrame>
    </p:spTree>
    <p:extLst>
      <p:ext uri="{BB962C8B-B14F-4D97-AF65-F5344CB8AC3E}">
        <p14:creationId xmlns:p14="http://schemas.microsoft.com/office/powerpoint/2010/main" val="26554044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p:txBody>
          <a:bodyPr/>
          <a:lstStyle/>
          <a:p>
            <a:pPr algn="ctr"/>
            <a:r>
              <a:rPr lang="id-ID" dirty="0">
                <a:solidFill>
                  <a:schemeClr val="bg1"/>
                </a:solidFill>
                <a:effectLst/>
              </a:rPr>
              <a:t>Kesimpulan</a:t>
            </a:r>
          </a:p>
        </p:txBody>
      </p:sp>
      <p:graphicFrame>
        <p:nvGraphicFramePr>
          <p:cNvPr id="5" name="Content Placeholder 2">
            <a:extLst>
              <a:ext uri="{FF2B5EF4-FFF2-40B4-BE49-F238E27FC236}">
                <a16:creationId xmlns:a16="http://schemas.microsoft.com/office/drawing/2014/main" id="{77EDD82C-5647-ABC7-164C-29712FD64FAD}"/>
              </a:ext>
            </a:extLst>
          </p:cNvPr>
          <p:cNvGraphicFramePr>
            <a:graphicFrameLocks noGrp="1"/>
          </p:cNvGraphicFramePr>
          <p:nvPr>
            <p:ph idx="1"/>
            <p:extLst>
              <p:ext uri="{D42A27DB-BD31-4B8C-83A1-F6EECF244321}">
                <p14:modId xmlns:p14="http://schemas.microsoft.com/office/powerpoint/2010/main" val="411293204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1910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graphicEl>
                                              <a:dgm id="{6C32E5AA-A696-4112-8293-AA9DD2457CB4}"/>
                                            </p:graphicEl>
                                          </p:spTgt>
                                        </p:tgtEl>
                                        <p:attrNameLst>
                                          <p:attrName>style.visibility</p:attrName>
                                        </p:attrNameLst>
                                      </p:cBhvr>
                                      <p:to>
                                        <p:strVal val="visible"/>
                                      </p:to>
                                    </p:set>
                                    <p:animEffect transition="in" filter="fade">
                                      <p:cBhvr>
                                        <p:cTn id="7" dur="1000"/>
                                        <p:tgtEl>
                                          <p:spTgt spid="5">
                                            <p:graphicEl>
                                              <a:dgm id="{6C32E5AA-A696-4112-8293-AA9DD2457CB4}"/>
                                            </p:graphicEl>
                                          </p:spTgt>
                                        </p:tgtEl>
                                      </p:cBhvr>
                                    </p:animEffect>
                                    <p:anim calcmode="lin" valueType="num">
                                      <p:cBhvr>
                                        <p:cTn id="8" dur="1000" fill="hold"/>
                                        <p:tgtEl>
                                          <p:spTgt spid="5">
                                            <p:graphicEl>
                                              <a:dgm id="{6C32E5AA-A696-4112-8293-AA9DD2457CB4}"/>
                                            </p:graphicEl>
                                          </p:spTgt>
                                        </p:tgtEl>
                                        <p:attrNameLst>
                                          <p:attrName>ppt_x</p:attrName>
                                        </p:attrNameLst>
                                      </p:cBhvr>
                                      <p:tavLst>
                                        <p:tav tm="0">
                                          <p:val>
                                            <p:strVal val="#ppt_x"/>
                                          </p:val>
                                        </p:tav>
                                        <p:tav tm="100000">
                                          <p:val>
                                            <p:strVal val="#ppt_x"/>
                                          </p:val>
                                        </p:tav>
                                      </p:tavLst>
                                    </p:anim>
                                    <p:anim calcmode="lin" valueType="num">
                                      <p:cBhvr>
                                        <p:cTn id="9" dur="1000" fill="hold"/>
                                        <p:tgtEl>
                                          <p:spTgt spid="5">
                                            <p:graphicEl>
                                              <a:dgm id="{6C32E5AA-A696-4112-8293-AA9DD2457CB4}"/>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graphicEl>
                                              <a:dgm id="{A4982E10-A1F4-484F-A868-E1DE158DD677}"/>
                                            </p:graphicEl>
                                          </p:spTgt>
                                        </p:tgtEl>
                                        <p:attrNameLst>
                                          <p:attrName>style.visibility</p:attrName>
                                        </p:attrNameLst>
                                      </p:cBhvr>
                                      <p:to>
                                        <p:strVal val="visible"/>
                                      </p:to>
                                    </p:set>
                                    <p:animEffect transition="in" filter="fade">
                                      <p:cBhvr>
                                        <p:cTn id="14" dur="1000"/>
                                        <p:tgtEl>
                                          <p:spTgt spid="5">
                                            <p:graphicEl>
                                              <a:dgm id="{A4982E10-A1F4-484F-A868-E1DE158DD677}"/>
                                            </p:graphicEl>
                                          </p:spTgt>
                                        </p:tgtEl>
                                      </p:cBhvr>
                                    </p:animEffect>
                                    <p:anim calcmode="lin" valueType="num">
                                      <p:cBhvr>
                                        <p:cTn id="15" dur="1000" fill="hold"/>
                                        <p:tgtEl>
                                          <p:spTgt spid="5">
                                            <p:graphicEl>
                                              <a:dgm id="{A4982E10-A1F4-484F-A868-E1DE158DD677}"/>
                                            </p:graphicEl>
                                          </p:spTgt>
                                        </p:tgtEl>
                                        <p:attrNameLst>
                                          <p:attrName>ppt_x</p:attrName>
                                        </p:attrNameLst>
                                      </p:cBhvr>
                                      <p:tavLst>
                                        <p:tav tm="0">
                                          <p:val>
                                            <p:strVal val="#ppt_x"/>
                                          </p:val>
                                        </p:tav>
                                        <p:tav tm="100000">
                                          <p:val>
                                            <p:strVal val="#ppt_x"/>
                                          </p:val>
                                        </p:tav>
                                      </p:tavLst>
                                    </p:anim>
                                    <p:anim calcmode="lin" valueType="num">
                                      <p:cBhvr>
                                        <p:cTn id="16" dur="1000" fill="hold"/>
                                        <p:tgtEl>
                                          <p:spTgt spid="5">
                                            <p:graphicEl>
                                              <a:dgm id="{A4982E10-A1F4-484F-A868-E1DE158DD677}"/>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graphicEl>
                                              <a:dgm id="{7C8CEA29-D305-44A3-A003-3F9886B94493}"/>
                                            </p:graphicEl>
                                          </p:spTgt>
                                        </p:tgtEl>
                                        <p:attrNameLst>
                                          <p:attrName>style.visibility</p:attrName>
                                        </p:attrNameLst>
                                      </p:cBhvr>
                                      <p:to>
                                        <p:strVal val="visible"/>
                                      </p:to>
                                    </p:set>
                                    <p:animEffect transition="in" filter="fade">
                                      <p:cBhvr>
                                        <p:cTn id="21" dur="1000"/>
                                        <p:tgtEl>
                                          <p:spTgt spid="5">
                                            <p:graphicEl>
                                              <a:dgm id="{7C8CEA29-D305-44A3-A003-3F9886B94493}"/>
                                            </p:graphicEl>
                                          </p:spTgt>
                                        </p:tgtEl>
                                      </p:cBhvr>
                                    </p:animEffect>
                                    <p:anim calcmode="lin" valueType="num">
                                      <p:cBhvr>
                                        <p:cTn id="22" dur="1000" fill="hold"/>
                                        <p:tgtEl>
                                          <p:spTgt spid="5">
                                            <p:graphicEl>
                                              <a:dgm id="{7C8CEA29-D305-44A3-A003-3F9886B94493}"/>
                                            </p:graphicEl>
                                          </p:spTgt>
                                        </p:tgtEl>
                                        <p:attrNameLst>
                                          <p:attrName>ppt_x</p:attrName>
                                        </p:attrNameLst>
                                      </p:cBhvr>
                                      <p:tavLst>
                                        <p:tav tm="0">
                                          <p:val>
                                            <p:strVal val="#ppt_x"/>
                                          </p:val>
                                        </p:tav>
                                        <p:tav tm="100000">
                                          <p:val>
                                            <p:strVal val="#ppt_x"/>
                                          </p:val>
                                        </p:tav>
                                      </p:tavLst>
                                    </p:anim>
                                    <p:anim calcmode="lin" valueType="num">
                                      <p:cBhvr>
                                        <p:cTn id="23" dur="1000" fill="hold"/>
                                        <p:tgtEl>
                                          <p:spTgt spid="5">
                                            <p:graphicEl>
                                              <a:dgm id="{7C8CEA29-D305-44A3-A003-3F9886B94493}"/>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graphicEl>
                                              <a:dgm id="{2B85D717-094F-4CAE-A26A-DD1556266DC8}"/>
                                            </p:graphicEl>
                                          </p:spTgt>
                                        </p:tgtEl>
                                        <p:attrNameLst>
                                          <p:attrName>style.visibility</p:attrName>
                                        </p:attrNameLst>
                                      </p:cBhvr>
                                      <p:to>
                                        <p:strVal val="visible"/>
                                      </p:to>
                                    </p:set>
                                    <p:animEffect transition="in" filter="fade">
                                      <p:cBhvr>
                                        <p:cTn id="28" dur="1000"/>
                                        <p:tgtEl>
                                          <p:spTgt spid="5">
                                            <p:graphicEl>
                                              <a:dgm id="{2B85D717-094F-4CAE-A26A-DD1556266DC8}"/>
                                            </p:graphicEl>
                                          </p:spTgt>
                                        </p:tgtEl>
                                      </p:cBhvr>
                                    </p:animEffect>
                                    <p:anim calcmode="lin" valueType="num">
                                      <p:cBhvr>
                                        <p:cTn id="29" dur="1000" fill="hold"/>
                                        <p:tgtEl>
                                          <p:spTgt spid="5">
                                            <p:graphicEl>
                                              <a:dgm id="{2B85D717-094F-4CAE-A26A-DD1556266DC8}"/>
                                            </p:graphicEl>
                                          </p:spTgt>
                                        </p:tgtEl>
                                        <p:attrNameLst>
                                          <p:attrName>ppt_x</p:attrName>
                                        </p:attrNameLst>
                                      </p:cBhvr>
                                      <p:tavLst>
                                        <p:tav tm="0">
                                          <p:val>
                                            <p:strVal val="#ppt_x"/>
                                          </p:val>
                                        </p:tav>
                                        <p:tav tm="100000">
                                          <p:val>
                                            <p:strVal val="#ppt_x"/>
                                          </p:val>
                                        </p:tav>
                                      </p:tavLst>
                                    </p:anim>
                                    <p:anim calcmode="lin" valueType="num">
                                      <p:cBhvr>
                                        <p:cTn id="30" dur="1000" fill="hold"/>
                                        <p:tgtEl>
                                          <p:spTgt spid="5">
                                            <p:graphicEl>
                                              <a:dgm id="{2B85D717-094F-4CAE-A26A-DD1556266DC8}"/>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graphicEl>
                                              <a:dgm id="{F1C78030-DFC0-4769-8499-0C85B0D63F3A}"/>
                                            </p:graphicEl>
                                          </p:spTgt>
                                        </p:tgtEl>
                                        <p:attrNameLst>
                                          <p:attrName>style.visibility</p:attrName>
                                        </p:attrNameLst>
                                      </p:cBhvr>
                                      <p:to>
                                        <p:strVal val="visible"/>
                                      </p:to>
                                    </p:set>
                                    <p:animEffect transition="in" filter="fade">
                                      <p:cBhvr>
                                        <p:cTn id="35" dur="1000"/>
                                        <p:tgtEl>
                                          <p:spTgt spid="5">
                                            <p:graphicEl>
                                              <a:dgm id="{F1C78030-DFC0-4769-8499-0C85B0D63F3A}"/>
                                            </p:graphicEl>
                                          </p:spTgt>
                                        </p:tgtEl>
                                      </p:cBhvr>
                                    </p:animEffect>
                                    <p:anim calcmode="lin" valueType="num">
                                      <p:cBhvr>
                                        <p:cTn id="36" dur="1000" fill="hold"/>
                                        <p:tgtEl>
                                          <p:spTgt spid="5">
                                            <p:graphicEl>
                                              <a:dgm id="{F1C78030-DFC0-4769-8499-0C85B0D63F3A}"/>
                                            </p:graphicEl>
                                          </p:spTgt>
                                        </p:tgtEl>
                                        <p:attrNameLst>
                                          <p:attrName>ppt_x</p:attrName>
                                        </p:attrNameLst>
                                      </p:cBhvr>
                                      <p:tavLst>
                                        <p:tav tm="0">
                                          <p:val>
                                            <p:strVal val="#ppt_x"/>
                                          </p:val>
                                        </p:tav>
                                        <p:tav tm="100000">
                                          <p:val>
                                            <p:strVal val="#ppt_x"/>
                                          </p:val>
                                        </p:tav>
                                      </p:tavLst>
                                    </p:anim>
                                    <p:anim calcmode="lin" valueType="num">
                                      <p:cBhvr>
                                        <p:cTn id="37" dur="1000" fill="hold"/>
                                        <p:tgtEl>
                                          <p:spTgt spid="5">
                                            <p:graphicEl>
                                              <a:dgm id="{F1C78030-DFC0-4769-8499-0C85B0D63F3A}"/>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uiExpand="1">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p:txBody>
          <a:bodyPr>
            <a:normAutofit/>
          </a:bodyPr>
          <a:lstStyle/>
          <a:p>
            <a:pPr algn="ctr"/>
            <a:r>
              <a:rPr lang="id-ID" sz="5400" dirty="0">
                <a:solidFill>
                  <a:schemeClr val="bg1"/>
                </a:solidFill>
                <a:effectLst/>
              </a:rPr>
              <a:t>Tugas</a:t>
            </a:r>
          </a:p>
        </p:txBody>
      </p:sp>
      <p:graphicFrame>
        <p:nvGraphicFramePr>
          <p:cNvPr id="5" name="Content Placeholder 2">
            <a:extLst>
              <a:ext uri="{FF2B5EF4-FFF2-40B4-BE49-F238E27FC236}">
                <a16:creationId xmlns:a16="http://schemas.microsoft.com/office/drawing/2014/main" id="{77EDD82C-5647-ABC7-164C-29712FD64FAD}"/>
              </a:ext>
            </a:extLst>
          </p:cNvPr>
          <p:cNvGraphicFramePr>
            <a:graphicFrameLocks noGrp="1"/>
          </p:cNvGraphicFramePr>
          <p:nvPr>
            <p:ph idx="1"/>
            <p:extLst>
              <p:ext uri="{D42A27DB-BD31-4B8C-83A1-F6EECF244321}">
                <p14:modId xmlns:p14="http://schemas.microsoft.com/office/powerpoint/2010/main" val="2786130003"/>
              </p:ext>
            </p:extLst>
          </p:nvPr>
        </p:nvGraphicFramePr>
        <p:xfrm>
          <a:off x="838200" y="1690688"/>
          <a:ext cx="10515600" cy="31752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910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p:txBody>
          <a:bodyPr/>
          <a:lstStyle/>
          <a:p>
            <a:pPr algn="ctr"/>
            <a:r>
              <a:rPr lang="id-ID" dirty="0">
                <a:solidFill>
                  <a:schemeClr val="bg1"/>
                </a:solidFill>
              </a:rPr>
              <a:t>Persiapan Materi Minggu Depan</a:t>
            </a:r>
            <a:endParaRPr lang="id-ID" dirty="0">
              <a:solidFill>
                <a:schemeClr val="bg1"/>
              </a:solidFill>
              <a:effectLst/>
            </a:endParaRPr>
          </a:p>
        </p:txBody>
      </p:sp>
      <p:graphicFrame>
        <p:nvGraphicFramePr>
          <p:cNvPr id="5" name="Content Placeholder 2">
            <a:extLst>
              <a:ext uri="{FF2B5EF4-FFF2-40B4-BE49-F238E27FC236}">
                <a16:creationId xmlns:a16="http://schemas.microsoft.com/office/drawing/2014/main" id="{77EDD82C-5647-ABC7-164C-29712FD64FAD}"/>
              </a:ext>
            </a:extLst>
          </p:cNvPr>
          <p:cNvGraphicFramePr>
            <a:graphicFrameLocks noGrp="1"/>
          </p:cNvGraphicFramePr>
          <p:nvPr>
            <p:ph idx="1"/>
            <p:extLst>
              <p:ext uri="{D42A27DB-BD31-4B8C-83A1-F6EECF244321}">
                <p14:modId xmlns:p14="http://schemas.microsoft.com/office/powerpoint/2010/main" val="3960094223"/>
              </p:ext>
            </p:extLst>
          </p:nvPr>
        </p:nvGraphicFramePr>
        <p:xfrm>
          <a:off x="887627" y="1027906"/>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95562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graphicEl>
                                              <a:dgm id="{6C32E5AA-A696-4112-8293-AA9DD2457CB4}"/>
                                            </p:graphicEl>
                                          </p:spTgt>
                                        </p:tgtEl>
                                        <p:attrNameLst>
                                          <p:attrName>style.visibility</p:attrName>
                                        </p:attrNameLst>
                                      </p:cBhvr>
                                      <p:to>
                                        <p:strVal val="visible"/>
                                      </p:to>
                                    </p:set>
                                    <p:animEffect transition="in" filter="fade">
                                      <p:cBhvr>
                                        <p:cTn id="7" dur="1000"/>
                                        <p:tgtEl>
                                          <p:spTgt spid="5">
                                            <p:graphicEl>
                                              <a:dgm id="{6C32E5AA-A696-4112-8293-AA9DD2457CB4}"/>
                                            </p:graphicEl>
                                          </p:spTgt>
                                        </p:tgtEl>
                                      </p:cBhvr>
                                    </p:animEffect>
                                    <p:anim calcmode="lin" valueType="num">
                                      <p:cBhvr>
                                        <p:cTn id="8" dur="1000" fill="hold"/>
                                        <p:tgtEl>
                                          <p:spTgt spid="5">
                                            <p:graphicEl>
                                              <a:dgm id="{6C32E5AA-A696-4112-8293-AA9DD2457CB4}"/>
                                            </p:graphicEl>
                                          </p:spTgt>
                                        </p:tgtEl>
                                        <p:attrNameLst>
                                          <p:attrName>ppt_x</p:attrName>
                                        </p:attrNameLst>
                                      </p:cBhvr>
                                      <p:tavLst>
                                        <p:tav tm="0">
                                          <p:val>
                                            <p:strVal val="#ppt_x"/>
                                          </p:val>
                                        </p:tav>
                                        <p:tav tm="100000">
                                          <p:val>
                                            <p:strVal val="#ppt_x"/>
                                          </p:val>
                                        </p:tav>
                                      </p:tavLst>
                                    </p:anim>
                                    <p:anim calcmode="lin" valueType="num">
                                      <p:cBhvr>
                                        <p:cTn id="9" dur="1000" fill="hold"/>
                                        <p:tgtEl>
                                          <p:spTgt spid="5">
                                            <p:graphicEl>
                                              <a:dgm id="{6C32E5AA-A696-4112-8293-AA9DD2457CB4}"/>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graphicEl>
                                              <a:dgm id="{9D9A132C-1CFB-40A4-9B73-968CCFCF6C86}"/>
                                            </p:graphicEl>
                                          </p:spTgt>
                                        </p:tgtEl>
                                        <p:attrNameLst>
                                          <p:attrName>style.visibility</p:attrName>
                                        </p:attrNameLst>
                                      </p:cBhvr>
                                      <p:to>
                                        <p:strVal val="visible"/>
                                      </p:to>
                                    </p:set>
                                    <p:animEffect transition="in" filter="fade">
                                      <p:cBhvr>
                                        <p:cTn id="14" dur="1000"/>
                                        <p:tgtEl>
                                          <p:spTgt spid="5">
                                            <p:graphicEl>
                                              <a:dgm id="{9D9A132C-1CFB-40A4-9B73-968CCFCF6C86}"/>
                                            </p:graphicEl>
                                          </p:spTgt>
                                        </p:tgtEl>
                                      </p:cBhvr>
                                    </p:animEffect>
                                    <p:anim calcmode="lin" valueType="num">
                                      <p:cBhvr>
                                        <p:cTn id="15" dur="1000" fill="hold"/>
                                        <p:tgtEl>
                                          <p:spTgt spid="5">
                                            <p:graphicEl>
                                              <a:dgm id="{9D9A132C-1CFB-40A4-9B73-968CCFCF6C86}"/>
                                            </p:graphicEl>
                                          </p:spTgt>
                                        </p:tgtEl>
                                        <p:attrNameLst>
                                          <p:attrName>ppt_x</p:attrName>
                                        </p:attrNameLst>
                                      </p:cBhvr>
                                      <p:tavLst>
                                        <p:tav tm="0">
                                          <p:val>
                                            <p:strVal val="#ppt_x"/>
                                          </p:val>
                                        </p:tav>
                                        <p:tav tm="100000">
                                          <p:val>
                                            <p:strVal val="#ppt_x"/>
                                          </p:val>
                                        </p:tav>
                                      </p:tavLst>
                                    </p:anim>
                                    <p:anim calcmode="lin" valueType="num">
                                      <p:cBhvr>
                                        <p:cTn id="16" dur="1000" fill="hold"/>
                                        <p:tgtEl>
                                          <p:spTgt spid="5">
                                            <p:graphicEl>
                                              <a:dgm id="{9D9A132C-1CFB-40A4-9B73-968CCFCF6C86}"/>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uiExpand="1">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78E72-5A27-8638-39F5-1F95221D7D14}"/>
              </a:ext>
            </a:extLst>
          </p:cNvPr>
          <p:cNvSpPr>
            <a:spLocks noGrp="1"/>
          </p:cNvSpPr>
          <p:nvPr>
            <p:ph type="title"/>
          </p:nvPr>
        </p:nvSpPr>
        <p:spPr>
          <a:xfrm>
            <a:off x="838200" y="2428703"/>
            <a:ext cx="10515600" cy="1325563"/>
          </a:xfrm>
        </p:spPr>
        <p:txBody>
          <a:bodyPr>
            <a:noAutofit/>
          </a:bodyPr>
          <a:lstStyle/>
          <a:p>
            <a:pPr algn="ctr"/>
            <a:r>
              <a:rPr lang="id-ID" sz="4800" dirty="0">
                <a:solidFill>
                  <a:schemeClr val="bg1"/>
                </a:solidFill>
              </a:rPr>
              <a:t>Terima Kasih</a:t>
            </a:r>
            <a:br>
              <a:rPr lang="id-ID" sz="4800" dirty="0">
                <a:solidFill>
                  <a:schemeClr val="bg1"/>
                </a:solidFill>
              </a:rPr>
            </a:br>
            <a:r>
              <a:rPr lang="id-ID" sz="4800" dirty="0">
                <a:solidFill>
                  <a:schemeClr val="bg1"/>
                </a:solidFill>
              </a:rPr>
              <a:t>Sampai Jumpa di Pertemuan Berikutnya</a:t>
            </a:r>
            <a:endParaRPr lang="id-ID" sz="4800" dirty="0">
              <a:solidFill>
                <a:schemeClr val="bg1"/>
              </a:solidFill>
              <a:effectLst/>
            </a:endParaRPr>
          </a:p>
        </p:txBody>
      </p:sp>
    </p:spTree>
    <p:extLst>
      <p:ext uri="{BB962C8B-B14F-4D97-AF65-F5344CB8AC3E}">
        <p14:creationId xmlns:p14="http://schemas.microsoft.com/office/powerpoint/2010/main" val="36859311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555</TotalTime>
  <Words>2248</Words>
  <Application>Microsoft Office PowerPoint</Application>
  <PresentationFormat>Widescreen</PresentationFormat>
  <Paragraphs>1062</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Aptos</vt:lpstr>
      <vt:lpstr>Aptos Display</vt:lpstr>
      <vt:lpstr>Arial</vt:lpstr>
      <vt:lpstr>Bookman Old Style</vt:lpstr>
      <vt:lpstr>Open Sans</vt:lpstr>
      <vt:lpstr>Symbol</vt:lpstr>
      <vt:lpstr>Office Theme</vt:lpstr>
      <vt:lpstr>Course Computer Network Management</vt:lpstr>
      <vt:lpstr>Alasan Mempelajari Jenis Bilangan:</vt:lpstr>
      <vt:lpstr>Materi yang dipelajari:</vt:lpstr>
      <vt:lpstr>Sistem Bilangan</vt:lpstr>
      <vt:lpstr>Sistem Bilangan</vt:lpstr>
      <vt:lpstr>Bilangan Desimal</vt:lpstr>
      <vt:lpstr>Bilangan Biner</vt:lpstr>
      <vt:lpstr>Konversi Biner ke Desimal</vt:lpstr>
      <vt:lpstr>Konversi Biner ke Desimal</vt:lpstr>
      <vt:lpstr>Latihan: Konversi Biner ke Desimal</vt:lpstr>
      <vt:lpstr>Desimal ke Biner</vt:lpstr>
      <vt:lpstr>Konversi Desimal ke Biner</vt:lpstr>
      <vt:lpstr>Latihan : Konversi Desimal ke Biner</vt:lpstr>
      <vt:lpstr>Bilangan Oktet</vt:lpstr>
      <vt:lpstr>Konversi Biner ke Oktet</vt:lpstr>
      <vt:lpstr>Latihan : Konversi Biner ke Oktet</vt:lpstr>
      <vt:lpstr>Konversi Oktet ke Biner</vt:lpstr>
      <vt:lpstr>Latihan : Konversi Oktet ke Biner</vt:lpstr>
      <vt:lpstr>Bilangan Heksadesimal</vt:lpstr>
      <vt:lpstr>Konversi Biner ke Heksadesimal</vt:lpstr>
      <vt:lpstr>Latihan : Konversi Biner ke Heksadesimal</vt:lpstr>
      <vt:lpstr>Konversi Heksadesimal ke Biner</vt:lpstr>
      <vt:lpstr>Latihan : Konversi Heksadesimal ke Biner</vt:lpstr>
      <vt:lpstr>Konversi Oktet ke Desimal</vt:lpstr>
      <vt:lpstr>Latihan: Oktet ke Desimal</vt:lpstr>
      <vt:lpstr>Konversi Desimal ke Oktet</vt:lpstr>
      <vt:lpstr>Latihan: Desimal ke Oktet</vt:lpstr>
      <vt:lpstr>Konversi Oktet ke Heksadesimal</vt:lpstr>
      <vt:lpstr>Latihan : Konversi Oktet ke Heksadesimal</vt:lpstr>
      <vt:lpstr>Konversi Heksadesimal ke Oktet</vt:lpstr>
      <vt:lpstr>Latihan : Konversi Heksadesimal ke Oktet</vt:lpstr>
      <vt:lpstr>Kesimpulan</vt:lpstr>
      <vt:lpstr>Tugas</vt:lpstr>
      <vt:lpstr>Persiapan Materi Minggu Depan</vt:lpstr>
      <vt:lpstr>Terima Kasih Sampai Jumpa di Pertemuan Berikutnya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Computer Network Management</dc:title>
  <dc:creator>Fajar Hariadi</dc:creator>
  <cp:lastModifiedBy>Fajar Hariadi</cp:lastModifiedBy>
  <cp:revision>14</cp:revision>
  <dcterms:created xsi:type="dcterms:W3CDTF">2024-03-17T15:29:49Z</dcterms:created>
  <dcterms:modified xsi:type="dcterms:W3CDTF">2024-03-18T15:38:33Z</dcterms:modified>
</cp:coreProperties>
</file>