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0"/>
  </p:handoutMasterIdLst>
  <p:sldIdLst>
    <p:sldId id="256" r:id="rId2"/>
    <p:sldId id="257" r:id="rId3"/>
    <p:sldId id="258" r:id="rId4"/>
    <p:sldId id="277" r:id="rId5"/>
    <p:sldId id="282" r:id="rId6"/>
    <p:sldId id="283" r:id="rId7"/>
    <p:sldId id="284" r:id="rId8"/>
    <p:sldId id="294" r:id="rId9"/>
    <p:sldId id="278" r:id="rId10"/>
    <p:sldId id="285" r:id="rId11"/>
    <p:sldId id="287" r:id="rId12"/>
    <p:sldId id="288" r:id="rId13"/>
    <p:sldId id="289" r:id="rId14"/>
    <p:sldId id="286" r:id="rId15"/>
    <p:sldId id="291" r:id="rId16"/>
    <p:sldId id="293" r:id="rId17"/>
    <p:sldId id="295" r:id="rId18"/>
    <p:sldId id="298" r:id="rId19"/>
    <p:sldId id="299" r:id="rId20"/>
    <p:sldId id="309" r:id="rId21"/>
    <p:sldId id="300" r:id="rId22"/>
    <p:sldId id="301" r:id="rId23"/>
    <p:sldId id="310" r:id="rId24"/>
    <p:sldId id="311" r:id="rId25"/>
    <p:sldId id="313" r:id="rId26"/>
    <p:sldId id="302" r:id="rId27"/>
    <p:sldId id="303" r:id="rId28"/>
    <p:sldId id="314" r:id="rId29"/>
    <p:sldId id="304" r:id="rId30"/>
    <p:sldId id="296" r:id="rId31"/>
    <p:sldId id="305" r:id="rId32"/>
    <p:sldId id="306" r:id="rId33"/>
    <p:sldId id="280" r:id="rId34"/>
    <p:sldId id="308" r:id="rId35"/>
    <p:sldId id="297" r:id="rId36"/>
    <p:sldId id="292" r:id="rId37"/>
    <p:sldId id="312" r:id="rId38"/>
    <p:sldId id="268" r:id="rId3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5C65"/>
    <a:srgbClr val="E7ECF1"/>
    <a:srgbClr val="2880CA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72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34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2024-04-21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2024-04-21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5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2596297"/>
            <a:ext cx="11969010" cy="1842676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DYNAMIC HOST CONTROL PROTOCOL </a:t>
            </a:r>
            <a:b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(DHCP)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21333"/>
            <a:ext cx="12192000" cy="1754326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NETWORK MANAGEMENT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524063" y="778651"/>
              <a:ext cx="1409221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- 4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omputer</a:t>
            </a:r>
            <a:r>
              <a:rPr lang="id-ID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Network 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8902F652-A786-4D27-8C50-B3ABA543CB23}"/>
              </a:ext>
            </a:extLst>
          </p:cNvPr>
          <p:cNvGrpSpPr/>
          <p:nvPr/>
        </p:nvGrpSpPr>
        <p:grpSpPr>
          <a:xfrm>
            <a:off x="541143" y="4447283"/>
            <a:ext cx="827615" cy="662579"/>
            <a:chOff x="541143" y="4447283"/>
            <a:chExt cx="827615" cy="662579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2900608-786A-421E-8A15-F5736CEE991F}"/>
                </a:ext>
              </a:extLst>
            </p:cNvPr>
            <p:cNvSpPr txBox="1"/>
            <p:nvPr/>
          </p:nvSpPr>
          <p:spPr>
            <a:xfrm>
              <a:off x="1184027" y="4448142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A4F15E2C-5AD4-42A8-AF50-74A46F577D2D}"/>
                </a:ext>
              </a:extLst>
            </p:cNvPr>
            <p:cNvSpPr/>
            <p:nvPr/>
          </p:nvSpPr>
          <p:spPr>
            <a:xfrm>
              <a:off x="541143" y="4447283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4A12FB4-8468-43F7-925C-6E2353557C28}"/>
                </a:ext>
              </a:extLst>
            </p:cNvPr>
            <p:cNvSpPr txBox="1"/>
            <p:nvPr/>
          </p:nvSpPr>
          <p:spPr>
            <a:xfrm>
              <a:off x="616491" y="4463512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2004075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37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Gateway</a:t>
                </a:r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6" y="2855423"/>
            <a:ext cx="513033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DHCP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5" y="3586679"/>
            <a:ext cx="513033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Implementasi DHCP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AF199AE-B995-CFA5-8022-5070310F24F0}"/>
              </a:ext>
            </a:extLst>
          </p:cNvPr>
          <p:cNvSpPr txBox="1"/>
          <p:nvPr/>
        </p:nvSpPr>
        <p:spPr>
          <a:xfrm>
            <a:off x="1258165" y="4392068"/>
            <a:ext cx="6594066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Beberapa DHCP dalam 1 LAN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44036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Definisi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C230D83-2B7C-4973-A687-66C16843946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40789" y="4573517"/>
            <a:ext cx="9026291" cy="2026887"/>
          </a:xfrm>
        </p:spPr>
        <p:txBody>
          <a:bodyPr wrap="square">
            <a:normAutofit/>
          </a:bodyPr>
          <a:lstStyle/>
          <a:p>
            <a:pPr latinLnBrk="0">
              <a:lnSpc>
                <a:spcPct val="110000"/>
              </a:lnSpc>
            </a:pPr>
            <a:r>
              <a:rPr lang="id-ID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Gateway</a:t>
            </a:r>
            <a:r>
              <a:rPr lang="id-ID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merupakan jalur masuk dan jalur keluar paket data yang berasal dari satu jaringan menuju jaringan lainnya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461814"/>
            <a:ext cx="11838055" cy="311170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</a:pPr>
            <a:r>
              <a:rPr lang="id-ID" sz="36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ea typeface="나눔스퀘어_ac" panose="020B0600000101010101" pitchFamily="50" charset="-127"/>
              </a:rPr>
              <a:t>Gateway</a:t>
            </a:r>
            <a:r>
              <a:rPr lang="id-ID" sz="3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ea typeface="나눔스퀘어_ac" panose="020B0600000101010101" pitchFamily="50" charset="-127"/>
              </a:rPr>
              <a:t> merupakan perangkat, </a:t>
            </a:r>
            <a:r>
              <a:rPr lang="id-ID" sz="36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ea typeface="나눔스퀘어_ac" panose="020B0600000101010101" pitchFamily="50" charset="-127"/>
              </a:rPr>
              <a:t>interface</a:t>
            </a:r>
            <a:r>
              <a:rPr lang="id-ID" sz="3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ea typeface="나눔스퀘어_ac" panose="020B0600000101010101" pitchFamily="50" charset="-127"/>
              </a:rPr>
              <a:t> atau titik yang menghubungkan dua buah jaringan yang berbeda.</a:t>
            </a:r>
          </a:p>
          <a:p>
            <a:pPr latinLnBrk="0">
              <a:lnSpc>
                <a:spcPct val="110000"/>
              </a:lnSpc>
            </a:pPr>
            <a:r>
              <a:rPr lang="id-ID" sz="36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ea typeface="나눔스퀘어_ac" panose="020B0600000101010101" pitchFamily="50" charset="-127"/>
              </a:rPr>
              <a:t>Gateway</a:t>
            </a:r>
            <a:r>
              <a:rPr lang="id-ID" sz="3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ea typeface="나눔스퀘어_ac" panose="020B0600000101010101" pitchFamily="50" charset="-127"/>
              </a:rPr>
              <a:t> memegang peranan penting dalam menghubungkan atau memberikan jalur komunikasi di antara dua buah jaringan</a:t>
            </a:r>
          </a:p>
        </p:txBody>
      </p:sp>
    </p:spTree>
    <p:extLst>
      <p:ext uri="{BB962C8B-B14F-4D97-AF65-F5344CB8AC3E}">
        <p14:creationId xmlns:p14="http://schemas.microsoft.com/office/powerpoint/2010/main" val="3480751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00274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Fitur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C230D83-2B7C-4973-A687-66C16843946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06876" y="4684064"/>
            <a:ext cx="9026291" cy="1354600"/>
          </a:xfrm>
        </p:spPr>
        <p:txBody>
          <a:bodyPr wrap="square">
            <a:normAutofit/>
          </a:bodyPr>
          <a:lstStyle/>
          <a:p>
            <a:pPr latinLnBrk="0">
              <a:lnSpc>
                <a:spcPct val="110000"/>
              </a:lnSpc>
            </a:pPr>
            <a:r>
              <a:rPr lang="id-ID" altLang="ko-KR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altLang="ko-KR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biasanya dipasangi pengamanan untuk melindungi jaringan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106876" y="1397819"/>
            <a:ext cx="11838054" cy="340706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Gateway</a:t>
            </a:r>
            <a:r>
              <a:rPr lang="id-ID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menjadi gerbang yang mengatur data yang masuk dan keluar dari suatu jaringan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Gateway</a:t>
            </a:r>
            <a:r>
              <a:rPr lang="id-ID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dapat beroperasi di semua tingkatan layer OSI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Gateway</a:t>
            </a:r>
            <a:r>
              <a:rPr lang="id-ID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membuat </a:t>
            </a:r>
            <a:r>
              <a:rPr lang="id-ID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antrian</a:t>
            </a:r>
            <a:r>
              <a:rPr lang="id-ID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data dan membaginya menjadi paket-paket yang lebih kecil sehingga transmisi data menjadi lebih stabil</a:t>
            </a:r>
          </a:p>
        </p:txBody>
      </p:sp>
    </p:spTree>
    <p:extLst>
      <p:ext uri="{BB962C8B-B14F-4D97-AF65-F5344CB8AC3E}">
        <p14:creationId xmlns:p14="http://schemas.microsoft.com/office/powerpoint/2010/main" val="787194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11522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Cara Kerja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 descr="A diagram of a router&#10;&#10;Description automatically generated">
            <a:extLst>
              <a:ext uri="{FF2B5EF4-FFF2-40B4-BE49-F238E27FC236}">
                <a16:creationId xmlns:a16="http://schemas.microsoft.com/office/drawing/2014/main" id="{FC80A018-B84F-8DBE-B7E8-23DE2A017D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6" y="1673383"/>
            <a:ext cx="9380180" cy="4418658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C5A6173-A5D7-29EB-D0A6-B058DEC2FF75}"/>
              </a:ext>
            </a:extLst>
          </p:cNvPr>
          <p:cNvCxnSpPr/>
          <p:nvPr/>
        </p:nvCxnSpPr>
        <p:spPr>
          <a:xfrm>
            <a:off x="1894115" y="2838203"/>
            <a:ext cx="1888176" cy="0"/>
          </a:xfrm>
          <a:prstGeom prst="straightConnector1">
            <a:avLst/>
          </a:prstGeom>
          <a:ln w="76200">
            <a:solidFill>
              <a:schemeClr val="accent6">
                <a:lumMod val="60000"/>
                <a:lumOff val="40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E9FF4C8-8849-6BD0-6466-91B0A9284B3C}"/>
              </a:ext>
            </a:extLst>
          </p:cNvPr>
          <p:cNvCxnSpPr/>
          <p:nvPr/>
        </p:nvCxnSpPr>
        <p:spPr>
          <a:xfrm>
            <a:off x="5698177" y="2830287"/>
            <a:ext cx="1888176" cy="0"/>
          </a:xfrm>
          <a:prstGeom prst="straightConnector1">
            <a:avLst/>
          </a:prstGeom>
          <a:ln w="76200">
            <a:solidFill>
              <a:schemeClr val="accent6">
                <a:lumMod val="60000"/>
                <a:lumOff val="40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5779AF5-280F-23FA-062D-BF1035AFBD57}"/>
              </a:ext>
            </a:extLst>
          </p:cNvPr>
          <p:cNvCxnSpPr>
            <a:cxnSpLocks/>
          </p:cNvCxnSpPr>
          <p:nvPr/>
        </p:nvCxnSpPr>
        <p:spPr>
          <a:xfrm flipH="1">
            <a:off x="5646717" y="5470568"/>
            <a:ext cx="1939636" cy="0"/>
          </a:xfrm>
          <a:prstGeom prst="straightConnector1">
            <a:avLst/>
          </a:prstGeom>
          <a:ln w="76200">
            <a:solidFill>
              <a:schemeClr val="accent6">
                <a:lumMod val="60000"/>
                <a:lumOff val="40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D5AE977-53BF-2A59-1B18-3D77D77062E0}"/>
              </a:ext>
            </a:extLst>
          </p:cNvPr>
          <p:cNvCxnSpPr>
            <a:cxnSpLocks/>
          </p:cNvCxnSpPr>
          <p:nvPr/>
        </p:nvCxnSpPr>
        <p:spPr>
          <a:xfrm flipH="1">
            <a:off x="1894115" y="5470568"/>
            <a:ext cx="1939636" cy="0"/>
          </a:xfrm>
          <a:prstGeom prst="straightConnector1">
            <a:avLst/>
          </a:prstGeom>
          <a:ln w="76200">
            <a:solidFill>
              <a:schemeClr val="accent6">
                <a:lumMod val="60000"/>
                <a:lumOff val="40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E5907825-2655-2B24-A05B-EC311DEC395E}"/>
              </a:ext>
            </a:extLst>
          </p:cNvPr>
          <p:cNvSpPr txBox="1"/>
          <p:nvPr/>
        </p:nvSpPr>
        <p:spPr>
          <a:xfrm>
            <a:off x="1798122" y="2507121"/>
            <a:ext cx="2381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id-ID" sz="1200" dirty="0" err="1"/>
              <a:t>Request</a:t>
            </a:r>
            <a:r>
              <a:rPr lang="id-ID" sz="1200" dirty="0"/>
              <a:t> dari komputer</a:t>
            </a:r>
          </a:p>
          <a:p>
            <a:pPr latinLnBrk="0"/>
            <a:r>
              <a:rPr lang="id-ID" sz="1200" dirty="0"/>
              <a:t> </a:t>
            </a:r>
            <a:br>
              <a:rPr lang="id-ID" sz="1200" dirty="0"/>
            </a:br>
            <a:r>
              <a:rPr lang="id-ID" sz="1200" dirty="0"/>
              <a:t>akan menuju </a:t>
            </a:r>
            <a:r>
              <a:rPr lang="id-ID" sz="1200" dirty="0" err="1"/>
              <a:t>gateway</a:t>
            </a:r>
            <a:endParaRPr lang="id-ID" sz="12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AAF3ECA-3199-5492-D781-3022BC123B92}"/>
              </a:ext>
            </a:extLst>
          </p:cNvPr>
          <p:cNvSpPr txBox="1"/>
          <p:nvPr/>
        </p:nvSpPr>
        <p:spPr>
          <a:xfrm>
            <a:off x="5631876" y="2507120"/>
            <a:ext cx="2381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id-ID" sz="1200" dirty="0"/>
              <a:t>Dari </a:t>
            </a:r>
            <a:r>
              <a:rPr lang="id-ID" sz="1200" dirty="0" err="1"/>
              <a:t>gateway</a:t>
            </a:r>
            <a:r>
              <a:rPr lang="id-ID" sz="1200" dirty="0"/>
              <a:t> menuju</a:t>
            </a:r>
          </a:p>
          <a:p>
            <a:pPr latinLnBrk="0"/>
            <a:r>
              <a:rPr lang="id-ID" sz="1200" dirty="0"/>
              <a:t> </a:t>
            </a:r>
            <a:br>
              <a:rPr lang="id-ID" sz="1200" dirty="0"/>
            </a:br>
            <a:r>
              <a:rPr lang="id-ID" sz="1200" dirty="0"/>
              <a:t>server tujuan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1A148F4-6D10-992C-BF73-61ED0CAFEE18}"/>
              </a:ext>
            </a:extLst>
          </p:cNvPr>
          <p:cNvSpPr txBox="1"/>
          <p:nvPr/>
        </p:nvSpPr>
        <p:spPr>
          <a:xfrm>
            <a:off x="5831778" y="5147402"/>
            <a:ext cx="2381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id-ID" sz="1200" dirty="0" err="1"/>
              <a:t>Respon</a:t>
            </a:r>
            <a:r>
              <a:rPr lang="id-ID" sz="1200" dirty="0"/>
              <a:t> dari server</a:t>
            </a:r>
          </a:p>
          <a:p>
            <a:pPr latinLnBrk="0"/>
            <a:endParaRPr lang="id-ID" sz="1200" dirty="0"/>
          </a:p>
          <a:p>
            <a:pPr latinLnBrk="0"/>
            <a:r>
              <a:rPr lang="id-ID" sz="1200" dirty="0"/>
              <a:t>akan menuju ke </a:t>
            </a:r>
            <a:r>
              <a:rPr lang="id-ID" sz="1200" dirty="0" err="1"/>
              <a:t>gateway</a:t>
            </a:r>
            <a:endParaRPr lang="id-ID" sz="12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7E6E18C-98AD-D98C-DF3A-7D1E8840D501}"/>
              </a:ext>
            </a:extLst>
          </p:cNvPr>
          <p:cNvSpPr txBox="1"/>
          <p:nvPr/>
        </p:nvSpPr>
        <p:spPr>
          <a:xfrm>
            <a:off x="2089887" y="5140197"/>
            <a:ext cx="2381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id-ID" sz="1200" dirty="0" err="1"/>
              <a:t>Gateway</a:t>
            </a:r>
            <a:r>
              <a:rPr lang="id-ID" sz="1200" dirty="0"/>
              <a:t> meneruskan </a:t>
            </a:r>
          </a:p>
          <a:p>
            <a:pPr latinLnBrk="0"/>
            <a:endParaRPr lang="id-ID" sz="1200" dirty="0"/>
          </a:p>
          <a:p>
            <a:pPr latinLnBrk="0"/>
            <a:r>
              <a:rPr lang="id-ID" sz="1200" dirty="0"/>
              <a:t>paket ke komputer</a:t>
            </a:r>
          </a:p>
        </p:txBody>
      </p:sp>
      <p:sp>
        <p:nvSpPr>
          <p:cNvPr id="23" name="내용 개체 틀 2">
            <a:extLst>
              <a:ext uri="{FF2B5EF4-FFF2-40B4-BE49-F238E27FC236}">
                <a16:creationId xmlns:a16="http://schemas.microsoft.com/office/drawing/2014/main" id="{018EE712-8A4C-E9CC-0E09-3CF967E9BCB8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9563986" y="1141596"/>
            <a:ext cx="2514857" cy="321989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normAutofit/>
          </a:bodyPr>
          <a:lstStyle/>
          <a:p>
            <a:pPr marL="0" indent="0" latinLnBrk="0">
              <a:lnSpc>
                <a:spcPct val="110000"/>
              </a:lnSpc>
              <a:buNone/>
            </a:pPr>
            <a:r>
              <a:rPr lang="id-ID" altLang="ko-KR" sz="1800" b="0" dirty="0">
                <a:latin typeface="Arial" panose="020B0604020202020204" pitchFamily="34" charset="0"/>
                <a:cs typeface="Arial" panose="020B0604020202020204" pitchFamily="34" charset="0"/>
              </a:rPr>
              <a:t>Selain menghubungkan dua buah jaringan yang berbeda, </a:t>
            </a:r>
            <a:r>
              <a:rPr lang="id-ID" altLang="ko-KR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sz="1800" b="0" dirty="0">
                <a:latin typeface="Arial" panose="020B0604020202020204" pitchFamily="34" charset="0"/>
                <a:cs typeface="Arial" panose="020B0604020202020204" pitchFamily="34" charset="0"/>
              </a:rPr>
              <a:t> juga merupakan gerbang penghubung antara jaringan lokal (LAN) dengan jaringan internet</a:t>
            </a:r>
            <a:endParaRPr lang="ko-KR" altLang="en-US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427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2" grpId="0"/>
      <p:bldP spid="2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2F4C39-3534-6B72-097D-B189E73A7C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44" y="1122061"/>
            <a:ext cx="9124623" cy="396989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0117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Penerapan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6D593D28-2E96-2686-2CBF-743B76D7C4F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9563986" y="1141596"/>
            <a:ext cx="2514857" cy="321989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normAutofit fontScale="85000" lnSpcReduction="10000"/>
          </a:bodyPr>
          <a:lstStyle/>
          <a:p>
            <a:pPr marL="0" indent="0" algn="ctr" latinLnBrk="0">
              <a:lnSpc>
                <a:spcPct val="110000"/>
              </a:lnSpc>
              <a:buNone/>
            </a:pPr>
            <a:r>
              <a:rPr lang="id-ID" altLang="ko-KR" b="0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b="0" dirty="0">
                <a:latin typeface="Arial" panose="020B0604020202020204" pitchFamily="34" charset="0"/>
                <a:cs typeface="Arial" panose="020B0604020202020204" pitchFamily="34" charset="0"/>
              </a:rPr>
              <a:t> merupakan IP </a:t>
            </a:r>
            <a:r>
              <a:rPr lang="id-ID" altLang="ko-KR" b="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b="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id-ID" altLang="ko-KR" b="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r>
              <a:rPr lang="id-ID" altLang="ko-KR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b="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r>
              <a:rPr lang="id-ID" altLang="ko-KR" b="0" dirty="0">
                <a:latin typeface="Arial" panose="020B0604020202020204" pitchFamily="34" charset="0"/>
                <a:cs typeface="Arial" panose="020B0604020202020204" pitchFamily="34" charset="0"/>
              </a:rPr>
              <a:t> yang paling dekat dengan jaringan (LAN)</a:t>
            </a:r>
            <a:endParaRPr lang="ko-KR" altLang="en-US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6DCE2DB6-FB7A-664D-D374-9A0FF5D27232}"/>
              </a:ext>
            </a:extLst>
          </p:cNvPr>
          <p:cNvSpPr txBox="1">
            <a:spLocks/>
          </p:cNvSpPr>
          <p:nvPr/>
        </p:nvSpPr>
        <p:spPr>
          <a:xfrm>
            <a:off x="1931684" y="1275906"/>
            <a:ext cx="2785730" cy="404037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buNone/>
            </a:pPr>
            <a:r>
              <a:rPr lang="id-ID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Network : 200.0.0.0 /24</a:t>
            </a:r>
            <a:endParaRPr lang="ko-KR" alt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318BCD11-485B-9066-37BF-347DAA106749}"/>
              </a:ext>
            </a:extLst>
          </p:cNvPr>
          <p:cNvSpPr txBox="1">
            <a:spLocks/>
          </p:cNvSpPr>
          <p:nvPr/>
        </p:nvSpPr>
        <p:spPr>
          <a:xfrm>
            <a:off x="4805572" y="1275906"/>
            <a:ext cx="3126316" cy="42175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buNone/>
            </a:pPr>
            <a:r>
              <a:rPr lang="id-ID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Network : 192.168.0.0 /24</a:t>
            </a: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FA5F862B-0E40-B173-8080-FA7A0FBD96F4}"/>
              </a:ext>
            </a:extLst>
          </p:cNvPr>
          <p:cNvSpPr txBox="1">
            <a:spLocks/>
          </p:cNvSpPr>
          <p:nvPr/>
        </p:nvSpPr>
        <p:spPr>
          <a:xfrm>
            <a:off x="164460" y="5202348"/>
            <a:ext cx="4552955" cy="4217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buNone/>
            </a:pPr>
            <a:r>
              <a:rPr lang="id-ID" altLang="ko-KR" sz="2400" b="0" dirty="0">
                <a:latin typeface="Arial" panose="020B0604020202020204" pitchFamily="34" charset="0"/>
                <a:cs typeface="Arial" panose="020B0604020202020204" pitchFamily="34" charset="0"/>
              </a:rPr>
              <a:t>Fa0/0 : 200.0.0.1 /24</a:t>
            </a: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64058F0D-B99C-C610-5DB3-923029B2F2E1}"/>
              </a:ext>
            </a:extLst>
          </p:cNvPr>
          <p:cNvSpPr txBox="1">
            <a:spLocks/>
          </p:cNvSpPr>
          <p:nvPr/>
        </p:nvSpPr>
        <p:spPr>
          <a:xfrm>
            <a:off x="4717414" y="5202348"/>
            <a:ext cx="4552955" cy="4217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buNone/>
            </a:pPr>
            <a:r>
              <a:rPr lang="id-ID" altLang="ko-KR" sz="2000" b="0" dirty="0">
                <a:latin typeface="Arial" panose="020B0604020202020204" pitchFamily="34" charset="0"/>
                <a:cs typeface="Arial" panose="020B0604020202020204" pitchFamily="34" charset="0"/>
              </a:rPr>
              <a:t>Fa0/1 : 192.168.0.1 /24</a:t>
            </a: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D1035842-A239-3569-688E-6B6CB5841C4A}"/>
              </a:ext>
            </a:extLst>
          </p:cNvPr>
          <p:cNvSpPr txBox="1">
            <a:spLocks/>
          </p:cNvSpPr>
          <p:nvPr/>
        </p:nvSpPr>
        <p:spPr>
          <a:xfrm>
            <a:off x="164460" y="5666120"/>
            <a:ext cx="4552955" cy="105591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70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buNone/>
            </a:pPr>
            <a:r>
              <a:rPr lang="id-ID" altLang="ko-KR" sz="2400" b="0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2400" b="0" dirty="0">
                <a:latin typeface="Arial" panose="020B0604020202020204" pitchFamily="34" charset="0"/>
                <a:cs typeface="Arial" panose="020B0604020202020204" pitchFamily="34" charset="0"/>
              </a:rPr>
              <a:t> di Fa0/0 menjadi </a:t>
            </a:r>
            <a:r>
              <a:rPr lang="id-ID" altLang="ko-KR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sz="2400" b="0" dirty="0">
                <a:latin typeface="Arial" panose="020B0604020202020204" pitchFamily="34" charset="0"/>
                <a:cs typeface="Arial" panose="020B0604020202020204" pitchFamily="34" charset="0"/>
              </a:rPr>
              <a:t> untuk setiap PC di jaringan 200.0.0.0/24 atau di jaringan yang di area berwarna kuning</a:t>
            </a:r>
          </a:p>
        </p:txBody>
      </p:sp>
      <p:sp>
        <p:nvSpPr>
          <p:cNvPr id="21" name="내용 개체 틀 2">
            <a:extLst>
              <a:ext uri="{FF2B5EF4-FFF2-40B4-BE49-F238E27FC236}">
                <a16:creationId xmlns:a16="http://schemas.microsoft.com/office/drawing/2014/main" id="{24D4CEB4-7DE4-D8BA-125E-0529A3B85AD0}"/>
              </a:ext>
            </a:extLst>
          </p:cNvPr>
          <p:cNvSpPr txBox="1">
            <a:spLocks/>
          </p:cNvSpPr>
          <p:nvPr/>
        </p:nvSpPr>
        <p:spPr>
          <a:xfrm>
            <a:off x="4717413" y="5666120"/>
            <a:ext cx="4552955" cy="105591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70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buNone/>
            </a:pPr>
            <a:r>
              <a:rPr lang="id-ID" altLang="ko-KR" sz="2400" b="0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2400" b="0" dirty="0">
                <a:latin typeface="Arial" panose="020B0604020202020204" pitchFamily="34" charset="0"/>
                <a:cs typeface="Arial" panose="020B0604020202020204" pitchFamily="34" charset="0"/>
              </a:rPr>
              <a:t> di Fa0/1 menjadi </a:t>
            </a:r>
            <a:r>
              <a:rPr lang="id-ID" altLang="ko-KR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sz="2400" b="0" dirty="0">
                <a:latin typeface="Arial" panose="020B0604020202020204" pitchFamily="34" charset="0"/>
                <a:cs typeface="Arial" panose="020B0604020202020204" pitchFamily="34" charset="0"/>
              </a:rPr>
              <a:t> untuk setiap PC di jaringan 192.168.0.0/24 atau di jaringan yang di area berwarna biru</a:t>
            </a:r>
          </a:p>
        </p:txBody>
      </p:sp>
    </p:spTree>
    <p:extLst>
      <p:ext uri="{BB962C8B-B14F-4D97-AF65-F5344CB8AC3E}">
        <p14:creationId xmlns:p14="http://schemas.microsoft.com/office/powerpoint/2010/main" val="1678078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  <p:bldP spid="8" grpId="0"/>
      <p:bldP spid="10" grpId="0"/>
      <p:bldP spid="14" grpId="0" animBg="1"/>
      <p:bldP spid="15" grpId="0" animBg="1"/>
      <p:bldP spid="16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65007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452642" cy="604781"/>
          </a:xfrm>
        </p:spPr>
        <p:txBody>
          <a:bodyPr/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HCP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7A3077C-4C37-4980-9469-C1C923D74CD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7"/>
            <a:ext cx="11638642" cy="31862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Dynamic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Host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(DHCP) </a:t>
            </a:r>
            <a:r>
              <a:rPr lang="id-ID" altLang="ko-KR" b="0" dirty="0">
                <a:latin typeface="Arial" panose="020B0604020202020204" pitchFamily="34" charset="0"/>
                <a:cs typeface="Arial" panose="020B0604020202020204" pitchFamily="34" charset="0"/>
              </a:rPr>
              <a:t>merupakan sebuah protokol untuk manajemen jaringan yang berfungsi dalam memberikan IP </a:t>
            </a:r>
            <a:r>
              <a:rPr lang="id-ID" altLang="ko-KR" b="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id-ID" altLang="ko-KR" b="0" dirty="0" err="1">
                <a:latin typeface="Arial" panose="020B0604020202020204" pitchFamily="34" charset="0"/>
                <a:cs typeface="Arial" panose="020B0604020202020204" pitchFamily="34" charset="0"/>
              </a:rPr>
              <a:t>Subnet</a:t>
            </a:r>
            <a:r>
              <a:rPr lang="id-ID" altLang="ko-KR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b="0" dirty="0" err="1">
                <a:latin typeface="Arial" panose="020B0604020202020204" pitchFamily="34" charset="0"/>
                <a:cs typeface="Arial" panose="020B0604020202020204" pitchFamily="34" charset="0"/>
              </a:rPr>
              <a:t>Mask</a:t>
            </a:r>
            <a:r>
              <a:rPr lang="id-ID" altLang="ko-KR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id-ID" altLang="ko-KR" b="0" dirty="0" err="1">
                <a:latin typeface="Arial" panose="020B0604020202020204" pitchFamily="34" charset="0"/>
                <a:cs typeface="Arial" panose="020B0604020202020204" pitchFamily="34" charset="0"/>
              </a:rPr>
              <a:t>Default</a:t>
            </a:r>
            <a:r>
              <a:rPr lang="id-ID" altLang="ko-KR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b="0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b="0" dirty="0">
                <a:latin typeface="Arial" panose="020B0604020202020204" pitchFamily="34" charset="0"/>
                <a:cs typeface="Arial" panose="020B0604020202020204" pitchFamily="34" charset="0"/>
              </a:rPr>
              <a:t>, dan DNS secara dinamis kepada perangkat yang terhubung dalam jaringan.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D8532788-1DF2-314C-F7C4-0FF7C8322923}"/>
              </a:ext>
            </a:extLst>
          </p:cNvPr>
          <p:cNvSpPr txBox="1">
            <a:spLocks/>
          </p:cNvSpPr>
          <p:nvPr/>
        </p:nvSpPr>
        <p:spPr>
          <a:xfrm>
            <a:off x="446482" y="4214752"/>
            <a:ext cx="8955426" cy="25386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</a:t>
            </a:r>
            <a:r>
              <a:rPr lang="id-ID" altLang="ko-KR" b="0" dirty="0">
                <a:latin typeface="Arial" panose="020B0604020202020204" pitchFamily="34" charset="0"/>
                <a:cs typeface="Arial" panose="020B0604020202020204" pitchFamily="34" charset="0"/>
              </a:rPr>
              <a:t>sangat berguna dalam meringankan pekerjaan dan menghemat waktu administrator jaringan dalam menyediakan IP </a:t>
            </a:r>
            <a:r>
              <a:rPr lang="id-ID" altLang="ko-KR" b="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b="0" dirty="0">
                <a:latin typeface="Arial" panose="020B0604020202020204" pitchFamily="34" charset="0"/>
                <a:cs typeface="Arial" panose="020B0604020202020204" pitchFamily="34" charset="0"/>
              </a:rPr>
              <a:t> dan konfigurasi </a:t>
            </a:r>
            <a:r>
              <a:rPr lang="id-ID" altLang="ko-KR" b="0" dirty="0" err="1">
                <a:latin typeface="Arial" panose="020B0604020202020204" pitchFamily="34" charset="0"/>
                <a:cs typeface="Arial" panose="020B0604020202020204" pitchFamily="34" charset="0"/>
              </a:rPr>
              <a:t>laiinya</a:t>
            </a:r>
            <a:r>
              <a:rPr lang="id-ID" altLang="ko-KR" b="0" dirty="0">
                <a:latin typeface="Arial" panose="020B0604020202020204" pitchFamily="34" charset="0"/>
                <a:cs typeface="Arial" panose="020B0604020202020204" pitchFamily="34" charset="0"/>
              </a:rPr>
              <a:t> kepada pengguna jaringan.</a:t>
            </a:r>
            <a:endParaRPr lang="ko-KR" altLang="en-US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59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64394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Cara Kerja </a:t>
            </a:r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HCP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번호박스">
            <a:extLst>
              <a:ext uri="{FF2B5EF4-FFF2-40B4-BE49-F238E27FC236}">
                <a16:creationId xmlns:a16="http://schemas.microsoft.com/office/drawing/2014/main" id="{EE7C16BE-B90A-43F9-B0A1-B04B15DBEB6E}"/>
              </a:ext>
            </a:extLst>
          </p:cNvPr>
          <p:cNvGrpSpPr/>
          <p:nvPr/>
        </p:nvGrpSpPr>
        <p:grpSpPr>
          <a:xfrm>
            <a:off x="213357" y="1195583"/>
            <a:ext cx="8116979" cy="655842"/>
            <a:chOff x="763902" y="2040787"/>
            <a:chExt cx="8116979" cy="655842"/>
          </a:xfrm>
        </p:grpSpPr>
        <p:sp>
          <p:nvSpPr>
            <p:cNvPr id="5" name="모서리가 둥근 직사각형 294">
              <a:extLst>
                <a:ext uri="{FF2B5EF4-FFF2-40B4-BE49-F238E27FC236}">
                  <a16:creationId xmlns:a16="http://schemas.microsoft.com/office/drawing/2014/main" id="{B88EB891-0D2B-435B-826D-C003395F3202}"/>
                </a:ext>
              </a:extLst>
            </p:cNvPr>
            <p:cNvSpPr/>
            <p:nvPr/>
          </p:nvSpPr>
          <p:spPr bwMode="auto">
            <a:xfrm>
              <a:off x="763902" y="2040787"/>
              <a:ext cx="8116979" cy="655842"/>
            </a:xfrm>
            <a:prstGeom prst="roundRect">
              <a:avLst>
                <a:gd name="adj" fmla="val 50000"/>
              </a:avLst>
            </a:prstGeom>
            <a:solidFill>
              <a:srgbClr val="794007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882CB28B-5780-42E1-9C4E-F42C41506A2F}"/>
                </a:ext>
              </a:extLst>
            </p:cNvPr>
            <p:cNvGrpSpPr/>
            <p:nvPr/>
          </p:nvGrpSpPr>
          <p:grpSpPr>
            <a:xfrm>
              <a:off x="817373" y="2100553"/>
              <a:ext cx="8063508" cy="560011"/>
              <a:chOff x="817373" y="2100553"/>
              <a:chExt cx="8063508" cy="560011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C6926B6-5226-4012-BBD4-598A5D28EB4F}"/>
                  </a:ext>
                </a:extLst>
              </p:cNvPr>
              <p:cNvSpPr txBox="1"/>
              <p:nvPr/>
            </p:nvSpPr>
            <p:spPr bwMode="auto">
              <a:xfrm>
                <a:off x="1441621" y="2100553"/>
                <a:ext cx="7439260" cy="560010"/>
              </a:xfrm>
              <a:prstGeom prst="rect">
                <a:avLst/>
              </a:prstGeom>
              <a:noFill/>
            </p:spPr>
            <p:txBody>
              <a:bodyPr lIns="91541" tIns="45770" rIns="91541" bIns="45770" anchor="ctr">
                <a:spAutoFit/>
                <a:scene3d>
                  <a:camera prst="orthographicFront"/>
                  <a:lightRig rig="threePt" dir="t"/>
                </a:scene3d>
                <a:sp3d>
                  <a:bevelT w="0" h="38100"/>
                </a:sp3d>
              </a:bodyPr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3000" spc="-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ea typeface="나눔바른고딕" panose="020B0603020101020101" pitchFamily="50" charset="-127"/>
                    <a:cs typeface="Arial" panose="020B0604020202020204" pitchFamily="34" charset="0"/>
                  </a:rPr>
                  <a:t> </a:t>
                </a:r>
              </a:p>
            </p:txBody>
          </p:sp>
          <p:grpSp>
            <p:nvGrpSpPr>
              <p:cNvPr id="8" name="그룹 296">
                <a:extLst>
                  <a:ext uri="{FF2B5EF4-FFF2-40B4-BE49-F238E27FC236}">
                    <a16:creationId xmlns:a16="http://schemas.microsoft.com/office/drawing/2014/main" id="{0AA5BD3A-EA3B-412B-904E-082EEA830F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17373" y="2106567"/>
                <a:ext cx="665492" cy="553997"/>
                <a:chOff x="-1415771" y="2135815"/>
                <a:chExt cx="432047" cy="355784"/>
              </a:xfrm>
            </p:grpSpPr>
            <p:sp>
              <p:nvSpPr>
                <p:cNvPr id="9" name="타원 8">
                  <a:extLst>
                    <a:ext uri="{FF2B5EF4-FFF2-40B4-BE49-F238E27FC236}">
                      <a16:creationId xmlns:a16="http://schemas.microsoft.com/office/drawing/2014/main" id="{D7BAF201-14AA-415F-BA6D-10408F3CA5D4}"/>
                    </a:ext>
                  </a:extLst>
                </p:cNvPr>
                <p:cNvSpPr/>
                <p:nvPr/>
              </p:nvSpPr>
              <p:spPr>
                <a:xfrm>
                  <a:off x="-1358201" y="2140595"/>
                  <a:ext cx="327492" cy="32456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sz="1200" spc="-10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0" name="Text Box 150">
                  <a:extLst>
                    <a:ext uri="{FF2B5EF4-FFF2-40B4-BE49-F238E27FC236}">
                      <a16:creationId xmlns:a16="http://schemas.microsoft.com/office/drawing/2014/main" id="{2D4476D5-1E8D-4C03-B8F5-EC541C29C89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-1415771" y="2135815"/>
                  <a:ext cx="432047" cy="355784"/>
                </a:xfrm>
                <a:prstGeom prst="rect">
                  <a:avLst/>
                </a:prstGeom>
              </p:spPr>
              <p:txBody>
                <a:bodyPr anchor="ctr">
                  <a:spAutoFit/>
                  <a:scene3d>
                    <a:camera prst="orthographicFront"/>
                    <a:lightRig rig="threePt" dir="t"/>
                  </a:scene3d>
                  <a:sp3d>
                    <a:bevelT w="1270" h="1270"/>
                    <a:bevelB w="1270" h="1270"/>
                  </a:sp3d>
                </a:bodyPr>
                <a:lstStyle>
                  <a:defPPr>
                    <a:defRPr lang="ko-KR"/>
                  </a:defPPr>
                  <a:lvl1pPr algn="ctr">
                    <a:defRPr sz="1500" spc="-100">
                      <a:gradFill>
                        <a:gsLst>
                          <a:gs pos="0">
                            <a:schemeClr val="bg1"/>
                          </a:gs>
                          <a:gs pos="100000">
                            <a:schemeClr val="bg1"/>
                          </a:gs>
                        </a:gsLst>
                        <a:lin ang="0" scaled="0"/>
                      </a:gradFill>
                      <a:latin typeface="나눔스퀘어 Bold" panose="020B0600000101010101" pitchFamily="50" charset="-127"/>
                      <a:ea typeface="나눔스퀘어 Bold" panose="020B0600000101010101" pitchFamily="50" charset="-127"/>
                    </a:defRPr>
                  </a:lvl1pPr>
                </a:lstStyle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en-US" altLang="ko-KR" sz="3000" b="1" dirty="0">
                      <a:solidFill>
                        <a:srgbClr val="585C65"/>
                      </a:solidFill>
                      <a:latin typeface="Arial" panose="020B0604020202020204" pitchFamily="34" charset="0"/>
                      <a:ea typeface="나눔스퀘어_ac" panose="020B0600000101010101" pitchFamily="50" charset="-127"/>
                      <a:cs typeface="Arial" panose="020B0604020202020204" pitchFamily="34" charset="0"/>
                    </a:rPr>
                    <a:t>1</a:t>
                  </a:r>
                  <a:endParaRPr kumimoji="0" lang="ko-KR" altLang="en-US" sz="3000" b="1" dirty="0">
                    <a:solidFill>
                      <a:srgbClr val="585C65"/>
                    </a:solidFill>
                    <a:latin typeface="Arial" panose="020B0604020202020204" pitchFamily="34" charset="0"/>
                    <a:ea typeface="나눔스퀘어_ac" panose="020B0600000101010101" pitchFamily="50" charset="-127"/>
                    <a:cs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15" name="직사각형 14"/>
          <p:cNvSpPr/>
          <p:nvPr/>
        </p:nvSpPr>
        <p:spPr>
          <a:xfrm>
            <a:off x="932320" y="1195582"/>
            <a:ext cx="27008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 </a:t>
            </a:r>
            <a:r>
              <a:rPr lang="id-ID" altLang="ko-KR" sz="3000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Discover</a:t>
            </a:r>
            <a:endParaRPr lang="ko-KR" altLang="en-US" sz="3000" spc="-1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pic>
        <p:nvPicPr>
          <p:cNvPr id="17" name="Picture 16" descr="A screen shot of a computer&#10;&#10;Description automatically generated">
            <a:extLst>
              <a:ext uri="{FF2B5EF4-FFF2-40B4-BE49-F238E27FC236}">
                <a16:creationId xmlns:a16="http://schemas.microsoft.com/office/drawing/2014/main" id="{5D081A7A-3734-95E0-D246-F83EC712F7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57" y="1851425"/>
            <a:ext cx="5925594" cy="4901978"/>
          </a:xfrm>
          <a:prstGeom prst="rect">
            <a:avLst/>
          </a:prstGeom>
        </p:spPr>
      </p:pic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07D25FAE-417A-D335-A875-A112C278504E}"/>
              </a:ext>
            </a:extLst>
          </p:cNvPr>
          <p:cNvSpPr txBox="1">
            <a:spLocks/>
          </p:cNvSpPr>
          <p:nvPr/>
        </p:nvSpPr>
        <p:spPr>
          <a:xfrm>
            <a:off x="6270476" y="2300445"/>
            <a:ext cx="5789832" cy="230646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DHCP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discover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merupakan pesan pertama yang dikirim oleh DHCP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secara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broadcast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dalam rangka mencari apakah di dalam jaringan terdapat DHCP Server yang dapat memberikan IP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kepada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3EF07F62-AEEC-0D9E-6804-D10F2AC23C44}"/>
              </a:ext>
            </a:extLst>
          </p:cNvPr>
          <p:cNvSpPr txBox="1">
            <a:spLocks/>
          </p:cNvSpPr>
          <p:nvPr/>
        </p:nvSpPr>
        <p:spPr>
          <a:xfrm>
            <a:off x="6295291" y="4079631"/>
            <a:ext cx="3176955" cy="267377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5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Source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IP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: </a:t>
            </a:r>
            <a:b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0.0.0.0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Destination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IP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  <a:t>:</a:t>
            </a:r>
            <a:b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255.255.255.255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Source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Mac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: </a:t>
            </a:r>
            <a:b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Mac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PC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endParaRPr lang="id-ID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Destination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Mac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:</a:t>
            </a:r>
            <a:b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FFFFFFFFFFFF</a:t>
            </a:r>
            <a:endParaRPr lang="id-ID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336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64394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Cara Kerja </a:t>
            </a:r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HCP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번호박스">
            <a:extLst>
              <a:ext uri="{FF2B5EF4-FFF2-40B4-BE49-F238E27FC236}">
                <a16:creationId xmlns:a16="http://schemas.microsoft.com/office/drawing/2014/main" id="{EE7C16BE-B90A-43F9-B0A1-B04B15DBEB6E}"/>
              </a:ext>
            </a:extLst>
          </p:cNvPr>
          <p:cNvGrpSpPr/>
          <p:nvPr/>
        </p:nvGrpSpPr>
        <p:grpSpPr>
          <a:xfrm>
            <a:off x="213357" y="1195583"/>
            <a:ext cx="8116979" cy="655842"/>
            <a:chOff x="763902" y="2040787"/>
            <a:chExt cx="8116979" cy="655842"/>
          </a:xfrm>
        </p:grpSpPr>
        <p:sp>
          <p:nvSpPr>
            <p:cNvPr id="5" name="모서리가 둥근 직사각형 294">
              <a:extLst>
                <a:ext uri="{FF2B5EF4-FFF2-40B4-BE49-F238E27FC236}">
                  <a16:creationId xmlns:a16="http://schemas.microsoft.com/office/drawing/2014/main" id="{B88EB891-0D2B-435B-826D-C003395F3202}"/>
                </a:ext>
              </a:extLst>
            </p:cNvPr>
            <p:cNvSpPr/>
            <p:nvPr/>
          </p:nvSpPr>
          <p:spPr bwMode="auto">
            <a:xfrm>
              <a:off x="763902" y="2040787"/>
              <a:ext cx="8116979" cy="655842"/>
            </a:xfrm>
            <a:prstGeom prst="roundRect">
              <a:avLst>
                <a:gd name="adj" fmla="val 50000"/>
              </a:avLst>
            </a:prstGeom>
            <a:solidFill>
              <a:srgbClr val="794007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882CB28B-5780-42E1-9C4E-F42C41506A2F}"/>
                </a:ext>
              </a:extLst>
            </p:cNvPr>
            <p:cNvGrpSpPr/>
            <p:nvPr/>
          </p:nvGrpSpPr>
          <p:grpSpPr>
            <a:xfrm>
              <a:off x="817373" y="2100553"/>
              <a:ext cx="8063508" cy="560011"/>
              <a:chOff x="817373" y="2100553"/>
              <a:chExt cx="8063508" cy="560011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C6926B6-5226-4012-BBD4-598A5D28EB4F}"/>
                  </a:ext>
                </a:extLst>
              </p:cNvPr>
              <p:cNvSpPr txBox="1"/>
              <p:nvPr/>
            </p:nvSpPr>
            <p:spPr bwMode="auto">
              <a:xfrm>
                <a:off x="1441621" y="2100553"/>
                <a:ext cx="7439260" cy="560010"/>
              </a:xfrm>
              <a:prstGeom prst="rect">
                <a:avLst/>
              </a:prstGeom>
              <a:noFill/>
            </p:spPr>
            <p:txBody>
              <a:bodyPr lIns="91541" tIns="45770" rIns="91541" bIns="45770" anchor="ctr">
                <a:spAutoFit/>
                <a:scene3d>
                  <a:camera prst="orthographicFront"/>
                  <a:lightRig rig="threePt" dir="t"/>
                </a:scene3d>
                <a:sp3d>
                  <a:bevelT w="0" h="38100"/>
                </a:sp3d>
              </a:bodyPr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3000" spc="-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ea typeface="나눔바른고딕" panose="020B0603020101020101" pitchFamily="50" charset="-127"/>
                    <a:cs typeface="Arial" panose="020B0604020202020204" pitchFamily="34" charset="0"/>
                  </a:rPr>
                  <a:t> </a:t>
                </a:r>
              </a:p>
            </p:txBody>
          </p:sp>
          <p:grpSp>
            <p:nvGrpSpPr>
              <p:cNvPr id="8" name="그룹 296">
                <a:extLst>
                  <a:ext uri="{FF2B5EF4-FFF2-40B4-BE49-F238E27FC236}">
                    <a16:creationId xmlns:a16="http://schemas.microsoft.com/office/drawing/2014/main" id="{0AA5BD3A-EA3B-412B-904E-082EEA830F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17373" y="2106567"/>
                <a:ext cx="665492" cy="553997"/>
                <a:chOff x="-1415771" y="2135815"/>
                <a:chExt cx="432047" cy="355784"/>
              </a:xfrm>
            </p:grpSpPr>
            <p:sp>
              <p:nvSpPr>
                <p:cNvPr id="9" name="타원 8">
                  <a:extLst>
                    <a:ext uri="{FF2B5EF4-FFF2-40B4-BE49-F238E27FC236}">
                      <a16:creationId xmlns:a16="http://schemas.microsoft.com/office/drawing/2014/main" id="{D7BAF201-14AA-415F-BA6D-10408F3CA5D4}"/>
                    </a:ext>
                  </a:extLst>
                </p:cNvPr>
                <p:cNvSpPr/>
                <p:nvPr/>
              </p:nvSpPr>
              <p:spPr>
                <a:xfrm>
                  <a:off x="-1358201" y="2140595"/>
                  <a:ext cx="327492" cy="32456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sz="1200" spc="-10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0" name="Text Box 150">
                  <a:extLst>
                    <a:ext uri="{FF2B5EF4-FFF2-40B4-BE49-F238E27FC236}">
                      <a16:creationId xmlns:a16="http://schemas.microsoft.com/office/drawing/2014/main" id="{2D4476D5-1E8D-4C03-B8F5-EC541C29C89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-1415771" y="2135815"/>
                  <a:ext cx="432047" cy="355784"/>
                </a:xfrm>
                <a:prstGeom prst="rect">
                  <a:avLst/>
                </a:prstGeom>
              </p:spPr>
              <p:txBody>
                <a:bodyPr anchor="ctr">
                  <a:spAutoFit/>
                  <a:scene3d>
                    <a:camera prst="orthographicFront"/>
                    <a:lightRig rig="threePt" dir="t"/>
                  </a:scene3d>
                  <a:sp3d>
                    <a:bevelT w="1270" h="1270"/>
                    <a:bevelB w="1270" h="1270"/>
                  </a:sp3d>
                </a:bodyPr>
                <a:lstStyle>
                  <a:defPPr>
                    <a:defRPr lang="ko-KR"/>
                  </a:defPPr>
                  <a:lvl1pPr algn="ctr">
                    <a:defRPr sz="1500" spc="-100">
                      <a:gradFill>
                        <a:gsLst>
                          <a:gs pos="0">
                            <a:schemeClr val="bg1"/>
                          </a:gs>
                          <a:gs pos="100000">
                            <a:schemeClr val="bg1"/>
                          </a:gs>
                        </a:gsLst>
                        <a:lin ang="0" scaled="0"/>
                      </a:gradFill>
                      <a:latin typeface="나눔스퀘어 Bold" panose="020B0600000101010101" pitchFamily="50" charset="-127"/>
                      <a:ea typeface="나눔스퀘어 Bold" panose="020B0600000101010101" pitchFamily="50" charset="-127"/>
                    </a:defRPr>
                  </a:lvl1pPr>
                </a:lstStyle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en-US" altLang="ko-KR" sz="3000" b="1" dirty="0">
                      <a:solidFill>
                        <a:srgbClr val="585C65"/>
                      </a:solidFill>
                      <a:latin typeface="Arial" panose="020B0604020202020204" pitchFamily="34" charset="0"/>
                      <a:ea typeface="나눔스퀘어_ac" panose="020B0600000101010101" pitchFamily="50" charset="-127"/>
                      <a:cs typeface="Arial" panose="020B0604020202020204" pitchFamily="34" charset="0"/>
                    </a:rPr>
                    <a:t>2</a:t>
                  </a:r>
                  <a:endParaRPr kumimoji="0" lang="ko-KR" altLang="en-US" sz="3000" b="1" dirty="0">
                    <a:solidFill>
                      <a:srgbClr val="585C65"/>
                    </a:solidFill>
                    <a:latin typeface="Arial" panose="020B0604020202020204" pitchFamily="34" charset="0"/>
                    <a:ea typeface="나눔스퀘어_ac" panose="020B0600000101010101" pitchFamily="50" charset="-127"/>
                    <a:cs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15" name="직사각형 14"/>
          <p:cNvSpPr/>
          <p:nvPr/>
        </p:nvSpPr>
        <p:spPr>
          <a:xfrm>
            <a:off x="932320" y="1195582"/>
            <a:ext cx="209442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 </a:t>
            </a:r>
            <a:r>
              <a:rPr lang="en-US" altLang="ko-KR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Offer</a:t>
            </a:r>
            <a:endParaRPr lang="ko-KR" altLang="en-US" sz="3000" spc="-1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07D25FAE-417A-D335-A875-A112C278504E}"/>
              </a:ext>
            </a:extLst>
          </p:cNvPr>
          <p:cNvSpPr txBox="1">
            <a:spLocks/>
          </p:cNvSpPr>
          <p:nvPr/>
        </p:nvSpPr>
        <p:spPr>
          <a:xfrm>
            <a:off x="6270476" y="2300445"/>
            <a:ext cx="5789832" cy="230646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DHCP 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offer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merupakan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respons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diberikan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DHCP Server Ketika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menerima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permintaan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dari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client.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Pesan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ini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berisi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IP Address yang tidak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sedang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digunakan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oleh client lain (unleashed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address) dan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konfigurasi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lainnya yang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dapat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digunakan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oleh client.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Pesan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ini dikirim </a:t>
            </a:r>
            <a:r>
              <a:rPr lang="en-US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secara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broadcast.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3EF07F62-AEEC-0D9E-6804-D10F2AC23C44}"/>
              </a:ext>
            </a:extLst>
          </p:cNvPr>
          <p:cNvSpPr txBox="1">
            <a:spLocks/>
          </p:cNvSpPr>
          <p:nvPr/>
        </p:nvSpPr>
        <p:spPr>
          <a:xfrm>
            <a:off x="6282883" y="4318593"/>
            <a:ext cx="3287384" cy="267377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5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Source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IP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: </a:t>
            </a:r>
            <a:b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  <a:t>IP Address DHCP Server</a:t>
            </a:r>
            <a:endParaRPr lang="id-ID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Destination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IP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  <a:t>:</a:t>
            </a:r>
            <a:b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255.255.255.255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Source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Mac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: </a:t>
            </a:r>
            <a:b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Mac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  <a:t>DHCP Server</a:t>
            </a:r>
            <a:endParaRPr lang="id-ID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Destination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Mac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:</a:t>
            </a:r>
            <a:b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FFFFFFFFFFFF</a:t>
            </a:r>
            <a:endParaRPr lang="id-ID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11" name="Picture 10" descr="A diagram of a communication system&#10;&#10;Description automatically generated">
            <a:extLst>
              <a:ext uri="{FF2B5EF4-FFF2-40B4-BE49-F238E27FC236}">
                <a16:creationId xmlns:a16="http://schemas.microsoft.com/office/drawing/2014/main" id="{5DFC1876-6F0B-23DB-89B4-B314B3B50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57" y="1875125"/>
            <a:ext cx="5959098" cy="4929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049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64394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Cara Kerja </a:t>
            </a:r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HCP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번호박스">
            <a:extLst>
              <a:ext uri="{FF2B5EF4-FFF2-40B4-BE49-F238E27FC236}">
                <a16:creationId xmlns:a16="http://schemas.microsoft.com/office/drawing/2014/main" id="{EE7C16BE-B90A-43F9-B0A1-B04B15DBEB6E}"/>
              </a:ext>
            </a:extLst>
          </p:cNvPr>
          <p:cNvGrpSpPr/>
          <p:nvPr/>
        </p:nvGrpSpPr>
        <p:grpSpPr>
          <a:xfrm>
            <a:off x="213357" y="1195583"/>
            <a:ext cx="8116979" cy="655842"/>
            <a:chOff x="763902" y="2040787"/>
            <a:chExt cx="8116979" cy="655842"/>
          </a:xfrm>
        </p:grpSpPr>
        <p:sp>
          <p:nvSpPr>
            <p:cNvPr id="5" name="모서리가 둥근 직사각형 294">
              <a:extLst>
                <a:ext uri="{FF2B5EF4-FFF2-40B4-BE49-F238E27FC236}">
                  <a16:creationId xmlns:a16="http://schemas.microsoft.com/office/drawing/2014/main" id="{B88EB891-0D2B-435B-826D-C003395F3202}"/>
                </a:ext>
              </a:extLst>
            </p:cNvPr>
            <p:cNvSpPr/>
            <p:nvPr/>
          </p:nvSpPr>
          <p:spPr bwMode="auto">
            <a:xfrm>
              <a:off x="763902" y="2040787"/>
              <a:ext cx="8116979" cy="655842"/>
            </a:xfrm>
            <a:prstGeom prst="roundRect">
              <a:avLst>
                <a:gd name="adj" fmla="val 50000"/>
              </a:avLst>
            </a:prstGeom>
            <a:solidFill>
              <a:srgbClr val="794007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882CB28B-5780-42E1-9C4E-F42C41506A2F}"/>
                </a:ext>
              </a:extLst>
            </p:cNvPr>
            <p:cNvGrpSpPr/>
            <p:nvPr/>
          </p:nvGrpSpPr>
          <p:grpSpPr>
            <a:xfrm>
              <a:off x="817373" y="2100553"/>
              <a:ext cx="8063508" cy="560011"/>
              <a:chOff x="817373" y="2100553"/>
              <a:chExt cx="8063508" cy="560011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C6926B6-5226-4012-BBD4-598A5D28EB4F}"/>
                  </a:ext>
                </a:extLst>
              </p:cNvPr>
              <p:cNvSpPr txBox="1"/>
              <p:nvPr/>
            </p:nvSpPr>
            <p:spPr bwMode="auto">
              <a:xfrm>
                <a:off x="1441621" y="2100553"/>
                <a:ext cx="7439260" cy="560010"/>
              </a:xfrm>
              <a:prstGeom prst="rect">
                <a:avLst/>
              </a:prstGeom>
              <a:noFill/>
            </p:spPr>
            <p:txBody>
              <a:bodyPr lIns="91541" tIns="45770" rIns="91541" bIns="45770" anchor="ctr">
                <a:spAutoFit/>
                <a:scene3d>
                  <a:camera prst="orthographicFront"/>
                  <a:lightRig rig="threePt" dir="t"/>
                </a:scene3d>
                <a:sp3d>
                  <a:bevelT w="0" h="38100"/>
                </a:sp3d>
              </a:bodyPr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3000" spc="-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ea typeface="나눔바른고딕" panose="020B0603020101020101" pitchFamily="50" charset="-127"/>
                    <a:cs typeface="Arial" panose="020B0604020202020204" pitchFamily="34" charset="0"/>
                  </a:rPr>
                  <a:t> </a:t>
                </a:r>
              </a:p>
            </p:txBody>
          </p:sp>
          <p:grpSp>
            <p:nvGrpSpPr>
              <p:cNvPr id="8" name="그룹 296">
                <a:extLst>
                  <a:ext uri="{FF2B5EF4-FFF2-40B4-BE49-F238E27FC236}">
                    <a16:creationId xmlns:a16="http://schemas.microsoft.com/office/drawing/2014/main" id="{0AA5BD3A-EA3B-412B-904E-082EEA830F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17373" y="2106567"/>
                <a:ext cx="665492" cy="553997"/>
                <a:chOff x="-1415771" y="2135815"/>
                <a:chExt cx="432047" cy="355784"/>
              </a:xfrm>
            </p:grpSpPr>
            <p:sp>
              <p:nvSpPr>
                <p:cNvPr id="9" name="타원 8">
                  <a:extLst>
                    <a:ext uri="{FF2B5EF4-FFF2-40B4-BE49-F238E27FC236}">
                      <a16:creationId xmlns:a16="http://schemas.microsoft.com/office/drawing/2014/main" id="{D7BAF201-14AA-415F-BA6D-10408F3CA5D4}"/>
                    </a:ext>
                  </a:extLst>
                </p:cNvPr>
                <p:cNvSpPr/>
                <p:nvPr/>
              </p:nvSpPr>
              <p:spPr>
                <a:xfrm>
                  <a:off x="-1358201" y="2140595"/>
                  <a:ext cx="327492" cy="32456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sz="1200" spc="-10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0" name="Text Box 150">
                  <a:extLst>
                    <a:ext uri="{FF2B5EF4-FFF2-40B4-BE49-F238E27FC236}">
                      <a16:creationId xmlns:a16="http://schemas.microsoft.com/office/drawing/2014/main" id="{2D4476D5-1E8D-4C03-B8F5-EC541C29C89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-1415771" y="2135815"/>
                  <a:ext cx="432047" cy="355784"/>
                </a:xfrm>
                <a:prstGeom prst="rect">
                  <a:avLst/>
                </a:prstGeom>
              </p:spPr>
              <p:txBody>
                <a:bodyPr anchor="ctr">
                  <a:spAutoFit/>
                  <a:scene3d>
                    <a:camera prst="orthographicFront"/>
                    <a:lightRig rig="threePt" dir="t"/>
                  </a:scene3d>
                  <a:sp3d>
                    <a:bevelT w="1270" h="1270"/>
                    <a:bevelB w="1270" h="1270"/>
                  </a:sp3d>
                </a:bodyPr>
                <a:lstStyle>
                  <a:defPPr>
                    <a:defRPr lang="ko-KR"/>
                  </a:defPPr>
                  <a:lvl1pPr algn="ctr">
                    <a:defRPr sz="1500" spc="-100">
                      <a:gradFill>
                        <a:gsLst>
                          <a:gs pos="0">
                            <a:schemeClr val="bg1"/>
                          </a:gs>
                          <a:gs pos="100000">
                            <a:schemeClr val="bg1"/>
                          </a:gs>
                        </a:gsLst>
                        <a:lin ang="0" scaled="0"/>
                      </a:gradFill>
                      <a:latin typeface="나눔스퀘어 Bold" panose="020B0600000101010101" pitchFamily="50" charset="-127"/>
                      <a:ea typeface="나눔스퀘어 Bold" panose="020B0600000101010101" pitchFamily="50" charset="-127"/>
                    </a:defRPr>
                  </a:lvl1pPr>
                </a:lstStyle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altLang="ko-KR" sz="3000" b="1" dirty="0">
                      <a:solidFill>
                        <a:srgbClr val="585C65"/>
                      </a:solidFill>
                      <a:latin typeface="Arial" panose="020B0604020202020204" pitchFamily="34" charset="0"/>
                      <a:ea typeface="나눔스퀘어_ac" panose="020B0600000101010101" pitchFamily="50" charset="-127"/>
                      <a:cs typeface="Arial" panose="020B0604020202020204" pitchFamily="34" charset="0"/>
                    </a:rPr>
                    <a:t>3</a:t>
                  </a:r>
                  <a:endParaRPr kumimoji="0" lang="ko-KR" altLang="en-US" sz="3000" b="1" dirty="0">
                    <a:solidFill>
                      <a:srgbClr val="585C65"/>
                    </a:solidFill>
                    <a:latin typeface="Arial" panose="020B0604020202020204" pitchFamily="34" charset="0"/>
                    <a:ea typeface="나눔스퀘어_ac" panose="020B0600000101010101" pitchFamily="50" charset="-127"/>
                    <a:cs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15" name="직사각형 14"/>
          <p:cNvSpPr/>
          <p:nvPr/>
        </p:nvSpPr>
        <p:spPr>
          <a:xfrm>
            <a:off x="932320" y="1195582"/>
            <a:ext cx="264957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 </a:t>
            </a:r>
            <a:r>
              <a:rPr lang="id-ID" altLang="ko-KR" sz="3000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Request</a:t>
            </a:r>
            <a:endParaRPr lang="ko-KR" altLang="en-US" sz="3000" spc="-1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07D25FAE-417A-D335-A875-A112C278504E}"/>
              </a:ext>
            </a:extLst>
          </p:cNvPr>
          <p:cNvSpPr txBox="1">
            <a:spLocks/>
          </p:cNvSpPr>
          <p:nvPr/>
        </p:nvSpPr>
        <p:spPr>
          <a:xfrm>
            <a:off x="6270476" y="1933139"/>
            <a:ext cx="5789832" cy="267377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Ketika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client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menerima 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tawaran (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offer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)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diberikan server</a:t>
            </a:r>
            <a:r>
              <a:rPr lang="en-US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.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akan mengirimkan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gratitous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arp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secara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broadcast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untuk memastikan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lain tidak menggunakan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ditawarkan server, jika tidak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tidak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ada yang membalas maka dapat dipastikan tidak ada yang memakai maka akan dikirimkan pesan DHCP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Request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untuk memastikan ke server bahwa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menggunakan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ditawarkan</a:t>
            </a:r>
          </a:p>
        </p:txBody>
      </p:sp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3EF07F62-AEEC-0D9E-6804-D10F2AC23C44}"/>
              </a:ext>
            </a:extLst>
          </p:cNvPr>
          <p:cNvSpPr txBox="1">
            <a:spLocks/>
          </p:cNvSpPr>
          <p:nvPr/>
        </p:nvSpPr>
        <p:spPr>
          <a:xfrm>
            <a:off x="6282883" y="4465121"/>
            <a:ext cx="3287384" cy="25272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Source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IP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: </a:t>
            </a:r>
            <a:br>
              <a:rPr lang="en-US" sz="1600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0.0.0.0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Destination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IP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en-US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:</a:t>
            </a:r>
            <a:br>
              <a:rPr lang="en-US" sz="1600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255.255.255.255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Source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Mac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: </a:t>
            </a:r>
            <a:br>
              <a:rPr lang="en-US" sz="1600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Mac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en-US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DHCP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endParaRPr lang="id-ID" sz="1600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Destination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Mac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:</a:t>
            </a:r>
            <a:br>
              <a:rPr lang="en-US" sz="1600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sz="1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FFFFFFFFFFFF</a:t>
            </a:r>
            <a:endParaRPr lang="id-ID" sz="16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DFC1876-6F0B-23DB-89B4-B314B3B50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3357" y="1875125"/>
            <a:ext cx="5959097" cy="4929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001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64394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Cara Kerja </a:t>
            </a:r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HCP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번호박스">
            <a:extLst>
              <a:ext uri="{FF2B5EF4-FFF2-40B4-BE49-F238E27FC236}">
                <a16:creationId xmlns:a16="http://schemas.microsoft.com/office/drawing/2014/main" id="{EE7C16BE-B90A-43F9-B0A1-B04B15DBEB6E}"/>
              </a:ext>
            </a:extLst>
          </p:cNvPr>
          <p:cNvGrpSpPr/>
          <p:nvPr/>
        </p:nvGrpSpPr>
        <p:grpSpPr>
          <a:xfrm>
            <a:off x="213357" y="1195583"/>
            <a:ext cx="8116979" cy="655842"/>
            <a:chOff x="763902" y="2040787"/>
            <a:chExt cx="8116979" cy="655842"/>
          </a:xfrm>
        </p:grpSpPr>
        <p:sp>
          <p:nvSpPr>
            <p:cNvPr id="5" name="모서리가 둥근 직사각형 294">
              <a:extLst>
                <a:ext uri="{FF2B5EF4-FFF2-40B4-BE49-F238E27FC236}">
                  <a16:creationId xmlns:a16="http://schemas.microsoft.com/office/drawing/2014/main" id="{B88EB891-0D2B-435B-826D-C003395F3202}"/>
                </a:ext>
              </a:extLst>
            </p:cNvPr>
            <p:cNvSpPr/>
            <p:nvPr/>
          </p:nvSpPr>
          <p:spPr bwMode="auto">
            <a:xfrm>
              <a:off x="763902" y="2040787"/>
              <a:ext cx="8116979" cy="655842"/>
            </a:xfrm>
            <a:prstGeom prst="roundRect">
              <a:avLst>
                <a:gd name="adj" fmla="val 50000"/>
              </a:avLst>
            </a:prstGeom>
            <a:solidFill>
              <a:srgbClr val="794007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882CB28B-5780-42E1-9C4E-F42C41506A2F}"/>
                </a:ext>
              </a:extLst>
            </p:cNvPr>
            <p:cNvGrpSpPr/>
            <p:nvPr/>
          </p:nvGrpSpPr>
          <p:grpSpPr>
            <a:xfrm>
              <a:off x="817373" y="2100553"/>
              <a:ext cx="8063508" cy="560011"/>
              <a:chOff x="817373" y="2100553"/>
              <a:chExt cx="8063508" cy="560011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C6926B6-5226-4012-BBD4-598A5D28EB4F}"/>
                  </a:ext>
                </a:extLst>
              </p:cNvPr>
              <p:cNvSpPr txBox="1"/>
              <p:nvPr/>
            </p:nvSpPr>
            <p:spPr bwMode="auto">
              <a:xfrm>
                <a:off x="1441621" y="2100553"/>
                <a:ext cx="7439260" cy="560010"/>
              </a:xfrm>
              <a:prstGeom prst="rect">
                <a:avLst/>
              </a:prstGeom>
              <a:noFill/>
            </p:spPr>
            <p:txBody>
              <a:bodyPr lIns="91541" tIns="45770" rIns="91541" bIns="45770" anchor="ctr">
                <a:spAutoFit/>
                <a:scene3d>
                  <a:camera prst="orthographicFront"/>
                  <a:lightRig rig="threePt" dir="t"/>
                </a:scene3d>
                <a:sp3d>
                  <a:bevelT w="0" h="38100"/>
                </a:sp3d>
              </a:bodyPr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3000" spc="-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ea typeface="나눔바른고딕" panose="020B0603020101020101" pitchFamily="50" charset="-127"/>
                    <a:cs typeface="Arial" panose="020B0604020202020204" pitchFamily="34" charset="0"/>
                  </a:rPr>
                  <a:t> </a:t>
                </a:r>
              </a:p>
            </p:txBody>
          </p:sp>
          <p:grpSp>
            <p:nvGrpSpPr>
              <p:cNvPr id="8" name="그룹 296">
                <a:extLst>
                  <a:ext uri="{FF2B5EF4-FFF2-40B4-BE49-F238E27FC236}">
                    <a16:creationId xmlns:a16="http://schemas.microsoft.com/office/drawing/2014/main" id="{0AA5BD3A-EA3B-412B-904E-082EEA830F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17373" y="2106567"/>
                <a:ext cx="665492" cy="553997"/>
                <a:chOff x="-1415771" y="2135815"/>
                <a:chExt cx="432047" cy="355784"/>
              </a:xfrm>
            </p:grpSpPr>
            <p:sp>
              <p:nvSpPr>
                <p:cNvPr id="9" name="타원 8">
                  <a:extLst>
                    <a:ext uri="{FF2B5EF4-FFF2-40B4-BE49-F238E27FC236}">
                      <a16:creationId xmlns:a16="http://schemas.microsoft.com/office/drawing/2014/main" id="{D7BAF201-14AA-415F-BA6D-10408F3CA5D4}"/>
                    </a:ext>
                  </a:extLst>
                </p:cNvPr>
                <p:cNvSpPr/>
                <p:nvPr/>
              </p:nvSpPr>
              <p:spPr>
                <a:xfrm>
                  <a:off x="-1358201" y="2140595"/>
                  <a:ext cx="327492" cy="32456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sz="1200" spc="-10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0" name="Text Box 150">
                  <a:extLst>
                    <a:ext uri="{FF2B5EF4-FFF2-40B4-BE49-F238E27FC236}">
                      <a16:creationId xmlns:a16="http://schemas.microsoft.com/office/drawing/2014/main" id="{2D4476D5-1E8D-4C03-B8F5-EC541C29C89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-1415771" y="2135815"/>
                  <a:ext cx="432047" cy="355784"/>
                </a:xfrm>
                <a:prstGeom prst="rect">
                  <a:avLst/>
                </a:prstGeom>
              </p:spPr>
              <p:txBody>
                <a:bodyPr anchor="ctr">
                  <a:spAutoFit/>
                  <a:scene3d>
                    <a:camera prst="orthographicFront"/>
                    <a:lightRig rig="threePt" dir="t"/>
                  </a:scene3d>
                  <a:sp3d>
                    <a:bevelT w="1270" h="1270"/>
                    <a:bevelB w="1270" h="1270"/>
                  </a:sp3d>
                </a:bodyPr>
                <a:lstStyle>
                  <a:defPPr>
                    <a:defRPr lang="ko-KR"/>
                  </a:defPPr>
                  <a:lvl1pPr algn="ctr">
                    <a:defRPr sz="1500" spc="-100">
                      <a:gradFill>
                        <a:gsLst>
                          <a:gs pos="0">
                            <a:schemeClr val="bg1"/>
                          </a:gs>
                          <a:gs pos="100000">
                            <a:schemeClr val="bg1"/>
                          </a:gs>
                        </a:gsLst>
                        <a:lin ang="0" scaled="0"/>
                      </a:gradFill>
                      <a:latin typeface="나눔스퀘어 Bold" panose="020B0600000101010101" pitchFamily="50" charset="-127"/>
                      <a:ea typeface="나눔스퀘어 Bold" panose="020B0600000101010101" pitchFamily="50" charset="-127"/>
                    </a:defRPr>
                  </a:lvl1pPr>
                </a:lstStyle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id-ID" altLang="ko-KR" sz="3000" b="1" dirty="0">
                      <a:solidFill>
                        <a:srgbClr val="585C65"/>
                      </a:solidFill>
                      <a:latin typeface="Arial" panose="020B0604020202020204" pitchFamily="34" charset="0"/>
                      <a:ea typeface="나눔스퀘어_ac" panose="020B0600000101010101" pitchFamily="50" charset="-127"/>
                      <a:cs typeface="Arial" panose="020B0604020202020204" pitchFamily="34" charset="0"/>
                    </a:rPr>
                    <a:t>4</a:t>
                  </a:r>
                  <a:endParaRPr kumimoji="0" lang="ko-KR" altLang="en-US" sz="3000" b="1" dirty="0">
                    <a:solidFill>
                      <a:srgbClr val="585C65"/>
                    </a:solidFill>
                    <a:latin typeface="Arial" panose="020B0604020202020204" pitchFamily="34" charset="0"/>
                    <a:ea typeface="나눔스퀘어_ac" panose="020B0600000101010101" pitchFamily="50" charset="-127"/>
                    <a:cs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15" name="직사각형 14"/>
          <p:cNvSpPr/>
          <p:nvPr/>
        </p:nvSpPr>
        <p:spPr>
          <a:xfrm>
            <a:off x="932320" y="1195582"/>
            <a:ext cx="189096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 </a:t>
            </a:r>
            <a:r>
              <a:rPr lang="id-ID" altLang="ko-KR" sz="3000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Ack</a:t>
            </a:r>
            <a:endParaRPr lang="ko-KR" altLang="en-US" sz="3000" spc="-1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07D25FAE-417A-D335-A875-A112C278504E}"/>
              </a:ext>
            </a:extLst>
          </p:cNvPr>
          <p:cNvSpPr txBox="1">
            <a:spLocks/>
          </p:cNvSpPr>
          <p:nvPr/>
        </p:nvSpPr>
        <p:spPr>
          <a:xfrm>
            <a:off x="6270476" y="1933139"/>
            <a:ext cx="5789832" cy="267377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Pesan ini digunakan untuk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merespon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permintaan (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request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)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client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untuk menggunakan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yang ditawarkan. Dengan ini server memastikan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mac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dan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dipasangkan untuk dicatat dalam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lease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time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. Setelah proses ini baru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dhcp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client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mendapatkan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dari server. Server juga tidak akan memberikan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yang berada dalam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lease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kepada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client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lain yang meminta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.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3EF07F62-AEEC-0D9E-6804-D10F2AC23C44}"/>
              </a:ext>
            </a:extLst>
          </p:cNvPr>
          <p:cNvSpPr txBox="1">
            <a:spLocks/>
          </p:cNvSpPr>
          <p:nvPr/>
        </p:nvSpPr>
        <p:spPr>
          <a:xfrm>
            <a:off x="6282883" y="4465121"/>
            <a:ext cx="3287384" cy="25272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Source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IP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: </a:t>
            </a:r>
            <a:br>
              <a:rPr lang="en-US" sz="1600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IP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DHCP Server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Destination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IP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en-US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:</a:t>
            </a:r>
            <a:br>
              <a:rPr lang="en-US" sz="1600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255.255.255.255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Source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Mac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: </a:t>
            </a:r>
            <a:br>
              <a:rPr lang="en-US" sz="1600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Mac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en-US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DHCP 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Server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Destination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Mac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:</a:t>
            </a:r>
            <a:br>
              <a:rPr lang="en-US" sz="1600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sz="1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FFFFFFFFFFFF</a:t>
            </a:r>
            <a:endParaRPr lang="id-ID" sz="16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DFC1876-6F0B-23DB-89B4-B314B3B50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3357" y="1875125"/>
            <a:ext cx="5959097" cy="492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945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350020" cy="604781"/>
          </a:xfrm>
        </p:spPr>
        <p:txBody>
          <a:bodyPr/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HCP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Message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번호박스">
            <a:extLst>
              <a:ext uri="{FF2B5EF4-FFF2-40B4-BE49-F238E27FC236}">
                <a16:creationId xmlns:a16="http://schemas.microsoft.com/office/drawing/2014/main" id="{EE7C16BE-B90A-43F9-B0A1-B04B15DBEB6E}"/>
              </a:ext>
            </a:extLst>
          </p:cNvPr>
          <p:cNvGrpSpPr/>
          <p:nvPr/>
        </p:nvGrpSpPr>
        <p:grpSpPr>
          <a:xfrm>
            <a:off x="213357" y="1233041"/>
            <a:ext cx="3592298" cy="655842"/>
            <a:chOff x="763902" y="2040787"/>
            <a:chExt cx="8116979" cy="655842"/>
          </a:xfrm>
        </p:grpSpPr>
        <p:sp>
          <p:nvSpPr>
            <p:cNvPr id="5" name="모서리가 둥근 직사각형 294">
              <a:extLst>
                <a:ext uri="{FF2B5EF4-FFF2-40B4-BE49-F238E27FC236}">
                  <a16:creationId xmlns:a16="http://schemas.microsoft.com/office/drawing/2014/main" id="{B88EB891-0D2B-435B-826D-C003395F3202}"/>
                </a:ext>
              </a:extLst>
            </p:cNvPr>
            <p:cNvSpPr/>
            <p:nvPr/>
          </p:nvSpPr>
          <p:spPr bwMode="auto">
            <a:xfrm>
              <a:off x="763902" y="2040787"/>
              <a:ext cx="8116979" cy="655842"/>
            </a:xfrm>
            <a:prstGeom prst="roundRect">
              <a:avLst>
                <a:gd name="adj" fmla="val 50000"/>
              </a:avLst>
            </a:prstGeom>
            <a:solidFill>
              <a:srgbClr val="794007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C6926B6-5226-4012-BBD4-598A5D28EB4F}"/>
                </a:ext>
              </a:extLst>
            </p:cNvPr>
            <p:cNvSpPr txBox="1"/>
            <p:nvPr/>
          </p:nvSpPr>
          <p:spPr bwMode="auto">
            <a:xfrm>
              <a:off x="1441621" y="2100553"/>
              <a:ext cx="7439260" cy="560010"/>
            </a:xfrm>
            <a:prstGeom prst="rect">
              <a:avLst/>
            </a:prstGeom>
            <a:noFill/>
          </p:spPr>
          <p:txBody>
            <a:bodyPr lIns="91541" tIns="45770" rIns="91541" bIns="45770" anchor="ctr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3000" spc="-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 </a:t>
              </a: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064F642-D79B-4AD7-8C8B-306E1B8D670B}"/>
              </a:ext>
            </a:extLst>
          </p:cNvPr>
          <p:cNvSpPr/>
          <p:nvPr/>
        </p:nvSpPr>
        <p:spPr bwMode="auto">
          <a:xfrm>
            <a:off x="213357" y="2031365"/>
            <a:ext cx="3592298" cy="966477"/>
          </a:xfrm>
          <a:prstGeom prst="rect">
            <a:avLst/>
          </a:prstGeom>
          <a:solidFill>
            <a:schemeClr val="bg1"/>
          </a:solidFill>
          <a:ln w="3175"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marL="72000">
              <a:buClr>
                <a:srgbClr val="2B90D9"/>
              </a:buClr>
              <a:buSzPct val="70000"/>
            </a:pP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Pesan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broadcast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dari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client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untuk mencari DHCP server dalam jaringan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59611" y="1283356"/>
            <a:ext cx="310376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 </a:t>
            </a:r>
            <a:r>
              <a:rPr lang="id-ID" altLang="ko-KR" sz="3000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Discover</a:t>
            </a:r>
            <a:endParaRPr lang="ko-KR" altLang="en-US" sz="3000" spc="-1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grpSp>
        <p:nvGrpSpPr>
          <p:cNvPr id="16" name="번호박스">
            <a:extLst>
              <a:ext uri="{FF2B5EF4-FFF2-40B4-BE49-F238E27FC236}">
                <a16:creationId xmlns:a16="http://schemas.microsoft.com/office/drawing/2014/main" id="{C7CF28C1-1C15-804E-4FF6-B8D74DD78739}"/>
              </a:ext>
            </a:extLst>
          </p:cNvPr>
          <p:cNvGrpSpPr/>
          <p:nvPr/>
        </p:nvGrpSpPr>
        <p:grpSpPr>
          <a:xfrm>
            <a:off x="213356" y="3140324"/>
            <a:ext cx="3592298" cy="655842"/>
            <a:chOff x="763902" y="2040787"/>
            <a:chExt cx="8116979" cy="655842"/>
          </a:xfrm>
        </p:grpSpPr>
        <p:sp>
          <p:nvSpPr>
            <p:cNvPr id="17" name="모서리가 둥근 직사각형 294">
              <a:extLst>
                <a:ext uri="{FF2B5EF4-FFF2-40B4-BE49-F238E27FC236}">
                  <a16:creationId xmlns:a16="http://schemas.microsoft.com/office/drawing/2014/main" id="{88D04DFA-EF2A-99E8-40BA-A285BFABDA51}"/>
                </a:ext>
              </a:extLst>
            </p:cNvPr>
            <p:cNvSpPr/>
            <p:nvPr/>
          </p:nvSpPr>
          <p:spPr bwMode="auto">
            <a:xfrm>
              <a:off x="763902" y="2040787"/>
              <a:ext cx="8116979" cy="655842"/>
            </a:xfrm>
            <a:prstGeom prst="roundRect">
              <a:avLst>
                <a:gd name="adj" fmla="val 50000"/>
              </a:avLst>
            </a:prstGeom>
            <a:solidFill>
              <a:srgbClr val="794007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52E110D-EC52-DCBB-88CD-8FEBE191BAF2}"/>
                </a:ext>
              </a:extLst>
            </p:cNvPr>
            <p:cNvSpPr txBox="1"/>
            <p:nvPr/>
          </p:nvSpPr>
          <p:spPr bwMode="auto">
            <a:xfrm>
              <a:off x="1441621" y="2100553"/>
              <a:ext cx="7439260" cy="560010"/>
            </a:xfrm>
            <a:prstGeom prst="rect">
              <a:avLst/>
            </a:prstGeom>
            <a:noFill/>
          </p:spPr>
          <p:txBody>
            <a:bodyPr lIns="91541" tIns="45770" rIns="91541" bIns="45770" anchor="ctr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3000" spc="-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 </a:t>
              </a:r>
            </a:p>
          </p:txBody>
        </p:sp>
      </p:grpSp>
      <p:sp>
        <p:nvSpPr>
          <p:cNvPr id="19" name="직사각형 10">
            <a:extLst>
              <a:ext uri="{FF2B5EF4-FFF2-40B4-BE49-F238E27FC236}">
                <a16:creationId xmlns:a16="http://schemas.microsoft.com/office/drawing/2014/main" id="{BE699B87-ED29-393F-26F7-8ABDCB46D908}"/>
              </a:ext>
            </a:extLst>
          </p:cNvPr>
          <p:cNvSpPr/>
          <p:nvPr/>
        </p:nvSpPr>
        <p:spPr bwMode="auto">
          <a:xfrm>
            <a:off x="238160" y="3938648"/>
            <a:ext cx="3592298" cy="966477"/>
          </a:xfrm>
          <a:prstGeom prst="rect">
            <a:avLst/>
          </a:prstGeom>
          <a:solidFill>
            <a:schemeClr val="bg1"/>
          </a:solidFill>
          <a:ln w="3175"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marL="72000">
              <a:buClr>
                <a:srgbClr val="2B90D9"/>
              </a:buClr>
              <a:buSzPct val="70000"/>
            </a:pP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Respon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server kepada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client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dengan memberikan tawaran konfigurasi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ip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address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20" name="직사각형 14">
            <a:extLst>
              <a:ext uri="{FF2B5EF4-FFF2-40B4-BE49-F238E27FC236}">
                <a16:creationId xmlns:a16="http://schemas.microsoft.com/office/drawing/2014/main" id="{3F7C08C8-38A4-9414-3C53-E793F1FD44DA}"/>
              </a:ext>
            </a:extLst>
          </p:cNvPr>
          <p:cNvSpPr/>
          <p:nvPr/>
        </p:nvSpPr>
        <p:spPr>
          <a:xfrm>
            <a:off x="720434" y="3158574"/>
            <a:ext cx="25667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 </a:t>
            </a:r>
            <a:r>
              <a:rPr lang="id-ID" altLang="ko-KR" sz="3000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Offer</a:t>
            </a:r>
            <a:endParaRPr lang="ko-KR" altLang="en-US" sz="3000" spc="-1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grpSp>
        <p:nvGrpSpPr>
          <p:cNvPr id="21" name="번호박스">
            <a:extLst>
              <a:ext uri="{FF2B5EF4-FFF2-40B4-BE49-F238E27FC236}">
                <a16:creationId xmlns:a16="http://schemas.microsoft.com/office/drawing/2014/main" id="{DDC44BD0-B006-3AE8-481A-3D1D70FB8F31}"/>
              </a:ext>
            </a:extLst>
          </p:cNvPr>
          <p:cNvGrpSpPr/>
          <p:nvPr/>
        </p:nvGrpSpPr>
        <p:grpSpPr>
          <a:xfrm>
            <a:off x="4076401" y="1186727"/>
            <a:ext cx="4041190" cy="655842"/>
            <a:chOff x="763902" y="2040787"/>
            <a:chExt cx="8116979" cy="655842"/>
          </a:xfrm>
        </p:grpSpPr>
        <p:sp>
          <p:nvSpPr>
            <p:cNvPr id="22" name="모서리가 둥근 직사각형 294">
              <a:extLst>
                <a:ext uri="{FF2B5EF4-FFF2-40B4-BE49-F238E27FC236}">
                  <a16:creationId xmlns:a16="http://schemas.microsoft.com/office/drawing/2014/main" id="{863E2A32-1A2A-4B82-6F62-237211C591BE}"/>
                </a:ext>
              </a:extLst>
            </p:cNvPr>
            <p:cNvSpPr/>
            <p:nvPr/>
          </p:nvSpPr>
          <p:spPr bwMode="auto">
            <a:xfrm>
              <a:off x="763902" y="2040787"/>
              <a:ext cx="8116979" cy="655842"/>
            </a:xfrm>
            <a:prstGeom prst="roundRect">
              <a:avLst>
                <a:gd name="adj" fmla="val 50000"/>
              </a:avLst>
            </a:prstGeom>
            <a:solidFill>
              <a:srgbClr val="794007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5934957-6734-1ABC-A050-C4A408C9F3B0}"/>
                </a:ext>
              </a:extLst>
            </p:cNvPr>
            <p:cNvSpPr txBox="1"/>
            <p:nvPr/>
          </p:nvSpPr>
          <p:spPr bwMode="auto">
            <a:xfrm>
              <a:off x="1441621" y="2100553"/>
              <a:ext cx="7439260" cy="560010"/>
            </a:xfrm>
            <a:prstGeom prst="rect">
              <a:avLst/>
            </a:prstGeom>
            <a:noFill/>
          </p:spPr>
          <p:txBody>
            <a:bodyPr lIns="91541" tIns="45770" rIns="91541" bIns="45770" anchor="ctr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3000" spc="-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 </a:t>
              </a:r>
            </a:p>
          </p:txBody>
        </p:sp>
      </p:grpSp>
      <p:sp>
        <p:nvSpPr>
          <p:cNvPr id="24" name="직사각형 10">
            <a:extLst>
              <a:ext uri="{FF2B5EF4-FFF2-40B4-BE49-F238E27FC236}">
                <a16:creationId xmlns:a16="http://schemas.microsoft.com/office/drawing/2014/main" id="{2AC31EF5-D32D-69C5-E92D-FBC4B0824A07}"/>
              </a:ext>
            </a:extLst>
          </p:cNvPr>
          <p:cNvSpPr/>
          <p:nvPr/>
        </p:nvSpPr>
        <p:spPr bwMode="auto">
          <a:xfrm>
            <a:off x="4101205" y="1985051"/>
            <a:ext cx="4041190" cy="2378606"/>
          </a:xfrm>
          <a:prstGeom prst="rect">
            <a:avLst/>
          </a:prstGeom>
          <a:solidFill>
            <a:schemeClr val="bg1"/>
          </a:solidFill>
          <a:ln w="3175"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marL="72000">
              <a:buClr>
                <a:srgbClr val="2B90D9"/>
              </a:buClr>
              <a:buSzPct val="70000"/>
            </a:pP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Pesan dari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client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yang berisi kemungkinan: </a:t>
            </a:r>
          </a:p>
          <a:p>
            <a:pPr marL="414900" indent="-342900">
              <a:buClr>
                <a:srgbClr val="2B90D9"/>
              </a:buClr>
              <a:buSzPct val="70000"/>
              <a:buAutoNum type="alphaLcPeriod"/>
            </a:pP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Request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untuk menggunakan parameter yang ditawarkan</a:t>
            </a:r>
          </a:p>
          <a:p>
            <a:pPr marL="414900" indent="-342900">
              <a:buClr>
                <a:srgbClr val="2B90D9"/>
              </a:buClr>
              <a:buSzPct val="70000"/>
              <a:buAutoNum type="alphaLcPeriod"/>
            </a:pP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Konfirmasi konfigurasi masih tetap sama setelah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reboot</a:t>
            </a:r>
            <a:endParaRPr lang="id-ID" altLang="ko-KR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  <a:p>
            <a:pPr marL="414900" indent="-342900">
              <a:buClr>
                <a:srgbClr val="2B90D9"/>
              </a:buClr>
              <a:buSzPct val="70000"/>
              <a:buAutoNum type="alphaLcPeriod"/>
            </a:pP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Memperpanjang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lease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penggunaan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ip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address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25" name="직사각형 14">
            <a:extLst>
              <a:ext uri="{FF2B5EF4-FFF2-40B4-BE49-F238E27FC236}">
                <a16:creationId xmlns:a16="http://schemas.microsoft.com/office/drawing/2014/main" id="{AD38CB1F-8BEC-68D1-7571-7FA42DBAD239}"/>
              </a:ext>
            </a:extLst>
          </p:cNvPr>
          <p:cNvSpPr/>
          <p:nvPr/>
        </p:nvSpPr>
        <p:spPr>
          <a:xfrm>
            <a:off x="4305903" y="1205514"/>
            <a:ext cx="358019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 </a:t>
            </a:r>
            <a:r>
              <a:rPr lang="id-ID" altLang="ko-KR" sz="3000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Request</a:t>
            </a:r>
            <a:endParaRPr lang="ko-KR" altLang="en-US" sz="3000" spc="-1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grpSp>
        <p:nvGrpSpPr>
          <p:cNvPr id="26" name="번호박스">
            <a:extLst>
              <a:ext uri="{FF2B5EF4-FFF2-40B4-BE49-F238E27FC236}">
                <a16:creationId xmlns:a16="http://schemas.microsoft.com/office/drawing/2014/main" id="{D3E15FA8-6F8E-ADC8-C6F7-86F1E08B83E0}"/>
              </a:ext>
            </a:extLst>
          </p:cNvPr>
          <p:cNvGrpSpPr/>
          <p:nvPr/>
        </p:nvGrpSpPr>
        <p:grpSpPr>
          <a:xfrm>
            <a:off x="8437945" y="1182726"/>
            <a:ext cx="3636196" cy="655842"/>
            <a:chOff x="763902" y="2040787"/>
            <a:chExt cx="8116979" cy="655842"/>
          </a:xfrm>
        </p:grpSpPr>
        <p:sp>
          <p:nvSpPr>
            <p:cNvPr id="27" name="모서리가 둥근 직사각형 294">
              <a:extLst>
                <a:ext uri="{FF2B5EF4-FFF2-40B4-BE49-F238E27FC236}">
                  <a16:creationId xmlns:a16="http://schemas.microsoft.com/office/drawing/2014/main" id="{AD7EF481-EE27-704F-743B-E7C74C651777}"/>
                </a:ext>
              </a:extLst>
            </p:cNvPr>
            <p:cNvSpPr/>
            <p:nvPr/>
          </p:nvSpPr>
          <p:spPr bwMode="auto">
            <a:xfrm>
              <a:off x="763902" y="2040787"/>
              <a:ext cx="8116979" cy="655842"/>
            </a:xfrm>
            <a:prstGeom prst="roundRect">
              <a:avLst>
                <a:gd name="adj" fmla="val 50000"/>
              </a:avLst>
            </a:prstGeom>
            <a:solidFill>
              <a:srgbClr val="794007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86090398-629D-26B0-6294-DBC8CA48AA90}"/>
                </a:ext>
              </a:extLst>
            </p:cNvPr>
            <p:cNvSpPr txBox="1"/>
            <p:nvPr/>
          </p:nvSpPr>
          <p:spPr bwMode="auto">
            <a:xfrm>
              <a:off x="1441621" y="2100553"/>
              <a:ext cx="7439260" cy="560010"/>
            </a:xfrm>
            <a:prstGeom prst="rect">
              <a:avLst/>
            </a:prstGeom>
            <a:noFill/>
          </p:spPr>
          <p:txBody>
            <a:bodyPr lIns="91541" tIns="45770" rIns="91541" bIns="45770" anchor="ctr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3000" spc="-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 </a:t>
              </a:r>
            </a:p>
          </p:txBody>
        </p:sp>
      </p:grpSp>
      <p:sp>
        <p:nvSpPr>
          <p:cNvPr id="29" name="직사각형 10">
            <a:extLst>
              <a:ext uri="{FF2B5EF4-FFF2-40B4-BE49-F238E27FC236}">
                <a16:creationId xmlns:a16="http://schemas.microsoft.com/office/drawing/2014/main" id="{13384B6D-7400-3E87-6524-03B956643E50}"/>
              </a:ext>
            </a:extLst>
          </p:cNvPr>
          <p:cNvSpPr/>
          <p:nvPr/>
        </p:nvSpPr>
        <p:spPr bwMode="auto">
          <a:xfrm>
            <a:off x="8437945" y="1981050"/>
            <a:ext cx="3636196" cy="966477"/>
          </a:xfrm>
          <a:prstGeom prst="rect">
            <a:avLst/>
          </a:prstGeom>
          <a:solidFill>
            <a:schemeClr val="bg1"/>
          </a:solidFill>
          <a:ln w="3175"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marL="72000">
              <a:buClr>
                <a:srgbClr val="2B90D9"/>
              </a:buClr>
              <a:buSzPct val="70000"/>
            </a:pP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Client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ke server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mengdidentifikasikan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ip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address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sudah digunakan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30" name="직사각형 14">
            <a:extLst>
              <a:ext uri="{FF2B5EF4-FFF2-40B4-BE49-F238E27FC236}">
                <a16:creationId xmlns:a16="http://schemas.microsoft.com/office/drawing/2014/main" id="{CED7A47A-6120-EA27-9E8E-A3615904FDEC}"/>
              </a:ext>
            </a:extLst>
          </p:cNvPr>
          <p:cNvSpPr/>
          <p:nvPr/>
        </p:nvSpPr>
        <p:spPr>
          <a:xfrm>
            <a:off x="8580090" y="1233041"/>
            <a:ext cx="333259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 </a:t>
            </a:r>
            <a:r>
              <a:rPr lang="id-ID" altLang="ko-KR" sz="3000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Decline</a:t>
            </a:r>
            <a:endParaRPr lang="ko-KR" altLang="en-US" sz="3000" spc="-1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grpSp>
        <p:nvGrpSpPr>
          <p:cNvPr id="31" name="번호박스">
            <a:extLst>
              <a:ext uri="{FF2B5EF4-FFF2-40B4-BE49-F238E27FC236}">
                <a16:creationId xmlns:a16="http://schemas.microsoft.com/office/drawing/2014/main" id="{11B919C1-DCF8-93FC-A53F-6F90F3CD67C0}"/>
              </a:ext>
            </a:extLst>
          </p:cNvPr>
          <p:cNvGrpSpPr/>
          <p:nvPr/>
        </p:nvGrpSpPr>
        <p:grpSpPr>
          <a:xfrm>
            <a:off x="213356" y="5047607"/>
            <a:ext cx="3636196" cy="655842"/>
            <a:chOff x="763902" y="2040787"/>
            <a:chExt cx="8116979" cy="655842"/>
          </a:xfrm>
        </p:grpSpPr>
        <p:sp>
          <p:nvSpPr>
            <p:cNvPr id="32" name="모서리가 둥근 직사각형 294">
              <a:extLst>
                <a:ext uri="{FF2B5EF4-FFF2-40B4-BE49-F238E27FC236}">
                  <a16:creationId xmlns:a16="http://schemas.microsoft.com/office/drawing/2014/main" id="{CCA9FF20-6278-905B-3879-8F1D58F4A9DB}"/>
                </a:ext>
              </a:extLst>
            </p:cNvPr>
            <p:cNvSpPr/>
            <p:nvPr/>
          </p:nvSpPr>
          <p:spPr bwMode="auto">
            <a:xfrm>
              <a:off x="763902" y="2040787"/>
              <a:ext cx="8116979" cy="655842"/>
            </a:xfrm>
            <a:prstGeom prst="roundRect">
              <a:avLst>
                <a:gd name="adj" fmla="val 50000"/>
              </a:avLst>
            </a:prstGeom>
            <a:solidFill>
              <a:srgbClr val="794007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6C6A0E0-2F94-BF6D-C7B9-9580D1235B40}"/>
                </a:ext>
              </a:extLst>
            </p:cNvPr>
            <p:cNvSpPr txBox="1"/>
            <p:nvPr/>
          </p:nvSpPr>
          <p:spPr bwMode="auto">
            <a:xfrm>
              <a:off x="1441621" y="2100553"/>
              <a:ext cx="7439260" cy="560010"/>
            </a:xfrm>
            <a:prstGeom prst="rect">
              <a:avLst/>
            </a:prstGeom>
            <a:noFill/>
          </p:spPr>
          <p:txBody>
            <a:bodyPr lIns="91541" tIns="45770" rIns="91541" bIns="45770" anchor="ctr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3000" spc="-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 </a:t>
              </a:r>
            </a:p>
          </p:txBody>
        </p:sp>
      </p:grpSp>
      <p:sp>
        <p:nvSpPr>
          <p:cNvPr id="34" name="직사각형 10">
            <a:extLst>
              <a:ext uri="{FF2B5EF4-FFF2-40B4-BE49-F238E27FC236}">
                <a16:creationId xmlns:a16="http://schemas.microsoft.com/office/drawing/2014/main" id="{087FBFDE-48CC-27FA-B40D-D8564FD0C957}"/>
              </a:ext>
            </a:extLst>
          </p:cNvPr>
          <p:cNvSpPr/>
          <p:nvPr/>
        </p:nvSpPr>
        <p:spPr bwMode="auto">
          <a:xfrm>
            <a:off x="213356" y="5845931"/>
            <a:ext cx="3636196" cy="966477"/>
          </a:xfrm>
          <a:prstGeom prst="rect">
            <a:avLst/>
          </a:prstGeom>
          <a:solidFill>
            <a:schemeClr val="bg1"/>
          </a:solidFill>
          <a:ln w="3175"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marL="72000">
              <a:buClr>
                <a:srgbClr val="2B90D9"/>
              </a:buClr>
              <a:buSzPct val="70000"/>
            </a:pP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Pesan dari server ke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client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untuk konfirmasi bahwa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ip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address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sudah digunakan oleh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client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35" name="직사각형 14">
            <a:extLst>
              <a:ext uri="{FF2B5EF4-FFF2-40B4-BE49-F238E27FC236}">
                <a16:creationId xmlns:a16="http://schemas.microsoft.com/office/drawing/2014/main" id="{92F39E3E-D5E0-9511-9D72-E5AB6C71DCE7}"/>
              </a:ext>
            </a:extLst>
          </p:cNvPr>
          <p:cNvSpPr/>
          <p:nvPr/>
        </p:nvSpPr>
        <p:spPr>
          <a:xfrm>
            <a:off x="355501" y="5097922"/>
            <a:ext cx="333259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 </a:t>
            </a:r>
            <a:r>
              <a:rPr lang="id-ID" altLang="ko-KR" sz="3000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Ack</a:t>
            </a:r>
            <a:endParaRPr lang="ko-KR" altLang="en-US" sz="3000" spc="-1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grpSp>
        <p:nvGrpSpPr>
          <p:cNvPr id="36" name="번호박스">
            <a:extLst>
              <a:ext uri="{FF2B5EF4-FFF2-40B4-BE49-F238E27FC236}">
                <a16:creationId xmlns:a16="http://schemas.microsoft.com/office/drawing/2014/main" id="{27696660-60F7-5FE2-05F0-5580A3B1A4B9}"/>
              </a:ext>
            </a:extLst>
          </p:cNvPr>
          <p:cNvGrpSpPr/>
          <p:nvPr/>
        </p:nvGrpSpPr>
        <p:grpSpPr>
          <a:xfrm>
            <a:off x="4153153" y="4557556"/>
            <a:ext cx="5255658" cy="655842"/>
            <a:chOff x="763902" y="2040787"/>
            <a:chExt cx="8116979" cy="655842"/>
          </a:xfrm>
        </p:grpSpPr>
        <p:sp>
          <p:nvSpPr>
            <p:cNvPr id="37" name="모서리가 둥근 직사각형 294">
              <a:extLst>
                <a:ext uri="{FF2B5EF4-FFF2-40B4-BE49-F238E27FC236}">
                  <a16:creationId xmlns:a16="http://schemas.microsoft.com/office/drawing/2014/main" id="{97E55D86-457A-B75E-DCF7-14A51EBDA2F7}"/>
                </a:ext>
              </a:extLst>
            </p:cNvPr>
            <p:cNvSpPr/>
            <p:nvPr/>
          </p:nvSpPr>
          <p:spPr bwMode="auto">
            <a:xfrm>
              <a:off x="763902" y="2040787"/>
              <a:ext cx="8116979" cy="655842"/>
            </a:xfrm>
            <a:prstGeom prst="roundRect">
              <a:avLst>
                <a:gd name="adj" fmla="val 50000"/>
              </a:avLst>
            </a:prstGeom>
            <a:solidFill>
              <a:srgbClr val="794007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83B27A73-BA2A-70A3-0B76-1DEA6943128F}"/>
                </a:ext>
              </a:extLst>
            </p:cNvPr>
            <p:cNvSpPr txBox="1"/>
            <p:nvPr/>
          </p:nvSpPr>
          <p:spPr bwMode="auto">
            <a:xfrm>
              <a:off x="1441621" y="2100553"/>
              <a:ext cx="7439260" cy="560010"/>
            </a:xfrm>
            <a:prstGeom prst="rect">
              <a:avLst/>
            </a:prstGeom>
            <a:noFill/>
          </p:spPr>
          <p:txBody>
            <a:bodyPr lIns="91541" tIns="45770" rIns="91541" bIns="45770" anchor="ctr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3000" spc="-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 </a:t>
              </a:r>
            </a:p>
          </p:txBody>
        </p:sp>
      </p:grpSp>
      <p:sp>
        <p:nvSpPr>
          <p:cNvPr id="39" name="직사각형 10">
            <a:extLst>
              <a:ext uri="{FF2B5EF4-FFF2-40B4-BE49-F238E27FC236}">
                <a16:creationId xmlns:a16="http://schemas.microsoft.com/office/drawing/2014/main" id="{45FDDAE3-10F3-61E4-23F6-01AC38F26B8B}"/>
              </a:ext>
            </a:extLst>
          </p:cNvPr>
          <p:cNvSpPr/>
          <p:nvPr/>
        </p:nvSpPr>
        <p:spPr bwMode="auto">
          <a:xfrm>
            <a:off x="4153152" y="5355880"/>
            <a:ext cx="5255657" cy="956915"/>
          </a:xfrm>
          <a:prstGeom prst="rect">
            <a:avLst/>
          </a:prstGeom>
          <a:solidFill>
            <a:schemeClr val="bg1"/>
          </a:solidFill>
          <a:ln w="3175"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marL="72000">
              <a:buClr>
                <a:srgbClr val="2B90D9"/>
              </a:buClr>
              <a:buSzPct val="70000"/>
            </a:pP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Pesan dari server ke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client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untuk konfirmasi bahwa konfigurasi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ip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address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di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client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belum sesuai atau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leasenya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expired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40" name="직사각형 14">
            <a:extLst>
              <a:ext uri="{FF2B5EF4-FFF2-40B4-BE49-F238E27FC236}">
                <a16:creationId xmlns:a16="http://schemas.microsoft.com/office/drawing/2014/main" id="{2DF61B4B-47DD-C9A1-A91C-ECB231436439}"/>
              </a:ext>
            </a:extLst>
          </p:cNvPr>
          <p:cNvSpPr/>
          <p:nvPr/>
        </p:nvSpPr>
        <p:spPr>
          <a:xfrm>
            <a:off x="4295298" y="4607871"/>
            <a:ext cx="481684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 </a:t>
            </a:r>
            <a:r>
              <a:rPr lang="id-ID" altLang="ko-KR" sz="3000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Nak</a:t>
            </a:r>
            <a:endParaRPr lang="ko-KR" altLang="en-US" sz="3000" spc="-1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grpSp>
        <p:nvGrpSpPr>
          <p:cNvPr id="41" name="번호박스">
            <a:extLst>
              <a:ext uri="{FF2B5EF4-FFF2-40B4-BE49-F238E27FC236}">
                <a16:creationId xmlns:a16="http://schemas.microsoft.com/office/drawing/2014/main" id="{8C078477-4AEB-61FC-6203-B8595ECE7B24}"/>
              </a:ext>
            </a:extLst>
          </p:cNvPr>
          <p:cNvGrpSpPr/>
          <p:nvPr/>
        </p:nvGrpSpPr>
        <p:grpSpPr>
          <a:xfrm>
            <a:off x="8448928" y="3082094"/>
            <a:ext cx="3636196" cy="655842"/>
            <a:chOff x="763902" y="2040787"/>
            <a:chExt cx="8116979" cy="655842"/>
          </a:xfrm>
        </p:grpSpPr>
        <p:sp>
          <p:nvSpPr>
            <p:cNvPr id="42" name="모서리가 둥근 직사각형 294">
              <a:extLst>
                <a:ext uri="{FF2B5EF4-FFF2-40B4-BE49-F238E27FC236}">
                  <a16:creationId xmlns:a16="http://schemas.microsoft.com/office/drawing/2014/main" id="{A45D1E36-89E3-BB10-9217-7431CA595C9B}"/>
                </a:ext>
              </a:extLst>
            </p:cNvPr>
            <p:cNvSpPr/>
            <p:nvPr/>
          </p:nvSpPr>
          <p:spPr bwMode="auto">
            <a:xfrm>
              <a:off x="763902" y="2040787"/>
              <a:ext cx="8116979" cy="655842"/>
            </a:xfrm>
            <a:prstGeom prst="roundRect">
              <a:avLst>
                <a:gd name="adj" fmla="val 50000"/>
              </a:avLst>
            </a:prstGeom>
            <a:solidFill>
              <a:srgbClr val="794007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325D1CF1-DDDC-FED1-530A-8E1A6029D5DC}"/>
                </a:ext>
              </a:extLst>
            </p:cNvPr>
            <p:cNvSpPr txBox="1"/>
            <p:nvPr/>
          </p:nvSpPr>
          <p:spPr bwMode="auto">
            <a:xfrm>
              <a:off x="1441621" y="2100553"/>
              <a:ext cx="7439260" cy="560010"/>
            </a:xfrm>
            <a:prstGeom prst="rect">
              <a:avLst/>
            </a:prstGeom>
            <a:noFill/>
          </p:spPr>
          <p:txBody>
            <a:bodyPr lIns="91541" tIns="45770" rIns="91541" bIns="45770" anchor="ctr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3000" spc="-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 </a:t>
              </a:r>
            </a:p>
          </p:txBody>
        </p:sp>
      </p:grpSp>
      <p:sp>
        <p:nvSpPr>
          <p:cNvPr id="44" name="직사각형 10">
            <a:extLst>
              <a:ext uri="{FF2B5EF4-FFF2-40B4-BE49-F238E27FC236}">
                <a16:creationId xmlns:a16="http://schemas.microsoft.com/office/drawing/2014/main" id="{72DC184A-DD43-D57B-E6F0-D4159E0A8337}"/>
              </a:ext>
            </a:extLst>
          </p:cNvPr>
          <p:cNvSpPr/>
          <p:nvPr/>
        </p:nvSpPr>
        <p:spPr bwMode="auto">
          <a:xfrm>
            <a:off x="8448928" y="3787819"/>
            <a:ext cx="3636196" cy="667454"/>
          </a:xfrm>
          <a:prstGeom prst="rect">
            <a:avLst/>
          </a:prstGeom>
          <a:solidFill>
            <a:schemeClr val="bg1"/>
          </a:solidFill>
          <a:ln w="3175"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marL="72000">
              <a:buClr>
                <a:srgbClr val="2B90D9"/>
              </a:buClr>
              <a:buSzPct val="70000"/>
            </a:pP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Client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ke server melepas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ip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</a:t>
            </a:r>
            <a:r>
              <a:rPr lang="id-ID" altLang="ko-KR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address</a:t>
            </a:r>
            <a:r>
              <a:rPr lang="id-ID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 yang dipakai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45" name="직사각형 14">
            <a:extLst>
              <a:ext uri="{FF2B5EF4-FFF2-40B4-BE49-F238E27FC236}">
                <a16:creationId xmlns:a16="http://schemas.microsoft.com/office/drawing/2014/main" id="{C4C56209-D838-17A5-15CE-8198F0BD9245}"/>
              </a:ext>
            </a:extLst>
          </p:cNvPr>
          <p:cNvSpPr/>
          <p:nvPr/>
        </p:nvSpPr>
        <p:spPr>
          <a:xfrm>
            <a:off x="8591073" y="3039809"/>
            <a:ext cx="333259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 </a:t>
            </a:r>
            <a:r>
              <a:rPr lang="id-ID" altLang="ko-KR" sz="3000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Release</a:t>
            </a:r>
            <a:endParaRPr lang="ko-KR" altLang="en-US" sz="3000" spc="-1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5C421C5-4187-3138-11D7-858A8D85CB64}"/>
              </a:ext>
            </a:extLst>
          </p:cNvPr>
          <p:cNvSpPr txBox="1"/>
          <p:nvPr/>
        </p:nvSpPr>
        <p:spPr>
          <a:xfrm>
            <a:off x="4091713" y="6364453"/>
            <a:ext cx="53170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https://www.rfc-editor.org/rfc/rfc2131#page-13</a:t>
            </a:r>
          </a:p>
        </p:txBody>
      </p:sp>
    </p:spTree>
    <p:extLst>
      <p:ext uri="{BB962C8B-B14F-4D97-AF65-F5344CB8AC3E}">
        <p14:creationId xmlns:p14="http://schemas.microsoft.com/office/powerpoint/2010/main" val="3796541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/>
      <p:bldP spid="19" grpId="0" animBg="1"/>
      <p:bldP spid="20" grpId="0"/>
      <p:bldP spid="24" grpId="0" animBg="1"/>
      <p:bldP spid="25" grpId="0"/>
      <p:bldP spid="29" grpId="0" animBg="1"/>
      <p:bldP spid="30" grpId="0"/>
      <p:bldP spid="34" grpId="0" animBg="1"/>
      <p:bldP spid="35" grpId="0"/>
      <p:bldP spid="39" grpId="0" animBg="1"/>
      <p:bldP spid="40" grpId="0"/>
      <p:bldP spid="44" grpId="0" animBg="1"/>
      <p:bldP spid="45" grpId="0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755306" cy="604781"/>
          </a:xfrm>
        </p:spPr>
        <p:txBody>
          <a:bodyPr/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HCP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Lease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07D25FAE-417A-D335-A875-A112C278504E}"/>
              </a:ext>
            </a:extLst>
          </p:cNvPr>
          <p:cNvSpPr txBox="1">
            <a:spLocks/>
          </p:cNvSpPr>
          <p:nvPr/>
        </p:nvSpPr>
        <p:spPr>
          <a:xfrm>
            <a:off x="8901619" y="882399"/>
            <a:ext cx="3183505" cy="373313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Setengah dari masa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lease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akan mencoba untuk memperpanjang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(T1)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Jika gagal masih ada masa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rebinding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(T2) maksimal 87.5% masa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lease</a:t>
            </a:r>
            <a:endParaRPr lang="id-ID" sz="1800" b="0" dirty="0">
              <a:solidFill>
                <a:srgbClr val="273239"/>
              </a:solidFill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Jika selama T2 gagal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client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akan mencoba mengontak berbagai server lain dengan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dhcp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request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, namun masih tetap menggunakan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lama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Jika masih gagal selama masa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rebinding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maka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harus memulai baru dengan melakukan DORA</a:t>
            </a:r>
          </a:p>
        </p:txBody>
      </p:sp>
      <p:pic>
        <p:nvPicPr>
          <p:cNvPr id="12" name="Picture 11" descr="A diagram of a diagram&#10;&#10;Description automatically generated with medium confidence">
            <a:extLst>
              <a:ext uri="{FF2B5EF4-FFF2-40B4-BE49-F238E27FC236}">
                <a16:creationId xmlns:a16="http://schemas.microsoft.com/office/drawing/2014/main" id="{E5C837D2-A0F9-0585-3255-B4BCAC865D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84" y="1159175"/>
            <a:ext cx="8782335" cy="559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46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94661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Cara Kerja </a:t>
            </a:r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HCP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Lease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07D25FAE-417A-D335-A875-A112C278504E}"/>
              </a:ext>
            </a:extLst>
          </p:cNvPr>
          <p:cNvSpPr txBox="1">
            <a:spLocks/>
          </p:cNvSpPr>
          <p:nvPr/>
        </p:nvSpPr>
        <p:spPr>
          <a:xfrm>
            <a:off x="7234176" y="1389129"/>
            <a:ext cx="4781533" cy="327546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Jika kondisi baik-baik saja, pada setengah masa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lease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client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akan mengirimkan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request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untuk memperpanjang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endParaRPr lang="id-ID" sz="1800" b="0" dirty="0">
              <a:solidFill>
                <a:srgbClr val="273239"/>
              </a:solidFill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Selanjutnya server akan merespons dengan mengirimkan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dhcp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ack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untuk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me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-reset perhitungan waktu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lease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Setelah itu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client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dapat menggunakan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yang sama dengan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lease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yang baru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DFC1876-6F0B-23DB-89B4-B314B3B50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6291" y="1099761"/>
            <a:ext cx="6745369" cy="5580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110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2736496"/>
            <a:ext cx="10515600" cy="2308324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Implementasi </a:t>
            </a:r>
            <a:b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DHCP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802416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Topologi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2E3DDB-B0A0-E9E8-1585-DACAEA5A0D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558" y="1454324"/>
            <a:ext cx="8318984" cy="5299079"/>
          </a:xfrm>
          <a:prstGeom prst="rect">
            <a:avLst/>
          </a:prstGeom>
        </p:spPr>
      </p:pic>
      <p:sp>
        <p:nvSpPr>
          <p:cNvPr id="5" name="직사각형 18">
            <a:extLst>
              <a:ext uri="{FF2B5EF4-FFF2-40B4-BE49-F238E27FC236}">
                <a16:creationId xmlns:a16="http://schemas.microsoft.com/office/drawing/2014/main" id="{5A75583E-09BD-50E4-C4DB-64496D6CE080}"/>
              </a:ext>
            </a:extLst>
          </p:cNvPr>
          <p:cNvSpPr/>
          <p:nvPr/>
        </p:nvSpPr>
        <p:spPr bwMode="auto">
          <a:xfrm>
            <a:off x="161309" y="1348458"/>
            <a:ext cx="2511182" cy="524175"/>
          </a:xfrm>
          <a:prstGeom prst="rect">
            <a:avLst/>
          </a:prstGeom>
          <a:solidFill>
            <a:srgbClr val="79CA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2400" b="1" spc="-15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dhcp_pool1</a:t>
            </a:r>
            <a:endParaRPr kumimoji="0" lang="ko-KR" altLang="en-US" sz="2400" b="1" spc="-15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6" name="직사각형 19">
            <a:extLst>
              <a:ext uri="{FF2B5EF4-FFF2-40B4-BE49-F238E27FC236}">
                <a16:creationId xmlns:a16="http://schemas.microsoft.com/office/drawing/2014/main" id="{4B07F9B2-FBA2-9515-C1DC-AAF33AC2836C}"/>
              </a:ext>
            </a:extLst>
          </p:cNvPr>
          <p:cNvSpPr/>
          <p:nvPr/>
        </p:nvSpPr>
        <p:spPr bwMode="auto">
          <a:xfrm>
            <a:off x="5262345" y="1348459"/>
            <a:ext cx="2514857" cy="524175"/>
          </a:xfrm>
          <a:prstGeom prst="rect">
            <a:avLst/>
          </a:prstGeom>
          <a:solidFill>
            <a:srgbClr val="83B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id-ID" altLang="ko-KR" sz="2400" b="1" spc="-15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dhcp_pool2</a:t>
            </a:r>
            <a:endParaRPr lang="ko-KR" altLang="en-US" sz="2400" b="1" spc="-15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7" name="직사각형 20">
            <a:extLst>
              <a:ext uri="{FF2B5EF4-FFF2-40B4-BE49-F238E27FC236}">
                <a16:creationId xmlns:a16="http://schemas.microsoft.com/office/drawing/2014/main" id="{B28F98F1-89C4-B3BB-2D0E-CD08433E0D47}"/>
              </a:ext>
            </a:extLst>
          </p:cNvPr>
          <p:cNvSpPr/>
          <p:nvPr/>
        </p:nvSpPr>
        <p:spPr bwMode="auto">
          <a:xfrm>
            <a:off x="161309" y="1964759"/>
            <a:ext cx="2500657" cy="937468"/>
          </a:xfrm>
          <a:prstGeom prst="rect">
            <a:avLst/>
          </a:prstGeom>
          <a:solidFill>
            <a:schemeClr val="bg1"/>
          </a:solidFill>
          <a:ln w="3175">
            <a:solidFill>
              <a:srgbClr val="79CA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Interface</a:t>
            </a: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ether1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Network 	: 192.168.1.0 /24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Gateway</a:t>
            </a:r>
            <a:r>
              <a:rPr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192.168.1.1/24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DNS	: 8.8.8.8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Lease</a:t>
            </a: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00:10:00	</a:t>
            </a:r>
            <a:endParaRPr kumimoji="0" lang="ko-KR" altLang="en-US" sz="1050" dirty="0">
              <a:solidFill>
                <a:schemeClr val="tx1"/>
              </a:solidFill>
              <a:latin typeface="Arial" panose="020B0604020202020204" pitchFamily="34" charset="0"/>
              <a:ea typeface="나눔스퀘어 Bold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8" name="직사각형 21">
            <a:extLst>
              <a:ext uri="{FF2B5EF4-FFF2-40B4-BE49-F238E27FC236}">
                <a16:creationId xmlns:a16="http://schemas.microsoft.com/office/drawing/2014/main" id="{71DE8A88-72AB-1EB3-2197-AA8473BD77E8}"/>
              </a:ext>
            </a:extLst>
          </p:cNvPr>
          <p:cNvSpPr/>
          <p:nvPr/>
        </p:nvSpPr>
        <p:spPr bwMode="auto">
          <a:xfrm>
            <a:off x="5262345" y="1964758"/>
            <a:ext cx="2514856" cy="937467"/>
          </a:xfrm>
          <a:prstGeom prst="rect">
            <a:avLst/>
          </a:prstGeom>
          <a:solidFill>
            <a:schemeClr val="bg1"/>
          </a:solidFill>
          <a:ln w="3175">
            <a:solidFill>
              <a:srgbClr val="83B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117475" latinLnBrk="0">
              <a:tabLst>
                <a:tab pos="741363" algn="l"/>
              </a:tabLst>
              <a:defRPr/>
            </a:pPr>
            <a:r>
              <a:rPr kumimoji="0"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Interface</a:t>
            </a: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ether2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Network 	: 192.168.2.0 /24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Gateway</a:t>
            </a:r>
            <a:r>
              <a:rPr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192.168.2.1/24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DNS	: 8.8.8.8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Lease</a:t>
            </a: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00:10:00</a:t>
            </a:r>
            <a:endParaRPr kumimoji="0" lang="ko-KR" altLang="en-US" sz="1050" dirty="0">
              <a:solidFill>
                <a:schemeClr val="tx1"/>
              </a:solidFill>
              <a:latin typeface="Arial" panose="020B0604020202020204" pitchFamily="34" charset="0"/>
              <a:ea typeface="나눔스퀘어 Bold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682D9B-762B-3B33-5F6E-0405837D475A}"/>
              </a:ext>
            </a:extLst>
          </p:cNvPr>
          <p:cNvSpPr txBox="1"/>
          <p:nvPr/>
        </p:nvSpPr>
        <p:spPr>
          <a:xfrm>
            <a:off x="3059942" y="1258145"/>
            <a:ext cx="16109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dirty="0"/>
              <a:t>DHCP Server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A49F09-C31A-E65C-E909-378D6E676FF8}"/>
              </a:ext>
            </a:extLst>
          </p:cNvPr>
          <p:cNvSpPr txBox="1"/>
          <p:nvPr/>
        </p:nvSpPr>
        <p:spPr>
          <a:xfrm>
            <a:off x="2349406" y="2358869"/>
            <a:ext cx="16109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dirty="0"/>
              <a:t>ether1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4CCA3EE-C950-CDD7-75AD-35463079FA9A}"/>
              </a:ext>
            </a:extLst>
          </p:cNvPr>
          <p:cNvSpPr txBox="1"/>
          <p:nvPr/>
        </p:nvSpPr>
        <p:spPr>
          <a:xfrm>
            <a:off x="3960318" y="2322948"/>
            <a:ext cx="16109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dirty="0"/>
              <a:t>ether2</a:t>
            </a: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6B018BC-0E88-47D8-6366-E6D730A13231}"/>
              </a:ext>
            </a:extLst>
          </p:cNvPr>
          <p:cNvSpPr txBox="1">
            <a:spLocks/>
          </p:cNvSpPr>
          <p:nvPr/>
        </p:nvSpPr>
        <p:spPr>
          <a:xfrm>
            <a:off x="9568206" y="1240693"/>
            <a:ext cx="2516918" cy="271964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Akses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mikrotik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Berikan IP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interface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Membuat DHCP untuk setiap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interface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yang telah memiliki IP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endParaRPr lang="id-ID" sz="1800" b="0" dirty="0">
              <a:solidFill>
                <a:srgbClr val="273239"/>
              </a:solidFill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Cek IP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setiap PC</a:t>
            </a:r>
          </a:p>
        </p:txBody>
      </p:sp>
    </p:spTree>
    <p:extLst>
      <p:ext uri="{BB962C8B-B14F-4D97-AF65-F5344CB8AC3E}">
        <p14:creationId xmlns:p14="http://schemas.microsoft.com/office/powerpoint/2010/main" val="500723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  <p:bldP spid="12" grpId="0"/>
      <p:bldP spid="14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80772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Akses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Winbox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6B018BC-0E88-47D8-6366-E6D730A13231}"/>
              </a:ext>
            </a:extLst>
          </p:cNvPr>
          <p:cNvSpPr txBox="1">
            <a:spLocks/>
          </p:cNvSpPr>
          <p:nvPr/>
        </p:nvSpPr>
        <p:spPr>
          <a:xfrm>
            <a:off x="9617633" y="1413688"/>
            <a:ext cx="2516918" cy="129862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Download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sesuai dengan besar bit sistem operasi yang digunakan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5A133EF-B38D-4970-8457-DCF843BC74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57" y="1465749"/>
            <a:ext cx="9190367" cy="476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828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65571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Akses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– Hard Reset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6B018BC-0E88-47D8-6366-E6D730A13231}"/>
              </a:ext>
            </a:extLst>
          </p:cNvPr>
          <p:cNvSpPr txBox="1">
            <a:spLocks/>
          </p:cNvSpPr>
          <p:nvPr/>
        </p:nvSpPr>
        <p:spPr>
          <a:xfrm>
            <a:off x="1409721" y="3994230"/>
            <a:ext cx="962775" cy="86976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5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600" dirty="0">
                <a:solidFill>
                  <a:srgbClr val="273239"/>
                </a:solidFill>
                <a:latin typeface="Nunito" pitchFamily="2" charset="0"/>
              </a:rPr>
              <a:t>1</a:t>
            </a: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Tekan tahan tombol reset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1026" name="Picture 2" descr="Jual Mikrotik Rb750gr3 ( Hex ) Gigabit Ethernet Di Seller Wireless Mall  Store - Mangga Dua Selatan, Kota Jakarta Pusat | Blibli">
            <a:extLst>
              <a:ext uri="{FF2B5EF4-FFF2-40B4-BE49-F238E27FC236}">
                <a16:creationId xmlns:a16="http://schemas.microsoft.com/office/drawing/2014/main" id="{DF493E1F-6206-0159-5B6A-62D9ED8DB9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67" b="18804"/>
          <a:stretch/>
        </p:blipFill>
        <p:spPr bwMode="auto">
          <a:xfrm>
            <a:off x="284040" y="1447497"/>
            <a:ext cx="5116854" cy="238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37E76BAC-77D1-8846-FAED-86D722B938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11" t="34667" r="28361" b="35613"/>
          <a:stretch/>
        </p:blipFill>
        <p:spPr bwMode="auto">
          <a:xfrm>
            <a:off x="524292" y="3888931"/>
            <a:ext cx="643233" cy="292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18F2591-9803-9F85-7807-ABC835D20C1B}"/>
              </a:ext>
            </a:extLst>
          </p:cNvPr>
          <p:cNvCxnSpPr/>
          <p:nvPr/>
        </p:nvCxnSpPr>
        <p:spPr>
          <a:xfrm flipV="1">
            <a:off x="1225194" y="3429000"/>
            <a:ext cx="0" cy="209366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A2C6D85-438F-1F07-4D37-3CBAE75D5921}"/>
              </a:ext>
            </a:extLst>
          </p:cNvPr>
          <p:cNvCxnSpPr>
            <a:cxnSpLocks/>
          </p:cNvCxnSpPr>
          <p:nvPr/>
        </p:nvCxnSpPr>
        <p:spPr>
          <a:xfrm flipV="1">
            <a:off x="852092" y="3186795"/>
            <a:ext cx="0" cy="76651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926823C7-06BA-D061-B5A1-92F02AF341DE}"/>
              </a:ext>
            </a:extLst>
          </p:cNvPr>
          <p:cNvSpPr txBox="1">
            <a:spLocks/>
          </p:cNvSpPr>
          <p:nvPr/>
        </p:nvSpPr>
        <p:spPr>
          <a:xfrm>
            <a:off x="1390155" y="5986211"/>
            <a:ext cx="1001905" cy="8308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dirty="0">
                <a:solidFill>
                  <a:srgbClr val="273239"/>
                </a:solidFill>
                <a:latin typeface="Nunito" pitchFamily="2" charset="0"/>
              </a:rPr>
              <a:t>2</a:t>
            </a:r>
            <a:endParaRPr lang="id-ID" sz="1050" dirty="0">
              <a:solidFill>
                <a:srgbClr val="273239"/>
              </a:solidFill>
              <a:latin typeface="Nunito" pitchFamily="2" charset="0"/>
            </a:endParaRP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050" b="0" dirty="0">
                <a:solidFill>
                  <a:srgbClr val="273239"/>
                </a:solidFill>
                <a:latin typeface="Nunito" pitchFamily="2" charset="0"/>
              </a:rPr>
              <a:t>Masukkan kabel </a:t>
            </a:r>
            <a:r>
              <a:rPr lang="id-ID" sz="1050" b="0" dirty="0" err="1">
                <a:solidFill>
                  <a:srgbClr val="273239"/>
                </a:solidFill>
                <a:latin typeface="Nunito" pitchFamily="2" charset="0"/>
              </a:rPr>
              <a:t>power</a:t>
            </a:r>
            <a:endParaRPr lang="id-ID" sz="7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81D00BD-D9A7-3F32-2E96-39A20FCC63D7}"/>
              </a:ext>
            </a:extLst>
          </p:cNvPr>
          <p:cNvCxnSpPr>
            <a:cxnSpLocks/>
          </p:cNvCxnSpPr>
          <p:nvPr/>
        </p:nvCxnSpPr>
        <p:spPr>
          <a:xfrm flipH="1" flipV="1">
            <a:off x="1785551" y="3429000"/>
            <a:ext cx="1009892" cy="62401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38E3B5A2-A008-BDC3-8240-77E4703E477D}"/>
              </a:ext>
            </a:extLst>
          </p:cNvPr>
          <p:cNvSpPr txBox="1">
            <a:spLocks/>
          </p:cNvSpPr>
          <p:nvPr/>
        </p:nvSpPr>
        <p:spPr>
          <a:xfrm>
            <a:off x="2842467" y="4012676"/>
            <a:ext cx="1303223" cy="851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47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3400" dirty="0">
                <a:solidFill>
                  <a:srgbClr val="273239"/>
                </a:solidFill>
                <a:latin typeface="Nunito" pitchFamily="2" charset="0"/>
              </a:rPr>
              <a:t>3</a:t>
            </a: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Tunggu sekitar 2 menit, sampai lampu USR berkedip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77B71A7D-E451-5D51-E658-92A3579E82C6}"/>
              </a:ext>
            </a:extLst>
          </p:cNvPr>
          <p:cNvSpPr txBox="1">
            <a:spLocks/>
          </p:cNvSpPr>
          <p:nvPr/>
        </p:nvSpPr>
        <p:spPr>
          <a:xfrm>
            <a:off x="1409721" y="4922777"/>
            <a:ext cx="962775" cy="9422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6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600" dirty="0">
                <a:solidFill>
                  <a:srgbClr val="273239"/>
                </a:solidFill>
                <a:latin typeface="Nunito" pitchFamily="2" charset="0"/>
              </a:rPr>
              <a:t>4</a:t>
            </a: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Lepaskan tombol reset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A83D36D3-AB5D-27DD-1DA7-B02D7EB976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8946" y="1447497"/>
            <a:ext cx="3471616" cy="2406004"/>
          </a:xfrm>
          <a:prstGeom prst="rect">
            <a:avLst/>
          </a:prstGeom>
        </p:spPr>
      </p:pic>
      <p:sp>
        <p:nvSpPr>
          <p:cNvPr id="23" name="내용 개체 틀 2">
            <a:extLst>
              <a:ext uri="{FF2B5EF4-FFF2-40B4-BE49-F238E27FC236}">
                <a16:creationId xmlns:a16="http://schemas.microsoft.com/office/drawing/2014/main" id="{D8BE7516-D0B4-E6B7-59A9-C78CBAC84807}"/>
              </a:ext>
            </a:extLst>
          </p:cNvPr>
          <p:cNvSpPr txBox="1">
            <a:spLocks/>
          </p:cNvSpPr>
          <p:nvPr/>
        </p:nvSpPr>
        <p:spPr>
          <a:xfrm>
            <a:off x="5968945" y="3994230"/>
            <a:ext cx="3471609" cy="240600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Akses kembali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router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Ketika ada dialog, pilih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remove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configuration</a:t>
            </a:r>
            <a:endParaRPr lang="id-ID" sz="1800" b="0" dirty="0">
              <a:solidFill>
                <a:srgbClr val="273239"/>
              </a:solidFill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Router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akan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reboot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winbox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akan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connect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kembali dengan konfigurasi yang telah terhapus</a:t>
            </a:r>
          </a:p>
        </p:txBody>
      </p:sp>
    </p:spTree>
    <p:extLst>
      <p:ext uri="{BB962C8B-B14F-4D97-AF65-F5344CB8AC3E}">
        <p14:creationId xmlns:p14="http://schemas.microsoft.com/office/powerpoint/2010/main" val="1446793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0" grpId="0" animBg="1"/>
      <p:bldP spid="18" grpId="0" animBg="1"/>
      <p:bldP spid="19" grpId="0" animBg="1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80772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Akses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Winbox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6B018BC-0E88-47D8-6366-E6D730A13231}"/>
              </a:ext>
            </a:extLst>
          </p:cNvPr>
          <p:cNvSpPr txBox="1">
            <a:spLocks/>
          </p:cNvSpPr>
          <p:nvPr/>
        </p:nvSpPr>
        <p:spPr>
          <a:xfrm>
            <a:off x="213357" y="4746626"/>
            <a:ext cx="8563906" cy="129862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Klik dobel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mac-address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yang tertera di tabel bagian bawah hingga bagian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connect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to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berisi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mac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yang sama dengan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mac-address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router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di bawah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Untuk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default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username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adalah </a:t>
            </a:r>
            <a:r>
              <a:rPr lang="id-ID" sz="1800" i="0" dirty="0">
                <a:solidFill>
                  <a:srgbClr val="273239"/>
                </a:solidFill>
                <a:effectLst/>
                <a:latin typeface="Nunito" pitchFamily="2" charset="0"/>
              </a:rPr>
              <a:t>admin 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tanpa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password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0CAF41A-3EA4-C201-027A-BF5EE4A3DF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57" y="1111221"/>
            <a:ext cx="8563906" cy="344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78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80772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Akses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Winbox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6B018BC-0E88-47D8-6366-E6D730A13231}"/>
              </a:ext>
            </a:extLst>
          </p:cNvPr>
          <p:cNvSpPr txBox="1">
            <a:spLocks/>
          </p:cNvSpPr>
          <p:nvPr/>
        </p:nvSpPr>
        <p:spPr>
          <a:xfrm>
            <a:off x="9570267" y="1205345"/>
            <a:ext cx="2395521" cy="129862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Pilih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cancel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saja jika ada pemberitahuan untuk mengubah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password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219D40-4840-6E19-B1A1-61F123D404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277" y="1205345"/>
            <a:ext cx="7893214" cy="5558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95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46816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Akses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Soft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Reset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A83D36D3-AB5D-27DD-1DA7-B02D7EB976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8945" y="1447496"/>
            <a:ext cx="4316477" cy="2991535"/>
          </a:xfrm>
          <a:prstGeom prst="rect">
            <a:avLst/>
          </a:prstGeom>
        </p:spPr>
      </p:pic>
      <p:sp>
        <p:nvSpPr>
          <p:cNvPr id="23" name="내용 개체 틀 2">
            <a:extLst>
              <a:ext uri="{FF2B5EF4-FFF2-40B4-BE49-F238E27FC236}">
                <a16:creationId xmlns:a16="http://schemas.microsoft.com/office/drawing/2014/main" id="{D8BE7516-D0B4-E6B7-59A9-C78CBAC84807}"/>
              </a:ext>
            </a:extLst>
          </p:cNvPr>
          <p:cNvSpPr txBox="1">
            <a:spLocks/>
          </p:cNvSpPr>
          <p:nvPr/>
        </p:nvSpPr>
        <p:spPr>
          <a:xfrm>
            <a:off x="5968945" y="4451996"/>
            <a:ext cx="3471609" cy="240600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Akses kembali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router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Ketika ada dialog, pilih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remove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configuration</a:t>
            </a:r>
            <a:endParaRPr lang="id-ID" sz="1800" b="0" dirty="0">
              <a:solidFill>
                <a:srgbClr val="273239"/>
              </a:solidFill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Router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akan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reboot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winbox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akan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connect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kembali dengan konfigurasi yang telah terhapus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21D082-ED92-4FDC-7074-2807125D0E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33" y="1447497"/>
            <a:ext cx="5713299" cy="3408733"/>
          </a:xfrm>
          <a:prstGeom prst="rect">
            <a:avLst/>
          </a:prstGeom>
        </p:spPr>
      </p:pic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6419BC62-1797-BF0B-E299-94B9558E4EFD}"/>
              </a:ext>
            </a:extLst>
          </p:cNvPr>
          <p:cNvSpPr txBox="1">
            <a:spLocks/>
          </p:cNvSpPr>
          <p:nvPr/>
        </p:nvSpPr>
        <p:spPr>
          <a:xfrm>
            <a:off x="3091152" y="5654999"/>
            <a:ext cx="2740724" cy="94047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400" b="0" i="0" dirty="0">
                <a:solidFill>
                  <a:srgbClr val="273239"/>
                </a:solidFill>
                <a:effectLst/>
                <a:latin typeface="Nunito" pitchFamily="2" charset="0"/>
              </a:rPr>
              <a:t>Pada notifikasi yang muncul pilih </a:t>
            </a: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400" i="0" dirty="0">
                <a:solidFill>
                  <a:srgbClr val="273239"/>
                </a:solidFill>
                <a:effectLst/>
                <a:latin typeface="Nunito" pitchFamily="2" charset="0"/>
              </a:rPr>
              <a:t>Yes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B296BAD-0DF1-5EBC-1651-09C236DE9E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570" y="5654998"/>
            <a:ext cx="2740724" cy="987342"/>
          </a:xfrm>
          <a:prstGeom prst="rect">
            <a:avLst/>
          </a:prstGeom>
        </p:spPr>
      </p:pic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D748BE87-1CB2-1679-3901-FEF24EF3A010}"/>
              </a:ext>
            </a:extLst>
          </p:cNvPr>
          <p:cNvSpPr txBox="1">
            <a:spLocks/>
          </p:cNvSpPr>
          <p:nvPr/>
        </p:nvSpPr>
        <p:spPr>
          <a:xfrm>
            <a:off x="365758" y="5057405"/>
            <a:ext cx="5625874" cy="74999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0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Untuk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mereset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, akses menu </a:t>
            </a:r>
            <a:r>
              <a:rPr lang="id-ID" sz="2000" i="0" dirty="0">
                <a:solidFill>
                  <a:srgbClr val="273239"/>
                </a:solidFill>
                <a:effectLst/>
                <a:latin typeface="Nunito" pitchFamily="2" charset="0"/>
              </a:rPr>
              <a:t>System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000" dirty="0">
                <a:sym typeface="Symbol" panose="05050102010706020507" pitchFamily="18" charset="2"/>
              </a:rPr>
              <a:t>  Reset </a:t>
            </a:r>
            <a:r>
              <a:rPr lang="id-ID" sz="2000" dirty="0" err="1">
                <a:sym typeface="Symbol" panose="05050102010706020507" pitchFamily="18" charset="2"/>
              </a:rPr>
              <a:t>Configuration</a:t>
            </a:r>
            <a:r>
              <a:rPr lang="id-ID" sz="2000" dirty="0">
                <a:sym typeface="Symbol" panose="05050102010706020507" pitchFamily="18" charset="2"/>
              </a:rPr>
              <a:t> </a:t>
            </a:r>
            <a:r>
              <a:rPr lang="id-ID" sz="2000" b="0" dirty="0">
                <a:sym typeface="Symbol" panose="05050102010706020507" pitchFamily="18" charset="2"/>
              </a:rPr>
              <a:t>pada </a:t>
            </a:r>
            <a:r>
              <a:rPr lang="id-ID" sz="2000" b="0" dirty="0" err="1">
                <a:sym typeface="Symbol" panose="05050102010706020507" pitchFamily="18" charset="2"/>
              </a:rPr>
              <a:t>windows</a:t>
            </a:r>
            <a:r>
              <a:rPr lang="id-ID" sz="2000" b="0" dirty="0">
                <a:sym typeface="Symbol" panose="05050102010706020507" pitchFamily="18" charset="2"/>
              </a:rPr>
              <a:t> baru pilih </a:t>
            </a:r>
            <a:r>
              <a:rPr lang="id-ID" sz="2000" dirty="0">
                <a:sym typeface="Symbol" panose="05050102010706020507" pitchFamily="18" charset="2"/>
              </a:rPr>
              <a:t>reset </a:t>
            </a:r>
            <a:r>
              <a:rPr lang="id-ID" sz="2000" dirty="0" err="1">
                <a:sym typeface="Symbol" panose="05050102010706020507" pitchFamily="18" charset="2"/>
              </a:rPr>
              <a:t>configuratin</a:t>
            </a:r>
            <a:endParaRPr lang="id-ID" sz="20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838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8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00489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Mengubah Nama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D748BE87-1CB2-1679-3901-FEF24EF3A010}"/>
              </a:ext>
            </a:extLst>
          </p:cNvPr>
          <p:cNvSpPr txBox="1">
            <a:spLocks/>
          </p:cNvSpPr>
          <p:nvPr/>
        </p:nvSpPr>
        <p:spPr>
          <a:xfrm>
            <a:off x="125932" y="1195919"/>
            <a:ext cx="11959191" cy="74999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Mengubah nama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router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cukup penting ketika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topologi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LAN yang kita atur memiliki lebih dari satu perangkat, sehingga akan lebih mudah dan mengurangi 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kemungkinan kesalahan perangkat yang kita konfigurasi</a:t>
            </a:r>
            <a:endParaRPr lang="id-ID" sz="20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FA5810-6469-9FFA-43BC-38C373200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81" y="2646168"/>
            <a:ext cx="5408967" cy="2702036"/>
          </a:xfrm>
          <a:prstGeom prst="rect">
            <a:avLst/>
          </a:prstGeom>
        </p:spPr>
      </p:pic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8D4BA2DE-B957-1108-1CBF-EB00B3CD487D}"/>
              </a:ext>
            </a:extLst>
          </p:cNvPr>
          <p:cNvSpPr txBox="1">
            <a:spLocks/>
          </p:cNvSpPr>
          <p:nvPr/>
        </p:nvSpPr>
        <p:spPr>
          <a:xfrm>
            <a:off x="5672469" y="4497918"/>
            <a:ext cx="3669239" cy="127886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Untuk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merubahnya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, pilih </a:t>
            </a:r>
            <a:r>
              <a:rPr lang="id-ID" sz="200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system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000" dirty="0">
                <a:sym typeface="Symbol" panose="05050102010706020507" pitchFamily="18" charset="2"/>
              </a:rPr>
              <a:t>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00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identity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rubah nama dan pilih OK</a:t>
            </a: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E6A92C05-D506-4111-6DEC-03D803D123BC}"/>
              </a:ext>
            </a:extLst>
          </p:cNvPr>
          <p:cNvSpPr txBox="1">
            <a:spLocks/>
          </p:cNvSpPr>
          <p:nvPr/>
        </p:nvSpPr>
        <p:spPr>
          <a:xfrm>
            <a:off x="318972" y="2131292"/>
            <a:ext cx="5243079" cy="68354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Sebelum kita rubah namanya adalah </a:t>
            </a:r>
            <a:r>
              <a:rPr lang="id-ID" sz="200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MikroTik</a:t>
            </a:r>
            <a:endParaRPr lang="id-ID" sz="20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0A10B82-0AF3-A387-84CF-9B90E1104E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2469" y="2646168"/>
            <a:ext cx="6495222" cy="169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32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00489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Mengubah Nama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713F762-95FC-0B40-B9B0-B9A35B0179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57" y="1287593"/>
            <a:ext cx="7696424" cy="1962233"/>
          </a:xfrm>
          <a:prstGeom prst="rect">
            <a:avLst/>
          </a:prstGeom>
        </p:spPr>
      </p:pic>
      <p:sp>
        <p:nvSpPr>
          <p:cNvPr id="20" name="내용 개체 틀 2">
            <a:extLst>
              <a:ext uri="{FF2B5EF4-FFF2-40B4-BE49-F238E27FC236}">
                <a16:creationId xmlns:a16="http://schemas.microsoft.com/office/drawing/2014/main" id="{AD85DBAD-10A7-54D1-9D1C-9BACB6CE3DDD}"/>
              </a:ext>
            </a:extLst>
          </p:cNvPr>
          <p:cNvSpPr txBox="1">
            <a:spLocks/>
          </p:cNvSpPr>
          <p:nvPr/>
        </p:nvSpPr>
        <p:spPr>
          <a:xfrm>
            <a:off x="8120754" y="1287593"/>
            <a:ext cx="3476030" cy="157917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Perubahan bisa dilihat di bagian atas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winbox</a:t>
            </a:r>
            <a:endParaRPr lang="id-ID" sz="20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D77E45F-F20C-2641-1AFD-D8B8522684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57" y="3615269"/>
            <a:ext cx="5965021" cy="2793060"/>
          </a:xfrm>
          <a:prstGeom prst="rect">
            <a:avLst/>
          </a:prstGeom>
        </p:spPr>
      </p:pic>
      <p:sp>
        <p:nvSpPr>
          <p:cNvPr id="25" name="내용 개체 틀 2">
            <a:extLst>
              <a:ext uri="{FF2B5EF4-FFF2-40B4-BE49-F238E27FC236}">
                <a16:creationId xmlns:a16="http://schemas.microsoft.com/office/drawing/2014/main" id="{2DFB10B0-BC51-9D6A-74E6-588D42241DA2}"/>
              </a:ext>
            </a:extLst>
          </p:cNvPr>
          <p:cNvSpPr txBox="1">
            <a:spLocks/>
          </p:cNvSpPr>
          <p:nvPr/>
        </p:nvSpPr>
        <p:spPr>
          <a:xfrm>
            <a:off x="6558327" y="3615269"/>
            <a:ext cx="2159365" cy="279306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Atau di halaman depan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winbox</a:t>
            </a:r>
            <a:endParaRPr lang="id-ID" sz="24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1707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55656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Konfigurasi IP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6B018BC-0E88-47D8-6366-E6D730A13231}"/>
              </a:ext>
            </a:extLst>
          </p:cNvPr>
          <p:cNvSpPr txBox="1">
            <a:spLocks/>
          </p:cNvSpPr>
          <p:nvPr/>
        </p:nvSpPr>
        <p:spPr>
          <a:xfrm>
            <a:off x="213357" y="1187530"/>
            <a:ext cx="4851540" cy="49453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Konfigurasi IP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sesuai tabel berikut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90AC09E-A61D-DBEC-EC7E-88809053DA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8783106"/>
              </p:ext>
            </p:extLst>
          </p:nvPr>
        </p:nvGraphicFramePr>
        <p:xfrm>
          <a:off x="266873" y="1749095"/>
          <a:ext cx="4798027" cy="1739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4068">
                  <a:extLst>
                    <a:ext uri="{9D8B030D-6E8A-4147-A177-3AD203B41FA5}">
                      <a16:colId xmlns:a16="http://schemas.microsoft.com/office/drawing/2014/main" val="1779046776"/>
                    </a:ext>
                  </a:extLst>
                </a:gridCol>
                <a:gridCol w="2383959">
                  <a:extLst>
                    <a:ext uri="{9D8B030D-6E8A-4147-A177-3AD203B41FA5}">
                      <a16:colId xmlns:a16="http://schemas.microsoft.com/office/drawing/2014/main" val="2396521165"/>
                    </a:ext>
                  </a:extLst>
                </a:gridCol>
              </a:tblGrid>
              <a:tr h="579912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err="1"/>
                        <a:t>Interface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IP </a:t>
                      </a:r>
                      <a:r>
                        <a:rPr lang="id-ID" sz="2000" dirty="0" err="1"/>
                        <a:t>Address</a:t>
                      </a:r>
                      <a:endParaRPr lang="id-ID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22273904"/>
                  </a:ext>
                </a:extLst>
              </a:tr>
              <a:tr h="579912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ether1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192.168.1.1/24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36987610"/>
                  </a:ext>
                </a:extLst>
              </a:tr>
              <a:tr h="579912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ether2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192.168.2.1/24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07922575"/>
                  </a:ext>
                </a:extLst>
              </a:tr>
            </a:tbl>
          </a:graphicData>
        </a:graphic>
      </p:graphicFrame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5691C3CC-FA00-2934-D56B-5F9C6D5F8BDA}"/>
              </a:ext>
            </a:extLst>
          </p:cNvPr>
          <p:cNvSpPr txBox="1">
            <a:spLocks/>
          </p:cNvSpPr>
          <p:nvPr/>
        </p:nvSpPr>
        <p:spPr>
          <a:xfrm>
            <a:off x="106876" y="3555864"/>
            <a:ext cx="4798029" cy="101099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Pemberian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pada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interface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dilakukan pada menu IP </a:t>
            </a:r>
            <a:r>
              <a:rPr lang="id-ID" sz="2000" dirty="0">
                <a:sym typeface="Symbol" panose="05050102010706020507" pitchFamily="18" charset="2"/>
              </a:rPr>
              <a:t> </a:t>
            </a:r>
            <a:r>
              <a:rPr lang="id-ID" sz="2000" dirty="0" err="1">
                <a:sym typeface="Symbol" panose="05050102010706020507" pitchFamily="18" charset="2"/>
              </a:rPr>
              <a:t>Addresses</a:t>
            </a:r>
            <a:endParaRPr lang="id-ID" sz="20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8DB28F6-FD15-9C5E-97B5-2FC5124DDF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83" y="4382809"/>
            <a:ext cx="4816573" cy="1554854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E6C7CFC-A41F-5929-D420-F468F45EBF15}"/>
              </a:ext>
            </a:extLst>
          </p:cNvPr>
          <p:cNvCxnSpPr>
            <a:cxnSpLocks/>
          </p:cNvCxnSpPr>
          <p:nvPr/>
        </p:nvCxnSpPr>
        <p:spPr>
          <a:xfrm>
            <a:off x="5361709" y="1353785"/>
            <a:ext cx="0" cy="52488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36ED17E7-72B5-C515-DB8A-F2EF6C199A03}"/>
              </a:ext>
            </a:extLst>
          </p:cNvPr>
          <p:cNvSpPr txBox="1">
            <a:spLocks/>
          </p:cNvSpPr>
          <p:nvPr/>
        </p:nvSpPr>
        <p:spPr>
          <a:xfrm>
            <a:off x="8808400" y="1353785"/>
            <a:ext cx="2714555" cy="179369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Set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untuk kedua buah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interface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sesuai degan tabel</a:t>
            </a:r>
          </a:p>
        </p:txBody>
      </p:sp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83BE75B7-CA71-0E03-25E5-E226D8ED2B8E}"/>
              </a:ext>
            </a:extLst>
          </p:cNvPr>
          <p:cNvSpPr txBox="1">
            <a:spLocks/>
          </p:cNvSpPr>
          <p:nvPr/>
        </p:nvSpPr>
        <p:spPr>
          <a:xfrm>
            <a:off x="5580260" y="3937978"/>
            <a:ext cx="6504864" cy="88966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Bila telah selesai tampilan daftar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akan terlihat seperti gambar berikut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7DAB370B-7B2E-B4A8-0516-D61E19AA7A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7772" y="1353785"/>
            <a:ext cx="2915014" cy="24006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52BB0B6-B78C-181A-40CA-864D0C5D67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3998" y="4933705"/>
            <a:ext cx="3729995" cy="1576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556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5" grpId="0"/>
      <p:bldP spid="18" grpId="0"/>
      <p:bldP spid="1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79913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Membuat DHCP Server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6B018BC-0E88-47D8-6366-E6D730A13231}"/>
              </a:ext>
            </a:extLst>
          </p:cNvPr>
          <p:cNvSpPr txBox="1">
            <a:spLocks/>
          </p:cNvSpPr>
          <p:nvPr/>
        </p:nvSpPr>
        <p:spPr>
          <a:xfrm>
            <a:off x="217139" y="2518874"/>
            <a:ext cx="6338750" cy="55934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Akses menu DHCP server di</a:t>
            </a:r>
            <a:r>
              <a:rPr lang="id-ID" sz="1600" i="0" dirty="0">
                <a:solidFill>
                  <a:srgbClr val="273239"/>
                </a:solidFill>
                <a:effectLst/>
                <a:latin typeface="Nunito" pitchFamily="2" charset="0"/>
              </a:rPr>
              <a:t> IP </a:t>
            </a:r>
            <a:r>
              <a:rPr lang="id-ID" sz="1600" dirty="0">
                <a:sym typeface="Symbol" panose="05050102010706020507" pitchFamily="18" charset="2"/>
              </a:rPr>
              <a:t> DHCP Server  DHCP Setup</a:t>
            </a:r>
            <a:endParaRPr lang="id-ID" sz="16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5691C3CC-FA00-2934-D56B-5F9C6D5F8BDA}"/>
              </a:ext>
            </a:extLst>
          </p:cNvPr>
          <p:cNvSpPr txBox="1">
            <a:spLocks/>
          </p:cNvSpPr>
          <p:nvPr/>
        </p:nvSpPr>
        <p:spPr>
          <a:xfrm>
            <a:off x="166116" y="1154587"/>
            <a:ext cx="5543203" cy="39887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Berikan pengaturan </a:t>
            </a:r>
            <a:r>
              <a:rPr lang="id-ID" sz="16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dhcp</a:t>
            </a:r>
            <a:r>
              <a:rPr lang="id-ID" sz="1600" b="0" i="0" dirty="0">
                <a:solidFill>
                  <a:srgbClr val="273239"/>
                </a:solidFill>
                <a:effectLst/>
                <a:latin typeface="Nunito" pitchFamily="2" charset="0"/>
              </a:rPr>
              <a:t> server sesuai tabel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433590C-4C38-0DB5-795C-1C87F53A56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63" y="2876168"/>
            <a:ext cx="6297723" cy="1468984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2881957-9F33-EFF7-C048-14EBFD169D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333708"/>
              </p:ext>
            </p:extLst>
          </p:nvPr>
        </p:nvGraphicFramePr>
        <p:xfrm>
          <a:off x="213357" y="1500910"/>
          <a:ext cx="6338750" cy="877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057">
                  <a:extLst>
                    <a:ext uri="{9D8B030D-6E8A-4147-A177-3AD203B41FA5}">
                      <a16:colId xmlns:a16="http://schemas.microsoft.com/office/drawing/2014/main" val="1779046776"/>
                    </a:ext>
                  </a:extLst>
                </a:gridCol>
                <a:gridCol w="1212139">
                  <a:extLst>
                    <a:ext uri="{9D8B030D-6E8A-4147-A177-3AD203B41FA5}">
                      <a16:colId xmlns:a16="http://schemas.microsoft.com/office/drawing/2014/main" val="780401673"/>
                    </a:ext>
                  </a:extLst>
                </a:gridCol>
                <a:gridCol w="979760">
                  <a:extLst>
                    <a:ext uri="{9D8B030D-6E8A-4147-A177-3AD203B41FA5}">
                      <a16:colId xmlns:a16="http://schemas.microsoft.com/office/drawing/2014/main" val="2606850991"/>
                    </a:ext>
                  </a:extLst>
                </a:gridCol>
                <a:gridCol w="1859032">
                  <a:extLst>
                    <a:ext uri="{9D8B030D-6E8A-4147-A177-3AD203B41FA5}">
                      <a16:colId xmlns:a16="http://schemas.microsoft.com/office/drawing/2014/main" val="4116273843"/>
                    </a:ext>
                  </a:extLst>
                </a:gridCol>
                <a:gridCol w="596649">
                  <a:extLst>
                    <a:ext uri="{9D8B030D-6E8A-4147-A177-3AD203B41FA5}">
                      <a16:colId xmlns:a16="http://schemas.microsoft.com/office/drawing/2014/main" val="3840256614"/>
                    </a:ext>
                  </a:extLst>
                </a:gridCol>
                <a:gridCol w="898113">
                  <a:extLst>
                    <a:ext uri="{9D8B030D-6E8A-4147-A177-3AD203B41FA5}">
                      <a16:colId xmlns:a16="http://schemas.microsoft.com/office/drawing/2014/main" val="485776709"/>
                    </a:ext>
                  </a:extLst>
                </a:gridCol>
              </a:tblGrid>
              <a:tr h="292394">
                <a:tc>
                  <a:txBody>
                    <a:bodyPr/>
                    <a:lstStyle/>
                    <a:p>
                      <a:pPr algn="ctr"/>
                      <a:r>
                        <a:rPr lang="id-ID" sz="1100" dirty="0" err="1"/>
                        <a:t>Interface</a:t>
                      </a:r>
                      <a:endParaRPr lang="id-ID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 err="1"/>
                        <a:t>Address</a:t>
                      </a:r>
                      <a:r>
                        <a:rPr lang="id-ID" sz="1100" dirty="0"/>
                        <a:t> </a:t>
                      </a:r>
                      <a:r>
                        <a:rPr lang="id-ID" sz="1100" dirty="0" err="1"/>
                        <a:t>Space</a:t>
                      </a:r>
                      <a:endParaRPr lang="id-ID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 err="1"/>
                        <a:t>Gateway</a:t>
                      </a:r>
                      <a:endParaRPr lang="id-ID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 err="1"/>
                        <a:t>Address</a:t>
                      </a:r>
                      <a:r>
                        <a:rPr lang="id-ID" sz="1100" dirty="0"/>
                        <a:t> </a:t>
                      </a:r>
                      <a:r>
                        <a:rPr lang="id-ID" sz="1100" dirty="0" err="1"/>
                        <a:t>to</a:t>
                      </a:r>
                      <a:r>
                        <a:rPr lang="id-ID" sz="1100" dirty="0"/>
                        <a:t> </a:t>
                      </a:r>
                      <a:r>
                        <a:rPr lang="id-ID" sz="1100" dirty="0" err="1"/>
                        <a:t>Give</a:t>
                      </a:r>
                      <a:endParaRPr lang="id-ID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/>
                        <a:t>DNS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 err="1"/>
                        <a:t>Lease</a:t>
                      </a:r>
                      <a:r>
                        <a:rPr lang="id-ID" sz="1100" dirty="0"/>
                        <a:t> </a:t>
                      </a:r>
                      <a:r>
                        <a:rPr lang="id-ID" sz="1100" dirty="0" err="1"/>
                        <a:t>time</a:t>
                      </a:r>
                      <a:endParaRPr lang="id-ID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22273904"/>
                  </a:ext>
                </a:extLst>
              </a:tr>
              <a:tr h="292394">
                <a:tc>
                  <a:txBody>
                    <a:bodyPr/>
                    <a:lstStyle/>
                    <a:p>
                      <a:pPr algn="ctr"/>
                      <a:r>
                        <a:rPr lang="id-ID" sz="1100" dirty="0"/>
                        <a:t>ether1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/>
                        <a:t>192.168.1.0/24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/>
                        <a:t>192.168.1.1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/>
                        <a:t>192.168.1.2-192.168.1.254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/>
                        <a:t>1.1.1.1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/>
                        <a:t>00:30:00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36987610"/>
                  </a:ext>
                </a:extLst>
              </a:tr>
              <a:tr h="292394">
                <a:tc>
                  <a:txBody>
                    <a:bodyPr/>
                    <a:lstStyle/>
                    <a:p>
                      <a:pPr algn="ctr"/>
                      <a:r>
                        <a:rPr lang="id-ID" sz="1100" dirty="0"/>
                        <a:t>ether2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dirty="0"/>
                        <a:t>192.168.2.0/24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dirty="0"/>
                        <a:t>192.168.2.1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dirty="0"/>
                        <a:t>192.168.2.2-192.168.2.254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dirty="0"/>
                        <a:t>1.1.1.1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dirty="0"/>
                        <a:t>00:30:00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07922575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DEC5670B-898C-4C86-5845-52DC55B796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227" y="5016314"/>
            <a:ext cx="2815737" cy="131788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A85DB8A-A554-617A-CEBB-BE2905D8FC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6514" y="5011654"/>
            <a:ext cx="2803059" cy="131501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38E9251-5A5C-66DB-9ABD-42CE3FB9A1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10570" y="1500909"/>
            <a:ext cx="2500972" cy="116814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B34B590-E7D1-9F77-7A30-87F9E38CC3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3776" y="1500909"/>
            <a:ext cx="2495825" cy="116814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8D570B5-4D96-B0EA-2F28-3A9FA278CA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55216" y="3150797"/>
            <a:ext cx="2484229" cy="116814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2BED114-4CA7-BA21-B4A1-CF17CD2C963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29660" y="3150796"/>
            <a:ext cx="2469939" cy="116381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C9EE30B-A9EA-0E71-8E53-445C4959D18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76898" y="5011654"/>
            <a:ext cx="2480010" cy="1168149"/>
          </a:xfrm>
          <a:prstGeom prst="rect">
            <a:avLst/>
          </a:prstGeom>
        </p:spPr>
      </p:pic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D2231092-6942-4F3D-89D2-300FEF8B0BBC}"/>
              </a:ext>
            </a:extLst>
          </p:cNvPr>
          <p:cNvCxnSpPr>
            <a:cxnSpLocks/>
          </p:cNvCxnSpPr>
          <p:nvPr/>
        </p:nvCxnSpPr>
        <p:spPr>
          <a:xfrm>
            <a:off x="6664999" y="1450330"/>
            <a:ext cx="0" cy="52488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내용 개체 틀 2">
            <a:extLst>
              <a:ext uri="{FF2B5EF4-FFF2-40B4-BE49-F238E27FC236}">
                <a16:creationId xmlns:a16="http://schemas.microsoft.com/office/drawing/2014/main" id="{8DCFA448-5D67-6DF6-5338-771AD745C5E5}"/>
              </a:ext>
            </a:extLst>
          </p:cNvPr>
          <p:cNvSpPr txBox="1">
            <a:spLocks/>
          </p:cNvSpPr>
          <p:nvPr/>
        </p:nvSpPr>
        <p:spPr>
          <a:xfrm>
            <a:off x="1582583" y="6326668"/>
            <a:ext cx="362946" cy="47492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600" i="0" dirty="0">
                <a:solidFill>
                  <a:srgbClr val="FF0000"/>
                </a:solidFill>
                <a:effectLst/>
                <a:latin typeface="Nunito" pitchFamily="2" charset="0"/>
              </a:rPr>
              <a:t>1</a:t>
            </a:r>
          </a:p>
        </p:txBody>
      </p:sp>
      <p:sp>
        <p:nvSpPr>
          <p:cNvPr id="39" name="내용 개체 틀 2">
            <a:extLst>
              <a:ext uri="{FF2B5EF4-FFF2-40B4-BE49-F238E27FC236}">
                <a16:creationId xmlns:a16="http://schemas.microsoft.com/office/drawing/2014/main" id="{E5421626-B7A6-7739-43BB-2FC562D53BDA}"/>
              </a:ext>
            </a:extLst>
          </p:cNvPr>
          <p:cNvSpPr txBox="1">
            <a:spLocks/>
          </p:cNvSpPr>
          <p:nvPr/>
        </p:nvSpPr>
        <p:spPr>
          <a:xfrm>
            <a:off x="4822591" y="6336612"/>
            <a:ext cx="333459" cy="47316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600" i="0" dirty="0">
                <a:solidFill>
                  <a:srgbClr val="FF0000"/>
                </a:solidFill>
                <a:effectLst/>
                <a:latin typeface="Nunito" pitchFamily="2" charset="0"/>
              </a:rPr>
              <a:t>2</a:t>
            </a:r>
          </a:p>
        </p:txBody>
      </p:sp>
      <p:sp>
        <p:nvSpPr>
          <p:cNvPr id="40" name="내용 개체 틀 2">
            <a:extLst>
              <a:ext uri="{FF2B5EF4-FFF2-40B4-BE49-F238E27FC236}">
                <a16:creationId xmlns:a16="http://schemas.microsoft.com/office/drawing/2014/main" id="{E81B92D0-2903-2C14-EFBF-3A9C927B66B0}"/>
              </a:ext>
            </a:extLst>
          </p:cNvPr>
          <p:cNvSpPr txBox="1">
            <a:spLocks/>
          </p:cNvSpPr>
          <p:nvPr/>
        </p:nvSpPr>
        <p:spPr>
          <a:xfrm>
            <a:off x="7980997" y="2686661"/>
            <a:ext cx="304827" cy="39887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600" i="0" dirty="0">
                <a:solidFill>
                  <a:srgbClr val="FF0000"/>
                </a:solidFill>
                <a:effectLst/>
                <a:latin typeface="Nunito" pitchFamily="2" charset="0"/>
              </a:rPr>
              <a:t>3</a:t>
            </a:r>
          </a:p>
        </p:txBody>
      </p:sp>
      <p:sp>
        <p:nvSpPr>
          <p:cNvPr id="41" name="내용 개체 틀 2">
            <a:extLst>
              <a:ext uri="{FF2B5EF4-FFF2-40B4-BE49-F238E27FC236}">
                <a16:creationId xmlns:a16="http://schemas.microsoft.com/office/drawing/2014/main" id="{E44E70FA-FC98-950C-9440-755728E1E3F8}"/>
              </a:ext>
            </a:extLst>
          </p:cNvPr>
          <p:cNvSpPr txBox="1">
            <a:spLocks/>
          </p:cNvSpPr>
          <p:nvPr/>
        </p:nvSpPr>
        <p:spPr>
          <a:xfrm>
            <a:off x="10827695" y="2676730"/>
            <a:ext cx="304827" cy="39887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600" i="0" dirty="0">
                <a:solidFill>
                  <a:srgbClr val="FF0000"/>
                </a:solidFill>
                <a:effectLst/>
                <a:latin typeface="Nunito" pitchFamily="2" charset="0"/>
              </a:rPr>
              <a:t>4</a:t>
            </a:r>
          </a:p>
        </p:txBody>
      </p:sp>
      <p:sp>
        <p:nvSpPr>
          <p:cNvPr id="43" name="내용 개체 틀 2">
            <a:extLst>
              <a:ext uri="{FF2B5EF4-FFF2-40B4-BE49-F238E27FC236}">
                <a16:creationId xmlns:a16="http://schemas.microsoft.com/office/drawing/2014/main" id="{3613FB2A-9D08-E28C-F05D-A70931FA6771}"/>
              </a:ext>
            </a:extLst>
          </p:cNvPr>
          <p:cNvSpPr txBox="1">
            <a:spLocks/>
          </p:cNvSpPr>
          <p:nvPr/>
        </p:nvSpPr>
        <p:spPr>
          <a:xfrm>
            <a:off x="8021535" y="4297392"/>
            <a:ext cx="304827" cy="39887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600" i="0" dirty="0">
                <a:solidFill>
                  <a:srgbClr val="FF0000"/>
                </a:solidFill>
                <a:effectLst/>
                <a:latin typeface="Nunito" pitchFamily="2" charset="0"/>
              </a:rPr>
              <a:t>5</a:t>
            </a:r>
          </a:p>
        </p:txBody>
      </p:sp>
      <p:sp>
        <p:nvSpPr>
          <p:cNvPr id="44" name="내용 개체 틀 2">
            <a:extLst>
              <a:ext uri="{FF2B5EF4-FFF2-40B4-BE49-F238E27FC236}">
                <a16:creationId xmlns:a16="http://schemas.microsoft.com/office/drawing/2014/main" id="{96082EA7-9B85-4C2A-FB3D-958B344E9BFB}"/>
              </a:ext>
            </a:extLst>
          </p:cNvPr>
          <p:cNvSpPr txBox="1">
            <a:spLocks/>
          </p:cNvSpPr>
          <p:nvPr/>
        </p:nvSpPr>
        <p:spPr>
          <a:xfrm>
            <a:off x="10764629" y="4221707"/>
            <a:ext cx="304827" cy="39887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600" i="0" dirty="0">
                <a:solidFill>
                  <a:srgbClr val="FF0000"/>
                </a:solidFill>
                <a:effectLst/>
                <a:latin typeface="Nunito" pitchFamily="2" charset="0"/>
              </a:rPr>
              <a:t>6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3A661989-5A1F-274D-6518-62052E6CAD6C}"/>
              </a:ext>
            </a:extLst>
          </p:cNvPr>
          <p:cNvSpPr txBox="1">
            <a:spLocks/>
          </p:cNvSpPr>
          <p:nvPr/>
        </p:nvSpPr>
        <p:spPr>
          <a:xfrm>
            <a:off x="8061056" y="6179803"/>
            <a:ext cx="304827" cy="39887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600" i="0" dirty="0">
                <a:solidFill>
                  <a:srgbClr val="FF0000"/>
                </a:solidFill>
                <a:effectLst/>
                <a:latin typeface="Nunito" pitchFamily="2" charset="0"/>
              </a:rPr>
              <a:t>7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F19542A-90B9-C695-4F40-5BF98706287D}"/>
              </a:ext>
            </a:extLst>
          </p:cNvPr>
          <p:cNvSpPr txBox="1">
            <a:spLocks/>
          </p:cNvSpPr>
          <p:nvPr/>
        </p:nvSpPr>
        <p:spPr>
          <a:xfrm>
            <a:off x="173666" y="4503008"/>
            <a:ext cx="3543726" cy="39887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Urutan pembuatan DHCP</a:t>
            </a:r>
          </a:p>
        </p:txBody>
      </p:sp>
    </p:spTree>
    <p:extLst>
      <p:ext uri="{BB962C8B-B14F-4D97-AF65-F5344CB8AC3E}">
        <p14:creationId xmlns:p14="http://schemas.microsoft.com/office/powerpoint/2010/main" val="83372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5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79913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Membuat DHCP Server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8421CC54-A245-1D6F-E2B8-F22198311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735" y="2391595"/>
            <a:ext cx="8391207" cy="3096385"/>
          </a:xfrm>
          <a:prstGeom prst="rect">
            <a:avLst/>
          </a:prstGeom>
        </p:spPr>
      </p:pic>
      <p:sp>
        <p:nvSpPr>
          <p:cNvPr id="37" name="내용 개체 틀 2">
            <a:extLst>
              <a:ext uri="{FF2B5EF4-FFF2-40B4-BE49-F238E27FC236}">
                <a16:creationId xmlns:a16="http://schemas.microsoft.com/office/drawing/2014/main" id="{5F8E00F9-38A9-FE44-2A30-F668B1D28F55}"/>
              </a:ext>
            </a:extLst>
          </p:cNvPr>
          <p:cNvSpPr txBox="1">
            <a:spLocks/>
          </p:cNvSpPr>
          <p:nvPr/>
        </p:nvSpPr>
        <p:spPr>
          <a:xfrm>
            <a:off x="423734" y="1697418"/>
            <a:ext cx="8391207" cy="694177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Hasil kedua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dhcp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server akan terlihat seperti gambar di bawah ini</a:t>
            </a:r>
          </a:p>
        </p:txBody>
      </p:sp>
    </p:spTree>
    <p:extLst>
      <p:ext uri="{BB962C8B-B14F-4D97-AF65-F5344CB8AC3E}">
        <p14:creationId xmlns:p14="http://schemas.microsoft.com/office/powerpoint/2010/main" val="693620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73341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Cek hasil DHCP Server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6B018BC-0E88-47D8-6366-E6D730A13231}"/>
              </a:ext>
            </a:extLst>
          </p:cNvPr>
          <p:cNvSpPr txBox="1">
            <a:spLocks/>
          </p:cNvSpPr>
          <p:nvPr/>
        </p:nvSpPr>
        <p:spPr>
          <a:xfrm>
            <a:off x="6935190" y="1561751"/>
            <a:ext cx="5149934" cy="259461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Cek setiap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didapatkan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dhcp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server, jika bekerja dengan baik seharusnya setiap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client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mendapatkan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sesuai dengan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network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masing-masing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dhcp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server di setiap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interface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router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terdekatnya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33185C-D54E-B232-D433-16D12734AF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496" y="1330062"/>
            <a:ext cx="6150061" cy="39175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8E0281D-33B9-2570-2B11-BF0D6FCFC8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57" y="5655479"/>
            <a:ext cx="2794144" cy="311166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FCE2062-A735-2820-A4E2-E6D922C860DA}"/>
              </a:ext>
            </a:extLst>
          </p:cNvPr>
          <p:cNvCxnSpPr>
            <a:cxnSpLocks/>
          </p:cNvCxnSpPr>
          <p:nvPr/>
        </p:nvCxnSpPr>
        <p:spPr>
          <a:xfrm>
            <a:off x="1028539" y="5103650"/>
            <a:ext cx="0" cy="551829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72CF6E49-94C5-0776-8D60-EFC8CC93A8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6628" y="6448587"/>
            <a:ext cx="2768742" cy="304816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CD3DAEC-2414-FDD5-2170-24A80F73A109}"/>
              </a:ext>
            </a:extLst>
          </p:cNvPr>
          <p:cNvCxnSpPr>
            <a:cxnSpLocks/>
          </p:cNvCxnSpPr>
          <p:nvPr/>
        </p:nvCxnSpPr>
        <p:spPr>
          <a:xfrm>
            <a:off x="3140365" y="5103650"/>
            <a:ext cx="0" cy="134493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34D186C8-93E6-3BC7-676A-360F2DE0C7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89920" y="6026632"/>
            <a:ext cx="2813195" cy="361969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1EC91B5-1550-7C92-67C9-96F4704F3C39}"/>
              </a:ext>
            </a:extLst>
          </p:cNvPr>
          <p:cNvCxnSpPr>
            <a:cxnSpLocks/>
          </p:cNvCxnSpPr>
          <p:nvPr/>
        </p:nvCxnSpPr>
        <p:spPr>
          <a:xfrm>
            <a:off x="4702866" y="5103650"/>
            <a:ext cx="0" cy="93995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5D43912A-C5CF-CB12-F4D3-03ED2CB7F2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8729" y="5637772"/>
            <a:ext cx="2813195" cy="336567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5BF70B29-51CF-91A0-70F5-DC94570D76BF}"/>
              </a:ext>
            </a:extLst>
          </p:cNvPr>
          <p:cNvCxnSpPr>
            <a:cxnSpLocks/>
          </p:cNvCxnSpPr>
          <p:nvPr/>
        </p:nvCxnSpPr>
        <p:spPr>
          <a:xfrm>
            <a:off x="6250617" y="5103650"/>
            <a:ext cx="0" cy="551829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4169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2736496"/>
            <a:ext cx="10515600" cy="2308324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Beberapa DHCP </a:t>
            </a:r>
            <a:b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dalam 1 LAN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4491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3AD666F-6DDE-00B8-63FE-D3808385F0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0381" y="1209258"/>
            <a:ext cx="4413477" cy="549303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309" y="309365"/>
            <a:ext cx="6267485" cy="60478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Percobaan : 2 DHCP - 1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직사각형 18">
            <a:extLst>
              <a:ext uri="{FF2B5EF4-FFF2-40B4-BE49-F238E27FC236}">
                <a16:creationId xmlns:a16="http://schemas.microsoft.com/office/drawing/2014/main" id="{5A75583E-09BD-50E4-C4DB-64496D6CE080}"/>
              </a:ext>
            </a:extLst>
          </p:cNvPr>
          <p:cNvSpPr/>
          <p:nvPr/>
        </p:nvSpPr>
        <p:spPr bwMode="auto">
          <a:xfrm>
            <a:off x="360788" y="2714989"/>
            <a:ext cx="2511182" cy="524175"/>
          </a:xfrm>
          <a:prstGeom prst="rect">
            <a:avLst/>
          </a:prstGeom>
          <a:solidFill>
            <a:srgbClr val="79CA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2400" b="1" spc="-150" dirty="0" err="1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dhcp_pool</a:t>
            </a:r>
            <a:endParaRPr kumimoji="0" lang="ko-KR" altLang="en-US" sz="2400" b="1" spc="-15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6" name="직사각형 19">
            <a:extLst>
              <a:ext uri="{FF2B5EF4-FFF2-40B4-BE49-F238E27FC236}">
                <a16:creationId xmlns:a16="http://schemas.microsoft.com/office/drawing/2014/main" id="{4B07F9B2-FBA2-9515-C1DC-AAF33AC2836C}"/>
              </a:ext>
            </a:extLst>
          </p:cNvPr>
          <p:cNvSpPr/>
          <p:nvPr/>
        </p:nvSpPr>
        <p:spPr bwMode="auto">
          <a:xfrm>
            <a:off x="5327660" y="2714992"/>
            <a:ext cx="2514857" cy="524175"/>
          </a:xfrm>
          <a:prstGeom prst="rect">
            <a:avLst/>
          </a:prstGeom>
          <a:solidFill>
            <a:srgbClr val="83B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id-ID" altLang="ko-KR" sz="2400" b="1" spc="-150" dirty="0" err="1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dhcp_pool</a:t>
            </a:r>
            <a:endParaRPr lang="ko-KR" altLang="en-US" sz="2400" b="1" spc="-15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7" name="직사각형 20">
            <a:extLst>
              <a:ext uri="{FF2B5EF4-FFF2-40B4-BE49-F238E27FC236}">
                <a16:creationId xmlns:a16="http://schemas.microsoft.com/office/drawing/2014/main" id="{B28F98F1-89C4-B3BB-2D0E-CD08433E0D47}"/>
              </a:ext>
            </a:extLst>
          </p:cNvPr>
          <p:cNvSpPr/>
          <p:nvPr/>
        </p:nvSpPr>
        <p:spPr bwMode="auto">
          <a:xfrm>
            <a:off x="360788" y="3331290"/>
            <a:ext cx="2500657" cy="937468"/>
          </a:xfrm>
          <a:prstGeom prst="rect">
            <a:avLst/>
          </a:prstGeom>
          <a:solidFill>
            <a:schemeClr val="bg1"/>
          </a:solidFill>
          <a:ln w="3175">
            <a:solidFill>
              <a:srgbClr val="79CA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Interface</a:t>
            </a: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ether1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Network 	: 192.168.10.0 /24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Gateway</a:t>
            </a:r>
            <a:r>
              <a:rPr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192.168.10.1/24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DNS	: 8.8.8.8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Lease</a:t>
            </a: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00:10:00	</a:t>
            </a:r>
            <a:endParaRPr kumimoji="0" lang="ko-KR" altLang="en-US" sz="1050" dirty="0">
              <a:solidFill>
                <a:schemeClr val="tx1"/>
              </a:solidFill>
              <a:latin typeface="Arial" panose="020B0604020202020204" pitchFamily="34" charset="0"/>
              <a:ea typeface="나눔스퀘어 Bold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8" name="직사각형 21">
            <a:extLst>
              <a:ext uri="{FF2B5EF4-FFF2-40B4-BE49-F238E27FC236}">
                <a16:creationId xmlns:a16="http://schemas.microsoft.com/office/drawing/2014/main" id="{71DE8A88-72AB-1EB3-2197-AA8473BD77E8}"/>
              </a:ext>
            </a:extLst>
          </p:cNvPr>
          <p:cNvSpPr/>
          <p:nvPr/>
        </p:nvSpPr>
        <p:spPr bwMode="auto">
          <a:xfrm>
            <a:off x="5327660" y="3331291"/>
            <a:ext cx="2514856" cy="937467"/>
          </a:xfrm>
          <a:prstGeom prst="rect">
            <a:avLst/>
          </a:prstGeom>
          <a:solidFill>
            <a:schemeClr val="bg1"/>
          </a:solidFill>
          <a:ln w="3175">
            <a:solidFill>
              <a:srgbClr val="83B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117475" latinLnBrk="0">
              <a:tabLst>
                <a:tab pos="741363" algn="l"/>
              </a:tabLst>
              <a:defRPr/>
            </a:pPr>
            <a:r>
              <a:rPr kumimoji="0"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Interface</a:t>
            </a: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ether1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Network 	: 192.168.20.0 /24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Gateway</a:t>
            </a:r>
            <a:r>
              <a:rPr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192.168.20.1/24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DNS	: 8.8.8.8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Lease</a:t>
            </a: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00:10:00</a:t>
            </a:r>
            <a:endParaRPr kumimoji="0" lang="ko-KR" altLang="en-US" sz="1050" dirty="0">
              <a:solidFill>
                <a:schemeClr val="tx1"/>
              </a:solidFill>
              <a:latin typeface="Arial" panose="020B0604020202020204" pitchFamily="34" charset="0"/>
              <a:ea typeface="나눔스퀘어 Bold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682D9B-762B-3B33-5F6E-0405837D475A}"/>
              </a:ext>
            </a:extLst>
          </p:cNvPr>
          <p:cNvSpPr txBox="1"/>
          <p:nvPr/>
        </p:nvSpPr>
        <p:spPr>
          <a:xfrm>
            <a:off x="3409565" y="1209258"/>
            <a:ext cx="16109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dirty="0"/>
              <a:t>DHCP Server</a:t>
            </a:r>
          </a:p>
        </p:txBody>
      </p:sp>
    </p:spTree>
    <p:extLst>
      <p:ext uri="{BB962C8B-B14F-4D97-AF65-F5344CB8AC3E}">
        <p14:creationId xmlns:p14="http://schemas.microsoft.com/office/powerpoint/2010/main" val="2089729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309" y="309365"/>
            <a:ext cx="6267485" cy="60478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Percobaan : 2 DHCP - 1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6B018BC-0E88-47D8-6366-E6D730A13231}"/>
              </a:ext>
            </a:extLst>
          </p:cNvPr>
          <p:cNvSpPr txBox="1">
            <a:spLocks/>
          </p:cNvSpPr>
          <p:nvPr/>
        </p:nvSpPr>
        <p:spPr>
          <a:xfrm>
            <a:off x="161309" y="1164990"/>
            <a:ext cx="10924307" cy="97850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Coba minta IP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berulang kali dari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client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dan isi hasil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yang didapat sesuai dengan tabel berikut: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9A9DD7A-0651-EAED-95C8-51A4353855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723133"/>
              </p:ext>
            </p:extLst>
          </p:nvPr>
        </p:nvGraphicFramePr>
        <p:xfrm>
          <a:off x="279070" y="2143495"/>
          <a:ext cx="4607626" cy="4609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5361">
                  <a:extLst>
                    <a:ext uri="{9D8B030D-6E8A-4147-A177-3AD203B41FA5}">
                      <a16:colId xmlns:a16="http://schemas.microsoft.com/office/drawing/2014/main" val="2564704549"/>
                    </a:ext>
                  </a:extLst>
                </a:gridCol>
                <a:gridCol w="2832265">
                  <a:extLst>
                    <a:ext uri="{9D8B030D-6E8A-4147-A177-3AD203B41FA5}">
                      <a16:colId xmlns:a16="http://schemas.microsoft.com/office/drawing/2014/main" val="591333051"/>
                    </a:ext>
                  </a:extLst>
                </a:gridCol>
              </a:tblGrid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PERCOBAAN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HASIL IP ADDRESS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84208124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14097434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21291045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8109095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871708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95667961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192.168.10.253/24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789067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00733363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55221768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8093349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96707913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B397713-F37F-C481-A496-46869B0619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0550670"/>
              </p:ext>
            </p:extLst>
          </p:nvPr>
        </p:nvGraphicFramePr>
        <p:xfrm>
          <a:off x="4924668" y="2143495"/>
          <a:ext cx="4607626" cy="4609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5361">
                  <a:extLst>
                    <a:ext uri="{9D8B030D-6E8A-4147-A177-3AD203B41FA5}">
                      <a16:colId xmlns:a16="http://schemas.microsoft.com/office/drawing/2014/main" val="2564704549"/>
                    </a:ext>
                  </a:extLst>
                </a:gridCol>
                <a:gridCol w="2832265">
                  <a:extLst>
                    <a:ext uri="{9D8B030D-6E8A-4147-A177-3AD203B41FA5}">
                      <a16:colId xmlns:a16="http://schemas.microsoft.com/office/drawing/2014/main" val="591333051"/>
                    </a:ext>
                  </a:extLst>
                </a:gridCol>
              </a:tblGrid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PERCOBAAN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HASIL IP ADDRESS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84208124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14097434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21291045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8109095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871708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95667961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192.168.10.253/24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789067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00733363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55221768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8093349"/>
                  </a:ext>
                </a:extLst>
              </a:tr>
              <a:tr h="4190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192.168.20.253/24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967079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2465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A4EE3-3CEF-4023-B52F-39BF3F38D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38265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Hasil Percobaan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내용박스01">
            <a:extLst>
              <a:ext uri="{FF2B5EF4-FFF2-40B4-BE49-F238E27FC236}">
                <a16:creationId xmlns:a16="http://schemas.microsoft.com/office/drawing/2014/main" id="{C4EE56BB-B0F8-497F-9262-1DA9F15AA051}"/>
              </a:ext>
            </a:extLst>
          </p:cNvPr>
          <p:cNvGrpSpPr>
            <a:grpSpLocks/>
          </p:cNvGrpSpPr>
          <p:nvPr/>
        </p:nvGrpSpPr>
        <p:grpSpPr bwMode="auto">
          <a:xfrm>
            <a:off x="177808" y="1758714"/>
            <a:ext cx="8716395" cy="1564858"/>
            <a:chOff x="238665" y="4004908"/>
            <a:chExt cx="2854539" cy="609633"/>
          </a:xfrm>
        </p:grpSpPr>
        <p:sp>
          <p:nvSpPr>
            <p:cNvPr id="20" name="모서리가 둥근 직사각형 323">
              <a:extLst>
                <a:ext uri="{FF2B5EF4-FFF2-40B4-BE49-F238E27FC236}">
                  <a16:creationId xmlns:a16="http://schemas.microsoft.com/office/drawing/2014/main" id="{D260DF68-76C5-4D9B-A7D4-4D7D712557EB}"/>
                </a:ext>
              </a:extLst>
            </p:cNvPr>
            <p:cNvSpPr/>
            <p:nvPr/>
          </p:nvSpPr>
          <p:spPr>
            <a:xfrm>
              <a:off x="238665" y="4004908"/>
              <a:ext cx="2854539" cy="60963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9CCA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양쪽 모서리가 둥근 사각형 324">
              <a:extLst>
                <a:ext uri="{FF2B5EF4-FFF2-40B4-BE49-F238E27FC236}">
                  <a16:creationId xmlns:a16="http://schemas.microsoft.com/office/drawing/2014/main" id="{958EBCE2-7CE2-46A2-AFA9-F1FF87105B7C}"/>
                </a:ext>
              </a:extLst>
            </p:cNvPr>
            <p:cNvSpPr/>
            <p:nvPr/>
          </p:nvSpPr>
          <p:spPr>
            <a:xfrm rot="16200000">
              <a:off x="303809" y="3989026"/>
              <a:ext cx="561912" cy="641398"/>
            </a:xfrm>
            <a:prstGeom prst="round2SameRect">
              <a:avLst/>
            </a:prstGeom>
            <a:solidFill>
              <a:schemeClr val="accent1">
                <a:lumMod val="60000"/>
                <a:lumOff val="40000"/>
                <a:alpha val="3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lnSpc>
                  <a:spcPct val="80000"/>
                </a:lnSpc>
              </a:pPr>
              <a:endParaRPr lang="ko-KR" altLang="en-US" sz="1300" spc="-15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56A27A1-6238-46BA-A3DF-110C195E999B}"/>
                </a:ext>
              </a:extLst>
            </p:cNvPr>
            <p:cNvSpPr txBox="1"/>
            <p:nvPr/>
          </p:nvSpPr>
          <p:spPr>
            <a:xfrm>
              <a:off x="260525" y="4214392"/>
              <a:ext cx="662185" cy="215864"/>
            </a:xfrm>
            <a:prstGeom prst="rect">
              <a:avLst/>
            </a:prstGeom>
            <a:noFill/>
          </p:spPr>
          <p:txBody>
            <a:bodyPr lIns="91541" tIns="45770" rIns="91541" bIns="45770" anchor="ctr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altLang="ko-KR" sz="3000" spc="-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1</a:t>
              </a:r>
              <a:endParaRPr kumimoji="0" lang="ko-KR" altLang="en-US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BC1F1F9-4BE6-444C-9A9D-FE76695D6EAA}"/>
                </a:ext>
              </a:extLst>
            </p:cNvPr>
            <p:cNvSpPr txBox="1"/>
            <p:nvPr/>
          </p:nvSpPr>
          <p:spPr>
            <a:xfrm>
              <a:off x="934352" y="4103119"/>
              <a:ext cx="2147210" cy="41966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108000" indent="-108000" latinLnBrk="0">
                <a:spcAft>
                  <a:spcPts val="300"/>
                </a:spcAft>
                <a:buFont typeface="Arial" panose="020B0604020202020204" pitchFamily="34" charset="0"/>
                <a:buChar char="•"/>
                <a:defRPr sz="1000" spc="-10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>
                          <a:lumMod val="65000"/>
                          <a:lumOff val="35000"/>
                        </a:schemeClr>
                      </a:gs>
                    </a:gsLst>
                    <a:lin ang="0" scaled="0"/>
                  </a:gra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pPr marL="0" indent="0" fontAlgn="auto">
                <a:spcBef>
                  <a:spcPts val="0"/>
                </a:spcBef>
                <a:buNone/>
                <a:defRPr/>
              </a:pPr>
              <a:r>
                <a:rPr kumimoji="0" lang="id-ID" altLang="ko-KR" sz="3200" dirty="0">
                  <a:solidFill>
                    <a:schemeClr val="tx1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Apakah hasil </a:t>
              </a:r>
              <a:r>
                <a:rPr kumimoji="0" lang="id-ID" altLang="ko-KR" sz="3200" dirty="0" err="1">
                  <a:solidFill>
                    <a:schemeClr val="tx1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ip</a:t>
              </a:r>
              <a:r>
                <a:rPr kumimoji="0" lang="id-ID" altLang="ko-KR" sz="3200" dirty="0">
                  <a:solidFill>
                    <a:schemeClr val="tx1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 </a:t>
              </a:r>
              <a:r>
                <a:rPr kumimoji="0" lang="id-ID" altLang="ko-KR" sz="3200" dirty="0" err="1">
                  <a:solidFill>
                    <a:schemeClr val="tx1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address</a:t>
              </a:r>
              <a:r>
                <a:rPr kumimoji="0" lang="id-ID" altLang="ko-KR" sz="3200" dirty="0">
                  <a:solidFill>
                    <a:schemeClr val="tx1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 yang didapat selalu sama?</a:t>
              </a:r>
            </a:p>
          </p:txBody>
        </p:sp>
      </p:grpSp>
      <p:grpSp>
        <p:nvGrpSpPr>
          <p:cNvPr id="24" name="내용박스02">
            <a:extLst>
              <a:ext uri="{FF2B5EF4-FFF2-40B4-BE49-F238E27FC236}">
                <a16:creationId xmlns:a16="http://schemas.microsoft.com/office/drawing/2014/main" id="{02993CDD-DB0A-4474-9073-EE9044E465C5}"/>
              </a:ext>
            </a:extLst>
          </p:cNvPr>
          <p:cNvGrpSpPr>
            <a:grpSpLocks/>
          </p:cNvGrpSpPr>
          <p:nvPr/>
        </p:nvGrpSpPr>
        <p:grpSpPr bwMode="auto">
          <a:xfrm>
            <a:off x="177808" y="3775126"/>
            <a:ext cx="8716395" cy="1564858"/>
            <a:chOff x="238665" y="4004908"/>
            <a:chExt cx="2854539" cy="609633"/>
          </a:xfrm>
        </p:grpSpPr>
        <p:sp>
          <p:nvSpPr>
            <p:cNvPr id="25" name="모서리가 둥근 직사각형 323">
              <a:extLst>
                <a:ext uri="{FF2B5EF4-FFF2-40B4-BE49-F238E27FC236}">
                  <a16:creationId xmlns:a16="http://schemas.microsoft.com/office/drawing/2014/main" id="{8FC3F042-8E4B-491F-9AF5-780BC38C5D2F}"/>
                </a:ext>
              </a:extLst>
            </p:cNvPr>
            <p:cNvSpPr/>
            <p:nvPr/>
          </p:nvSpPr>
          <p:spPr>
            <a:xfrm>
              <a:off x="238665" y="4004908"/>
              <a:ext cx="2854539" cy="609633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E4D9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양쪽 모서리가 둥근 사각형 324">
              <a:extLst>
                <a:ext uri="{FF2B5EF4-FFF2-40B4-BE49-F238E27FC236}">
                  <a16:creationId xmlns:a16="http://schemas.microsoft.com/office/drawing/2014/main" id="{F44D0085-863D-4343-82F6-9C4961558A15}"/>
                </a:ext>
              </a:extLst>
            </p:cNvPr>
            <p:cNvSpPr/>
            <p:nvPr/>
          </p:nvSpPr>
          <p:spPr>
            <a:xfrm rot="16200000">
              <a:off x="303809" y="3989026"/>
              <a:ext cx="561912" cy="641398"/>
            </a:xfrm>
            <a:prstGeom prst="round2SameRect">
              <a:avLst/>
            </a:prstGeom>
            <a:solidFill>
              <a:srgbClr val="ECE4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4B6E638-23E7-4EE1-80DC-0D6E1EE344E6}"/>
                </a:ext>
              </a:extLst>
            </p:cNvPr>
            <p:cNvSpPr txBox="1"/>
            <p:nvPr/>
          </p:nvSpPr>
          <p:spPr>
            <a:xfrm>
              <a:off x="260525" y="4214392"/>
              <a:ext cx="662185" cy="215864"/>
            </a:xfrm>
            <a:prstGeom prst="rect">
              <a:avLst/>
            </a:prstGeom>
            <a:noFill/>
          </p:spPr>
          <p:txBody>
            <a:bodyPr lIns="91541" tIns="45770" rIns="91541" bIns="45770" anchor="ctr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altLang="ko-KR" sz="3000" spc="-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2</a:t>
              </a:r>
              <a:endParaRPr kumimoji="0" lang="ko-KR" altLang="en-US" sz="30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7D0F11B5-359F-FBE7-0CA8-6A8E3CB57C0D}"/>
              </a:ext>
            </a:extLst>
          </p:cNvPr>
          <p:cNvSpPr txBox="1"/>
          <p:nvPr/>
        </p:nvSpPr>
        <p:spPr bwMode="auto">
          <a:xfrm>
            <a:off x="2275772" y="3973589"/>
            <a:ext cx="6556551" cy="107721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108000" indent="-108000" latinLnBrk="0">
              <a:spcAft>
                <a:spcPts val="300"/>
              </a:spcAft>
              <a:buFont typeface="Arial" panose="020B0604020202020204" pitchFamily="34" charset="0"/>
              <a:buChar char="•"/>
              <a:defRPr sz="1000" spc="-100">
                <a:gradFill>
                  <a:gsLst>
                    <a:gs pos="0">
                      <a:schemeClr val="tx1">
                        <a:lumMod val="65000"/>
                        <a:lumOff val="35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lin ang="0" scaled="0"/>
                </a:gra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pPr marL="0" indent="0" fontAlgn="auto">
              <a:spcBef>
                <a:spcPts val="0"/>
              </a:spcBef>
              <a:buNone/>
              <a:defRPr/>
            </a:pPr>
            <a:r>
              <a:rPr kumimoji="0" lang="id-ID" altLang="ko-KR" sz="3200" dirty="0">
                <a:solidFill>
                  <a:schemeClr val="tx1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Kesimpulan apa yang dapat diperoleh dari hasil percobaan?</a:t>
            </a:r>
          </a:p>
        </p:txBody>
      </p:sp>
    </p:spTree>
    <p:extLst>
      <p:ext uri="{BB962C8B-B14F-4D97-AF65-F5344CB8AC3E}">
        <p14:creationId xmlns:p14="http://schemas.microsoft.com/office/powerpoint/2010/main" val="740461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3AD666F-6DDE-00B8-63FE-D3808385F0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0381" y="1209258"/>
            <a:ext cx="4413477" cy="549303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309" y="309365"/>
            <a:ext cx="6267485" cy="60478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Percobaan : 2 DHCP - 1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직사각형 18">
            <a:extLst>
              <a:ext uri="{FF2B5EF4-FFF2-40B4-BE49-F238E27FC236}">
                <a16:creationId xmlns:a16="http://schemas.microsoft.com/office/drawing/2014/main" id="{5A75583E-09BD-50E4-C4DB-64496D6CE080}"/>
              </a:ext>
            </a:extLst>
          </p:cNvPr>
          <p:cNvSpPr/>
          <p:nvPr/>
        </p:nvSpPr>
        <p:spPr bwMode="auto">
          <a:xfrm>
            <a:off x="360788" y="2714989"/>
            <a:ext cx="2511182" cy="524175"/>
          </a:xfrm>
          <a:prstGeom prst="rect">
            <a:avLst/>
          </a:prstGeom>
          <a:solidFill>
            <a:srgbClr val="79CA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2400" b="1" spc="-150" dirty="0" err="1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dhcp_pool</a:t>
            </a:r>
            <a:endParaRPr kumimoji="0" lang="ko-KR" altLang="en-US" sz="2400" b="1" spc="-15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6" name="직사각형 19">
            <a:extLst>
              <a:ext uri="{FF2B5EF4-FFF2-40B4-BE49-F238E27FC236}">
                <a16:creationId xmlns:a16="http://schemas.microsoft.com/office/drawing/2014/main" id="{4B07F9B2-FBA2-9515-C1DC-AAF33AC2836C}"/>
              </a:ext>
            </a:extLst>
          </p:cNvPr>
          <p:cNvSpPr/>
          <p:nvPr/>
        </p:nvSpPr>
        <p:spPr bwMode="auto">
          <a:xfrm>
            <a:off x="5327660" y="2714992"/>
            <a:ext cx="2514857" cy="524175"/>
          </a:xfrm>
          <a:prstGeom prst="rect">
            <a:avLst/>
          </a:prstGeom>
          <a:solidFill>
            <a:srgbClr val="83B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id-ID" altLang="ko-KR" sz="2400" b="1" spc="-150" dirty="0" err="1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dhcp_pool</a:t>
            </a:r>
            <a:endParaRPr lang="ko-KR" altLang="en-US" sz="2400" b="1" spc="-15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7" name="직사각형 20">
            <a:extLst>
              <a:ext uri="{FF2B5EF4-FFF2-40B4-BE49-F238E27FC236}">
                <a16:creationId xmlns:a16="http://schemas.microsoft.com/office/drawing/2014/main" id="{B28F98F1-89C4-B3BB-2D0E-CD08433E0D47}"/>
              </a:ext>
            </a:extLst>
          </p:cNvPr>
          <p:cNvSpPr/>
          <p:nvPr/>
        </p:nvSpPr>
        <p:spPr bwMode="auto">
          <a:xfrm>
            <a:off x="360788" y="3331290"/>
            <a:ext cx="2500657" cy="937468"/>
          </a:xfrm>
          <a:prstGeom prst="rect">
            <a:avLst/>
          </a:prstGeom>
          <a:solidFill>
            <a:schemeClr val="bg1"/>
          </a:solidFill>
          <a:ln w="3175">
            <a:solidFill>
              <a:srgbClr val="79CA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Interface</a:t>
            </a: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ether1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Network 	: 192.168.10.0 /24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Gateway</a:t>
            </a:r>
            <a:r>
              <a:rPr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192.168.10.1/24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DNS	: 8.8.8.8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Lease</a:t>
            </a: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00:10:00	</a:t>
            </a:r>
            <a:endParaRPr kumimoji="0" lang="ko-KR" altLang="en-US" sz="1050" dirty="0">
              <a:solidFill>
                <a:schemeClr val="tx1"/>
              </a:solidFill>
              <a:latin typeface="Arial" panose="020B0604020202020204" pitchFamily="34" charset="0"/>
              <a:ea typeface="나눔스퀘어 Bold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8" name="직사각형 21">
            <a:extLst>
              <a:ext uri="{FF2B5EF4-FFF2-40B4-BE49-F238E27FC236}">
                <a16:creationId xmlns:a16="http://schemas.microsoft.com/office/drawing/2014/main" id="{71DE8A88-72AB-1EB3-2197-AA8473BD77E8}"/>
              </a:ext>
            </a:extLst>
          </p:cNvPr>
          <p:cNvSpPr/>
          <p:nvPr/>
        </p:nvSpPr>
        <p:spPr bwMode="auto">
          <a:xfrm>
            <a:off x="5327660" y="3331291"/>
            <a:ext cx="2514856" cy="937467"/>
          </a:xfrm>
          <a:prstGeom prst="rect">
            <a:avLst/>
          </a:prstGeom>
          <a:solidFill>
            <a:schemeClr val="bg1"/>
          </a:solidFill>
          <a:ln w="3175">
            <a:solidFill>
              <a:srgbClr val="83B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117475" latinLnBrk="0">
              <a:tabLst>
                <a:tab pos="741363" algn="l"/>
              </a:tabLst>
              <a:defRPr/>
            </a:pPr>
            <a:r>
              <a:rPr kumimoji="0"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Interface</a:t>
            </a: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ether1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Network 	: 192.168.20.0 /24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Gateway</a:t>
            </a:r>
            <a:r>
              <a:rPr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192.168.20.1/24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DNS	: 8.8.8.8</a:t>
            </a:r>
          </a:p>
          <a:p>
            <a:pPr marL="117475" fontAlgn="auto" latinLnBrk="0">
              <a:spcBef>
                <a:spcPts val="0"/>
              </a:spcBef>
              <a:spcAft>
                <a:spcPts val="0"/>
              </a:spcAft>
              <a:tabLst>
                <a:tab pos="741363" algn="l"/>
              </a:tabLst>
              <a:defRPr/>
            </a:pPr>
            <a:r>
              <a:rPr kumimoji="0" lang="id-ID" altLang="ko-KR" sz="1050" dirty="0" err="1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Lease</a:t>
            </a:r>
            <a:r>
              <a:rPr kumimoji="0" lang="id-ID" altLang="ko-KR" sz="1050" dirty="0">
                <a:solidFill>
                  <a:schemeClr val="tx1"/>
                </a:solidFill>
                <a:latin typeface="Arial" panose="020B0604020202020204" pitchFamily="34" charset="0"/>
                <a:ea typeface="나눔스퀘어 Bold" panose="020B0600000101010101" pitchFamily="50" charset="-127"/>
                <a:cs typeface="Arial" panose="020B0604020202020204" pitchFamily="34" charset="0"/>
              </a:rPr>
              <a:t>	: 00:10:00</a:t>
            </a:r>
            <a:endParaRPr kumimoji="0" lang="ko-KR" altLang="en-US" sz="1050" dirty="0">
              <a:solidFill>
                <a:schemeClr val="tx1"/>
              </a:solidFill>
              <a:latin typeface="Arial" panose="020B0604020202020204" pitchFamily="34" charset="0"/>
              <a:ea typeface="나눔스퀘어 Bold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682D9B-762B-3B33-5F6E-0405837D475A}"/>
              </a:ext>
            </a:extLst>
          </p:cNvPr>
          <p:cNvSpPr txBox="1"/>
          <p:nvPr/>
        </p:nvSpPr>
        <p:spPr>
          <a:xfrm>
            <a:off x="3418426" y="1306117"/>
            <a:ext cx="16109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dirty="0"/>
              <a:t>DHCP Server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0BF27657-65E5-B689-4D36-456CE9DF217B}"/>
              </a:ext>
            </a:extLst>
          </p:cNvPr>
          <p:cNvCxnSpPr/>
          <p:nvPr/>
        </p:nvCxnSpPr>
        <p:spPr>
          <a:xfrm flipV="1">
            <a:off x="4073237" y="3996047"/>
            <a:ext cx="0" cy="1330037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694F41D2-9050-EF01-7B6A-0C349ED990BC}"/>
              </a:ext>
            </a:extLst>
          </p:cNvPr>
          <p:cNvSpPr txBox="1"/>
          <p:nvPr/>
        </p:nvSpPr>
        <p:spPr>
          <a:xfrm rot="10800000">
            <a:off x="3694442" y="3912919"/>
            <a:ext cx="400110" cy="1171090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id-ID" sz="1400" dirty="0"/>
              <a:t>DISCOVER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434C737-5C61-0157-07E5-39CC45ABB945}"/>
              </a:ext>
            </a:extLst>
          </p:cNvPr>
          <p:cNvCxnSpPr>
            <a:cxnSpLocks/>
          </p:cNvCxnSpPr>
          <p:nvPr/>
        </p:nvCxnSpPr>
        <p:spPr>
          <a:xfrm flipH="1" flipV="1">
            <a:off x="2571008" y="2351314"/>
            <a:ext cx="1235034" cy="1240972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3141B7E-8616-F417-7B21-56A66B4BC754}"/>
              </a:ext>
            </a:extLst>
          </p:cNvPr>
          <p:cNvCxnSpPr>
            <a:cxnSpLocks/>
          </p:cNvCxnSpPr>
          <p:nvPr/>
        </p:nvCxnSpPr>
        <p:spPr>
          <a:xfrm flipV="1">
            <a:off x="4699846" y="2244436"/>
            <a:ext cx="934996" cy="1237894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BC9FBFB3-DE60-0677-85C2-EC804C6656D6}"/>
              </a:ext>
            </a:extLst>
          </p:cNvPr>
          <p:cNvCxnSpPr>
            <a:cxnSpLocks/>
          </p:cNvCxnSpPr>
          <p:nvPr/>
        </p:nvCxnSpPr>
        <p:spPr>
          <a:xfrm>
            <a:off x="3012952" y="2132990"/>
            <a:ext cx="1057878" cy="107191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5C838B6-D642-2DC4-5E68-ACCD8888A747}"/>
              </a:ext>
            </a:extLst>
          </p:cNvPr>
          <p:cNvCxnSpPr>
            <a:cxnSpLocks/>
          </p:cNvCxnSpPr>
          <p:nvPr/>
        </p:nvCxnSpPr>
        <p:spPr>
          <a:xfrm flipH="1">
            <a:off x="4364749" y="2132990"/>
            <a:ext cx="767227" cy="102721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내용 개체 틀 2">
            <a:extLst>
              <a:ext uri="{FF2B5EF4-FFF2-40B4-BE49-F238E27FC236}">
                <a16:creationId xmlns:a16="http://schemas.microsoft.com/office/drawing/2014/main" id="{6CFD822B-3683-2983-0ED6-1993001794F2}"/>
              </a:ext>
            </a:extLst>
          </p:cNvPr>
          <p:cNvSpPr txBox="1">
            <a:spLocks/>
          </p:cNvSpPr>
          <p:nvPr/>
        </p:nvSpPr>
        <p:spPr>
          <a:xfrm>
            <a:off x="8164286" y="927932"/>
            <a:ext cx="3867399" cy="373313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Paket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discover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dikirimkan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akan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dibroadcast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, sehingga kedua server menerima paket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discover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tersebut</a:t>
            </a: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Selanjutnya server akan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merespon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dengan mengirimkan paket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offer</a:t>
            </a:r>
            <a:endParaRPr lang="id-ID" sz="1800" b="0" dirty="0">
              <a:solidFill>
                <a:srgbClr val="273239"/>
              </a:solidFill>
              <a:latin typeface="Nunito" pitchFamily="2" charset="0"/>
            </a:endParaRPr>
          </a:p>
          <a:p>
            <a:pPr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Dari kedua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offer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dikirimkan server, paket dari server yang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duluan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sampai ke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kemungkinan besar akan menjadi server yang menyediakan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bagi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D06F818-D373-050F-9E3D-02C404456890}"/>
              </a:ext>
            </a:extLst>
          </p:cNvPr>
          <p:cNvSpPr txBox="1"/>
          <p:nvPr/>
        </p:nvSpPr>
        <p:spPr>
          <a:xfrm>
            <a:off x="3756384" y="2244436"/>
            <a:ext cx="9349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dirty="0"/>
              <a:t>OFFER</a:t>
            </a:r>
          </a:p>
        </p:txBody>
      </p:sp>
    </p:spTree>
    <p:extLst>
      <p:ext uri="{BB962C8B-B14F-4D97-AF65-F5344CB8AC3E}">
        <p14:creationId xmlns:p14="http://schemas.microsoft.com/office/powerpoint/2010/main" val="1501584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  <p:bldP spid="24" grpId="0" uiExpand="1" build="p"/>
      <p:bldP spid="2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05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80976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202C6-4973-A5E6-4B92-67421DBAA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882643" cy="604781"/>
          </a:xfrm>
        </p:spPr>
        <p:txBody>
          <a:bodyPr/>
          <a:lstStyle/>
          <a:p>
            <a:r>
              <a:rPr lang="id-ID" dirty="0"/>
              <a:t>KESIMPULAN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9CE27-454E-2B34-C985-8B5794670A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7"/>
            <a:ext cx="9123785" cy="5520056"/>
          </a:xfrm>
        </p:spPr>
        <p:txBody>
          <a:bodyPr>
            <a:normAutofit fontScale="92500" lnSpcReduction="10000"/>
          </a:bodyPr>
          <a:lstStyle/>
          <a:p>
            <a:pPr latinLnBrk="0"/>
            <a:r>
              <a:rPr lang="id-ID" b="0" dirty="0" err="1"/>
              <a:t>Gateway</a:t>
            </a:r>
            <a:r>
              <a:rPr lang="id-ID" b="0" dirty="0"/>
              <a:t> merupakan perangkat atau </a:t>
            </a:r>
            <a:r>
              <a:rPr lang="id-ID" b="0" dirty="0" err="1"/>
              <a:t>interface</a:t>
            </a:r>
            <a:r>
              <a:rPr lang="id-ID" b="0" dirty="0"/>
              <a:t> yang digunakan untuk menghubungkan dua buah jaringan yang berbeda</a:t>
            </a:r>
          </a:p>
          <a:p>
            <a:pPr latinLnBrk="0"/>
            <a:r>
              <a:rPr lang="id-ID" b="0" dirty="0" err="1"/>
              <a:t>Gateway</a:t>
            </a:r>
            <a:r>
              <a:rPr lang="id-ID" b="0" dirty="0"/>
              <a:t> hanya dipakai ketika mengirimkan data ke jaringan yang berbeda saja, jika mengirimkan data ke komputer dalam 1 LAN maka tidak memerlukan peranan </a:t>
            </a:r>
            <a:r>
              <a:rPr lang="id-ID" b="0" dirty="0" err="1"/>
              <a:t>gateway</a:t>
            </a:r>
            <a:endParaRPr lang="id-ID" b="0" dirty="0"/>
          </a:p>
          <a:p>
            <a:pPr latinLnBrk="0"/>
            <a:r>
              <a:rPr lang="id-ID" b="0" dirty="0" err="1"/>
              <a:t>Default</a:t>
            </a:r>
            <a:r>
              <a:rPr lang="id-ID" b="0" dirty="0"/>
              <a:t> </a:t>
            </a:r>
            <a:r>
              <a:rPr lang="id-ID" b="0" dirty="0" err="1"/>
              <a:t>gateway</a:t>
            </a:r>
            <a:r>
              <a:rPr lang="id-ID" b="0" dirty="0"/>
              <a:t> pada perangkat </a:t>
            </a:r>
            <a:r>
              <a:rPr lang="id-ID" b="0" dirty="0" err="1"/>
              <a:t>user</a:t>
            </a:r>
            <a:r>
              <a:rPr lang="id-ID" b="0" dirty="0"/>
              <a:t> berupa </a:t>
            </a:r>
            <a:r>
              <a:rPr lang="id-ID" b="0" dirty="0" err="1"/>
              <a:t>ip</a:t>
            </a:r>
            <a:r>
              <a:rPr lang="id-ID" b="0" dirty="0"/>
              <a:t> </a:t>
            </a:r>
            <a:r>
              <a:rPr lang="id-ID" b="0" dirty="0" err="1"/>
              <a:t>address</a:t>
            </a:r>
            <a:r>
              <a:rPr lang="id-ID" b="0" dirty="0"/>
              <a:t> yang terletak pada </a:t>
            </a:r>
            <a:r>
              <a:rPr lang="id-ID" b="0" dirty="0" err="1"/>
              <a:t>interface</a:t>
            </a:r>
            <a:r>
              <a:rPr lang="id-ID" b="0" dirty="0"/>
              <a:t> </a:t>
            </a:r>
            <a:r>
              <a:rPr lang="id-ID" b="0" dirty="0" err="1"/>
              <a:t>router</a:t>
            </a:r>
            <a:r>
              <a:rPr lang="id-ID" b="0" dirty="0"/>
              <a:t> yang terhubung dengan LAN</a:t>
            </a:r>
          </a:p>
        </p:txBody>
      </p:sp>
    </p:spTree>
    <p:extLst>
      <p:ext uri="{BB962C8B-B14F-4D97-AF65-F5344CB8AC3E}">
        <p14:creationId xmlns:p14="http://schemas.microsoft.com/office/powerpoint/2010/main" val="1160120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202C6-4973-A5E6-4B92-67421DBAA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882643" cy="604781"/>
          </a:xfrm>
        </p:spPr>
        <p:txBody>
          <a:bodyPr/>
          <a:lstStyle/>
          <a:p>
            <a:r>
              <a:rPr lang="id-ID" dirty="0"/>
              <a:t>KESIMPULAN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33C4559-DC81-AD86-6FD9-75E0F20E7F10}"/>
              </a:ext>
            </a:extLst>
          </p:cNvPr>
          <p:cNvSpPr txBox="1">
            <a:spLocks/>
          </p:cNvSpPr>
          <p:nvPr/>
        </p:nvSpPr>
        <p:spPr>
          <a:xfrm>
            <a:off x="213357" y="1266568"/>
            <a:ext cx="9066567" cy="54868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sz="2400" b="0" dirty="0"/>
              <a:t>DHCP </a:t>
            </a:r>
            <a:r>
              <a:rPr lang="id-ID" sz="2400" b="0" dirty="0" err="1"/>
              <a:t>berkerja</a:t>
            </a:r>
            <a:r>
              <a:rPr lang="id-ID" sz="2400" b="0" dirty="0"/>
              <a:t> dengan urutan proses </a:t>
            </a:r>
            <a:br>
              <a:rPr lang="id-ID" sz="2400" b="0" dirty="0"/>
            </a:br>
            <a:r>
              <a:rPr lang="id-ID" sz="2400" b="0" dirty="0" err="1"/>
              <a:t>Discover</a:t>
            </a:r>
            <a:r>
              <a:rPr lang="id-ID" sz="2400" b="0" dirty="0"/>
              <a:t> </a:t>
            </a:r>
            <a:r>
              <a:rPr lang="id-ID" sz="2400" dirty="0">
                <a:sym typeface="Symbol" panose="05050102010706020507" pitchFamily="18" charset="2"/>
              </a:rPr>
              <a:t></a:t>
            </a:r>
            <a:r>
              <a:rPr lang="id-ID" sz="2400" b="0" dirty="0"/>
              <a:t> </a:t>
            </a:r>
            <a:r>
              <a:rPr lang="id-ID" sz="2400" b="0" dirty="0" err="1"/>
              <a:t>Offer</a:t>
            </a:r>
            <a:r>
              <a:rPr lang="id-ID" sz="2400" b="0" dirty="0"/>
              <a:t> </a:t>
            </a:r>
            <a:r>
              <a:rPr lang="id-ID" sz="2400" dirty="0">
                <a:sym typeface="Symbol" panose="05050102010706020507" pitchFamily="18" charset="2"/>
              </a:rPr>
              <a:t> </a:t>
            </a:r>
            <a:r>
              <a:rPr lang="id-ID" sz="2400" b="0" dirty="0" err="1"/>
              <a:t>Request</a:t>
            </a:r>
            <a:r>
              <a:rPr lang="id-ID" sz="2400" b="0" dirty="0"/>
              <a:t> </a:t>
            </a:r>
            <a:r>
              <a:rPr lang="id-ID" sz="2400" dirty="0">
                <a:sym typeface="Symbol" panose="05050102010706020507" pitchFamily="18" charset="2"/>
              </a:rPr>
              <a:t></a:t>
            </a:r>
            <a:r>
              <a:rPr lang="id-ID" sz="2400" b="0" dirty="0"/>
              <a:t> </a:t>
            </a:r>
            <a:r>
              <a:rPr lang="id-ID" sz="2400" b="0" dirty="0" err="1"/>
              <a:t>Ack</a:t>
            </a:r>
            <a:r>
              <a:rPr lang="id-ID" sz="2400" b="0" dirty="0"/>
              <a:t> </a:t>
            </a:r>
            <a:br>
              <a:rPr lang="id-ID" sz="2400" b="0" dirty="0"/>
            </a:br>
            <a:r>
              <a:rPr lang="id-ID" sz="2400" b="0" dirty="0"/>
              <a:t>(DORA)</a:t>
            </a:r>
          </a:p>
          <a:p>
            <a:pPr latinLnBrk="0"/>
            <a:r>
              <a:rPr lang="id-ID" sz="2400" b="0" dirty="0"/>
              <a:t>DHCP memberikan konfigurasi </a:t>
            </a:r>
            <a:r>
              <a:rPr lang="id-ID" sz="2400" b="0" dirty="0" err="1"/>
              <a:t>ip</a:t>
            </a:r>
            <a:r>
              <a:rPr lang="id-ID" sz="2400" b="0" dirty="0"/>
              <a:t> </a:t>
            </a:r>
            <a:r>
              <a:rPr lang="id-ID" sz="2400" b="0" dirty="0" err="1"/>
              <a:t>address</a:t>
            </a:r>
            <a:r>
              <a:rPr lang="id-ID" sz="2400" b="0" dirty="0"/>
              <a:t>, </a:t>
            </a:r>
            <a:r>
              <a:rPr lang="id-ID" sz="2400" b="0" dirty="0" err="1"/>
              <a:t>subnet</a:t>
            </a:r>
            <a:r>
              <a:rPr lang="id-ID" sz="2400" b="0" dirty="0"/>
              <a:t> </a:t>
            </a:r>
            <a:r>
              <a:rPr lang="id-ID" sz="2400" b="0" dirty="0" err="1"/>
              <a:t>mask</a:t>
            </a:r>
            <a:r>
              <a:rPr lang="id-ID" sz="2400" b="0" dirty="0"/>
              <a:t>, </a:t>
            </a:r>
            <a:r>
              <a:rPr lang="id-ID" sz="2400" b="0" dirty="0" err="1"/>
              <a:t>default</a:t>
            </a:r>
            <a:r>
              <a:rPr lang="id-ID" sz="2400" b="0" dirty="0"/>
              <a:t> </a:t>
            </a:r>
            <a:r>
              <a:rPr lang="id-ID" sz="2400" b="0" dirty="0" err="1"/>
              <a:t>gateway</a:t>
            </a:r>
            <a:r>
              <a:rPr lang="id-ID" sz="2400" b="0" dirty="0"/>
              <a:t>, dan DNS kepada perangkat </a:t>
            </a:r>
            <a:r>
              <a:rPr lang="id-ID" sz="2400" b="0" dirty="0" err="1"/>
              <a:t>user</a:t>
            </a:r>
            <a:endParaRPr lang="id-ID" sz="2400" b="0" dirty="0"/>
          </a:p>
          <a:p>
            <a:pPr latinLnBrk="0"/>
            <a:r>
              <a:rPr lang="id-ID" sz="2400" b="0" dirty="0"/>
              <a:t>Bila ada dua buah DHCP server dalam satu LAN maka konfigurasi </a:t>
            </a:r>
            <a:r>
              <a:rPr lang="id-ID" sz="2400" b="0" dirty="0" err="1"/>
              <a:t>ip</a:t>
            </a:r>
            <a:r>
              <a:rPr lang="id-ID" sz="2400" b="0" dirty="0"/>
              <a:t> </a:t>
            </a:r>
            <a:r>
              <a:rPr lang="id-ID" sz="2400" b="0" dirty="0" err="1"/>
              <a:t>address</a:t>
            </a:r>
            <a:r>
              <a:rPr lang="id-ID" sz="2400" b="0" dirty="0"/>
              <a:t> yang didapat </a:t>
            </a:r>
            <a:r>
              <a:rPr lang="id-ID" sz="2400" b="0" dirty="0" err="1"/>
              <a:t>user</a:t>
            </a:r>
            <a:r>
              <a:rPr lang="id-ID" sz="2400" b="0" dirty="0"/>
              <a:t> tergantung </a:t>
            </a:r>
            <a:r>
              <a:rPr lang="id-ID" sz="2400" b="0" dirty="0" err="1"/>
              <a:t>offer</a:t>
            </a:r>
            <a:r>
              <a:rPr lang="id-ID" sz="2400" b="0" dirty="0"/>
              <a:t> dari server mana yang </a:t>
            </a:r>
            <a:r>
              <a:rPr lang="id-ID" sz="2400" b="0" dirty="0" err="1"/>
              <a:t>duluan</a:t>
            </a:r>
            <a:r>
              <a:rPr lang="id-ID" sz="2400" b="0" dirty="0"/>
              <a:t> sampai ke </a:t>
            </a:r>
            <a:r>
              <a:rPr lang="id-ID" sz="2400" b="0" dirty="0" err="1"/>
              <a:t>user</a:t>
            </a:r>
            <a:endParaRPr lang="id-ID" sz="2400" b="0" dirty="0"/>
          </a:p>
          <a:p>
            <a:pPr latinLnBrk="0"/>
            <a:r>
              <a:rPr lang="id-ID" sz="2400" b="0" dirty="0"/>
              <a:t>Sebaiknya hanya 1 buah </a:t>
            </a:r>
            <a:r>
              <a:rPr lang="id-ID" sz="2400" b="0" dirty="0" err="1"/>
              <a:t>dhcp</a:t>
            </a:r>
            <a:r>
              <a:rPr lang="id-ID" sz="2400" b="0" dirty="0"/>
              <a:t> server dalam 1 LAN </a:t>
            </a:r>
          </a:p>
        </p:txBody>
      </p:sp>
    </p:spTree>
    <p:extLst>
      <p:ext uri="{BB962C8B-B14F-4D97-AF65-F5344CB8AC3E}">
        <p14:creationId xmlns:p14="http://schemas.microsoft.com/office/powerpoint/2010/main" val="105708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5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2645650"/>
            <a:ext cx="8436080" cy="2123658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HTTP dan DNS Server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2369</TotalTime>
  <Words>1790</Words>
  <Application>Microsoft Office PowerPoint</Application>
  <PresentationFormat>Widescreen</PresentationFormat>
  <Paragraphs>321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9" baseType="lpstr"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Nunito</vt:lpstr>
      <vt:lpstr>Symbol</vt:lpstr>
      <vt:lpstr>Wingdings</vt:lpstr>
      <vt:lpstr>Office 테마</vt:lpstr>
      <vt:lpstr>DYNAMIC HOST CONTROL PROTOCOL  (DHCP)</vt:lpstr>
      <vt:lpstr>PowerPoint Presentation</vt:lpstr>
      <vt:lpstr>Gateway</vt:lpstr>
      <vt:lpstr>Definisi Gateway</vt:lpstr>
      <vt:lpstr>Fitur Gateway</vt:lpstr>
      <vt:lpstr>Cara Kerja Gateway</vt:lpstr>
      <vt:lpstr>Penerapan Gateway</vt:lpstr>
      <vt:lpstr>DHCP</vt:lpstr>
      <vt:lpstr>DHCP</vt:lpstr>
      <vt:lpstr>Cara Kerja DHCP</vt:lpstr>
      <vt:lpstr>Cara Kerja DHCP</vt:lpstr>
      <vt:lpstr>Cara Kerja DHCP</vt:lpstr>
      <vt:lpstr>Cara Kerja DHCP</vt:lpstr>
      <vt:lpstr>DHCP Message</vt:lpstr>
      <vt:lpstr>DHCP Lease</vt:lpstr>
      <vt:lpstr>Cara Kerja DHCP Lease</vt:lpstr>
      <vt:lpstr>Implementasi  DHCP</vt:lpstr>
      <vt:lpstr>Topologi</vt:lpstr>
      <vt:lpstr>Akses mikrotik - Winbox</vt:lpstr>
      <vt:lpstr>Akses mikrotik – Hard Reset</vt:lpstr>
      <vt:lpstr>Akses mikrotik - Winbox</vt:lpstr>
      <vt:lpstr>Akses mikrotik - Winbox</vt:lpstr>
      <vt:lpstr>Akses mikrotik – Soft Reset</vt:lpstr>
      <vt:lpstr>Mengubah Nama Router</vt:lpstr>
      <vt:lpstr>Mengubah Nama Router</vt:lpstr>
      <vt:lpstr>Konfigurasi IP Address</vt:lpstr>
      <vt:lpstr>Membuat DHCP Server</vt:lpstr>
      <vt:lpstr>Membuat DHCP Server</vt:lpstr>
      <vt:lpstr>Cek hasil DHCP Server</vt:lpstr>
      <vt:lpstr>Beberapa DHCP  dalam 1 LAN</vt:lpstr>
      <vt:lpstr>Percobaan : 2 DHCP - 1 Switch</vt:lpstr>
      <vt:lpstr>Percobaan : 2 DHCP - 1 Switch</vt:lpstr>
      <vt:lpstr>Hasil Percobaan</vt:lpstr>
      <vt:lpstr>Percobaan : 2 DHCP - 1 Switch</vt:lpstr>
      <vt:lpstr>Kesimpulan</vt:lpstr>
      <vt:lpstr>KESIMPULAN</vt:lpstr>
      <vt:lpstr>KESIMPULAN</vt:lpstr>
      <vt:lpstr>HTTP dan DNS Server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112</cp:revision>
  <dcterms:created xsi:type="dcterms:W3CDTF">2021-04-29T04:21:21Z</dcterms:created>
  <dcterms:modified xsi:type="dcterms:W3CDTF">2024-04-21T16:32:15Z</dcterms:modified>
</cp:coreProperties>
</file>