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7"/>
  </p:handoutMasterIdLst>
  <p:sldIdLst>
    <p:sldId id="256" r:id="rId2"/>
    <p:sldId id="257" r:id="rId3"/>
    <p:sldId id="258" r:id="rId4"/>
    <p:sldId id="277" r:id="rId5"/>
    <p:sldId id="315" r:id="rId6"/>
    <p:sldId id="282" r:id="rId7"/>
    <p:sldId id="316" r:id="rId8"/>
    <p:sldId id="335" r:id="rId9"/>
    <p:sldId id="317" r:id="rId10"/>
    <p:sldId id="320" r:id="rId11"/>
    <p:sldId id="318" r:id="rId12"/>
    <p:sldId id="319" r:id="rId13"/>
    <p:sldId id="294" r:id="rId14"/>
    <p:sldId id="283" r:id="rId15"/>
    <p:sldId id="321" r:id="rId16"/>
    <p:sldId id="322" r:id="rId17"/>
    <p:sldId id="323" r:id="rId18"/>
    <p:sldId id="333" r:id="rId19"/>
    <p:sldId id="334" r:id="rId20"/>
    <p:sldId id="324" r:id="rId21"/>
    <p:sldId id="325" r:id="rId22"/>
    <p:sldId id="326" r:id="rId23"/>
    <p:sldId id="327" r:id="rId24"/>
    <p:sldId id="328" r:id="rId25"/>
    <p:sldId id="295" r:id="rId26"/>
    <p:sldId id="284" r:id="rId27"/>
    <p:sldId id="296" r:id="rId28"/>
    <p:sldId id="278" r:id="rId29"/>
    <p:sldId id="330" r:id="rId30"/>
    <p:sldId id="329" r:id="rId31"/>
    <p:sldId id="331" r:id="rId32"/>
    <p:sldId id="297" r:id="rId33"/>
    <p:sldId id="332" r:id="rId34"/>
    <p:sldId id="336" r:id="rId35"/>
    <p:sldId id="268" r:id="rId3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80CA"/>
    <a:srgbClr val="585C65"/>
    <a:srgbClr val="E7ECF1"/>
    <a:srgbClr val="29455F"/>
    <a:srgbClr val="2F333E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472" autoAdjust="0"/>
    <p:restoredTop sz="97386" autoAdjust="0"/>
  </p:normalViewPr>
  <p:slideViewPr>
    <p:cSldViewPr snapToGrid="0">
      <p:cViewPr varScale="1">
        <p:scale>
          <a:sx n="151" d="100"/>
          <a:sy n="151" d="100"/>
        </p:scale>
        <p:origin x="378" y="13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2024-04-21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2024-04-21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0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svg"/><Relationship Id="rId3" Type="http://schemas.openxmlformats.org/officeDocument/2006/relationships/image" Target="../media/image15.png"/><Relationship Id="rId7" Type="http://schemas.openxmlformats.org/officeDocument/2006/relationships/image" Target="../media/image5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7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114" y="2557372"/>
            <a:ext cx="11969010" cy="1920526"/>
          </a:xfrm>
          <a:solidFill>
            <a:srgbClr val="E7ECF1"/>
          </a:solidFill>
        </p:spPr>
        <p:txBody>
          <a:bodyPr/>
          <a:lstStyle/>
          <a:p>
            <a:pPr algn="ctr"/>
            <a:r>
              <a:rPr lang="en-US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 Server </a:t>
            </a:r>
            <a:b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b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Local Domain Name System (</a:t>
            </a:r>
            <a:r>
              <a:rPr lang="id-ID" altLang="ko-KR" sz="4400" spc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Local</a:t>
            </a:r>
            <a: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DNS) </a:t>
            </a:r>
            <a:endParaRPr lang="ko-KR" altLang="en-US" sz="4400" spc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21333"/>
            <a:ext cx="12192000" cy="1754326"/>
          </a:xfrm>
          <a:solidFill>
            <a:srgbClr val="585C65"/>
          </a:solidFill>
        </p:spPr>
        <p:txBody>
          <a:bodyPr anchor="ctr"/>
          <a:lstStyle/>
          <a:p>
            <a:pPr algn="ctr"/>
            <a:r>
              <a:rPr lang="id-ID" altLang="ko-KR" sz="6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COMPUTER NETWORK MANAGEMENT</a:t>
            </a:r>
            <a:endParaRPr lang="ko-KR" altLang="en-US" sz="6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116114" y="1318865"/>
            <a:ext cx="2703370" cy="1331878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524063" y="778651"/>
              <a:ext cx="1409221" cy="743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</a:t>
              </a:r>
              <a:r>
                <a:rPr lang="id-ID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- 5</a:t>
              </a:r>
              <a:endParaRPr lang="ko-KR" altLang="en-US" sz="36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16114" y="4599735"/>
            <a:ext cx="8672087" cy="1119752"/>
          </a:xfrm>
          <a:prstGeom prst="rect">
            <a:avLst/>
          </a:prstGeom>
          <a:solidFill>
            <a:srgbClr val="585C65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0">
            <a:noAutofit/>
          </a:bodyPr>
          <a:lstStyle/>
          <a:p>
            <a:pPr>
              <a:tabLst>
                <a:tab pos="682625" algn="l"/>
              </a:tabLst>
            </a:pPr>
            <a:r>
              <a:rPr lang="id-ID" altLang="ko-KR" sz="32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Universitas Kristen Wira Wacana Sumba</a:t>
            </a:r>
          </a:p>
          <a:p>
            <a:pPr marL="174625">
              <a:tabLst>
                <a:tab pos="682625" algn="l"/>
              </a:tabLst>
            </a:pP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Lecturer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- Fajar Hariadi</a:t>
            </a:r>
            <a:endParaRPr lang="ko-KR" altLang="en-US" sz="28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6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5791200" y="104597"/>
            <a:ext cx="62939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id-ID" altLang="ko-KR" sz="3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omputer</a:t>
            </a:r>
            <a:r>
              <a:rPr lang="id-ID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Network </a:t>
            </a:r>
            <a:r>
              <a:rPr lang="id-ID" altLang="ko-KR" sz="3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Management</a:t>
            </a:r>
            <a:endParaRPr lang="ko-KR" altLang="en-US" sz="3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8902F652-A786-4D27-8C50-B3ABA543CB23}"/>
              </a:ext>
            </a:extLst>
          </p:cNvPr>
          <p:cNvGrpSpPr/>
          <p:nvPr/>
        </p:nvGrpSpPr>
        <p:grpSpPr>
          <a:xfrm>
            <a:off x="541143" y="4447283"/>
            <a:ext cx="827615" cy="662579"/>
            <a:chOff x="541143" y="4447283"/>
            <a:chExt cx="827615" cy="662579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2900608-786A-421E-8A15-F5736CEE991F}"/>
                </a:ext>
              </a:extLst>
            </p:cNvPr>
            <p:cNvSpPr txBox="1"/>
            <p:nvPr/>
          </p:nvSpPr>
          <p:spPr>
            <a:xfrm>
              <a:off x="1184027" y="4448142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타원 6">
              <a:extLst>
                <a:ext uri="{FF2B5EF4-FFF2-40B4-BE49-F238E27FC236}">
                  <a16:creationId xmlns:a16="http://schemas.microsoft.com/office/drawing/2014/main" id="{A4F15E2C-5AD4-42A8-AF50-74A46F577D2D}"/>
                </a:ext>
              </a:extLst>
            </p:cNvPr>
            <p:cNvSpPr/>
            <p:nvPr/>
          </p:nvSpPr>
          <p:spPr>
            <a:xfrm>
              <a:off x="541143" y="4447283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14A12FB4-8468-43F7-925C-6E2353557C28}"/>
                </a:ext>
              </a:extLst>
            </p:cNvPr>
            <p:cNvSpPr txBox="1"/>
            <p:nvPr/>
          </p:nvSpPr>
          <p:spPr>
            <a:xfrm>
              <a:off x="616491" y="4463512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75957"/>
            <a:ext cx="8119078" cy="685735"/>
            <a:chOff x="434203" y="2075957"/>
            <a:chExt cx="8119078" cy="685735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75957"/>
              <a:ext cx="8119078" cy="685735"/>
              <a:chOff x="434203" y="2075957"/>
              <a:chExt cx="8119078" cy="685735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209104" y="2075957"/>
                <a:ext cx="2813014" cy="6617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r>
                  <a:rPr lang="id-ID" altLang="ko-KR" sz="3700" dirty="0">
                    <a:latin typeface="Arial" panose="020B0604020202020204" pitchFamily="34" charset="0"/>
                    <a:cs typeface="Arial" panose="020B0604020202020204" pitchFamily="34" charset="0"/>
                  </a:rPr>
                  <a:t>HTTP Server</a:t>
                </a:r>
                <a:endParaRPr lang="en-US" altLang="ko-KR" sz="37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3661225"/>
            <a:ext cx="7415071" cy="661829"/>
            <a:chOff x="434203" y="3661225"/>
            <a:chExt cx="7415071" cy="66182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11625" y="448938"/>
            <a:ext cx="3346717" cy="1370910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40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B94F30AC-880D-7089-5A72-29BABD34890B}"/>
              </a:ext>
            </a:extLst>
          </p:cNvPr>
          <p:cNvSpPr txBox="1"/>
          <p:nvPr/>
        </p:nvSpPr>
        <p:spPr>
          <a:xfrm>
            <a:off x="1230875" y="2855423"/>
            <a:ext cx="5738335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Implementasi HTTP Server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3CA0F21-33FD-6533-9BA1-0EEE3CB32F77}"/>
              </a:ext>
            </a:extLst>
          </p:cNvPr>
          <p:cNvSpPr txBox="1"/>
          <p:nvPr/>
        </p:nvSpPr>
        <p:spPr>
          <a:xfrm>
            <a:off x="1258165" y="3586679"/>
            <a:ext cx="5130338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DNS Server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AF199AE-B995-CFA5-8022-5070310F24F0}"/>
              </a:ext>
            </a:extLst>
          </p:cNvPr>
          <p:cNvSpPr txBox="1"/>
          <p:nvPr/>
        </p:nvSpPr>
        <p:spPr>
          <a:xfrm>
            <a:off x="1258165" y="4392068"/>
            <a:ext cx="6594066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Implementasi DNS Lokal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HTTP Server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863284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Definisi HTTP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C230D83-2B7C-4973-A687-66C16843946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40789" y="4127157"/>
            <a:ext cx="9026291" cy="2473248"/>
          </a:xfrm>
        </p:spPr>
        <p:txBody>
          <a:bodyPr wrap="square">
            <a:normAutofit/>
          </a:bodyPr>
          <a:lstStyle/>
          <a:p>
            <a:pPr algn="just" rtl="0" fontAlgn="base" latinLnBrk="0"/>
            <a:r>
              <a:rPr lang="id-ID" sz="240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HTTP dan HTML 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dibuat bersamaan untuk menghasilkan halaman web interaktif yang merupakan asal dari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world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wide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web (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www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)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dimana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protokol ini merupakan salah satu protokol yang paling sering digunakan oleh orang untuk mengakses konten di internet.</a:t>
            </a: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461814"/>
            <a:ext cx="11838055" cy="311170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400" b="1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HTTP 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merupakan singkatan dari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HyperText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Transfer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Protocol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. Sebuah protokol yang bekerja pada Layer 7 OSI layer –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Application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layer yang dibuat oleh Tim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Berner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.</a:t>
            </a:r>
          </a:p>
          <a:p>
            <a:pPr algn="just" rtl="0" fontAlgn="base" latinLnBrk="0"/>
            <a:r>
              <a:rPr lang="id-ID" sz="240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Hypertext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itu sendiri merupakan format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text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khusus dengan penulisan standar di seluruh dunia yang dikenal dengan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HyperText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Markup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Language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(HTML)</a:t>
            </a:r>
          </a:p>
        </p:txBody>
      </p:sp>
    </p:spTree>
    <p:extLst>
      <p:ext uri="{BB962C8B-B14F-4D97-AF65-F5344CB8AC3E}">
        <p14:creationId xmlns:p14="http://schemas.microsoft.com/office/powerpoint/2010/main" val="3480751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013967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Koneksi HTTP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461814"/>
            <a:ext cx="11838055" cy="311170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HTTP merupakan protokol yang bekerja secara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client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-server</a:t>
            </a:r>
          </a:p>
          <a:p>
            <a:pPr algn="just" rtl="0" fontAlgn="base" latinLnBrk="0"/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Client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meminta suatu halaman web (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html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) ke server, kemudian server merespons permintaan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client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dengan mengirimkan halaman yang diminta, setelah selesai dikirimkan, maka koneksi antara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client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</a:rPr>
              <a:t> server akan ditutup</a:t>
            </a:r>
          </a:p>
          <a:p>
            <a:pPr algn="just" rtl="0" fontAlgn="base" latinLnBrk="0"/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Apabila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client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membutuhkan halaman lainnya, maka proses akan dimulai dari awal kembali dengan membuat koneksi dan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client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mengirimkan permintaan lagi ke server</a:t>
            </a:r>
          </a:p>
        </p:txBody>
      </p:sp>
      <p:pic>
        <p:nvPicPr>
          <p:cNvPr id="9" name="Graphic 8" descr="Computer outline">
            <a:extLst>
              <a:ext uri="{FF2B5EF4-FFF2-40B4-BE49-F238E27FC236}">
                <a16:creationId xmlns:a16="http://schemas.microsoft.com/office/drawing/2014/main" id="{3EB157F3-047C-5A03-A66E-20483D46BB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7815" y="4324864"/>
            <a:ext cx="1810265" cy="1810265"/>
          </a:xfrm>
          <a:prstGeom prst="rect">
            <a:avLst/>
          </a:prstGeom>
        </p:spPr>
      </p:pic>
      <p:pic>
        <p:nvPicPr>
          <p:cNvPr id="11" name="Graphic 10" descr="Database outline">
            <a:extLst>
              <a:ext uri="{FF2B5EF4-FFF2-40B4-BE49-F238E27FC236}">
                <a16:creationId xmlns:a16="http://schemas.microsoft.com/office/drawing/2014/main" id="{4B3970D5-0241-8B62-1D25-3BC27C9199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448321" y="4567265"/>
            <a:ext cx="1431176" cy="1431176"/>
          </a:xfrm>
          <a:prstGeom prst="rect">
            <a:avLst/>
          </a:prstGeom>
        </p:spPr>
      </p:pic>
      <p:sp>
        <p:nvSpPr>
          <p:cNvPr id="12" name="직사각형 19">
            <a:extLst>
              <a:ext uri="{FF2B5EF4-FFF2-40B4-BE49-F238E27FC236}">
                <a16:creationId xmlns:a16="http://schemas.microsoft.com/office/drawing/2014/main" id="{B2F2F7F5-7185-ADE5-29D1-0A68F8202B22}"/>
              </a:ext>
            </a:extLst>
          </p:cNvPr>
          <p:cNvSpPr/>
          <p:nvPr/>
        </p:nvSpPr>
        <p:spPr bwMode="auto">
          <a:xfrm>
            <a:off x="547815" y="5888747"/>
            <a:ext cx="1810265" cy="524175"/>
          </a:xfrm>
          <a:prstGeom prst="rect">
            <a:avLst/>
          </a:prstGeom>
          <a:solidFill>
            <a:srgbClr val="2880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id-ID" altLang="ko-KR" sz="2400" b="1" spc="-150" dirty="0" err="1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Client</a:t>
            </a:r>
            <a:endParaRPr lang="ko-KR" altLang="en-US" sz="2400" b="1" spc="-15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sp>
        <p:nvSpPr>
          <p:cNvPr id="13" name="직사각형 19">
            <a:extLst>
              <a:ext uri="{FF2B5EF4-FFF2-40B4-BE49-F238E27FC236}">
                <a16:creationId xmlns:a16="http://schemas.microsoft.com/office/drawing/2014/main" id="{30609984-8BBF-6258-5813-E40DD89A06D2}"/>
              </a:ext>
            </a:extLst>
          </p:cNvPr>
          <p:cNvSpPr/>
          <p:nvPr/>
        </p:nvSpPr>
        <p:spPr bwMode="auto">
          <a:xfrm>
            <a:off x="7258777" y="5998441"/>
            <a:ext cx="1810265" cy="524175"/>
          </a:xfrm>
          <a:prstGeom prst="rect">
            <a:avLst/>
          </a:prstGeom>
          <a:solidFill>
            <a:srgbClr val="2880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id-ID" altLang="ko-KR" sz="2400" b="1" spc="-150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Server</a:t>
            </a:r>
            <a:endParaRPr lang="ko-KR" altLang="en-US" sz="2400" b="1" spc="-15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2E86662D-69B6-A921-6FB7-E988EFA1F9D0}"/>
              </a:ext>
            </a:extLst>
          </p:cNvPr>
          <p:cNvCxnSpPr/>
          <p:nvPr/>
        </p:nvCxnSpPr>
        <p:spPr>
          <a:xfrm>
            <a:off x="2617076" y="4868392"/>
            <a:ext cx="45089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B2183ABC-5D2A-6566-AC22-4176ED54297D}"/>
              </a:ext>
            </a:extLst>
          </p:cNvPr>
          <p:cNvCxnSpPr>
            <a:cxnSpLocks/>
          </p:cNvCxnSpPr>
          <p:nvPr/>
        </p:nvCxnSpPr>
        <p:spPr>
          <a:xfrm flipH="1">
            <a:off x="2617076" y="5344297"/>
            <a:ext cx="449137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A2302061-9C98-FA9A-80AD-C909F303D90D}"/>
              </a:ext>
            </a:extLst>
          </p:cNvPr>
          <p:cNvCxnSpPr/>
          <p:nvPr/>
        </p:nvCxnSpPr>
        <p:spPr>
          <a:xfrm>
            <a:off x="2617076" y="5888747"/>
            <a:ext cx="4491378" cy="0"/>
          </a:xfrm>
          <a:prstGeom prst="line">
            <a:avLst/>
          </a:prstGeom>
          <a:ln w="3810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06252691-55A0-CAA5-73BC-B2CC55B6D4D7}"/>
              </a:ext>
            </a:extLst>
          </p:cNvPr>
          <p:cNvSpPr txBox="1"/>
          <p:nvPr/>
        </p:nvSpPr>
        <p:spPr>
          <a:xfrm>
            <a:off x="4353939" y="4518075"/>
            <a:ext cx="10176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err="1"/>
              <a:t>Request</a:t>
            </a:r>
            <a:endParaRPr lang="id-ID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162D07A-E2B7-0D24-708B-86D2B0624866}"/>
              </a:ext>
            </a:extLst>
          </p:cNvPr>
          <p:cNvSpPr txBox="1"/>
          <p:nvPr/>
        </p:nvSpPr>
        <p:spPr>
          <a:xfrm>
            <a:off x="4284974" y="4974965"/>
            <a:ext cx="1173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err="1"/>
              <a:t>Response</a:t>
            </a:r>
            <a:endParaRPr lang="id-ID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51C737F-AB43-A3FC-0DF5-CEE826B020AB}"/>
              </a:ext>
            </a:extLst>
          </p:cNvPr>
          <p:cNvSpPr txBox="1"/>
          <p:nvPr/>
        </p:nvSpPr>
        <p:spPr>
          <a:xfrm>
            <a:off x="3565354" y="5519414"/>
            <a:ext cx="2612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err="1"/>
              <a:t>Connection</a:t>
            </a:r>
            <a:r>
              <a:rPr lang="id-ID" dirty="0"/>
              <a:t> </a:t>
            </a:r>
            <a:r>
              <a:rPr lang="id-ID" dirty="0" err="1"/>
              <a:t>Terminated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750355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12" grpId="0" animBg="1"/>
      <p:bldP spid="13" grpId="0" animBg="1"/>
      <p:bldP spid="23" grpId="0"/>
      <p:bldP spid="24" grpId="0"/>
      <p:bldP spid="25" grpId="0"/>
      <p:bldP spid="2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085525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HTTP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Request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5222D83-9328-14B8-9B5F-33D12A8D1DA6}"/>
              </a:ext>
            </a:extLst>
          </p:cNvPr>
          <p:cNvSpPr txBox="1">
            <a:spLocks/>
          </p:cNvSpPr>
          <p:nvPr/>
        </p:nvSpPr>
        <p:spPr>
          <a:xfrm>
            <a:off x="106875" y="1397819"/>
            <a:ext cx="11978031" cy="5373684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HTTP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Request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merupakan permintaan informasi yang pada umumnya dibuat oleh browser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client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kepada server untuk memuat halaman web sesuai dengan permintaan dari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user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client</a:t>
            </a:r>
            <a:endParaRPr lang="en-US" sz="2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  <a:p>
            <a:pPr algn="just" rtl="0" fontAlgn="base" latinLnBrk="0"/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HTTP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Request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berisi beberapa informasi tambahan dari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client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kepada server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dimana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setiap </a:t>
            </a:r>
            <a:r>
              <a:rPr lang="id-ID" sz="2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request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akan berisi bagian berikut :</a:t>
            </a:r>
            <a:endParaRPr lang="en-US" sz="2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  <a:p>
            <a:pPr marL="515938" indent="-250825" algn="l" fontAlgn="base" latinLnBrk="0"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HTTP Version </a:t>
            </a:r>
            <a:endParaRPr lang="id-ID" sz="2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  <a:p>
            <a:pPr marL="515938" indent="-250825" algn="l" fontAlgn="base" latinLnBrk="0"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URL</a:t>
            </a:r>
            <a:r>
              <a:rPr lang="id-ID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</a:t>
            </a:r>
          </a:p>
          <a:p>
            <a:pPr marL="515938" indent="-250825" algn="l" fontAlgn="base" latinLnBrk="0"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HTTP Method</a:t>
            </a:r>
          </a:p>
          <a:p>
            <a:pPr marL="515938" indent="-250825" algn="l" fontAlgn="base" latinLnBrk="0"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HTTP Request Headers</a:t>
            </a:r>
          </a:p>
          <a:p>
            <a:pPr marL="515938" indent="-250825" algn="l" fontAlgn="base" latinLnBrk="0"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HTTP Body</a:t>
            </a:r>
          </a:p>
        </p:txBody>
      </p:sp>
    </p:spTree>
    <p:extLst>
      <p:ext uri="{BB962C8B-B14F-4D97-AF65-F5344CB8AC3E}">
        <p14:creationId xmlns:p14="http://schemas.microsoft.com/office/powerpoint/2010/main" val="787194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375942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HTTP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Request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6DD8773-75D1-71AF-ED7A-80B5132BCF4D}"/>
              </a:ext>
            </a:extLst>
          </p:cNvPr>
          <p:cNvSpPr txBox="1">
            <a:spLocks/>
          </p:cNvSpPr>
          <p:nvPr/>
        </p:nvSpPr>
        <p:spPr>
          <a:xfrm>
            <a:off x="151434" y="1178064"/>
            <a:ext cx="11978031" cy="233119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 fontAlgn="base" latinLnBrk="0"/>
            <a:r>
              <a:rPr lang="id-ID" i="0" dirty="0">
                <a:solidFill>
                  <a:srgbClr val="273239"/>
                </a:solidFill>
                <a:effectLst/>
                <a:latin typeface="Nunito" pitchFamily="2" charset="0"/>
              </a:rPr>
              <a:t>HTTP </a:t>
            </a:r>
            <a:r>
              <a:rPr lang="id-ID" i="0" dirty="0" err="1">
                <a:solidFill>
                  <a:srgbClr val="273239"/>
                </a:solidFill>
                <a:effectLst/>
                <a:latin typeface="Nunito" pitchFamily="2" charset="0"/>
              </a:rPr>
              <a:t>Version</a:t>
            </a:r>
            <a:r>
              <a:rPr lang="id-ID" i="0" dirty="0">
                <a:solidFill>
                  <a:srgbClr val="273239"/>
                </a:solidFill>
                <a:effectLst/>
                <a:latin typeface="Nunito" pitchFamily="2" charset="0"/>
              </a:rPr>
              <a:t> </a:t>
            </a:r>
            <a:br>
              <a:rPr lang="id-ID" b="0" dirty="0">
                <a:solidFill>
                  <a:srgbClr val="273239"/>
                </a:solidFill>
                <a:latin typeface="Nunito" pitchFamily="2" charset="0"/>
              </a:rPr>
            </a:b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Versi </a:t>
            </a: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http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yang digunakan (1, 2, 3)</a:t>
            </a:r>
          </a:p>
          <a:p>
            <a:pPr rtl="0" fontAlgn="base" latinLnBrk="0"/>
            <a:r>
              <a:rPr lang="id-ID" i="0" dirty="0">
                <a:solidFill>
                  <a:srgbClr val="273239"/>
                </a:solidFill>
                <a:effectLst/>
                <a:latin typeface="Nunito" pitchFamily="2" charset="0"/>
              </a:rPr>
              <a:t>URL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br>
              <a:rPr lang="id-ID" b="0" dirty="0">
                <a:solidFill>
                  <a:srgbClr val="273239"/>
                </a:solidFill>
                <a:latin typeface="Nunito" pitchFamily="2" charset="0"/>
              </a:rPr>
            </a:b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alamat yang menunjuk kepada informasi atau lokasi halaman web di server yang diminta oleh </a:t>
            </a: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endParaRPr lang="id-ID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27223A89-7768-C89A-E37D-9A2C4BA35310}"/>
              </a:ext>
            </a:extLst>
          </p:cNvPr>
          <p:cNvSpPr txBox="1">
            <a:spLocks/>
          </p:cNvSpPr>
          <p:nvPr/>
        </p:nvSpPr>
        <p:spPr>
          <a:xfrm>
            <a:off x="107093" y="4285739"/>
            <a:ext cx="9495653" cy="233119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 fontAlgn="base" latinLnBrk="0"/>
            <a:r>
              <a:rPr lang="id-ID" i="0" dirty="0">
                <a:solidFill>
                  <a:srgbClr val="273239"/>
                </a:solidFill>
                <a:effectLst/>
                <a:latin typeface="Nunito" pitchFamily="2" charset="0"/>
              </a:rPr>
              <a:t>HTTP </a:t>
            </a:r>
            <a:r>
              <a:rPr lang="id-ID" i="0" dirty="0" err="1">
                <a:solidFill>
                  <a:srgbClr val="273239"/>
                </a:solidFill>
                <a:effectLst/>
                <a:latin typeface="Nunito" pitchFamily="2" charset="0"/>
              </a:rPr>
              <a:t>Method</a:t>
            </a:r>
            <a:r>
              <a:rPr lang="id-ID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br>
              <a:rPr lang="id-ID" b="0" dirty="0">
                <a:solidFill>
                  <a:srgbClr val="273239"/>
                </a:solidFill>
                <a:latin typeface="Nunito" pitchFamily="2" charset="0"/>
              </a:rPr>
            </a:b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jenis metode yang diminta oleh </a:t>
            </a: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agar dilaksanakan oleh server. Jenis </a:t>
            </a:r>
            <a:r>
              <a:rPr lang="id-ID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method</a:t>
            </a:r>
            <a:r>
              <a:rPr lang="id-ID" b="0" i="0" dirty="0">
                <a:solidFill>
                  <a:srgbClr val="273239"/>
                </a:solidFill>
                <a:effectLst/>
                <a:latin typeface="Nunito" pitchFamily="2" charset="0"/>
              </a:rPr>
              <a:t> yang ada adalah : </a:t>
            </a:r>
          </a:p>
        </p:txBody>
      </p:sp>
    </p:spTree>
    <p:extLst>
      <p:ext uri="{BB962C8B-B14F-4D97-AF65-F5344CB8AC3E}">
        <p14:creationId xmlns:p14="http://schemas.microsoft.com/office/powerpoint/2010/main" val="4101004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375942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HTTP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Request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71B46C-849B-A40A-65C5-A63BE20DC345}"/>
              </a:ext>
            </a:extLst>
          </p:cNvPr>
          <p:cNvSpPr txBox="1"/>
          <p:nvPr/>
        </p:nvSpPr>
        <p:spPr>
          <a:xfrm>
            <a:off x="106876" y="3770421"/>
            <a:ext cx="934973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5938" indent="-250825" rtl="0" fontAlgn="base" latinLnBrk="0">
              <a:buFont typeface="Arial" panose="020B0604020202020204" pitchFamily="34" charset="0"/>
              <a:buChar char="•"/>
            </a:pPr>
            <a:r>
              <a:rPr lang="id-ID" sz="2400" b="1" i="0" dirty="0">
                <a:solidFill>
                  <a:srgbClr val="273239"/>
                </a:solidFill>
                <a:effectLst/>
                <a:latin typeface="Nunito" pitchFamily="2" charset="0"/>
              </a:rPr>
              <a:t>PATCH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br>
              <a:rPr lang="id-ID" sz="2400" dirty="0">
                <a:solidFill>
                  <a:srgbClr val="273239"/>
                </a:solidFill>
                <a:latin typeface="Nunito" pitchFamily="2" charset="0"/>
              </a:rPr>
            </a:b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Metode yang digunakan untuk memodifikasi data yang telah ada di server dengan cara mengirimkan bagian yang hendak diperbaharui saja</a:t>
            </a:r>
          </a:p>
          <a:p>
            <a:pPr marL="515938" indent="-250825" rtl="0" fontAlgn="base" latinLnBrk="0">
              <a:buFont typeface="Arial" panose="020B0604020202020204" pitchFamily="34" charset="0"/>
              <a:buChar char="•"/>
            </a:pPr>
            <a:r>
              <a:rPr lang="id-ID" sz="2400" b="1" i="0" dirty="0">
                <a:solidFill>
                  <a:srgbClr val="273239"/>
                </a:solidFill>
                <a:effectLst/>
                <a:latin typeface="Nunito" pitchFamily="2" charset="0"/>
              </a:rPr>
              <a:t>DELETE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br>
              <a:rPr lang="id-ID" sz="2400" dirty="0">
                <a:solidFill>
                  <a:srgbClr val="273239"/>
                </a:solidFill>
                <a:latin typeface="Nunito" pitchFamily="2" charset="0"/>
              </a:rPr>
            </a:b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Metode yang digunakan untuk menghapus data yang ada di server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3AFED3-9F3B-B099-B308-38DEB4408411}"/>
              </a:ext>
            </a:extLst>
          </p:cNvPr>
          <p:cNvSpPr txBox="1"/>
          <p:nvPr/>
        </p:nvSpPr>
        <p:spPr>
          <a:xfrm>
            <a:off x="106876" y="1141988"/>
            <a:ext cx="11978031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5938" indent="-250825" algn="just" rtl="0" fontAlgn="base" latinLnBrk="0">
              <a:buFont typeface="Arial" panose="020B0604020202020204" pitchFamily="34" charset="0"/>
              <a:buChar char="•"/>
            </a:pPr>
            <a:r>
              <a:rPr lang="id-ID" sz="2400" b="1" i="0" dirty="0">
                <a:solidFill>
                  <a:srgbClr val="273239"/>
                </a:solidFill>
                <a:effectLst/>
                <a:latin typeface="Nunito" pitchFamily="2" charset="0"/>
              </a:rPr>
              <a:t>GET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: </a:t>
            </a:r>
            <a:b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</a:b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metode yang digunakan untuk menerima data dari server</a:t>
            </a:r>
          </a:p>
          <a:p>
            <a:pPr marL="515938" indent="-250825" algn="just" rtl="0" fontAlgn="base" latinLnBrk="0">
              <a:buFont typeface="Arial" panose="020B0604020202020204" pitchFamily="34" charset="0"/>
              <a:buChar char="•"/>
            </a:pPr>
            <a:r>
              <a:rPr lang="id-ID" sz="2400" b="1" i="0" dirty="0">
                <a:solidFill>
                  <a:srgbClr val="273239"/>
                </a:solidFill>
                <a:effectLst/>
                <a:latin typeface="Nunito" pitchFamily="2" charset="0"/>
              </a:rPr>
              <a:t>POST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: </a:t>
            </a:r>
            <a:b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</a:b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Metode yang digunakan untuk menambahkan data baru ke server</a:t>
            </a:r>
            <a:endParaRPr lang="id-ID" sz="2400" dirty="0">
              <a:solidFill>
                <a:srgbClr val="273239"/>
              </a:solidFill>
              <a:latin typeface="Nunito" pitchFamily="2" charset="0"/>
            </a:endParaRPr>
          </a:p>
          <a:p>
            <a:pPr marL="515938" indent="-250825" rtl="0" fontAlgn="base" latinLnBrk="0">
              <a:buFont typeface="Arial" panose="020B0604020202020204" pitchFamily="34" charset="0"/>
              <a:buChar char="•"/>
            </a:pPr>
            <a:r>
              <a:rPr lang="id-ID" sz="2400" b="1" dirty="0">
                <a:solidFill>
                  <a:srgbClr val="273239"/>
                </a:solidFill>
                <a:latin typeface="Nunito" pitchFamily="2" charset="0"/>
              </a:rPr>
              <a:t>PUT</a:t>
            </a:r>
            <a:r>
              <a:rPr lang="id-ID" sz="2400" dirty="0">
                <a:solidFill>
                  <a:srgbClr val="273239"/>
                </a:solidFill>
                <a:latin typeface="Nunito" pitchFamily="2" charset="0"/>
              </a:rPr>
              <a:t> </a:t>
            </a:r>
            <a:br>
              <a:rPr lang="id-ID" sz="2400" dirty="0">
                <a:solidFill>
                  <a:srgbClr val="273239"/>
                </a:solidFill>
                <a:latin typeface="Nunito" pitchFamily="2" charset="0"/>
              </a:rPr>
            </a:br>
            <a:r>
              <a:rPr lang="id-ID" sz="2400" dirty="0">
                <a:solidFill>
                  <a:srgbClr val="273239"/>
                </a:solidFill>
                <a:latin typeface="Nunito" pitchFamily="2" charset="0"/>
              </a:rPr>
              <a:t>Metode yang digunakan untuk memodifikasi data yang telah ada di server dengan cara mengirimkan keseluruhan isi data terbaru</a:t>
            </a:r>
          </a:p>
          <a:p>
            <a:pPr marL="515938" indent="-250825" algn="just" rtl="0" fontAlgn="base" latinLnBrk="0">
              <a:buFont typeface="Arial" panose="020B0604020202020204" pitchFamily="34" charset="0"/>
              <a:buChar char="•"/>
            </a:pPr>
            <a:endParaRPr lang="id-ID" sz="24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246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9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375942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HTTP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Request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6DD8773-75D1-71AF-ED7A-80B5132BCF4D}"/>
              </a:ext>
            </a:extLst>
          </p:cNvPr>
          <p:cNvSpPr txBox="1">
            <a:spLocks/>
          </p:cNvSpPr>
          <p:nvPr/>
        </p:nvSpPr>
        <p:spPr>
          <a:xfrm>
            <a:off x="107093" y="1162283"/>
            <a:ext cx="11978031" cy="2815748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800" i="0" dirty="0">
                <a:solidFill>
                  <a:srgbClr val="273239"/>
                </a:solidFill>
                <a:effectLst/>
                <a:latin typeface="Nunito" pitchFamily="2" charset="0"/>
              </a:rPr>
              <a:t>HTTP </a:t>
            </a:r>
            <a:r>
              <a:rPr lang="id-ID" sz="2800" i="0" dirty="0" err="1">
                <a:solidFill>
                  <a:srgbClr val="273239"/>
                </a:solidFill>
                <a:effectLst/>
                <a:latin typeface="Nunito" pitchFamily="2" charset="0"/>
              </a:rPr>
              <a:t>Request</a:t>
            </a:r>
            <a:r>
              <a:rPr lang="id-ID" sz="280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800" i="0" dirty="0" err="1">
                <a:solidFill>
                  <a:srgbClr val="273239"/>
                </a:solidFill>
                <a:effectLst/>
                <a:latin typeface="Nunito" pitchFamily="2" charset="0"/>
              </a:rPr>
              <a:t>Headers</a:t>
            </a:r>
            <a:r>
              <a:rPr lang="id-ID" sz="280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– bagian ini berisi data jenis browser yang digunakan oleh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, jenis data yang diinginkan oleh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. Bagian ini juga dapat berisi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cookies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yang merupakan informasi terkait data sebelumnya yang telah dikirimkan server ketika menangani permintaan sebelumnya</a:t>
            </a: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2DAE9BB7-F333-79B8-CBFF-F56AB35B71BB}"/>
              </a:ext>
            </a:extLst>
          </p:cNvPr>
          <p:cNvSpPr txBox="1">
            <a:spLocks/>
          </p:cNvSpPr>
          <p:nvPr/>
        </p:nvSpPr>
        <p:spPr>
          <a:xfrm>
            <a:off x="213969" y="3853676"/>
            <a:ext cx="9289539" cy="2815748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800" i="0" dirty="0">
                <a:solidFill>
                  <a:srgbClr val="273239"/>
                </a:solidFill>
                <a:effectLst/>
                <a:latin typeface="Nunito" pitchFamily="2" charset="0"/>
              </a:rPr>
              <a:t>HTTP </a:t>
            </a:r>
            <a:r>
              <a:rPr lang="id-ID" sz="2800" i="0" dirty="0" err="1">
                <a:solidFill>
                  <a:srgbClr val="273239"/>
                </a:solidFill>
                <a:effectLst/>
                <a:latin typeface="Nunito" pitchFamily="2" charset="0"/>
              </a:rPr>
              <a:t>Body</a:t>
            </a:r>
            <a:r>
              <a:rPr lang="id-ID" sz="280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– bagian ini merupakan bagian yang sifatnya opsional berisi informasi yang dibutuhkan oleh server ketika menangani permintaan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seperti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usernam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dan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password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, data atau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file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yang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diupload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dari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ke server</a:t>
            </a:r>
          </a:p>
        </p:txBody>
      </p:sp>
    </p:spTree>
    <p:extLst>
      <p:ext uri="{BB962C8B-B14F-4D97-AF65-F5344CB8AC3E}">
        <p14:creationId xmlns:p14="http://schemas.microsoft.com/office/powerpoint/2010/main" val="4155301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86646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HTTP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Request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Contoh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53F77C3-9209-7754-A0A0-AADADEB5DED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5376" b="76068"/>
          <a:stretch/>
        </p:blipFill>
        <p:spPr>
          <a:xfrm>
            <a:off x="2616439" y="1883397"/>
            <a:ext cx="9468468" cy="248529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70E0DC5-B8F7-0350-CA30-92B22E0372B0}"/>
              </a:ext>
            </a:extLst>
          </p:cNvPr>
          <p:cNvSpPr txBox="1"/>
          <p:nvPr/>
        </p:nvSpPr>
        <p:spPr>
          <a:xfrm>
            <a:off x="420543" y="5727357"/>
            <a:ext cx="186833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65113" algn="ctr" fontAlgn="base" latinLnBrk="0"/>
            <a:r>
              <a:rPr lang="en-US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HTTP Body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8B42027-79F1-D51F-7FBD-16050C7C4984}"/>
              </a:ext>
            </a:extLst>
          </p:cNvPr>
          <p:cNvSpPr txBox="1"/>
          <p:nvPr/>
        </p:nvSpPr>
        <p:spPr>
          <a:xfrm>
            <a:off x="7890527" y="1172139"/>
            <a:ext cx="235243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65113" algn="ctr" fontAlgn="base" latinLnBrk="0"/>
            <a:r>
              <a:rPr lang="en-US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HTTP Version 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5189487-30EA-43D5-0570-A8693BDC09C7}"/>
              </a:ext>
            </a:extLst>
          </p:cNvPr>
          <p:cNvSpPr txBox="1"/>
          <p:nvPr/>
        </p:nvSpPr>
        <p:spPr>
          <a:xfrm>
            <a:off x="420543" y="1883397"/>
            <a:ext cx="119575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base" latinLnBrk="0"/>
            <a:r>
              <a:rPr lang="en-US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URL</a:t>
            </a:r>
            <a:r>
              <a:rPr lang="id-ID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8D6BCF1-DEDD-E108-32D7-C312FBC22286}"/>
              </a:ext>
            </a:extLst>
          </p:cNvPr>
          <p:cNvSpPr txBox="1"/>
          <p:nvPr/>
        </p:nvSpPr>
        <p:spPr>
          <a:xfrm>
            <a:off x="301604" y="3263763"/>
            <a:ext cx="195384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65113" algn="ctr" fontAlgn="base" latinLnBrk="0"/>
            <a:r>
              <a:rPr lang="en-US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HTTP Method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CDB1BEC-DC4D-7C46-F105-322BD926CC78}"/>
              </a:ext>
            </a:extLst>
          </p:cNvPr>
          <p:cNvSpPr txBox="1"/>
          <p:nvPr/>
        </p:nvSpPr>
        <p:spPr>
          <a:xfrm>
            <a:off x="5847257" y="4761358"/>
            <a:ext cx="321948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65113" algn="ctr" fontAlgn="base" latinLnBrk="0"/>
            <a:r>
              <a:rPr lang="en-US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HTTP Request Headers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AC33BAA8-54FE-10A5-64A4-45A142CE1F7B}"/>
              </a:ext>
            </a:extLst>
          </p:cNvPr>
          <p:cNvCxnSpPr>
            <a:stCxn id="8" idx="2"/>
          </p:cNvCxnSpPr>
          <p:nvPr/>
        </p:nvCxnSpPr>
        <p:spPr>
          <a:xfrm flipH="1">
            <a:off x="6525846" y="1541471"/>
            <a:ext cx="2540897" cy="89692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E37C9487-B748-026C-B871-3FD34337ECC8}"/>
              </a:ext>
            </a:extLst>
          </p:cNvPr>
          <p:cNvCxnSpPr>
            <a:cxnSpLocks/>
            <a:stCxn id="10" idx="3"/>
          </p:cNvCxnSpPr>
          <p:nvPr/>
        </p:nvCxnSpPr>
        <p:spPr>
          <a:xfrm>
            <a:off x="1616297" y="2068063"/>
            <a:ext cx="2260134" cy="37033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8BAE2D5F-ABED-B95A-4AF7-D949D22458A5}"/>
              </a:ext>
            </a:extLst>
          </p:cNvPr>
          <p:cNvCxnSpPr>
            <a:cxnSpLocks/>
            <a:stCxn id="12" idx="0"/>
          </p:cNvCxnSpPr>
          <p:nvPr/>
        </p:nvCxnSpPr>
        <p:spPr>
          <a:xfrm flipV="1">
            <a:off x="1278527" y="2623066"/>
            <a:ext cx="1467837" cy="64069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D1F5B3BF-ABB5-D037-F69A-3EE8DCC7C639}"/>
              </a:ext>
            </a:extLst>
          </p:cNvPr>
          <p:cNvCxnSpPr>
            <a:stCxn id="14" idx="0"/>
          </p:cNvCxnSpPr>
          <p:nvPr/>
        </p:nvCxnSpPr>
        <p:spPr>
          <a:xfrm flipH="1" flipV="1">
            <a:off x="6002215" y="3448429"/>
            <a:ext cx="1454785" cy="131292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D07A4C27-DA74-82C8-1901-92B2EED1412B}"/>
              </a:ext>
            </a:extLst>
          </p:cNvPr>
          <p:cNvSpPr txBox="1"/>
          <p:nvPr/>
        </p:nvSpPr>
        <p:spPr>
          <a:xfrm>
            <a:off x="2012445" y="5699729"/>
            <a:ext cx="7410320" cy="36933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65113" algn="ctr" fontAlgn="base" latinLnBrk="0"/>
            <a:r>
              <a:rPr lang="id-ID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Kosong karena tidak ada data yang dikirimkan dari </a:t>
            </a:r>
            <a:r>
              <a:rPr lang="id-ID" sz="1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user</a:t>
            </a:r>
            <a:r>
              <a:rPr lang="id-ID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ke server</a:t>
            </a:r>
            <a:endParaRPr lang="en-US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3995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0" grpId="0" animBg="1"/>
      <p:bldP spid="12" grpId="0" animBg="1"/>
      <p:bldP spid="14" grpId="0" animBg="1"/>
      <p:bldP spid="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436582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HTTP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Response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6DD8773-75D1-71AF-ED7A-80B5132BCF4D}"/>
              </a:ext>
            </a:extLst>
          </p:cNvPr>
          <p:cNvSpPr txBox="1">
            <a:spLocks/>
          </p:cNvSpPr>
          <p:nvPr/>
        </p:nvSpPr>
        <p:spPr>
          <a:xfrm>
            <a:off x="107093" y="1162283"/>
            <a:ext cx="11978031" cy="341753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85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HTTP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Response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merupakan pesan yang dikirimkan oleh server sesuai dengan permintaan dari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. Pesan ini merupakan balasan terhadap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http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request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. Informasi yang terdapat pada pesan ini terdiri dari:</a:t>
            </a:r>
          </a:p>
          <a:p>
            <a:pPr marL="515938" indent="-250825" algn="just" rtl="0" fontAlgn="base" latinLnBrk="0">
              <a:buFont typeface="Wingdings" panose="05000000000000000000" pitchFamily="2" charset="2"/>
              <a:buChar char="§"/>
            </a:pPr>
            <a:r>
              <a:rPr lang="id-ID" sz="2800" b="0" dirty="0">
                <a:solidFill>
                  <a:srgbClr val="273239"/>
                </a:solidFill>
                <a:latin typeface="Nunito" pitchFamily="2" charset="0"/>
              </a:rPr>
              <a:t>HTTP Status Code – berisi kode angka yang merupakan indikasi </a:t>
            </a:r>
            <a:r>
              <a:rPr lang="id-ID" sz="2800" b="0" dirty="0" err="1">
                <a:solidFill>
                  <a:srgbClr val="273239"/>
                </a:solidFill>
                <a:latin typeface="Nunito" pitchFamily="2" charset="0"/>
              </a:rPr>
              <a:t>respon</a:t>
            </a:r>
            <a:r>
              <a:rPr lang="id-ID" sz="2800" b="0" dirty="0">
                <a:solidFill>
                  <a:srgbClr val="273239"/>
                </a:solidFill>
                <a:latin typeface="Nunito" pitchFamily="2" charset="0"/>
              </a:rPr>
              <a:t> yang diberikan server seperti indikasi sukses, informasi tambahan, </a:t>
            </a:r>
            <a:r>
              <a:rPr lang="id-ID" sz="2800" b="0" dirty="0" err="1">
                <a:solidFill>
                  <a:srgbClr val="273239"/>
                </a:solidFill>
                <a:latin typeface="Nunito" pitchFamily="2" charset="0"/>
              </a:rPr>
              <a:t>redirect</a:t>
            </a:r>
            <a:r>
              <a:rPr lang="id-ID" sz="2800" b="0" dirty="0">
                <a:solidFill>
                  <a:srgbClr val="273239"/>
                </a:solidFill>
                <a:latin typeface="Nunito" pitchFamily="2" charset="0"/>
              </a:rPr>
              <a:t>, atau </a:t>
            </a:r>
            <a:r>
              <a:rPr lang="id-ID" sz="2800" b="0" dirty="0" err="1">
                <a:solidFill>
                  <a:srgbClr val="273239"/>
                </a:solidFill>
                <a:latin typeface="Nunito" pitchFamily="2" charset="0"/>
              </a:rPr>
              <a:t>error</a:t>
            </a:r>
            <a:r>
              <a:rPr lang="id-ID" sz="2800" b="0" dirty="0">
                <a:solidFill>
                  <a:srgbClr val="273239"/>
                </a:solidFill>
                <a:latin typeface="Nunito" pitchFamily="2" charset="0"/>
              </a:rPr>
              <a:t> pada sisi server maupun </a:t>
            </a:r>
            <a:r>
              <a:rPr lang="id-ID" sz="2800" b="0" dirty="0" err="1">
                <a:solidFill>
                  <a:srgbClr val="273239"/>
                </a:solidFill>
                <a:latin typeface="Nunito" pitchFamily="2" charset="0"/>
              </a:rPr>
              <a:t>client</a:t>
            </a:r>
            <a:endParaRPr lang="id-ID" sz="2800" b="0" dirty="0">
              <a:solidFill>
                <a:srgbClr val="273239"/>
              </a:solidFill>
              <a:latin typeface="Nunito" pitchFamily="2" charset="0"/>
            </a:endParaRPr>
          </a:p>
          <a:p>
            <a:pPr marL="515938" indent="-250825" algn="just" fontAlgn="base" latinLnBrk="0">
              <a:buFont typeface="Wingdings" panose="05000000000000000000" pitchFamily="2" charset="2"/>
              <a:buChar char="§"/>
            </a:pP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HTTP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Response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header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– berisi informasi terkait server dan informasi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resource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yang dikirimkan</a:t>
            </a: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2DAE9BB7-F333-79B8-CBFF-F56AB35B71BB}"/>
              </a:ext>
            </a:extLst>
          </p:cNvPr>
          <p:cNvSpPr txBox="1">
            <a:spLocks/>
          </p:cNvSpPr>
          <p:nvPr/>
        </p:nvSpPr>
        <p:spPr>
          <a:xfrm>
            <a:off x="240789" y="4465101"/>
            <a:ext cx="9289539" cy="208829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4488" indent="-250825" algn="just" rtl="0" fontAlgn="base" latinLnBrk="0">
              <a:buFont typeface="Wingdings" panose="05000000000000000000" pitchFamily="2" charset="2"/>
              <a:buChar char="§"/>
              <a:tabLst>
                <a:tab pos="344488" algn="l"/>
                <a:tab pos="398463" algn="l"/>
              </a:tabLst>
            </a:pP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HTTP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Body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– bagian ini sifatnya opsional, jika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request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berhasil maka akan berisi data dalam bentuk HTML untuk ditampilkan di halaman browser yang dimiliki oleh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endParaRPr lang="id-ID" sz="24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326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375942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HTTP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Request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53F77C3-9209-7754-A0A0-AADADEB5DED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273" b="15898"/>
          <a:stretch/>
        </p:blipFill>
        <p:spPr>
          <a:xfrm>
            <a:off x="107093" y="1400742"/>
            <a:ext cx="9476583" cy="464054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3C53261-F719-FEC4-BAA9-D6368E6F2742}"/>
              </a:ext>
            </a:extLst>
          </p:cNvPr>
          <p:cNvSpPr txBox="1"/>
          <p:nvPr/>
        </p:nvSpPr>
        <p:spPr>
          <a:xfrm>
            <a:off x="4850157" y="2435332"/>
            <a:ext cx="326221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65113" algn="ctr" fontAlgn="base" latinLnBrk="0"/>
            <a:r>
              <a:rPr lang="en-US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HTTP </a:t>
            </a:r>
            <a:r>
              <a:rPr lang="id-ID" sz="1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Response</a:t>
            </a:r>
            <a:r>
              <a:rPr lang="id-ID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</a:t>
            </a:r>
            <a:r>
              <a:rPr lang="id-ID" sz="1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Header</a:t>
            </a:r>
            <a:endParaRPr lang="en-US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8EE69A0-11EF-F17D-6CA1-F1E70C445D24}"/>
              </a:ext>
            </a:extLst>
          </p:cNvPr>
          <p:cNvSpPr txBox="1"/>
          <p:nvPr/>
        </p:nvSpPr>
        <p:spPr>
          <a:xfrm>
            <a:off x="4869438" y="1326769"/>
            <a:ext cx="321948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65113" algn="ctr" fontAlgn="base" latinLnBrk="0"/>
            <a:r>
              <a:rPr lang="en-US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HTTP </a:t>
            </a:r>
            <a:r>
              <a:rPr lang="id-ID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Status Code</a:t>
            </a:r>
            <a:endParaRPr lang="en-US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7DBED2-989D-E1F2-CF36-E8C23DD92ED9}"/>
              </a:ext>
            </a:extLst>
          </p:cNvPr>
          <p:cNvSpPr txBox="1"/>
          <p:nvPr/>
        </p:nvSpPr>
        <p:spPr>
          <a:xfrm>
            <a:off x="4892883" y="6402171"/>
            <a:ext cx="326221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65113" algn="ctr" fontAlgn="base" latinLnBrk="0"/>
            <a:r>
              <a:rPr lang="en-US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HTTP </a:t>
            </a:r>
            <a:r>
              <a:rPr lang="id-ID" sz="1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Body</a:t>
            </a:r>
            <a:endParaRPr lang="en-US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B06E5C98-BD65-180C-65FC-5FD1C1A7C85E}"/>
              </a:ext>
            </a:extLst>
          </p:cNvPr>
          <p:cNvCxnSpPr>
            <a:cxnSpLocks/>
            <a:stCxn id="9" idx="1"/>
          </p:cNvCxnSpPr>
          <p:nvPr/>
        </p:nvCxnSpPr>
        <p:spPr>
          <a:xfrm flipH="1">
            <a:off x="1469293" y="1511435"/>
            <a:ext cx="3400145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E218A21E-1A01-8AF6-0E53-B7105D97F400}"/>
              </a:ext>
            </a:extLst>
          </p:cNvPr>
          <p:cNvCxnSpPr>
            <a:cxnSpLocks/>
          </p:cNvCxnSpPr>
          <p:nvPr/>
        </p:nvCxnSpPr>
        <p:spPr>
          <a:xfrm flipH="1" flipV="1">
            <a:off x="2428760" y="2435332"/>
            <a:ext cx="2416624" cy="18466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29353117-7438-05F6-AAE0-865B468F3D5D}"/>
              </a:ext>
            </a:extLst>
          </p:cNvPr>
          <p:cNvCxnSpPr>
            <a:cxnSpLocks/>
          </p:cNvCxnSpPr>
          <p:nvPr/>
        </p:nvCxnSpPr>
        <p:spPr>
          <a:xfrm flipH="1" flipV="1">
            <a:off x="5713046" y="5814646"/>
            <a:ext cx="1035384" cy="58752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2391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2930395"/>
            <a:ext cx="10515600" cy="1920526"/>
          </a:xfrm>
        </p:spPr>
        <p:txBody>
          <a:bodyPr/>
          <a:lstStyle/>
          <a:p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Implementasi </a:t>
            </a:r>
            <a:b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HTTP Server</a:t>
            </a:r>
            <a:endParaRPr lang="ko-KR" alt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65007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802416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Topologi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25FA7B-A233-7874-527C-138DDD15CD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079" y="1304138"/>
            <a:ext cx="6030988" cy="5231829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7595E3A-C0D6-0507-C027-E00C96237F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464594"/>
              </p:ext>
            </p:extLst>
          </p:nvPr>
        </p:nvGraphicFramePr>
        <p:xfrm>
          <a:off x="6087076" y="1898669"/>
          <a:ext cx="5997831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9277">
                  <a:extLst>
                    <a:ext uri="{9D8B030D-6E8A-4147-A177-3AD203B41FA5}">
                      <a16:colId xmlns:a16="http://schemas.microsoft.com/office/drawing/2014/main" val="4187598758"/>
                    </a:ext>
                  </a:extLst>
                </a:gridCol>
                <a:gridCol w="1728345">
                  <a:extLst>
                    <a:ext uri="{9D8B030D-6E8A-4147-A177-3AD203B41FA5}">
                      <a16:colId xmlns:a16="http://schemas.microsoft.com/office/drawing/2014/main" val="3572267415"/>
                    </a:ext>
                  </a:extLst>
                </a:gridCol>
                <a:gridCol w="2270209">
                  <a:extLst>
                    <a:ext uri="{9D8B030D-6E8A-4147-A177-3AD203B41FA5}">
                      <a16:colId xmlns:a16="http://schemas.microsoft.com/office/drawing/2014/main" val="437267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Perangkat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err="1"/>
                        <a:t>Interface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IP </a:t>
                      </a:r>
                      <a:r>
                        <a:rPr lang="id-ID" dirty="0" err="1"/>
                        <a:t>Address</a:t>
                      </a:r>
                      <a:endParaRPr lang="id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90547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err="1"/>
                        <a:t>Mikrotik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192.168.1.1/24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39336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dirty="0" err="1"/>
                        <a:t>Mikrotik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ether2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dirty="0"/>
                        <a:t>192.168.2.1/24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15882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dirty="0" err="1"/>
                        <a:t>Mikrotik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ether3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192.168.3.1/24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60437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dirty="0"/>
                        <a:t>Server-Windows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e0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192.168.1.2/24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85125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err="1"/>
                        <a:t>Client</a:t>
                      </a:r>
                      <a:r>
                        <a:rPr lang="id-ID" dirty="0"/>
                        <a:t>-Windows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dirty="0"/>
                        <a:t>e0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192.168.2.2/24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99636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err="1"/>
                        <a:t>Client</a:t>
                      </a:r>
                      <a:r>
                        <a:rPr lang="id-ID" dirty="0"/>
                        <a:t>-Ubuntu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dirty="0"/>
                        <a:t>e0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192.168.3.2/24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852557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261C1196-9F2F-4B7A-B1B1-DA67FADDC837}"/>
              </a:ext>
            </a:extLst>
          </p:cNvPr>
          <p:cNvSpPr txBox="1"/>
          <p:nvPr/>
        </p:nvSpPr>
        <p:spPr>
          <a:xfrm>
            <a:off x="6087076" y="1416738"/>
            <a:ext cx="321948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65113" algn="ctr" fontAlgn="base" latinLnBrk="0"/>
            <a:r>
              <a:rPr lang="en-US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K</a:t>
            </a:r>
            <a:r>
              <a:rPr lang="id-ID" sz="1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onfigurasi</a:t>
            </a:r>
            <a:r>
              <a:rPr lang="id-ID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IP </a:t>
            </a:r>
            <a:r>
              <a:rPr lang="id-ID" sz="1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Address</a:t>
            </a:r>
            <a:endParaRPr lang="en-US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1427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667444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7595E3A-C0D6-0507-C027-E00C96237F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3920467"/>
              </p:ext>
            </p:extLst>
          </p:nvPr>
        </p:nvGraphicFramePr>
        <p:xfrm>
          <a:off x="6365103" y="1367329"/>
          <a:ext cx="5728728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9576">
                  <a:extLst>
                    <a:ext uri="{9D8B030D-6E8A-4147-A177-3AD203B41FA5}">
                      <a16:colId xmlns:a16="http://schemas.microsoft.com/office/drawing/2014/main" val="4187598758"/>
                    </a:ext>
                  </a:extLst>
                </a:gridCol>
                <a:gridCol w="1650800">
                  <a:extLst>
                    <a:ext uri="{9D8B030D-6E8A-4147-A177-3AD203B41FA5}">
                      <a16:colId xmlns:a16="http://schemas.microsoft.com/office/drawing/2014/main" val="3572267415"/>
                    </a:ext>
                  </a:extLst>
                </a:gridCol>
                <a:gridCol w="2168352">
                  <a:extLst>
                    <a:ext uri="{9D8B030D-6E8A-4147-A177-3AD203B41FA5}">
                      <a16:colId xmlns:a16="http://schemas.microsoft.com/office/drawing/2014/main" val="437267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Perangkat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err="1"/>
                        <a:t>Interface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IP </a:t>
                      </a:r>
                      <a:r>
                        <a:rPr lang="id-ID" dirty="0" err="1"/>
                        <a:t>Address</a:t>
                      </a:r>
                      <a:endParaRPr lang="id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90547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err="1"/>
                        <a:t>Mikrotik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192.168.1.1/24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39336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dirty="0" err="1"/>
                        <a:t>Mikrotik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ether2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dirty="0"/>
                        <a:t>192.168.2.1/24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15882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dirty="0" err="1"/>
                        <a:t>Mikrotik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ether3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192.168.3.1/24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6043768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261C1196-9F2F-4B7A-B1B1-DA67FADDC837}"/>
              </a:ext>
            </a:extLst>
          </p:cNvPr>
          <p:cNvSpPr txBox="1"/>
          <p:nvPr/>
        </p:nvSpPr>
        <p:spPr>
          <a:xfrm>
            <a:off x="6365103" y="926814"/>
            <a:ext cx="321948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65113" algn="ctr" fontAlgn="base" latinLnBrk="0"/>
            <a:r>
              <a:rPr lang="en-US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K</a:t>
            </a:r>
            <a:r>
              <a:rPr lang="id-ID" sz="1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onfigurasi</a:t>
            </a:r>
            <a:r>
              <a:rPr lang="id-ID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IP </a:t>
            </a:r>
            <a:r>
              <a:rPr lang="id-ID" sz="1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Address</a:t>
            </a:r>
            <a:endParaRPr lang="en-US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DBD6EE-878E-DAA2-D655-56FE07C743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99" y="1954453"/>
            <a:ext cx="6099057" cy="2477935"/>
          </a:xfrm>
          <a:prstGeom prst="rect">
            <a:avLst/>
          </a:prstGeom>
        </p:spPr>
      </p:pic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0A30D0F0-C530-C1EB-37B1-4C1CDDECFC37}"/>
              </a:ext>
            </a:extLst>
          </p:cNvPr>
          <p:cNvSpPr txBox="1">
            <a:spLocks/>
          </p:cNvSpPr>
          <p:nvPr/>
        </p:nvSpPr>
        <p:spPr>
          <a:xfrm>
            <a:off x="44481" y="1111480"/>
            <a:ext cx="6221075" cy="74999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Akses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mikrotik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pakai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Winbox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pilih menu </a:t>
            </a:r>
            <a:r>
              <a:rPr lang="id-ID" sz="1800" i="0" dirty="0">
                <a:solidFill>
                  <a:srgbClr val="273239"/>
                </a:solidFill>
                <a:effectLst/>
                <a:latin typeface="Nunito" pitchFamily="2" charset="0"/>
              </a:rPr>
              <a:t>IP </a:t>
            </a:r>
            <a:r>
              <a:rPr lang="id-ID" sz="1800" dirty="0">
                <a:sym typeface="Symbol" panose="05050102010706020507" pitchFamily="18" charset="2"/>
              </a:rPr>
              <a:t>  </a:t>
            </a:r>
            <a:r>
              <a:rPr lang="id-ID" sz="1800" dirty="0" err="1">
                <a:sym typeface="Symbol" panose="05050102010706020507" pitchFamily="18" charset="2"/>
              </a:rPr>
              <a:t>Addresses</a:t>
            </a:r>
            <a:endParaRPr lang="id-ID" sz="1800" dirty="0">
              <a:sym typeface="Symbol" panose="05050102010706020507" pitchFamily="18" charset="2"/>
            </a:endParaRPr>
          </a:p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dirty="0">
                <a:sym typeface="Symbol" panose="05050102010706020507" pitchFamily="18" charset="2"/>
              </a:rPr>
              <a:t>Akan muncul </a:t>
            </a:r>
            <a:r>
              <a:rPr lang="id-ID" sz="1800" b="0" dirty="0" err="1">
                <a:sym typeface="Symbol" panose="05050102010706020507" pitchFamily="18" charset="2"/>
              </a:rPr>
              <a:t>windows</a:t>
            </a:r>
            <a:r>
              <a:rPr lang="id-ID" sz="1800" b="0" dirty="0">
                <a:sym typeface="Symbol" panose="05050102010706020507" pitchFamily="18" charset="2"/>
              </a:rPr>
              <a:t> baru pilih </a:t>
            </a:r>
            <a:r>
              <a:rPr lang="id-ID" sz="1800" b="0" dirty="0" err="1">
                <a:sym typeface="Symbol" panose="05050102010706020507" pitchFamily="18" charset="2"/>
              </a:rPr>
              <a:t>icon</a:t>
            </a:r>
            <a:r>
              <a:rPr lang="id-ID" sz="1800" b="0" dirty="0">
                <a:sym typeface="Symbol" panose="05050102010706020507" pitchFamily="18" charset="2"/>
              </a:rPr>
              <a:t> Tambah </a:t>
            </a:r>
            <a:r>
              <a:rPr lang="id-ID" sz="1800" dirty="0">
                <a:sym typeface="Symbol" panose="05050102010706020507" pitchFamily="18" charset="2"/>
              </a:rPr>
              <a:t>(    )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48ED7CD-2F94-809C-802A-9B2A03B6B1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6109" y="1583407"/>
            <a:ext cx="286579" cy="30055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ECDE7F4-5801-81D4-5B28-F18AA7E9C8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770" y="4547861"/>
            <a:ext cx="2342959" cy="2223641"/>
          </a:xfrm>
          <a:prstGeom prst="rect">
            <a:avLst/>
          </a:prstGeom>
        </p:spPr>
      </p:pic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1151EACE-F83A-6C5E-77AE-F470F1412602}"/>
              </a:ext>
            </a:extLst>
          </p:cNvPr>
          <p:cNvSpPr txBox="1">
            <a:spLocks/>
          </p:cNvSpPr>
          <p:nvPr/>
        </p:nvSpPr>
        <p:spPr>
          <a:xfrm>
            <a:off x="2612627" y="4547861"/>
            <a:ext cx="3652929" cy="74999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Masukkan </a:t>
            </a:r>
            <a:r>
              <a:rPr lang="id-ID" sz="20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dan </a:t>
            </a:r>
            <a:r>
              <a:rPr lang="id-ID" sz="20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interface</a:t>
            </a: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 sesuai tabel</a:t>
            </a:r>
            <a:endParaRPr lang="id-ID" sz="2000" dirty="0">
              <a:sym typeface="Symbol" panose="05050102010706020507" pitchFamily="18" charset="2"/>
            </a:endParaRPr>
          </a:p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2000" b="0" dirty="0">
                <a:sym typeface="Symbol" panose="05050102010706020507" pitchFamily="18" charset="2"/>
              </a:rPr>
              <a:t>Lalu pilih </a:t>
            </a:r>
            <a:r>
              <a:rPr lang="id-ID" sz="2000" dirty="0">
                <a:sym typeface="Symbol" panose="05050102010706020507" pitchFamily="18" charset="2"/>
              </a:rPr>
              <a:t>OK</a:t>
            </a:r>
            <a:endParaRPr lang="id-ID" sz="200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19" name="내용 개체 틀 2">
            <a:extLst>
              <a:ext uri="{FF2B5EF4-FFF2-40B4-BE49-F238E27FC236}">
                <a16:creationId xmlns:a16="http://schemas.microsoft.com/office/drawing/2014/main" id="{3707B932-A548-F9C2-480E-8AA767C6ED7C}"/>
              </a:ext>
            </a:extLst>
          </p:cNvPr>
          <p:cNvSpPr txBox="1">
            <a:spLocks/>
          </p:cNvSpPr>
          <p:nvPr/>
        </p:nvSpPr>
        <p:spPr>
          <a:xfrm>
            <a:off x="6365103" y="4183285"/>
            <a:ext cx="3353486" cy="85130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latin typeface="Nunito" pitchFamily="2" charset="0"/>
              </a:rPr>
              <a:t>Buat untuk setiap </a:t>
            </a:r>
            <a:r>
              <a:rPr lang="id-ID" sz="20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interface</a:t>
            </a:r>
            <a:endParaRPr lang="id-ID" sz="2000" b="0" i="0" dirty="0">
              <a:solidFill>
                <a:srgbClr val="273239"/>
              </a:solidFill>
              <a:effectLst/>
              <a:latin typeface="Nunito" pitchFamily="2" charset="0"/>
            </a:endParaRPr>
          </a:p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2000" b="0" dirty="0">
                <a:solidFill>
                  <a:srgbClr val="273239"/>
                </a:solidFill>
                <a:latin typeface="Nunito" pitchFamily="2" charset="0"/>
              </a:rPr>
              <a:t>Hasilnya akan seperti ini</a:t>
            </a:r>
            <a:endParaRPr lang="id-ID" sz="200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AD87DD-E8CC-2AC8-0A40-BBE5BDD807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04327" y="5080717"/>
            <a:ext cx="3652929" cy="1690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110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/>
      <p:bldP spid="16" grpId="0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39548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Server - XAMPP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0A30D0F0-C530-C1EB-37B1-4C1CDDECFC37}"/>
              </a:ext>
            </a:extLst>
          </p:cNvPr>
          <p:cNvSpPr txBox="1">
            <a:spLocks/>
          </p:cNvSpPr>
          <p:nvPr/>
        </p:nvSpPr>
        <p:spPr>
          <a:xfrm>
            <a:off x="7033902" y="2724036"/>
            <a:ext cx="5027967" cy="74999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Download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XAMPP di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website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berikut:</a:t>
            </a:r>
          </a:p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https://www.apachefriends.org/download.html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AB4D2C-13FB-BF2B-436F-3DB7178E71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31" y="1125460"/>
            <a:ext cx="6764939" cy="5641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153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182829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Server – Instalasi XAMPP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08F5C48-D333-7C76-FA39-56DFE97EDF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726" y="1374711"/>
            <a:ext cx="3577809" cy="2983646"/>
          </a:xfrm>
          <a:prstGeom prst="rect">
            <a:avLst/>
          </a:prstGeom>
        </p:spPr>
      </p:pic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232DB5BB-2B99-BB60-5460-0FCF86687554}"/>
              </a:ext>
            </a:extLst>
          </p:cNvPr>
          <p:cNvSpPr txBox="1">
            <a:spLocks/>
          </p:cNvSpPr>
          <p:nvPr/>
        </p:nvSpPr>
        <p:spPr>
          <a:xfrm>
            <a:off x="236850" y="4358001"/>
            <a:ext cx="2641315" cy="26279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Pilih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Next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DBCB48C-CE1E-5322-EB8C-45B5E9275E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3182" y="1374711"/>
            <a:ext cx="3577809" cy="2992195"/>
          </a:xfrm>
          <a:prstGeom prst="rect">
            <a:avLst/>
          </a:prstGeom>
        </p:spPr>
      </p:pic>
      <p:sp>
        <p:nvSpPr>
          <p:cNvPr id="13" name="내용 개체 틀 2">
            <a:extLst>
              <a:ext uri="{FF2B5EF4-FFF2-40B4-BE49-F238E27FC236}">
                <a16:creationId xmlns:a16="http://schemas.microsoft.com/office/drawing/2014/main" id="{9BE200DE-8CEF-13A9-BC06-5F53C2CA235E}"/>
              </a:ext>
            </a:extLst>
          </p:cNvPr>
          <p:cNvSpPr txBox="1">
            <a:spLocks/>
          </p:cNvSpPr>
          <p:nvPr/>
        </p:nvSpPr>
        <p:spPr>
          <a:xfrm>
            <a:off x="3980341" y="4358001"/>
            <a:ext cx="2641315" cy="26279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Pilih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Next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75431C8-2528-305A-72EA-407BBAA0CE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85638" y="1374711"/>
            <a:ext cx="3587211" cy="2992195"/>
          </a:xfrm>
          <a:prstGeom prst="rect">
            <a:avLst/>
          </a:prstGeom>
        </p:spPr>
      </p:pic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CD0A9E9B-6472-7D2F-4BDC-E17FB7F05F52}"/>
              </a:ext>
            </a:extLst>
          </p:cNvPr>
          <p:cNvSpPr txBox="1">
            <a:spLocks/>
          </p:cNvSpPr>
          <p:nvPr/>
        </p:nvSpPr>
        <p:spPr>
          <a:xfrm>
            <a:off x="7723832" y="4358001"/>
            <a:ext cx="2641315" cy="26279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Pilih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Next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183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182829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Server – Instalasi XAMPP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AE098E26-F166-F32A-18D4-3AD4F1AE0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911" y="1175077"/>
            <a:ext cx="3783441" cy="3167216"/>
          </a:xfrm>
          <a:prstGeom prst="rect">
            <a:avLst/>
          </a:prstGeom>
        </p:spPr>
      </p:pic>
      <p:sp>
        <p:nvSpPr>
          <p:cNvPr id="19" name="내용 개체 틀 2">
            <a:extLst>
              <a:ext uri="{FF2B5EF4-FFF2-40B4-BE49-F238E27FC236}">
                <a16:creationId xmlns:a16="http://schemas.microsoft.com/office/drawing/2014/main" id="{3D99AA85-458A-3A95-5B33-BFB7E80C27CE}"/>
              </a:ext>
            </a:extLst>
          </p:cNvPr>
          <p:cNvSpPr txBox="1">
            <a:spLocks/>
          </p:cNvSpPr>
          <p:nvPr/>
        </p:nvSpPr>
        <p:spPr>
          <a:xfrm>
            <a:off x="291589" y="4400916"/>
            <a:ext cx="2641315" cy="26279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Pilih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Next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92312A13-A4EB-43D3-BFC5-D8C29D12BA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3921" y="1175077"/>
            <a:ext cx="3792503" cy="3167216"/>
          </a:xfrm>
          <a:prstGeom prst="rect">
            <a:avLst/>
          </a:prstGeom>
        </p:spPr>
      </p:pic>
      <p:sp>
        <p:nvSpPr>
          <p:cNvPr id="22" name="내용 개체 틀 2">
            <a:extLst>
              <a:ext uri="{FF2B5EF4-FFF2-40B4-BE49-F238E27FC236}">
                <a16:creationId xmlns:a16="http://schemas.microsoft.com/office/drawing/2014/main" id="{9A7A10C3-A6BD-2F8D-A197-6C6CB864A87A}"/>
              </a:ext>
            </a:extLst>
          </p:cNvPr>
          <p:cNvSpPr txBox="1">
            <a:spLocks/>
          </p:cNvSpPr>
          <p:nvPr/>
        </p:nvSpPr>
        <p:spPr>
          <a:xfrm>
            <a:off x="4110352" y="4407593"/>
            <a:ext cx="2641315" cy="26279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Pilih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Next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CFBF6F86-1E45-B855-71AC-D309D4A6E8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9992" y="1175078"/>
            <a:ext cx="3791611" cy="3167216"/>
          </a:xfrm>
          <a:prstGeom prst="rect">
            <a:avLst/>
          </a:prstGeom>
        </p:spPr>
      </p:pic>
      <p:sp>
        <p:nvSpPr>
          <p:cNvPr id="25" name="내용 개체 틀 2">
            <a:extLst>
              <a:ext uri="{FF2B5EF4-FFF2-40B4-BE49-F238E27FC236}">
                <a16:creationId xmlns:a16="http://schemas.microsoft.com/office/drawing/2014/main" id="{71031E45-2A3E-6D2B-64B4-A61A97522606}"/>
              </a:ext>
            </a:extLst>
          </p:cNvPr>
          <p:cNvSpPr txBox="1">
            <a:spLocks/>
          </p:cNvSpPr>
          <p:nvPr/>
        </p:nvSpPr>
        <p:spPr>
          <a:xfrm>
            <a:off x="8009992" y="4429554"/>
            <a:ext cx="2641315" cy="26279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Pilih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Next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850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2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182829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Server – Instalasi XAMPP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4793CF78-3ED0-7699-84B4-512E5A58BD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808" y="1788412"/>
            <a:ext cx="5255891" cy="4387253"/>
          </a:xfrm>
          <a:prstGeom prst="rect">
            <a:avLst/>
          </a:prstGeom>
        </p:spPr>
      </p:pic>
      <p:sp>
        <p:nvSpPr>
          <p:cNvPr id="28" name="내용 개체 틀 2">
            <a:extLst>
              <a:ext uri="{FF2B5EF4-FFF2-40B4-BE49-F238E27FC236}">
                <a16:creationId xmlns:a16="http://schemas.microsoft.com/office/drawing/2014/main" id="{A13B7E25-4B53-65D2-BE85-3C8E22420DA5}"/>
              </a:ext>
            </a:extLst>
          </p:cNvPr>
          <p:cNvSpPr txBox="1">
            <a:spLocks/>
          </p:cNvSpPr>
          <p:nvPr/>
        </p:nvSpPr>
        <p:spPr>
          <a:xfrm>
            <a:off x="1474438" y="6273175"/>
            <a:ext cx="2641315" cy="26279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Pilih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Finish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EBAE5E5-AE1E-6773-0BA4-D73A28702FB5}"/>
              </a:ext>
            </a:extLst>
          </p:cNvPr>
          <p:cNvSpPr txBox="1">
            <a:spLocks/>
          </p:cNvSpPr>
          <p:nvPr/>
        </p:nvSpPr>
        <p:spPr>
          <a:xfrm>
            <a:off x="1391888" y="1345469"/>
            <a:ext cx="5955062" cy="26279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Tunggu Proses instalasi sampai selesai</a:t>
            </a:r>
          </a:p>
        </p:txBody>
      </p:sp>
    </p:spTree>
    <p:extLst>
      <p:ext uri="{BB962C8B-B14F-4D97-AF65-F5344CB8AC3E}">
        <p14:creationId xmlns:p14="http://schemas.microsoft.com/office/powerpoint/2010/main" val="786133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819222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Server – Menjalankan Server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232DB5BB-2B99-BB60-5460-0FCF86687554}"/>
              </a:ext>
            </a:extLst>
          </p:cNvPr>
          <p:cNvSpPr txBox="1">
            <a:spLocks/>
          </p:cNvSpPr>
          <p:nvPr/>
        </p:nvSpPr>
        <p:spPr>
          <a:xfrm>
            <a:off x="4496139" y="1179838"/>
            <a:ext cx="1959369" cy="265596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Buka XAMPP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Control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Panel Start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Apache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dan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MySQL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CD0A9E9B-6472-7D2F-4BDC-E17FB7F05F52}"/>
              </a:ext>
            </a:extLst>
          </p:cNvPr>
          <p:cNvSpPr txBox="1">
            <a:spLocks/>
          </p:cNvSpPr>
          <p:nvPr/>
        </p:nvSpPr>
        <p:spPr>
          <a:xfrm>
            <a:off x="4496139" y="4088827"/>
            <a:ext cx="1959369" cy="265596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Pastikan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Apache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dan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MySQL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running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Diindikasikan dengan tulisan menjadi berlatar belakang warna hijau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19" name="내용 개체 틀 2">
            <a:extLst>
              <a:ext uri="{FF2B5EF4-FFF2-40B4-BE49-F238E27FC236}">
                <a16:creationId xmlns:a16="http://schemas.microsoft.com/office/drawing/2014/main" id="{3D99AA85-458A-3A95-5B33-BFB7E80C27CE}"/>
              </a:ext>
            </a:extLst>
          </p:cNvPr>
          <p:cNvSpPr txBox="1">
            <a:spLocks/>
          </p:cNvSpPr>
          <p:nvPr/>
        </p:nvSpPr>
        <p:spPr>
          <a:xfrm>
            <a:off x="6859094" y="1177884"/>
            <a:ext cx="5092116" cy="26279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Buka browser dan ketik alamat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ip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127.0.0.1 di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url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untuk mencoba mengakses server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052D450-56C0-303C-1C8E-CAA9873747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90" y="1179838"/>
            <a:ext cx="4088934" cy="265596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D831517-2B90-156D-7818-7B79153CDA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421" y="4088828"/>
            <a:ext cx="4096302" cy="265596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B916A98-B5FA-EE3C-C168-8BB094E31C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17669" y="1877274"/>
            <a:ext cx="3774966" cy="2655966"/>
          </a:xfrm>
          <a:prstGeom prst="rect">
            <a:avLst/>
          </a:prstGeom>
        </p:spPr>
      </p:pic>
      <p:sp>
        <p:nvSpPr>
          <p:cNvPr id="20" name="내용 개체 틀 2">
            <a:extLst>
              <a:ext uri="{FF2B5EF4-FFF2-40B4-BE49-F238E27FC236}">
                <a16:creationId xmlns:a16="http://schemas.microsoft.com/office/drawing/2014/main" id="{4D911506-5405-EEC1-85B4-4A6FD09D65E2}"/>
              </a:ext>
            </a:extLst>
          </p:cNvPr>
          <p:cNvSpPr txBox="1">
            <a:spLocks/>
          </p:cNvSpPr>
          <p:nvPr/>
        </p:nvSpPr>
        <p:spPr>
          <a:xfrm>
            <a:off x="7403995" y="4683211"/>
            <a:ext cx="2252809" cy="26279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Jika muncul halaman seperti gambar maka server sudah berjalan dengan baik</a:t>
            </a:r>
          </a:p>
        </p:txBody>
      </p:sp>
    </p:spTree>
    <p:extLst>
      <p:ext uri="{BB962C8B-B14F-4D97-AF65-F5344CB8AC3E}">
        <p14:creationId xmlns:p14="http://schemas.microsoft.com/office/powerpoint/2010/main" val="279041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6" grpId="0"/>
      <p:bldP spid="19" grpId="0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728602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Server – Halaman Web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232DB5BB-2B99-BB60-5460-0FCF86687554}"/>
              </a:ext>
            </a:extLst>
          </p:cNvPr>
          <p:cNvSpPr txBox="1">
            <a:spLocks/>
          </p:cNvSpPr>
          <p:nvPr/>
        </p:nvSpPr>
        <p:spPr>
          <a:xfrm>
            <a:off x="116227" y="1905583"/>
            <a:ext cx="6161363" cy="18820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dirty="0">
                <a:solidFill>
                  <a:srgbClr val="273239"/>
                </a:solidFill>
                <a:latin typeface="Consolas" panose="020B0609020204030204" pitchFamily="49" charset="0"/>
              </a:rPr>
              <a:t>&lt;h1 </a:t>
            </a:r>
            <a:r>
              <a:rPr lang="id-ID" sz="1800" b="0" dirty="0" err="1">
                <a:solidFill>
                  <a:srgbClr val="273239"/>
                </a:solidFill>
                <a:latin typeface="Consolas" panose="020B0609020204030204" pitchFamily="49" charset="0"/>
              </a:rPr>
              <a:t>style</a:t>
            </a:r>
            <a:r>
              <a:rPr lang="id-ID" sz="1800" b="0" dirty="0">
                <a:solidFill>
                  <a:srgbClr val="273239"/>
                </a:solidFill>
                <a:latin typeface="Consolas" panose="020B0609020204030204" pitchFamily="49" charset="0"/>
              </a:rPr>
              <a:t>="</a:t>
            </a:r>
            <a:r>
              <a:rPr lang="id-ID" sz="1800" b="0" dirty="0" err="1">
                <a:solidFill>
                  <a:srgbClr val="273239"/>
                </a:solidFill>
                <a:latin typeface="Consolas" panose="020B0609020204030204" pitchFamily="49" charset="0"/>
              </a:rPr>
              <a:t>text-align</a:t>
            </a:r>
            <a:r>
              <a:rPr lang="id-ID" sz="1800" b="0" dirty="0">
                <a:solidFill>
                  <a:srgbClr val="273239"/>
                </a:solidFill>
                <a:latin typeface="Consolas" panose="020B0609020204030204" pitchFamily="49" charset="0"/>
              </a:rPr>
              <a:t>: </a:t>
            </a:r>
            <a:r>
              <a:rPr lang="id-ID" sz="1800" b="0" dirty="0" err="1">
                <a:solidFill>
                  <a:srgbClr val="273239"/>
                </a:solidFill>
                <a:latin typeface="Consolas" panose="020B0609020204030204" pitchFamily="49" charset="0"/>
              </a:rPr>
              <a:t>center</a:t>
            </a:r>
            <a:r>
              <a:rPr lang="id-ID" sz="1800" b="0" dirty="0">
                <a:solidFill>
                  <a:srgbClr val="273239"/>
                </a:solidFill>
                <a:latin typeface="Consolas" panose="020B0609020204030204" pitchFamily="49" charset="0"/>
              </a:rPr>
              <a:t>;"&gt;Halaman Web Server&lt;/h1&gt;</a:t>
            </a:r>
          </a:p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dirty="0">
                <a:solidFill>
                  <a:srgbClr val="273239"/>
                </a:solidFill>
                <a:latin typeface="Consolas" panose="020B0609020204030204" pitchFamily="49" charset="0"/>
              </a:rPr>
              <a:t>&lt;p&gt;Ini merupakan contoh halaman web yang diletakkan di sebuah server HTTP dan diakses menggunakan LAN&lt;/p&gt;</a:t>
            </a:r>
            <a:endParaRPr lang="id-ID" sz="1800" b="0" i="0" dirty="0">
              <a:solidFill>
                <a:srgbClr val="273239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CD0A9E9B-6472-7D2F-4BDC-E17FB7F05F52}"/>
              </a:ext>
            </a:extLst>
          </p:cNvPr>
          <p:cNvSpPr txBox="1">
            <a:spLocks/>
          </p:cNvSpPr>
          <p:nvPr/>
        </p:nvSpPr>
        <p:spPr>
          <a:xfrm>
            <a:off x="86498" y="1129384"/>
            <a:ext cx="6191092" cy="97126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Buat sebuah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file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html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pada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directory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</a:p>
          <a:p>
            <a:pPr marL="0" indent="0" latinLnBrk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C:\xampp\htdocs\percobaan</a:t>
            </a:r>
          </a:p>
        </p:txBody>
      </p:sp>
      <p:sp>
        <p:nvSpPr>
          <p:cNvPr id="19" name="내용 개체 틀 2">
            <a:extLst>
              <a:ext uri="{FF2B5EF4-FFF2-40B4-BE49-F238E27FC236}">
                <a16:creationId xmlns:a16="http://schemas.microsoft.com/office/drawing/2014/main" id="{3D99AA85-458A-3A95-5B33-BFB7E80C27CE}"/>
              </a:ext>
            </a:extLst>
          </p:cNvPr>
          <p:cNvSpPr txBox="1">
            <a:spLocks/>
          </p:cNvSpPr>
          <p:nvPr/>
        </p:nvSpPr>
        <p:spPr>
          <a:xfrm>
            <a:off x="6859095" y="866592"/>
            <a:ext cx="5092116" cy="26279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Buka browser dan ketik alamat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ip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127.0.0.1/percobaan di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url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untuk mencoba halaman web yang dibuat</a:t>
            </a:r>
          </a:p>
        </p:txBody>
      </p:sp>
      <p:sp>
        <p:nvSpPr>
          <p:cNvPr id="20" name="내용 개체 틀 2">
            <a:extLst>
              <a:ext uri="{FF2B5EF4-FFF2-40B4-BE49-F238E27FC236}">
                <a16:creationId xmlns:a16="http://schemas.microsoft.com/office/drawing/2014/main" id="{4D911506-5405-EEC1-85B4-4A6FD09D65E2}"/>
              </a:ext>
            </a:extLst>
          </p:cNvPr>
          <p:cNvSpPr txBox="1">
            <a:spLocks/>
          </p:cNvSpPr>
          <p:nvPr/>
        </p:nvSpPr>
        <p:spPr>
          <a:xfrm>
            <a:off x="6473532" y="3732968"/>
            <a:ext cx="5602241" cy="26279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Jika muncul halaman seperti gambar maka server dan halaman web sudah berjalan dengan baik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14D63A-A1CE-FCB9-FF6D-658EFA0796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227" y="4319951"/>
            <a:ext cx="6161363" cy="114457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469DBDA-F7DF-FCF8-35D8-9CD097A515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2666" y="1905583"/>
            <a:ext cx="5602241" cy="1727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214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  <p:bldP spid="19" grpId="0"/>
      <p:bldP spid="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032386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Server – IP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AED7E4D-BBD8-260D-2A6D-FCD6F91439C0}"/>
              </a:ext>
            </a:extLst>
          </p:cNvPr>
          <p:cNvSpPr txBox="1"/>
          <p:nvPr/>
        </p:nvSpPr>
        <p:spPr>
          <a:xfrm>
            <a:off x="150940" y="3608249"/>
            <a:ext cx="3129779" cy="2616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1100" b="1" dirty="0"/>
              <a:t>Masuk ke </a:t>
            </a:r>
            <a:r>
              <a:rPr lang="id-ID" sz="1100" b="1" dirty="0" err="1"/>
              <a:t>settings</a:t>
            </a:r>
            <a:endParaRPr lang="id-ID" sz="1100" b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65C748-E408-32F3-A0DF-67C0BFDA6C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0830" y="1211413"/>
            <a:ext cx="3332591" cy="23499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3DCDE48-0516-E26E-4680-3A408C62B8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940" y="1211413"/>
            <a:ext cx="3129779" cy="234992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152E074-3666-6335-6712-2AB2AF17FBDB}"/>
              </a:ext>
            </a:extLst>
          </p:cNvPr>
          <p:cNvSpPr txBox="1"/>
          <p:nvPr/>
        </p:nvSpPr>
        <p:spPr>
          <a:xfrm>
            <a:off x="3610830" y="3608249"/>
            <a:ext cx="3332591" cy="2616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1100" b="1" dirty="0"/>
              <a:t>Pilih </a:t>
            </a:r>
            <a:r>
              <a:rPr lang="id-ID" sz="1100" b="1" dirty="0" err="1"/>
              <a:t>network</a:t>
            </a:r>
            <a:r>
              <a:rPr lang="id-ID" sz="1100" b="1" dirty="0"/>
              <a:t> &amp; internet lalu </a:t>
            </a:r>
            <a:r>
              <a:rPr lang="id-ID" sz="1100" b="1" dirty="0" err="1"/>
              <a:t>properties</a:t>
            </a:r>
            <a:endParaRPr lang="id-ID" sz="1100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9F438C4-C79F-07B9-ECB5-6701A8104B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940" y="4058420"/>
            <a:ext cx="3129778" cy="220224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BB6E711-960C-C26B-A543-4B7A36504AFA}"/>
              </a:ext>
            </a:extLst>
          </p:cNvPr>
          <p:cNvSpPr txBox="1"/>
          <p:nvPr/>
        </p:nvSpPr>
        <p:spPr>
          <a:xfrm>
            <a:off x="150939" y="6352057"/>
            <a:ext cx="3129779" cy="2616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1100" b="1" dirty="0"/>
              <a:t>Pilih Edit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FA8D3A1-9E2D-FA61-3C90-FCB2E988FC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10830" y="4058420"/>
            <a:ext cx="1684040" cy="114645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40C0B4B-D41B-394F-E634-0351C3E9BE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49122" y="4058420"/>
            <a:ext cx="1594300" cy="189119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5F02E3F1-6B09-69ED-7BB4-52DA4EA9F944}"/>
              </a:ext>
            </a:extLst>
          </p:cNvPr>
          <p:cNvSpPr txBox="1"/>
          <p:nvPr/>
        </p:nvSpPr>
        <p:spPr>
          <a:xfrm>
            <a:off x="3610830" y="6352057"/>
            <a:ext cx="3332591" cy="2616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1100" b="1" dirty="0"/>
              <a:t>Pilih Manual, lalu hidupkan IPv4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D2B052B-0739-0024-FD33-88B86A5F5B53}"/>
              </a:ext>
            </a:extLst>
          </p:cNvPr>
          <p:cNvSpPr txBox="1"/>
          <p:nvPr/>
        </p:nvSpPr>
        <p:spPr>
          <a:xfrm>
            <a:off x="7273532" y="6352057"/>
            <a:ext cx="2216456" cy="2616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1100" b="1" dirty="0" err="1"/>
              <a:t>Setting</a:t>
            </a:r>
            <a:r>
              <a:rPr lang="id-ID" sz="1100" b="1" dirty="0"/>
              <a:t> IP </a:t>
            </a:r>
            <a:r>
              <a:rPr lang="id-ID" sz="1100" b="1" dirty="0" err="1"/>
              <a:t>Address</a:t>
            </a:r>
            <a:endParaRPr lang="id-ID" sz="1100" b="1" dirty="0"/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7C952B42-42AC-5826-9CA1-B26A629FD0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2328062"/>
              </p:ext>
            </p:extLst>
          </p:nvPr>
        </p:nvGraphicFramePr>
        <p:xfrm>
          <a:off x="7517500" y="1426988"/>
          <a:ext cx="452355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5162">
                  <a:extLst>
                    <a:ext uri="{9D8B030D-6E8A-4147-A177-3AD203B41FA5}">
                      <a16:colId xmlns:a16="http://schemas.microsoft.com/office/drawing/2014/main" val="4187598758"/>
                    </a:ext>
                  </a:extLst>
                </a:gridCol>
                <a:gridCol w="1117504">
                  <a:extLst>
                    <a:ext uri="{9D8B030D-6E8A-4147-A177-3AD203B41FA5}">
                      <a16:colId xmlns:a16="http://schemas.microsoft.com/office/drawing/2014/main" val="3572267415"/>
                    </a:ext>
                  </a:extLst>
                </a:gridCol>
                <a:gridCol w="1640893">
                  <a:extLst>
                    <a:ext uri="{9D8B030D-6E8A-4147-A177-3AD203B41FA5}">
                      <a16:colId xmlns:a16="http://schemas.microsoft.com/office/drawing/2014/main" val="437267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Perangkat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err="1"/>
                        <a:t>Interface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IP </a:t>
                      </a:r>
                      <a:r>
                        <a:rPr lang="id-ID" sz="1400" dirty="0" err="1"/>
                        <a:t>Address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90547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/>
                        <a:t>Server-Windows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e0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192.168.1.2/24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8512535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77672968-3592-0AD9-37C2-E878ABCE5AA6}"/>
              </a:ext>
            </a:extLst>
          </p:cNvPr>
          <p:cNvSpPr txBox="1"/>
          <p:nvPr/>
        </p:nvSpPr>
        <p:spPr>
          <a:xfrm>
            <a:off x="7517500" y="945756"/>
            <a:ext cx="4523559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65113" algn="ctr" fontAlgn="base" latinLnBrk="0"/>
            <a:r>
              <a:rPr lang="en-US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K</a:t>
            </a:r>
            <a:r>
              <a:rPr lang="id-ID" sz="1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onfigurasi</a:t>
            </a:r>
            <a:r>
              <a:rPr lang="id-ID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IP </a:t>
            </a:r>
            <a:r>
              <a:rPr lang="id-ID" sz="1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Address</a:t>
            </a:r>
            <a:endParaRPr lang="en-US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278DAF44-F04B-71C6-3852-C8C115A39F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7501" y="2346782"/>
            <a:ext cx="1728518" cy="391388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63DFBA7-EC5A-E057-CB2D-6732C2C9474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56804" y="2346782"/>
            <a:ext cx="2384255" cy="1714383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C080F81B-0638-F830-351B-40346596A583}"/>
              </a:ext>
            </a:extLst>
          </p:cNvPr>
          <p:cNvSpPr txBox="1"/>
          <p:nvPr/>
        </p:nvSpPr>
        <p:spPr>
          <a:xfrm>
            <a:off x="9656804" y="4219368"/>
            <a:ext cx="2384255" cy="2616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1100" b="1" dirty="0"/>
              <a:t>Hasil Konfigurasi</a:t>
            </a:r>
          </a:p>
        </p:txBody>
      </p:sp>
    </p:spTree>
    <p:extLst>
      <p:ext uri="{BB962C8B-B14F-4D97-AF65-F5344CB8AC3E}">
        <p14:creationId xmlns:p14="http://schemas.microsoft.com/office/powerpoint/2010/main" val="94686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13" grpId="0" animBg="1"/>
      <p:bldP spid="17" grpId="0" animBg="1"/>
      <p:bldP spid="18" grpId="0" animBg="1"/>
      <p:bldP spid="22" grpId="0" animBg="1"/>
      <p:bldP spid="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440365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Client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Windows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D2B052B-0739-0024-FD33-88B86A5F5B53}"/>
              </a:ext>
            </a:extLst>
          </p:cNvPr>
          <p:cNvSpPr txBox="1"/>
          <p:nvPr/>
        </p:nvSpPr>
        <p:spPr>
          <a:xfrm>
            <a:off x="107093" y="6509893"/>
            <a:ext cx="2265403" cy="2616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1100" b="1" dirty="0" err="1"/>
              <a:t>Setting</a:t>
            </a:r>
            <a:r>
              <a:rPr lang="id-ID" sz="1100" b="1" dirty="0"/>
              <a:t> IP </a:t>
            </a:r>
            <a:r>
              <a:rPr lang="id-ID" sz="1100" b="1" dirty="0" err="1"/>
              <a:t>Address</a:t>
            </a:r>
            <a:endParaRPr lang="id-ID" sz="1100" b="1" dirty="0"/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7C952B42-42AC-5826-9CA1-B26A629FD0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7743932"/>
              </p:ext>
            </p:extLst>
          </p:nvPr>
        </p:nvGraphicFramePr>
        <p:xfrm>
          <a:off x="7561348" y="1346143"/>
          <a:ext cx="452355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5162">
                  <a:extLst>
                    <a:ext uri="{9D8B030D-6E8A-4147-A177-3AD203B41FA5}">
                      <a16:colId xmlns:a16="http://schemas.microsoft.com/office/drawing/2014/main" val="4187598758"/>
                    </a:ext>
                  </a:extLst>
                </a:gridCol>
                <a:gridCol w="1117504">
                  <a:extLst>
                    <a:ext uri="{9D8B030D-6E8A-4147-A177-3AD203B41FA5}">
                      <a16:colId xmlns:a16="http://schemas.microsoft.com/office/drawing/2014/main" val="3572267415"/>
                    </a:ext>
                  </a:extLst>
                </a:gridCol>
                <a:gridCol w="1640893">
                  <a:extLst>
                    <a:ext uri="{9D8B030D-6E8A-4147-A177-3AD203B41FA5}">
                      <a16:colId xmlns:a16="http://schemas.microsoft.com/office/drawing/2014/main" val="437267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Perangkat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err="1"/>
                        <a:t>Interface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IP </a:t>
                      </a:r>
                      <a:r>
                        <a:rPr lang="id-ID" sz="1400" dirty="0" err="1"/>
                        <a:t>Address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90547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 err="1"/>
                        <a:t>Client</a:t>
                      </a:r>
                      <a:r>
                        <a:rPr lang="id-ID" sz="1400" dirty="0"/>
                        <a:t>-Windows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e0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192.168.2.2/24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8512535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77672968-3592-0AD9-37C2-E878ABCE5AA6}"/>
              </a:ext>
            </a:extLst>
          </p:cNvPr>
          <p:cNvSpPr txBox="1"/>
          <p:nvPr/>
        </p:nvSpPr>
        <p:spPr>
          <a:xfrm>
            <a:off x="7561349" y="926814"/>
            <a:ext cx="4523559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65113" algn="ctr" fontAlgn="base" latinLnBrk="0"/>
            <a:r>
              <a:rPr lang="en-US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K</a:t>
            </a:r>
            <a:r>
              <a:rPr lang="id-ID" sz="1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onfigurasi</a:t>
            </a:r>
            <a:r>
              <a:rPr lang="id-ID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IP </a:t>
            </a:r>
            <a:r>
              <a:rPr lang="id-ID" sz="1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Address</a:t>
            </a:r>
            <a:endParaRPr lang="en-US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BAF400C-65D8-ECFF-5F82-70B18FD250FF}"/>
              </a:ext>
            </a:extLst>
          </p:cNvPr>
          <p:cNvSpPr txBox="1"/>
          <p:nvPr/>
        </p:nvSpPr>
        <p:spPr>
          <a:xfrm>
            <a:off x="2557355" y="1209633"/>
            <a:ext cx="4640456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d-ID" sz="2000" dirty="0"/>
              <a:t>Buka browser dan akses :</a:t>
            </a:r>
            <a:br>
              <a:rPr lang="id-ID" sz="2000" dirty="0"/>
            </a:br>
            <a:r>
              <a:rPr lang="id-ID" sz="2000" dirty="0"/>
              <a:t>http://192.168.1.2/percobaan/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4A8DF934-5078-C7E5-B76C-510BBFD658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7355" y="1917519"/>
            <a:ext cx="4640456" cy="106760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FE49F100-78EC-3393-E746-33E7DCBC8CCE}"/>
              </a:ext>
            </a:extLst>
          </p:cNvPr>
          <p:cNvSpPr txBox="1"/>
          <p:nvPr/>
        </p:nvSpPr>
        <p:spPr>
          <a:xfrm>
            <a:off x="2557355" y="3116170"/>
            <a:ext cx="4640456" cy="1015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d-ID" sz="2000" dirty="0"/>
              <a:t>Buka browser dan akses :</a:t>
            </a:r>
            <a:br>
              <a:rPr lang="id-ID" sz="2000" dirty="0"/>
            </a:br>
            <a:r>
              <a:rPr lang="id-ID" sz="2000" dirty="0"/>
              <a:t>http://www.percobaan.co.id/percobaan/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BC2DADC-C8DF-1199-5D49-D6B1123E4927}"/>
              </a:ext>
            </a:extLst>
          </p:cNvPr>
          <p:cNvSpPr txBox="1"/>
          <p:nvPr/>
        </p:nvSpPr>
        <p:spPr>
          <a:xfrm>
            <a:off x="7567034" y="2569909"/>
            <a:ext cx="4517873" cy="163121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atinLnBrk="0"/>
            <a:r>
              <a:rPr lang="id-ID" sz="2000" dirty="0"/>
              <a:t>Sampai dengan tahap ini artinya server hanya bisa diakses menggunakan </a:t>
            </a:r>
            <a:r>
              <a:rPr lang="id-ID" sz="2000" dirty="0" err="1"/>
              <a:t>ip</a:t>
            </a:r>
            <a:r>
              <a:rPr lang="id-ID" sz="2000" dirty="0"/>
              <a:t> </a:t>
            </a:r>
            <a:r>
              <a:rPr lang="id-ID" sz="2000" dirty="0" err="1"/>
              <a:t>addressnya</a:t>
            </a:r>
            <a:r>
              <a:rPr lang="id-ID" sz="2000" dirty="0"/>
              <a:t> saja tanpa bisa diakses menggunakan URL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2DE02AB1-FC2F-2F01-BBC3-A5EF7551E5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092" y="1209633"/>
            <a:ext cx="2264935" cy="522953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C43479A-A5EA-2CA1-A84A-29F9284D1D9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86"/>
          <a:stretch/>
        </p:blipFill>
        <p:spPr>
          <a:xfrm>
            <a:off x="2557355" y="3824057"/>
            <a:ext cx="4640456" cy="294744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77709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 animBg="1"/>
      <p:bldP spid="10" grpId="0" animBg="1"/>
      <p:bldP spid="20" grpId="0" animBg="1"/>
      <p:bldP spid="2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065263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Client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Ubuntu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D2B052B-0739-0024-FD33-88B86A5F5B53}"/>
              </a:ext>
            </a:extLst>
          </p:cNvPr>
          <p:cNvSpPr txBox="1"/>
          <p:nvPr/>
        </p:nvSpPr>
        <p:spPr>
          <a:xfrm>
            <a:off x="240789" y="6477875"/>
            <a:ext cx="4480803" cy="2616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1100" b="1" dirty="0" err="1"/>
              <a:t>Setting</a:t>
            </a:r>
            <a:r>
              <a:rPr lang="id-ID" sz="1100" b="1" dirty="0"/>
              <a:t> IP </a:t>
            </a:r>
            <a:r>
              <a:rPr lang="id-ID" sz="1100" b="1" dirty="0" err="1"/>
              <a:t>Address</a:t>
            </a:r>
            <a:endParaRPr lang="id-ID" sz="1100" b="1" dirty="0"/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7C952B42-42AC-5826-9CA1-B26A629FD0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3891081"/>
              </p:ext>
            </p:extLst>
          </p:nvPr>
        </p:nvGraphicFramePr>
        <p:xfrm>
          <a:off x="198032" y="1703686"/>
          <a:ext cx="452355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5162">
                  <a:extLst>
                    <a:ext uri="{9D8B030D-6E8A-4147-A177-3AD203B41FA5}">
                      <a16:colId xmlns:a16="http://schemas.microsoft.com/office/drawing/2014/main" val="4187598758"/>
                    </a:ext>
                  </a:extLst>
                </a:gridCol>
                <a:gridCol w="1117504">
                  <a:extLst>
                    <a:ext uri="{9D8B030D-6E8A-4147-A177-3AD203B41FA5}">
                      <a16:colId xmlns:a16="http://schemas.microsoft.com/office/drawing/2014/main" val="3572267415"/>
                    </a:ext>
                  </a:extLst>
                </a:gridCol>
                <a:gridCol w="1640893">
                  <a:extLst>
                    <a:ext uri="{9D8B030D-6E8A-4147-A177-3AD203B41FA5}">
                      <a16:colId xmlns:a16="http://schemas.microsoft.com/office/drawing/2014/main" val="437267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Perangkat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 err="1"/>
                        <a:t>Interface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IP </a:t>
                      </a:r>
                      <a:r>
                        <a:rPr lang="id-ID" sz="1400" dirty="0" err="1"/>
                        <a:t>Address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90547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dirty="0" err="1"/>
                        <a:t>Client</a:t>
                      </a:r>
                      <a:r>
                        <a:rPr lang="id-ID" sz="1400" dirty="0"/>
                        <a:t>-Windows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e0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192.168.2.2/24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8512535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77672968-3592-0AD9-37C2-E878ABCE5AA6}"/>
              </a:ext>
            </a:extLst>
          </p:cNvPr>
          <p:cNvSpPr txBox="1"/>
          <p:nvPr/>
        </p:nvSpPr>
        <p:spPr>
          <a:xfrm>
            <a:off x="198032" y="1316004"/>
            <a:ext cx="4523559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65113" algn="ctr" fontAlgn="base" latinLnBrk="0"/>
            <a:r>
              <a:rPr lang="en-US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K</a:t>
            </a:r>
            <a:r>
              <a:rPr lang="id-ID" sz="1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onfigurasi</a:t>
            </a:r>
            <a:r>
              <a:rPr lang="id-ID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 IP </a:t>
            </a:r>
            <a:r>
              <a:rPr lang="id-ID" sz="1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</a:rPr>
              <a:t>Address</a:t>
            </a:r>
            <a:endParaRPr lang="en-US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BAF400C-65D8-ECFF-5F82-70B18FD250FF}"/>
              </a:ext>
            </a:extLst>
          </p:cNvPr>
          <p:cNvSpPr txBox="1"/>
          <p:nvPr/>
        </p:nvSpPr>
        <p:spPr>
          <a:xfrm>
            <a:off x="4929852" y="1316004"/>
            <a:ext cx="4640456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d-ID" sz="2000" dirty="0"/>
              <a:t>Buka browser dan akses :</a:t>
            </a:r>
            <a:br>
              <a:rPr lang="id-ID" sz="2000" dirty="0"/>
            </a:br>
            <a:r>
              <a:rPr lang="id-ID" sz="2000" dirty="0"/>
              <a:t>http://192.168.1.2/percobaan/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E49F100-78EC-3393-E746-33E7DCBC8CCE}"/>
              </a:ext>
            </a:extLst>
          </p:cNvPr>
          <p:cNvSpPr txBox="1"/>
          <p:nvPr/>
        </p:nvSpPr>
        <p:spPr>
          <a:xfrm>
            <a:off x="4924166" y="3305257"/>
            <a:ext cx="4640456" cy="1015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d-ID" sz="2000" dirty="0"/>
              <a:t>Buka browser dan akses :</a:t>
            </a:r>
            <a:br>
              <a:rPr lang="id-ID" sz="2000" dirty="0"/>
            </a:br>
            <a:r>
              <a:rPr lang="id-ID" sz="2000" dirty="0"/>
              <a:t>http://www.percobaan.co.id/percobaan/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BC2DADC-C8DF-1199-5D49-D6B1123E4927}"/>
              </a:ext>
            </a:extLst>
          </p:cNvPr>
          <p:cNvSpPr txBox="1"/>
          <p:nvPr/>
        </p:nvSpPr>
        <p:spPr>
          <a:xfrm>
            <a:off x="9656804" y="1316004"/>
            <a:ext cx="2428103" cy="255454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atinLnBrk="0"/>
            <a:r>
              <a:rPr lang="id-ID" sz="2000" dirty="0"/>
              <a:t>Sampai dengan tahap ini artinya server hanya bisa diakses menggunakan </a:t>
            </a:r>
            <a:r>
              <a:rPr lang="id-ID" sz="2000" dirty="0" err="1"/>
              <a:t>ip</a:t>
            </a:r>
            <a:r>
              <a:rPr lang="id-ID" sz="2000" dirty="0"/>
              <a:t> </a:t>
            </a:r>
            <a:r>
              <a:rPr lang="id-ID" sz="2000" dirty="0" err="1"/>
              <a:t>addressnya</a:t>
            </a:r>
            <a:r>
              <a:rPr lang="id-ID" sz="2000" dirty="0"/>
              <a:t> saja tanpa bisa diakses menggunakan URL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001C54D-AFD9-45E7-6AB1-E801B54680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4166" y="2023890"/>
            <a:ext cx="4640456" cy="100376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75F0413-C694-DBFC-C975-8B436A5B3F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2765020"/>
            <a:ext cx="4480803" cy="350841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583A125-C76A-E124-CF49-71BC01B4B4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4167" y="4013143"/>
            <a:ext cx="4640456" cy="272634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53240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 animBg="1"/>
      <p:bldP spid="10" grpId="0" animBg="1"/>
      <p:bldP spid="20" grpId="0" animBg="1"/>
      <p:bldP spid="2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90493"/>
            <a:ext cx="10515600" cy="1200329"/>
          </a:xfrm>
        </p:spPr>
        <p:txBody>
          <a:bodyPr/>
          <a:lstStyle/>
          <a:p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DNS Server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1538249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58971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Domain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Name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System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내용 개체 틀 2">
            <a:extLst>
              <a:ext uri="{FF2B5EF4-FFF2-40B4-BE49-F238E27FC236}">
                <a16:creationId xmlns:a16="http://schemas.microsoft.com/office/drawing/2014/main" id="{EFDEB523-DE94-9DAC-1269-F8B5747246AB}"/>
              </a:ext>
            </a:extLst>
          </p:cNvPr>
          <p:cNvSpPr txBox="1">
            <a:spLocks/>
          </p:cNvSpPr>
          <p:nvPr/>
        </p:nvSpPr>
        <p:spPr>
          <a:xfrm>
            <a:off x="107093" y="1162282"/>
            <a:ext cx="11978031" cy="3435117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850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Setiap komputer dalam jaringan diidentifikasikan berdasarkan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ip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, namun untuk mengingat setiap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ip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dalam bentuk angka sangat sulit. </a:t>
            </a:r>
          </a:p>
          <a:p>
            <a:pPr algn="just" rtl="0" fontAlgn="base" latinLnBrk="0"/>
            <a:r>
              <a:rPr lang="id-ID" sz="2800" b="0" dirty="0">
                <a:solidFill>
                  <a:srgbClr val="273239"/>
                </a:solidFill>
                <a:latin typeface="Nunito" pitchFamily="2" charset="0"/>
              </a:rPr>
              <a:t>Karena manusia lebih mudah mengingat kata-kata dibanding angka, 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sehingga diperlukan sebuah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service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untuk mengubah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ip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menjadi kata-kata atau domain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name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sebuah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website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.</a:t>
            </a:r>
          </a:p>
          <a:p>
            <a:pPr algn="just" rtl="0" fontAlgn="base" latinLnBrk="0"/>
            <a:r>
              <a:rPr lang="id-ID" sz="2800" b="0" dirty="0">
                <a:solidFill>
                  <a:srgbClr val="273239"/>
                </a:solidFill>
                <a:latin typeface="Nunito" pitchFamily="2" charset="0"/>
              </a:rPr>
              <a:t>DNS hadir sebagai </a:t>
            </a:r>
            <a:r>
              <a:rPr lang="id-ID" sz="2800" b="0" dirty="0" err="1">
                <a:solidFill>
                  <a:srgbClr val="273239"/>
                </a:solidFill>
                <a:latin typeface="Nunito" pitchFamily="2" charset="0"/>
              </a:rPr>
              <a:t>service</a:t>
            </a:r>
            <a:r>
              <a:rPr lang="id-ID" sz="2800" b="0" dirty="0">
                <a:solidFill>
                  <a:srgbClr val="273239"/>
                </a:solidFill>
                <a:latin typeface="Nunito" pitchFamily="2" charset="0"/>
              </a:rPr>
              <a:t>/layanan untuk melakukan translasi dari </a:t>
            </a:r>
            <a:r>
              <a:rPr lang="id-ID" sz="2800" b="0" dirty="0" err="1">
                <a:solidFill>
                  <a:srgbClr val="273239"/>
                </a:solidFill>
                <a:latin typeface="Nunito" pitchFamily="2" charset="0"/>
              </a:rPr>
              <a:t>ip</a:t>
            </a:r>
            <a:r>
              <a:rPr lang="id-ID" sz="28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2800" b="0" dirty="0" err="1">
                <a:solidFill>
                  <a:srgbClr val="273239"/>
                </a:solidFill>
                <a:latin typeface="Nunito" pitchFamily="2" charset="0"/>
              </a:rPr>
              <a:t>address</a:t>
            </a:r>
            <a:r>
              <a:rPr lang="id-ID" sz="2800" b="0" dirty="0">
                <a:solidFill>
                  <a:srgbClr val="273239"/>
                </a:solidFill>
                <a:latin typeface="Nunito" pitchFamily="2" charset="0"/>
              </a:rPr>
              <a:t> menjadi domain </a:t>
            </a:r>
            <a:r>
              <a:rPr lang="id-ID" sz="2800" b="0" dirty="0" err="1">
                <a:solidFill>
                  <a:srgbClr val="273239"/>
                </a:solidFill>
                <a:latin typeface="Nunito" pitchFamily="2" charset="0"/>
              </a:rPr>
              <a:t>name</a:t>
            </a:r>
            <a:r>
              <a:rPr lang="id-ID" sz="2800" b="0" dirty="0">
                <a:solidFill>
                  <a:srgbClr val="273239"/>
                </a:solidFill>
                <a:latin typeface="Nunito" pitchFamily="2" charset="0"/>
              </a:rPr>
              <a:t> ataupun sebaliknya, dari domain </a:t>
            </a:r>
            <a:r>
              <a:rPr lang="id-ID" sz="2800" b="0" dirty="0" err="1">
                <a:solidFill>
                  <a:srgbClr val="273239"/>
                </a:solidFill>
                <a:latin typeface="Nunito" pitchFamily="2" charset="0"/>
              </a:rPr>
              <a:t>name</a:t>
            </a:r>
            <a:r>
              <a:rPr lang="id-ID" sz="2800" b="0" dirty="0">
                <a:solidFill>
                  <a:srgbClr val="273239"/>
                </a:solidFill>
                <a:latin typeface="Nunito" pitchFamily="2" charset="0"/>
              </a:rPr>
              <a:t> menjadi </a:t>
            </a:r>
            <a:r>
              <a:rPr lang="id-ID" sz="2800" b="0" dirty="0" err="1">
                <a:solidFill>
                  <a:srgbClr val="273239"/>
                </a:solidFill>
                <a:latin typeface="Nunito" pitchFamily="2" charset="0"/>
              </a:rPr>
              <a:t>ip</a:t>
            </a:r>
            <a:r>
              <a:rPr lang="id-ID" sz="28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2800" b="0" dirty="0" err="1">
                <a:solidFill>
                  <a:srgbClr val="273239"/>
                </a:solidFill>
                <a:latin typeface="Nunito" pitchFamily="2" charset="0"/>
              </a:rPr>
              <a:t>address</a:t>
            </a:r>
            <a:endParaRPr lang="id-ID" sz="2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17" name="Graphic 16" descr="Computer outline">
            <a:extLst>
              <a:ext uri="{FF2B5EF4-FFF2-40B4-BE49-F238E27FC236}">
                <a16:creationId xmlns:a16="http://schemas.microsoft.com/office/drawing/2014/main" id="{677F0E6C-4D64-7A80-4B0F-6ADD26564F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234472" y="4577312"/>
            <a:ext cx="1477835" cy="1477835"/>
          </a:xfrm>
          <a:prstGeom prst="rect">
            <a:avLst/>
          </a:prstGeom>
        </p:spPr>
      </p:pic>
      <p:pic>
        <p:nvPicPr>
          <p:cNvPr id="18" name="Graphic 17" descr="Database outline">
            <a:extLst>
              <a:ext uri="{FF2B5EF4-FFF2-40B4-BE49-F238E27FC236}">
                <a16:creationId xmlns:a16="http://schemas.microsoft.com/office/drawing/2014/main" id="{9030E326-7BA3-54EC-9890-B64BC22DCD6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993498" y="4671899"/>
            <a:ext cx="1301979" cy="1301979"/>
          </a:xfrm>
          <a:prstGeom prst="rect">
            <a:avLst/>
          </a:prstGeom>
        </p:spPr>
      </p:pic>
      <p:sp>
        <p:nvSpPr>
          <p:cNvPr id="19" name="직사각형 19">
            <a:extLst>
              <a:ext uri="{FF2B5EF4-FFF2-40B4-BE49-F238E27FC236}">
                <a16:creationId xmlns:a16="http://schemas.microsoft.com/office/drawing/2014/main" id="{D709E733-9AAE-2E13-FA85-57A58214DA5D}"/>
              </a:ext>
            </a:extLst>
          </p:cNvPr>
          <p:cNvSpPr/>
          <p:nvPr/>
        </p:nvSpPr>
        <p:spPr bwMode="auto">
          <a:xfrm>
            <a:off x="4151365" y="5964038"/>
            <a:ext cx="1644051" cy="316928"/>
          </a:xfrm>
          <a:prstGeom prst="rect">
            <a:avLst/>
          </a:prstGeom>
          <a:solidFill>
            <a:srgbClr val="2880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id-ID" altLang="ko-KR" sz="2400" b="1" spc="-150" dirty="0" err="1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Client</a:t>
            </a:r>
            <a:endParaRPr lang="ko-KR" altLang="en-US" sz="2400" b="1" spc="-15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1D0F405-D745-8A75-70B4-6267F872CD57}"/>
              </a:ext>
            </a:extLst>
          </p:cNvPr>
          <p:cNvSpPr/>
          <p:nvPr/>
        </p:nvSpPr>
        <p:spPr bwMode="auto">
          <a:xfrm>
            <a:off x="7822462" y="5970698"/>
            <a:ext cx="1644052" cy="316928"/>
          </a:xfrm>
          <a:prstGeom prst="rect">
            <a:avLst/>
          </a:prstGeom>
          <a:solidFill>
            <a:srgbClr val="2880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id-ID" altLang="ko-KR" sz="2400" b="1" spc="-150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Web Server</a:t>
            </a:r>
            <a:endParaRPr lang="ko-KR" altLang="en-US" sz="2400" b="1" spc="-15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sp>
        <p:nvSpPr>
          <p:cNvPr id="22" name="직사각형 19">
            <a:extLst>
              <a:ext uri="{FF2B5EF4-FFF2-40B4-BE49-F238E27FC236}">
                <a16:creationId xmlns:a16="http://schemas.microsoft.com/office/drawing/2014/main" id="{F718D4B2-A288-CB68-4696-AB4660098501}"/>
              </a:ext>
            </a:extLst>
          </p:cNvPr>
          <p:cNvSpPr/>
          <p:nvPr/>
        </p:nvSpPr>
        <p:spPr bwMode="auto">
          <a:xfrm>
            <a:off x="310150" y="5953991"/>
            <a:ext cx="1644052" cy="316928"/>
          </a:xfrm>
          <a:prstGeom prst="rect">
            <a:avLst/>
          </a:prstGeom>
          <a:solidFill>
            <a:srgbClr val="2880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id-ID" altLang="ko-KR" sz="2400" b="1" spc="-150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0" scaled="0"/>
                </a:gra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rPr>
              <a:t>DNS Server</a:t>
            </a:r>
            <a:endParaRPr lang="ko-KR" altLang="en-US" sz="2400" b="1" spc="-15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Arial" panose="020B0604020202020204" pitchFamily="34" charset="0"/>
              <a:ea typeface="나눔바른고딕" panose="020B0603020101020101" pitchFamily="50" charset="-127"/>
              <a:cs typeface="Arial" panose="020B0604020202020204" pitchFamily="34" charset="0"/>
            </a:endParaRPr>
          </a:p>
        </p:txBody>
      </p:sp>
      <p:pic>
        <p:nvPicPr>
          <p:cNvPr id="23" name="Graphic 22" descr="Database outline">
            <a:extLst>
              <a:ext uri="{FF2B5EF4-FFF2-40B4-BE49-F238E27FC236}">
                <a16:creationId xmlns:a16="http://schemas.microsoft.com/office/drawing/2014/main" id="{0C8AAD20-1DC1-060C-06F9-23363D1D5A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87963" y="4662059"/>
            <a:ext cx="1301979" cy="1301979"/>
          </a:xfrm>
          <a:prstGeom prst="rect">
            <a:avLst/>
          </a:prstGeom>
        </p:spPr>
      </p:pic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7C4FA749-A341-1F79-F278-3537D7D84628}"/>
              </a:ext>
            </a:extLst>
          </p:cNvPr>
          <p:cNvCxnSpPr>
            <a:cxnSpLocks/>
          </p:cNvCxnSpPr>
          <p:nvPr/>
        </p:nvCxnSpPr>
        <p:spPr>
          <a:xfrm flipH="1">
            <a:off x="1954202" y="5124450"/>
            <a:ext cx="205264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C922606E-0735-8AA3-9078-DFF547DB319B}"/>
              </a:ext>
            </a:extLst>
          </p:cNvPr>
          <p:cNvCxnSpPr>
            <a:cxnSpLocks/>
          </p:cNvCxnSpPr>
          <p:nvPr/>
        </p:nvCxnSpPr>
        <p:spPr>
          <a:xfrm>
            <a:off x="1954202" y="5727357"/>
            <a:ext cx="205264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BFD50E15-8439-B8B6-7246-BE0F775784FF}"/>
              </a:ext>
            </a:extLst>
          </p:cNvPr>
          <p:cNvCxnSpPr/>
          <p:nvPr/>
        </p:nvCxnSpPr>
        <p:spPr>
          <a:xfrm>
            <a:off x="5867956" y="5116170"/>
            <a:ext cx="1840943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3B61D135-6237-3FB3-2C68-3CC8BCDBAB06}"/>
              </a:ext>
            </a:extLst>
          </p:cNvPr>
          <p:cNvCxnSpPr/>
          <p:nvPr/>
        </p:nvCxnSpPr>
        <p:spPr>
          <a:xfrm flipH="1">
            <a:off x="5867956" y="5695718"/>
            <a:ext cx="1840943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D168C30E-7750-557B-2FF1-E848BFE3CDAC}"/>
              </a:ext>
            </a:extLst>
          </p:cNvPr>
          <p:cNvSpPr txBox="1"/>
          <p:nvPr/>
        </p:nvSpPr>
        <p:spPr>
          <a:xfrm>
            <a:off x="2014645" y="4820121"/>
            <a:ext cx="19464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200" dirty="0"/>
              <a:t>1. </a:t>
            </a:r>
            <a:r>
              <a:rPr lang="id-ID" sz="1200" dirty="0" err="1"/>
              <a:t>url</a:t>
            </a:r>
            <a:r>
              <a:rPr lang="id-ID" sz="1200" dirty="0"/>
              <a:t> = www.contoh.com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434D5AC-D045-B80C-BA8F-11491FF205F1}"/>
              </a:ext>
            </a:extLst>
          </p:cNvPr>
          <p:cNvSpPr txBox="1"/>
          <p:nvPr/>
        </p:nvSpPr>
        <p:spPr>
          <a:xfrm>
            <a:off x="2014645" y="5425412"/>
            <a:ext cx="15744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200" dirty="0"/>
              <a:t>2. </a:t>
            </a:r>
            <a:r>
              <a:rPr lang="id-ID" sz="1200" dirty="0" err="1"/>
              <a:t>ip</a:t>
            </a:r>
            <a:r>
              <a:rPr lang="id-ID" sz="1200" dirty="0"/>
              <a:t> = 12.34.56.789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CF42EAF-4025-C37A-E9ED-AF91ACBD4F60}"/>
              </a:ext>
            </a:extLst>
          </p:cNvPr>
          <p:cNvSpPr txBox="1"/>
          <p:nvPr/>
        </p:nvSpPr>
        <p:spPr>
          <a:xfrm>
            <a:off x="6002795" y="4820121"/>
            <a:ext cx="15712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200" dirty="0"/>
              <a:t>3. </a:t>
            </a:r>
            <a:r>
              <a:rPr lang="id-ID" sz="1200" dirty="0" err="1"/>
              <a:t>ip</a:t>
            </a:r>
            <a:r>
              <a:rPr lang="id-ID" sz="1200" dirty="0"/>
              <a:t> = 12.34.56.789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D2C65EC-A93C-07DC-2DF9-367D3EF54340}"/>
              </a:ext>
            </a:extLst>
          </p:cNvPr>
          <p:cNvSpPr txBox="1"/>
          <p:nvPr/>
        </p:nvSpPr>
        <p:spPr>
          <a:xfrm>
            <a:off x="6002795" y="5418719"/>
            <a:ext cx="357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200" dirty="0"/>
              <a:t>4. </a:t>
            </a:r>
          </a:p>
        </p:txBody>
      </p:sp>
      <p:pic>
        <p:nvPicPr>
          <p:cNvPr id="39" name="Graphic 38" descr="Web design outline">
            <a:extLst>
              <a:ext uri="{FF2B5EF4-FFF2-40B4-BE49-F238E27FC236}">
                <a16:creationId xmlns:a16="http://schemas.microsoft.com/office/drawing/2014/main" id="{360C0BE5-83F4-B175-E4D2-635C0E6D82E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562620" y="5185812"/>
            <a:ext cx="517495" cy="517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078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/>
      <p:bldP spid="19" grpId="0" animBg="1"/>
      <p:bldP spid="20" grpId="0" animBg="1"/>
      <p:bldP spid="22" grpId="0" animBg="1"/>
      <p:bldP spid="32" grpId="0"/>
      <p:bldP spid="33" grpId="0"/>
      <p:bldP spid="36" grpId="0"/>
      <p:bldP spid="3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2736496"/>
            <a:ext cx="10515600" cy="2308324"/>
          </a:xfrm>
        </p:spPr>
        <p:txBody>
          <a:bodyPr/>
          <a:lstStyle/>
          <a:p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Implementasi </a:t>
            </a:r>
            <a:b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DNS Lokal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04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449176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988866" cy="604781"/>
          </a:xfrm>
        </p:spPr>
        <p:txBody>
          <a:bodyPr/>
          <a:lstStyle/>
          <a:p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mplementasi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Lokal DNS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746161A-9351-EB3D-5623-B62F5F1639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557" y="2602532"/>
            <a:ext cx="6079493" cy="3336245"/>
          </a:xfrm>
          <a:prstGeom prst="rect">
            <a:avLst/>
          </a:prstGeom>
        </p:spPr>
      </p:pic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C529E24D-FF3B-E905-AE70-60B3574AED3D}"/>
              </a:ext>
            </a:extLst>
          </p:cNvPr>
          <p:cNvSpPr txBox="1">
            <a:spLocks/>
          </p:cNvSpPr>
          <p:nvPr/>
        </p:nvSpPr>
        <p:spPr>
          <a:xfrm>
            <a:off x="162557" y="1275685"/>
            <a:ext cx="6244435" cy="118811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Akses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router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, ke menu </a:t>
            </a:r>
            <a:r>
              <a:rPr lang="id-ID" sz="1800" i="0" dirty="0">
                <a:solidFill>
                  <a:srgbClr val="273239"/>
                </a:solidFill>
                <a:effectLst/>
                <a:latin typeface="Nunito" pitchFamily="2" charset="0"/>
              </a:rPr>
              <a:t>IP </a:t>
            </a:r>
            <a:r>
              <a:rPr lang="id-ID" sz="1800" dirty="0">
                <a:sym typeface="Symbol" panose="05050102010706020507" pitchFamily="18" charset="2"/>
              </a:rPr>
              <a:t>  DNS</a:t>
            </a:r>
          </a:p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dirty="0">
                <a:sym typeface="Symbol" panose="05050102010706020507" pitchFamily="18" charset="2"/>
              </a:rPr>
              <a:t>pada </a:t>
            </a:r>
            <a:r>
              <a:rPr lang="id-ID" sz="1800" b="0" dirty="0" err="1">
                <a:sym typeface="Symbol" panose="05050102010706020507" pitchFamily="18" charset="2"/>
              </a:rPr>
              <a:t>windows</a:t>
            </a:r>
            <a:r>
              <a:rPr lang="id-ID" sz="1800" b="0" dirty="0">
                <a:sym typeface="Symbol" panose="05050102010706020507" pitchFamily="18" charset="2"/>
              </a:rPr>
              <a:t> baru masukkan </a:t>
            </a:r>
            <a:r>
              <a:rPr lang="id-ID" sz="1800" b="0" dirty="0" err="1">
                <a:sym typeface="Symbol" panose="05050102010706020507" pitchFamily="18" charset="2"/>
              </a:rPr>
              <a:t>ip</a:t>
            </a:r>
            <a:r>
              <a:rPr lang="id-ID" sz="1800" b="0" dirty="0">
                <a:sym typeface="Symbol" panose="05050102010706020507" pitchFamily="18" charset="2"/>
              </a:rPr>
              <a:t> </a:t>
            </a:r>
            <a:r>
              <a:rPr lang="id-ID" sz="1800" b="0" dirty="0" err="1">
                <a:sym typeface="Symbol" panose="05050102010706020507" pitchFamily="18" charset="2"/>
              </a:rPr>
              <a:t>dns</a:t>
            </a:r>
            <a:r>
              <a:rPr lang="id-ID" sz="1800" b="0" dirty="0">
                <a:sym typeface="Symbol" panose="05050102010706020507" pitchFamily="18" charset="2"/>
              </a:rPr>
              <a:t> server </a:t>
            </a:r>
            <a:r>
              <a:rPr lang="id-ID" sz="1800" dirty="0">
                <a:sym typeface="Symbol" panose="05050102010706020507" pitchFamily="18" charset="2"/>
              </a:rPr>
              <a:t>192.168.1.1</a:t>
            </a:r>
            <a:r>
              <a:rPr lang="id-ID" sz="1800" b="0" dirty="0">
                <a:sym typeface="Symbol" panose="05050102010706020507" pitchFamily="18" charset="2"/>
              </a:rPr>
              <a:t>, centang </a:t>
            </a:r>
            <a:r>
              <a:rPr lang="id-ID" sz="1800" dirty="0" err="1">
                <a:sym typeface="Symbol" panose="05050102010706020507" pitchFamily="18" charset="2"/>
              </a:rPr>
              <a:t>allow</a:t>
            </a:r>
            <a:r>
              <a:rPr lang="id-ID" sz="1800" dirty="0">
                <a:sym typeface="Symbol" panose="05050102010706020507" pitchFamily="18" charset="2"/>
              </a:rPr>
              <a:t> </a:t>
            </a:r>
            <a:r>
              <a:rPr lang="id-ID" sz="1800" dirty="0" err="1">
                <a:sym typeface="Symbol" panose="05050102010706020507" pitchFamily="18" charset="2"/>
              </a:rPr>
              <a:t>remote</a:t>
            </a:r>
            <a:r>
              <a:rPr lang="id-ID" sz="1800" dirty="0">
                <a:sym typeface="Symbol" panose="05050102010706020507" pitchFamily="18" charset="2"/>
              </a:rPr>
              <a:t> </a:t>
            </a:r>
            <a:r>
              <a:rPr lang="id-ID" sz="1800" dirty="0" err="1">
                <a:sym typeface="Symbol" panose="05050102010706020507" pitchFamily="18" charset="2"/>
              </a:rPr>
              <a:t>request</a:t>
            </a:r>
            <a:endParaRPr lang="id-ID" sz="180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7E5BE6A-FAFD-ED18-D624-ACFB53D5F1F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8934"/>
          <a:stretch/>
        </p:blipFill>
        <p:spPr>
          <a:xfrm>
            <a:off x="6469455" y="1929310"/>
            <a:ext cx="2388795" cy="3336245"/>
          </a:xfrm>
          <a:prstGeom prst="rect">
            <a:avLst/>
          </a:prstGeom>
        </p:spPr>
      </p:pic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D8872445-639B-5BCD-F49E-2B38A8E437FF}"/>
              </a:ext>
            </a:extLst>
          </p:cNvPr>
          <p:cNvSpPr txBox="1">
            <a:spLocks/>
          </p:cNvSpPr>
          <p:nvPr/>
        </p:nvSpPr>
        <p:spPr>
          <a:xfrm>
            <a:off x="5890257" y="765937"/>
            <a:ext cx="6244435" cy="74999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K</a:t>
            </a:r>
            <a:endParaRPr lang="id-ID" sz="180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9052966E-7D39-3BBB-F560-C3AF94AB0E26}"/>
              </a:ext>
            </a:extLst>
          </p:cNvPr>
          <p:cNvSpPr txBox="1">
            <a:spLocks/>
          </p:cNvSpPr>
          <p:nvPr/>
        </p:nvSpPr>
        <p:spPr>
          <a:xfrm>
            <a:off x="80085" y="6110449"/>
            <a:ext cx="6244435" cy="49990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Klik </a:t>
            </a:r>
            <a:r>
              <a:rPr lang="id-ID" sz="1800" i="0" dirty="0" err="1">
                <a:solidFill>
                  <a:srgbClr val="273239"/>
                </a:solidFill>
                <a:effectLst/>
                <a:latin typeface="Nunito" pitchFamily="2" charset="0"/>
              </a:rPr>
              <a:t>Static</a:t>
            </a:r>
            <a:r>
              <a:rPr lang="id-ID" sz="1800" i="0" dirty="0">
                <a:solidFill>
                  <a:srgbClr val="273239"/>
                </a:solidFill>
                <a:effectLst/>
                <a:latin typeface="Nunito" pitchFamily="2" charset="0"/>
              </a:rPr>
              <a:t>, 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untuk menambahkan DNS Lokal statis/manual</a:t>
            </a:r>
          </a:p>
        </p:txBody>
      </p:sp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381EB5EF-AC5A-A763-FB71-87A0F6357102}"/>
              </a:ext>
            </a:extLst>
          </p:cNvPr>
          <p:cNvSpPr txBox="1">
            <a:spLocks/>
          </p:cNvSpPr>
          <p:nvPr/>
        </p:nvSpPr>
        <p:spPr>
          <a:xfrm>
            <a:off x="6406992" y="939898"/>
            <a:ext cx="5677915" cy="49990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Tambahkan DNS baru dengan menekan tombol tambah, masukkan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name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dengan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url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yang diinginkan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dan 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address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dari web server/</a:t>
            </a:r>
            <a:r>
              <a:rPr lang="id-ID" sz="1800" b="0" dirty="0" err="1">
                <a:solidFill>
                  <a:srgbClr val="273239"/>
                </a:solidFill>
                <a:latin typeface="Nunito" pitchFamily="2" charset="0"/>
              </a:rPr>
              <a:t>http</a:t>
            </a:r>
            <a:r>
              <a:rPr lang="id-ID" sz="1800" b="0" dirty="0">
                <a:solidFill>
                  <a:srgbClr val="273239"/>
                </a:solidFill>
                <a:latin typeface="Nunito" pitchFamily="2" charset="0"/>
              </a:rPr>
              <a:t> server yang ada</a:t>
            </a:r>
            <a:endParaRPr lang="id-ID" sz="1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BED167D-0CF9-809A-6CDC-54BBBE11804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2104" b="27934"/>
          <a:stretch/>
        </p:blipFill>
        <p:spPr>
          <a:xfrm>
            <a:off x="8920713" y="1929310"/>
            <a:ext cx="3159124" cy="2255340"/>
          </a:xfrm>
          <a:prstGeom prst="rect">
            <a:avLst/>
          </a:prstGeom>
        </p:spPr>
      </p:pic>
      <p:sp>
        <p:nvSpPr>
          <p:cNvPr id="19" name="내용 개체 틀 2">
            <a:extLst>
              <a:ext uri="{FF2B5EF4-FFF2-40B4-BE49-F238E27FC236}">
                <a16:creationId xmlns:a16="http://schemas.microsoft.com/office/drawing/2014/main" id="{8AE90BB7-D654-DDA9-09EC-3C9E10483399}"/>
              </a:ext>
            </a:extLst>
          </p:cNvPr>
          <p:cNvSpPr txBox="1">
            <a:spLocks/>
          </p:cNvSpPr>
          <p:nvPr/>
        </p:nvSpPr>
        <p:spPr>
          <a:xfrm>
            <a:off x="6406992" y="5346798"/>
            <a:ext cx="5677915" cy="49990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Lalu klik </a:t>
            </a:r>
            <a:r>
              <a:rPr lang="id-ID" sz="1800" i="0" dirty="0">
                <a:solidFill>
                  <a:srgbClr val="273239"/>
                </a:solidFill>
                <a:effectLst/>
                <a:latin typeface="Nunito" pitchFamily="2" charset="0"/>
              </a:rPr>
              <a:t>OK</a:t>
            </a:r>
          </a:p>
        </p:txBody>
      </p:sp>
    </p:spTree>
    <p:extLst>
      <p:ext uri="{BB962C8B-B14F-4D97-AF65-F5344CB8AC3E}">
        <p14:creationId xmlns:p14="http://schemas.microsoft.com/office/powerpoint/2010/main" val="4200594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6" grpId="0"/>
      <p:bldP spid="17" grpId="0"/>
      <p:bldP spid="1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988866" cy="604781"/>
          </a:xfrm>
        </p:spPr>
        <p:txBody>
          <a:bodyPr/>
          <a:lstStyle/>
          <a:p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mplementasi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Lokal DNS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C529E24D-FF3B-E905-AE70-60B3574AED3D}"/>
              </a:ext>
            </a:extLst>
          </p:cNvPr>
          <p:cNvSpPr txBox="1">
            <a:spLocks/>
          </p:cNvSpPr>
          <p:nvPr/>
        </p:nvSpPr>
        <p:spPr>
          <a:xfrm>
            <a:off x="162557" y="1275685"/>
            <a:ext cx="8016243" cy="118811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Hasil DNS Statis akan terlihat seperti gambar berikut:</a:t>
            </a:r>
            <a:endParaRPr lang="id-ID" sz="240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D8872445-639B-5BCD-F49E-2B38A8E437FF}"/>
              </a:ext>
            </a:extLst>
          </p:cNvPr>
          <p:cNvSpPr txBox="1">
            <a:spLocks/>
          </p:cNvSpPr>
          <p:nvPr/>
        </p:nvSpPr>
        <p:spPr>
          <a:xfrm>
            <a:off x="5890257" y="765937"/>
            <a:ext cx="6244435" cy="74999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K</a:t>
            </a:r>
            <a:endParaRPr lang="id-ID" sz="180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CBB422-3814-4354-F518-357B5C4830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207" y="1869465"/>
            <a:ext cx="8676190" cy="25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976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51994"/>
            <a:ext cx="5461752" cy="535531"/>
          </a:xfrm>
        </p:spPr>
        <p:txBody>
          <a:bodyPr/>
          <a:lstStyle/>
          <a:p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Coba DNS –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Client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Windows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C529E24D-FF3B-E905-AE70-60B3574AED3D}"/>
              </a:ext>
            </a:extLst>
          </p:cNvPr>
          <p:cNvSpPr txBox="1">
            <a:spLocks/>
          </p:cNvSpPr>
          <p:nvPr/>
        </p:nvSpPr>
        <p:spPr>
          <a:xfrm>
            <a:off x="162555" y="2134745"/>
            <a:ext cx="4640457" cy="4020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Sebelum ada DNS Statis</a:t>
            </a:r>
            <a:endParaRPr lang="id-ID" sz="180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D8872445-639B-5BCD-F49E-2B38A8E437FF}"/>
              </a:ext>
            </a:extLst>
          </p:cNvPr>
          <p:cNvSpPr txBox="1">
            <a:spLocks/>
          </p:cNvSpPr>
          <p:nvPr/>
        </p:nvSpPr>
        <p:spPr>
          <a:xfrm>
            <a:off x="5890257" y="765937"/>
            <a:ext cx="6244435" cy="74999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K</a:t>
            </a:r>
            <a:endParaRPr lang="id-ID" sz="180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E896F8-0FC2-A354-9163-C0368A97FAC4}"/>
              </a:ext>
            </a:extLst>
          </p:cNvPr>
          <p:cNvSpPr txBox="1"/>
          <p:nvPr/>
        </p:nvSpPr>
        <p:spPr>
          <a:xfrm>
            <a:off x="162555" y="1250286"/>
            <a:ext cx="11917432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2000" dirty="0"/>
              <a:t>Buka browser dan akses : http://www.percobaan.co.id/percobaan/</a:t>
            </a: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391A1DE4-7605-E410-709D-4EF53A8A6958}"/>
              </a:ext>
            </a:extLst>
          </p:cNvPr>
          <p:cNvSpPr txBox="1">
            <a:spLocks/>
          </p:cNvSpPr>
          <p:nvPr/>
        </p:nvSpPr>
        <p:spPr>
          <a:xfrm>
            <a:off x="4902047" y="2134745"/>
            <a:ext cx="7177940" cy="4020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Setelah ada DNS Statis</a:t>
            </a:r>
            <a:endParaRPr lang="id-ID" sz="180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D54338A-4307-EB45-A8B6-932201AE46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9680" y="2623844"/>
            <a:ext cx="7177940" cy="175765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BA6555C-7EBC-C6A6-9AC8-9677C250A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554" y="2630938"/>
            <a:ext cx="4640457" cy="297677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0" name="내용 개체 틀 2">
            <a:extLst>
              <a:ext uri="{FF2B5EF4-FFF2-40B4-BE49-F238E27FC236}">
                <a16:creationId xmlns:a16="http://schemas.microsoft.com/office/drawing/2014/main" id="{E7F168CE-50FE-CA2D-4915-BBC3AA2F8AB5}"/>
              </a:ext>
            </a:extLst>
          </p:cNvPr>
          <p:cNvSpPr txBox="1">
            <a:spLocks/>
          </p:cNvSpPr>
          <p:nvPr/>
        </p:nvSpPr>
        <p:spPr>
          <a:xfrm>
            <a:off x="4902047" y="4433260"/>
            <a:ext cx="4572153" cy="202469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Hal ini membuktikan dengan adanya DNS Lokal statis yang telah dibuat,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jadi dapat mengakses web server menggunakan URL sesuai dengan pengaturan pada DNS Statis</a:t>
            </a:r>
            <a:endParaRPr lang="id-ID" sz="180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9935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 animBg="1"/>
      <p:bldP spid="5" grpId="0" animBg="1"/>
      <p:bldP spid="2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D0FFE-886F-4AD7-A21A-03FE195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51994"/>
            <a:ext cx="5137945" cy="535531"/>
          </a:xfrm>
        </p:spPr>
        <p:txBody>
          <a:bodyPr/>
          <a:lstStyle/>
          <a:p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Coba DNS –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Client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Ubuntu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C529E24D-FF3B-E905-AE70-60B3574AED3D}"/>
              </a:ext>
            </a:extLst>
          </p:cNvPr>
          <p:cNvSpPr txBox="1">
            <a:spLocks/>
          </p:cNvSpPr>
          <p:nvPr/>
        </p:nvSpPr>
        <p:spPr>
          <a:xfrm>
            <a:off x="162555" y="2134745"/>
            <a:ext cx="4640457" cy="4020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Sebelum ada DNS Statis</a:t>
            </a:r>
            <a:endParaRPr lang="id-ID" sz="180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D8872445-639B-5BCD-F49E-2B38A8E437FF}"/>
              </a:ext>
            </a:extLst>
          </p:cNvPr>
          <p:cNvSpPr txBox="1">
            <a:spLocks/>
          </p:cNvSpPr>
          <p:nvPr/>
        </p:nvSpPr>
        <p:spPr>
          <a:xfrm>
            <a:off x="5890257" y="765937"/>
            <a:ext cx="6244435" cy="74999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K</a:t>
            </a:r>
            <a:endParaRPr lang="id-ID" sz="180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E896F8-0FC2-A354-9163-C0368A97FAC4}"/>
              </a:ext>
            </a:extLst>
          </p:cNvPr>
          <p:cNvSpPr txBox="1"/>
          <p:nvPr/>
        </p:nvSpPr>
        <p:spPr>
          <a:xfrm>
            <a:off x="162555" y="1250286"/>
            <a:ext cx="11917431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2000" dirty="0"/>
              <a:t>Buka browser dan akses : http://www.percobaan.co.id/percobaan/</a:t>
            </a: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391A1DE4-7605-E410-709D-4EF53A8A6958}"/>
              </a:ext>
            </a:extLst>
          </p:cNvPr>
          <p:cNvSpPr txBox="1">
            <a:spLocks/>
          </p:cNvSpPr>
          <p:nvPr/>
        </p:nvSpPr>
        <p:spPr>
          <a:xfrm>
            <a:off x="4902047" y="2134745"/>
            <a:ext cx="7177940" cy="4020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Setelah ada DNS Statis</a:t>
            </a:r>
            <a:endParaRPr lang="id-ID" sz="180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20" name="내용 개체 틀 2">
            <a:extLst>
              <a:ext uri="{FF2B5EF4-FFF2-40B4-BE49-F238E27FC236}">
                <a16:creationId xmlns:a16="http://schemas.microsoft.com/office/drawing/2014/main" id="{E7F168CE-50FE-CA2D-4915-BBC3AA2F8AB5}"/>
              </a:ext>
            </a:extLst>
          </p:cNvPr>
          <p:cNvSpPr txBox="1">
            <a:spLocks/>
          </p:cNvSpPr>
          <p:nvPr/>
        </p:nvSpPr>
        <p:spPr>
          <a:xfrm>
            <a:off x="4902047" y="4433260"/>
            <a:ext cx="4572153" cy="202469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Hal ini membuktikan dengan adanya DNS Lokal statis yang telah dibuat, </a:t>
            </a:r>
            <a:r>
              <a:rPr lang="id-ID" sz="1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r>
              <a:rPr lang="id-ID" sz="1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jadi dapat mengakses web server menggunakan URL sesuai dengan pengaturan pada DNS Statis</a:t>
            </a:r>
            <a:endParaRPr lang="id-ID" sz="180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4489EB-203C-E0A0-B22A-DC4D06F7CD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555" y="2623844"/>
            <a:ext cx="4640456" cy="272634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32C5A2C-3F5A-C82A-FB7D-0B5E6417A7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2047" y="2623844"/>
            <a:ext cx="7177939" cy="17800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594502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 animBg="1"/>
      <p:bldP spid="5" grpId="0" animBg="1"/>
      <p:bldP spid="2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90493"/>
            <a:ext cx="10515600" cy="1200329"/>
          </a:xfrm>
        </p:spPr>
        <p:txBody>
          <a:bodyPr/>
          <a:lstStyle/>
          <a:p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05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3809760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47535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6DD8773-75D1-71AF-ED7A-80B5132BCF4D}"/>
              </a:ext>
            </a:extLst>
          </p:cNvPr>
          <p:cNvSpPr txBox="1">
            <a:spLocks/>
          </p:cNvSpPr>
          <p:nvPr/>
        </p:nvSpPr>
        <p:spPr>
          <a:xfrm>
            <a:off x="107093" y="1162283"/>
            <a:ext cx="11978031" cy="2815748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HTTP Server merupakan sebuah web server untuk menyediakan halaman web.</a:t>
            </a:r>
          </a:p>
          <a:p>
            <a:pPr algn="just" rtl="0" fontAlgn="base" latinLnBrk="0"/>
            <a:r>
              <a:rPr lang="id-ID" sz="2800" b="0" dirty="0">
                <a:solidFill>
                  <a:srgbClr val="273239"/>
                </a:solidFill>
                <a:latin typeface="Nunito" pitchFamily="2" charset="0"/>
              </a:rPr>
              <a:t>HTTP Server bekerja dengan konsep </a:t>
            </a:r>
            <a:r>
              <a:rPr lang="id-ID" sz="2800" b="0" dirty="0" err="1">
                <a:solidFill>
                  <a:srgbClr val="273239"/>
                </a:solidFill>
                <a:latin typeface="Nunito" pitchFamily="2" charset="0"/>
              </a:rPr>
              <a:t>client</a:t>
            </a:r>
            <a:r>
              <a:rPr lang="id-ID" sz="2800" b="0" dirty="0">
                <a:solidFill>
                  <a:srgbClr val="273239"/>
                </a:solidFill>
                <a:latin typeface="Nunito" pitchFamily="2" charset="0"/>
              </a:rPr>
              <a:t> server, permintaan dimulai dari </a:t>
            </a:r>
            <a:r>
              <a:rPr lang="id-ID" sz="2800" b="0" dirty="0" err="1">
                <a:solidFill>
                  <a:srgbClr val="273239"/>
                </a:solidFill>
                <a:latin typeface="Nunito" pitchFamily="2" charset="0"/>
              </a:rPr>
              <a:t>client</a:t>
            </a:r>
            <a:r>
              <a:rPr lang="id-ID" sz="2800" b="0" dirty="0">
                <a:solidFill>
                  <a:srgbClr val="273239"/>
                </a:solidFill>
                <a:latin typeface="Nunito" pitchFamily="2" charset="0"/>
              </a:rPr>
              <a:t> dan akan direspons oleh server dengan mengirimkan data dalam bentuk </a:t>
            </a:r>
            <a:r>
              <a:rPr lang="id-ID" sz="2800" b="0" dirty="0" err="1">
                <a:solidFill>
                  <a:srgbClr val="273239"/>
                </a:solidFill>
                <a:latin typeface="Nunito" pitchFamily="2" charset="0"/>
              </a:rPr>
              <a:t>html</a:t>
            </a:r>
            <a:endParaRPr lang="id-ID" sz="2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2DAE9BB7-F333-79B8-CBFF-F56AB35B71BB}"/>
              </a:ext>
            </a:extLst>
          </p:cNvPr>
          <p:cNvSpPr txBox="1">
            <a:spLocks/>
          </p:cNvSpPr>
          <p:nvPr/>
        </p:nvSpPr>
        <p:spPr>
          <a:xfrm>
            <a:off x="169519" y="3997024"/>
            <a:ext cx="9289539" cy="1372374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800" b="0" dirty="0">
                <a:solidFill>
                  <a:srgbClr val="273239"/>
                </a:solidFill>
                <a:latin typeface="Nunito" pitchFamily="2" charset="0"/>
              </a:rPr>
              <a:t>HTTP Server dapat diakses oleh komputer lain  dalam jaringan menggunakan IP </a:t>
            </a:r>
            <a:r>
              <a:rPr lang="id-ID" sz="2800" b="0" dirty="0" err="1">
                <a:solidFill>
                  <a:srgbClr val="273239"/>
                </a:solidFill>
                <a:latin typeface="Nunito" pitchFamily="2" charset="0"/>
              </a:rPr>
              <a:t>Address</a:t>
            </a:r>
            <a:r>
              <a:rPr lang="id-ID" sz="2800" b="0" dirty="0">
                <a:solidFill>
                  <a:srgbClr val="273239"/>
                </a:solidFill>
                <a:latin typeface="Nunito" pitchFamily="2" charset="0"/>
              </a:rPr>
              <a:t> dari server tersebut</a:t>
            </a:r>
            <a:endParaRPr lang="id-ID" sz="2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3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47535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6DD8773-75D1-71AF-ED7A-80B5132BCF4D}"/>
              </a:ext>
            </a:extLst>
          </p:cNvPr>
          <p:cNvSpPr txBox="1">
            <a:spLocks/>
          </p:cNvSpPr>
          <p:nvPr/>
        </p:nvSpPr>
        <p:spPr>
          <a:xfrm>
            <a:off x="106984" y="1692835"/>
            <a:ext cx="11978031" cy="2815748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DNS Server merupakan sebuah server yang menyediakan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service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untuk mengubah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ip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menjadi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url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atau domain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name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dan sebaliknya</a:t>
            </a:r>
          </a:p>
          <a:p>
            <a:pPr algn="just" rtl="0" fontAlgn="base" latinLnBrk="0"/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DNS Server mempermudah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client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dalam mengakses data di web server dengan mengingat domain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name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saja tanpa perlu mengingat alamat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ip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dari server tersebut</a:t>
            </a:r>
            <a:endParaRPr lang="id-ID" sz="24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2DAE9BB7-F333-79B8-CBFF-F56AB35B71BB}"/>
              </a:ext>
            </a:extLst>
          </p:cNvPr>
          <p:cNvSpPr txBox="1">
            <a:spLocks/>
          </p:cNvSpPr>
          <p:nvPr/>
        </p:nvSpPr>
        <p:spPr>
          <a:xfrm>
            <a:off x="163169" y="3831923"/>
            <a:ext cx="9289539" cy="2774479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850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800" b="0" dirty="0">
                <a:solidFill>
                  <a:srgbClr val="273239"/>
                </a:solidFill>
                <a:latin typeface="Nunito" pitchFamily="2" charset="0"/>
              </a:rPr>
              <a:t>DNS Server dan Web Server dapat bekerja lintas platform</a:t>
            </a:r>
          </a:p>
          <a:p>
            <a:pPr algn="just" rtl="0" fontAlgn="base" latinLnBrk="0"/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Alur kerja keseluruhan adalah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meminta DNS untuk mengubah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url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menjadi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ip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,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dns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mengirimkan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ip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dari web server, selanjutnya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merequest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data menggunakan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ip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web server, dan web server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merespon</a:t>
            </a:r>
            <a:r>
              <a:rPr lang="id-ID" sz="2800" b="0" i="0" dirty="0">
                <a:solidFill>
                  <a:srgbClr val="273239"/>
                </a:solidFill>
                <a:effectLst/>
                <a:latin typeface="Nunito" pitchFamily="2" charset="0"/>
              </a:rPr>
              <a:t> permintaan dengan mengirimkan data dalam bentuk </a:t>
            </a:r>
            <a:r>
              <a:rPr lang="id-ID" sz="28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html</a:t>
            </a:r>
            <a:endParaRPr lang="id-ID" sz="28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296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 uiExpand="1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</a:t>
              </a:r>
              <a:r>
                <a:rPr lang="id-ID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6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801" y="3153481"/>
            <a:ext cx="8436080" cy="1107996"/>
          </a:xfrm>
        </p:spPr>
        <p:txBody>
          <a:bodyPr/>
          <a:lstStyle/>
          <a:p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VLAN</a:t>
            </a:r>
            <a:endParaRPr lang="ko-KR" alt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5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2645</TotalTime>
  <Words>1509</Words>
  <Application>Microsoft Office PowerPoint</Application>
  <PresentationFormat>Widescreen</PresentationFormat>
  <Paragraphs>227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7" baseType="lpstr">
      <vt:lpstr>맑은 고딕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Consolas</vt:lpstr>
      <vt:lpstr>Nunito</vt:lpstr>
      <vt:lpstr>Symbol</vt:lpstr>
      <vt:lpstr>Wingdings</vt:lpstr>
      <vt:lpstr>Office 테마</vt:lpstr>
      <vt:lpstr>HTTP Server  and  Local Domain Name System (Local DNS) </vt:lpstr>
      <vt:lpstr>PowerPoint Presentation</vt:lpstr>
      <vt:lpstr>HTTP Server</vt:lpstr>
      <vt:lpstr>Definisi HTTP</vt:lpstr>
      <vt:lpstr>Koneksi HTTP</vt:lpstr>
      <vt:lpstr>HTTP Request</vt:lpstr>
      <vt:lpstr>HTTP Request - Cont</vt:lpstr>
      <vt:lpstr>HTTP Request - Cont</vt:lpstr>
      <vt:lpstr>HTTP Request - Cont</vt:lpstr>
      <vt:lpstr>HTTP Request - Contoh</vt:lpstr>
      <vt:lpstr>HTTP Response</vt:lpstr>
      <vt:lpstr>HTTP Request - Cont</vt:lpstr>
      <vt:lpstr>Implementasi  HTTP Server</vt:lpstr>
      <vt:lpstr>Topologi</vt:lpstr>
      <vt:lpstr>Mikrotik</vt:lpstr>
      <vt:lpstr>Server - XAMPP</vt:lpstr>
      <vt:lpstr>Server – Instalasi XAMPP</vt:lpstr>
      <vt:lpstr>Server – Instalasi XAMPP</vt:lpstr>
      <vt:lpstr>Server – Instalasi XAMPP</vt:lpstr>
      <vt:lpstr>Server – Menjalankan Server</vt:lpstr>
      <vt:lpstr>Server – Halaman Web</vt:lpstr>
      <vt:lpstr>Server – IP Address</vt:lpstr>
      <vt:lpstr>Client - Windows</vt:lpstr>
      <vt:lpstr>Client - Ubuntu</vt:lpstr>
      <vt:lpstr>DNS Server</vt:lpstr>
      <vt:lpstr>Domain Name System</vt:lpstr>
      <vt:lpstr>Implementasi  DNS Lokal</vt:lpstr>
      <vt:lpstr>Implementasi Lokal DNS</vt:lpstr>
      <vt:lpstr>Implementasi Lokal DNS</vt:lpstr>
      <vt:lpstr>Uji Coba DNS – Client Windows</vt:lpstr>
      <vt:lpstr>Uji Coba DNS – Client Ubuntu</vt:lpstr>
      <vt:lpstr>Kesimpulan</vt:lpstr>
      <vt:lpstr>Kesimpulan</vt:lpstr>
      <vt:lpstr>Kesimpulan</vt:lpstr>
      <vt:lpstr>VLAN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Fajar Hariadi</cp:lastModifiedBy>
  <cp:revision>121</cp:revision>
  <dcterms:created xsi:type="dcterms:W3CDTF">2021-04-29T04:21:21Z</dcterms:created>
  <dcterms:modified xsi:type="dcterms:W3CDTF">2024-04-21T09:17:16Z</dcterms:modified>
</cp:coreProperties>
</file>