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7"/>
  </p:handoutMasterIdLst>
  <p:sldIdLst>
    <p:sldId id="256" r:id="rId2"/>
    <p:sldId id="257" r:id="rId3"/>
    <p:sldId id="258" r:id="rId4"/>
    <p:sldId id="337" r:id="rId5"/>
    <p:sldId id="338" r:id="rId6"/>
    <p:sldId id="277" r:id="rId7"/>
    <p:sldId id="315" r:id="rId8"/>
    <p:sldId id="339" r:id="rId9"/>
    <p:sldId id="340" r:id="rId10"/>
    <p:sldId id="294" r:id="rId11"/>
    <p:sldId id="282" r:id="rId12"/>
    <p:sldId id="341" r:id="rId13"/>
    <p:sldId id="342" r:id="rId14"/>
    <p:sldId id="343" r:id="rId15"/>
    <p:sldId id="344" r:id="rId16"/>
    <p:sldId id="346" r:id="rId17"/>
    <p:sldId id="347" r:id="rId18"/>
    <p:sldId id="348" r:id="rId19"/>
    <p:sldId id="349" r:id="rId20"/>
    <p:sldId id="350" r:id="rId21"/>
    <p:sldId id="295" r:id="rId22"/>
    <p:sldId id="351" r:id="rId23"/>
    <p:sldId id="352" r:id="rId24"/>
    <p:sldId id="353" r:id="rId25"/>
    <p:sldId id="354" r:id="rId26"/>
    <p:sldId id="355" r:id="rId27"/>
    <p:sldId id="296" r:id="rId28"/>
    <p:sldId id="356" r:id="rId29"/>
    <p:sldId id="357" r:id="rId30"/>
    <p:sldId id="278" r:id="rId31"/>
    <p:sldId id="358" r:id="rId32"/>
    <p:sldId id="297" r:id="rId33"/>
    <p:sldId id="336" r:id="rId34"/>
    <p:sldId id="359" r:id="rId35"/>
    <p:sldId id="268" r:id="rId3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7F"/>
    <a:srgbClr val="AAFFFF"/>
    <a:srgbClr val="2880CA"/>
    <a:srgbClr val="585C65"/>
    <a:srgbClr val="E7ECF1"/>
    <a:srgbClr val="29455F"/>
    <a:srgbClr val="2F333E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472" autoAdjust="0"/>
    <p:restoredTop sz="97386" autoAdjust="0"/>
  </p:normalViewPr>
  <p:slideViewPr>
    <p:cSldViewPr snapToGrid="0">
      <p:cViewPr varScale="1">
        <p:scale>
          <a:sx n="103" d="100"/>
          <a:sy n="103" d="100"/>
        </p:scale>
        <p:origin x="498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2024-04-22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7A6C-9AC3-41C6-83A6-E0E0BDE9E5CC}" type="datetimeFigureOut">
              <a:rPr lang="ko-KR" altLang="en-US" smtClean="0"/>
              <a:t>2024-04-22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sv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sv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sv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2F4B22-32F4-494A-8B47-7A93B7758C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114" y="2862071"/>
            <a:ext cx="11969010" cy="1311128"/>
          </a:xfrm>
          <a:solidFill>
            <a:srgbClr val="E7ECF1"/>
          </a:solidFill>
        </p:spPr>
        <p:txBody>
          <a:bodyPr/>
          <a:lstStyle/>
          <a:p>
            <a:pPr algn="ctr"/>
            <a:r>
              <a:rPr lang="en-US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</a:t>
            </a:r>
            <a:r>
              <a:rPr lang="id-ID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altLang="ko-KR" sz="4400" spc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tual</a:t>
            </a:r>
            <a:r>
              <a:rPr lang="en-US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Local Area Network </a:t>
            </a:r>
            <a:br>
              <a:rPr lang="id-ID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(VLAN) - Access Port </a:t>
            </a:r>
            <a:endParaRPr lang="ko-KR" altLang="en-US" sz="4400" spc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D533A04-6BA1-4B4D-AE51-5AA0E304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21333"/>
            <a:ext cx="12192000" cy="1754326"/>
          </a:xfrm>
          <a:solidFill>
            <a:srgbClr val="585C65"/>
          </a:solidFill>
        </p:spPr>
        <p:txBody>
          <a:bodyPr anchor="ctr"/>
          <a:lstStyle/>
          <a:p>
            <a:pPr algn="ctr"/>
            <a:r>
              <a:rPr lang="id-ID" altLang="ko-KR" sz="6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COMPUTER NETWORK MANAGEMENT</a:t>
            </a:r>
            <a:endParaRPr lang="ko-KR" altLang="en-US" sz="6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DB68B75-6191-4852-91F7-8260321E48FB}"/>
              </a:ext>
            </a:extLst>
          </p:cNvPr>
          <p:cNvGrpSpPr/>
          <p:nvPr/>
        </p:nvGrpSpPr>
        <p:grpSpPr>
          <a:xfrm>
            <a:off x="116114" y="1318865"/>
            <a:ext cx="2703370" cy="1331878"/>
            <a:chOff x="417201" y="381322"/>
            <a:chExt cx="1883176" cy="1531239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DFC8B25-B355-4714-BB31-0CC5C8D46CD5}"/>
                </a:ext>
              </a:extLst>
            </p:cNvPr>
            <p:cNvGrpSpPr/>
            <p:nvPr/>
          </p:nvGrpSpPr>
          <p:grpSpPr>
            <a:xfrm>
              <a:off x="417201" y="381322"/>
              <a:ext cx="1883176" cy="1531239"/>
              <a:chOff x="417201" y="381322"/>
              <a:chExt cx="1883176" cy="1531239"/>
            </a:xfrm>
          </p:grpSpPr>
          <p:sp>
            <p:nvSpPr>
              <p:cNvPr id="22" name="대각선 방향의 모서리가 둥근 사각형 175">
                <a:extLst>
                  <a:ext uri="{FF2B5EF4-FFF2-40B4-BE49-F238E27FC236}">
                    <a16:creationId xmlns:a16="http://schemas.microsoft.com/office/drawing/2014/main" id="{AE88CCB0-5844-4412-8F99-3A2C120D334F}"/>
                  </a:ext>
                </a:extLst>
              </p:cNvPr>
              <p:cNvSpPr/>
              <p:nvPr/>
            </p:nvSpPr>
            <p:spPr bwMode="auto">
              <a:xfrm>
                <a:off x="607219" y="834966"/>
                <a:ext cx="1693158" cy="1077595"/>
              </a:xfrm>
              <a:prstGeom prst="round2DiagRect">
                <a:avLst>
                  <a:gd name="adj1" fmla="val 34495"/>
                  <a:gd name="adj2" fmla="val 0"/>
                </a:avLst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자유형: 도형 22">
                <a:extLst>
                  <a:ext uri="{FF2B5EF4-FFF2-40B4-BE49-F238E27FC236}">
                    <a16:creationId xmlns:a16="http://schemas.microsoft.com/office/drawing/2014/main" id="{4BDA0BF6-493F-4E23-AD60-FF5D00A26885}"/>
                  </a:ext>
                </a:extLst>
              </p:cNvPr>
              <p:cNvSpPr/>
              <p:nvPr/>
            </p:nvSpPr>
            <p:spPr bwMode="auto">
              <a:xfrm>
                <a:off x="417201" y="381322"/>
                <a:ext cx="1633103" cy="1290448"/>
              </a:xfrm>
              <a:custGeom>
                <a:avLst/>
                <a:gdLst>
                  <a:gd name="connsiteX0" fmla="*/ 342414 w 1578927"/>
                  <a:gd name="connsiteY0" fmla="*/ 196076 h 1188723"/>
                  <a:gd name="connsiteX1" fmla="*/ 473972 w 1578927"/>
                  <a:gd name="connsiteY1" fmla="*/ 196076 h 1188723"/>
                  <a:gd name="connsiteX2" fmla="*/ 473972 w 1578927"/>
                  <a:gd name="connsiteY2" fmla="*/ 310690 h 1188723"/>
                  <a:gd name="connsiteX3" fmla="*/ 528969 w 1578927"/>
                  <a:gd name="connsiteY3" fmla="*/ 365687 h 1188723"/>
                  <a:gd name="connsiteX4" fmla="*/ 583966 w 1578927"/>
                  <a:gd name="connsiteY4" fmla="*/ 310690 h 1188723"/>
                  <a:gd name="connsiteX5" fmla="*/ 583966 w 1578927"/>
                  <a:gd name="connsiteY5" fmla="*/ 196076 h 1188723"/>
                  <a:gd name="connsiteX6" fmla="*/ 1578927 w 1578927"/>
                  <a:gd name="connsiteY6" fmla="*/ 196076 h 1188723"/>
                  <a:gd name="connsiteX7" fmla="*/ 1578927 w 1578927"/>
                  <a:gd name="connsiteY7" fmla="*/ 846309 h 1188723"/>
                  <a:gd name="connsiteX8" fmla="*/ 1236513 w 1578927"/>
                  <a:gd name="connsiteY8" fmla="*/ 1188723 h 1188723"/>
                  <a:gd name="connsiteX9" fmla="*/ 0 w 1578927"/>
                  <a:gd name="connsiteY9" fmla="*/ 1188723 h 1188723"/>
                  <a:gd name="connsiteX10" fmla="*/ 0 w 1578927"/>
                  <a:gd name="connsiteY10" fmla="*/ 538490 h 1188723"/>
                  <a:gd name="connsiteX11" fmla="*/ 342414 w 1578927"/>
                  <a:gd name="connsiteY11" fmla="*/ 196076 h 1188723"/>
                  <a:gd name="connsiteX12" fmla="*/ 528969 w 1578927"/>
                  <a:gd name="connsiteY12" fmla="*/ 0 h 1188723"/>
                  <a:gd name="connsiteX13" fmla="*/ 583966 w 1578927"/>
                  <a:gd name="connsiteY13" fmla="*/ 54997 h 1188723"/>
                  <a:gd name="connsiteX14" fmla="*/ 583966 w 1578927"/>
                  <a:gd name="connsiteY14" fmla="*/ 196076 h 1188723"/>
                  <a:gd name="connsiteX15" fmla="*/ 473972 w 1578927"/>
                  <a:gd name="connsiteY15" fmla="*/ 196076 h 1188723"/>
                  <a:gd name="connsiteX16" fmla="*/ 473972 w 1578927"/>
                  <a:gd name="connsiteY16" fmla="*/ 54997 h 1188723"/>
                  <a:gd name="connsiteX17" fmla="*/ 528969 w 1578927"/>
                  <a:gd name="connsiteY17" fmla="*/ 0 h 1188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78927" h="1188723">
                    <a:moveTo>
                      <a:pt x="342414" y="196076"/>
                    </a:moveTo>
                    <a:lnTo>
                      <a:pt x="473972" y="196076"/>
                    </a:lnTo>
                    <a:lnTo>
                      <a:pt x="473972" y="310690"/>
                    </a:lnTo>
                    <a:cubicBezTo>
                      <a:pt x="473972" y="341064"/>
                      <a:pt x="498595" y="365687"/>
                      <a:pt x="528969" y="365687"/>
                    </a:cubicBezTo>
                    <a:cubicBezTo>
                      <a:pt x="559343" y="365687"/>
                      <a:pt x="583966" y="341064"/>
                      <a:pt x="583966" y="310690"/>
                    </a:cubicBezTo>
                    <a:lnTo>
                      <a:pt x="583966" y="196076"/>
                    </a:lnTo>
                    <a:lnTo>
                      <a:pt x="1578927" y="196076"/>
                    </a:lnTo>
                    <a:lnTo>
                      <a:pt x="1578927" y="846309"/>
                    </a:lnTo>
                    <a:cubicBezTo>
                      <a:pt x="1578927" y="1035419"/>
                      <a:pt x="1425623" y="1188723"/>
                      <a:pt x="1236513" y="1188723"/>
                    </a:cubicBezTo>
                    <a:lnTo>
                      <a:pt x="0" y="1188723"/>
                    </a:lnTo>
                    <a:lnTo>
                      <a:pt x="0" y="538490"/>
                    </a:lnTo>
                    <a:cubicBezTo>
                      <a:pt x="0" y="349380"/>
                      <a:pt x="153304" y="196076"/>
                      <a:pt x="342414" y="196076"/>
                    </a:cubicBezTo>
                    <a:close/>
                    <a:moveTo>
                      <a:pt x="528969" y="0"/>
                    </a:moveTo>
                    <a:cubicBezTo>
                      <a:pt x="559343" y="0"/>
                      <a:pt x="583966" y="24623"/>
                      <a:pt x="583966" y="54997"/>
                    </a:cubicBezTo>
                    <a:lnTo>
                      <a:pt x="583966" y="196076"/>
                    </a:lnTo>
                    <a:lnTo>
                      <a:pt x="473972" y="196076"/>
                    </a:lnTo>
                    <a:lnTo>
                      <a:pt x="473972" y="54997"/>
                    </a:lnTo>
                    <a:cubicBezTo>
                      <a:pt x="473972" y="24623"/>
                      <a:pt x="498595" y="0"/>
                      <a:pt x="528969" y="0"/>
                    </a:cubicBezTo>
                    <a:close/>
                  </a:path>
                </a:pathLst>
              </a:custGeom>
              <a:solidFill>
                <a:srgbClr val="D9E1E8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/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9" name="차시">
              <a:extLst>
                <a:ext uri="{FF2B5EF4-FFF2-40B4-BE49-F238E27FC236}">
                  <a16:creationId xmlns:a16="http://schemas.microsoft.com/office/drawing/2014/main" id="{6B27B33C-AB5B-4512-A278-FF08C7EA7D8F}"/>
                </a:ext>
              </a:extLst>
            </p:cNvPr>
            <p:cNvSpPr txBox="1"/>
            <p:nvPr/>
          </p:nvSpPr>
          <p:spPr>
            <a:xfrm>
              <a:off x="524063" y="778651"/>
              <a:ext cx="1409221" cy="7430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</a:t>
              </a:r>
              <a:r>
                <a:rPr lang="id-ID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- 6</a:t>
              </a:r>
              <a:endParaRPr lang="ko-KR" altLang="en-US" sz="3600" dirty="0">
                <a:solidFill>
                  <a:srgbClr val="282C37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6DDBFD3E-CA52-4F82-A577-65F56826E73B}"/>
              </a:ext>
            </a:extLst>
          </p:cNvPr>
          <p:cNvSpPr txBox="1"/>
          <p:nvPr/>
        </p:nvSpPr>
        <p:spPr>
          <a:xfrm>
            <a:off x="116114" y="4599735"/>
            <a:ext cx="8672087" cy="1119752"/>
          </a:xfrm>
          <a:prstGeom prst="rect">
            <a:avLst/>
          </a:prstGeom>
          <a:solidFill>
            <a:srgbClr val="585C65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0">
            <a:noAutofit/>
          </a:bodyPr>
          <a:lstStyle/>
          <a:p>
            <a:pPr>
              <a:tabLst>
                <a:tab pos="682625" algn="l"/>
              </a:tabLst>
            </a:pPr>
            <a:r>
              <a:rPr lang="id-ID" altLang="ko-KR" sz="32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Universitas Kristen Wira Wacana Sumba</a:t>
            </a:r>
          </a:p>
          <a:p>
            <a:pPr marL="174625">
              <a:tabLst>
                <a:tab pos="682625" algn="l"/>
              </a:tabLst>
            </a:pP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Lecturer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- Fajar Hariadi</a:t>
            </a:r>
            <a:endParaRPr lang="ko-KR" altLang="en-US" sz="28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DEEDD6FE-98DA-411A-8D45-D4E835DFAC8B}"/>
              </a:ext>
            </a:extLst>
          </p:cNvPr>
          <p:cNvCxnSpPr>
            <a:cxnSpLocks/>
          </p:cNvCxnSpPr>
          <p:nvPr/>
        </p:nvCxnSpPr>
        <p:spPr>
          <a:xfrm flipV="1">
            <a:off x="417201" y="4327542"/>
            <a:ext cx="5961917" cy="33420"/>
          </a:xfrm>
          <a:prstGeom prst="line">
            <a:avLst/>
          </a:prstGeom>
          <a:ln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4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5C3697-A855-4609-A3B2-139889B4B4A0}"/>
              </a:ext>
            </a:extLst>
          </p:cNvPr>
          <p:cNvSpPr txBox="1"/>
          <p:nvPr/>
        </p:nvSpPr>
        <p:spPr>
          <a:xfrm>
            <a:off x="5791200" y="104597"/>
            <a:ext cx="62939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id-ID" altLang="ko-KR" sz="3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omputer</a:t>
            </a:r>
            <a:r>
              <a:rPr lang="id-ID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Network </a:t>
            </a:r>
            <a:r>
              <a:rPr lang="id-ID" altLang="ko-KR" sz="3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Management</a:t>
            </a:r>
            <a:endParaRPr lang="ko-KR" altLang="en-US" sz="3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8902F652-A786-4D27-8C50-B3ABA543CB23}"/>
              </a:ext>
            </a:extLst>
          </p:cNvPr>
          <p:cNvGrpSpPr/>
          <p:nvPr/>
        </p:nvGrpSpPr>
        <p:grpSpPr>
          <a:xfrm>
            <a:off x="541143" y="4447283"/>
            <a:ext cx="827615" cy="662579"/>
            <a:chOff x="541143" y="4447283"/>
            <a:chExt cx="827615" cy="662579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2900608-786A-421E-8A15-F5736CEE991F}"/>
                </a:ext>
              </a:extLst>
            </p:cNvPr>
            <p:cNvSpPr txBox="1"/>
            <p:nvPr/>
          </p:nvSpPr>
          <p:spPr>
            <a:xfrm>
              <a:off x="1184027" y="4448142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타원 6">
              <a:extLst>
                <a:ext uri="{FF2B5EF4-FFF2-40B4-BE49-F238E27FC236}">
                  <a16:creationId xmlns:a16="http://schemas.microsoft.com/office/drawing/2014/main" id="{A4F15E2C-5AD4-42A8-AF50-74A46F577D2D}"/>
                </a:ext>
              </a:extLst>
            </p:cNvPr>
            <p:cNvSpPr/>
            <p:nvPr/>
          </p:nvSpPr>
          <p:spPr>
            <a:xfrm>
              <a:off x="541143" y="4447283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14A12FB4-8468-43F7-925C-6E2353557C28}"/>
                </a:ext>
              </a:extLst>
            </p:cNvPr>
            <p:cNvSpPr txBox="1"/>
            <p:nvPr/>
          </p:nvSpPr>
          <p:spPr>
            <a:xfrm>
              <a:off x="616491" y="4463512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0A93FAF5-E1CC-4474-A656-9B46299B343C}"/>
              </a:ext>
            </a:extLst>
          </p:cNvPr>
          <p:cNvGrpSpPr/>
          <p:nvPr/>
        </p:nvGrpSpPr>
        <p:grpSpPr>
          <a:xfrm>
            <a:off x="434203" y="2075957"/>
            <a:ext cx="8119078" cy="685735"/>
            <a:chOff x="434203" y="2075957"/>
            <a:chExt cx="8119078" cy="685735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62DFFF72-DCAB-46D5-AC5F-D6958C33AC97}"/>
                </a:ext>
              </a:extLst>
            </p:cNvPr>
            <p:cNvSpPr/>
            <p:nvPr/>
          </p:nvSpPr>
          <p:spPr>
            <a:xfrm>
              <a:off x="532676" y="2131172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2B49D84C-9C48-487A-B2F7-4A3CC5C54459}"/>
                </a:ext>
              </a:extLst>
            </p:cNvPr>
            <p:cNvGrpSpPr/>
            <p:nvPr/>
          </p:nvGrpSpPr>
          <p:grpSpPr>
            <a:xfrm>
              <a:off x="434203" y="2075957"/>
              <a:ext cx="8119078" cy="685735"/>
              <a:chOff x="434203" y="2075957"/>
              <a:chExt cx="8119078" cy="685735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209104" y="2075957"/>
                <a:ext cx="4073551" cy="6617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r>
                  <a:rPr lang="id-ID" altLang="ko-KR" sz="37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Broadcast</a:t>
                </a:r>
                <a:r>
                  <a:rPr lang="id-ID" altLang="ko-KR" sz="3700" dirty="0">
                    <a:latin typeface="Arial" panose="020B0604020202020204" pitchFamily="34" charset="0"/>
                    <a:cs typeface="Arial" panose="020B0604020202020204" pitchFamily="34" charset="0"/>
                  </a:rPr>
                  <a:t> Domain</a:t>
                </a:r>
                <a:endParaRPr lang="en-US" altLang="ko-KR" sz="37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608024" y="2166451"/>
                <a:ext cx="378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D86BBDA8-E751-4348-B16C-CB6D55106CE0}"/>
              </a:ext>
            </a:extLst>
          </p:cNvPr>
          <p:cNvGrpSpPr/>
          <p:nvPr/>
        </p:nvGrpSpPr>
        <p:grpSpPr>
          <a:xfrm>
            <a:off x="434203" y="2874980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7BF54FD6-50A8-491C-8070-ED2079AB8100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8D27356-5A1A-4E0D-B6FD-C3127346CC1B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BD4BD20A-BD27-4D5D-BEE1-96D83624D269}"/>
              </a:ext>
            </a:extLst>
          </p:cNvPr>
          <p:cNvGrpSpPr/>
          <p:nvPr/>
        </p:nvGrpSpPr>
        <p:grpSpPr>
          <a:xfrm>
            <a:off x="434203" y="3661225"/>
            <a:ext cx="7415071" cy="661829"/>
            <a:chOff x="434203" y="3661225"/>
            <a:chExt cx="7415071" cy="661829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9A075E5-3F9F-432D-970D-375849C6E373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511D622B-76E8-49D2-A7E5-DE6B5A82B2BD}"/>
                </a:ext>
              </a:extLst>
            </p:cNvPr>
            <p:cNvSpPr/>
            <p:nvPr/>
          </p:nvSpPr>
          <p:spPr>
            <a:xfrm>
              <a:off x="541328" y="3663381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6B79E0C-8C7A-4D0C-90CD-3932D25E53D7}"/>
                </a:ext>
              </a:extLst>
            </p:cNvPr>
            <p:cNvSpPr txBox="1"/>
            <p:nvPr/>
          </p:nvSpPr>
          <p:spPr>
            <a:xfrm>
              <a:off x="616676" y="3689135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8DFAA13A-FCFC-4CC0-9C46-3AEAD370032E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CAD0093D-F3CA-4C19-A872-2A40853E8475}"/>
              </a:ext>
            </a:extLst>
          </p:cNvPr>
          <p:cNvGrpSpPr/>
          <p:nvPr/>
        </p:nvGrpSpPr>
        <p:grpSpPr>
          <a:xfrm>
            <a:off x="11625" y="448938"/>
            <a:ext cx="3346717" cy="1370910"/>
            <a:chOff x="11625" y="448938"/>
            <a:chExt cx="3346717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:a16="http://schemas.microsoft.com/office/drawing/2014/main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:a16="http://schemas.microsoft.com/office/drawing/2014/main" id="{3313CE64-3B69-47F9-95DE-8C1D4AC2FC57}"/>
                </a:ext>
              </a:extLst>
            </p:cNvPr>
            <p:cNvSpPr/>
            <p:nvPr/>
          </p:nvSpPr>
          <p:spPr bwMode="auto">
            <a:xfrm>
              <a:off x="11625" y="757531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Contents</a:t>
              </a:r>
              <a:endParaRPr lang="ko-KR" altLang="en-US" sz="4000" b="1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B94F30AC-880D-7089-5A72-29BABD34890B}"/>
              </a:ext>
            </a:extLst>
          </p:cNvPr>
          <p:cNvSpPr txBox="1"/>
          <p:nvPr/>
        </p:nvSpPr>
        <p:spPr>
          <a:xfrm>
            <a:off x="1230875" y="2855423"/>
            <a:ext cx="5738335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3700" dirty="0">
                <a:latin typeface="Arial" panose="020B0604020202020204" pitchFamily="34" charset="0"/>
                <a:cs typeface="Arial" panose="020B0604020202020204" pitchFamily="34" charset="0"/>
              </a:rPr>
              <a:t>Definisi VLAN</a:t>
            </a:r>
            <a:endParaRPr lang="en-US" altLang="ko-KR" sz="3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3CA0F21-33FD-6533-9BA1-0EEE3CB32F77}"/>
              </a:ext>
            </a:extLst>
          </p:cNvPr>
          <p:cNvSpPr txBox="1"/>
          <p:nvPr/>
        </p:nvSpPr>
        <p:spPr>
          <a:xfrm>
            <a:off x="1258165" y="3586679"/>
            <a:ext cx="5130338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3700" dirty="0">
                <a:latin typeface="Arial" panose="020B0604020202020204" pitchFamily="34" charset="0"/>
                <a:cs typeface="Arial" panose="020B0604020202020204" pitchFamily="34" charset="0"/>
              </a:rPr>
              <a:t>Implementasi VLAN</a:t>
            </a:r>
            <a:endParaRPr lang="en-US" altLang="ko-KR" sz="3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AF199AE-B995-CFA5-8022-5070310F24F0}"/>
              </a:ext>
            </a:extLst>
          </p:cNvPr>
          <p:cNvSpPr txBox="1"/>
          <p:nvPr/>
        </p:nvSpPr>
        <p:spPr>
          <a:xfrm>
            <a:off x="1258165" y="4392068"/>
            <a:ext cx="6594066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3700" dirty="0" err="1">
                <a:latin typeface="Arial" panose="020B0604020202020204" pitchFamily="34" charset="0"/>
                <a:cs typeface="Arial" panose="020B0604020202020204" pitchFamily="34" charset="0"/>
              </a:rPr>
              <a:t>Internetworking</a:t>
            </a:r>
            <a:r>
              <a:rPr lang="id-ID" altLang="ko-KR" sz="3700" dirty="0">
                <a:latin typeface="Arial" panose="020B0604020202020204" pitchFamily="34" charset="0"/>
                <a:cs typeface="Arial" panose="020B0604020202020204" pitchFamily="34" charset="0"/>
              </a:rPr>
              <a:t> VLAN</a:t>
            </a:r>
            <a:endParaRPr lang="en-US" altLang="ko-KR" sz="3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Broadcast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Domain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01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295875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055919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Broadcast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Message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89" y="1271110"/>
            <a:ext cx="11838055" cy="311170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400" b="1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Broadcast</a:t>
            </a:r>
            <a:r>
              <a:rPr lang="id-ID" sz="2400" b="1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merupakan pesan yang dikirim untuk diterima oleh semua perangkat dalam jaringan yang sama</a:t>
            </a:r>
          </a:p>
          <a:p>
            <a:pPr algn="just" rtl="0" fontAlgn="base" latinLnBrk="0"/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Switch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akan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mem-forward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data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broadcast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ke seluruh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interface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yang terhubung dengan perangkat lain, kecuali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interface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arah datangnya paket.</a:t>
            </a:r>
          </a:p>
          <a:p>
            <a:pPr algn="just" rtl="0" fontAlgn="base" latinLnBrk="0"/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Router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karena setiap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interfacenya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, baik fisik maupun virtual menghasilkan jaringan baru, maka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router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tidak akan meneruskan paket yang sifatnya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broadcast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ke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interface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lain di dirinya.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544B5C1-6D55-5467-26BD-8896D5D9DD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197" y="4152123"/>
            <a:ext cx="8645334" cy="2579754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C4AD00C6-75CA-C5AB-AC57-033E10844F20}"/>
              </a:ext>
            </a:extLst>
          </p:cNvPr>
          <p:cNvGrpSpPr/>
          <p:nvPr/>
        </p:nvGrpSpPr>
        <p:grpSpPr>
          <a:xfrm>
            <a:off x="1478266" y="4198147"/>
            <a:ext cx="1200842" cy="369332"/>
            <a:chOff x="1430391" y="4180115"/>
            <a:chExt cx="1200842" cy="369332"/>
          </a:xfrm>
        </p:grpSpPr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id="{40FC1012-BA81-1F93-06D8-3B58262D30F5}"/>
                </a:ext>
              </a:extLst>
            </p:cNvPr>
            <p:cNvCxnSpPr/>
            <p:nvPr/>
          </p:nvCxnSpPr>
          <p:spPr>
            <a:xfrm>
              <a:off x="1436914" y="4516016"/>
              <a:ext cx="1194319" cy="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786F795-BFA4-B596-9B6F-29FDFB15C3C1}"/>
                </a:ext>
              </a:extLst>
            </p:cNvPr>
            <p:cNvSpPr txBox="1"/>
            <p:nvPr/>
          </p:nvSpPr>
          <p:spPr>
            <a:xfrm>
              <a:off x="1430391" y="4180115"/>
              <a:ext cx="120084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dirty="0" err="1">
                  <a:solidFill>
                    <a:srgbClr val="FF0000"/>
                  </a:solidFill>
                </a:rPr>
                <a:t>broadcast</a:t>
              </a:r>
              <a:endParaRPr lang="id-ID" dirty="0">
                <a:solidFill>
                  <a:srgbClr val="FF0000"/>
                </a:solidFill>
              </a:endParaRPr>
            </a:p>
          </p:txBody>
        </p:sp>
      </p:grp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199C598F-4738-C1E5-ED88-0D37D06EDE36}"/>
              </a:ext>
            </a:extLst>
          </p:cNvPr>
          <p:cNvCxnSpPr>
            <a:cxnSpLocks/>
          </p:cNvCxnSpPr>
          <p:nvPr/>
        </p:nvCxnSpPr>
        <p:spPr>
          <a:xfrm>
            <a:off x="3627176" y="4525347"/>
            <a:ext cx="814195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978A9573-40AD-9852-0E59-A87BED139238}"/>
              </a:ext>
            </a:extLst>
          </p:cNvPr>
          <p:cNvCxnSpPr>
            <a:cxnSpLocks/>
          </p:cNvCxnSpPr>
          <p:nvPr/>
        </p:nvCxnSpPr>
        <p:spPr>
          <a:xfrm flipH="1">
            <a:off x="1479412" y="4982677"/>
            <a:ext cx="1339015" cy="83029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9D6D96CC-D55D-1C8E-8E76-01909E73D66A}"/>
              </a:ext>
            </a:extLst>
          </p:cNvPr>
          <p:cNvCxnSpPr>
            <a:cxnSpLocks/>
          </p:cNvCxnSpPr>
          <p:nvPr/>
        </p:nvCxnSpPr>
        <p:spPr>
          <a:xfrm>
            <a:off x="3201747" y="4982678"/>
            <a:ext cx="0" cy="45932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551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785011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Broadcast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Domain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89" y="1198031"/>
            <a:ext cx="11838055" cy="311170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400" b="1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Broadcast</a:t>
            </a:r>
            <a:r>
              <a:rPr lang="id-ID" sz="2400" b="1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domain 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merupakan kumpulan perangkat yang menerima pesan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broadcast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yang sama, secara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default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switch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merupakan perangkat jaringan yang menghubungkan perangkat ke dalam satu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broadcast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domain yang sama, sedangkan pada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router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setiap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interfacenya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akan menghasilkan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broadcast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domain masing-masing.</a:t>
            </a:r>
          </a:p>
          <a:p>
            <a:pPr algn="just" rtl="0" fontAlgn="base" latinLnBrk="0"/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Berdasarkan hal ini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router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biasanya digunakan untuk membagi jaringan yang tadinya memiliki 1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broadcast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domain menjadi beberapa jaringan/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subnet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dengan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broadcast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domainnya masing-masing.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05B65D4-420E-8FEB-AB54-CEC7063AB854}"/>
              </a:ext>
            </a:extLst>
          </p:cNvPr>
          <p:cNvSpPr txBox="1">
            <a:spLocks/>
          </p:cNvSpPr>
          <p:nvPr/>
        </p:nvSpPr>
        <p:spPr>
          <a:xfrm>
            <a:off x="240788" y="4382813"/>
            <a:ext cx="9043171" cy="2349064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Sebuah perangkat yang mengirimkan pesan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broadcast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akan memberikan efek ke seluruh perangkat dalam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broadcast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domain yang sama, contohnya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dhcp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DORA, sehingga sebaiknya perangkat dalam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broadcast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domain yang sama jumlahnya dibatasi.</a:t>
            </a:r>
          </a:p>
        </p:txBody>
      </p:sp>
    </p:spTree>
    <p:extLst>
      <p:ext uri="{BB962C8B-B14F-4D97-AF65-F5344CB8AC3E}">
        <p14:creationId xmlns:p14="http://schemas.microsoft.com/office/powerpoint/2010/main" val="3119268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835252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Broadcast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Domain vs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Subnet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444AAD9B-218D-0AA9-0E12-05CD54D035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5955460"/>
              </p:ext>
            </p:extLst>
          </p:nvPr>
        </p:nvGraphicFramePr>
        <p:xfrm>
          <a:off x="240789" y="1320120"/>
          <a:ext cx="11838056" cy="2943970"/>
        </p:xfrm>
        <a:graphic>
          <a:graphicData uri="http://schemas.openxmlformats.org/drawingml/2006/table">
            <a:tbl>
              <a:tblPr/>
              <a:tblGrid>
                <a:gridCol w="1952311">
                  <a:extLst>
                    <a:ext uri="{9D8B030D-6E8A-4147-A177-3AD203B41FA5}">
                      <a16:colId xmlns:a16="http://schemas.microsoft.com/office/drawing/2014/main" val="2023990796"/>
                    </a:ext>
                  </a:extLst>
                </a:gridCol>
                <a:gridCol w="4720884">
                  <a:extLst>
                    <a:ext uri="{9D8B030D-6E8A-4147-A177-3AD203B41FA5}">
                      <a16:colId xmlns:a16="http://schemas.microsoft.com/office/drawing/2014/main" val="1880429707"/>
                    </a:ext>
                  </a:extLst>
                </a:gridCol>
                <a:gridCol w="5164861">
                  <a:extLst>
                    <a:ext uri="{9D8B030D-6E8A-4147-A177-3AD203B41FA5}">
                      <a16:colId xmlns:a16="http://schemas.microsoft.com/office/drawing/2014/main" val="1063402918"/>
                    </a:ext>
                  </a:extLst>
                </a:gridCol>
              </a:tblGrid>
              <a:tr h="533482">
                <a:tc>
                  <a:txBody>
                    <a:bodyPr/>
                    <a:lstStyle/>
                    <a:p>
                      <a:pPr algn="l" latinLnBrk="0"/>
                      <a:endParaRPr lang="id-ID" sz="200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id-ID" sz="2000" dirty="0" err="1">
                          <a:effectLst/>
                        </a:rPr>
                        <a:t>Broadcast</a:t>
                      </a:r>
                      <a:r>
                        <a:rPr lang="id-ID" sz="2000" dirty="0">
                          <a:effectLst/>
                        </a:rPr>
                        <a:t> Domain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id-ID" sz="2000">
                          <a:effectLst/>
                        </a:rPr>
                        <a:t>Subnet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9544795"/>
                  </a:ext>
                </a:extLst>
              </a:tr>
              <a:tr h="525627">
                <a:tc>
                  <a:txBody>
                    <a:bodyPr/>
                    <a:lstStyle/>
                    <a:p>
                      <a:pPr algn="l" latinLnBrk="0"/>
                      <a:r>
                        <a:rPr lang="id-ID" sz="2000" b="1">
                          <a:effectLst/>
                        </a:rPr>
                        <a:t>Layer</a:t>
                      </a:r>
                      <a:endParaRPr lang="id-ID" sz="200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id-ID" sz="2000" dirty="0">
                          <a:effectLst/>
                        </a:rPr>
                        <a:t>Layer 2 (Data-Link)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id-ID" sz="2000" dirty="0">
                          <a:effectLst/>
                        </a:rPr>
                        <a:t>Layer 3 (Network)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1571124"/>
                  </a:ext>
                </a:extLst>
              </a:tr>
              <a:tr h="550579">
                <a:tc>
                  <a:txBody>
                    <a:bodyPr/>
                    <a:lstStyle/>
                    <a:p>
                      <a:pPr algn="l" latinLnBrk="0"/>
                      <a:r>
                        <a:rPr lang="id-ID" sz="2000" b="1">
                          <a:effectLst/>
                        </a:rPr>
                        <a:t>Address</a:t>
                      </a:r>
                      <a:endParaRPr lang="id-ID" sz="200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id-ID" sz="2000" dirty="0">
                          <a:effectLst/>
                        </a:rPr>
                        <a:t>MAC </a:t>
                      </a:r>
                      <a:r>
                        <a:rPr lang="id-ID" sz="2000" dirty="0" err="1">
                          <a:effectLst/>
                        </a:rPr>
                        <a:t>address</a:t>
                      </a:r>
                      <a:endParaRPr lang="id-ID" sz="200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id-ID" sz="2000" dirty="0">
                          <a:effectLst/>
                        </a:rPr>
                        <a:t>IP </a:t>
                      </a:r>
                      <a:r>
                        <a:rPr lang="id-ID" sz="2000" dirty="0" err="1">
                          <a:effectLst/>
                        </a:rPr>
                        <a:t>address</a:t>
                      </a:r>
                      <a:endParaRPr lang="id-ID" sz="200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3715675"/>
                  </a:ext>
                </a:extLst>
              </a:tr>
              <a:tr h="1334282">
                <a:tc>
                  <a:txBody>
                    <a:bodyPr/>
                    <a:lstStyle/>
                    <a:p>
                      <a:pPr algn="l" latinLnBrk="0"/>
                      <a:r>
                        <a:rPr lang="id-ID" sz="2000" b="1">
                          <a:effectLst/>
                        </a:rPr>
                        <a:t>Forwarding</a:t>
                      </a:r>
                      <a:endParaRPr lang="id-ID" sz="200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en-US" sz="2000" dirty="0">
                          <a:effectLst/>
                        </a:rPr>
                        <a:t>Switches </a:t>
                      </a:r>
                      <a:r>
                        <a:rPr lang="id-ID" sz="2000" dirty="0" err="1"/>
                        <a:t>mem-forward</a:t>
                      </a:r>
                      <a:r>
                        <a:rPr lang="id-ID" sz="2000" dirty="0"/>
                        <a:t> paket ke seluruh </a:t>
                      </a:r>
                      <a:r>
                        <a:rPr lang="id-ID" sz="2000" dirty="0" err="1"/>
                        <a:t>interface</a:t>
                      </a:r>
                      <a:r>
                        <a:rPr lang="id-ID" sz="2000" dirty="0"/>
                        <a:t> dalam </a:t>
                      </a:r>
                      <a:r>
                        <a:rPr lang="id-ID" sz="2000" dirty="0" err="1"/>
                        <a:t>broadcast</a:t>
                      </a:r>
                      <a:r>
                        <a:rPr lang="id-ID" sz="2000" dirty="0"/>
                        <a:t> domain yang sama</a:t>
                      </a:r>
                      <a:endParaRPr lang="en-US" sz="200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en-US" sz="2000" dirty="0">
                          <a:effectLst/>
                        </a:rPr>
                        <a:t>Routers </a:t>
                      </a:r>
                      <a:r>
                        <a:rPr lang="id-ID" sz="2000" dirty="0" err="1">
                          <a:effectLst/>
                        </a:rPr>
                        <a:t>mem</a:t>
                      </a:r>
                      <a:r>
                        <a:rPr lang="id-ID" sz="2000" dirty="0">
                          <a:effectLst/>
                        </a:rPr>
                        <a:t>-</a:t>
                      </a:r>
                      <a:r>
                        <a:rPr lang="en-US" sz="2000" dirty="0">
                          <a:effectLst/>
                        </a:rPr>
                        <a:t>forward </a:t>
                      </a:r>
                      <a:r>
                        <a:rPr lang="id-ID" sz="2000" dirty="0">
                          <a:effectLst/>
                        </a:rPr>
                        <a:t>paket berdasarkan </a:t>
                      </a:r>
                      <a:r>
                        <a:rPr lang="id-ID" sz="2000" dirty="0" err="1">
                          <a:effectLst/>
                        </a:rPr>
                        <a:t>routing</a:t>
                      </a:r>
                      <a:r>
                        <a:rPr lang="id-ID" sz="2000" dirty="0">
                          <a:effectLst/>
                        </a:rPr>
                        <a:t> tabel</a:t>
                      </a:r>
                      <a:endParaRPr lang="en-US" sz="200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2795327"/>
                  </a:ext>
                </a:extLst>
              </a:tr>
            </a:tbl>
          </a:graphicData>
        </a:graphic>
      </p:graphicFrame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49198F0-8D77-8465-4A73-51C91879B95A}"/>
              </a:ext>
            </a:extLst>
          </p:cNvPr>
          <p:cNvSpPr txBox="1">
            <a:spLocks/>
          </p:cNvSpPr>
          <p:nvPr/>
        </p:nvSpPr>
        <p:spPr>
          <a:xfrm>
            <a:off x="240788" y="4382813"/>
            <a:ext cx="9043171" cy="2349064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0" fontAlgn="base" latinLnBrk="0">
              <a:buNone/>
            </a:pP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Paket yang dikirim ke alamat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broadcast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(Layer 3 OSI – Network Layer) pada sebuah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subnet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akan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di-enkapsulasi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menggunakan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broadcast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frame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pada layer 2 OSI Layer – Data Link Layer</a:t>
            </a:r>
          </a:p>
        </p:txBody>
      </p:sp>
    </p:spTree>
    <p:extLst>
      <p:ext uri="{BB962C8B-B14F-4D97-AF65-F5344CB8AC3E}">
        <p14:creationId xmlns:p14="http://schemas.microsoft.com/office/powerpoint/2010/main" val="3480751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280339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Subnet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dalam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89" y="1461814"/>
            <a:ext cx="11838055" cy="311170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Jika kita memaksakan membuat beberapa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subnet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dalam sebuah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switch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, maka pesan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broadcast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akan tetap dikirim ke seluruh perangkat yang terhubung dalam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switch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, walaupun mereka memiliki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subnet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yang berbeda</a:t>
            </a:r>
          </a:p>
          <a:p>
            <a:pPr algn="just" rtl="0" fontAlgn="base" latinLnBrk="0"/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Karena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switch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bekerja pada layer 2 OSI Layer – Data Link layer yang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mem-forward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frame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berdasarkan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mac-address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tabel dan secara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default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seluruh perangkat dalam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switch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dianggap berada dalam satu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subnet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(satu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broadcast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domain)</a:t>
            </a:r>
          </a:p>
          <a:p>
            <a:pPr algn="just" rtl="0" fontAlgn="base" latinLnBrk="0"/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Hal ini akan membuat koneksi beberapa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subnet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dalam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switch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menjadi kurang efisien</a:t>
            </a:r>
            <a:endParaRPr lang="id-ID" sz="2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28B111-BA9B-F299-64A4-946C660CE4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5814" y="4421052"/>
            <a:ext cx="6381176" cy="2272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355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280339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Subnet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dalam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28B111-BA9B-F299-64A4-946C660CE4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789" y="2593632"/>
            <a:ext cx="8938974" cy="3183515"/>
          </a:xfrm>
          <a:prstGeom prst="rect">
            <a:avLst/>
          </a:prstGeom>
        </p:spPr>
      </p:pic>
      <p:pic>
        <p:nvPicPr>
          <p:cNvPr id="6" name="Graphic 5" descr="Envelope outline">
            <a:extLst>
              <a:ext uri="{FF2B5EF4-FFF2-40B4-BE49-F238E27FC236}">
                <a16:creationId xmlns:a16="http://schemas.microsoft.com/office/drawing/2014/main" id="{53DEE893-EE55-0F9D-3439-968FE7AC34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771650" y="2363616"/>
            <a:ext cx="457200" cy="457200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3195A383-DB2C-725B-28A1-946AA7FB60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0876715"/>
              </p:ext>
            </p:extLst>
          </p:nvPr>
        </p:nvGraphicFramePr>
        <p:xfrm>
          <a:off x="926954" y="1335699"/>
          <a:ext cx="2146592" cy="1050816"/>
        </p:xfrm>
        <a:graphic>
          <a:graphicData uri="http://schemas.openxmlformats.org/drawingml/2006/table">
            <a:tbl>
              <a:tblPr/>
              <a:tblGrid>
                <a:gridCol w="730542">
                  <a:extLst>
                    <a:ext uri="{9D8B030D-6E8A-4147-A177-3AD203B41FA5}">
                      <a16:colId xmlns:a16="http://schemas.microsoft.com/office/drawing/2014/main" val="3604626845"/>
                    </a:ext>
                  </a:extLst>
                </a:gridCol>
                <a:gridCol w="1416050">
                  <a:extLst>
                    <a:ext uri="{9D8B030D-6E8A-4147-A177-3AD203B41FA5}">
                      <a16:colId xmlns:a16="http://schemas.microsoft.com/office/drawing/2014/main" val="3127817496"/>
                    </a:ext>
                  </a:extLst>
                </a:gridCol>
              </a:tblGrid>
              <a:tr h="262704">
                <a:tc>
                  <a:txBody>
                    <a:bodyPr/>
                    <a:lstStyle/>
                    <a:p>
                      <a:pPr algn="l" latinLnBrk="0"/>
                      <a:r>
                        <a:rPr lang="id-ID" sz="1050" b="0" dirty="0" err="1">
                          <a:effectLst/>
                        </a:rPr>
                        <a:t>src-ip</a:t>
                      </a:r>
                      <a:endParaRPr lang="id-ID" sz="1050" b="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id-ID" sz="1050" b="0" dirty="0">
                          <a:effectLst/>
                        </a:rPr>
                        <a:t>192.168.0.1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6325089"/>
                  </a:ext>
                </a:extLst>
              </a:tr>
              <a:tr h="262704">
                <a:tc>
                  <a:txBody>
                    <a:bodyPr/>
                    <a:lstStyle/>
                    <a:p>
                      <a:pPr algn="l" latinLnBrk="0"/>
                      <a:r>
                        <a:rPr lang="id-ID" sz="1050" b="0" dirty="0" err="1">
                          <a:effectLst/>
                        </a:rPr>
                        <a:t>dst-ip</a:t>
                      </a:r>
                      <a:endParaRPr lang="id-ID" sz="1050" b="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id-ID" sz="1050" b="0" dirty="0">
                          <a:effectLst/>
                        </a:rPr>
                        <a:t>192.168.0.255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8253514"/>
                  </a:ext>
                </a:extLst>
              </a:tr>
              <a:tr h="262704">
                <a:tc>
                  <a:txBody>
                    <a:bodyPr/>
                    <a:lstStyle/>
                    <a:p>
                      <a:pPr algn="l" latinLnBrk="0"/>
                      <a:r>
                        <a:rPr lang="id-ID" sz="1050" b="0" dirty="0" err="1">
                          <a:effectLst/>
                        </a:rPr>
                        <a:t>src-mac</a:t>
                      </a:r>
                      <a:endParaRPr lang="id-ID" sz="1050" b="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id-ID" sz="1050" b="0" dirty="0">
                          <a:effectLst/>
                        </a:rPr>
                        <a:t>00-B0-D0-63-C2-26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5197769"/>
                  </a:ext>
                </a:extLst>
              </a:tr>
              <a:tr h="262704">
                <a:tc>
                  <a:txBody>
                    <a:bodyPr/>
                    <a:lstStyle/>
                    <a:p>
                      <a:pPr algn="l" latinLnBrk="0"/>
                      <a:r>
                        <a:rPr lang="id-ID" sz="1050" b="0" dirty="0" err="1">
                          <a:effectLst/>
                        </a:rPr>
                        <a:t>dst-mac</a:t>
                      </a:r>
                      <a:endParaRPr lang="id-ID" sz="1050" b="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id-ID" sz="1050" b="0" dirty="0">
                          <a:effectLst/>
                        </a:rPr>
                        <a:t>FF</a:t>
                      </a:r>
                      <a:r>
                        <a:rPr lang="en-US" sz="1050" b="0" dirty="0">
                          <a:effectLst/>
                        </a:rPr>
                        <a:t>-</a:t>
                      </a:r>
                      <a:r>
                        <a:rPr lang="id-ID" sz="1050" b="0" dirty="0">
                          <a:effectLst/>
                        </a:rPr>
                        <a:t>FF</a:t>
                      </a:r>
                      <a:r>
                        <a:rPr lang="en-US" sz="1050" b="0" dirty="0">
                          <a:effectLst/>
                        </a:rPr>
                        <a:t>-</a:t>
                      </a:r>
                      <a:r>
                        <a:rPr lang="id-ID" sz="1050" b="0" dirty="0">
                          <a:effectLst/>
                        </a:rPr>
                        <a:t>FF</a:t>
                      </a:r>
                      <a:r>
                        <a:rPr lang="en-US" sz="1050" b="0" dirty="0">
                          <a:effectLst/>
                        </a:rPr>
                        <a:t>-</a:t>
                      </a:r>
                      <a:r>
                        <a:rPr lang="id-ID" sz="1050" b="0" dirty="0">
                          <a:effectLst/>
                        </a:rPr>
                        <a:t>FF</a:t>
                      </a:r>
                      <a:r>
                        <a:rPr lang="en-US" sz="1050" b="0" dirty="0">
                          <a:effectLst/>
                        </a:rPr>
                        <a:t>-</a:t>
                      </a:r>
                      <a:r>
                        <a:rPr lang="id-ID" sz="1050" b="0" dirty="0">
                          <a:effectLst/>
                        </a:rPr>
                        <a:t>FF-FF</a:t>
                      </a:r>
                      <a:endParaRPr lang="en-US" sz="1050" b="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5562369"/>
                  </a:ext>
                </a:extLst>
              </a:tr>
            </a:tbl>
          </a:graphicData>
        </a:graphic>
      </p:graphicFrame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AE6566A4-6F88-AEBE-08D0-223AEEB3CFD3}"/>
              </a:ext>
            </a:extLst>
          </p:cNvPr>
          <p:cNvCxnSpPr>
            <a:cxnSpLocks/>
          </p:cNvCxnSpPr>
          <p:nvPr/>
        </p:nvCxnSpPr>
        <p:spPr>
          <a:xfrm>
            <a:off x="2000250" y="3048000"/>
            <a:ext cx="2438400" cy="55880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E5CBCEFA-25B6-17D7-CCF4-EA352BCE527B}"/>
              </a:ext>
            </a:extLst>
          </p:cNvPr>
          <p:cNvCxnSpPr>
            <a:cxnSpLocks/>
          </p:cNvCxnSpPr>
          <p:nvPr/>
        </p:nvCxnSpPr>
        <p:spPr>
          <a:xfrm flipH="1">
            <a:off x="2000250" y="4487634"/>
            <a:ext cx="2222500" cy="48441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4B327EE7-3D43-2D46-2918-1DAFF15F2CBA}"/>
              </a:ext>
            </a:extLst>
          </p:cNvPr>
          <p:cNvCxnSpPr>
            <a:cxnSpLocks/>
          </p:cNvCxnSpPr>
          <p:nvPr/>
        </p:nvCxnSpPr>
        <p:spPr>
          <a:xfrm>
            <a:off x="5092700" y="4432300"/>
            <a:ext cx="2603500" cy="53975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BCE3B457-9B84-771A-0CC8-D90E50C4AB26}"/>
              </a:ext>
            </a:extLst>
          </p:cNvPr>
          <p:cNvCxnSpPr>
            <a:cxnSpLocks/>
          </p:cNvCxnSpPr>
          <p:nvPr/>
        </p:nvCxnSpPr>
        <p:spPr>
          <a:xfrm flipV="1">
            <a:off x="5092700" y="3111500"/>
            <a:ext cx="2603500" cy="49530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E2788D11-5B29-C9D9-62D2-D01FA69F69DC}"/>
              </a:ext>
            </a:extLst>
          </p:cNvPr>
          <p:cNvSpPr txBox="1"/>
          <p:nvPr/>
        </p:nvSpPr>
        <p:spPr>
          <a:xfrm>
            <a:off x="3219450" y="1381182"/>
            <a:ext cx="575945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 fontAlgn="base" latinLnBrk="0"/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Switch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akan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mem-forward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data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broadcast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ke seluruh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interface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yang terhubung dengan perangkat lain, kecuali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interface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arah datangnya paket.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A0D676B-11FF-9BE9-24C0-0FFAE5F2A609}"/>
              </a:ext>
            </a:extLst>
          </p:cNvPr>
          <p:cNvSpPr txBox="1"/>
          <p:nvPr/>
        </p:nvSpPr>
        <p:spPr>
          <a:xfrm>
            <a:off x="9412015" y="935287"/>
            <a:ext cx="2672892" cy="33239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atinLnBrk="0"/>
            <a:r>
              <a:rPr lang="id-ID" sz="1500" dirty="0"/>
              <a:t>Kurang Efisien:</a:t>
            </a:r>
          </a:p>
          <a:p>
            <a:pPr marL="342900" indent="-342900" latinLnBrk="0">
              <a:buFont typeface="Arial" panose="020B0604020202020204" pitchFamily="34" charset="0"/>
              <a:buChar char="•"/>
            </a:pPr>
            <a:r>
              <a:rPr lang="id-ID" sz="1500" dirty="0"/>
              <a:t>Terjadi pengiriman paket yang tidak diperlukan oleh PC tujuan</a:t>
            </a:r>
          </a:p>
          <a:p>
            <a:pPr marL="342900" indent="-342900" latinLnBrk="0">
              <a:buFont typeface="Arial" panose="020B0604020202020204" pitchFamily="34" charset="0"/>
              <a:buChar char="•"/>
            </a:pPr>
            <a:r>
              <a:rPr lang="id-ID" sz="1500" dirty="0"/>
              <a:t>Lalu lintas jaringan menjadi bertambah</a:t>
            </a:r>
          </a:p>
          <a:p>
            <a:pPr marL="342900" indent="-342900" latinLnBrk="0">
              <a:buFont typeface="Arial" panose="020B0604020202020204" pitchFamily="34" charset="0"/>
              <a:buChar char="•"/>
            </a:pPr>
            <a:r>
              <a:rPr lang="id-ID" sz="1500" dirty="0"/>
              <a:t>Kerja </a:t>
            </a:r>
            <a:r>
              <a:rPr lang="id-ID" sz="1500" dirty="0" err="1"/>
              <a:t>Switch</a:t>
            </a:r>
            <a:r>
              <a:rPr lang="id-ID" sz="1500" dirty="0"/>
              <a:t> menjadi bertambah</a:t>
            </a:r>
          </a:p>
          <a:p>
            <a:pPr marL="342900" indent="-342900" latinLnBrk="0">
              <a:buFont typeface="Arial" panose="020B0604020202020204" pitchFamily="34" charset="0"/>
              <a:buChar char="•"/>
            </a:pPr>
            <a:r>
              <a:rPr lang="id-ID" sz="1500" dirty="0"/>
              <a:t>Keamanan data menjadi rentan karena ada paket yang dikirim ke komputer yang seharusnya tidak berhak menerima</a:t>
            </a:r>
          </a:p>
        </p:txBody>
      </p:sp>
    </p:spTree>
    <p:extLst>
      <p:ext uri="{BB962C8B-B14F-4D97-AF65-F5344CB8AC3E}">
        <p14:creationId xmlns:p14="http://schemas.microsoft.com/office/powerpoint/2010/main" val="927306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repeatCount="5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8C1304B-AD5B-7171-5EC9-CACB1A1FE1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789" y="2716140"/>
            <a:ext cx="9025972" cy="3278260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54108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Optimalisasi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Graphic 5" descr="Envelope outline">
            <a:extLst>
              <a:ext uri="{FF2B5EF4-FFF2-40B4-BE49-F238E27FC236}">
                <a16:creationId xmlns:a16="http://schemas.microsoft.com/office/drawing/2014/main" id="{53DEE893-EE55-0F9D-3439-968FE7AC34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43050" y="2469708"/>
            <a:ext cx="457200" cy="457200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3195A383-DB2C-725B-28A1-946AA7FB60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7794728"/>
              </p:ext>
            </p:extLst>
          </p:nvPr>
        </p:nvGraphicFramePr>
        <p:xfrm>
          <a:off x="698354" y="1409744"/>
          <a:ext cx="2146592" cy="1050816"/>
        </p:xfrm>
        <a:graphic>
          <a:graphicData uri="http://schemas.openxmlformats.org/drawingml/2006/table">
            <a:tbl>
              <a:tblPr/>
              <a:tblGrid>
                <a:gridCol w="730542">
                  <a:extLst>
                    <a:ext uri="{9D8B030D-6E8A-4147-A177-3AD203B41FA5}">
                      <a16:colId xmlns:a16="http://schemas.microsoft.com/office/drawing/2014/main" val="3604626845"/>
                    </a:ext>
                  </a:extLst>
                </a:gridCol>
                <a:gridCol w="1416050">
                  <a:extLst>
                    <a:ext uri="{9D8B030D-6E8A-4147-A177-3AD203B41FA5}">
                      <a16:colId xmlns:a16="http://schemas.microsoft.com/office/drawing/2014/main" val="3127817496"/>
                    </a:ext>
                  </a:extLst>
                </a:gridCol>
              </a:tblGrid>
              <a:tr h="262704">
                <a:tc>
                  <a:txBody>
                    <a:bodyPr/>
                    <a:lstStyle/>
                    <a:p>
                      <a:pPr algn="l" latinLnBrk="0"/>
                      <a:r>
                        <a:rPr lang="id-ID" sz="1050" b="0" dirty="0" err="1">
                          <a:effectLst/>
                        </a:rPr>
                        <a:t>src-ip</a:t>
                      </a:r>
                      <a:endParaRPr lang="id-ID" sz="1050" b="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id-ID" sz="1050" b="0" dirty="0">
                          <a:effectLst/>
                        </a:rPr>
                        <a:t>192.168.0.1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6325089"/>
                  </a:ext>
                </a:extLst>
              </a:tr>
              <a:tr h="262704">
                <a:tc>
                  <a:txBody>
                    <a:bodyPr/>
                    <a:lstStyle/>
                    <a:p>
                      <a:pPr algn="l" latinLnBrk="0"/>
                      <a:r>
                        <a:rPr lang="id-ID" sz="1050" b="0" dirty="0" err="1">
                          <a:effectLst/>
                        </a:rPr>
                        <a:t>dst-ip</a:t>
                      </a:r>
                      <a:endParaRPr lang="id-ID" sz="1050" b="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id-ID" sz="1050" b="0" dirty="0">
                          <a:effectLst/>
                        </a:rPr>
                        <a:t>192.168.0.255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8253514"/>
                  </a:ext>
                </a:extLst>
              </a:tr>
              <a:tr h="262704">
                <a:tc>
                  <a:txBody>
                    <a:bodyPr/>
                    <a:lstStyle/>
                    <a:p>
                      <a:pPr algn="l" latinLnBrk="0"/>
                      <a:r>
                        <a:rPr lang="id-ID" sz="1050" b="0" dirty="0" err="1">
                          <a:effectLst/>
                        </a:rPr>
                        <a:t>src-mac</a:t>
                      </a:r>
                      <a:endParaRPr lang="id-ID" sz="1050" b="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id-ID" sz="1050" b="0" dirty="0">
                          <a:effectLst/>
                        </a:rPr>
                        <a:t>00-B0-D0-63-C2-26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5197769"/>
                  </a:ext>
                </a:extLst>
              </a:tr>
              <a:tr h="262704">
                <a:tc>
                  <a:txBody>
                    <a:bodyPr/>
                    <a:lstStyle/>
                    <a:p>
                      <a:pPr algn="l" latinLnBrk="0"/>
                      <a:r>
                        <a:rPr lang="id-ID" sz="1050" b="0" dirty="0" err="1">
                          <a:effectLst/>
                        </a:rPr>
                        <a:t>dst-mac</a:t>
                      </a:r>
                      <a:endParaRPr lang="id-ID" sz="1050" b="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id-ID" sz="1050" b="0" dirty="0">
                          <a:effectLst/>
                        </a:rPr>
                        <a:t>FF</a:t>
                      </a:r>
                      <a:r>
                        <a:rPr lang="en-US" sz="1050" b="0" dirty="0">
                          <a:effectLst/>
                        </a:rPr>
                        <a:t>-</a:t>
                      </a:r>
                      <a:r>
                        <a:rPr lang="id-ID" sz="1050" b="0" dirty="0">
                          <a:effectLst/>
                        </a:rPr>
                        <a:t>FF</a:t>
                      </a:r>
                      <a:r>
                        <a:rPr lang="en-US" sz="1050" b="0" dirty="0">
                          <a:effectLst/>
                        </a:rPr>
                        <a:t>-</a:t>
                      </a:r>
                      <a:r>
                        <a:rPr lang="id-ID" sz="1050" b="0" dirty="0">
                          <a:effectLst/>
                        </a:rPr>
                        <a:t>FF</a:t>
                      </a:r>
                      <a:r>
                        <a:rPr lang="en-US" sz="1050" b="0" dirty="0">
                          <a:effectLst/>
                        </a:rPr>
                        <a:t>-</a:t>
                      </a:r>
                      <a:r>
                        <a:rPr lang="id-ID" sz="1050" b="0" dirty="0">
                          <a:effectLst/>
                        </a:rPr>
                        <a:t>FF</a:t>
                      </a:r>
                      <a:r>
                        <a:rPr lang="en-US" sz="1050" b="0" dirty="0">
                          <a:effectLst/>
                        </a:rPr>
                        <a:t>-</a:t>
                      </a:r>
                      <a:r>
                        <a:rPr lang="id-ID" sz="1050" b="0" dirty="0">
                          <a:effectLst/>
                        </a:rPr>
                        <a:t>FF-FF</a:t>
                      </a:r>
                      <a:endParaRPr lang="en-US" sz="1050" b="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5562369"/>
                  </a:ext>
                </a:extLst>
              </a:tr>
            </a:tbl>
          </a:graphicData>
        </a:graphic>
      </p:graphicFrame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AE6566A4-6F88-AEBE-08D0-223AEEB3CFD3}"/>
              </a:ext>
            </a:extLst>
          </p:cNvPr>
          <p:cNvCxnSpPr>
            <a:cxnSpLocks/>
          </p:cNvCxnSpPr>
          <p:nvPr/>
        </p:nvCxnSpPr>
        <p:spPr>
          <a:xfrm>
            <a:off x="1854200" y="3353433"/>
            <a:ext cx="990746" cy="47561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E5CBCEFA-25B6-17D7-CCF4-EA352BCE527B}"/>
              </a:ext>
            </a:extLst>
          </p:cNvPr>
          <p:cNvCxnSpPr>
            <a:cxnSpLocks/>
          </p:cNvCxnSpPr>
          <p:nvPr/>
        </p:nvCxnSpPr>
        <p:spPr>
          <a:xfrm flipH="1">
            <a:off x="1686323" y="4552950"/>
            <a:ext cx="1037827" cy="41280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BCE3B457-9B84-771A-0CC8-D90E50C4AB26}"/>
              </a:ext>
            </a:extLst>
          </p:cNvPr>
          <p:cNvCxnSpPr>
            <a:cxnSpLocks/>
          </p:cNvCxnSpPr>
          <p:nvPr/>
        </p:nvCxnSpPr>
        <p:spPr>
          <a:xfrm flipV="1">
            <a:off x="3219450" y="3326570"/>
            <a:ext cx="971550" cy="49447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E2788D11-5B29-C9D9-62D2-D01FA69F69DC}"/>
              </a:ext>
            </a:extLst>
          </p:cNvPr>
          <p:cNvSpPr txBox="1"/>
          <p:nvPr/>
        </p:nvSpPr>
        <p:spPr>
          <a:xfrm>
            <a:off x="3219450" y="1381182"/>
            <a:ext cx="575945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 fontAlgn="base" latinLnBrk="0"/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Switch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akan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mem-forward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data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broadcast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ke seluruh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interface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yang terhubung dengan perangkat lain, kecuali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interface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arah datangnya paket.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A0D676B-11FF-9BE9-24C0-0FFAE5F2A609}"/>
              </a:ext>
            </a:extLst>
          </p:cNvPr>
          <p:cNvSpPr txBox="1"/>
          <p:nvPr/>
        </p:nvSpPr>
        <p:spPr>
          <a:xfrm>
            <a:off x="9405953" y="1176587"/>
            <a:ext cx="2672892" cy="28623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atinLnBrk="0"/>
            <a:r>
              <a:rPr lang="id-ID" sz="1500" dirty="0"/>
              <a:t>Kekurangannya:</a:t>
            </a:r>
          </a:p>
          <a:p>
            <a:pPr marL="342900" indent="-342900" latinLnBrk="0">
              <a:buFont typeface="Arial" panose="020B0604020202020204" pitchFamily="34" charset="0"/>
              <a:buChar char="•"/>
            </a:pPr>
            <a:r>
              <a:rPr lang="id-ID" sz="1500" dirty="0"/>
              <a:t>Ada penambahan perangkat</a:t>
            </a:r>
          </a:p>
          <a:p>
            <a:pPr marL="342900" indent="-342900" latinLnBrk="0">
              <a:buFont typeface="Arial" panose="020B0604020202020204" pitchFamily="34" charset="0"/>
              <a:buChar char="•"/>
            </a:pPr>
            <a:r>
              <a:rPr lang="id-ID" sz="1500" dirty="0"/>
              <a:t>Biaya jadi bertambah</a:t>
            </a:r>
          </a:p>
          <a:p>
            <a:pPr marL="342900" indent="-342900" latinLnBrk="0">
              <a:buFont typeface="Arial" panose="020B0604020202020204" pitchFamily="34" charset="0"/>
              <a:buChar char="•"/>
            </a:pPr>
            <a:r>
              <a:rPr lang="id-ID" sz="1500" dirty="0"/>
              <a:t>Admin jaringan perlu mengeluarkan tenaga yang lebih banyak untuk mengatur perangkat jaringan yang bertambah</a:t>
            </a:r>
          </a:p>
          <a:p>
            <a:pPr marL="342900" indent="-342900" latinLnBrk="0">
              <a:buFont typeface="Arial" panose="020B0604020202020204" pitchFamily="34" charset="0"/>
              <a:buChar char="•"/>
            </a:pPr>
            <a:r>
              <a:rPr lang="id-ID" sz="1500" dirty="0"/>
              <a:t>Perlu tempat tambahan</a:t>
            </a:r>
          </a:p>
          <a:p>
            <a:pPr marL="342900" indent="-342900" latinLnBrk="0">
              <a:buFont typeface="Arial" panose="020B0604020202020204" pitchFamily="34" charset="0"/>
              <a:buChar char="•"/>
            </a:pPr>
            <a:r>
              <a:rPr lang="id-ID" sz="1500" dirty="0"/>
              <a:t>Daya listrik bertambah</a:t>
            </a:r>
          </a:p>
        </p:txBody>
      </p:sp>
    </p:spTree>
    <p:extLst>
      <p:ext uri="{BB962C8B-B14F-4D97-AF65-F5344CB8AC3E}">
        <p14:creationId xmlns:p14="http://schemas.microsoft.com/office/powerpoint/2010/main" val="2873858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387443"/>
            <a:ext cx="10515600" cy="1006429"/>
          </a:xfrm>
        </p:spPr>
        <p:txBody>
          <a:bodyPr/>
          <a:lstStyle/>
          <a:p>
            <a: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  <a:t>VLAN</a:t>
            </a:r>
            <a:endParaRPr lang="ko-KR" altLang="en-US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02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650077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56540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Pengertian VLAN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A5222D83-9328-14B8-9B5F-33D12A8D1DA6}"/>
              </a:ext>
            </a:extLst>
          </p:cNvPr>
          <p:cNvSpPr txBox="1">
            <a:spLocks/>
          </p:cNvSpPr>
          <p:nvPr/>
        </p:nvSpPr>
        <p:spPr>
          <a:xfrm>
            <a:off x="106875" y="1397819"/>
            <a:ext cx="11978031" cy="2850624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VLAN (Virtual </a:t>
            </a:r>
            <a:r>
              <a:rPr lang="id-ID" sz="2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Local</a:t>
            </a:r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Area Network) merupakan metode </a:t>
            </a:r>
            <a:r>
              <a:rPr lang="id-ID" sz="2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pengelompokkan</a:t>
            </a:r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perangkat ke dalam </a:t>
            </a:r>
            <a:r>
              <a:rPr lang="id-ID" sz="2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broadcast</a:t>
            </a:r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domain pada perangkat </a:t>
            </a:r>
            <a:r>
              <a:rPr lang="id-ID" sz="2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switch</a:t>
            </a:r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.</a:t>
            </a:r>
            <a:endParaRPr lang="en-US" sz="2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</a:endParaRPr>
          </a:p>
          <a:p>
            <a:pPr algn="just" rtl="0" fontAlgn="base" latinLnBrk="0"/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VLAN dikonfigurasi dengan membagi </a:t>
            </a:r>
            <a:r>
              <a:rPr lang="id-ID" sz="2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pengelompokkan</a:t>
            </a:r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</a:t>
            </a:r>
            <a:r>
              <a:rPr lang="id-ID" sz="2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interface</a:t>
            </a:r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pad</a:t>
            </a:r>
            <a:r>
              <a:rPr lang="id-ID" sz="2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a </a:t>
            </a:r>
            <a:r>
              <a:rPr lang="id-ID" sz="2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switch</a:t>
            </a:r>
            <a:r>
              <a:rPr lang="id-ID" sz="2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ke dalam satu </a:t>
            </a:r>
            <a:r>
              <a:rPr lang="id-ID" sz="2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broadcast</a:t>
            </a:r>
            <a:r>
              <a:rPr lang="id-ID" sz="2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dan </a:t>
            </a:r>
            <a:r>
              <a:rPr lang="id-ID" sz="2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interface</a:t>
            </a:r>
            <a:r>
              <a:rPr lang="id-ID" sz="2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lainnya ke </a:t>
            </a:r>
            <a:r>
              <a:rPr lang="id-ID" sz="2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broadcast</a:t>
            </a:r>
            <a:r>
              <a:rPr lang="id-ID" sz="2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domain yang berbeda.</a:t>
            </a:r>
          </a:p>
          <a:p>
            <a:pPr algn="just" rtl="0" fontAlgn="base" latinLnBrk="0"/>
            <a:r>
              <a:rPr lang="id-ID" sz="2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Setiap VLAN akan diperlakukan seperti </a:t>
            </a:r>
            <a:r>
              <a:rPr lang="id-ID" sz="2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subnet</a:t>
            </a:r>
            <a:r>
              <a:rPr lang="id-ID" sz="2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atau </a:t>
            </a:r>
            <a:r>
              <a:rPr lang="id-ID" sz="2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broadcast</a:t>
            </a:r>
            <a:r>
              <a:rPr lang="id-ID" sz="2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domain sendiri</a:t>
            </a:r>
            <a:endParaRPr lang="en-US" sz="2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</a:endParaRPr>
          </a:p>
        </p:txBody>
      </p:sp>
      <p:sp>
        <p:nvSpPr>
          <p:cNvPr id="4" name="내용 개체 틀 2">
            <a:extLst>
              <a:ext uri="{FF2B5EF4-FFF2-40B4-BE49-F238E27FC236}">
                <a16:creationId xmlns:a16="http://schemas.microsoft.com/office/drawing/2014/main" id="{5887DC0B-2FB3-7CD3-9070-246F0FEF5CA4}"/>
              </a:ext>
            </a:extLst>
          </p:cNvPr>
          <p:cNvSpPr txBox="1">
            <a:spLocks/>
          </p:cNvSpPr>
          <p:nvPr/>
        </p:nvSpPr>
        <p:spPr>
          <a:xfrm>
            <a:off x="100815" y="4248443"/>
            <a:ext cx="8930644" cy="248343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6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Artinya setiap kali ada paket </a:t>
            </a:r>
            <a:r>
              <a:rPr lang="id-ID" sz="26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broadcast</a:t>
            </a:r>
            <a:r>
              <a:rPr lang="id-ID" sz="26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, paket tersebut hanya akan dikirimkan ke satu </a:t>
            </a:r>
            <a:r>
              <a:rPr lang="id-ID" sz="26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vlan</a:t>
            </a:r>
            <a:r>
              <a:rPr lang="id-ID" sz="26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saja, tanpa mengganggu VLAN, baik yang terhubung dalam satu </a:t>
            </a:r>
            <a:r>
              <a:rPr lang="id-ID" sz="26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switch</a:t>
            </a:r>
            <a:r>
              <a:rPr lang="id-ID" sz="26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saja atau beberapa </a:t>
            </a:r>
            <a:r>
              <a:rPr lang="id-ID" sz="26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switch</a:t>
            </a:r>
            <a:r>
              <a:rPr lang="id-ID" sz="26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yang berbeda</a:t>
            </a:r>
            <a:endParaRPr lang="en-US" sz="26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7194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4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56540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Pengertian VLAN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214DC9D-B0D0-C8CF-F946-FA1751E55A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84881"/>
            <a:ext cx="9209116" cy="4696086"/>
          </a:xfrm>
          <a:prstGeom prst="rect">
            <a:avLst/>
          </a:prstGeom>
        </p:spPr>
      </p:pic>
      <p:pic>
        <p:nvPicPr>
          <p:cNvPr id="7" name="Graphic 6" descr="Envelope outline">
            <a:extLst>
              <a:ext uri="{FF2B5EF4-FFF2-40B4-BE49-F238E27FC236}">
                <a16:creationId xmlns:a16="http://schemas.microsoft.com/office/drawing/2014/main" id="{9CFCE68D-57FD-CF15-6CAD-82E4A28F1C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25646" y="2780215"/>
            <a:ext cx="457200" cy="457200"/>
          </a:xfrm>
          <a:prstGeom prst="rect">
            <a:avLst/>
          </a:prstGeom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1BFC3085-0E52-E291-3DAD-B0E4460687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3136402"/>
              </p:ext>
            </p:extLst>
          </p:nvPr>
        </p:nvGraphicFramePr>
        <p:xfrm>
          <a:off x="76200" y="1754799"/>
          <a:ext cx="2146592" cy="1050816"/>
        </p:xfrm>
        <a:graphic>
          <a:graphicData uri="http://schemas.openxmlformats.org/drawingml/2006/table">
            <a:tbl>
              <a:tblPr/>
              <a:tblGrid>
                <a:gridCol w="730542">
                  <a:extLst>
                    <a:ext uri="{9D8B030D-6E8A-4147-A177-3AD203B41FA5}">
                      <a16:colId xmlns:a16="http://schemas.microsoft.com/office/drawing/2014/main" val="3604626845"/>
                    </a:ext>
                  </a:extLst>
                </a:gridCol>
                <a:gridCol w="1416050">
                  <a:extLst>
                    <a:ext uri="{9D8B030D-6E8A-4147-A177-3AD203B41FA5}">
                      <a16:colId xmlns:a16="http://schemas.microsoft.com/office/drawing/2014/main" val="3127817496"/>
                    </a:ext>
                  </a:extLst>
                </a:gridCol>
              </a:tblGrid>
              <a:tr h="262704">
                <a:tc>
                  <a:txBody>
                    <a:bodyPr/>
                    <a:lstStyle/>
                    <a:p>
                      <a:pPr algn="l" latinLnBrk="0"/>
                      <a:r>
                        <a:rPr lang="id-ID" sz="1050" b="0" dirty="0" err="1">
                          <a:effectLst/>
                        </a:rPr>
                        <a:t>src-ip</a:t>
                      </a:r>
                      <a:endParaRPr lang="id-ID" sz="1050" b="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id-ID" sz="1050" b="0" dirty="0">
                          <a:effectLst/>
                        </a:rPr>
                        <a:t>192.168.20.1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6325089"/>
                  </a:ext>
                </a:extLst>
              </a:tr>
              <a:tr h="262704">
                <a:tc>
                  <a:txBody>
                    <a:bodyPr/>
                    <a:lstStyle/>
                    <a:p>
                      <a:pPr algn="l" latinLnBrk="0"/>
                      <a:r>
                        <a:rPr lang="id-ID" sz="1050" b="0" dirty="0" err="1">
                          <a:effectLst/>
                        </a:rPr>
                        <a:t>dst-ip</a:t>
                      </a:r>
                      <a:endParaRPr lang="id-ID" sz="1050" b="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id-ID" sz="1050" b="0" dirty="0">
                          <a:effectLst/>
                        </a:rPr>
                        <a:t>192.168.20.255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8253514"/>
                  </a:ext>
                </a:extLst>
              </a:tr>
              <a:tr h="262704">
                <a:tc>
                  <a:txBody>
                    <a:bodyPr/>
                    <a:lstStyle/>
                    <a:p>
                      <a:pPr algn="l" latinLnBrk="0"/>
                      <a:r>
                        <a:rPr lang="id-ID" sz="1050" b="0" dirty="0" err="1">
                          <a:effectLst/>
                        </a:rPr>
                        <a:t>src-mac</a:t>
                      </a:r>
                      <a:endParaRPr lang="id-ID" sz="1050" b="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id-ID" sz="1050" b="0" dirty="0">
                          <a:effectLst/>
                        </a:rPr>
                        <a:t>00-B0-D0-63-C2-26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5197769"/>
                  </a:ext>
                </a:extLst>
              </a:tr>
              <a:tr h="262704">
                <a:tc>
                  <a:txBody>
                    <a:bodyPr/>
                    <a:lstStyle/>
                    <a:p>
                      <a:pPr algn="l" latinLnBrk="0"/>
                      <a:r>
                        <a:rPr lang="id-ID" sz="1050" b="0" dirty="0" err="1">
                          <a:effectLst/>
                        </a:rPr>
                        <a:t>dst-mac</a:t>
                      </a:r>
                      <a:endParaRPr lang="id-ID" sz="1050" b="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id-ID" sz="1050" b="0" dirty="0">
                          <a:effectLst/>
                        </a:rPr>
                        <a:t>FF</a:t>
                      </a:r>
                      <a:r>
                        <a:rPr lang="en-US" sz="1050" b="0" dirty="0">
                          <a:effectLst/>
                        </a:rPr>
                        <a:t>-</a:t>
                      </a:r>
                      <a:r>
                        <a:rPr lang="id-ID" sz="1050" b="0" dirty="0">
                          <a:effectLst/>
                        </a:rPr>
                        <a:t>FF</a:t>
                      </a:r>
                      <a:r>
                        <a:rPr lang="en-US" sz="1050" b="0" dirty="0">
                          <a:effectLst/>
                        </a:rPr>
                        <a:t>-</a:t>
                      </a:r>
                      <a:r>
                        <a:rPr lang="id-ID" sz="1050" b="0" dirty="0">
                          <a:effectLst/>
                        </a:rPr>
                        <a:t>FF</a:t>
                      </a:r>
                      <a:r>
                        <a:rPr lang="en-US" sz="1050" b="0" dirty="0">
                          <a:effectLst/>
                        </a:rPr>
                        <a:t>-</a:t>
                      </a:r>
                      <a:r>
                        <a:rPr lang="id-ID" sz="1050" b="0" dirty="0">
                          <a:effectLst/>
                        </a:rPr>
                        <a:t>FF</a:t>
                      </a:r>
                      <a:r>
                        <a:rPr lang="en-US" sz="1050" b="0" dirty="0">
                          <a:effectLst/>
                        </a:rPr>
                        <a:t>-</a:t>
                      </a:r>
                      <a:r>
                        <a:rPr lang="id-ID" sz="1050" b="0" dirty="0">
                          <a:effectLst/>
                        </a:rPr>
                        <a:t>FF-FF</a:t>
                      </a:r>
                      <a:endParaRPr lang="en-US" sz="1050" b="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5562369"/>
                  </a:ext>
                </a:extLst>
              </a:tr>
            </a:tbl>
          </a:graphicData>
        </a:graphic>
      </p:graphicFrame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2A2F4C2D-79CF-85C7-32E9-D31F0FCCE1F9}"/>
              </a:ext>
            </a:extLst>
          </p:cNvPr>
          <p:cNvCxnSpPr>
            <a:cxnSpLocks/>
          </p:cNvCxnSpPr>
          <p:nvPr/>
        </p:nvCxnSpPr>
        <p:spPr>
          <a:xfrm>
            <a:off x="1384300" y="3556000"/>
            <a:ext cx="1295400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8F68C844-9A2C-10EC-7B75-AA0C7DCF7473}"/>
              </a:ext>
            </a:extLst>
          </p:cNvPr>
          <p:cNvCxnSpPr>
            <a:cxnSpLocks/>
          </p:cNvCxnSpPr>
          <p:nvPr/>
        </p:nvCxnSpPr>
        <p:spPr>
          <a:xfrm>
            <a:off x="3568700" y="3556000"/>
            <a:ext cx="2025650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BE7B7469-E838-0CDC-94CE-AB4DFB833932}"/>
              </a:ext>
            </a:extLst>
          </p:cNvPr>
          <p:cNvCxnSpPr>
            <a:cxnSpLocks/>
          </p:cNvCxnSpPr>
          <p:nvPr/>
        </p:nvCxnSpPr>
        <p:spPr>
          <a:xfrm>
            <a:off x="6496050" y="3556000"/>
            <a:ext cx="1282700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E40FA1D5-E769-208F-DCD3-0C4B2B0CE8FD}"/>
              </a:ext>
            </a:extLst>
          </p:cNvPr>
          <p:cNvSpPr txBox="1"/>
          <p:nvPr/>
        </p:nvSpPr>
        <p:spPr>
          <a:xfrm>
            <a:off x="9391544" y="926814"/>
            <a:ext cx="2672892" cy="33239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atinLnBrk="0"/>
            <a:r>
              <a:rPr lang="id-ID" sz="1500" dirty="0"/>
              <a:t>Kelebihan:</a:t>
            </a:r>
          </a:p>
          <a:p>
            <a:pPr marL="342900" indent="-342900" latinLnBrk="0">
              <a:buFont typeface="Arial" panose="020B0604020202020204" pitchFamily="34" charset="0"/>
              <a:buChar char="•"/>
            </a:pPr>
            <a:r>
              <a:rPr lang="id-ID" sz="1500" dirty="0"/>
              <a:t>Pengiriman data lebih efisien</a:t>
            </a:r>
          </a:p>
          <a:p>
            <a:pPr marL="342900" indent="-342900" latinLnBrk="0">
              <a:buFont typeface="Arial" panose="020B0604020202020204" pitchFamily="34" charset="0"/>
              <a:buChar char="•"/>
            </a:pPr>
            <a:r>
              <a:rPr lang="id-ID" sz="1500" dirty="0"/>
              <a:t>Data hanya dikirimkan ke perangkat dalam satu VLAN saja</a:t>
            </a:r>
          </a:p>
          <a:p>
            <a:pPr marL="342900" indent="-342900" latinLnBrk="0">
              <a:buFont typeface="Arial" panose="020B0604020202020204" pitchFamily="34" charset="0"/>
              <a:buChar char="•"/>
            </a:pPr>
            <a:r>
              <a:rPr lang="id-ID" sz="1500" dirty="0" err="1"/>
              <a:t>Kemanan</a:t>
            </a:r>
            <a:r>
              <a:rPr lang="id-ID" sz="1500" dirty="0"/>
              <a:t> data menjadi lebih terjamin</a:t>
            </a:r>
          </a:p>
          <a:p>
            <a:pPr marL="342900" indent="-342900" latinLnBrk="0">
              <a:buFont typeface="Arial" panose="020B0604020202020204" pitchFamily="34" charset="0"/>
              <a:buChar char="•"/>
            </a:pPr>
            <a:r>
              <a:rPr lang="id-ID" sz="1500" dirty="0"/>
              <a:t>Lebih fleksibel dalam membangun atau mengubah </a:t>
            </a:r>
            <a:r>
              <a:rPr lang="id-ID" sz="1500" dirty="0" err="1"/>
              <a:t>topologi</a:t>
            </a:r>
            <a:r>
              <a:rPr lang="id-ID" sz="1500" dirty="0"/>
              <a:t> jaringan karena tidak terbatas lokasi fisik </a:t>
            </a:r>
            <a:r>
              <a:rPr lang="id-ID" sz="1500" dirty="0" err="1"/>
              <a:t>switch</a:t>
            </a:r>
            <a:endParaRPr lang="id-ID" sz="1500" dirty="0"/>
          </a:p>
        </p:txBody>
      </p:sp>
    </p:spTree>
    <p:extLst>
      <p:ext uri="{BB962C8B-B14F-4D97-AF65-F5344CB8AC3E}">
        <p14:creationId xmlns:p14="http://schemas.microsoft.com/office/powerpoint/2010/main" val="2398451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59613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Pembagian Port VLAN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A5222D83-9328-14B8-9B5F-33D12A8D1DA6}"/>
              </a:ext>
            </a:extLst>
          </p:cNvPr>
          <p:cNvSpPr txBox="1">
            <a:spLocks/>
          </p:cNvSpPr>
          <p:nvPr/>
        </p:nvSpPr>
        <p:spPr>
          <a:xfrm>
            <a:off x="106875" y="1397819"/>
            <a:ext cx="11978031" cy="2850624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Pembagian VLAN diterapkan pada </a:t>
            </a:r>
            <a:r>
              <a:rPr lang="id-ID" sz="2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interface</a:t>
            </a:r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/</a:t>
            </a:r>
            <a:r>
              <a:rPr lang="id-ID" sz="2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port</a:t>
            </a:r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yang terletak di </a:t>
            </a:r>
            <a:r>
              <a:rPr lang="id-ID" sz="2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switch</a:t>
            </a:r>
            <a:endParaRPr lang="id-ID" sz="2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</a:endParaRPr>
          </a:p>
          <a:p>
            <a:pPr algn="just" rtl="0" fontAlgn="base" latinLnBrk="0"/>
            <a:r>
              <a:rPr lang="id-ID" sz="2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Pembagian </a:t>
            </a:r>
            <a:r>
              <a:rPr lang="id-ID" sz="2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interface</a:t>
            </a:r>
            <a:r>
              <a:rPr lang="id-ID" sz="2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dilakukan dengan menerapkan </a:t>
            </a:r>
            <a:r>
              <a:rPr lang="id-ID" sz="2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port</a:t>
            </a:r>
            <a:r>
              <a:rPr lang="id-ID" sz="2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tersebut masuk ke dalam VLAN ID tertentu</a:t>
            </a:r>
          </a:p>
          <a:p>
            <a:pPr algn="just" rtl="0" fontAlgn="base" latinLnBrk="0"/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VLAN ID yang dapat dipilih adalah rentang nilai dari 1 – 1001</a:t>
            </a:r>
          </a:p>
          <a:p>
            <a:pPr algn="just" rtl="0" fontAlgn="base" latinLnBrk="0"/>
            <a:r>
              <a:rPr lang="id-ID" sz="2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VLAN ID 1002 – 1005 sudah ditetapkan untuk keperluan khusus dari </a:t>
            </a:r>
            <a:r>
              <a:rPr lang="id-ID" sz="2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service</a:t>
            </a:r>
            <a:r>
              <a:rPr lang="id-ID" sz="2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</a:t>
            </a:r>
            <a:r>
              <a:rPr lang="id-ID" sz="2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provIDr</a:t>
            </a:r>
            <a:r>
              <a:rPr lang="id-ID" sz="2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atau pembuat </a:t>
            </a:r>
            <a:r>
              <a:rPr lang="id-ID" sz="2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switch</a:t>
            </a:r>
            <a:endParaRPr lang="en-US" sz="2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</a:endParaRPr>
          </a:p>
        </p:txBody>
      </p:sp>
      <p:sp>
        <p:nvSpPr>
          <p:cNvPr id="4" name="내용 개체 틀 2">
            <a:extLst>
              <a:ext uri="{FF2B5EF4-FFF2-40B4-BE49-F238E27FC236}">
                <a16:creationId xmlns:a16="http://schemas.microsoft.com/office/drawing/2014/main" id="{5887DC0B-2FB3-7CD3-9070-246F0FEF5CA4}"/>
              </a:ext>
            </a:extLst>
          </p:cNvPr>
          <p:cNvSpPr txBox="1">
            <a:spLocks/>
          </p:cNvSpPr>
          <p:nvPr/>
        </p:nvSpPr>
        <p:spPr>
          <a:xfrm>
            <a:off x="100815" y="4248443"/>
            <a:ext cx="8930644" cy="248343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6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Tidak semua </a:t>
            </a:r>
            <a:r>
              <a:rPr lang="id-ID" sz="26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switch</a:t>
            </a:r>
            <a:r>
              <a:rPr lang="id-ID" sz="26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bisa menerapkan VLAN, hanya </a:t>
            </a:r>
            <a:r>
              <a:rPr lang="id-ID" sz="26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manageable</a:t>
            </a:r>
            <a:r>
              <a:rPr lang="id-ID" sz="26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</a:t>
            </a:r>
            <a:r>
              <a:rPr lang="id-ID" sz="26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switch</a:t>
            </a:r>
            <a:r>
              <a:rPr lang="id-ID" sz="26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saja yang bisa, sedangkan </a:t>
            </a:r>
            <a:r>
              <a:rPr lang="id-ID" sz="26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unmanageable</a:t>
            </a:r>
            <a:r>
              <a:rPr lang="id-ID" sz="26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</a:t>
            </a:r>
            <a:r>
              <a:rPr lang="id-ID" sz="26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switch</a:t>
            </a:r>
            <a:r>
              <a:rPr lang="id-ID" sz="26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setiap </a:t>
            </a:r>
            <a:r>
              <a:rPr lang="id-ID" sz="26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port</a:t>
            </a:r>
            <a:r>
              <a:rPr lang="id-ID" sz="26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hanya akan menjadi anggota dari 1 VLAN saja, biasanya VLAN </a:t>
            </a:r>
            <a:r>
              <a:rPr lang="id-ID" sz="26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default</a:t>
            </a:r>
            <a:r>
              <a:rPr lang="id-ID" sz="26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1</a:t>
            </a:r>
          </a:p>
          <a:p>
            <a:pPr algn="just" rtl="0" fontAlgn="base" latinLnBrk="0"/>
            <a:r>
              <a:rPr lang="id-ID" sz="26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VLAN ID dapat dipasangkan dengan nama VLAN</a:t>
            </a:r>
            <a:endParaRPr lang="en-US" sz="26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1040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4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846741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VLAN Access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A5222D83-9328-14B8-9B5F-33D12A8D1DA6}"/>
              </a:ext>
            </a:extLst>
          </p:cNvPr>
          <p:cNvSpPr txBox="1">
            <a:spLocks/>
          </p:cNvSpPr>
          <p:nvPr/>
        </p:nvSpPr>
        <p:spPr>
          <a:xfrm>
            <a:off x="106875" y="1397819"/>
            <a:ext cx="11978031" cy="2850624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VLAN Access merupakan jenis VLAN yang biasanya digunakan untuk menghubungkan </a:t>
            </a:r>
            <a:r>
              <a:rPr lang="id-ID" sz="2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interface</a:t>
            </a:r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</a:t>
            </a:r>
            <a:r>
              <a:rPr lang="id-ID" sz="2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switch</a:t>
            </a:r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ke perangkat akhir pengguna</a:t>
            </a:r>
          </a:p>
          <a:p>
            <a:pPr algn="just" rtl="0" fontAlgn="base" latinLnBrk="0"/>
            <a:r>
              <a:rPr lang="id-ID" sz="2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Setiap VLAN akses hanya bisa menjadi satu anggota VLAN saja, tidak bisa satu </a:t>
            </a:r>
            <a:r>
              <a:rPr lang="id-ID" sz="2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interface</a:t>
            </a:r>
            <a:r>
              <a:rPr lang="id-ID" sz="2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menjadi anggota beberapa VLAN</a:t>
            </a:r>
          </a:p>
          <a:p>
            <a:pPr algn="just" rtl="0" fontAlgn="base" latinLnBrk="0"/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Perangkat yang terhubung ke VLAN </a:t>
            </a:r>
            <a:r>
              <a:rPr lang="id-ID" sz="2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access</a:t>
            </a:r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hanya bisa berkomunikasi dengan perangkat dari VLAN </a:t>
            </a:r>
            <a:r>
              <a:rPr lang="id-ID" sz="2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access</a:t>
            </a:r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dengan nomor ID yang sama saja</a:t>
            </a:r>
          </a:p>
        </p:txBody>
      </p:sp>
      <p:sp>
        <p:nvSpPr>
          <p:cNvPr id="4" name="내용 개체 틀 2">
            <a:extLst>
              <a:ext uri="{FF2B5EF4-FFF2-40B4-BE49-F238E27FC236}">
                <a16:creationId xmlns:a16="http://schemas.microsoft.com/office/drawing/2014/main" id="{5887DC0B-2FB3-7CD3-9070-246F0FEF5CA4}"/>
              </a:ext>
            </a:extLst>
          </p:cNvPr>
          <p:cNvSpPr txBox="1">
            <a:spLocks/>
          </p:cNvSpPr>
          <p:nvPr/>
        </p:nvSpPr>
        <p:spPr>
          <a:xfrm>
            <a:off x="100815" y="4248443"/>
            <a:ext cx="8930644" cy="248343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6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Bila perangkat yang terhubung dengan VLAN </a:t>
            </a:r>
            <a:r>
              <a:rPr lang="id-ID" sz="26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access</a:t>
            </a:r>
            <a:r>
              <a:rPr lang="id-ID" sz="26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perlu berkomunikasi dengan </a:t>
            </a:r>
            <a:r>
              <a:rPr lang="id-ID" sz="26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subnet</a:t>
            </a:r>
            <a:r>
              <a:rPr lang="id-ID" sz="26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atau VLAN dengan ID yang berbeda maka perlu perangkat yang bisa melakukan </a:t>
            </a:r>
            <a:r>
              <a:rPr lang="id-ID" sz="26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routing</a:t>
            </a:r>
            <a:r>
              <a:rPr lang="id-ID" sz="26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(</a:t>
            </a:r>
            <a:r>
              <a:rPr lang="id-ID" sz="26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Router</a:t>
            </a:r>
            <a:r>
              <a:rPr lang="id-ID" sz="26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) yaitu perangkat yang bisa menghubungkan beberapa jaringan yang berbeda</a:t>
            </a:r>
            <a:endParaRPr lang="en-US" sz="26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4343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4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846741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VLAN Access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A5222D83-9328-14B8-9B5F-33D12A8D1DA6}"/>
              </a:ext>
            </a:extLst>
          </p:cNvPr>
          <p:cNvSpPr txBox="1">
            <a:spLocks/>
          </p:cNvSpPr>
          <p:nvPr/>
        </p:nvSpPr>
        <p:spPr>
          <a:xfrm>
            <a:off x="106984" y="1184245"/>
            <a:ext cx="11978031" cy="2850624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Ketika sebuah </a:t>
            </a:r>
            <a:r>
              <a:rPr lang="id-ID" sz="2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frame</a:t>
            </a:r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keluar dari perangkat </a:t>
            </a:r>
            <a:r>
              <a:rPr lang="id-ID" sz="2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user</a:t>
            </a:r>
            <a:r>
              <a:rPr lang="id-ID" sz="2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, paket tidak memiliki tak/tanda VLAN</a:t>
            </a:r>
          </a:p>
          <a:p>
            <a:pPr algn="just" rtl="0" fontAlgn="base" latinLnBrk="0"/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Ketika </a:t>
            </a:r>
            <a:r>
              <a:rPr lang="id-ID" sz="2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frame</a:t>
            </a:r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masuk ke dalam </a:t>
            </a:r>
            <a:r>
              <a:rPr lang="id-ID" sz="2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interface</a:t>
            </a:r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/</a:t>
            </a:r>
            <a:r>
              <a:rPr lang="id-ID" sz="2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port</a:t>
            </a:r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VLAN Access, maka paket tersebut akan diberikan tak/tanda secara internal oleh </a:t>
            </a:r>
            <a:r>
              <a:rPr lang="id-ID" sz="2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switch</a:t>
            </a:r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, agar </a:t>
            </a:r>
            <a:r>
              <a:rPr lang="id-ID" sz="2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switch</a:t>
            </a:r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mengetahui paket tersebut berasal dari VLAN ID berapa</a:t>
            </a:r>
          </a:p>
        </p:txBody>
      </p:sp>
      <p:sp>
        <p:nvSpPr>
          <p:cNvPr id="4" name="내용 개체 틀 2">
            <a:extLst>
              <a:ext uri="{FF2B5EF4-FFF2-40B4-BE49-F238E27FC236}">
                <a16:creationId xmlns:a16="http://schemas.microsoft.com/office/drawing/2014/main" id="{5887DC0B-2FB3-7CD3-9070-246F0FEF5CA4}"/>
              </a:ext>
            </a:extLst>
          </p:cNvPr>
          <p:cNvSpPr txBox="1">
            <a:spLocks/>
          </p:cNvSpPr>
          <p:nvPr/>
        </p:nvSpPr>
        <p:spPr>
          <a:xfrm>
            <a:off x="106984" y="4034869"/>
            <a:ext cx="8930644" cy="248343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base" latinLnBrk="0"/>
            <a:r>
              <a:rPr lang="id-ID" sz="2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Ketika </a:t>
            </a:r>
            <a:r>
              <a:rPr lang="id-ID" sz="2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frame</a:t>
            </a:r>
            <a:r>
              <a:rPr lang="id-ID" sz="2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keluar dari </a:t>
            </a:r>
            <a:r>
              <a:rPr lang="id-ID" sz="2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interface</a:t>
            </a:r>
            <a:r>
              <a:rPr lang="id-ID" sz="2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/</a:t>
            </a:r>
            <a:r>
              <a:rPr lang="id-ID" sz="2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port</a:t>
            </a:r>
            <a:r>
              <a:rPr lang="id-ID" sz="2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VLAN Access maka tak/tanda VLAN ID pada </a:t>
            </a:r>
            <a:r>
              <a:rPr lang="id-ID" sz="2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frame</a:t>
            </a:r>
            <a:r>
              <a:rPr lang="id-ID" sz="2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tersebut akan dihapus</a:t>
            </a:r>
          </a:p>
          <a:p>
            <a:pPr algn="just" fontAlgn="base" latinLnBrk="0"/>
            <a:r>
              <a:rPr lang="id-ID" sz="2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Sehingga ketika sampai ke perangkat akhir pengguna </a:t>
            </a:r>
            <a:r>
              <a:rPr lang="id-ID" sz="2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frame</a:t>
            </a:r>
            <a:r>
              <a:rPr lang="id-ID" sz="2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tidak memiliki tanda</a:t>
            </a:r>
          </a:p>
        </p:txBody>
      </p:sp>
    </p:spTree>
    <p:extLst>
      <p:ext uri="{BB962C8B-B14F-4D97-AF65-F5344CB8AC3E}">
        <p14:creationId xmlns:p14="http://schemas.microsoft.com/office/powerpoint/2010/main" val="1557688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4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214DC9D-B0D0-C8CF-F946-FA1751E55A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84881"/>
            <a:ext cx="9209116" cy="4696086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846741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VLAN Access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6" descr="Envelope outline">
            <a:extLst>
              <a:ext uri="{FF2B5EF4-FFF2-40B4-BE49-F238E27FC236}">
                <a16:creationId xmlns:a16="http://schemas.microsoft.com/office/drawing/2014/main" id="{9CFCE68D-57FD-CF15-6CAD-82E4A28F1C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27150" y="3144362"/>
            <a:ext cx="457200" cy="457200"/>
          </a:xfrm>
          <a:prstGeom prst="rect">
            <a:avLst/>
          </a:prstGeom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1BFC3085-0E52-E291-3DAD-B0E4460687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1617636"/>
              </p:ext>
            </p:extLst>
          </p:nvPr>
        </p:nvGraphicFramePr>
        <p:xfrm>
          <a:off x="184714" y="2597042"/>
          <a:ext cx="1726636" cy="525408"/>
        </p:xfrm>
        <a:graphic>
          <a:graphicData uri="http://schemas.openxmlformats.org/drawingml/2006/table">
            <a:tbl>
              <a:tblPr/>
              <a:tblGrid>
                <a:gridCol w="587620">
                  <a:extLst>
                    <a:ext uri="{9D8B030D-6E8A-4147-A177-3AD203B41FA5}">
                      <a16:colId xmlns:a16="http://schemas.microsoft.com/office/drawing/2014/main" val="3604626845"/>
                    </a:ext>
                  </a:extLst>
                </a:gridCol>
                <a:gridCol w="1139016">
                  <a:extLst>
                    <a:ext uri="{9D8B030D-6E8A-4147-A177-3AD203B41FA5}">
                      <a16:colId xmlns:a16="http://schemas.microsoft.com/office/drawing/2014/main" val="3127817496"/>
                    </a:ext>
                  </a:extLst>
                </a:gridCol>
              </a:tblGrid>
              <a:tr h="262704">
                <a:tc>
                  <a:txBody>
                    <a:bodyPr/>
                    <a:lstStyle/>
                    <a:p>
                      <a:pPr algn="l" latinLnBrk="0"/>
                      <a:r>
                        <a:rPr lang="id-ID" sz="1050" b="0" dirty="0" err="1">
                          <a:effectLst/>
                        </a:rPr>
                        <a:t>src-ip</a:t>
                      </a:r>
                      <a:endParaRPr lang="id-ID" sz="1050" b="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id-ID" sz="1050" b="0" dirty="0">
                          <a:effectLst/>
                        </a:rPr>
                        <a:t>192.168.20.1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6325089"/>
                  </a:ext>
                </a:extLst>
              </a:tr>
              <a:tr h="262704">
                <a:tc>
                  <a:txBody>
                    <a:bodyPr/>
                    <a:lstStyle/>
                    <a:p>
                      <a:pPr algn="l" latinLnBrk="0"/>
                      <a:r>
                        <a:rPr lang="id-ID" sz="1050" b="0" dirty="0" err="1">
                          <a:effectLst/>
                        </a:rPr>
                        <a:t>dst-ip</a:t>
                      </a:r>
                      <a:endParaRPr lang="id-ID" sz="1050" b="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id-ID" sz="1050" b="0" dirty="0">
                          <a:effectLst/>
                        </a:rPr>
                        <a:t>192.168.20. 2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8253514"/>
                  </a:ext>
                </a:extLst>
              </a:tr>
            </a:tbl>
          </a:graphicData>
        </a:graphic>
      </p:graphicFrame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2A2F4C2D-79CF-85C7-32E9-D31F0FCCE1F9}"/>
              </a:ext>
            </a:extLst>
          </p:cNvPr>
          <p:cNvCxnSpPr>
            <a:cxnSpLocks/>
          </p:cNvCxnSpPr>
          <p:nvPr/>
        </p:nvCxnSpPr>
        <p:spPr>
          <a:xfrm>
            <a:off x="1384300" y="3556000"/>
            <a:ext cx="1295400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8F68C844-9A2C-10EC-7B75-AA0C7DCF7473}"/>
              </a:ext>
            </a:extLst>
          </p:cNvPr>
          <p:cNvCxnSpPr>
            <a:cxnSpLocks/>
          </p:cNvCxnSpPr>
          <p:nvPr/>
        </p:nvCxnSpPr>
        <p:spPr>
          <a:xfrm>
            <a:off x="3568700" y="3556000"/>
            <a:ext cx="2025650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BE7B7469-E838-0CDC-94CE-AB4DFB833932}"/>
              </a:ext>
            </a:extLst>
          </p:cNvPr>
          <p:cNvCxnSpPr>
            <a:cxnSpLocks/>
          </p:cNvCxnSpPr>
          <p:nvPr/>
        </p:nvCxnSpPr>
        <p:spPr>
          <a:xfrm>
            <a:off x="6496050" y="3581400"/>
            <a:ext cx="1282700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E40FA1D5-E769-208F-DCD3-0C4B2B0CE8FD}"/>
              </a:ext>
            </a:extLst>
          </p:cNvPr>
          <p:cNvSpPr txBox="1"/>
          <p:nvPr/>
        </p:nvSpPr>
        <p:spPr>
          <a:xfrm>
            <a:off x="9391544" y="926814"/>
            <a:ext cx="2672892" cy="12464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atinLnBrk="0"/>
            <a:r>
              <a:rPr lang="id-ID" sz="1500" dirty="0"/>
              <a:t>Aturan </a:t>
            </a:r>
            <a:r>
              <a:rPr lang="id-ID" sz="1500" dirty="0" err="1"/>
              <a:t>tag</a:t>
            </a:r>
            <a:endParaRPr lang="id-ID" sz="1500" dirty="0"/>
          </a:p>
          <a:p>
            <a:pPr marL="228600" indent="-228600" latinLnBrk="0">
              <a:buFont typeface="Arial" panose="020B0604020202020204" pitchFamily="34" charset="0"/>
              <a:buChar char="•"/>
            </a:pPr>
            <a:r>
              <a:rPr lang="id-ID" sz="1500" dirty="0" err="1"/>
              <a:t>Inggress</a:t>
            </a:r>
            <a:r>
              <a:rPr lang="id-ID" sz="1500" dirty="0"/>
              <a:t> / </a:t>
            </a:r>
            <a:r>
              <a:rPr lang="id-ID" sz="1500" dirty="0" err="1"/>
              <a:t>frame</a:t>
            </a:r>
            <a:r>
              <a:rPr lang="id-ID" sz="1500" dirty="0"/>
              <a:t> masuk </a:t>
            </a:r>
            <a:r>
              <a:rPr lang="id-ID" sz="1500" dirty="0" err="1"/>
              <a:t>acess</a:t>
            </a:r>
            <a:r>
              <a:rPr lang="id-ID" sz="1500" dirty="0"/>
              <a:t> diberikan </a:t>
            </a:r>
            <a:r>
              <a:rPr lang="id-ID" sz="1500" dirty="0" err="1"/>
              <a:t>tag</a:t>
            </a:r>
            <a:endParaRPr lang="id-ID" sz="1500" dirty="0"/>
          </a:p>
          <a:p>
            <a:pPr marL="228600" indent="-228600" latinLnBrk="0">
              <a:buFont typeface="Arial" panose="020B0604020202020204" pitchFamily="34" charset="0"/>
              <a:buChar char="•"/>
            </a:pPr>
            <a:r>
              <a:rPr lang="id-ID" sz="1500" dirty="0" err="1"/>
              <a:t>Eggress</a:t>
            </a:r>
            <a:r>
              <a:rPr lang="id-ID" sz="1500" dirty="0"/>
              <a:t> / </a:t>
            </a:r>
            <a:r>
              <a:rPr lang="id-ID" sz="1500" dirty="0" err="1"/>
              <a:t>frame</a:t>
            </a:r>
            <a:r>
              <a:rPr lang="id-ID" sz="1500" dirty="0"/>
              <a:t> keluar </a:t>
            </a:r>
            <a:r>
              <a:rPr lang="id-ID" sz="1500" dirty="0" err="1"/>
              <a:t>access</a:t>
            </a:r>
            <a:r>
              <a:rPr lang="id-ID" sz="1500" dirty="0"/>
              <a:t> tak dihapus</a:t>
            </a:r>
          </a:p>
        </p:txBody>
      </p:sp>
      <p:pic>
        <p:nvPicPr>
          <p:cNvPr id="4" name="Graphic 3" descr="Envelope outline">
            <a:extLst>
              <a:ext uri="{FF2B5EF4-FFF2-40B4-BE49-F238E27FC236}">
                <a16:creationId xmlns:a16="http://schemas.microsoft.com/office/drawing/2014/main" id="{519D94E3-638D-BDDC-7019-3E28905857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100234" y="3144362"/>
            <a:ext cx="457200" cy="457200"/>
          </a:xfrm>
          <a:prstGeom prst="rect">
            <a:avLst/>
          </a:prstGeom>
        </p:spPr>
      </p:pic>
      <p:pic>
        <p:nvPicPr>
          <p:cNvPr id="5" name="Graphic 4" descr="Envelope outline">
            <a:extLst>
              <a:ext uri="{FF2B5EF4-FFF2-40B4-BE49-F238E27FC236}">
                <a16:creationId xmlns:a16="http://schemas.microsoft.com/office/drawing/2014/main" id="{F537FC02-19DA-953D-BBA5-FB92E46141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644718" y="3144362"/>
            <a:ext cx="457200" cy="457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B2010B0-5A30-EB05-7AE9-CF02DB6E5F0E}"/>
              </a:ext>
            </a:extLst>
          </p:cNvPr>
          <p:cNvSpPr txBox="1"/>
          <p:nvPr/>
        </p:nvSpPr>
        <p:spPr>
          <a:xfrm>
            <a:off x="2682818" y="2990473"/>
            <a:ext cx="3873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dirty="0">
                <a:solidFill>
                  <a:srgbClr val="FF0000"/>
                </a:solidFill>
              </a:rPr>
              <a:t>20</a:t>
            </a:r>
          </a:p>
        </p:txBody>
      </p:sp>
      <p:pic>
        <p:nvPicPr>
          <p:cNvPr id="11" name="Graphic 10" descr="Envelope outline">
            <a:extLst>
              <a:ext uri="{FF2B5EF4-FFF2-40B4-BE49-F238E27FC236}">
                <a16:creationId xmlns:a16="http://schemas.microsoft.com/office/drawing/2014/main" id="{810DB5CE-E73D-B977-93F5-F0383DE374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055746" y="3141500"/>
            <a:ext cx="457200" cy="457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68CE5EB-363D-81CB-9C87-E91A615EA821}"/>
              </a:ext>
            </a:extLst>
          </p:cNvPr>
          <p:cNvSpPr txBox="1"/>
          <p:nvPr/>
        </p:nvSpPr>
        <p:spPr>
          <a:xfrm>
            <a:off x="3093846" y="2987611"/>
            <a:ext cx="3873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dirty="0">
                <a:solidFill>
                  <a:srgbClr val="FF0000"/>
                </a:solidFill>
              </a:rPr>
              <a:t>20</a:t>
            </a:r>
          </a:p>
        </p:txBody>
      </p:sp>
      <p:pic>
        <p:nvPicPr>
          <p:cNvPr id="14" name="Graphic 13" descr="Envelope outline">
            <a:extLst>
              <a:ext uri="{FF2B5EF4-FFF2-40B4-BE49-F238E27FC236}">
                <a16:creationId xmlns:a16="http://schemas.microsoft.com/office/drawing/2014/main" id="{54AA1D26-BB04-0D8F-EE56-008CF14A7D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530600" y="3141500"/>
            <a:ext cx="457200" cy="457200"/>
          </a:xfrm>
          <a:prstGeom prst="rect">
            <a:avLst/>
          </a:prstGeom>
        </p:spPr>
      </p:pic>
      <p:pic>
        <p:nvPicPr>
          <p:cNvPr id="18" name="Graphic 17" descr="Envelope outline">
            <a:extLst>
              <a:ext uri="{FF2B5EF4-FFF2-40B4-BE49-F238E27FC236}">
                <a16:creationId xmlns:a16="http://schemas.microsoft.com/office/drawing/2014/main" id="{1B9C92AB-E82E-6700-ACAB-327FCB7C89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017896" y="3141500"/>
            <a:ext cx="457200" cy="457200"/>
          </a:xfrm>
          <a:prstGeom prst="rect">
            <a:avLst/>
          </a:prstGeom>
        </p:spPr>
      </p:pic>
      <p:pic>
        <p:nvPicPr>
          <p:cNvPr id="19" name="Graphic 18" descr="Envelope outline">
            <a:extLst>
              <a:ext uri="{FF2B5EF4-FFF2-40B4-BE49-F238E27FC236}">
                <a16:creationId xmlns:a16="http://schemas.microsoft.com/office/drawing/2014/main" id="{0A3476D7-FD66-174C-71E3-EA802A5DB2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551459" y="3149588"/>
            <a:ext cx="457200" cy="457200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3C50D390-6F38-1D0B-429A-E5B00025D76E}"/>
              </a:ext>
            </a:extLst>
          </p:cNvPr>
          <p:cNvSpPr txBox="1"/>
          <p:nvPr/>
        </p:nvSpPr>
        <p:spPr>
          <a:xfrm>
            <a:off x="5589559" y="2995699"/>
            <a:ext cx="3873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dirty="0">
                <a:solidFill>
                  <a:srgbClr val="FF0000"/>
                </a:solidFill>
              </a:rPr>
              <a:t>20</a:t>
            </a:r>
          </a:p>
        </p:txBody>
      </p:sp>
      <p:pic>
        <p:nvPicPr>
          <p:cNvPr id="21" name="Graphic 20" descr="Envelope outline">
            <a:extLst>
              <a:ext uri="{FF2B5EF4-FFF2-40B4-BE49-F238E27FC236}">
                <a16:creationId xmlns:a16="http://schemas.microsoft.com/office/drawing/2014/main" id="{6386FA30-7258-AEDB-5D36-F1C2A85A5E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962487" y="3146726"/>
            <a:ext cx="457200" cy="45720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0C158C2C-5B5C-52B0-47B3-4BC54C5FA02B}"/>
              </a:ext>
            </a:extLst>
          </p:cNvPr>
          <p:cNvSpPr txBox="1"/>
          <p:nvPr/>
        </p:nvSpPr>
        <p:spPr>
          <a:xfrm>
            <a:off x="6000587" y="2992837"/>
            <a:ext cx="3873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dirty="0">
                <a:solidFill>
                  <a:srgbClr val="FF0000"/>
                </a:solidFill>
              </a:rPr>
              <a:t>20</a:t>
            </a:r>
          </a:p>
        </p:txBody>
      </p:sp>
      <p:pic>
        <p:nvPicPr>
          <p:cNvPr id="23" name="Graphic 22" descr="Envelope outline">
            <a:extLst>
              <a:ext uri="{FF2B5EF4-FFF2-40B4-BE49-F238E27FC236}">
                <a16:creationId xmlns:a16="http://schemas.microsoft.com/office/drawing/2014/main" id="{9BCC8046-E45B-0279-DFD2-02DA71F18E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11242" y="3149588"/>
            <a:ext cx="457200" cy="457200"/>
          </a:xfrm>
          <a:prstGeom prst="rect">
            <a:avLst/>
          </a:prstGeom>
        </p:spPr>
      </p:pic>
      <p:pic>
        <p:nvPicPr>
          <p:cNvPr id="24" name="Graphic 23" descr="Envelope outline">
            <a:extLst>
              <a:ext uri="{FF2B5EF4-FFF2-40B4-BE49-F238E27FC236}">
                <a16:creationId xmlns:a16="http://schemas.microsoft.com/office/drawing/2014/main" id="{17DE04F9-1EEC-FE47-DD07-E0EBD0D863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497927" y="3130288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97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8" grpId="0"/>
      <p:bldP spid="12" grpId="0"/>
      <p:bldP spid="20" grpId="0"/>
      <p:bldP spid="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123245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Non-VLAN vs VLAN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28B111-BA9B-F299-64A4-946C660CE4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789" y="1199298"/>
            <a:ext cx="8938974" cy="3183515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7A0D676B-11FF-9BE9-24C0-0FFAE5F2A609}"/>
              </a:ext>
            </a:extLst>
          </p:cNvPr>
          <p:cNvSpPr txBox="1"/>
          <p:nvPr/>
        </p:nvSpPr>
        <p:spPr>
          <a:xfrm>
            <a:off x="513384" y="4573313"/>
            <a:ext cx="2210766" cy="3231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atinLnBrk="0"/>
            <a:r>
              <a:rPr lang="id-ID" sz="1500" dirty="0"/>
              <a:t>NON-VLAN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40BE64-AFAF-0AFC-D9A4-7CA8825179DE}"/>
              </a:ext>
            </a:extLst>
          </p:cNvPr>
          <p:cNvSpPr txBox="1"/>
          <p:nvPr/>
        </p:nvSpPr>
        <p:spPr>
          <a:xfrm>
            <a:off x="513385" y="4973363"/>
            <a:ext cx="2210766" cy="7848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atinLnBrk="0"/>
            <a:r>
              <a:rPr lang="id-ID" sz="1500" dirty="0"/>
              <a:t>Membagi jaringan pada </a:t>
            </a:r>
            <a:r>
              <a:rPr lang="id-ID" sz="1500" dirty="0" err="1"/>
              <a:t>switch</a:t>
            </a:r>
            <a:r>
              <a:rPr lang="id-ID" sz="1500" dirty="0"/>
              <a:t> menjadi 2 </a:t>
            </a:r>
            <a:r>
              <a:rPr lang="id-ID" sz="1500" dirty="0" err="1"/>
              <a:t>subnet</a:t>
            </a:r>
            <a:r>
              <a:rPr lang="id-ID" sz="1500" dirty="0"/>
              <a:t> yang berbeda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C153045-2EF7-7C56-94B1-720CA56C14B5}"/>
              </a:ext>
            </a:extLst>
          </p:cNvPr>
          <p:cNvSpPr txBox="1"/>
          <p:nvPr/>
        </p:nvSpPr>
        <p:spPr>
          <a:xfrm>
            <a:off x="2888283" y="4573313"/>
            <a:ext cx="6291479" cy="3231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atinLnBrk="0"/>
            <a:r>
              <a:rPr lang="id-ID" sz="1500" dirty="0"/>
              <a:t>VLAN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1E8875A-142F-0461-16D7-C3CD9ACCF9CA}"/>
              </a:ext>
            </a:extLst>
          </p:cNvPr>
          <p:cNvSpPr txBox="1"/>
          <p:nvPr/>
        </p:nvSpPr>
        <p:spPr>
          <a:xfrm>
            <a:off x="2888283" y="4973363"/>
            <a:ext cx="6291479" cy="5539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atinLnBrk="0"/>
            <a:r>
              <a:rPr lang="id-ID" sz="1500" dirty="0"/>
              <a:t>Pada </a:t>
            </a:r>
            <a:r>
              <a:rPr lang="id-ID" sz="1500" dirty="0" err="1"/>
              <a:t>topologi</a:t>
            </a:r>
            <a:r>
              <a:rPr lang="id-ID" sz="1500" dirty="0"/>
              <a:t> yang sama bagi menjadi VLAN 10 dan VLAN 20 dengan konfigurasi VLAN </a:t>
            </a:r>
            <a:r>
              <a:rPr lang="id-ID" sz="1500" dirty="0" err="1"/>
              <a:t>sbb</a:t>
            </a:r>
            <a:r>
              <a:rPr lang="id-ID" sz="1500" dirty="0"/>
              <a:t>: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F087E81C-C896-BCE1-6CB9-41D3164E34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314684"/>
              </p:ext>
            </p:extLst>
          </p:nvPr>
        </p:nvGraphicFramePr>
        <p:xfrm>
          <a:off x="2888283" y="5604245"/>
          <a:ext cx="6291480" cy="11064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97160">
                  <a:extLst>
                    <a:ext uri="{9D8B030D-6E8A-4147-A177-3AD203B41FA5}">
                      <a16:colId xmlns:a16="http://schemas.microsoft.com/office/drawing/2014/main" val="3677672160"/>
                    </a:ext>
                  </a:extLst>
                </a:gridCol>
                <a:gridCol w="2097160">
                  <a:extLst>
                    <a:ext uri="{9D8B030D-6E8A-4147-A177-3AD203B41FA5}">
                      <a16:colId xmlns:a16="http://schemas.microsoft.com/office/drawing/2014/main" val="1756648091"/>
                    </a:ext>
                  </a:extLst>
                </a:gridCol>
                <a:gridCol w="2097160">
                  <a:extLst>
                    <a:ext uri="{9D8B030D-6E8A-4147-A177-3AD203B41FA5}">
                      <a16:colId xmlns:a16="http://schemas.microsoft.com/office/drawing/2014/main" val="3354949784"/>
                    </a:ext>
                  </a:extLst>
                </a:gridCol>
              </a:tblGrid>
              <a:tr h="368826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VLAN 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VLAN 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PORT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1295984"/>
                  </a:ext>
                </a:extLst>
              </a:tr>
              <a:tr h="368826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Dosen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Fa0/1-10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0013614"/>
                  </a:ext>
                </a:extLst>
              </a:tr>
              <a:tr h="368826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Mahasiswa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Fa0/11-20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216545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8FB89064-6921-A428-4AD0-DDBD30FD8F30}"/>
              </a:ext>
            </a:extLst>
          </p:cNvPr>
          <p:cNvSpPr txBox="1"/>
          <p:nvPr/>
        </p:nvSpPr>
        <p:spPr>
          <a:xfrm>
            <a:off x="3175363" y="1922533"/>
            <a:ext cx="7557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Fa0/1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C00F64E-3A21-2670-89E0-3E1210191F78}"/>
              </a:ext>
            </a:extLst>
          </p:cNvPr>
          <p:cNvSpPr txBox="1"/>
          <p:nvPr/>
        </p:nvSpPr>
        <p:spPr>
          <a:xfrm>
            <a:off x="3175363" y="2988530"/>
            <a:ext cx="7557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Fa0/2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6F6741B-ECAF-A487-1493-7D75C06728A0}"/>
              </a:ext>
            </a:extLst>
          </p:cNvPr>
          <p:cNvSpPr txBox="1"/>
          <p:nvPr/>
        </p:nvSpPr>
        <p:spPr>
          <a:xfrm>
            <a:off x="5207718" y="1922533"/>
            <a:ext cx="8823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Fa0/11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B8914F7-0CC6-2B86-5F0C-1D678053B578}"/>
              </a:ext>
            </a:extLst>
          </p:cNvPr>
          <p:cNvSpPr txBox="1"/>
          <p:nvPr/>
        </p:nvSpPr>
        <p:spPr>
          <a:xfrm>
            <a:off x="5207718" y="2988530"/>
            <a:ext cx="8823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Fa0/12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98AF8F2-1DBB-EAAE-3D8F-A58DD38AFB55}"/>
              </a:ext>
            </a:extLst>
          </p:cNvPr>
          <p:cNvSpPr txBox="1"/>
          <p:nvPr/>
        </p:nvSpPr>
        <p:spPr>
          <a:xfrm>
            <a:off x="9412015" y="1276202"/>
            <a:ext cx="2666830" cy="1015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atinLnBrk="0"/>
            <a:r>
              <a:rPr lang="id-ID" sz="1500" dirty="0"/>
              <a:t>amati kedua konfigurasi ketika tidak ada dan ketika VLAN pada saat terjadi pengiriman </a:t>
            </a:r>
            <a:r>
              <a:rPr lang="id-ID" sz="1500" dirty="0" err="1"/>
              <a:t>frame</a:t>
            </a:r>
            <a:r>
              <a:rPr lang="id-ID" sz="1500" dirty="0"/>
              <a:t> </a:t>
            </a:r>
            <a:r>
              <a:rPr lang="id-ID" sz="1500" dirty="0" err="1"/>
              <a:t>broadcast</a:t>
            </a:r>
            <a:endParaRPr lang="id-ID" sz="1500" dirty="0"/>
          </a:p>
        </p:txBody>
      </p:sp>
    </p:spTree>
    <p:extLst>
      <p:ext uri="{BB962C8B-B14F-4D97-AF65-F5344CB8AC3E}">
        <p14:creationId xmlns:p14="http://schemas.microsoft.com/office/powerpoint/2010/main" val="3896760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3" grpId="0" animBg="1"/>
      <p:bldP spid="8" grpId="0" animBg="1"/>
      <p:bldP spid="9" grpId="0" animBg="1"/>
      <p:bldP spid="13" grpId="0"/>
      <p:bldP spid="14" grpId="0"/>
      <p:bldP spid="15" grpId="0"/>
      <p:bldP spid="17" grpId="0"/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D963838-7BA0-C4FD-DA25-A8030A3301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321" y="1143556"/>
            <a:ext cx="5381924" cy="3689948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866251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VLAN Antar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C153045-2EF7-7C56-94B1-720CA56C14B5}"/>
              </a:ext>
            </a:extLst>
          </p:cNvPr>
          <p:cNvSpPr txBox="1"/>
          <p:nvPr/>
        </p:nvSpPr>
        <p:spPr>
          <a:xfrm>
            <a:off x="197322" y="4942518"/>
            <a:ext cx="5381924" cy="3231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atinLnBrk="0"/>
            <a:r>
              <a:rPr lang="id-ID" sz="1500" dirty="0"/>
              <a:t>VLAN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F087E81C-C896-BCE1-6CB9-41D3164E34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9516948"/>
              </p:ext>
            </p:extLst>
          </p:nvPr>
        </p:nvGraphicFramePr>
        <p:xfrm>
          <a:off x="197321" y="5429489"/>
          <a:ext cx="5381925" cy="11064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93975">
                  <a:extLst>
                    <a:ext uri="{9D8B030D-6E8A-4147-A177-3AD203B41FA5}">
                      <a16:colId xmlns:a16="http://schemas.microsoft.com/office/drawing/2014/main" val="3677672160"/>
                    </a:ext>
                  </a:extLst>
                </a:gridCol>
                <a:gridCol w="1793975">
                  <a:extLst>
                    <a:ext uri="{9D8B030D-6E8A-4147-A177-3AD203B41FA5}">
                      <a16:colId xmlns:a16="http://schemas.microsoft.com/office/drawing/2014/main" val="1756648091"/>
                    </a:ext>
                  </a:extLst>
                </a:gridCol>
                <a:gridCol w="1793975">
                  <a:extLst>
                    <a:ext uri="{9D8B030D-6E8A-4147-A177-3AD203B41FA5}">
                      <a16:colId xmlns:a16="http://schemas.microsoft.com/office/drawing/2014/main" val="3354949784"/>
                    </a:ext>
                  </a:extLst>
                </a:gridCol>
              </a:tblGrid>
              <a:tr h="368826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VLAN 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VLAN 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PORT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1295984"/>
                  </a:ext>
                </a:extLst>
              </a:tr>
              <a:tr h="368826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Dosen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Fa0/1-10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0013614"/>
                  </a:ext>
                </a:extLst>
              </a:tr>
              <a:tr h="368826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Mahasiswa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Fa0/11-20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216545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8FB89064-6921-A428-4AD0-DDBD30FD8F30}"/>
              </a:ext>
            </a:extLst>
          </p:cNvPr>
          <p:cNvSpPr txBox="1"/>
          <p:nvPr/>
        </p:nvSpPr>
        <p:spPr>
          <a:xfrm>
            <a:off x="197321" y="2382930"/>
            <a:ext cx="6295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dirty="0"/>
              <a:t>Fa0/1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C00F64E-3A21-2670-89E0-3E1210191F78}"/>
              </a:ext>
            </a:extLst>
          </p:cNvPr>
          <p:cNvSpPr txBox="1"/>
          <p:nvPr/>
        </p:nvSpPr>
        <p:spPr>
          <a:xfrm>
            <a:off x="3572601" y="2382012"/>
            <a:ext cx="6295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dirty="0"/>
              <a:t>Fa0/1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6F6741B-ECAF-A487-1493-7D75C06728A0}"/>
              </a:ext>
            </a:extLst>
          </p:cNvPr>
          <p:cNvSpPr txBox="1"/>
          <p:nvPr/>
        </p:nvSpPr>
        <p:spPr>
          <a:xfrm>
            <a:off x="147627" y="3310217"/>
            <a:ext cx="7289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dirty="0"/>
              <a:t>Fa0/11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B8914F7-0CC6-2B86-5F0C-1D678053B578}"/>
              </a:ext>
            </a:extLst>
          </p:cNvPr>
          <p:cNvSpPr txBox="1"/>
          <p:nvPr/>
        </p:nvSpPr>
        <p:spPr>
          <a:xfrm>
            <a:off x="3462046" y="3310217"/>
            <a:ext cx="8823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dirty="0"/>
              <a:t>Fa0/11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98AF8F2-1DBB-EAAE-3D8F-A58DD38AFB55}"/>
              </a:ext>
            </a:extLst>
          </p:cNvPr>
          <p:cNvSpPr txBox="1"/>
          <p:nvPr/>
        </p:nvSpPr>
        <p:spPr>
          <a:xfrm>
            <a:off x="5904081" y="1147016"/>
            <a:ext cx="6174761" cy="3231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atinLnBrk="0"/>
            <a:r>
              <a:rPr lang="id-ID" sz="1500" dirty="0"/>
              <a:t>Hasil PING sesuai tabel berikut: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0FB1E4-AE7E-C25F-A372-6F86D33001E8}"/>
              </a:ext>
            </a:extLst>
          </p:cNvPr>
          <p:cNvSpPr txBox="1"/>
          <p:nvPr/>
        </p:nvSpPr>
        <p:spPr>
          <a:xfrm>
            <a:off x="1352499" y="2536817"/>
            <a:ext cx="6295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dirty="0"/>
              <a:t>Fa0/3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60D2BA5-2E5B-A980-1F82-1BBC302E1D2A}"/>
              </a:ext>
            </a:extLst>
          </p:cNvPr>
          <p:cNvSpPr txBox="1"/>
          <p:nvPr/>
        </p:nvSpPr>
        <p:spPr>
          <a:xfrm>
            <a:off x="2507678" y="2536818"/>
            <a:ext cx="6295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dirty="0"/>
              <a:t>Fa0/3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3962108-7521-F453-04F9-6CABE4EAFECD}"/>
              </a:ext>
            </a:extLst>
          </p:cNvPr>
          <p:cNvSpPr/>
          <p:nvPr/>
        </p:nvSpPr>
        <p:spPr>
          <a:xfrm>
            <a:off x="1246909" y="2844594"/>
            <a:ext cx="1890300" cy="163806"/>
          </a:xfrm>
          <a:prstGeom prst="rect">
            <a:avLst/>
          </a:prstGeom>
          <a:solidFill>
            <a:srgbClr val="AAFFFF">
              <a:alpha val="25882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259F789E-6F49-2E1C-EBCE-D8122623B6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0793420"/>
              </p:ext>
            </p:extLst>
          </p:nvPr>
        </p:nvGraphicFramePr>
        <p:xfrm>
          <a:off x="5904082" y="1635606"/>
          <a:ext cx="6174762" cy="11064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8254">
                  <a:extLst>
                    <a:ext uri="{9D8B030D-6E8A-4147-A177-3AD203B41FA5}">
                      <a16:colId xmlns:a16="http://schemas.microsoft.com/office/drawing/2014/main" val="3677672160"/>
                    </a:ext>
                  </a:extLst>
                </a:gridCol>
                <a:gridCol w="2058254">
                  <a:extLst>
                    <a:ext uri="{9D8B030D-6E8A-4147-A177-3AD203B41FA5}">
                      <a16:colId xmlns:a16="http://schemas.microsoft.com/office/drawing/2014/main" val="1756648091"/>
                    </a:ext>
                  </a:extLst>
                </a:gridCol>
                <a:gridCol w="2058254">
                  <a:extLst>
                    <a:ext uri="{9D8B030D-6E8A-4147-A177-3AD203B41FA5}">
                      <a16:colId xmlns:a16="http://schemas.microsoft.com/office/drawing/2014/main" val="3354949784"/>
                    </a:ext>
                  </a:extLst>
                </a:gridCol>
              </a:tblGrid>
              <a:tr h="368826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PC ASAL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PC TUJUAN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HASIL PING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1295984"/>
                  </a:ext>
                </a:extLst>
              </a:tr>
              <a:tr h="368826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192.168.10.1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192.168.10.2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err="1"/>
                        <a:t>reply</a:t>
                      </a:r>
                      <a:endParaRPr lang="id-ID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0013614"/>
                  </a:ext>
                </a:extLst>
              </a:tr>
              <a:tr h="36882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/>
                        <a:t>192.168.20.1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/>
                        <a:t>192.168.20.2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fail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5133944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A9CDDA3C-153D-E32F-FE51-D7748546BA46}"/>
              </a:ext>
            </a:extLst>
          </p:cNvPr>
          <p:cNvSpPr txBox="1"/>
          <p:nvPr/>
        </p:nvSpPr>
        <p:spPr>
          <a:xfrm>
            <a:off x="5847551" y="2848552"/>
            <a:ext cx="575945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 fontAlgn="base" latinLnBrk="0"/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Hanya PC VLAN 10 saja yang bisa saling berkomunikasi karena dari SW-A ke SW-B memiliki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link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untuk VLAN 10</a:t>
            </a:r>
          </a:p>
          <a:p>
            <a:pPr algn="just" rtl="0" fontAlgn="base" latinLnBrk="0"/>
            <a:r>
              <a:rPr lang="id-ID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Sedangkan PC VLAN 20 tidak dapat berkomunikasi karena tidak ada </a:t>
            </a:r>
            <a:r>
              <a:rPr lang="id-ID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link</a:t>
            </a:r>
            <a:r>
              <a:rPr lang="id-ID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VLAN 20 yang menghubungkan kedua </a:t>
            </a:r>
            <a:r>
              <a:rPr lang="id-ID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Switch</a:t>
            </a:r>
            <a:endParaRPr lang="id-ID" sz="1800" b="0" dirty="0">
              <a:solidFill>
                <a:srgbClr val="273239"/>
              </a:solidFill>
              <a:highlight>
                <a:srgbClr val="FFFFFF"/>
              </a:highlight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319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3" grpId="0"/>
      <p:bldP spid="14" grpId="0"/>
      <p:bldP spid="15" grpId="0"/>
      <p:bldP spid="17" grpId="0"/>
      <p:bldP spid="18" grpId="0" animBg="1"/>
      <p:bldP spid="10" grpId="0"/>
      <p:bldP spid="12" grpId="0"/>
      <p:bldP spid="16" grpId="0" animBg="1"/>
      <p:bldP spid="2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D963838-7BA0-C4FD-DA25-A8030A3301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321" y="1143556"/>
            <a:ext cx="5381924" cy="3689948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866251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VLAN Antar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C153045-2EF7-7C56-94B1-720CA56C14B5}"/>
              </a:ext>
            </a:extLst>
          </p:cNvPr>
          <p:cNvSpPr txBox="1"/>
          <p:nvPr/>
        </p:nvSpPr>
        <p:spPr>
          <a:xfrm>
            <a:off x="197322" y="4942518"/>
            <a:ext cx="5381924" cy="3231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atinLnBrk="0"/>
            <a:r>
              <a:rPr lang="id-ID" sz="1500" dirty="0"/>
              <a:t>VLAN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F087E81C-C896-BCE1-6CB9-41D3164E34A9}"/>
              </a:ext>
            </a:extLst>
          </p:cNvPr>
          <p:cNvGraphicFramePr>
            <a:graphicFrameLocks noGrp="1"/>
          </p:cNvGraphicFramePr>
          <p:nvPr/>
        </p:nvGraphicFramePr>
        <p:xfrm>
          <a:off x="197321" y="5429489"/>
          <a:ext cx="5381925" cy="11064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93975">
                  <a:extLst>
                    <a:ext uri="{9D8B030D-6E8A-4147-A177-3AD203B41FA5}">
                      <a16:colId xmlns:a16="http://schemas.microsoft.com/office/drawing/2014/main" val="3677672160"/>
                    </a:ext>
                  </a:extLst>
                </a:gridCol>
                <a:gridCol w="1793975">
                  <a:extLst>
                    <a:ext uri="{9D8B030D-6E8A-4147-A177-3AD203B41FA5}">
                      <a16:colId xmlns:a16="http://schemas.microsoft.com/office/drawing/2014/main" val="1756648091"/>
                    </a:ext>
                  </a:extLst>
                </a:gridCol>
                <a:gridCol w="1793975">
                  <a:extLst>
                    <a:ext uri="{9D8B030D-6E8A-4147-A177-3AD203B41FA5}">
                      <a16:colId xmlns:a16="http://schemas.microsoft.com/office/drawing/2014/main" val="3354949784"/>
                    </a:ext>
                  </a:extLst>
                </a:gridCol>
              </a:tblGrid>
              <a:tr h="368826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VLAN 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VLAN 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PORT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1295984"/>
                  </a:ext>
                </a:extLst>
              </a:tr>
              <a:tr h="368826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Dosen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Fa0/1-10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0013614"/>
                  </a:ext>
                </a:extLst>
              </a:tr>
              <a:tr h="368826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Mahasiswa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Fa0/11-20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216545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8FB89064-6921-A428-4AD0-DDBD30FD8F30}"/>
              </a:ext>
            </a:extLst>
          </p:cNvPr>
          <p:cNvSpPr txBox="1"/>
          <p:nvPr/>
        </p:nvSpPr>
        <p:spPr>
          <a:xfrm>
            <a:off x="197321" y="2382930"/>
            <a:ext cx="6295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dirty="0"/>
              <a:t>Fa0/1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C00F64E-3A21-2670-89E0-3E1210191F78}"/>
              </a:ext>
            </a:extLst>
          </p:cNvPr>
          <p:cNvSpPr txBox="1"/>
          <p:nvPr/>
        </p:nvSpPr>
        <p:spPr>
          <a:xfrm>
            <a:off x="197321" y="3293455"/>
            <a:ext cx="7289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dirty="0"/>
              <a:t>Fa0/11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6F6741B-ECAF-A487-1493-7D75C06728A0}"/>
              </a:ext>
            </a:extLst>
          </p:cNvPr>
          <p:cNvSpPr txBox="1"/>
          <p:nvPr/>
        </p:nvSpPr>
        <p:spPr>
          <a:xfrm>
            <a:off x="3462046" y="2382930"/>
            <a:ext cx="6295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dirty="0"/>
              <a:t>Fa0/1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B8914F7-0CC6-2B86-5F0C-1D678053B578}"/>
              </a:ext>
            </a:extLst>
          </p:cNvPr>
          <p:cNvSpPr txBox="1"/>
          <p:nvPr/>
        </p:nvSpPr>
        <p:spPr>
          <a:xfrm>
            <a:off x="3462046" y="3310217"/>
            <a:ext cx="8823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dirty="0"/>
              <a:t>Fa0/11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98AF8F2-1DBB-EAAE-3D8F-A58DD38AFB55}"/>
              </a:ext>
            </a:extLst>
          </p:cNvPr>
          <p:cNvSpPr txBox="1"/>
          <p:nvPr/>
        </p:nvSpPr>
        <p:spPr>
          <a:xfrm>
            <a:off x="5904081" y="1147016"/>
            <a:ext cx="6174761" cy="3231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atinLnBrk="0"/>
            <a:r>
              <a:rPr lang="id-ID" sz="1500" dirty="0"/>
              <a:t>Hasil PING sesuai tabel berikut: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0FB1E4-AE7E-C25F-A372-6F86D33001E8}"/>
              </a:ext>
            </a:extLst>
          </p:cNvPr>
          <p:cNvSpPr txBox="1"/>
          <p:nvPr/>
        </p:nvSpPr>
        <p:spPr>
          <a:xfrm>
            <a:off x="1352499" y="2536817"/>
            <a:ext cx="7289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dirty="0"/>
              <a:t>Fa0/13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60D2BA5-2E5B-A980-1F82-1BBC302E1D2A}"/>
              </a:ext>
            </a:extLst>
          </p:cNvPr>
          <p:cNvSpPr txBox="1"/>
          <p:nvPr/>
        </p:nvSpPr>
        <p:spPr>
          <a:xfrm>
            <a:off x="2507678" y="2536818"/>
            <a:ext cx="7289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dirty="0"/>
              <a:t>Fa0/13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3962108-7521-F453-04F9-6CABE4EAFECD}"/>
              </a:ext>
            </a:extLst>
          </p:cNvPr>
          <p:cNvSpPr/>
          <p:nvPr/>
        </p:nvSpPr>
        <p:spPr>
          <a:xfrm>
            <a:off x="1246909" y="2844594"/>
            <a:ext cx="1890300" cy="163806"/>
          </a:xfrm>
          <a:prstGeom prst="rect">
            <a:avLst/>
          </a:prstGeom>
          <a:solidFill>
            <a:srgbClr val="FFFF7F">
              <a:alpha val="25098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259F789E-6F49-2E1C-EBCE-D8122623B6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3009077"/>
              </p:ext>
            </p:extLst>
          </p:nvPr>
        </p:nvGraphicFramePr>
        <p:xfrm>
          <a:off x="5904082" y="1635606"/>
          <a:ext cx="6174762" cy="11064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8254">
                  <a:extLst>
                    <a:ext uri="{9D8B030D-6E8A-4147-A177-3AD203B41FA5}">
                      <a16:colId xmlns:a16="http://schemas.microsoft.com/office/drawing/2014/main" val="3677672160"/>
                    </a:ext>
                  </a:extLst>
                </a:gridCol>
                <a:gridCol w="2058254">
                  <a:extLst>
                    <a:ext uri="{9D8B030D-6E8A-4147-A177-3AD203B41FA5}">
                      <a16:colId xmlns:a16="http://schemas.microsoft.com/office/drawing/2014/main" val="1756648091"/>
                    </a:ext>
                  </a:extLst>
                </a:gridCol>
                <a:gridCol w="2058254">
                  <a:extLst>
                    <a:ext uri="{9D8B030D-6E8A-4147-A177-3AD203B41FA5}">
                      <a16:colId xmlns:a16="http://schemas.microsoft.com/office/drawing/2014/main" val="3354949784"/>
                    </a:ext>
                  </a:extLst>
                </a:gridCol>
              </a:tblGrid>
              <a:tr h="368826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PC ASAL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PC TUJUAN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HASIL PING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1295984"/>
                  </a:ext>
                </a:extLst>
              </a:tr>
              <a:tr h="368826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192.168.10.1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192.168.10.2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fail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0013614"/>
                  </a:ext>
                </a:extLst>
              </a:tr>
              <a:tr h="36882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/>
                        <a:t>192.168.20.1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/>
                        <a:t>192.168.20.2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err="1"/>
                        <a:t>reply</a:t>
                      </a:r>
                      <a:endParaRPr lang="id-ID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5133944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3A8D429B-BE27-0999-DF64-28E5D0B85DB6}"/>
              </a:ext>
            </a:extLst>
          </p:cNvPr>
          <p:cNvSpPr txBox="1"/>
          <p:nvPr/>
        </p:nvSpPr>
        <p:spPr>
          <a:xfrm>
            <a:off x="5847551" y="2848552"/>
            <a:ext cx="575945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 fontAlgn="base" latinLnBrk="0"/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Hanya PC VLAN 20 saja yang bisa saling berkomunikasi karena dari SW-A ke SW-B memiliki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link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untuk VLAN 20</a:t>
            </a:r>
          </a:p>
          <a:p>
            <a:pPr algn="just" rtl="0" fontAlgn="base" latinLnBrk="0"/>
            <a:r>
              <a:rPr lang="id-ID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Sedangkan PC VLAN 10 tidak dapat berkomunikasi karena tidak ada </a:t>
            </a:r>
            <a:r>
              <a:rPr lang="id-ID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link</a:t>
            </a:r>
            <a:r>
              <a:rPr lang="id-ID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VLAN 10 yang menghubungkan kedua </a:t>
            </a:r>
            <a:r>
              <a:rPr lang="id-ID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Switch</a:t>
            </a:r>
            <a:endParaRPr lang="id-ID" sz="1800" b="0" dirty="0">
              <a:solidFill>
                <a:srgbClr val="273239"/>
              </a:solidFill>
              <a:highlight>
                <a:srgbClr val="FFFFFF"/>
              </a:highlight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0047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3" grpId="0"/>
      <p:bldP spid="14" grpId="0"/>
      <p:bldP spid="15" grpId="0"/>
      <p:bldP spid="17" grpId="0"/>
      <p:bldP spid="18" grpId="0" animBg="1"/>
      <p:bldP spid="10" grpId="0"/>
      <p:bldP spid="12" grpId="0"/>
      <p:bldP spid="16" grpId="0" animBg="1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842419A-2973-36B8-0D6E-626FF7E0C1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155" y="1118751"/>
            <a:ext cx="5466091" cy="3722118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866251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VLAN Antar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C153045-2EF7-7C56-94B1-720CA56C14B5}"/>
              </a:ext>
            </a:extLst>
          </p:cNvPr>
          <p:cNvSpPr txBox="1"/>
          <p:nvPr/>
        </p:nvSpPr>
        <p:spPr>
          <a:xfrm>
            <a:off x="197322" y="4942518"/>
            <a:ext cx="5381924" cy="3231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atinLnBrk="0"/>
            <a:r>
              <a:rPr lang="id-ID" sz="1500" dirty="0"/>
              <a:t>VLAN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F087E81C-C896-BCE1-6CB9-41D3164E34A9}"/>
              </a:ext>
            </a:extLst>
          </p:cNvPr>
          <p:cNvGraphicFramePr>
            <a:graphicFrameLocks noGrp="1"/>
          </p:cNvGraphicFramePr>
          <p:nvPr/>
        </p:nvGraphicFramePr>
        <p:xfrm>
          <a:off x="197321" y="5429489"/>
          <a:ext cx="5381925" cy="11064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93975">
                  <a:extLst>
                    <a:ext uri="{9D8B030D-6E8A-4147-A177-3AD203B41FA5}">
                      <a16:colId xmlns:a16="http://schemas.microsoft.com/office/drawing/2014/main" val="3677672160"/>
                    </a:ext>
                  </a:extLst>
                </a:gridCol>
                <a:gridCol w="1793975">
                  <a:extLst>
                    <a:ext uri="{9D8B030D-6E8A-4147-A177-3AD203B41FA5}">
                      <a16:colId xmlns:a16="http://schemas.microsoft.com/office/drawing/2014/main" val="1756648091"/>
                    </a:ext>
                  </a:extLst>
                </a:gridCol>
                <a:gridCol w="1793975">
                  <a:extLst>
                    <a:ext uri="{9D8B030D-6E8A-4147-A177-3AD203B41FA5}">
                      <a16:colId xmlns:a16="http://schemas.microsoft.com/office/drawing/2014/main" val="3354949784"/>
                    </a:ext>
                  </a:extLst>
                </a:gridCol>
              </a:tblGrid>
              <a:tr h="368826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VLAN 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VLAN 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PORT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1295984"/>
                  </a:ext>
                </a:extLst>
              </a:tr>
              <a:tr h="368826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Dosen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Fa0/1-10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0013614"/>
                  </a:ext>
                </a:extLst>
              </a:tr>
              <a:tr h="368826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Mahasiswa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Fa0/11-20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216545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8FB89064-6921-A428-4AD0-DDBD30FD8F30}"/>
              </a:ext>
            </a:extLst>
          </p:cNvPr>
          <p:cNvSpPr txBox="1"/>
          <p:nvPr/>
        </p:nvSpPr>
        <p:spPr>
          <a:xfrm>
            <a:off x="197321" y="2382930"/>
            <a:ext cx="6295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dirty="0"/>
              <a:t>Fa0/1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C00F64E-3A21-2670-89E0-3E1210191F78}"/>
              </a:ext>
            </a:extLst>
          </p:cNvPr>
          <p:cNvSpPr txBox="1"/>
          <p:nvPr/>
        </p:nvSpPr>
        <p:spPr>
          <a:xfrm>
            <a:off x="197321" y="3293455"/>
            <a:ext cx="7289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dirty="0"/>
              <a:t>Fa0/11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6F6741B-ECAF-A487-1493-7D75C06728A0}"/>
              </a:ext>
            </a:extLst>
          </p:cNvPr>
          <p:cNvSpPr txBox="1"/>
          <p:nvPr/>
        </p:nvSpPr>
        <p:spPr>
          <a:xfrm>
            <a:off x="3462046" y="2382930"/>
            <a:ext cx="6295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dirty="0"/>
              <a:t>Fa0/1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B8914F7-0CC6-2B86-5F0C-1D678053B578}"/>
              </a:ext>
            </a:extLst>
          </p:cNvPr>
          <p:cNvSpPr txBox="1"/>
          <p:nvPr/>
        </p:nvSpPr>
        <p:spPr>
          <a:xfrm>
            <a:off x="3462046" y="3310217"/>
            <a:ext cx="8823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dirty="0"/>
              <a:t>Fa0/11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98AF8F2-1DBB-EAAE-3D8F-A58DD38AFB55}"/>
              </a:ext>
            </a:extLst>
          </p:cNvPr>
          <p:cNvSpPr txBox="1"/>
          <p:nvPr/>
        </p:nvSpPr>
        <p:spPr>
          <a:xfrm>
            <a:off x="5904081" y="1147016"/>
            <a:ext cx="6174761" cy="3231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atinLnBrk="0"/>
            <a:r>
              <a:rPr lang="id-ID" sz="1500" dirty="0"/>
              <a:t>Hasil PING sesuai tabel berikut: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0FB1E4-AE7E-C25F-A372-6F86D33001E8}"/>
              </a:ext>
            </a:extLst>
          </p:cNvPr>
          <p:cNvSpPr txBox="1"/>
          <p:nvPr/>
        </p:nvSpPr>
        <p:spPr>
          <a:xfrm>
            <a:off x="1132748" y="3082634"/>
            <a:ext cx="7289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dirty="0"/>
              <a:t>Fa0/13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60D2BA5-2E5B-A980-1F82-1BBC302E1D2A}"/>
              </a:ext>
            </a:extLst>
          </p:cNvPr>
          <p:cNvSpPr txBox="1"/>
          <p:nvPr/>
        </p:nvSpPr>
        <p:spPr>
          <a:xfrm>
            <a:off x="2456440" y="3069555"/>
            <a:ext cx="7289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dirty="0"/>
              <a:t>Fa0/13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3962108-7521-F453-04F9-6CABE4EAFECD}"/>
              </a:ext>
            </a:extLst>
          </p:cNvPr>
          <p:cNvSpPr/>
          <p:nvPr/>
        </p:nvSpPr>
        <p:spPr>
          <a:xfrm>
            <a:off x="1233798" y="2999409"/>
            <a:ext cx="1890300" cy="109014"/>
          </a:xfrm>
          <a:prstGeom prst="rect">
            <a:avLst/>
          </a:prstGeom>
          <a:solidFill>
            <a:srgbClr val="FFFF7F">
              <a:alpha val="25098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259F789E-6F49-2E1C-EBCE-D8122623B6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5280110"/>
              </p:ext>
            </p:extLst>
          </p:nvPr>
        </p:nvGraphicFramePr>
        <p:xfrm>
          <a:off x="5904082" y="1635606"/>
          <a:ext cx="6174762" cy="11064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8254">
                  <a:extLst>
                    <a:ext uri="{9D8B030D-6E8A-4147-A177-3AD203B41FA5}">
                      <a16:colId xmlns:a16="http://schemas.microsoft.com/office/drawing/2014/main" val="3677672160"/>
                    </a:ext>
                  </a:extLst>
                </a:gridCol>
                <a:gridCol w="2058254">
                  <a:extLst>
                    <a:ext uri="{9D8B030D-6E8A-4147-A177-3AD203B41FA5}">
                      <a16:colId xmlns:a16="http://schemas.microsoft.com/office/drawing/2014/main" val="1756648091"/>
                    </a:ext>
                  </a:extLst>
                </a:gridCol>
                <a:gridCol w="2058254">
                  <a:extLst>
                    <a:ext uri="{9D8B030D-6E8A-4147-A177-3AD203B41FA5}">
                      <a16:colId xmlns:a16="http://schemas.microsoft.com/office/drawing/2014/main" val="3354949784"/>
                    </a:ext>
                  </a:extLst>
                </a:gridCol>
              </a:tblGrid>
              <a:tr h="368826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PC ASAL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PC TUJUAN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HASIL PING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1295984"/>
                  </a:ext>
                </a:extLst>
              </a:tr>
              <a:tr h="368826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192.168.10.1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192.168.10.2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err="1"/>
                        <a:t>reply</a:t>
                      </a:r>
                      <a:endParaRPr lang="id-ID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0013614"/>
                  </a:ext>
                </a:extLst>
              </a:tr>
              <a:tr h="36882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/>
                        <a:t>192.168.20.1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/>
                        <a:t>192.168.20.2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err="1"/>
                        <a:t>reply</a:t>
                      </a:r>
                      <a:endParaRPr lang="id-ID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5133944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F2A44223-5E9A-14C7-901A-BBD2B16911ED}"/>
              </a:ext>
            </a:extLst>
          </p:cNvPr>
          <p:cNvSpPr txBox="1"/>
          <p:nvPr/>
        </p:nvSpPr>
        <p:spPr>
          <a:xfrm>
            <a:off x="1169377" y="2494014"/>
            <a:ext cx="6295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dirty="0"/>
              <a:t>Fa0/3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674488B-23C0-F791-6D87-87EDD0D62773}"/>
              </a:ext>
            </a:extLst>
          </p:cNvPr>
          <p:cNvSpPr txBox="1"/>
          <p:nvPr/>
        </p:nvSpPr>
        <p:spPr>
          <a:xfrm>
            <a:off x="2573517" y="2514992"/>
            <a:ext cx="6295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dirty="0"/>
              <a:t>Fa0/3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4275327-AEF4-F8A9-CB89-492FB6A1AD85}"/>
              </a:ext>
            </a:extLst>
          </p:cNvPr>
          <p:cNvSpPr/>
          <p:nvPr/>
        </p:nvSpPr>
        <p:spPr>
          <a:xfrm>
            <a:off x="1276058" y="2800646"/>
            <a:ext cx="1890300" cy="125187"/>
          </a:xfrm>
          <a:prstGeom prst="rect">
            <a:avLst/>
          </a:prstGeom>
          <a:solidFill>
            <a:srgbClr val="AAFFFF">
              <a:alpha val="25882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BB2756E-AD6F-2808-556C-E621A6E2C9DE}"/>
              </a:ext>
            </a:extLst>
          </p:cNvPr>
          <p:cNvSpPr txBox="1"/>
          <p:nvPr/>
        </p:nvSpPr>
        <p:spPr>
          <a:xfrm>
            <a:off x="5847551" y="2848552"/>
            <a:ext cx="575945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 fontAlgn="base" latinLnBrk="0"/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Seluruh PC untuk setiap VLAN dapat saling berkomunikasi karena ada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link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VLAN 10 dan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link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VLAN 20 yang menghubungkan kedua buah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switch</a:t>
            </a:r>
            <a:endParaRPr lang="id-ID" sz="1800" b="0" dirty="0">
              <a:solidFill>
                <a:srgbClr val="273239"/>
              </a:solidFill>
              <a:highlight>
                <a:srgbClr val="FFFFFF"/>
              </a:highlight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2853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3" grpId="0"/>
      <p:bldP spid="14" grpId="0"/>
      <p:bldP spid="15" grpId="0"/>
      <p:bldP spid="17" grpId="0"/>
      <p:bldP spid="18" grpId="0" animBg="1"/>
      <p:bldP spid="10" grpId="0"/>
      <p:bldP spid="12" grpId="0"/>
      <p:bldP spid="16" grpId="0" animBg="1"/>
      <p:bldP spid="9" grpId="0"/>
      <p:bldP spid="19" grpId="0"/>
      <p:bldP spid="20" grpId="0" animBg="1"/>
      <p:bldP spid="2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90493"/>
            <a:ext cx="10515600" cy="1200329"/>
          </a:xfrm>
        </p:spPr>
        <p:txBody>
          <a:bodyPr/>
          <a:lstStyle/>
          <a:p>
            <a:r>
              <a:rPr lang="id-ID" altLang="ko-KR" sz="8000" dirty="0">
                <a:latin typeface="Arial" panose="020B0604020202020204" pitchFamily="34" charset="0"/>
                <a:cs typeface="Arial" panose="020B0604020202020204" pitchFamily="34" charset="0"/>
              </a:rPr>
              <a:t>Implementasi VLAN</a:t>
            </a:r>
            <a:endParaRPr lang="ko-KR" altLang="en-US" sz="8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03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1538249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842419A-2973-36B8-0D6E-626FF7E0C1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155" y="1118751"/>
            <a:ext cx="5466091" cy="3722118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900974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Implementasi VLAN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Mikrotik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C153045-2EF7-7C56-94B1-720CA56C14B5}"/>
              </a:ext>
            </a:extLst>
          </p:cNvPr>
          <p:cNvSpPr txBox="1"/>
          <p:nvPr/>
        </p:nvSpPr>
        <p:spPr>
          <a:xfrm>
            <a:off x="197322" y="4942518"/>
            <a:ext cx="5381924" cy="3231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atinLnBrk="0"/>
            <a:r>
              <a:rPr lang="id-ID" sz="1500" dirty="0"/>
              <a:t>VLAN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F087E81C-C896-BCE1-6CB9-41D3164E34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7427885"/>
              </p:ext>
            </p:extLst>
          </p:nvPr>
        </p:nvGraphicFramePr>
        <p:xfrm>
          <a:off x="197321" y="5429489"/>
          <a:ext cx="5381925" cy="11064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93975">
                  <a:extLst>
                    <a:ext uri="{9D8B030D-6E8A-4147-A177-3AD203B41FA5}">
                      <a16:colId xmlns:a16="http://schemas.microsoft.com/office/drawing/2014/main" val="3677672160"/>
                    </a:ext>
                  </a:extLst>
                </a:gridCol>
                <a:gridCol w="1793975">
                  <a:extLst>
                    <a:ext uri="{9D8B030D-6E8A-4147-A177-3AD203B41FA5}">
                      <a16:colId xmlns:a16="http://schemas.microsoft.com/office/drawing/2014/main" val="1756648091"/>
                    </a:ext>
                  </a:extLst>
                </a:gridCol>
                <a:gridCol w="1793975">
                  <a:extLst>
                    <a:ext uri="{9D8B030D-6E8A-4147-A177-3AD203B41FA5}">
                      <a16:colId xmlns:a16="http://schemas.microsoft.com/office/drawing/2014/main" val="3354949784"/>
                    </a:ext>
                  </a:extLst>
                </a:gridCol>
              </a:tblGrid>
              <a:tr h="368826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VLAN 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VLAN 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PORT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1295984"/>
                  </a:ext>
                </a:extLst>
              </a:tr>
              <a:tr h="368826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Dosen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Ether1-3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0013614"/>
                  </a:ext>
                </a:extLst>
              </a:tr>
              <a:tr h="368826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Mahasiswa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Ether4-6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216545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8FB89064-6921-A428-4AD0-DDBD30FD8F30}"/>
              </a:ext>
            </a:extLst>
          </p:cNvPr>
          <p:cNvSpPr txBox="1"/>
          <p:nvPr/>
        </p:nvSpPr>
        <p:spPr>
          <a:xfrm>
            <a:off x="197321" y="2382930"/>
            <a:ext cx="7072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dirty="0"/>
              <a:t>ether1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C00F64E-3A21-2670-89E0-3E1210191F78}"/>
              </a:ext>
            </a:extLst>
          </p:cNvPr>
          <p:cNvSpPr txBox="1"/>
          <p:nvPr/>
        </p:nvSpPr>
        <p:spPr>
          <a:xfrm>
            <a:off x="197321" y="3293455"/>
            <a:ext cx="7072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dirty="0"/>
              <a:t>ether4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6F6741B-ECAF-A487-1493-7D75C06728A0}"/>
              </a:ext>
            </a:extLst>
          </p:cNvPr>
          <p:cNvSpPr txBox="1"/>
          <p:nvPr/>
        </p:nvSpPr>
        <p:spPr>
          <a:xfrm>
            <a:off x="3462046" y="2382930"/>
            <a:ext cx="7289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dirty="0"/>
              <a:t>ether1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B8914F7-0CC6-2B86-5F0C-1D678053B578}"/>
              </a:ext>
            </a:extLst>
          </p:cNvPr>
          <p:cNvSpPr txBox="1"/>
          <p:nvPr/>
        </p:nvSpPr>
        <p:spPr>
          <a:xfrm>
            <a:off x="3462046" y="3310217"/>
            <a:ext cx="8823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dirty="0"/>
              <a:t>ether4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0FB1E4-AE7E-C25F-A372-6F86D33001E8}"/>
              </a:ext>
            </a:extLst>
          </p:cNvPr>
          <p:cNvSpPr txBox="1"/>
          <p:nvPr/>
        </p:nvSpPr>
        <p:spPr>
          <a:xfrm>
            <a:off x="1352499" y="2536817"/>
            <a:ext cx="7072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dirty="0"/>
              <a:t>ether3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60D2BA5-2E5B-A980-1F82-1BBC302E1D2A}"/>
              </a:ext>
            </a:extLst>
          </p:cNvPr>
          <p:cNvSpPr txBox="1"/>
          <p:nvPr/>
        </p:nvSpPr>
        <p:spPr>
          <a:xfrm>
            <a:off x="2507678" y="2536818"/>
            <a:ext cx="7072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dirty="0"/>
              <a:t>ether3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3962108-7521-F453-04F9-6CABE4EAFECD}"/>
              </a:ext>
            </a:extLst>
          </p:cNvPr>
          <p:cNvSpPr/>
          <p:nvPr/>
        </p:nvSpPr>
        <p:spPr>
          <a:xfrm>
            <a:off x="1237692" y="2790087"/>
            <a:ext cx="1890300" cy="109014"/>
          </a:xfrm>
          <a:prstGeom prst="rect">
            <a:avLst/>
          </a:prstGeom>
          <a:solidFill>
            <a:srgbClr val="FFFF7F">
              <a:alpha val="25098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2A44223-5E9A-14C7-901A-BBD2B16911ED}"/>
              </a:ext>
            </a:extLst>
          </p:cNvPr>
          <p:cNvSpPr txBox="1"/>
          <p:nvPr/>
        </p:nvSpPr>
        <p:spPr>
          <a:xfrm>
            <a:off x="1241856" y="3091038"/>
            <a:ext cx="7072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dirty="0"/>
              <a:t>ether6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674488B-23C0-F791-6D87-87EDD0D62773}"/>
              </a:ext>
            </a:extLst>
          </p:cNvPr>
          <p:cNvSpPr txBox="1"/>
          <p:nvPr/>
        </p:nvSpPr>
        <p:spPr>
          <a:xfrm>
            <a:off x="2489533" y="3084395"/>
            <a:ext cx="7072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dirty="0"/>
              <a:t>ether6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4275327-AEF4-F8A9-CB89-492FB6A1AD85}"/>
              </a:ext>
            </a:extLst>
          </p:cNvPr>
          <p:cNvSpPr/>
          <p:nvPr/>
        </p:nvSpPr>
        <p:spPr>
          <a:xfrm>
            <a:off x="1228764" y="2972676"/>
            <a:ext cx="1890300" cy="125187"/>
          </a:xfrm>
          <a:prstGeom prst="rect">
            <a:avLst/>
          </a:prstGeom>
          <a:solidFill>
            <a:srgbClr val="AAFFFF">
              <a:alpha val="25882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BB2756E-AD6F-2808-556C-E621A6E2C9DE}"/>
              </a:ext>
            </a:extLst>
          </p:cNvPr>
          <p:cNvSpPr txBox="1"/>
          <p:nvPr/>
        </p:nvSpPr>
        <p:spPr>
          <a:xfrm>
            <a:off x="6005508" y="2051423"/>
            <a:ext cx="575945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 fontAlgn="base" latinLnBrk="0"/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Implementasi VLAN di perangkat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routerboard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mikrotik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dilakukan dengan membuat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bridge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untuk setiap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interface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yang dijadikan VLAN, sehingga setiap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interface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router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tersebut akan bertindak seolah-olah menjadi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interface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switch</a:t>
            </a:r>
            <a:endParaRPr lang="id-ID" sz="1800" b="0" dirty="0">
              <a:solidFill>
                <a:srgbClr val="273239"/>
              </a:solidFill>
              <a:highlight>
                <a:srgbClr val="FFFFFF"/>
              </a:highlight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6314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3" grpId="0"/>
      <p:bldP spid="14" grpId="0"/>
      <p:bldP spid="15" grpId="0"/>
      <p:bldP spid="17" grpId="0"/>
      <p:bldP spid="10" grpId="0"/>
      <p:bldP spid="12" grpId="0"/>
      <p:bldP spid="16" grpId="0" animBg="1"/>
      <p:bldP spid="9" grpId="0"/>
      <p:bldP spid="19" grpId="0"/>
      <p:bldP spid="20" grpId="0" animBg="1"/>
      <p:bldP spid="2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40189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Membuat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BB2756E-AD6F-2808-556C-E621A6E2C9DE}"/>
              </a:ext>
            </a:extLst>
          </p:cNvPr>
          <p:cNvSpPr txBox="1"/>
          <p:nvPr/>
        </p:nvSpPr>
        <p:spPr>
          <a:xfrm>
            <a:off x="116260" y="1130629"/>
            <a:ext cx="57594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 fontAlgn="base" latinLnBrk="0"/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Untuk membuat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bridge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akses menu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Bridge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maka akan muncul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windows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baru, dan klik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icon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tambah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BE3ED12-2417-9241-507B-9813AA42BF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789" y="1776961"/>
            <a:ext cx="5855211" cy="158361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DA953C2-D88A-CCC8-47C2-4E6889CCE4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0156" y="3432205"/>
            <a:ext cx="3495844" cy="3360576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BF8933B2-97E5-88DF-462E-C2A83865207A}"/>
              </a:ext>
            </a:extLst>
          </p:cNvPr>
          <p:cNvSpPr txBox="1"/>
          <p:nvPr/>
        </p:nvSpPr>
        <p:spPr>
          <a:xfrm>
            <a:off x="116260" y="3497424"/>
            <a:ext cx="238395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 fontAlgn="base" latinLnBrk="0"/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Berikan nama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Bridge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-VLAN</a:t>
            </a:r>
          </a:p>
          <a:p>
            <a:pPr rtl="0" fontAlgn="base" latinLnBrk="0"/>
            <a:r>
              <a:rPr lang="id-ID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Kemudian masuk di tab VLAN</a:t>
            </a:r>
            <a:endParaRPr lang="id-ID" sz="1800" b="0" dirty="0">
              <a:solidFill>
                <a:srgbClr val="273239"/>
              </a:solidFill>
              <a:highlight>
                <a:srgbClr val="FFFFFF"/>
              </a:highlight>
              <a:latin typeface="Nunito" pitchFamily="2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E7946E8-B3BA-A580-653B-9286D00E5489}"/>
              </a:ext>
            </a:extLst>
          </p:cNvPr>
          <p:cNvSpPr txBox="1"/>
          <p:nvPr/>
        </p:nvSpPr>
        <p:spPr>
          <a:xfrm>
            <a:off x="6316292" y="926814"/>
            <a:ext cx="2217841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rtl="0" fontAlgn="base" latinLnBrk="0">
              <a:buFont typeface="Arial" panose="020B0604020202020204" pitchFamily="34" charset="0"/>
              <a:buChar char="•"/>
            </a:pP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Check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VLAN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Filtering</a:t>
            </a:r>
            <a:endParaRPr lang="id-ID" sz="1800" b="0" dirty="0">
              <a:solidFill>
                <a:srgbClr val="273239"/>
              </a:solidFill>
              <a:highlight>
                <a:srgbClr val="FFFFFF"/>
              </a:highlight>
              <a:latin typeface="Nunito" pitchFamily="2" charset="0"/>
            </a:endParaRPr>
          </a:p>
          <a:p>
            <a:pPr marL="285750" indent="-285750" rtl="0" fontAlgn="base" latinLnBrk="0">
              <a:buFont typeface="Arial" panose="020B0604020202020204" pitchFamily="34" charset="0"/>
              <a:buChar char="•"/>
            </a:pPr>
            <a:r>
              <a:rPr lang="id-ID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Uncheck</a:t>
            </a:r>
            <a:r>
              <a:rPr lang="id-ID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</a:t>
            </a:r>
            <a:r>
              <a:rPr lang="id-ID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Ingress</a:t>
            </a:r>
            <a:r>
              <a:rPr lang="id-ID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</a:t>
            </a:r>
            <a:r>
              <a:rPr lang="id-ID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Filtering</a:t>
            </a:r>
            <a:endParaRPr lang="id-ID" dirty="0">
              <a:solidFill>
                <a:srgbClr val="273239"/>
              </a:solidFill>
              <a:highlight>
                <a:srgbClr val="FFFFFF"/>
              </a:highlight>
              <a:latin typeface="Nunito" pitchFamily="2" charset="0"/>
            </a:endParaRPr>
          </a:p>
          <a:p>
            <a:pPr marL="285750" indent="-285750" rtl="0" fontAlgn="base" latinLnBrk="0">
              <a:buFont typeface="Arial" panose="020B0604020202020204" pitchFamily="34" charset="0"/>
              <a:buChar char="•"/>
            </a:pP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Klik OK</a:t>
            </a:r>
          </a:p>
          <a:p>
            <a:pPr rtl="0" fontAlgn="base" latinLnBrk="0"/>
            <a:endParaRPr lang="id-ID" sz="1800" b="0" dirty="0">
              <a:solidFill>
                <a:srgbClr val="273239"/>
              </a:solidFill>
              <a:highlight>
                <a:srgbClr val="FFFFFF"/>
              </a:highlight>
              <a:latin typeface="Nunito" pitchFamily="2" charset="0"/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E29454AC-B517-99D1-2F73-5997AF207D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9896" y="926814"/>
            <a:ext cx="3495844" cy="3355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170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1" grpId="0"/>
      <p:bldP spid="2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472699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Masukkan Port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BB2756E-AD6F-2808-556C-E621A6E2C9DE}"/>
              </a:ext>
            </a:extLst>
          </p:cNvPr>
          <p:cNvSpPr txBox="1"/>
          <p:nvPr/>
        </p:nvSpPr>
        <p:spPr>
          <a:xfrm>
            <a:off x="116260" y="1130629"/>
            <a:ext cx="57594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 fontAlgn="base" latinLnBrk="0"/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Hasil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bridge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akan terlihat seperti ini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7AC78D3-FD10-647E-AD21-403CEFDE50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782" y="1517827"/>
            <a:ext cx="5927218" cy="191117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AA82356-69FE-5B7A-C3D3-C26E92E2AB59}"/>
              </a:ext>
            </a:extLst>
          </p:cNvPr>
          <p:cNvSpPr txBox="1"/>
          <p:nvPr/>
        </p:nvSpPr>
        <p:spPr>
          <a:xfrm>
            <a:off x="188267" y="3738480"/>
            <a:ext cx="57594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 fontAlgn="base" latinLnBrk="0"/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Masuk ke tab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port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, dan tambahkan setiap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port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ke dalam anggota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bridge</a:t>
            </a:r>
            <a:endParaRPr lang="id-ID" sz="1800" b="0" dirty="0">
              <a:solidFill>
                <a:srgbClr val="273239"/>
              </a:solidFill>
              <a:highlight>
                <a:srgbClr val="FFFFFF"/>
              </a:highlight>
              <a:latin typeface="Nunito" pitchFamily="2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C324A3B-FB32-3AA6-CC0F-23D83E15C2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4514007"/>
            <a:ext cx="5855211" cy="186011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996BEAD-57C6-7099-9051-A677BF66C0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6798" y="1517827"/>
            <a:ext cx="2779222" cy="23878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D6711FD-C264-2091-473F-ACC1CA6977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99623" y="1505134"/>
            <a:ext cx="2779222" cy="239915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A87C33AA-0626-2201-2C0D-7DC1A0FE12BC}"/>
              </a:ext>
            </a:extLst>
          </p:cNvPr>
          <p:cNvSpPr txBox="1"/>
          <p:nvPr/>
        </p:nvSpPr>
        <p:spPr>
          <a:xfrm>
            <a:off x="6286295" y="871496"/>
            <a:ext cx="57594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 fontAlgn="base" latinLnBrk="0"/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Lakukan untuk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port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ether1-6 dengan menyesuaikan PVID dengan VLAN ID masing-masing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port</a:t>
            </a:r>
            <a:endParaRPr lang="id-ID" sz="1800" b="0" dirty="0">
              <a:solidFill>
                <a:srgbClr val="273239"/>
              </a:solidFill>
              <a:highlight>
                <a:srgbClr val="FFFFFF"/>
              </a:highlight>
              <a:latin typeface="Nunito" pitchFamily="2" charset="0"/>
            </a:endParaRPr>
          </a:p>
        </p:txBody>
      </p: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4AF2E909-B1B7-748C-89C0-EFBC1FC4E7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3993074"/>
              </p:ext>
            </p:extLst>
          </p:nvPr>
        </p:nvGraphicFramePr>
        <p:xfrm>
          <a:off x="6386798" y="4382813"/>
          <a:ext cx="2779222" cy="11064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9611">
                  <a:extLst>
                    <a:ext uri="{9D8B030D-6E8A-4147-A177-3AD203B41FA5}">
                      <a16:colId xmlns:a16="http://schemas.microsoft.com/office/drawing/2014/main" val="3677672160"/>
                    </a:ext>
                  </a:extLst>
                </a:gridCol>
                <a:gridCol w="1389611">
                  <a:extLst>
                    <a:ext uri="{9D8B030D-6E8A-4147-A177-3AD203B41FA5}">
                      <a16:colId xmlns:a16="http://schemas.microsoft.com/office/drawing/2014/main" val="3354949784"/>
                    </a:ext>
                  </a:extLst>
                </a:gridCol>
              </a:tblGrid>
              <a:tr h="368826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VLAN 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PORT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1295984"/>
                  </a:ext>
                </a:extLst>
              </a:tr>
              <a:tr h="368826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Ether1-3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0013614"/>
                  </a:ext>
                </a:extLst>
              </a:tr>
              <a:tr h="368826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Ether4-6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21654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2453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7" grpId="0"/>
      <p:bldP spid="1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6013185" cy="60478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Hasil Port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– Buat VLAN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BB2756E-AD6F-2808-556C-E621A6E2C9DE}"/>
              </a:ext>
            </a:extLst>
          </p:cNvPr>
          <p:cNvSpPr txBox="1"/>
          <p:nvPr/>
        </p:nvSpPr>
        <p:spPr>
          <a:xfrm>
            <a:off x="116260" y="1130629"/>
            <a:ext cx="57594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 fontAlgn="base" latinLnBrk="0"/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Hasil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port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bridge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akan terlihat seperti ini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AA82356-69FE-5B7A-C3D3-C26E92E2AB59}"/>
              </a:ext>
            </a:extLst>
          </p:cNvPr>
          <p:cNvSpPr txBox="1"/>
          <p:nvPr/>
        </p:nvSpPr>
        <p:spPr>
          <a:xfrm>
            <a:off x="188267" y="3904292"/>
            <a:ext cx="57594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 fontAlgn="base" latinLnBrk="0"/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Masuk ke tab VLAN untuk menambahkan VLAN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87C33AA-0626-2201-2C0D-7DC1A0FE12BC}"/>
              </a:ext>
            </a:extLst>
          </p:cNvPr>
          <p:cNvSpPr txBox="1"/>
          <p:nvPr/>
        </p:nvSpPr>
        <p:spPr>
          <a:xfrm>
            <a:off x="6286295" y="871496"/>
            <a:ext cx="57594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 fontAlgn="base" latinLnBrk="0"/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Tambahkan VLAN ID 10 dan 20 dengan menyesuaikan nomor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port-nya</a:t>
            </a:r>
            <a:r>
              <a:rPr lang="id-ID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, masing-masing</a:t>
            </a:r>
            <a:endParaRPr lang="id-ID" sz="1800" b="0" dirty="0">
              <a:solidFill>
                <a:srgbClr val="273239"/>
              </a:solidFill>
              <a:highlight>
                <a:srgbClr val="FFFFFF"/>
              </a:highlight>
              <a:latin typeface="Nunito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2ED1160-C769-5DFF-94EC-A6A39A37AE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267" y="1517827"/>
            <a:ext cx="5907733" cy="221897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20BC269-1C2B-09F7-DBB6-FAC1F1FC5B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267" y="4327815"/>
            <a:ext cx="5907733" cy="92076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71CBFF7-AA23-01F7-62BB-0119732079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8302" y="1517827"/>
            <a:ext cx="2908221" cy="215385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4EBC00C-D303-14AF-9B2F-2A4EAF5857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07089" y="1517827"/>
            <a:ext cx="2666830" cy="2165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317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7" grpId="0"/>
      <p:bldP spid="1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4423006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Hasil VLAN – Uji Coba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BB2756E-AD6F-2808-556C-E621A6E2C9DE}"/>
              </a:ext>
            </a:extLst>
          </p:cNvPr>
          <p:cNvSpPr txBox="1"/>
          <p:nvPr/>
        </p:nvSpPr>
        <p:spPr>
          <a:xfrm>
            <a:off x="116260" y="1130629"/>
            <a:ext cx="57594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 fontAlgn="base" latinLnBrk="0"/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Hasil VLAN akan terlihat seperti ini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7A1431A-7642-196F-71DE-D19504208C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267" y="1499961"/>
            <a:ext cx="5907733" cy="185508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B2D8A98-21EB-4702-AB44-613BB4526431}"/>
              </a:ext>
            </a:extLst>
          </p:cNvPr>
          <p:cNvSpPr txBox="1"/>
          <p:nvPr/>
        </p:nvSpPr>
        <p:spPr>
          <a:xfrm>
            <a:off x="244797" y="4059648"/>
            <a:ext cx="6174761" cy="3231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atinLnBrk="0"/>
            <a:r>
              <a:rPr lang="id-ID" sz="1500" dirty="0"/>
              <a:t>Hasil PING sesuai tabel berikut: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81CF080-FE36-9D11-9B10-8F90B56EA5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4722100"/>
              </p:ext>
            </p:extLst>
          </p:nvPr>
        </p:nvGraphicFramePr>
        <p:xfrm>
          <a:off x="244798" y="4548238"/>
          <a:ext cx="6174762" cy="11064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8254">
                  <a:extLst>
                    <a:ext uri="{9D8B030D-6E8A-4147-A177-3AD203B41FA5}">
                      <a16:colId xmlns:a16="http://schemas.microsoft.com/office/drawing/2014/main" val="3677672160"/>
                    </a:ext>
                  </a:extLst>
                </a:gridCol>
                <a:gridCol w="2058254">
                  <a:extLst>
                    <a:ext uri="{9D8B030D-6E8A-4147-A177-3AD203B41FA5}">
                      <a16:colId xmlns:a16="http://schemas.microsoft.com/office/drawing/2014/main" val="1756648091"/>
                    </a:ext>
                  </a:extLst>
                </a:gridCol>
                <a:gridCol w="2058254">
                  <a:extLst>
                    <a:ext uri="{9D8B030D-6E8A-4147-A177-3AD203B41FA5}">
                      <a16:colId xmlns:a16="http://schemas.microsoft.com/office/drawing/2014/main" val="3354949784"/>
                    </a:ext>
                  </a:extLst>
                </a:gridCol>
              </a:tblGrid>
              <a:tr h="368826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PC ASAL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PC TUJUAN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HASIL PING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1295984"/>
                  </a:ext>
                </a:extLst>
              </a:tr>
              <a:tr h="368826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192.168.10.1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192.168.10.2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err="1"/>
                        <a:t>Reply</a:t>
                      </a:r>
                      <a:endParaRPr lang="id-ID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0013614"/>
                  </a:ext>
                </a:extLst>
              </a:tr>
              <a:tr h="36882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/>
                        <a:t>192.168.20.1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/>
                        <a:t>192.168.20.2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err="1"/>
                        <a:t>Reply</a:t>
                      </a:r>
                      <a:endParaRPr lang="id-ID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5133944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650AB7AB-23FA-DD88-7FCC-64C0684F03DC}"/>
              </a:ext>
            </a:extLst>
          </p:cNvPr>
          <p:cNvSpPr txBox="1"/>
          <p:nvPr/>
        </p:nvSpPr>
        <p:spPr>
          <a:xfrm>
            <a:off x="188267" y="5761184"/>
            <a:ext cx="575945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 fontAlgn="base" latinLnBrk="0"/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Seluruh PC untuk setiap VLAN dapat saling berkomunikasi karena ada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link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VLAN 10 dan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link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VLAN 20 yang menghubungkan kedua buah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switch</a:t>
            </a:r>
            <a:endParaRPr lang="id-ID" sz="1800" b="0" dirty="0">
              <a:solidFill>
                <a:srgbClr val="273239"/>
              </a:solidFill>
              <a:highlight>
                <a:srgbClr val="FFFFFF"/>
              </a:highlight>
              <a:latin typeface="Nunito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767036A-9014-4347-FD92-9DE0048F5059}"/>
              </a:ext>
            </a:extLst>
          </p:cNvPr>
          <p:cNvSpPr txBox="1"/>
          <p:nvPr/>
        </p:nvSpPr>
        <p:spPr>
          <a:xfrm>
            <a:off x="116260" y="3513295"/>
            <a:ext cx="63032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 fontAlgn="base" latinLnBrk="0"/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Lakukan hal yang sama pada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mikrotik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kedua (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Mikrotik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-B)</a:t>
            </a:r>
          </a:p>
        </p:txBody>
      </p:sp>
    </p:spTree>
    <p:extLst>
      <p:ext uri="{BB962C8B-B14F-4D97-AF65-F5344CB8AC3E}">
        <p14:creationId xmlns:p14="http://schemas.microsoft.com/office/powerpoint/2010/main" val="393344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8" grpId="0" animBg="1"/>
      <p:bldP spid="11" grpId="0"/>
      <p:bldP spid="1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2736496"/>
            <a:ext cx="10515600" cy="2308324"/>
          </a:xfrm>
        </p:spPr>
        <p:txBody>
          <a:bodyPr/>
          <a:lstStyle/>
          <a:p>
            <a:r>
              <a:rPr lang="id-ID" altLang="ko-KR" sz="8000" dirty="0" err="1">
                <a:latin typeface="Arial" panose="020B0604020202020204" pitchFamily="34" charset="0"/>
                <a:cs typeface="Arial" panose="020B0604020202020204" pitchFamily="34" charset="0"/>
              </a:rPr>
              <a:t>Internetworking</a:t>
            </a:r>
            <a:r>
              <a:rPr lang="id-ID" altLang="ko-KR" sz="8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id-ID" altLang="ko-KR" sz="8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d-ID" altLang="ko-KR" sz="8000" dirty="0">
                <a:latin typeface="Arial" panose="020B0604020202020204" pitchFamily="34" charset="0"/>
                <a:cs typeface="Arial" panose="020B0604020202020204" pitchFamily="34" charset="0"/>
              </a:rPr>
              <a:t>VLAN</a:t>
            </a:r>
            <a:endParaRPr lang="ko-KR" altLang="en-US" sz="8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04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449176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866251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VLAN Antar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내용 개체 틀 2">
            <a:extLst>
              <a:ext uri="{FF2B5EF4-FFF2-40B4-BE49-F238E27FC236}">
                <a16:creationId xmlns:a16="http://schemas.microsoft.com/office/drawing/2014/main" id="{2404C67E-7396-0B4C-F9B9-6B08EF5E8A45}"/>
              </a:ext>
            </a:extLst>
          </p:cNvPr>
          <p:cNvSpPr txBox="1">
            <a:spLocks/>
          </p:cNvSpPr>
          <p:nvPr/>
        </p:nvSpPr>
        <p:spPr>
          <a:xfrm>
            <a:off x="106984" y="1049875"/>
            <a:ext cx="11978031" cy="2850624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base" latinLnBrk="0"/>
            <a:r>
              <a:rPr lang="id-ID" sz="26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Sampai dengan tahap tadi setiap PC masih belum bisa berkomunikasi antar VLAN yang berbeda, karena perangkat </a:t>
            </a:r>
            <a:r>
              <a:rPr lang="id-ID" sz="26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switch</a:t>
            </a:r>
            <a:r>
              <a:rPr lang="id-ID" sz="26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hanya mampu </a:t>
            </a:r>
            <a:r>
              <a:rPr lang="id-ID" sz="26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mem-forward</a:t>
            </a:r>
            <a:r>
              <a:rPr lang="id-ID" sz="26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</a:t>
            </a:r>
            <a:r>
              <a:rPr lang="id-ID" sz="26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frame</a:t>
            </a:r>
            <a:r>
              <a:rPr lang="id-ID" sz="26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dari satu jaringan yang sama saja</a:t>
            </a:r>
          </a:p>
          <a:p>
            <a:pPr algn="just" fontAlgn="base" latinLnBrk="0"/>
            <a:r>
              <a:rPr lang="id-ID" sz="26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Untuk bisa saling berkomunikasi antar VLAN diperlukan perangkat </a:t>
            </a:r>
            <a:r>
              <a:rPr lang="id-ID" sz="26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router</a:t>
            </a:r>
            <a:r>
              <a:rPr lang="id-ID" sz="26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yang bisa </a:t>
            </a:r>
            <a:r>
              <a:rPr lang="id-ID" sz="26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mem-forward</a:t>
            </a:r>
            <a:r>
              <a:rPr lang="id-ID" sz="26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data antar jaringan/</a:t>
            </a:r>
            <a:r>
              <a:rPr lang="id-ID" sz="26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subnet</a:t>
            </a:r>
            <a:r>
              <a:rPr lang="id-ID" sz="26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/VLAN yang berbeda</a:t>
            </a:r>
          </a:p>
        </p:txBody>
      </p:sp>
      <p:sp>
        <p:nvSpPr>
          <p:cNvPr id="24" name="내용 개체 틀 2">
            <a:extLst>
              <a:ext uri="{FF2B5EF4-FFF2-40B4-BE49-F238E27FC236}">
                <a16:creationId xmlns:a16="http://schemas.microsoft.com/office/drawing/2014/main" id="{25F51623-7C04-BBB2-E760-85B7033A550E}"/>
              </a:ext>
            </a:extLst>
          </p:cNvPr>
          <p:cNvSpPr txBox="1">
            <a:spLocks/>
          </p:cNvSpPr>
          <p:nvPr/>
        </p:nvSpPr>
        <p:spPr>
          <a:xfrm>
            <a:off x="106984" y="3736498"/>
            <a:ext cx="9045130" cy="2850624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base" latinLnBrk="0"/>
            <a:r>
              <a:rPr lang="id-ID" sz="2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Untuk setiap VLAN kita akan memerlukan satu buah </a:t>
            </a:r>
            <a:r>
              <a:rPr lang="id-ID" sz="2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gateway</a:t>
            </a:r>
            <a:r>
              <a:rPr lang="id-ID" sz="2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, karena kita Cuma punya 2 VLAN kita perlu 2 buah </a:t>
            </a:r>
            <a:r>
              <a:rPr lang="id-ID" sz="2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gateway</a:t>
            </a:r>
            <a:r>
              <a:rPr lang="id-ID" sz="2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, </a:t>
            </a:r>
            <a:r>
              <a:rPr lang="id-ID" sz="2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san</a:t>
            </a:r>
            <a:r>
              <a:rPr lang="id-ID" sz="2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setiap PC harus dikonfigurasi </a:t>
            </a:r>
            <a:r>
              <a:rPr lang="id-ID" sz="2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gateway</a:t>
            </a:r>
            <a:r>
              <a:rPr lang="id-ID" sz="2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, sesuai dengan </a:t>
            </a:r>
            <a:r>
              <a:rPr lang="id-ID" sz="2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ip</a:t>
            </a:r>
            <a:r>
              <a:rPr lang="id-ID" sz="2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</a:t>
            </a:r>
            <a:r>
              <a:rPr lang="id-ID" sz="2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interface</a:t>
            </a:r>
            <a:r>
              <a:rPr lang="id-ID" sz="2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pada </a:t>
            </a:r>
            <a:r>
              <a:rPr lang="id-ID" sz="2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router</a:t>
            </a:r>
            <a:endParaRPr lang="id-ID" sz="2800" b="0" dirty="0">
              <a:solidFill>
                <a:srgbClr val="273239"/>
              </a:solidFill>
              <a:highlight>
                <a:srgbClr val="FFFFFF"/>
              </a:highlight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2447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uiExpand="1" build="p"/>
      <p:bldP spid="24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201791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Konfigurasi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Gateway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C810528-9FB7-4BB1-2C8A-C3BA13EE13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800" y="1484196"/>
            <a:ext cx="7976480" cy="5051771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5E2D100-1B96-37F7-2402-8F54D4E153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8544520"/>
              </p:ext>
            </p:extLst>
          </p:nvPr>
        </p:nvGraphicFramePr>
        <p:xfrm>
          <a:off x="8344699" y="1159203"/>
          <a:ext cx="3734145" cy="11064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4062">
                  <a:extLst>
                    <a:ext uri="{9D8B030D-6E8A-4147-A177-3AD203B41FA5}">
                      <a16:colId xmlns:a16="http://schemas.microsoft.com/office/drawing/2014/main" val="1262356799"/>
                    </a:ext>
                  </a:extLst>
                </a:gridCol>
                <a:gridCol w="1099838">
                  <a:extLst>
                    <a:ext uri="{9D8B030D-6E8A-4147-A177-3AD203B41FA5}">
                      <a16:colId xmlns:a16="http://schemas.microsoft.com/office/drawing/2014/main" val="3677672160"/>
                    </a:ext>
                  </a:extLst>
                </a:gridCol>
                <a:gridCol w="1790245">
                  <a:extLst>
                    <a:ext uri="{9D8B030D-6E8A-4147-A177-3AD203B41FA5}">
                      <a16:colId xmlns:a16="http://schemas.microsoft.com/office/drawing/2014/main" val="1756648091"/>
                    </a:ext>
                  </a:extLst>
                </a:gridCol>
              </a:tblGrid>
              <a:tr h="368826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VLAN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err="1"/>
                        <a:t>Interface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IP </a:t>
                      </a:r>
                      <a:r>
                        <a:rPr lang="id-ID" sz="1400" dirty="0" err="1"/>
                        <a:t>Address</a:t>
                      </a:r>
                      <a:endParaRPr lang="id-ID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1295984"/>
                  </a:ext>
                </a:extLst>
              </a:tr>
              <a:tr h="368826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ether1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192.168.10.254/24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0013614"/>
                  </a:ext>
                </a:extLst>
              </a:tr>
              <a:tr h="36882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/>
                        <a:t>ether2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/>
                        <a:t>192.168.20.254/24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51339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3279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AD0FFE-886F-4AD7-A21A-03FE19591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130170" cy="604781"/>
          </a:xfrm>
        </p:spPr>
        <p:txBody>
          <a:bodyPr/>
          <a:lstStyle/>
          <a:p>
            <a:r>
              <a:rPr lang="en-US" altLang="ko-KR" dirty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Gateway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C529E24D-FF3B-E905-AE70-60B3574AED3D}"/>
              </a:ext>
            </a:extLst>
          </p:cNvPr>
          <p:cNvSpPr txBox="1">
            <a:spLocks/>
          </p:cNvSpPr>
          <p:nvPr/>
        </p:nvSpPr>
        <p:spPr>
          <a:xfrm>
            <a:off x="162557" y="1275685"/>
            <a:ext cx="6244435" cy="118811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Akses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router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, ke menu </a:t>
            </a:r>
            <a:r>
              <a:rPr lang="id-ID" sz="1800" i="0" dirty="0">
                <a:solidFill>
                  <a:srgbClr val="273239"/>
                </a:solidFill>
                <a:effectLst/>
                <a:latin typeface="Nunito" pitchFamily="2" charset="0"/>
              </a:rPr>
              <a:t>IP </a:t>
            </a:r>
            <a:r>
              <a:rPr lang="id-ID" sz="1800" dirty="0">
                <a:sym typeface="Symbol" panose="05050102010706020507" pitchFamily="18" charset="2"/>
              </a:rPr>
              <a:t>  </a:t>
            </a:r>
            <a:r>
              <a:rPr lang="id-ID" sz="1800" dirty="0" err="1">
                <a:sym typeface="Symbol" panose="05050102010706020507" pitchFamily="18" charset="2"/>
              </a:rPr>
              <a:t>Addresses</a:t>
            </a:r>
            <a:endParaRPr lang="id-ID" sz="1800" dirty="0">
              <a:sym typeface="Symbol" panose="05050102010706020507" pitchFamily="18" charset="2"/>
            </a:endParaRPr>
          </a:p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dirty="0">
                <a:sym typeface="Symbol" panose="05050102010706020507" pitchFamily="18" charset="2"/>
              </a:rPr>
              <a:t>pada </a:t>
            </a:r>
            <a:r>
              <a:rPr lang="id-ID" sz="1800" b="0" dirty="0" err="1">
                <a:sym typeface="Symbol" panose="05050102010706020507" pitchFamily="18" charset="2"/>
              </a:rPr>
              <a:t>windows</a:t>
            </a:r>
            <a:r>
              <a:rPr lang="id-ID" sz="1800" b="0" dirty="0">
                <a:sym typeface="Symbol" panose="05050102010706020507" pitchFamily="18" charset="2"/>
              </a:rPr>
              <a:t> baru masukkan klik </a:t>
            </a:r>
            <a:r>
              <a:rPr lang="id-ID" sz="1800" b="0" dirty="0" err="1">
                <a:sym typeface="Symbol" panose="05050102010706020507" pitchFamily="18" charset="2"/>
              </a:rPr>
              <a:t>icon</a:t>
            </a:r>
            <a:r>
              <a:rPr lang="id-ID" sz="1800" b="0" dirty="0">
                <a:sym typeface="Symbol" panose="05050102010706020507" pitchFamily="18" charset="2"/>
              </a:rPr>
              <a:t> tambah dan berikan </a:t>
            </a:r>
            <a:r>
              <a:rPr lang="id-ID" sz="1800" b="0" dirty="0" err="1">
                <a:sym typeface="Symbol" panose="05050102010706020507" pitchFamily="18" charset="2"/>
              </a:rPr>
              <a:t>ip</a:t>
            </a:r>
            <a:r>
              <a:rPr lang="id-ID" sz="1800" b="0" dirty="0">
                <a:sym typeface="Symbol" panose="05050102010706020507" pitchFamily="18" charset="2"/>
              </a:rPr>
              <a:t> </a:t>
            </a:r>
            <a:r>
              <a:rPr lang="id-ID" sz="1800" b="0" dirty="0" err="1">
                <a:sym typeface="Symbol" panose="05050102010706020507" pitchFamily="18" charset="2"/>
              </a:rPr>
              <a:t>address</a:t>
            </a:r>
            <a:r>
              <a:rPr lang="id-ID" sz="1800" b="0" dirty="0">
                <a:sym typeface="Symbol" panose="05050102010706020507" pitchFamily="18" charset="2"/>
              </a:rPr>
              <a:t> serta </a:t>
            </a:r>
            <a:r>
              <a:rPr lang="id-ID" sz="1800" b="0" dirty="0" err="1">
                <a:sym typeface="Symbol" panose="05050102010706020507" pitchFamily="18" charset="2"/>
              </a:rPr>
              <a:t>interface</a:t>
            </a:r>
            <a:r>
              <a:rPr lang="id-ID" sz="1800" b="0" dirty="0">
                <a:sym typeface="Symbol" panose="05050102010706020507" pitchFamily="18" charset="2"/>
              </a:rPr>
              <a:t> yang sesuai</a:t>
            </a:r>
            <a:endParaRPr lang="id-ID" sz="180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19" name="내용 개체 틀 2">
            <a:extLst>
              <a:ext uri="{FF2B5EF4-FFF2-40B4-BE49-F238E27FC236}">
                <a16:creationId xmlns:a16="http://schemas.microsoft.com/office/drawing/2014/main" id="{8AE90BB7-D654-DDA9-09EC-3C9E10483399}"/>
              </a:ext>
            </a:extLst>
          </p:cNvPr>
          <p:cNvSpPr txBox="1">
            <a:spLocks/>
          </p:cNvSpPr>
          <p:nvPr/>
        </p:nvSpPr>
        <p:spPr>
          <a:xfrm>
            <a:off x="6227948" y="3583768"/>
            <a:ext cx="5677915" cy="49990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Sehingga daftar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ip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menjadi seperti berikut:</a:t>
            </a:r>
            <a:endParaRPr lang="id-ID" sz="180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73E3C00-E74B-3070-C8AC-6A0ED69554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0328260"/>
              </p:ext>
            </p:extLst>
          </p:nvPr>
        </p:nvGraphicFramePr>
        <p:xfrm>
          <a:off x="213357" y="2727241"/>
          <a:ext cx="5605553" cy="11064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7073">
                  <a:extLst>
                    <a:ext uri="{9D8B030D-6E8A-4147-A177-3AD203B41FA5}">
                      <a16:colId xmlns:a16="http://schemas.microsoft.com/office/drawing/2014/main" val="1262356799"/>
                    </a:ext>
                  </a:extLst>
                </a:gridCol>
                <a:gridCol w="1651034">
                  <a:extLst>
                    <a:ext uri="{9D8B030D-6E8A-4147-A177-3AD203B41FA5}">
                      <a16:colId xmlns:a16="http://schemas.microsoft.com/office/drawing/2014/main" val="3677672160"/>
                    </a:ext>
                  </a:extLst>
                </a:gridCol>
                <a:gridCol w="2687446">
                  <a:extLst>
                    <a:ext uri="{9D8B030D-6E8A-4147-A177-3AD203B41FA5}">
                      <a16:colId xmlns:a16="http://schemas.microsoft.com/office/drawing/2014/main" val="1756648091"/>
                    </a:ext>
                  </a:extLst>
                </a:gridCol>
              </a:tblGrid>
              <a:tr h="368826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VLAN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err="1"/>
                        <a:t>Interface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IP </a:t>
                      </a:r>
                      <a:r>
                        <a:rPr lang="id-ID" sz="1400" dirty="0" err="1"/>
                        <a:t>Address</a:t>
                      </a:r>
                      <a:endParaRPr lang="id-ID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1295984"/>
                  </a:ext>
                </a:extLst>
              </a:tr>
              <a:tr h="368826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ether1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192.168.10.254/24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0013614"/>
                  </a:ext>
                </a:extLst>
              </a:tr>
              <a:tr h="36882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/>
                        <a:t>ether2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/>
                        <a:t>192.168.20.254/24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5133944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90657B2E-5FD0-54A2-5B87-2A956BB201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57" y="4170738"/>
            <a:ext cx="5640525" cy="129647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361417F-5C0A-33E9-08C0-9094F940B6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1076" y="1187895"/>
            <a:ext cx="2808635" cy="232263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F1A48D0-E919-44CE-DAC2-206CB8D5D6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45949" y="1187895"/>
            <a:ext cx="2804155" cy="23226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F00500A-2B0D-24B2-941B-06DFDBA17A2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11076" y="4080575"/>
            <a:ext cx="2805634" cy="1048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594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AD0FFE-886F-4AD7-A21A-03FE19591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2125903" cy="604781"/>
          </a:xfrm>
        </p:spPr>
        <p:txBody>
          <a:bodyPr/>
          <a:lstStyle/>
          <a:p>
            <a:r>
              <a:rPr lang="en-US" altLang="ko-KR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engujian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C529E24D-FF3B-E905-AE70-60B3574AED3D}"/>
              </a:ext>
            </a:extLst>
          </p:cNvPr>
          <p:cNvSpPr txBox="1">
            <a:spLocks/>
          </p:cNvSpPr>
          <p:nvPr/>
        </p:nvSpPr>
        <p:spPr>
          <a:xfrm>
            <a:off x="162557" y="1275686"/>
            <a:ext cx="11622333" cy="41883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Uji coba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ping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dari setiap PC baik dari VLAN yang sama maupun VLAN yang berbeda sesuai tabel berikut</a:t>
            </a:r>
            <a:endParaRPr lang="id-ID" sz="180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5FDC199-353A-7B15-748C-3002CEA8F5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5765343"/>
              </p:ext>
            </p:extLst>
          </p:nvPr>
        </p:nvGraphicFramePr>
        <p:xfrm>
          <a:off x="213357" y="1744310"/>
          <a:ext cx="7901440" cy="25817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0288">
                  <a:extLst>
                    <a:ext uri="{9D8B030D-6E8A-4147-A177-3AD203B41FA5}">
                      <a16:colId xmlns:a16="http://schemas.microsoft.com/office/drawing/2014/main" val="3677672160"/>
                    </a:ext>
                  </a:extLst>
                </a:gridCol>
                <a:gridCol w="1580288">
                  <a:extLst>
                    <a:ext uri="{9D8B030D-6E8A-4147-A177-3AD203B41FA5}">
                      <a16:colId xmlns:a16="http://schemas.microsoft.com/office/drawing/2014/main" val="2784799581"/>
                    </a:ext>
                  </a:extLst>
                </a:gridCol>
                <a:gridCol w="1580288">
                  <a:extLst>
                    <a:ext uri="{9D8B030D-6E8A-4147-A177-3AD203B41FA5}">
                      <a16:colId xmlns:a16="http://schemas.microsoft.com/office/drawing/2014/main" val="1944688810"/>
                    </a:ext>
                  </a:extLst>
                </a:gridCol>
                <a:gridCol w="1580288">
                  <a:extLst>
                    <a:ext uri="{9D8B030D-6E8A-4147-A177-3AD203B41FA5}">
                      <a16:colId xmlns:a16="http://schemas.microsoft.com/office/drawing/2014/main" val="1756648091"/>
                    </a:ext>
                  </a:extLst>
                </a:gridCol>
                <a:gridCol w="1580288">
                  <a:extLst>
                    <a:ext uri="{9D8B030D-6E8A-4147-A177-3AD203B41FA5}">
                      <a16:colId xmlns:a16="http://schemas.microsoft.com/office/drawing/2014/main" val="3354949784"/>
                    </a:ext>
                  </a:extLst>
                </a:gridCol>
              </a:tblGrid>
              <a:tr h="368826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PC ASAL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VLAN ASAL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VLAN TUJUAN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PC TUJUAN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HASIL PING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1295984"/>
                  </a:ext>
                </a:extLst>
              </a:tr>
              <a:tr h="368826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192.168.10.1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192.168.10.2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err="1"/>
                        <a:t>reply</a:t>
                      </a:r>
                      <a:endParaRPr lang="id-ID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0013614"/>
                  </a:ext>
                </a:extLst>
              </a:tr>
              <a:tr h="36882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192.168.10.1</a:t>
                      </a:r>
                      <a:endParaRPr kumimoji="0" lang="id-ID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10</a:t>
                      </a:r>
                      <a:endParaRPr kumimoji="0" lang="id-ID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/>
                        <a:t>192.168.20.1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 err="1"/>
                        <a:t>reply</a:t>
                      </a:r>
                      <a:endParaRPr kumimoji="0" lang="id-ID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5133944"/>
                  </a:ext>
                </a:extLst>
              </a:tr>
              <a:tr h="36882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192.168.10.1</a:t>
                      </a:r>
                      <a:endParaRPr kumimoji="0" lang="id-ID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10</a:t>
                      </a:r>
                      <a:endParaRPr kumimoji="0" lang="id-ID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/>
                        <a:t>192.168.20.2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 err="1"/>
                        <a:t>reply</a:t>
                      </a:r>
                      <a:endParaRPr kumimoji="0" lang="id-ID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6382549"/>
                  </a:ext>
                </a:extLst>
              </a:tr>
              <a:tr h="36882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192.168.20.1</a:t>
                      </a:r>
                      <a:endParaRPr kumimoji="0" lang="id-ID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id-ID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/>
                        <a:t>192.168.10.1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 err="1"/>
                        <a:t>reply</a:t>
                      </a:r>
                      <a:endParaRPr kumimoji="0" lang="id-ID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089406"/>
                  </a:ext>
                </a:extLst>
              </a:tr>
              <a:tr h="36882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192.168.20.1</a:t>
                      </a:r>
                      <a:endParaRPr kumimoji="0" lang="id-ID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/>
                        <a:t>192.168.10.2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 err="1"/>
                        <a:t>reply</a:t>
                      </a:r>
                      <a:endParaRPr kumimoji="0" lang="id-ID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8502046"/>
                  </a:ext>
                </a:extLst>
              </a:tr>
              <a:tr h="36882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192.168.20.1</a:t>
                      </a:r>
                      <a:endParaRPr kumimoji="0" lang="id-ID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/>
                        <a:t>192.168.20.2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 err="1"/>
                        <a:t>reply</a:t>
                      </a:r>
                      <a:endParaRPr kumimoji="0" lang="id-ID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5095208"/>
                  </a:ext>
                </a:extLst>
              </a:tr>
            </a:tbl>
          </a:graphicData>
        </a:graphic>
      </p:graphicFrame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D855525-EFB1-95FC-705E-C540A3890742}"/>
              </a:ext>
            </a:extLst>
          </p:cNvPr>
          <p:cNvSpPr txBox="1">
            <a:spLocks/>
          </p:cNvSpPr>
          <p:nvPr/>
        </p:nvSpPr>
        <p:spPr>
          <a:xfrm>
            <a:off x="190267" y="4561345"/>
            <a:ext cx="7901440" cy="41883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Semua PC sudah dapat saling terhubung walaupun dari VLAN yang berbeda karena sudah ada perangkat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router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yang dapat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mem-forward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data dari VLAN yang berbeda</a:t>
            </a:r>
            <a:endParaRPr lang="id-ID" sz="180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7786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90493"/>
            <a:ext cx="10515600" cy="1200329"/>
          </a:xfrm>
        </p:spPr>
        <p:txBody>
          <a:bodyPr/>
          <a:lstStyle/>
          <a:p>
            <a:r>
              <a:rPr lang="id-ID" altLang="ko-KR" sz="8000" dirty="0">
                <a:latin typeface="Arial" panose="020B0604020202020204" pitchFamily="34" charset="0"/>
                <a:cs typeface="Arial" panose="020B0604020202020204" pitchFamily="34" charset="0"/>
              </a:rPr>
              <a:t>Kesimpulan</a:t>
            </a:r>
            <a:endParaRPr lang="ko-KR" altLang="en-US" sz="8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05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3809760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475358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Kesimpulan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6DD8773-75D1-71AF-ED7A-80B5132BCF4D}"/>
              </a:ext>
            </a:extLst>
          </p:cNvPr>
          <p:cNvSpPr txBox="1">
            <a:spLocks/>
          </p:cNvSpPr>
          <p:nvPr/>
        </p:nvSpPr>
        <p:spPr>
          <a:xfrm>
            <a:off x="175958" y="1057169"/>
            <a:ext cx="11978031" cy="281574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Broadcast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domain merupakan sekumpulan perangkat yang akan menerima pesan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broadcast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yang sama</a:t>
            </a:r>
          </a:p>
          <a:p>
            <a:pPr algn="just" rtl="0" fontAlgn="base" latinLnBrk="0"/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Broadcast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domain dapat dibagi menggunakan perangkat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router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atau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switch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yang dikonfigurasi VLAN</a:t>
            </a:r>
          </a:p>
          <a:p>
            <a:pPr algn="just" rtl="0" fontAlgn="base" latinLnBrk="0"/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VLAN merupakan pembagian secara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logikal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pada perangkat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switch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dengan membagi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interface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ke dalam kelompok-kelompok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broadcast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domain yang dibedakan berdasarkan VLAN ID</a:t>
            </a: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2DAE9BB7-F333-79B8-CBFF-F56AB35B71BB}"/>
              </a:ext>
            </a:extLst>
          </p:cNvPr>
          <p:cNvSpPr txBox="1">
            <a:spLocks/>
          </p:cNvSpPr>
          <p:nvPr/>
        </p:nvSpPr>
        <p:spPr>
          <a:xfrm>
            <a:off x="175958" y="4392957"/>
            <a:ext cx="9289539" cy="2533166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VLAN ID yang dapat digunakan adalah rentang angka dari 1 – 1001</a:t>
            </a:r>
          </a:p>
          <a:p>
            <a:pPr algn="just" rtl="0" fontAlgn="base" latinLnBrk="0"/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Satu buah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interface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/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port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hanya dapat menjadi satu anggota VLAN ID saja, tidak bisa menjadi anggota di beberapa VLAN yang berbeda</a:t>
            </a:r>
          </a:p>
        </p:txBody>
      </p:sp>
    </p:spTree>
    <p:extLst>
      <p:ext uri="{BB962C8B-B14F-4D97-AF65-F5344CB8AC3E}">
        <p14:creationId xmlns:p14="http://schemas.microsoft.com/office/powerpoint/2010/main" val="3891296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7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475358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Kesimpulan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6DD8773-75D1-71AF-ED7A-80B5132BCF4D}"/>
              </a:ext>
            </a:extLst>
          </p:cNvPr>
          <p:cNvSpPr txBox="1">
            <a:spLocks/>
          </p:cNvSpPr>
          <p:nvPr/>
        </p:nvSpPr>
        <p:spPr>
          <a:xfrm>
            <a:off x="175958" y="1057169"/>
            <a:ext cx="11978031" cy="281574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Bila ada 2 buah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switch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yang menghubungkan beberapa VLAN ID yang berbeda maka diperlukan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link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khusus antar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switch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untuk setiap VLAN ID </a:t>
            </a:r>
          </a:p>
          <a:p>
            <a:pPr algn="just" rtl="0" fontAlgn="base" latinLnBrk="0"/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Walaupun PC terhubung dalam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switch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yang sama, jika memiliki VLAN ID yang berbeda, maka hanya PC pada VLAN ID yang sama saja yang bisa saling berkomunikasi, karena perangkat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switch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hanya memiliki kemampuan menghubungkan perangkat dari 1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subnet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/ jaringan / VLAN saja</a:t>
            </a:r>
            <a:endParaRPr lang="id-ID" sz="24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2DAE9BB7-F333-79B8-CBFF-F56AB35B71BB}"/>
              </a:ext>
            </a:extLst>
          </p:cNvPr>
          <p:cNvSpPr txBox="1">
            <a:spLocks/>
          </p:cNvSpPr>
          <p:nvPr/>
        </p:nvSpPr>
        <p:spPr>
          <a:xfrm>
            <a:off x="175958" y="3919771"/>
            <a:ext cx="9289539" cy="2533166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Jika memerlukan komunikasi antar VLAN maka diperlukan perangkat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router</a:t>
            </a:r>
            <a:endParaRPr lang="id-ID" sz="2400" b="0" dirty="0">
              <a:solidFill>
                <a:srgbClr val="273239"/>
              </a:solidFill>
              <a:latin typeface="Nunito" pitchFamily="2" charset="0"/>
            </a:endParaRPr>
          </a:p>
          <a:p>
            <a:pPr algn="just" rtl="0" fontAlgn="base" latinLnBrk="0"/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Jika menggunakan tipe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interface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VLAN Access Jumlah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link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dan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gateway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di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router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harus sama jumlahnya dengan jumlah VLAN ID dalam jaringan</a:t>
            </a:r>
          </a:p>
        </p:txBody>
      </p:sp>
    </p:spTree>
    <p:extLst>
      <p:ext uri="{BB962C8B-B14F-4D97-AF65-F5344CB8AC3E}">
        <p14:creationId xmlns:p14="http://schemas.microsoft.com/office/powerpoint/2010/main" val="1372629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7" grpId="0" uiExpand="1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</a:t>
              </a:r>
              <a:r>
                <a:rPr lang="id-ID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7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801" y="3153481"/>
            <a:ext cx="8436080" cy="1107996"/>
          </a:xfrm>
        </p:spPr>
        <p:txBody>
          <a:bodyPr/>
          <a:lstStyle/>
          <a:p>
            <a: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  <a:t>VLAN TRUNK</a:t>
            </a:r>
            <a:endParaRPr lang="ko-KR" altLang="en-US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54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3056</TotalTime>
  <Words>1858</Words>
  <Application>Microsoft Office PowerPoint</Application>
  <PresentationFormat>Widescreen</PresentationFormat>
  <Paragraphs>370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6" baseType="lpstr">
      <vt:lpstr>맑은 고딕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Nunito</vt:lpstr>
      <vt:lpstr>Symbol</vt:lpstr>
      <vt:lpstr>Wingdings</vt:lpstr>
      <vt:lpstr>Office 테마</vt:lpstr>
      <vt:lpstr>Virtual Local Area Network  (VLAN) - Access Port </vt:lpstr>
      <vt:lpstr>PowerPoint Presentation</vt:lpstr>
      <vt:lpstr>Broadcast Domain</vt:lpstr>
      <vt:lpstr>Broadcast Message</vt:lpstr>
      <vt:lpstr>Broadcast Domain</vt:lpstr>
      <vt:lpstr>Broadcast Domain vs Subnet</vt:lpstr>
      <vt:lpstr>Subnet dalam Switch</vt:lpstr>
      <vt:lpstr>Subnet dalam Switch</vt:lpstr>
      <vt:lpstr>Optimalisasi</vt:lpstr>
      <vt:lpstr>VLAN</vt:lpstr>
      <vt:lpstr>Pengertian VLAN</vt:lpstr>
      <vt:lpstr>Pengertian VLAN</vt:lpstr>
      <vt:lpstr>Pembagian Port VLAN</vt:lpstr>
      <vt:lpstr>VLAN Access</vt:lpstr>
      <vt:lpstr>VLAN Access</vt:lpstr>
      <vt:lpstr>VLAN Access</vt:lpstr>
      <vt:lpstr>Non-VLAN vs VLAN</vt:lpstr>
      <vt:lpstr>VLAN Antar Switch</vt:lpstr>
      <vt:lpstr>VLAN Antar Switch</vt:lpstr>
      <vt:lpstr>VLAN Antar Switch</vt:lpstr>
      <vt:lpstr>Implementasi VLAN</vt:lpstr>
      <vt:lpstr>Implementasi VLAN - Mikrotik</vt:lpstr>
      <vt:lpstr>Membuat Bridge</vt:lpstr>
      <vt:lpstr>Masukkan Port Bridge</vt:lpstr>
      <vt:lpstr>Hasil Port Bridge – Buat VLAN</vt:lpstr>
      <vt:lpstr>Hasil VLAN – Uji Coba</vt:lpstr>
      <vt:lpstr>Internetworking  VLAN</vt:lpstr>
      <vt:lpstr>VLAN Antar Switch</vt:lpstr>
      <vt:lpstr>Konfigurasi Gateway</vt:lpstr>
      <vt:lpstr>IP Address Gateway</vt:lpstr>
      <vt:lpstr>Pengujian</vt:lpstr>
      <vt:lpstr>Kesimpulan</vt:lpstr>
      <vt:lpstr>Kesimpulan</vt:lpstr>
      <vt:lpstr>Kesimpulan</vt:lpstr>
      <vt:lpstr>VLAN TRUNK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Fajar Hariadi</cp:lastModifiedBy>
  <cp:revision>128</cp:revision>
  <dcterms:created xsi:type="dcterms:W3CDTF">2021-04-29T04:21:21Z</dcterms:created>
  <dcterms:modified xsi:type="dcterms:W3CDTF">2024-04-22T19:26:04Z</dcterms:modified>
</cp:coreProperties>
</file>