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7"/>
  </p:handoutMasterIdLst>
  <p:sldIdLst>
    <p:sldId id="256" r:id="rId2"/>
    <p:sldId id="257" r:id="rId3"/>
    <p:sldId id="258" r:id="rId4"/>
    <p:sldId id="337" r:id="rId5"/>
    <p:sldId id="360" r:id="rId6"/>
    <p:sldId id="294" r:id="rId7"/>
    <p:sldId id="338" r:id="rId8"/>
    <p:sldId id="361" r:id="rId9"/>
    <p:sldId id="362" r:id="rId10"/>
    <p:sldId id="295" r:id="rId11"/>
    <p:sldId id="277" r:id="rId12"/>
    <p:sldId id="363" r:id="rId13"/>
    <p:sldId id="364" r:id="rId14"/>
    <p:sldId id="296" r:id="rId15"/>
    <p:sldId id="315" r:id="rId16"/>
    <p:sldId id="365" r:id="rId17"/>
    <p:sldId id="366" r:id="rId18"/>
    <p:sldId id="367" r:id="rId19"/>
    <p:sldId id="387" r:id="rId20"/>
    <p:sldId id="388" r:id="rId21"/>
    <p:sldId id="389" r:id="rId22"/>
    <p:sldId id="368" r:id="rId23"/>
    <p:sldId id="369" r:id="rId24"/>
    <p:sldId id="370" r:id="rId25"/>
    <p:sldId id="371" r:id="rId26"/>
    <p:sldId id="372" r:id="rId27"/>
    <p:sldId id="373" r:id="rId28"/>
    <p:sldId id="374" r:id="rId29"/>
    <p:sldId id="378" r:id="rId30"/>
    <p:sldId id="375" r:id="rId31"/>
    <p:sldId id="376" r:id="rId32"/>
    <p:sldId id="377" r:id="rId33"/>
    <p:sldId id="379" r:id="rId34"/>
    <p:sldId id="380" r:id="rId35"/>
    <p:sldId id="381" r:id="rId36"/>
    <p:sldId id="382" r:id="rId37"/>
    <p:sldId id="383" r:id="rId38"/>
    <p:sldId id="384" r:id="rId39"/>
    <p:sldId id="385" r:id="rId40"/>
    <p:sldId id="386" r:id="rId41"/>
    <p:sldId id="390" r:id="rId42"/>
    <p:sldId id="297" r:id="rId43"/>
    <p:sldId id="336" r:id="rId44"/>
    <p:sldId id="359" r:id="rId45"/>
    <p:sldId id="268" r:id="rId4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4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2024-05-17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2024-05-17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31.png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31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2862071"/>
            <a:ext cx="11969010" cy="1311128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tual</a:t>
            </a: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Local Area Network </a:t>
            </a:r>
            <a:b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(VLAN) –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Port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- 7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902F652-A786-4D27-8C50-B3ABA543CB23}"/>
              </a:ext>
            </a:extLst>
          </p:cNvPr>
          <p:cNvGrpSpPr/>
          <p:nvPr/>
        </p:nvGrpSpPr>
        <p:grpSpPr>
          <a:xfrm>
            <a:off x="541143" y="4447283"/>
            <a:ext cx="827615" cy="662579"/>
            <a:chOff x="541143" y="4447283"/>
            <a:chExt cx="827615" cy="6625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2900608-786A-421E-8A15-F5736CEE991F}"/>
                </a:ext>
              </a:extLst>
            </p:cNvPr>
            <p:cNvSpPr txBox="1"/>
            <p:nvPr/>
          </p:nvSpPr>
          <p:spPr>
            <a:xfrm>
              <a:off x="1184027" y="4448142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A4F15E2C-5AD4-42A8-AF50-74A46F577D2D}"/>
                </a:ext>
              </a:extLst>
            </p:cNvPr>
            <p:cNvSpPr/>
            <p:nvPr/>
          </p:nvSpPr>
          <p:spPr>
            <a:xfrm>
              <a:off x="541143" y="4447283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4A12FB4-8468-43F7-925C-6E2353557C28}"/>
                </a:ext>
              </a:extLst>
            </p:cNvPr>
            <p:cNvSpPr txBox="1"/>
            <p:nvPr/>
          </p:nvSpPr>
          <p:spPr>
            <a:xfrm>
              <a:off x="616491" y="4463512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3188758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VLAN </a:t>
                </a:r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Tagging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 Port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57089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F199AE-B995-CFA5-8022-5070310F24F0}"/>
              </a:ext>
            </a:extLst>
          </p:cNvPr>
          <p:cNvSpPr txBox="1"/>
          <p:nvPr/>
        </p:nvSpPr>
        <p:spPr>
          <a:xfrm>
            <a:off x="1258165" y="4392068"/>
            <a:ext cx="659406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 dan Virtual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Tagging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98165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Tagging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VLAN memungkinkan kita membagi beberapa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broadcast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domain atau beberapa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berbeda dalam satu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.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dapat membedakan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satu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broadcast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domain dengan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broadcast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domain yang lainnya pada VLAN yang berbeda,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menambahkan penanda yang disebut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60BE9DE5-1BDA-4173-D86A-EE9AC8136E1C}"/>
              </a:ext>
            </a:extLst>
          </p:cNvPr>
          <p:cNvSpPr txBox="1">
            <a:spLocks/>
          </p:cNvSpPr>
          <p:nvPr/>
        </p:nvSpPr>
        <p:spPr>
          <a:xfrm>
            <a:off x="240789" y="4247733"/>
            <a:ext cx="8775889" cy="24771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ini bisa ditambahkan, tetap dibiarkan, atau dihapus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oleh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berdasarkan kebutuhan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forwarding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lalu lintas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dalam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hal ini disebut dengan VLAN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tagging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37784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Port VLAN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271110"/>
            <a:ext cx="11838055" cy="311170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 Access – Jenis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merupakan tipe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dikonfigurasi untuk mengirim atau menerima data spesifik dari satu VLAN saja. Tipe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ini biasanya dihubungkan dengan perangkat akhir pengguna.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60BE9DE5-1BDA-4173-D86A-EE9AC8136E1C}"/>
              </a:ext>
            </a:extLst>
          </p:cNvPr>
          <p:cNvSpPr txBox="1">
            <a:spLocks/>
          </p:cNvSpPr>
          <p:nvPr/>
        </p:nvSpPr>
        <p:spPr>
          <a:xfrm>
            <a:off x="240789" y="3738623"/>
            <a:ext cx="8775889" cy="298626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– Jenis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merupakan tipe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dikonfigurasi untuk menyalurkan data yang berasal dari beberapa VLAN yang berbeda. Tipe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ini biasanya merupakan koneksi antar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atau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796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 Port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7D570E3-C990-54F9-EECB-D3470F3BDE0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58" y="1297552"/>
            <a:ext cx="7587020" cy="542733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81D7655-D50F-EC85-B40A-DD465FA4F132}"/>
              </a:ext>
            </a:extLst>
          </p:cNvPr>
          <p:cNvSpPr/>
          <p:nvPr/>
        </p:nvSpPr>
        <p:spPr>
          <a:xfrm>
            <a:off x="3638874" y="3848946"/>
            <a:ext cx="395543" cy="30172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63891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Tagging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Access Port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F18BB70A-23BF-C874-6A64-800A7971B22B}"/>
              </a:ext>
            </a:extLst>
          </p:cNvPr>
          <p:cNvSpPr txBox="1">
            <a:spLocks/>
          </p:cNvSpPr>
          <p:nvPr/>
        </p:nvSpPr>
        <p:spPr>
          <a:xfrm>
            <a:off x="6400800" y="858796"/>
            <a:ext cx="5678043" cy="257020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6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masuk ke dalam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diberikan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VLAN ID sesuai dengan konfigurasi yang diberikan pada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tersebut</a:t>
            </a:r>
          </a:p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keluar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dihapus/dihilangkan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tag-nya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sehingga ketika sampai di perangkat akhir pengguna,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tidak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ber-tag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9" name="Graphic 8" descr="Envelope outline">
            <a:extLst>
              <a:ext uri="{FF2B5EF4-FFF2-40B4-BE49-F238E27FC236}">
                <a16:creationId xmlns:a16="http://schemas.microsoft.com/office/drawing/2014/main" id="{8CFDBFCF-E5E7-6374-E746-2E5F594D0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06668" y="2564027"/>
            <a:ext cx="457200" cy="457200"/>
          </a:xfrm>
          <a:prstGeom prst="rect">
            <a:avLst/>
          </a:prstGeom>
        </p:spPr>
      </p:pic>
      <p:pic>
        <p:nvPicPr>
          <p:cNvPr id="10" name="Graphic 9" descr="Envelope outline">
            <a:extLst>
              <a:ext uri="{FF2B5EF4-FFF2-40B4-BE49-F238E27FC236}">
                <a16:creationId xmlns:a16="http://schemas.microsoft.com/office/drawing/2014/main" id="{C1A57AA4-0727-7CD3-5755-07C26BC9F4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06668" y="3330971"/>
            <a:ext cx="457200" cy="457200"/>
          </a:xfrm>
          <a:prstGeom prst="rect">
            <a:avLst/>
          </a:prstGeom>
        </p:spPr>
      </p:pic>
      <p:pic>
        <p:nvPicPr>
          <p:cNvPr id="13" name="Graphic 12" descr="Envelope outline">
            <a:extLst>
              <a:ext uri="{FF2B5EF4-FFF2-40B4-BE49-F238E27FC236}">
                <a16:creationId xmlns:a16="http://schemas.microsoft.com/office/drawing/2014/main" id="{B54EB0CE-86AF-A36A-F6C6-67D6631D27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06668" y="4287702"/>
            <a:ext cx="457200" cy="457200"/>
          </a:xfrm>
          <a:prstGeom prst="rect">
            <a:avLst/>
          </a:prstGeom>
        </p:spPr>
      </p:pic>
      <p:pic>
        <p:nvPicPr>
          <p:cNvPr id="14" name="Graphic 13" descr="Envelope outline">
            <a:extLst>
              <a:ext uri="{FF2B5EF4-FFF2-40B4-BE49-F238E27FC236}">
                <a16:creationId xmlns:a16="http://schemas.microsoft.com/office/drawing/2014/main" id="{357B8A8F-7947-25BF-23C8-830FDFDF5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06668" y="5061358"/>
            <a:ext cx="457200" cy="457200"/>
          </a:xfrm>
          <a:prstGeom prst="rect">
            <a:avLst/>
          </a:prstGeom>
        </p:spPr>
      </p:pic>
      <p:pic>
        <p:nvPicPr>
          <p:cNvPr id="15" name="Graphic 14" descr="Envelope outline">
            <a:extLst>
              <a:ext uri="{FF2B5EF4-FFF2-40B4-BE49-F238E27FC236}">
                <a16:creationId xmlns:a16="http://schemas.microsoft.com/office/drawing/2014/main" id="{F80A4F17-D588-CCE1-3C14-173BAF42EC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08046" y="3769727"/>
            <a:ext cx="457200" cy="4572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AD374C2-3693-E221-EE10-D1ABEC71CA7B}"/>
              </a:ext>
            </a:extLst>
          </p:cNvPr>
          <p:cNvSpPr txBox="1"/>
          <p:nvPr/>
        </p:nvSpPr>
        <p:spPr>
          <a:xfrm>
            <a:off x="3608132" y="3802353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E543FD-3E9C-D6D9-B489-29E6D45C758D}"/>
              </a:ext>
            </a:extLst>
          </p:cNvPr>
          <p:cNvSpPr txBox="1"/>
          <p:nvPr/>
        </p:nvSpPr>
        <p:spPr>
          <a:xfrm>
            <a:off x="5558625" y="5061358"/>
            <a:ext cx="3004607" cy="12464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atinLnBrk="0"/>
            <a:r>
              <a:rPr lang="id-ID" sz="1500" dirty="0"/>
              <a:t>Aturan </a:t>
            </a:r>
            <a:r>
              <a:rPr lang="id-ID" sz="1500" dirty="0" err="1"/>
              <a:t>tag</a:t>
            </a:r>
            <a:endParaRPr lang="id-ID" sz="1500" dirty="0"/>
          </a:p>
          <a:p>
            <a:pPr marL="228600" indent="-228600" latinLnBrk="0">
              <a:buFont typeface="Arial" panose="020B0604020202020204" pitchFamily="34" charset="0"/>
              <a:buChar char="•"/>
            </a:pPr>
            <a:r>
              <a:rPr lang="id-ID" sz="1500" dirty="0" err="1"/>
              <a:t>Inggress</a:t>
            </a:r>
            <a:r>
              <a:rPr lang="id-ID" sz="1500" dirty="0"/>
              <a:t> / </a:t>
            </a:r>
            <a:r>
              <a:rPr lang="id-ID" sz="1500" dirty="0" err="1"/>
              <a:t>frame</a:t>
            </a:r>
            <a:r>
              <a:rPr lang="id-ID" sz="1500" dirty="0"/>
              <a:t> masuk </a:t>
            </a:r>
            <a:r>
              <a:rPr lang="id-ID" sz="1500" dirty="0" err="1"/>
              <a:t>acess</a:t>
            </a:r>
            <a:r>
              <a:rPr lang="id-ID" sz="1500" dirty="0"/>
              <a:t> </a:t>
            </a:r>
            <a:br>
              <a:rPr lang="id-ID" sz="1500" dirty="0"/>
            </a:br>
            <a:r>
              <a:rPr lang="id-ID" sz="1500" dirty="0"/>
              <a:t>diberikan </a:t>
            </a:r>
            <a:r>
              <a:rPr lang="id-ID" sz="1500" dirty="0" err="1"/>
              <a:t>tag</a:t>
            </a:r>
            <a:endParaRPr lang="id-ID" sz="1500" dirty="0"/>
          </a:p>
          <a:p>
            <a:pPr marL="228600" indent="-228600" latinLnBrk="0">
              <a:buFont typeface="Arial" panose="020B0604020202020204" pitchFamily="34" charset="0"/>
              <a:buChar char="•"/>
            </a:pPr>
            <a:r>
              <a:rPr lang="id-ID" sz="1500" dirty="0" err="1"/>
              <a:t>Eggress</a:t>
            </a:r>
            <a:r>
              <a:rPr lang="id-ID" sz="1500" dirty="0"/>
              <a:t> / </a:t>
            </a:r>
            <a:r>
              <a:rPr lang="id-ID" sz="1500" dirty="0" err="1"/>
              <a:t>frame</a:t>
            </a:r>
            <a:r>
              <a:rPr lang="id-ID" sz="1500" dirty="0"/>
              <a:t> keluar </a:t>
            </a:r>
            <a:r>
              <a:rPr lang="id-ID" sz="1500" dirty="0" err="1"/>
              <a:t>access</a:t>
            </a:r>
            <a:r>
              <a:rPr lang="id-ID" sz="1500" dirty="0"/>
              <a:t> </a:t>
            </a:r>
            <a:br>
              <a:rPr lang="id-ID" sz="1500" dirty="0"/>
            </a:br>
            <a:r>
              <a:rPr lang="id-ID" sz="1500" dirty="0" err="1"/>
              <a:t>tag</a:t>
            </a:r>
            <a:r>
              <a:rPr lang="id-ID" sz="1500" dirty="0"/>
              <a:t> dihapus</a:t>
            </a:r>
          </a:p>
        </p:txBody>
      </p:sp>
    </p:spTree>
    <p:extLst>
      <p:ext uri="{BB962C8B-B14F-4D97-AF65-F5344CB8AC3E}">
        <p14:creationId xmlns:p14="http://schemas.microsoft.com/office/powerpoint/2010/main" val="311926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uiExpand="1" build="p"/>
      <p:bldP spid="16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8EBCEAA6-F496-4C07-F642-9A0433A0A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45" y="1491804"/>
            <a:ext cx="9001897" cy="454563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4698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Tagging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– Tanpa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F18BB70A-23BF-C874-6A64-800A7971B22B}"/>
              </a:ext>
            </a:extLst>
          </p:cNvPr>
          <p:cNvSpPr txBox="1">
            <a:spLocks/>
          </p:cNvSpPr>
          <p:nvPr/>
        </p:nvSpPr>
        <p:spPr>
          <a:xfrm>
            <a:off x="4077729" y="4391508"/>
            <a:ext cx="5053913" cy="1645935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Tanpa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VLAN memerlukan satu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 setiap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dapat menghubungkan semua VLAN yang ada dalam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233EB6B3-9326-C370-E10B-E9DAB8242906}"/>
              </a:ext>
            </a:extLst>
          </p:cNvPr>
          <p:cNvSpPr txBox="1">
            <a:spLocks/>
          </p:cNvSpPr>
          <p:nvPr/>
        </p:nvSpPr>
        <p:spPr>
          <a:xfrm>
            <a:off x="9294469" y="1103052"/>
            <a:ext cx="2784373" cy="290671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Hal ini menyebabkan penggunaan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tidak efisien</a:t>
            </a:r>
          </a:p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Akan semakin banyak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dipakai untuk menghubungkan banyak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49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21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0B64F19-A6F0-D781-E329-3DE1A908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73" y="1604014"/>
            <a:ext cx="8952469" cy="455217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34607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VLAN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Tagging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Port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F18BB70A-23BF-C874-6A64-800A7971B22B}"/>
              </a:ext>
            </a:extLst>
          </p:cNvPr>
          <p:cNvSpPr txBox="1">
            <a:spLocks/>
          </p:cNvSpPr>
          <p:nvPr/>
        </p:nvSpPr>
        <p:spPr>
          <a:xfrm>
            <a:off x="4077729" y="4391508"/>
            <a:ext cx="5053913" cy="233337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membiarkan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tetap bertanda sehingga ketika sampai ke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berikutnya,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tetap mengetahui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masuk merupakan bagian dari VLAN ID berapa dan meneruskannya sesuai dengan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VLAN ID yang tertera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233EB6B3-9326-C370-E10B-E9DAB8242906}"/>
              </a:ext>
            </a:extLst>
          </p:cNvPr>
          <p:cNvSpPr txBox="1">
            <a:spLocks/>
          </p:cNvSpPr>
          <p:nvPr/>
        </p:nvSpPr>
        <p:spPr>
          <a:xfrm>
            <a:off x="6939357" y="952601"/>
            <a:ext cx="5139486" cy="179638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juga dapat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diguanakan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memfilter VLAN ID berapa saja yang boleh lewat</a:t>
            </a:r>
          </a:p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Jenis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biasanya dijadikan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adalah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kecepatan paling tinggi di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11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  <p:bldP spid="21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89531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Virtual Network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409B8E46-E072-DF45-D989-417404A02073}"/>
              </a:ext>
            </a:extLst>
          </p:cNvPr>
          <p:cNvSpPr txBox="1">
            <a:spLocks/>
          </p:cNvSpPr>
          <p:nvPr/>
        </p:nvSpPr>
        <p:spPr>
          <a:xfrm>
            <a:off x="240789" y="1271111"/>
            <a:ext cx="11838055" cy="163413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Virtual Network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merupakan representasi virtual sebuah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tidak memiliki bentuk fisik, sehingga virtual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hanya dalam bentuk perangkat lunak secara virtual.</a:t>
            </a:r>
          </a:p>
          <a:p>
            <a:pPr fontAlgn="base" latinLnBrk="0"/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240789" y="2905248"/>
            <a:ext cx="11724898" cy="12037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Virtual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dalam bentuk sub-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dapat digunakan untuk membagi sebuah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fisik menjadi beberapa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virtual</a:t>
            </a:r>
          </a:p>
          <a:p>
            <a:pPr fontAlgn="base" latinLnBrk="0"/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43888B-AE2C-6857-4A4A-713353B51C06}"/>
              </a:ext>
            </a:extLst>
          </p:cNvPr>
          <p:cNvSpPr txBox="1"/>
          <p:nvPr/>
        </p:nvSpPr>
        <p:spPr>
          <a:xfrm>
            <a:off x="523754" y="3973949"/>
            <a:ext cx="857394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sehingga satu buah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fisik dapat digunakan untuk menghubungkan beberapa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berbeda dan memiliki kemampuan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routing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atau kemampuan lain seperti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umumnya kecuali kemampuan yang sifatnya memerlukan kebutuhan fisik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4807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6DF3AA4-F638-E906-3DA7-6828CB82E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8" y="1271111"/>
            <a:ext cx="6599849" cy="555353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6094104" cy="604781"/>
          </a:xfrm>
        </p:spPr>
        <p:txBody>
          <a:bodyPr/>
          <a:lstStyle/>
          <a:p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600" dirty="0">
                <a:latin typeface="Arial" panose="020B0604020202020204" pitchFamily="34" charset="0"/>
                <a:cs typeface="Arial" panose="020B0604020202020204" pitchFamily="34" charset="0"/>
              </a:rPr>
              <a:t> Tanpa Virtual </a:t>
            </a:r>
            <a:r>
              <a:rPr lang="id-ID" altLang="ko-KR" sz="36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ko-KR" alt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409B8E46-E072-DF45-D989-417404A02073}"/>
              </a:ext>
            </a:extLst>
          </p:cNvPr>
          <p:cNvSpPr txBox="1">
            <a:spLocks/>
          </p:cNvSpPr>
          <p:nvPr/>
        </p:nvSpPr>
        <p:spPr>
          <a:xfrm>
            <a:off x="4109013" y="1271111"/>
            <a:ext cx="7969832" cy="215788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Tanpa virtual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kita perlu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fisik untuk setiap VLAN/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endParaRPr lang="id-ID" sz="2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Semaik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banyak VLAN/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semakin banyak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atau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fisik yang diperlukan pada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sz="2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88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5B4F30C-43AA-4406-2468-12BBF2AFC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0" y="1271111"/>
            <a:ext cx="6588274" cy="5500629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05610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Routing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Dengan Virtual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409B8E46-E072-DF45-D989-417404A02073}"/>
              </a:ext>
            </a:extLst>
          </p:cNvPr>
          <p:cNvSpPr txBox="1">
            <a:spLocks/>
          </p:cNvSpPr>
          <p:nvPr/>
        </p:nvSpPr>
        <p:spPr>
          <a:xfrm>
            <a:off x="4109013" y="1271111"/>
            <a:ext cx="7969832" cy="215788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Dengan virtual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kita hanya perlu satu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fisik untuk menghubungkan beberapa VLAN/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berbeda</a:t>
            </a:r>
          </a:p>
          <a:p>
            <a:pPr fontAlgn="base" latinLnBrk="0"/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VLAN/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subnet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diletakkan pada virtual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interface-nya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masing-masing</a:t>
            </a:r>
          </a:p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 koneksi di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menggunakan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endParaRPr lang="id-ID" sz="2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27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473346"/>
            <a:ext cx="10515600" cy="2834622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Trunk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b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09889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Implementasi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3D97776E-A412-19F8-A827-F1EB3C61CC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220193"/>
              </p:ext>
            </p:extLst>
          </p:nvPr>
        </p:nvGraphicFramePr>
        <p:xfrm>
          <a:off x="113156" y="5383767"/>
          <a:ext cx="9030843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6515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51328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535524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  <a:gridCol w="2535524">
                  <a:extLst>
                    <a:ext uri="{9D8B030D-6E8A-4147-A177-3AD203B41FA5}">
                      <a16:colId xmlns:a16="http://schemas.microsoft.com/office/drawing/2014/main" val="3168447138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Network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Gateway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192.168.10.0/24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8.8.8.8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192.168.20.0/24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8.8.8.8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192.168.99.0/24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192.168.99.1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8.8.8.8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C87CF30-74B4-77AA-A024-61BD34A39A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456322"/>
              </p:ext>
            </p:extLst>
          </p:nvPr>
        </p:nvGraphicFramePr>
        <p:xfrm>
          <a:off x="6371854" y="1339655"/>
          <a:ext cx="5684794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2317">
                  <a:extLst>
                    <a:ext uri="{9D8B030D-6E8A-4147-A177-3AD203B41FA5}">
                      <a16:colId xmlns:a16="http://schemas.microsoft.com/office/drawing/2014/main" val="978166283"/>
                    </a:ext>
                  </a:extLst>
                </a:gridCol>
                <a:gridCol w="1523877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575600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28202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Switch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Jenis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VLAN 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Switch</a:t>
                      </a:r>
                      <a:r>
                        <a:rPr lang="id-ID" sz="1600" dirty="0"/>
                        <a:t>-A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Trunk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</a:t>
                      </a: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-A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err="1"/>
                        <a:t>Trunk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Switch-A</a:t>
                      </a:r>
                      <a:endParaRPr kumimoji="0" lang="id-ID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</a:t>
                      </a: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-A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ether4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072761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</a:t>
                      </a: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-B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err="1"/>
                        <a:t>Trunk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7520454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Switch-B</a:t>
                      </a:r>
                      <a:endParaRPr kumimoji="0" lang="id-ID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423423"/>
                  </a:ext>
                </a:extLst>
              </a:tr>
              <a:tr h="2820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Switch</a:t>
                      </a: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-B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ether4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88124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577A7978-B3F0-5FDA-AF74-7D7EE52FD915}"/>
              </a:ext>
            </a:extLst>
          </p:cNvPr>
          <p:cNvSpPr txBox="1"/>
          <p:nvPr/>
        </p:nvSpPr>
        <p:spPr>
          <a:xfrm>
            <a:off x="6371854" y="926764"/>
            <a:ext cx="27721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Konfigurasi pada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B3BC7F-4F84-9836-FD20-27B66E6521D4}"/>
              </a:ext>
            </a:extLst>
          </p:cNvPr>
          <p:cNvSpPr txBox="1"/>
          <p:nvPr/>
        </p:nvSpPr>
        <p:spPr>
          <a:xfrm>
            <a:off x="51372" y="5014435"/>
            <a:ext cx="62691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Konfigurasi IP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DHCP pada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482232-2439-D6AF-7E40-5E53CFEC22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538" y="1200429"/>
            <a:ext cx="5855990" cy="381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355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60762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Mengubah Identitas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Mikrotik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90" y="1271111"/>
            <a:ext cx="5995256" cy="163413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Karena ada 3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berbeda, maka agar tidak terjadi salah pengaturan kita perlu memberikan identitas yang berbeda dengan cara berikut</a:t>
            </a:r>
            <a:endParaRPr lang="id-ID" sz="2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660F36-58A7-74E8-EF65-30556162D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017" y="2905247"/>
            <a:ext cx="5348802" cy="2213297"/>
          </a:xfrm>
          <a:prstGeom prst="rect">
            <a:avLst/>
          </a:prstGeom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11F5FBBE-89C1-CC59-205A-D7F1B15C6EA3}"/>
              </a:ext>
            </a:extLst>
          </p:cNvPr>
          <p:cNvSpPr txBox="1">
            <a:spLocks/>
          </p:cNvSpPr>
          <p:nvPr/>
        </p:nvSpPr>
        <p:spPr>
          <a:xfrm>
            <a:off x="240789" y="5267077"/>
            <a:ext cx="5406248" cy="145781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Sesuaikan nama setiap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nama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topologi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digunakan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1CBE59-DC29-D7A3-478A-37B1C9293B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3588" y="624423"/>
            <a:ext cx="5667955" cy="368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2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98266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Membuat 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VLAN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423526"/>
            <a:ext cx="6502911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kita akan membuat 3 buah virtual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dijadikan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3 buah VLAN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0B8D4F1-FEF5-E07A-E59B-901549431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888460"/>
              </p:ext>
            </p:extLst>
          </p:nvPr>
        </p:nvGraphicFramePr>
        <p:xfrm>
          <a:off x="7035964" y="1327883"/>
          <a:ext cx="5042879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4779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19380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val="4028091618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Nama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VLAN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Interface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VI – VLAN 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VI – VLAN 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ether1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VI – VLAN Manajemen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ether1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1E05F976-3528-5762-A85B-815422517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0" y="3228040"/>
            <a:ext cx="8720599" cy="349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3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98266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Membuat 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VLAN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423526"/>
            <a:ext cx="9728711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pembuatan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DEB653-8E43-880C-87A5-929FAAE99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639" y="1958400"/>
            <a:ext cx="8904155" cy="347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7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57075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Manajemen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92082"/>
            <a:ext cx="7154194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manajemen yang akan digunakan untuk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me-manage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seluruh perangkat dalam jaringan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58B075-43D9-C728-879E-AA3CAF13F1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2634" b="63913"/>
          <a:stretch/>
        </p:blipFill>
        <p:spPr>
          <a:xfrm>
            <a:off x="381099" y="2241282"/>
            <a:ext cx="4489351" cy="11877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89D44A-5C7B-CA48-98C2-09F41A709C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99" y="3717148"/>
            <a:ext cx="3457084" cy="29213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F88D2C2-534B-AA8F-E6C0-5A1BE7FCE4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7966" y="3717148"/>
            <a:ext cx="3467017" cy="2921361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6054A60A-2AD7-8C76-00B2-40A9AFF02C39}"/>
              </a:ext>
            </a:extLst>
          </p:cNvPr>
          <p:cNvSpPr txBox="1">
            <a:spLocks/>
          </p:cNvSpPr>
          <p:nvPr/>
        </p:nvSpPr>
        <p:spPr>
          <a:xfrm>
            <a:off x="7589492" y="1457323"/>
            <a:ext cx="4489351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pembuatan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EF12B1-995C-3A83-C8DE-3E89A0000D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1224" y="2044225"/>
            <a:ext cx="4347619" cy="14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0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639138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1506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 dengan menyesuaikan PVID dengan VLAN ID masing-masing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2EF1B2F-DB83-8609-296F-54179BAE0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2035673"/>
              </p:ext>
            </p:extLst>
          </p:nvPr>
        </p:nvGraphicFramePr>
        <p:xfrm>
          <a:off x="578014" y="2197100"/>
          <a:ext cx="3314536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Interface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PVID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VI – VLAN Manajemen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A6CA631B-8EA3-C526-A899-0974B8B06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438" y="1838638"/>
            <a:ext cx="3130386" cy="20348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32D5FBA-CAA4-DF73-4858-ABA051D187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701" y="4032161"/>
            <a:ext cx="3130386" cy="2692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A0C293-04DF-FD9F-1A99-EEBFE4EF88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014" y="4008394"/>
            <a:ext cx="3016086" cy="27192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A32B11-2C5A-1218-D07A-421F5C6D32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5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639138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4300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settingan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EE7A34-39A1-E2D5-BFBB-F213F5A9D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145" y="1955978"/>
            <a:ext cx="8723809" cy="2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1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874411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IP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8614770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setiap virtual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sudah dibuat, diberikan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dapat dijadikan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setiap VLAN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05BFDB0-8BFF-8CB2-3AB6-C1ABC8B5F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419753"/>
              </p:ext>
            </p:extLst>
          </p:nvPr>
        </p:nvGraphicFramePr>
        <p:xfrm>
          <a:off x="240790" y="2514609"/>
          <a:ext cx="8566662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004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778308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778308">
                  <a:extLst>
                    <a:ext uri="{9D8B030D-6E8A-4147-A177-3AD203B41FA5}">
                      <a16:colId xmlns:a16="http://schemas.microsoft.com/office/drawing/2014/main" val="3433260150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 err="1"/>
                        <a:t>Interface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Network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VI – VLAN 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192.168.10.0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d-ID" sz="1600" dirty="0"/>
                        <a:t>VI – VLAN 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192.168.20.1/24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192.168.20.0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600" dirty="0" err="1"/>
                        <a:t>Bridge</a:t>
                      </a:r>
                      <a:r>
                        <a:rPr lang="id-ID" sz="1600" dirty="0"/>
                        <a:t>-Manajemen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192.168.99.1/24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192.168.99.0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082FD523-19C7-56F9-6310-58D3EB614F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4263866"/>
            <a:ext cx="8614770" cy="2306167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EBE3E2C3-0B73-3782-E80D-206AFD416645}"/>
              </a:ext>
            </a:extLst>
          </p:cNvPr>
          <p:cNvSpPr txBox="1">
            <a:spLocks/>
          </p:cNvSpPr>
          <p:nvPr/>
        </p:nvSpPr>
        <p:spPr>
          <a:xfrm>
            <a:off x="9012020" y="1149977"/>
            <a:ext cx="3066823" cy="14142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44BD2BB-218B-9263-8058-3A726D3F4C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2020" y="2221435"/>
            <a:ext cx="3066823" cy="163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7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0820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DHCP Server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11838054" cy="8185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diberikan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setiap virtual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dijadikan DHCP server untuk dapat memberikan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kepada setiap VLAN sesuai dengan pembagian alamat jaringannya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05BFDB0-8BFF-8CB2-3AB6-C1ABC8B5FA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979935"/>
              </p:ext>
            </p:extLst>
          </p:nvPr>
        </p:nvGraphicFramePr>
        <p:xfrm>
          <a:off x="244099" y="1917709"/>
          <a:ext cx="11834745" cy="1245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701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56845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1788485656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val="3699502532"/>
                    </a:ext>
                  </a:extLst>
                </a:gridCol>
                <a:gridCol w="1873250">
                  <a:extLst>
                    <a:ext uri="{9D8B030D-6E8A-4147-A177-3AD203B41FA5}">
                      <a16:colId xmlns:a16="http://schemas.microsoft.com/office/drawing/2014/main" val="174733038"/>
                    </a:ext>
                  </a:extLst>
                </a:gridCol>
                <a:gridCol w="1906144">
                  <a:extLst>
                    <a:ext uri="{9D8B030D-6E8A-4147-A177-3AD203B41FA5}">
                      <a16:colId xmlns:a16="http://schemas.microsoft.com/office/drawing/2014/main" val="3433260150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200" dirty="0" err="1"/>
                        <a:t>Interface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 err="1"/>
                        <a:t>Address</a:t>
                      </a:r>
                      <a:r>
                        <a:rPr lang="id-ID" sz="1200" dirty="0"/>
                        <a:t> </a:t>
                      </a:r>
                      <a:r>
                        <a:rPr lang="id-ID" sz="1200" dirty="0" err="1"/>
                        <a:t>Space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 err="1"/>
                        <a:t>Gateway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 err="1"/>
                        <a:t>Adress</a:t>
                      </a:r>
                      <a:r>
                        <a:rPr lang="id-ID" sz="1200" dirty="0"/>
                        <a:t> </a:t>
                      </a:r>
                      <a:r>
                        <a:rPr lang="id-ID" sz="1200" dirty="0" err="1"/>
                        <a:t>to</a:t>
                      </a:r>
                      <a:r>
                        <a:rPr lang="id-ID" sz="1200" dirty="0"/>
                        <a:t> </a:t>
                      </a:r>
                      <a:r>
                        <a:rPr lang="id-ID" sz="1200" dirty="0" err="1"/>
                        <a:t>Give</a:t>
                      </a:r>
                      <a:r>
                        <a:rPr lang="id-ID" sz="1200" dirty="0"/>
                        <a:t> </a:t>
                      </a:r>
                      <a:r>
                        <a:rPr lang="id-ID" sz="1200" dirty="0" err="1"/>
                        <a:t>Out</a:t>
                      </a:r>
                      <a:endParaRPr lang="id-ID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DNS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 err="1"/>
                        <a:t>Lease</a:t>
                      </a:r>
                      <a:r>
                        <a:rPr lang="id-ID" sz="1200" dirty="0"/>
                        <a:t> </a:t>
                      </a:r>
                      <a:r>
                        <a:rPr lang="id-ID" sz="1200" dirty="0" err="1"/>
                        <a:t>Time</a:t>
                      </a:r>
                      <a:endParaRPr lang="id-ID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200" dirty="0"/>
                        <a:t>VI – VLAN Dosen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192.168.10.0/24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192.168.10.1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192.168.10.2 - 192.168.10.254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8.8.8.8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/>
                        <a:t>00:30:00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id-ID" sz="1200" dirty="0"/>
                        <a:t>VI – VLAN Mahasiswa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192.168.20.0/24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192.168.20.1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192.168.20.2 - 192.168.20.254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8.8.8.8</a:t>
                      </a:r>
                      <a:endParaRPr kumimoji="0" lang="id-ID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00:30:00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l"/>
                      <a:r>
                        <a:rPr lang="id-ID" sz="1200" dirty="0" err="1"/>
                        <a:t>Bridge</a:t>
                      </a:r>
                      <a:r>
                        <a:rPr lang="id-ID" sz="1200" dirty="0"/>
                        <a:t>-Manajemen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192.168.99.0/24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192.168.99.1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/>
                        <a:t>192.168.99.2 - 192.168.99.254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8.8.8.8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00:30:00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165F704-BDB6-A25E-D3CB-8CF72ACC8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3377940"/>
            <a:ext cx="5418432" cy="1341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13F838-BE6C-EF1F-ACCE-EEB1C87167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89" y="4883226"/>
            <a:ext cx="1739729" cy="77321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B8E59F2-EE4E-B356-67CF-D72C333599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71" y="4883226"/>
            <a:ext cx="1739729" cy="7732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8D1E3EA-B4E8-ECBA-8569-3AE151523F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4354" y="4883226"/>
            <a:ext cx="1739730" cy="77321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1A7C9B6-75EB-EAB4-3E57-44D99FED74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89" y="5827512"/>
            <a:ext cx="1739730" cy="7732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AA91D9-FF22-A9C9-C9C4-C421885DCA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57571" y="5827512"/>
            <a:ext cx="1739730" cy="77321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FB9CBFE-9358-1F19-B9E8-DF5FF2950CA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75892" y="5827512"/>
            <a:ext cx="1738192" cy="7725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3678D0F-B609-D2C7-2A40-F0D46657050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31596" y="5827512"/>
            <a:ext cx="1428579" cy="766373"/>
          </a:xfrm>
          <a:prstGeom prst="rect">
            <a:avLst/>
          </a:prstGeom>
        </p:spPr>
      </p:pic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D3E4E7EA-01A4-6D09-6332-5BB37C2F82D9}"/>
              </a:ext>
            </a:extLst>
          </p:cNvPr>
          <p:cNvSpPr txBox="1">
            <a:spLocks/>
          </p:cNvSpPr>
          <p:nvPr/>
        </p:nvSpPr>
        <p:spPr>
          <a:xfrm>
            <a:off x="5831596" y="3377940"/>
            <a:ext cx="3331454" cy="233008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Lakukan hal yang sama untuk setiap virtual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ada, hingga semua virtual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memiliki DHCP Server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E5DBF9-599B-9E3D-7DE5-645C6A4D3CBA}"/>
              </a:ext>
            </a:extLst>
          </p:cNvPr>
          <p:cNvSpPr txBox="1"/>
          <p:nvPr/>
        </p:nvSpPr>
        <p:spPr>
          <a:xfrm>
            <a:off x="560363" y="5269832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CDA5B2-5DF8-D2FE-6C6D-844951716B95}"/>
              </a:ext>
            </a:extLst>
          </p:cNvPr>
          <p:cNvSpPr txBox="1"/>
          <p:nvPr/>
        </p:nvSpPr>
        <p:spPr>
          <a:xfrm>
            <a:off x="2365461" y="5287107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4365CD5-0981-BB48-D676-0F84C4A49FB1}"/>
              </a:ext>
            </a:extLst>
          </p:cNvPr>
          <p:cNvSpPr txBox="1"/>
          <p:nvPr/>
        </p:nvSpPr>
        <p:spPr>
          <a:xfrm>
            <a:off x="4026498" y="5288167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47B424F-0B5F-1B6E-D1C9-459FB4253846}"/>
              </a:ext>
            </a:extLst>
          </p:cNvPr>
          <p:cNvSpPr txBox="1"/>
          <p:nvPr/>
        </p:nvSpPr>
        <p:spPr>
          <a:xfrm>
            <a:off x="518149" y="6206218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473871-6222-5F91-D42B-6704B9C7B5E6}"/>
              </a:ext>
            </a:extLst>
          </p:cNvPr>
          <p:cNvSpPr txBox="1"/>
          <p:nvPr/>
        </p:nvSpPr>
        <p:spPr>
          <a:xfrm>
            <a:off x="2323247" y="6223493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DD903B1-C8AA-31E9-3119-BCA83376732B}"/>
              </a:ext>
            </a:extLst>
          </p:cNvPr>
          <p:cNvSpPr txBox="1"/>
          <p:nvPr/>
        </p:nvSpPr>
        <p:spPr>
          <a:xfrm>
            <a:off x="3984284" y="6224553"/>
            <a:ext cx="374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CD36DB-57B0-A3ED-5D01-26A42B16ED3A}"/>
              </a:ext>
            </a:extLst>
          </p:cNvPr>
          <p:cNvSpPr txBox="1"/>
          <p:nvPr/>
        </p:nvSpPr>
        <p:spPr>
          <a:xfrm>
            <a:off x="5867008" y="6230710"/>
            <a:ext cx="51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b="1" dirty="0">
                <a:solidFill>
                  <a:srgbClr val="FF0000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6922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5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0820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DHCP Server -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379211" cy="8185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DHCP Server akan terlihat seperti berikut: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D3E4E7EA-01A4-6D09-6332-5BB37C2F82D9}"/>
              </a:ext>
            </a:extLst>
          </p:cNvPr>
          <p:cNvSpPr txBox="1">
            <a:spLocks/>
          </p:cNvSpPr>
          <p:nvPr/>
        </p:nvSpPr>
        <p:spPr>
          <a:xfrm>
            <a:off x="402344" y="4527918"/>
            <a:ext cx="8481306" cy="219697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Sampai dengan tahap ini konfigurasi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telah selesai dilakukan</a:t>
            </a:r>
          </a:p>
          <a:p>
            <a:pPr fontAlgn="base" latinLnBrk="0"/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Virtual </a:t>
            </a:r>
            <a:r>
              <a:rPr lang="id-ID" sz="18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telah dibuat</a:t>
            </a:r>
          </a:p>
          <a:p>
            <a:pPr fontAlgn="base" latinLnBrk="0"/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18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sudah diberikan IP </a:t>
            </a:r>
            <a:r>
              <a:rPr lang="id-ID" sz="18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endParaRPr lang="id-ID" sz="18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18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 server sudah dikonfigurasi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1B23B69D-5F58-C1EF-1D2F-205E73CB2492}"/>
              </a:ext>
            </a:extLst>
          </p:cNvPr>
          <p:cNvSpPr txBox="1">
            <a:spLocks/>
          </p:cNvSpPr>
          <p:nvPr/>
        </p:nvSpPr>
        <p:spPr>
          <a:xfrm>
            <a:off x="9294471" y="1690501"/>
            <a:ext cx="2718943" cy="22845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yang akan dilakukan adalah mengonfigurasi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7C38D0C-DF49-B559-748A-5B91D12ED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036" y="1690501"/>
            <a:ext cx="8558614" cy="276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5" grpId="0" uiExpand="1" build="p"/>
      <p:bldP spid="9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24026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093461" cy="8185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sebuah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semua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bekerja seperti sebuah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1B23B69D-5F58-C1EF-1D2F-205E73CB2492}"/>
              </a:ext>
            </a:extLst>
          </p:cNvPr>
          <p:cNvSpPr txBox="1">
            <a:spLocks/>
          </p:cNvSpPr>
          <p:nvPr/>
        </p:nvSpPr>
        <p:spPr>
          <a:xfrm>
            <a:off x="8394068" y="1025576"/>
            <a:ext cx="4357243" cy="53366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pembuatan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F1BBA3-4DBF-E0D7-9D9C-D4A533FE4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99" y="1896664"/>
            <a:ext cx="7825801" cy="32912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EA8B33-0C77-12C3-F3C1-55CBEF1393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9000" y="1559238"/>
            <a:ext cx="3569843" cy="245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70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9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72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1506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 dengan menyesuaikan PVID dengan VLAN ID masing-masing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2EF1B2F-DB83-8609-296F-54179BAE0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398005"/>
              </p:ext>
            </p:extLst>
          </p:nvPr>
        </p:nvGraphicFramePr>
        <p:xfrm>
          <a:off x="578014" y="2197100"/>
          <a:ext cx="3314536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Interface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PVID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537632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A6CA631B-8EA3-C526-A899-0974B8B06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438" y="1838638"/>
            <a:ext cx="3130386" cy="20348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4325DA-6C23-3477-85A6-69857252B4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014" y="4032162"/>
            <a:ext cx="3314536" cy="26927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32D5FBA-CAA4-DF73-4858-ABA051D187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701" y="4032161"/>
            <a:ext cx="3130386" cy="2692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E7634F0-4504-4A61-4A8B-625F28A79B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2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72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4300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settingan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6AFE3-B4C7-2E6A-002D-8BB398A93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51" y="1808395"/>
            <a:ext cx="8887503" cy="2485488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963CA1AE-CDC1-8AC5-16DD-8B8337586C17}"/>
              </a:ext>
            </a:extLst>
          </p:cNvPr>
          <p:cNvSpPr txBox="1">
            <a:spLocks/>
          </p:cNvSpPr>
          <p:nvPr/>
        </p:nvSpPr>
        <p:spPr>
          <a:xfrm>
            <a:off x="240788" y="4428739"/>
            <a:ext cx="8887503" cy="22961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perlu dilakukan konfigurasi pada tab VLAN untuk melakukan pengaturan mana yang menjadi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tipe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mana yang menjadi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tipe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endParaRPr lang="id-ID" sz="24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=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untaged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=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taged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5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87317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VLAN Port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4300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Setting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aturan VLAN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3A43BC-F6F4-19AD-D443-5F4893976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17" y="1673538"/>
            <a:ext cx="6004634" cy="16792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8C2213-EE46-92E1-4BDD-6F407FD8E6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117" y="4901958"/>
            <a:ext cx="2462424" cy="18229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E089C93-8889-FCE6-B147-B431790AC7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4062" y="4888302"/>
            <a:ext cx="2253436" cy="18229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B9EA23D-4B9A-CB12-323C-8BB80FE3D7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0891" y="4883388"/>
            <a:ext cx="2516609" cy="1832993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E7A215B1-72AE-1CD7-16BC-5EFCFA38AEF1}"/>
              </a:ext>
            </a:extLst>
          </p:cNvPr>
          <p:cNvSpPr txBox="1">
            <a:spLocks/>
          </p:cNvSpPr>
          <p:nvPr/>
        </p:nvSpPr>
        <p:spPr>
          <a:xfrm>
            <a:off x="240789" y="3495990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99 akan tetap bertanda ketika melewati ether1 dan ether2 (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serta dalam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(untuk mendapatkan IP Virtual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CB69815E-316D-4C7B-995C-5A32BCEF5410}"/>
              </a:ext>
            </a:extLst>
          </p:cNvPr>
          <p:cNvSpPr txBox="1">
            <a:spLocks/>
          </p:cNvSpPr>
          <p:nvPr/>
        </p:nvSpPr>
        <p:spPr>
          <a:xfrm>
            <a:off x="2870393" y="351504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10 akan tetap bertanda ketika melewati ether1 dan ether2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sedangkan jika keluar lewat ether3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dihapus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621DC8E2-8CD7-D577-CBCB-362531516897}"/>
              </a:ext>
            </a:extLst>
          </p:cNvPr>
          <p:cNvSpPr txBox="1">
            <a:spLocks/>
          </p:cNvSpPr>
          <p:nvPr/>
        </p:nvSpPr>
        <p:spPr>
          <a:xfrm>
            <a:off x="5333479" y="350520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20 akan tetap bertanda ketika melewati ether1 dan ether2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sedangkan jika keluar lewat ether4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dihapus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FA39F5-5BD0-BA29-FBB2-E075AAC129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22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6" grpId="0" uiExpand="1" build="p"/>
      <p:bldP spid="17" grpId="0" uiExpand="1" build="p"/>
      <p:bldP spid="18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87317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VLAN Port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106558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Altifkan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VLAN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filtering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menghidupkan konfigurasi VLAN yang telah dilakukan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6414C-DF12-6EEC-4F19-155746943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67" y="1533369"/>
            <a:ext cx="11529075" cy="250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1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76305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Manajemen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8999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Penambahan virtual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digunakan agar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dapat diakses dari VLAN Manajemen (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remote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tanpa terhubung langsung dengan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BD204D-E8C0-CFD6-BC0A-223ADCA8D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86" y="1825367"/>
            <a:ext cx="6546164" cy="2835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55D769-E78B-19D8-594F-FF2DE8677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6789" y="4903320"/>
            <a:ext cx="3876961" cy="1758067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D18C6FC7-0305-E2A5-FFD4-9939DB43AB32}"/>
              </a:ext>
            </a:extLst>
          </p:cNvPr>
          <p:cNvSpPr txBox="1">
            <a:spLocks/>
          </p:cNvSpPr>
          <p:nvPr/>
        </p:nvSpPr>
        <p:spPr>
          <a:xfrm>
            <a:off x="659879" y="501015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akan terlihat seperti gambar berikut: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A8DE48-8B91-72CF-BE13-31DC5DB64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622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8735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690296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agar bisa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di-remote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perlu mendapatkan 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Server VLAN Manajemen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D18C6FC7-0305-E2A5-FFD4-9939DB43AB32}"/>
              </a:ext>
            </a:extLst>
          </p:cNvPr>
          <p:cNvSpPr txBox="1">
            <a:spLocks/>
          </p:cNvSpPr>
          <p:nvPr/>
        </p:nvSpPr>
        <p:spPr>
          <a:xfrm>
            <a:off x="494779" y="4514851"/>
            <a:ext cx="2388767" cy="7111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akan terlihat seperti gambar berikut:</a:t>
            </a:r>
            <a:endParaRPr lang="id-ID" sz="11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747599-FD45-1A84-0564-4D0A1D222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16" y="1781380"/>
            <a:ext cx="8448739" cy="25620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6DEF7D-675F-C9BF-DE6C-14F05E62DB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9209" y="4604007"/>
            <a:ext cx="4552381" cy="2057143"/>
          </a:xfrm>
          <a:prstGeom prst="rect">
            <a:avLst/>
          </a:prstGeom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C96CE0E0-7768-6BD9-BAA6-183E88A2A29C}"/>
              </a:ext>
            </a:extLst>
          </p:cNvPr>
          <p:cNvSpPr txBox="1">
            <a:spLocks/>
          </p:cNvSpPr>
          <p:nvPr/>
        </p:nvSpPr>
        <p:spPr>
          <a:xfrm>
            <a:off x="494779" y="5232400"/>
            <a:ext cx="2242071" cy="142875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 dari gambar, asalkan tetap mendapat 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192.168.99.0 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73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uiExpand="1" build="p"/>
      <p:bldP spid="12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692247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PC pada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-A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F3E5FB-A840-3E06-2E83-19E477917CA4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14080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tahap ini konfigurasi VLAN pada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-A telah selesai dilakukan</a:t>
            </a:r>
          </a:p>
          <a:p>
            <a:pPr fontAlgn="base" latinLnBrk="0"/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Cek IP </a:t>
            </a:r>
            <a:r>
              <a:rPr lang="id-ID" sz="1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PC yang terhubung dengan </a:t>
            </a:r>
            <a:r>
              <a:rPr lang="id-ID" sz="1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-A untuk memastikan bahwa setiap PC mendapatkan IP </a:t>
            </a:r>
            <a:r>
              <a:rPr lang="id-ID" sz="1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 dengan VLAN ID masing-masing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9BCC519-2EBC-EE5F-105C-ED4A2640B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668" y="2619609"/>
            <a:ext cx="3937146" cy="26699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0986458-0019-2C9E-0665-648C68784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3889" y="2619609"/>
            <a:ext cx="3937146" cy="2669941"/>
          </a:xfrm>
          <a:prstGeom prst="rect">
            <a:avLst/>
          </a:prstGeom>
        </p:spPr>
      </p:pic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EC347E3D-91D7-B58F-081A-80A02B33A744}"/>
              </a:ext>
            </a:extLst>
          </p:cNvPr>
          <p:cNvSpPr txBox="1">
            <a:spLocks/>
          </p:cNvSpPr>
          <p:nvPr/>
        </p:nvSpPr>
        <p:spPr>
          <a:xfrm>
            <a:off x="562668" y="5356541"/>
            <a:ext cx="3937146" cy="72675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PC VLAN 10 mendapatkan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F4A5DA56-2642-774F-E5EA-CE4EBB36ED3B}"/>
              </a:ext>
            </a:extLst>
          </p:cNvPr>
          <p:cNvSpPr txBox="1">
            <a:spLocks/>
          </p:cNvSpPr>
          <p:nvPr/>
        </p:nvSpPr>
        <p:spPr>
          <a:xfrm>
            <a:off x="4734618" y="5344643"/>
            <a:ext cx="3937146" cy="72675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PC VLAN 20 mendapatkan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192.168.20.0/24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76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5" grpId="0" uiExpand="1" build="p"/>
      <p:bldP spid="16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24026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093461" cy="8185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sebuah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semua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bekerja seperti sebuah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1B23B69D-5F58-C1EF-1D2F-205E73CB2492}"/>
              </a:ext>
            </a:extLst>
          </p:cNvPr>
          <p:cNvSpPr txBox="1">
            <a:spLocks/>
          </p:cNvSpPr>
          <p:nvPr/>
        </p:nvSpPr>
        <p:spPr>
          <a:xfrm>
            <a:off x="8394068" y="1025576"/>
            <a:ext cx="4357243" cy="53366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pembuatan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F1BBA3-4DBF-E0D7-9D9C-D4A533FE4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99" y="1896664"/>
            <a:ext cx="7825801" cy="32912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EA8B33-0C77-12C3-F3C1-55CBEF1393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9000" y="1559238"/>
            <a:ext cx="3569843" cy="245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93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9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72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1506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 dengan menyesuaikan PVID dengan VLAN ID masing-masing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2EF1B2F-DB83-8609-296F-54179BAE0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672167"/>
              </p:ext>
            </p:extLst>
          </p:nvPr>
        </p:nvGraphicFramePr>
        <p:xfrm>
          <a:off x="578014" y="2197100"/>
          <a:ext cx="3314536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7036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</a:tblGrid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Interface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PVID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Ether2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F0502020204030204"/>
                          <a:ea typeface="+mn-ea"/>
                          <a:cs typeface="+mn-cs"/>
                        </a:rPr>
                        <a:t>Ether3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582496"/>
                  </a:ext>
                </a:extLst>
              </a:tr>
              <a:tr h="32361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0537632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A6CA631B-8EA3-C526-A899-0974B8B06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438" y="1838638"/>
            <a:ext cx="3130386" cy="20348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4325DA-6C23-3477-85A6-69857252B4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014" y="4032162"/>
            <a:ext cx="3314536" cy="26927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32D5FBA-CAA4-DF73-4858-ABA051D187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701" y="4032161"/>
            <a:ext cx="3130386" cy="2692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681E91-367D-0BBA-EA8D-AE44E588CA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86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9372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Port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4300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settingan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963CA1AE-CDC1-8AC5-16DD-8B8337586C17}"/>
              </a:ext>
            </a:extLst>
          </p:cNvPr>
          <p:cNvSpPr txBox="1">
            <a:spLocks/>
          </p:cNvSpPr>
          <p:nvPr/>
        </p:nvSpPr>
        <p:spPr>
          <a:xfrm>
            <a:off x="240788" y="4428739"/>
            <a:ext cx="8887503" cy="229614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perlu dilakukan konfigurasi pada tab VLAN untuk melakukan pengaturan mana yang menjadi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tipe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mana yang menjadi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tipe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endParaRPr lang="id-ID" sz="24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=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untaged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=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taged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EF31C0-84C6-ABF7-19AE-F787E8AD25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35" y="1673538"/>
            <a:ext cx="6503615" cy="274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9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87317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VLAN Port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4300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Setting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aturan VLAN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3A43BC-F6F4-19AD-D443-5F4893976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17" y="1673538"/>
            <a:ext cx="6004634" cy="1679262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E7A215B1-72AE-1CD7-16BC-5EFCFA38AEF1}"/>
              </a:ext>
            </a:extLst>
          </p:cNvPr>
          <p:cNvSpPr txBox="1">
            <a:spLocks/>
          </p:cNvSpPr>
          <p:nvPr/>
        </p:nvSpPr>
        <p:spPr>
          <a:xfrm>
            <a:off x="240789" y="3495990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99 akan tetap bertanda ketika melewati ether2 (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serta dalam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(untuk mendapatkan IP Virtual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12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2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0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CB69815E-316D-4C7B-995C-5A32BCEF5410}"/>
              </a:ext>
            </a:extLst>
          </p:cNvPr>
          <p:cNvSpPr txBox="1">
            <a:spLocks/>
          </p:cNvSpPr>
          <p:nvPr/>
        </p:nvSpPr>
        <p:spPr>
          <a:xfrm>
            <a:off x="2870393" y="351504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10 akan tetap bertanda ketika melewati ether2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sedangkan jika keluar lewat ether3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dihapus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621DC8E2-8CD7-D577-CBCB-362531516897}"/>
              </a:ext>
            </a:extLst>
          </p:cNvPr>
          <p:cNvSpPr txBox="1">
            <a:spLocks/>
          </p:cNvSpPr>
          <p:nvPr/>
        </p:nvSpPr>
        <p:spPr>
          <a:xfrm>
            <a:off x="5606529" y="349313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5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Frame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VLAN ID = 20 akan tetap bertanda ketika melewati ether2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trunk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), sedangkan jika keluar lewat ether4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tag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dihapus (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C28BE9-D718-6561-C2B1-83211D71F5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117" y="4878238"/>
            <a:ext cx="2516609" cy="18329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A1878E-C061-F4F0-F1AE-6192906BA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2129" y="4878238"/>
            <a:ext cx="2535359" cy="184664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1E3F8D-922C-FB61-6524-85F13F88D9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5695" y="4864582"/>
            <a:ext cx="2535359" cy="18466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7AFAF5-3745-67A1-8D45-A22829DF47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2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6" grpId="0" uiExpand="1" build="p"/>
      <p:bldP spid="17" grpId="0" uiExpand="1" build="p"/>
      <p:bldP spid="18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387317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Set VLAN Port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106558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Altifkan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VLAN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filtering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menghidupkan konfigurasi VLAN yang telah dilakukan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96414C-DF12-6EEC-4F19-1557469439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767" y="1533369"/>
            <a:ext cx="11529075" cy="2504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4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763053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Manajemen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89991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Penambahan virtual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digunakan agar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dapat diakses dari VLAN Manajemen (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remote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tanpa terhubung langsung dengan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BD204D-E8C0-CFD6-BC0A-223ADCA8D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86" y="1825367"/>
            <a:ext cx="6546164" cy="2835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55D769-E78B-19D8-594F-FF2DE86770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6789" y="4903320"/>
            <a:ext cx="3876961" cy="1758067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D18C6FC7-0305-E2A5-FFD4-9939DB43AB32}"/>
              </a:ext>
            </a:extLst>
          </p:cNvPr>
          <p:cNvSpPr txBox="1">
            <a:spLocks/>
          </p:cNvSpPr>
          <p:nvPr/>
        </p:nvSpPr>
        <p:spPr>
          <a:xfrm>
            <a:off x="659879" y="5010151"/>
            <a:ext cx="2388767" cy="128818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akan terlihat seperti gambar berikut: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1DD0E0-6EF9-187E-30DE-CC26D74A82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108" y="1149977"/>
            <a:ext cx="4308741" cy="280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3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5873596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Virtual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4635E8-7536-C1A6-C46C-0EDFE5FD1D19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690296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agar bisa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di-remote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perlu mendapatkan 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Server VLAN Manajemen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D18C6FC7-0305-E2A5-FFD4-9939DB43AB32}"/>
              </a:ext>
            </a:extLst>
          </p:cNvPr>
          <p:cNvSpPr txBox="1">
            <a:spLocks/>
          </p:cNvSpPr>
          <p:nvPr/>
        </p:nvSpPr>
        <p:spPr>
          <a:xfrm>
            <a:off x="494779" y="4514851"/>
            <a:ext cx="2388767" cy="7111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akan terlihat seperti gambar berikut:</a:t>
            </a:r>
            <a:endParaRPr lang="id-ID" sz="11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747599-FD45-1A84-0564-4D0A1D222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16" y="1781380"/>
            <a:ext cx="8448739" cy="2562019"/>
          </a:xfrm>
          <a:prstGeom prst="rect">
            <a:avLst/>
          </a:prstGeom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C96CE0E0-7768-6BD9-BAA6-183E88A2A29C}"/>
              </a:ext>
            </a:extLst>
          </p:cNvPr>
          <p:cNvSpPr txBox="1">
            <a:spLocks/>
          </p:cNvSpPr>
          <p:nvPr/>
        </p:nvSpPr>
        <p:spPr>
          <a:xfrm>
            <a:off x="494779" y="5232400"/>
            <a:ext cx="2242071" cy="142875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85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 dari gambar, asalkan tetap mendapat IP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192.168.99.0 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202556-0C39-51AC-A549-F0BA4045C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9767" y="4622309"/>
            <a:ext cx="4274414" cy="203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12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uiExpand="1" build="p"/>
      <p:bldP spid="12" grpId="0" uiExpand="1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692247" cy="480131"/>
          </a:xfrm>
        </p:spPr>
        <p:txBody>
          <a:bodyPr/>
          <a:lstStyle/>
          <a:p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PC pada </a:t>
            </a:r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-B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F3E5FB-A840-3E06-2E83-19E477917CA4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7140801" cy="104712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tahap ini konfigurasi VLAN pada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-B telah selesai dilakukan</a:t>
            </a:r>
          </a:p>
          <a:p>
            <a:pPr fontAlgn="base" latinLnBrk="0"/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Cek IP </a:t>
            </a:r>
            <a:r>
              <a:rPr lang="id-ID" sz="1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PC yang terhubung dengan </a:t>
            </a:r>
            <a:r>
              <a:rPr lang="id-ID" sz="16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-B untuk memastikan bahwa setiap PC mendapatkan IP </a:t>
            </a:r>
            <a:r>
              <a:rPr lang="id-ID" sz="16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6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 dengan VLAN ID masing-masing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EC347E3D-91D7-B58F-081A-80A02B33A744}"/>
              </a:ext>
            </a:extLst>
          </p:cNvPr>
          <p:cNvSpPr txBox="1">
            <a:spLocks/>
          </p:cNvSpPr>
          <p:nvPr/>
        </p:nvSpPr>
        <p:spPr>
          <a:xfrm>
            <a:off x="562668" y="5356541"/>
            <a:ext cx="3937146" cy="72675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PC VLAN 10 mendapatkan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F4A5DA56-2642-774F-E5EA-CE4EBB36ED3B}"/>
              </a:ext>
            </a:extLst>
          </p:cNvPr>
          <p:cNvSpPr txBox="1">
            <a:spLocks/>
          </p:cNvSpPr>
          <p:nvPr/>
        </p:nvSpPr>
        <p:spPr>
          <a:xfrm>
            <a:off x="4734618" y="5344643"/>
            <a:ext cx="3937146" cy="72675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PC VLAN 20 mendapatkan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16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6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192.168.20.0/24</a:t>
            </a:r>
            <a:endParaRPr lang="id-ID" sz="12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BA342D-86CC-7923-4B57-FA98AA203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1857" y="2676508"/>
            <a:ext cx="3782667" cy="25651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77CC49-F9F9-2E82-F09E-6AFF1F7A3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549" y="2676508"/>
            <a:ext cx="3782667" cy="256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1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5" grpId="0" uiExpand="1" build="p"/>
      <p:bldP spid="16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84358"/>
            <a:ext cx="4104009" cy="480131"/>
          </a:xfrm>
        </p:spPr>
        <p:txBody>
          <a:bodyPr/>
          <a:lstStyle/>
          <a:p>
            <a:r>
              <a:rPr lang="id-ID" altLang="ko-KR" sz="2800" dirty="0" err="1">
                <a:latin typeface="Arial" panose="020B0604020202020204" pitchFamily="34" charset="0"/>
                <a:cs typeface="Arial" panose="020B0604020202020204" pitchFamily="34" charset="0"/>
              </a:rPr>
              <a:t>Manage</a:t>
            </a:r>
            <a:r>
              <a:rPr lang="id-ID" altLang="ko-KR" sz="2800" dirty="0">
                <a:latin typeface="Arial" panose="020B0604020202020204" pitchFamily="34" charset="0"/>
                <a:cs typeface="Arial" panose="020B0604020202020204" pitchFamily="34" charset="0"/>
              </a:rPr>
              <a:t> Seluruh Perangkat</a:t>
            </a:r>
            <a:endParaRPr lang="ko-KR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8DF3E5FB-A840-3E06-2E83-19E477917CA4}"/>
              </a:ext>
            </a:extLst>
          </p:cNvPr>
          <p:cNvSpPr txBox="1">
            <a:spLocks/>
          </p:cNvSpPr>
          <p:nvPr/>
        </p:nvSpPr>
        <p:spPr>
          <a:xfrm>
            <a:off x="240789" y="1149977"/>
            <a:ext cx="11741661" cy="14235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dapat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memanage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seluruh perangkat tanpa perlu berpindah, kita hubungkan komputer yang dipakai konfigurasi dengan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ether2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selanjutnya tinggal memilih dari daftar perangkat, mana perangkat yang hendak di konfigurasi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3FCAC5-EBCB-44CA-3B30-84A3C00A3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99" y="2417196"/>
            <a:ext cx="8583893" cy="3418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2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Tagging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digunakan oleh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switch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untuk membedakan asal dan peruntukkan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frame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berdasarkan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vlan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id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tertera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tag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frame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Port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access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menambahkan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tag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ketika ada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frame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yang masuk (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ingress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) dan menghapus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tag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ketika ada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frame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keluar (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egress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)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Port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Trunk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membiarkan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tag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tetap berada di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frame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baik ketika ada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frame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masuk (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ingress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) maupun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frame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keluar (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egress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)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4234207"/>
            <a:ext cx="9289539" cy="25331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Konfigurasi VLAN pada perangkat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mikrotik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dengan sistem operasi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RouerOS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dilakukan dengan membuat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bridge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menentukan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access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trunk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melalui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taged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untaged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dan mengaktifkan VLAN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Filtering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36831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Agar dapat melakukan komunikasi antar VLAN (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Inter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-VLAN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Networking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) diperlukan sebuah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router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Jumlah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link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(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fisik) pada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inter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-VLAN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networking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antara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router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dapat dibuat hanya satu buah saja jika menggunakan virtual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sebanyak jumlah VLAN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port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pada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switch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bertipe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trunk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3919771"/>
            <a:ext cx="9289539" cy="253316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Setiap virtual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interface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akan berperan menjadi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gateway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setiap VLAN yang ada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tersebut dapat dipasangi DHCP server untuk dapat membagi IP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ke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client-client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dalam VLAN</a:t>
            </a:r>
          </a:p>
        </p:txBody>
      </p:sp>
    </p:spTree>
    <p:extLst>
      <p:ext uri="{BB962C8B-B14F-4D97-AF65-F5344CB8AC3E}">
        <p14:creationId xmlns:p14="http://schemas.microsoft.com/office/powerpoint/2010/main" val="137262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8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Mid</a:t>
            </a:r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-Term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Exam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4166</TotalTime>
  <Words>1833</Words>
  <Application>Microsoft Office PowerPoint</Application>
  <PresentationFormat>Widescreen</PresentationFormat>
  <Paragraphs>287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Virtual Local Area Network  (VLAN) – Trunk Port</vt:lpstr>
      <vt:lpstr>PowerPoint Presentation</vt:lpstr>
      <vt:lpstr>VLAN Tagging</vt:lpstr>
      <vt:lpstr>VLAN Tagging</vt:lpstr>
      <vt:lpstr>Jenis Port VLAN</vt:lpstr>
      <vt:lpstr>Trunk Port</vt:lpstr>
      <vt:lpstr>VLAN Tagging - Access Port</vt:lpstr>
      <vt:lpstr>VLAN Tagging – Tanpa Trunk</vt:lpstr>
      <vt:lpstr>VLAN Tagging –Trunk Port</vt:lpstr>
      <vt:lpstr>Virtual Interface</vt:lpstr>
      <vt:lpstr>Virtual Network Interface</vt:lpstr>
      <vt:lpstr>Routing Tanpa Virtual Interface</vt:lpstr>
      <vt:lpstr>Routing Dengan Virtual Interface</vt:lpstr>
      <vt:lpstr>Implementasi Trunk  dan  Virtual Interface</vt:lpstr>
      <vt:lpstr>Topologi Implementasi</vt:lpstr>
      <vt:lpstr>Mengubah Identitas Mikrotik</vt:lpstr>
      <vt:lpstr>Membuat Virtual Interface VLAN - Router</vt:lpstr>
      <vt:lpstr>Membuat Virtual Interface VLAN - Router</vt:lpstr>
      <vt:lpstr>Membuat Bridge Manajemen - Router</vt:lpstr>
      <vt:lpstr>Set Port Bridge – Router</vt:lpstr>
      <vt:lpstr>Set Port Bridge – Router</vt:lpstr>
      <vt:lpstr>Set IP Address Gateway - Router</vt:lpstr>
      <vt:lpstr>Set DHCP Server - Router</vt:lpstr>
      <vt:lpstr>Set DHCP Server - Router</vt:lpstr>
      <vt:lpstr>Membuat Bridge – Switch-A</vt:lpstr>
      <vt:lpstr>Set Port Bridge – Switch-A</vt:lpstr>
      <vt:lpstr>Set Port Bridge – Switch-A</vt:lpstr>
      <vt:lpstr>Set VLAN Port – Switch-A</vt:lpstr>
      <vt:lpstr>Set VLAN Port – Switch-A</vt:lpstr>
      <vt:lpstr>Virtual Interface Manajemen – Switch-A</vt:lpstr>
      <vt:lpstr>DHCP Client Virtual Interface – Switch-A</vt:lpstr>
      <vt:lpstr>DHCP Client PC pada Switch-A</vt:lpstr>
      <vt:lpstr>Membuat Bridge – Switch-B</vt:lpstr>
      <vt:lpstr>Set Port Bridge – Switch-B</vt:lpstr>
      <vt:lpstr>Set Port Bridge – Switch-B</vt:lpstr>
      <vt:lpstr>Set VLAN Port – Switch-B</vt:lpstr>
      <vt:lpstr>Set VLAN Port – Switch-B</vt:lpstr>
      <vt:lpstr>Virtual Interface Manajemen – Switch-B</vt:lpstr>
      <vt:lpstr>DHCP Client Virtual Interface – Switch-B</vt:lpstr>
      <vt:lpstr>DHCP Client PC pada Switch-B</vt:lpstr>
      <vt:lpstr>Manage Seluruh Perangkat</vt:lpstr>
      <vt:lpstr>Kesimpulan</vt:lpstr>
      <vt:lpstr>Kesimpulan</vt:lpstr>
      <vt:lpstr>Kesimpulan</vt:lpstr>
      <vt:lpstr>Mid-Term Exam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148</cp:revision>
  <dcterms:created xsi:type="dcterms:W3CDTF">2021-04-29T04:21:21Z</dcterms:created>
  <dcterms:modified xsi:type="dcterms:W3CDTF">2024-05-17T19:54:12Z</dcterms:modified>
</cp:coreProperties>
</file>