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40"/>
  </p:handoutMasterIdLst>
  <p:sldIdLst>
    <p:sldId id="256" r:id="rId2"/>
    <p:sldId id="257" r:id="rId3"/>
    <p:sldId id="258" r:id="rId4"/>
    <p:sldId id="337" r:id="rId5"/>
    <p:sldId id="391" r:id="rId6"/>
    <p:sldId id="392" r:id="rId7"/>
    <p:sldId id="294" r:id="rId8"/>
    <p:sldId id="360" r:id="rId9"/>
    <p:sldId id="407" r:id="rId10"/>
    <p:sldId id="393" r:id="rId11"/>
    <p:sldId id="408" r:id="rId12"/>
    <p:sldId id="409" r:id="rId13"/>
    <p:sldId id="410" r:id="rId14"/>
    <p:sldId id="411" r:id="rId15"/>
    <p:sldId id="412" r:id="rId16"/>
    <p:sldId id="413" r:id="rId17"/>
    <p:sldId id="414" r:id="rId18"/>
    <p:sldId id="415" r:id="rId19"/>
    <p:sldId id="416" r:id="rId20"/>
    <p:sldId id="295" r:id="rId21"/>
    <p:sldId id="277" r:id="rId22"/>
    <p:sldId id="394" r:id="rId23"/>
    <p:sldId id="395" r:id="rId24"/>
    <p:sldId id="396" r:id="rId25"/>
    <p:sldId id="397" r:id="rId26"/>
    <p:sldId id="398" r:id="rId27"/>
    <p:sldId id="399" r:id="rId28"/>
    <p:sldId id="400" r:id="rId29"/>
    <p:sldId id="401" r:id="rId30"/>
    <p:sldId id="402" r:id="rId31"/>
    <p:sldId id="403" r:id="rId32"/>
    <p:sldId id="404" r:id="rId33"/>
    <p:sldId id="405" r:id="rId34"/>
    <p:sldId id="406" r:id="rId35"/>
    <p:sldId id="297" r:id="rId36"/>
    <p:sldId id="336" r:id="rId37"/>
    <p:sldId id="359" r:id="rId38"/>
    <p:sldId id="268" r:id="rId39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7F"/>
    <a:srgbClr val="AAFFFF"/>
    <a:srgbClr val="2880CA"/>
    <a:srgbClr val="585C65"/>
    <a:srgbClr val="E7ECF1"/>
    <a:srgbClr val="29455F"/>
    <a:srgbClr val="2F333E"/>
    <a:srgbClr val="D9E1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472" autoAdjust="0"/>
    <p:restoredTop sz="97386" autoAdjust="0"/>
  </p:normalViewPr>
  <p:slideViewPr>
    <p:cSldViewPr snapToGrid="0">
      <p:cViewPr varScale="1">
        <p:scale>
          <a:sx n="103" d="100"/>
          <a:sy n="103" d="100"/>
        </p:scale>
        <p:origin x="1092" y="114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9" d="100"/>
          <a:sy n="99" d="100"/>
        </p:scale>
        <p:origin x="381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:a16="http://schemas.microsoft.com/office/drawing/2014/main" id="{1FA06A38-C37F-4568-A048-47EECB9A14E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752D2E05-4CF1-4BCC-9766-ECC4888F3EF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0BD674-518E-4782-9092-813744A91FEA}" type="datetimeFigureOut">
              <a:rPr lang="ko-KR" altLang="en-US" smtClean="0"/>
              <a:t>2024-05-19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C551118D-489C-4243-BEFA-9A1FB90A45B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32BA7DCD-C975-460D-BFAB-67A58038289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DB4EAB-417F-45EB-9B7D-11919795AFE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76720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sv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2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14.svg"/><Relationship Id="rId4" Type="http://schemas.openxmlformats.org/officeDocument/2006/relationships/image" Target="../media/image1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우측이미지">
            <a:extLst>
              <a:ext uri="{FF2B5EF4-FFF2-40B4-BE49-F238E27FC236}">
                <a16:creationId xmlns:a16="http://schemas.microsoft.com/office/drawing/2014/main" id="{7A334113-2019-4F08-BFDD-FAA6F78B7BD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21105531">
            <a:off x="6020906" y="1345035"/>
            <a:ext cx="7004124" cy="5805700"/>
          </a:xfrm>
          <a:prstGeom prst="rect">
            <a:avLst/>
          </a:prstGeom>
        </p:spPr>
      </p:pic>
      <p:sp>
        <p:nvSpPr>
          <p:cNvPr id="21" name="자유형: 도형 20">
            <a:extLst>
              <a:ext uri="{FF2B5EF4-FFF2-40B4-BE49-F238E27FC236}">
                <a16:creationId xmlns:a16="http://schemas.microsoft.com/office/drawing/2014/main" id="{9338A8CF-C5A9-4FCB-B078-3773C5473AE2}"/>
              </a:ext>
            </a:extLst>
          </p:cNvPr>
          <p:cNvSpPr/>
          <p:nvPr userDrawn="1"/>
        </p:nvSpPr>
        <p:spPr>
          <a:xfrm>
            <a:off x="5628319" y="1815966"/>
            <a:ext cx="4602079" cy="5042034"/>
          </a:xfrm>
          <a:custGeom>
            <a:avLst/>
            <a:gdLst>
              <a:gd name="connsiteX0" fmla="*/ 0 w 4602079"/>
              <a:gd name="connsiteY0" fmla="*/ 0 h 5410200"/>
              <a:gd name="connsiteX1" fmla="*/ 1241659 w 4602079"/>
              <a:gd name="connsiteY1" fmla="*/ 0 h 5410200"/>
              <a:gd name="connsiteX2" fmla="*/ 4602079 w 4602079"/>
              <a:gd name="connsiteY2" fmla="*/ 5410200 h 5410200"/>
              <a:gd name="connsiteX3" fmla="*/ 3360420 w 4602079"/>
              <a:gd name="connsiteY3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02079" h="5410200">
                <a:moveTo>
                  <a:pt x="0" y="0"/>
                </a:moveTo>
                <a:lnTo>
                  <a:pt x="1241659" y="0"/>
                </a:lnTo>
                <a:lnTo>
                  <a:pt x="4602079" y="5410200"/>
                </a:lnTo>
                <a:lnTo>
                  <a:pt x="336042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2" name="그래픽 18">
            <a:extLst>
              <a:ext uri="{FF2B5EF4-FFF2-40B4-BE49-F238E27FC236}">
                <a16:creationId xmlns:a16="http://schemas.microsoft.com/office/drawing/2014/main" id="{15C35F22-CF5F-4968-A7D2-CA117F0B363E}"/>
              </a:ext>
            </a:extLst>
          </p:cNvPr>
          <p:cNvSpPr/>
          <p:nvPr userDrawn="1"/>
        </p:nvSpPr>
        <p:spPr>
          <a:xfrm>
            <a:off x="0" y="1371826"/>
            <a:ext cx="6067033" cy="5042033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23" name="자유형: 도형 22">
            <a:extLst>
              <a:ext uri="{FF2B5EF4-FFF2-40B4-BE49-F238E27FC236}">
                <a16:creationId xmlns:a16="http://schemas.microsoft.com/office/drawing/2014/main" id="{C4F55F57-C455-4D44-BF5B-7B61AB79BBD1}"/>
              </a:ext>
            </a:extLst>
          </p:cNvPr>
          <p:cNvSpPr/>
          <p:nvPr userDrawn="1"/>
        </p:nvSpPr>
        <p:spPr>
          <a:xfrm>
            <a:off x="0" y="592754"/>
            <a:ext cx="8815537" cy="5042034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2B90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9E13D364-9946-48F8-A1D3-D34015297BFD}"/>
              </a:ext>
            </a:extLst>
          </p:cNvPr>
          <p:cNvSpPr/>
          <p:nvPr userDrawn="1"/>
        </p:nvSpPr>
        <p:spPr bwMode="auto">
          <a:xfrm rot="10800000">
            <a:off x="404660" y="1024399"/>
            <a:ext cx="2415448" cy="277000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indent="-85725" fontAlgn="auto" latinLnBrk="0">
              <a:spcBef>
                <a:spcPts val="100"/>
              </a:spcBef>
              <a:spcAft>
                <a:spcPts val="0"/>
              </a:spcAft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endParaRPr kumimoji="0" lang="ko-KR" altLang="en-US" sz="1200" b="1" spc="-100" dirty="0">
              <a:gradFill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lin ang="0" scaled="0"/>
              </a:gradFill>
              <a:latin typeface="나눔스퀘어 Bold" panose="020B0600000101010101" pitchFamily="50" charset="-127"/>
              <a:ea typeface="나눔스퀘어 Bold" panose="020B0600000101010101" pitchFamily="50" charset="-127"/>
              <a:sym typeface="Monotype Sorts"/>
            </a:endParaRPr>
          </a:p>
        </p:txBody>
      </p:sp>
      <p:pic>
        <p:nvPicPr>
          <p:cNvPr id="25" name="그래픽 24">
            <a:extLst>
              <a:ext uri="{FF2B5EF4-FFF2-40B4-BE49-F238E27FC236}">
                <a16:creationId xmlns:a16="http://schemas.microsoft.com/office/drawing/2014/main" id="{44BF4D7B-D180-4DA2-8FA5-EB96C65A5F4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l="27344" b="12244"/>
          <a:stretch/>
        </p:blipFill>
        <p:spPr>
          <a:xfrm>
            <a:off x="-1914980" y="829517"/>
            <a:ext cx="7561807" cy="6028483"/>
          </a:xfrm>
          <a:prstGeom prst="rect">
            <a:avLst/>
          </a:prstGeom>
        </p:spPr>
      </p:pic>
      <p:sp>
        <p:nvSpPr>
          <p:cNvPr id="26" name="상단바">
            <a:extLst>
              <a:ext uri="{FF2B5EF4-FFF2-40B4-BE49-F238E27FC236}">
                <a16:creationId xmlns:a16="http://schemas.microsoft.com/office/drawing/2014/main" id="{B31180F2-2F84-47B4-97B7-E65F8DB51734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이등변 삼각형 30">
            <a:extLst>
              <a:ext uri="{FF2B5EF4-FFF2-40B4-BE49-F238E27FC236}">
                <a16:creationId xmlns:a16="http://schemas.microsoft.com/office/drawing/2014/main" id="{331E1F0E-DC95-4538-AF87-5CCEC619B153}"/>
              </a:ext>
            </a:extLst>
          </p:cNvPr>
          <p:cNvSpPr/>
          <p:nvPr userDrawn="1"/>
        </p:nvSpPr>
        <p:spPr>
          <a:xfrm>
            <a:off x="-4265411" y="-386447"/>
            <a:ext cx="6987820" cy="6023983"/>
          </a:xfrm>
          <a:prstGeom prst="triangle">
            <a:avLst/>
          </a:prstGeom>
          <a:solidFill>
            <a:srgbClr val="152375">
              <a:alpha val="15000"/>
            </a:srgb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FED57959-16C0-466D-A78C-A8F7339A3B7B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459692" y="2735225"/>
            <a:ext cx="6197962" cy="1477328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90000"/>
              </a:lnSpc>
              <a:defRPr lang="ko-KR" altLang="en-US" sz="10000" spc="-300" dirty="0">
                <a:solidFill>
                  <a:schemeClr val="bg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</a:lstStyle>
          <a:p>
            <a:pPr marL="0" lvl="0"/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8E912B2B-1BEA-42A8-94BA-27DE2589530D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9128490" y="195861"/>
            <a:ext cx="3963517" cy="424732"/>
          </a:xfrm>
          <a:noFill/>
        </p:spPr>
        <p:txBody>
          <a:bodyPr wrap="square" rtlCol="0">
            <a:spAutoFit/>
          </a:bodyPr>
          <a:lstStyle>
            <a:lvl1pPr marL="0" indent="0">
              <a:buNone/>
              <a:defRPr kumimoji="0" lang="ko-KR" altLang="en-US" sz="3000" b="1" i="0" u="none" strike="noStrike" cap="none" spc="-200" normalizeH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스퀘어_ac Light" panose="020B0600000101010101" pitchFamily="50" charset="-127"/>
                <a:ea typeface="나눔스퀘어_ac Light" panose="020B0600000101010101" pitchFamily="50" charset="-127"/>
              </a:defRPr>
            </a:lvl1pPr>
          </a:lstStyle>
          <a:p>
            <a:pPr marL="0" lvl="0"/>
            <a:endParaRPr lang="ko-KR" alt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48258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:a16="http://schemas.microsoft.com/office/drawing/2014/main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1" y="827432"/>
            <a:ext cx="7561807" cy="6074667"/>
          </a:xfrm>
          <a:prstGeom prst="rect">
            <a:avLst/>
          </a:prstGeom>
        </p:spPr>
      </p:pic>
      <p:sp>
        <p:nvSpPr>
          <p:cNvPr id="16" name="직사각형 15">
            <a:extLst>
              <a:ext uri="{FF2B5EF4-FFF2-40B4-BE49-F238E27FC236}">
                <a16:creationId xmlns:a16="http://schemas.microsoft.com/office/drawing/2014/main" id="{CD0F39D9-E803-48E2-8A5B-312C027A2595}"/>
              </a:ext>
            </a:extLst>
          </p:cNvPr>
          <p:cNvSpPr/>
          <p:nvPr userDrawn="1"/>
        </p:nvSpPr>
        <p:spPr>
          <a:xfrm>
            <a:off x="0" y="766472"/>
            <a:ext cx="10833768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:a16="http://schemas.microsoft.com/office/drawing/2014/main" id="{835BC0DA-2154-4248-9986-7156D3ACC0FA}"/>
              </a:ext>
            </a:extLst>
          </p:cNvPr>
          <p:cNvSpPr/>
          <p:nvPr userDrawn="1"/>
        </p:nvSpPr>
        <p:spPr>
          <a:xfrm>
            <a:off x="4386807" y="827432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4"/>
            <a:ext cx="761747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</p:spTree>
    <p:extLst>
      <p:ext uri="{BB962C8B-B14F-4D97-AF65-F5344CB8AC3E}">
        <p14:creationId xmlns:p14="http://schemas.microsoft.com/office/powerpoint/2010/main" val="11213905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기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:a16="http://schemas.microsoft.com/office/drawing/2014/main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1" y="827432"/>
            <a:ext cx="7561807" cy="6074667"/>
          </a:xfrm>
          <a:prstGeom prst="rect">
            <a:avLst/>
          </a:prstGeom>
        </p:spPr>
      </p:pic>
      <p:sp>
        <p:nvSpPr>
          <p:cNvPr id="18" name="직사각형 15">
            <a:extLst>
              <a:ext uri="{FF2B5EF4-FFF2-40B4-BE49-F238E27FC236}">
                <a16:creationId xmlns:a16="http://schemas.microsoft.com/office/drawing/2014/main" id="{2337AB86-FB4C-4A0F-9E99-D3858A5D9CF6}"/>
              </a:ext>
            </a:extLst>
          </p:cNvPr>
          <p:cNvSpPr/>
          <p:nvPr userDrawn="1"/>
        </p:nvSpPr>
        <p:spPr>
          <a:xfrm>
            <a:off x="0" y="766472"/>
            <a:ext cx="10833768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:a16="http://schemas.microsoft.com/office/drawing/2014/main" id="{835BC0DA-2154-4248-9986-7156D3ACC0FA}"/>
              </a:ext>
            </a:extLst>
          </p:cNvPr>
          <p:cNvSpPr/>
          <p:nvPr userDrawn="1"/>
        </p:nvSpPr>
        <p:spPr>
          <a:xfrm>
            <a:off x="4386807" y="827432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4"/>
            <a:ext cx="761747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  <p:sp>
        <p:nvSpPr>
          <p:cNvPr id="45" name="내용 개체 틀 2">
            <a:extLst>
              <a:ext uri="{FF2B5EF4-FFF2-40B4-BE49-F238E27FC236}">
                <a16:creationId xmlns:a16="http://schemas.microsoft.com/office/drawing/2014/main" id="{76BF5C99-1997-42D7-9B55-D543611FB4ED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233348"/>
            <a:ext cx="9026291" cy="5351094"/>
          </a:xfrm>
        </p:spPr>
        <p:txBody>
          <a:bodyPr>
            <a:normAutofit/>
          </a:bodyPr>
          <a:lstStyle>
            <a:lvl1pPr marL="252000" indent="-252000">
              <a:lnSpc>
                <a:spcPct val="120000"/>
              </a:lnSpc>
              <a:buClr>
                <a:srgbClr val="D5B8EA"/>
              </a:buClr>
              <a:buSzPct val="100000"/>
              <a:buFontTx/>
              <a:buBlip>
                <a:blip r:embed="rId4"/>
              </a:buBlip>
              <a:defRPr sz="3200" b="1">
                <a:latin typeface="나눔스퀘어_ac" panose="020B0600000101010101" pitchFamily="50" charset="-127"/>
                <a:ea typeface="나눔스퀘어_ac" panose="020B0600000101010101" pitchFamily="50" charset="-127"/>
              </a:defRPr>
            </a:lvl1pPr>
            <a:lvl2pPr marL="504000" indent="-228600">
              <a:lnSpc>
                <a:spcPct val="120000"/>
              </a:lnSpc>
              <a:buClr>
                <a:schemeClr val="accent4"/>
              </a:buClr>
              <a:buFont typeface="Wingdings" panose="05000000000000000000" pitchFamily="2" charset="2"/>
              <a:buChar char="§"/>
              <a:defRPr sz="30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 marL="828000">
              <a:lnSpc>
                <a:spcPct val="120000"/>
              </a:lnSpc>
              <a:buClr>
                <a:schemeClr val="accent3">
                  <a:lumMod val="75000"/>
                </a:schemeClr>
              </a:buClr>
              <a:defRPr sz="28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968967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2">
            <a:extLst>
              <a:ext uri="{FF2B5EF4-FFF2-40B4-BE49-F238E27FC236}">
                <a16:creationId xmlns:a16="http://schemas.microsoft.com/office/drawing/2014/main" id="{E4FB8308-C79E-4DBF-934B-DFE971567015}"/>
              </a:ext>
            </a:extLst>
          </p:cNvPr>
          <p:cNvSpPr/>
          <p:nvPr userDrawn="1"/>
        </p:nvSpPr>
        <p:spPr>
          <a:xfrm>
            <a:off x="0" y="-58141"/>
            <a:ext cx="10053114" cy="6913497"/>
          </a:xfrm>
          <a:custGeom>
            <a:avLst/>
            <a:gdLst>
              <a:gd name="connsiteX0" fmla="*/ 0 w 10898802"/>
              <a:gd name="connsiteY0" fmla="*/ 0 h 6864482"/>
              <a:gd name="connsiteX1" fmla="*/ 10898802 w 10898802"/>
              <a:gd name="connsiteY1" fmla="*/ 0 h 6864482"/>
              <a:gd name="connsiteX2" fmla="*/ 10898802 w 10898802"/>
              <a:gd name="connsiteY2" fmla="*/ 6864482 h 6864482"/>
              <a:gd name="connsiteX3" fmla="*/ 0 w 10898802"/>
              <a:gd name="connsiteY3" fmla="*/ 6864482 h 6864482"/>
              <a:gd name="connsiteX4" fmla="*/ 0 w 10898802"/>
              <a:gd name="connsiteY4" fmla="*/ 0 h 6864482"/>
              <a:gd name="connsiteX0" fmla="*/ 0 w 10898802"/>
              <a:gd name="connsiteY0" fmla="*/ 0 h 6868420"/>
              <a:gd name="connsiteX1" fmla="*/ 10898802 w 10898802"/>
              <a:gd name="connsiteY1" fmla="*/ 0 h 6868420"/>
              <a:gd name="connsiteX2" fmla="*/ 6569938 w 10898802"/>
              <a:gd name="connsiteY2" fmla="*/ 6868420 h 6868420"/>
              <a:gd name="connsiteX3" fmla="*/ 0 w 10898802"/>
              <a:gd name="connsiteY3" fmla="*/ 6864482 h 6868420"/>
              <a:gd name="connsiteX4" fmla="*/ 0 w 10898802"/>
              <a:gd name="connsiteY4" fmla="*/ 0 h 6868420"/>
              <a:gd name="connsiteX0" fmla="*/ 0 w 9989688"/>
              <a:gd name="connsiteY0" fmla="*/ 0 h 6868420"/>
              <a:gd name="connsiteX1" fmla="*/ 9989688 w 9989688"/>
              <a:gd name="connsiteY1" fmla="*/ 45719 h 6868420"/>
              <a:gd name="connsiteX2" fmla="*/ 6569938 w 9989688"/>
              <a:gd name="connsiteY2" fmla="*/ 6868420 h 6868420"/>
              <a:gd name="connsiteX3" fmla="*/ 0 w 9989688"/>
              <a:gd name="connsiteY3" fmla="*/ 6864482 h 6868420"/>
              <a:gd name="connsiteX4" fmla="*/ 0 w 9989688"/>
              <a:gd name="connsiteY4" fmla="*/ 0 h 6868420"/>
              <a:gd name="connsiteX0" fmla="*/ 0 w 9984402"/>
              <a:gd name="connsiteY0" fmla="*/ 45719 h 6914139"/>
              <a:gd name="connsiteX1" fmla="*/ 9984402 w 9984402"/>
              <a:gd name="connsiteY1" fmla="*/ 0 h 6914139"/>
              <a:gd name="connsiteX2" fmla="*/ 6569938 w 9984402"/>
              <a:gd name="connsiteY2" fmla="*/ 6914139 h 6914139"/>
              <a:gd name="connsiteX3" fmla="*/ 0 w 9984402"/>
              <a:gd name="connsiteY3" fmla="*/ 6910201 h 6914139"/>
              <a:gd name="connsiteX4" fmla="*/ 0 w 9984402"/>
              <a:gd name="connsiteY4" fmla="*/ 45719 h 69141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984402" h="6914139">
                <a:moveTo>
                  <a:pt x="0" y="45719"/>
                </a:moveTo>
                <a:lnTo>
                  <a:pt x="9984402" y="0"/>
                </a:lnTo>
                <a:lnTo>
                  <a:pt x="6569938" y="6914139"/>
                </a:lnTo>
                <a:lnTo>
                  <a:pt x="0" y="6910201"/>
                </a:lnTo>
                <a:lnTo>
                  <a:pt x="0" y="45719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0" name="자유형: 도형 39">
            <a:extLst>
              <a:ext uri="{FF2B5EF4-FFF2-40B4-BE49-F238E27FC236}">
                <a16:creationId xmlns:a16="http://schemas.microsoft.com/office/drawing/2014/main" id="{DD1AAACB-28E9-4D52-A6EE-22B06FA2EE4A}"/>
              </a:ext>
            </a:extLst>
          </p:cNvPr>
          <p:cNvSpPr/>
          <p:nvPr userDrawn="1"/>
        </p:nvSpPr>
        <p:spPr>
          <a:xfrm>
            <a:off x="768815" y="1243616"/>
            <a:ext cx="8815537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1" name="자유형: 도형 40">
            <a:extLst>
              <a:ext uri="{FF2B5EF4-FFF2-40B4-BE49-F238E27FC236}">
                <a16:creationId xmlns:a16="http://schemas.microsoft.com/office/drawing/2014/main" id="{3A9E8056-E227-48D0-A362-012CD6F927DB}"/>
              </a:ext>
            </a:extLst>
          </p:cNvPr>
          <p:cNvSpPr/>
          <p:nvPr userDrawn="1"/>
        </p:nvSpPr>
        <p:spPr>
          <a:xfrm>
            <a:off x="11495" y="845026"/>
            <a:ext cx="8815537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2" name="직사각형 41">
            <a:extLst>
              <a:ext uri="{FF2B5EF4-FFF2-40B4-BE49-F238E27FC236}">
                <a16:creationId xmlns:a16="http://schemas.microsoft.com/office/drawing/2014/main" id="{3E639EC3-96A7-44E5-A7D4-BDDA1BCAA187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44" name="그래픽 43">
            <a:extLst>
              <a:ext uri="{FF2B5EF4-FFF2-40B4-BE49-F238E27FC236}">
                <a16:creationId xmlns:a16="http://schemas.microsoft.com/office/drawing/2014/main" id="{3E6241A5-2F2F-42ED-85F8-D43B71F806A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41688" y="805103"/>
            <a:ext cx="7561807" cy="6074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6651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절제목_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그래픽 18">
            <a:extLst>
              <a:ext uri="{FF2B5EF4-FFF2-40B4-BE49-F238E27FC236}">
                <a16:creationId xmlns:a16="http://schemas.microsoft.com/office/drawing/2014/main" id="{F530099C-CA70-497E-9E2C-570DD13C57C5}"/>
              </a:ext>
            </a:extLst>
          </p:cNvPr>
          <p:cNvSpPr/>
          <p:nvPr userDrawn="1"/>
        </p:nvSpPr>
        <p:spPr>
          <a:xfrm rot="10800000">
            <a:off x="7666723" y="132125"/>
            <a:ext cx="4394137" cy="3651766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9C9C839-8C4C-401D-891A-9EB09EA999DB}"/>
              </a:ext>
            </a:extLst>
          </p:cNvPr>
          <p:cNvSpPr/>
          <p:nvPr userDrawn="1"/>
        </p:nvSpPr>
        <p:spPr>
          <a:xfrm>
            <a:off x="556097" y="1613463"/>
            <a:ext cx="11079805" cy="4105072"/>
          </a:xfrm>
          <a:prstGeom prst="roundRect">
            <a:avLst/>
          </a:prstGeom>
          <a:solidFill>
            <a:schemeClr val="bg1">
              <a:alpha val="49804"/>
            </a:schemeClr>
          </a:solidFill>
          <a:ln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pic>
        <p:nvPicPr>
          <p:cNvPr id="9" name="그래픽 8">
            <a:extLst>
              <a:ext uri="{FF2B5EF4-FFF2-40B4-BE49-F238E27FC236}">
                <a16:creationId xmlns:a16="http://schemas.microsoft.com/office/drawing/2014/main" id="{D265E156-5DAB-412B-B8ED-5B3264F77CF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3575174" y="-645"/>
            <a:ext cx="8616826" cy="6858002"/>
          </a:xfrm>
          <a:prstGeom prst="rect">
            <a:avLst/>
          </a:prstGeom>
        </p:spPr>
      </p:pic>
      <p:pic>
        <p:nvPicPr>
          <p:cNvPr id="14" name="그래픽 13">
            <a:extLst>
              <a:ext uri="{FF2B5EF4-FFF2-40B4-BE49-F238E27FC236}">
                <a16:creationId xmlns:a16="http://schemas.microsoft.com/office/drawing/2014/main" id="{2F4B05E3-97F5-4C0C-BABF-9754BC16681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21105531">
            <a:off x="7071037" y="2495151"/>
            <a:ext cx="7004124" cy="5805700"/>
          </a:xfrm>
          <a:prstGeom prst="rect">
            <a:avLst/>
          </a:prstGeom>
        </p:spPr>
      </p:pic>
      <p:sp>
        <p:nvSpPr>
          <p:cNvPr id="2" name="절제목입력">
            <a:extLst>
              <a:ext uri="{FF2B5EF4-FFF2-40B4-BE49-F238E27FC236}">
                <a16:creationId xmlns:a16="http://schemas.microsoft.com/office/drawing/2014/main" id="{C4266977-02BA-456A-825A-A4467609EC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221244"/>
            <a:ext cx="10515600" cy="1338828"/>
          </a:xfrm>
          <a:noFill/>
        </p:spPr>
        <p:txBody>
          <a:bodyPr wrap="square" rtlCol="0">
            <a:spAutoFit/>
          </a:bodyPr>
          <a:lstStyle>
            <a:lvl1pPr>
              <a:defRPr lang="ko-KR" altLang="en-US" sz="9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7978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다음시간안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 descr="실내이(가) 표시된 사진&#10;&#10;자동 생성된 설명" hidden="1">
            <a:extLst>
              <a:ext uri="{FF2B5EF4-FFF2-40B4-BE49-F238E27FC236}">
                <a16:creationId xmlns:a16="http://schemas.microsoft.com/office/drawing/2014/main" id="{1F988D3E-7A9E-4D99-A05F-EC0F8D429EC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995"/>
          <a:stretch/>
        </p:blipFill>
        <p:spPr>
          <a:xfrm>
            <a:off x="4991100" y="776752"/>
            <a:ext cx="7191376" cy="6074667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7669C717-D7EA-4559-971D-9D96519396A4}"/>
              </a:ext>
            </a:extLst>
          </p:cNvPr>
          <p:cNvSpPr/>
          <p:nvPr userDrawn="1"/>
        </p:nvSpPr>
        <p:spPr>
          <a:xfrm>
            <a:off x="-1" y="-2945"/>
            <a:ext cx="8942227" cy="6879996"/>
          </a:xfrm>
          <a:custGeom>
            <a:avLst/>
            <a:gdLst>
              <a:gd name="connsiteX0" fmla="*/ 0 w 10487025"/>
              <a:gd name="connsiteY0" fmla="*/ 0 h 6844840"/>
              <a:gd name="connsiteX1" fmla="*/ 10487025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10487025"/>
              <a:gd name="connsiteY0" fmla="*/ 161925 h 7006765"/>
              <a:gd name="connsiteX1" fmla="*/ 5962650 w 10487025"/>
              <a:gd name="connsiteY1" fmla="*/ 0 h 7006765"/>
              <a:gd name="connsiteX2" fmla="*/ 10487025 w 10487025"/>
              <a:gd name="connsiteY2" fmla="*/ 7006765 h 7006765"/>
              <a:gd name="connsiteX3" fmla="*/ 0 w 10487025"/>
              <a:gd name="connsiteY3" fmla="*/ 7006765 h 7006765"/>
              <a:gd name="connsiteX4" fmla="*/ 0 w 10487025"/>
              <a:gd name="connsiteY4" fmla="*/ 161925 h 7006765"/>
              <a:gd name="connsiteX0" fmla="*/ 0 w 10487025"/>
              <a:gd name="connsiteY0" fmla="*/ 0 h 6844840"/>
              <a:gd name="connsiteX1" fmla="*/ 8896350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6467475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29250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86400 w 8896350"/>
              <a:gd name="connsiteY2" fmla="*/ 683531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96350" h="6844840">
                <a:moveTo>
                  <a:pt x="0" y="0"/>
                </a:moveTo>
                <a:lnTo>
                  <a:pt x="8896350" y="0"/>
                </a:lnTo>
                <a:lnTo>
                  <a:pt x="5486400" y="6835315"/>
                </a:lnTo>
                <a:lnTo>
                  <a:pt x="0" y="6844840"/>
                </a:lnTo>
                <a:lnTo>
                  <a:pt x="0" y="0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1" name="그래픽 10">
            <a:extLst>
              <a:ext uri="{FF2B5EF4-FFF2-40B4-BE49-F238E27FC236}">
                <a16:creationId xmlns:a16="http://schemas.microsoft.com/office/drawing/2014/main" id="{F88AB430-4AA1-45AA-B076-C34B61161B8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b="37766"/>
          <a:stretch/>
        </p:blipFill>
        <p:spPr>
          <a:xfrm>
            <a:off x="9524" y="-1849374"/>
            <a:ext cx="7004124" cy="3613135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:a16="http://schemas.microsoft.com/office/drawing/2014/main" id="{C5EB58ED-179B-4078-B192-BE5B72A0F7A2}"/>
              </a:ext>
            </a:extLst>
          </p:cNvPr>
          <p:cNvSpPr/>
          <p:nvPr userDrawn="1"/>
        </p:nvSpPr>
        <p:spPr>
          <a:xfrm>
            <a:off x="0" y="-13063"/>
            <a:ext cx="12192000" cy="1784842"/>
          </a:xfrm>
          <a:prstGeom prst="rect">
            <a:avLst/>
          </a:prstGeom>
          <a:solidFill>
            <a:schemeClr val="accent1">
              <a:lumMod val="50000"/>
              <a:alpha val="40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id="{70F86DED-00F3-458B-8659-DC3628B429DE}"/>
              </a:ext>
            </a:extLst>
          </p:cNvPr>
          <p:cNvGrpSpPr/>
          <p:nvPr userDrawn="1"/>
        </p:nvGrpSpPr>
        <p:grpSpPr>
          <a:xfrm>
            <a:off x="857294" y="2370244"/>
            <a:ext cx="4756327" cy="2536467"/>
            <a:chOff x="857294" y="2370244"/>
            <a:chExt cx="4756327" cy="2536467"/>
          </a:xfrm>
        </p:grpSpPr>
        <p:cxnSp>
          <p:nvCxnSpPr>
            <p:cNvPr id="25" name="직선 연결선 24">
              <a:extLst>
                <a:ext uri="{FF2B5EF4-FFF2-40B4-BE49-F238E27FC236}">
                  <a16:creationId xmlns:a16="http://schemas.microsoft.com/office/drawing/2014/main" id="{0403CE34-B4DF-4BC4-9CEA-89E13DDE2288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4906711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직선 연결선 25">
              <a:extLst>
                <a:ext uri="{FF2B5EF4-FFF2-40B4-BE49-F238E27FC236}">
                  <a16:creationId xmlns:a16="http://schemas.microsoft.com/office/drawing/2014/main" id="{37043C51-C423-4A7B-AD44-8284F712F9F3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2370244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절제목입력">
            <a:extLst>
              <a:ext uri="{FF2B5EF4-FFF2-40B4-BE49-F238E27FC236}">
                <a16:creationId xmlns:a16="http://schemas.microsoft.com/office/drawing/2014/main" id="{C4266977-02BA-456A-825A-A4467609EC6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57294" y="2439211"/>
            <a:ext cx="5186199" cy="2554545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100000"/>
              </a:lnSpc>
              <a:defRPr lang="ko-KR" altLang="en-US" sz="8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br>
              <a:rPr lang="ko-KR" altLang="en-US" dirty="0">
                <a:solidFill>
                  <a:schemeClr val="tx2">
                    <a:lumMod val="50000"/>
                  </a:schemeClr>
                </a:solidFill>
              </a:rPr>
            </a:br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5268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정리하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래픽 5">
            <a:extLst>
              <a:ext uri="{FF2B5EF4-FFF2-40B4-BE49-F238E27FC236}">
                <a16:creationId xmlns:a16="http://schemas.microsoft.com/office/drawing/2014/main" id="{E6127282-84D8-4C6D-B83A-DD91189F825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1" y="827432"/>
            <a:ext cx="7561807" cy="6074667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8259956A-65B4-4EEA-9C7C-0AF5194488F5}"/>
              </a:ext>
            </a:extLst>
          </p:cNvPr>
          <p:cNvSpPr/>
          <p:nvPr userDrawn="1"/>
        </p:nvSpPr>
        <p:spPr>
          <a:xfrm>
            <a:off x="13750" y="823551"/>
            <a:ext cx="12185048" cy="6027166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DA3C90BF-7600-40AA-8805-55295AE0CF88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이등변 삼각형 9">
            <a:extLst>
              <a:ext uri="{FF2B5EF4-FFF2-40B4-BE49-F238E27FC236}">
                <a16:creationId xmlns:a16="http://schemas.microsoft.com/office/drawing/2014/main" id="{0B197D7A-6573-4F38-9142-7D335934E7E5}"/>
              </a:ext>
            </a:extLst>
          </p:cNvPr>
          <p:cNvSpPr/>
          <p:nvPr userDrawn="1"/>
        </p:nvSpPr>
        <p:spPr>
          <a:xfrm>
            <a:off x="9247671" y="833398"/>
            <a:ext cx="6987820" cy="6023983"/>
          </a:xfrm>
          <a:prstGeom prst="triangle">
            <a:avLst/>
          </a:prstGeom>
          <a:solidFill>
            <a:schemeClr val="accent1">
              <a:lumMod val="75000"/>
              <a:alpha val="15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대각선 방향의 모서리가 둥근 사각형 175">
            <a:extLst>
              <a:ext uri="{FF2B5EF4-FFF2-40B4-BE49-F238E27FC236}">
                <a16:creationId xmlns:a16="http://schemas.microsoft.com/office/drawing/2014/main" id="{3ACEB31D-F473-492D-896B-19B4B5802F74}"/>
              </a:ext>
            </a:extLst>
          </p:cNvPr>
          <p:cNvSpPr/>
          <p:nvPr userDrawn="1"/>
        </p:nvSpPr>
        <p:spPr bwMode="auto">
          <a:xfrm>
            <a:off x="446482" y="413245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3" name="대각선 방향의 모서리가 둥근 사각형 175">
            <a:extLst>
              <a:ext uri="{FF2B5EF4-FFF2-40B4-BE49-F238E27FC236}">
                <a16:creationId xmlns:a16="http://schemas.microsoft.com/office/drawing/2014/main" id="{E19E2B2F-F19A-4B13-BA5B-51D91EA0AEFA}"/>
              </a:ext>
            </a:extLst>
          </p:cNvPr>
          <p:cNvSpPr/>
          <p:nvPr userDrawn="1"/>
        </p:nvSpPr>
        <p:spPr bwMode="auto">
          <a:xfrm>
            <a:off x="296353" y="272411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2B90D9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4" name="직사각형 35">
            <a:extLst>
              <a:ext uri="{FF2B5EF4-FFF2-40B4-BE49-F238E27FC236}">
                <a16:creationId xmlns:a16="http://schemas.microsoft.com/office/drawing/2014/main" id="{953AE7E3-D204-4367-80C4-AF39C650F4B5}"/>
              </a:ext>
            </a:extLst>
          </p:cNvPr>
          <p:cNvSpPr/>
          <p:nvPr userDrawn="1"/>
        </p:nvSpPr>
        <p:spPr bwMode="auto">
          <a:xfrm>
            <a:off x="68241" y="365404"/>
            <a:ext cx="2417191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</a:pPr>
            <a:endParaRPr lang="ko-KR" altLang="en-US" sz="4000" b="1" spc="-100" dirty="0">
              <a:solidFill>
                <a:schemeClr val="bg1"/>
              </a:soli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  <p:pic>
        <p:nvPicPr>
          <p:cNvPr id="15" name="그래픽 14">
            <a:extLst>
              <a:ext uri="{FF2B5EF4-FFF2-40B4-BE49-F238E27FC236}">
                <a16:creationId xmlns:a16="http://schemas.microsoft.com/office/drawing/2014/main" id="{9576B87C-9060-46BF-9AEE-FB7EBE001AA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5400000">
            <a:off x="460700" y="434443"/>
            <a:ext cx="238271" cy="198287"/>
          </a:xfrm>
          <a:prstGeom prst="rect">
            <a:avLst/>
          </a:prstGeom>
        </p:spPr>
      </p:pic>
      <p:pic>
        <p:nvPicPr>
          <p:cNvPr id="16" name="그래픽 15">
            <a:extLst>
              <a:ext uri="{FF2B5EF4-FFF2-40B4-BE49-F238E27FC236}">
                <a16:creationId xmlns:a16="http://schemas.microsoft.com/office/drawing/2014/main" id="{8FA20798-5018-4E15-AC02-980DAE92A4FA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rot="817888">
            <a:off x="9061189" y="2125299"/>
            <a:ext cx="7004124" cy="5805700"/>
          </a:xfrm>
          <a:prstGeom prst="rect">
            <a:avLst/>
          </a:prstGeom>
        </p:spPr>
      </p:pic>
      <p:sp>
        <p:nvSpPr>
          <p:cNvPr id="17" name="내용 개체 틀 2">
            <a:extLst>
              <a:ext uri="{FF2B5EF4-FFF2-40B4-BE49-F238E27FC236}">
                <a16:creationId xmlns:a16="http://schemas.microsoft.com/office/drawing/2014/main" id="{8882EFD0-2702-4CF9-A9A1-7AC20E3EDEF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026291" cy="4351338"/>
          </a:xfrm>
        </p:spPr>
        <p:txBody>
          <a:bodyPr>
            <a:normAutofit/>
          </a:bodyPr>
          <a:lstStyle>
            <a:lvl1pPr marL="252000" indent="-252000">
              <a:buClr>
                <a:srgbClr val="D5B8EA"/>
              </a:buClr>
              <a:buSzPct val="80000"/>
              <a:buFont typeface="Wingdings" panose="05000000000000000000" pitchFamily="2" charset="2"/>
              <a:buChar char="l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  <a:lvl2pPr marL="685800" indent="-228600">
              <a:buFont typeface="Wingdings" panose="05000000000000000000" pitchFamily="2" charset="2"/>
              <a:buChar char="v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337425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E1E8">
            <a:alpha val="6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5A864DAE-ECE1-4533-8A71-4E4D39FE0B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2D443D05-94D4-4342-AEFA-0197AA7802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A825FC3-8F69-4D96-AC04-9C5FA0606E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107A6C-9AC3-41C6-83A6-E0E0BDE9E5CC}" type="datetimeFigureOut">
              <a:rPr lang="ko-KR" altLang="en-US" smtClean="0"/>
              <a:t>2024-05-19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2F7D89B-8384-4B4C-B483-77929B2986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73BD4B8-82EB-4089-9218-49718EAEE9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199C1B-4DD0-46FA-B2CF-A309B194904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2107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51" r:id="rId4"/>
    <p:sldLayoutId id="2147483654" r:id="rId5"/>
    <p:sldLayoutId id="2147483660" r:id="rId6"/>
    <p:sldLayoutId id="2147483655" r:id="rId7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0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31.png"/><Relationship Id="rId7" Type="http://schemas.openxmlformats.org/officeDocument/2006/relationships/image" Target="../media/image3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10" Type="http://schemas.openxmlformats.org/officeDocument/2006/relationships/image" Target="../media/image38.png"/><Relationship Id="rId4" Type="http://schemas.openxmlformats.org/officeDocument/2006/relationships/image" Target="../media/image32.png"/><Relationship Id="rId9" Type="http://schemas.openxmlformats.org/officeDocument/2006/relationships/image" Target="../media/image37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44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7.png"/><Relationship Id="rId4" Type="http://schemas.openxmlformats.org/officeDocument/2006/relationships/image" Target="../media/image48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5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0.png"/><Relationship Id="rId5" Type="http://schemas.openxmlformats.org/officeDocument/2006/relationships/image" Target="../media/image49.png"/><Relationship Id="rId4" Type="http://schemas.openxmlformats.org/officeDocument/2006/relationships/image" Target="../media/image41.pn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82F4B22-32F4-494A-8B47-7A93B7758C1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6114" y="3166769"/>
            <a:ext cx="11969010" cy="701731"/>
          </a:xfrm>
          <a:solidFill>
            <a:srgbClr val="E7ECF1"/>
          </a:solidFill>
        </p:spPr>
        <p:txBody>
          <a:bodyPr/>
          <a:lstStyle/>
          <a:p>
            <a:pPr algn="ctr"/>
            <a:r>
              <a:rPr lang="en-US" altLang="ko-KR" sz="4400" spc="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r>
              <a:rPr lang="id-ID" altLang="ko-KR" sz="4400" spc="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etwork</a:t>
            </a:r>
            <a:r>
              <a:rPr lang="id-ID" altLang="ko-KR" sz="4400" spc="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sz="4400" spc="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Address</a:t>
            </a:r>
            <a:r>
              <a:rPr lang="id-ID" altLang="ko-KR" sz="4400" spc="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sz="4400" spc="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Translation</a:t>
            </a:r>
            <a:r>
              <a:rPr lang="id-ID" altLang="ko-KR" sz="4400" spc="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(NAT)</a:t>
            </a:r>
            <a:endParaRPr lang="ko-KR" altLang="en-US" sz="4400" spc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0D533A04-6BA1-4B4D-AE51-5AA0E3040AA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121333"/>
            <a:ext cx="12192000" cy="1754326"/>
          </a:xfrm>
          <a:solidFill>
            <a:srgbClr val="585C65"/>
          </a:solidFill>
        </p:spPr>
        <p:txBody>
          <a:bodyPr anchor="ctr"/>
          <a:lstStyle/>
          <a:p>
            <a:pPr algn="ctr"/>
            <a:r>
              <a:rPr lang="id-ID" altLang="ko-KR" sz="60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COMPUTER NETWORK MANAGEMENT</a:t>
            </a:r>
            <a:endParaRPr lang="ko-KR" altLang="en-US" sz="60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8" name="그룹 7">
            <a:extLst>
              <a:ext uri="{FF2B5EF4-FFF2-40B4-BE49-F238E27FC236}">
                <a16:creationId xmlns:a16="http://schemas.microsoft.com/office/drawing/2014/main" id="{7DB68B75-6191-4852-91F7-8260321E48FB}"/>
              </a:ext>
            </a:extLst>
          </p:cNvPr>
          <p:cNvGrpSpPr/>
          <p:nvPr/>
        </p:nvGrpSpPr>
        <p:grpSpPr>
          <a:xfrm>
            <a:off x="116114" y="1318865"/>
            <a:ext cx="2703370" cy="1331878"/>
            <a:chOff x="417201" y="381322"/>
            <a:chExt cx="1883176" cy="1531239"/>
          </a:xfrm>
        </p:grpSpPr>
        <p:grpSp>
          <p:nvGrpSpPr>
            <p:cNvPr id="6" name="그룹 5">
              <a:extLst>
                <a:ext uri="{FF2B5EF4-FFF2-40B4-BE49-F238E27FC236}">
                  <a16:creationId xmlns:a16="http://schemas.microsoft.com/office/drawing/2014/main" id="{4DFC8B25-B355-4714-BB31-0CC5C8D46CD5}"/>
                </a:ext>
              </a:extLst>
            </p:cNvPr>
            <p:cNvGrpSpPr/>
            <p:nvPr/>
          </p:nvGrpSpPr>
          <p:grpSpPr>
            <a:xfrm>
              <a:off x="417201" y="381322"/>
              <a:ext cx="1883176" cy="1531239"/>
              <a:chOff x="417201" y="381322"/>
              <a:chExt cx="1883176" cy="1531239"/>
            </a:xfrm>
          </p:grpSpPr>
          <p:sp>
            <p:nvSpPr>
              <p:cNvPr id="22" name="대각선 방향의 모서리가 둥근 사각형 175">
                <a:extLst>
                  <a:ext uri="{FF2B5EF4-FFF2-40B4-BE49-F238E27FC236}">
                    <a16:creationId xmlns:a16="http://schemas.microsoft.com/office/drawing/2014/main" id="{AE88CCB0-5844-4412-8F99-3A2C120D334F}"/>
                  </a:ext>
                </a:extLst>
              </p:cNvPr>
              <p:cNvSpPr/>
              <p:nvPr/>
            </p:nvSpPr>
            <p:spPr bwMode="auto">
              <a:xfrm>
                <a:off x="607219" y="834966"/>
                <a:ext cx="1693158" cy="1077595"/>
              </a:xfrm>
              <a:prstGeom prst="round2DiagRect">
                <a:avLst>
                  <a:gd name="adj1" fmla="val 34495"/>
                  <a:gd name="adj2" fmla="val 0"/>
                </a:avLst>
              </a:prstGeom>
              <a:solidFill>
                <a:schemeClr val="bg1">
                  <a:alpha val="2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" name="자유형: 도형 22">
                <a:extLst>
                  <a:ext uri="{FF2B5EF4-FFF2-40B4-BE49-F238E27FC236}">
                    <a16:creationId xmlns:a16="http://schemas.microsoft.com/office/drawing/2014/main" id="{4BDA0BF6-493F-4E23-AD60-FF5D00A26885}"/>
                  </a:ext>
                </a:extLst>
              </p:cNvPr>
              <p:cNvSpPr/>
              <p:nvPr/>
            </p:nvSpPr>
            <p:spPr bwMode="auto">
              <a:xfrm>
                <a:off x="417201" y="381322"/>
                <a:ext cx="1633103" cy="1290448"/>
              </a:xfrm>
              <a:custGeom>
                <a:avLst/>
                <a:gdLst>
                  <a:gd name="connsiteX0" fmla="*/ 342414 w 1578927"/>
                  <a:gd name="connsiteY0" fmla="*/ 196076 h 1188723"/>
                  <a:gd name="connsiteX1" fmla="*/ 473972 w 1578927"/>
                  <a:gd name="connsiteY1" fmla="*/ 196076 h 1188723"/>
                  <a:gd name="connsiteX2" fmla="*/ 473972 w 1578927"/>
                  <a:gd name="connsiteY2" fmla="*/ 310690 h 1188723"/>
                  <a:gd name="connsiteX3" fmla="*/ 528969 w 1578927"/>
                  <a:gd name="connsiteY3" fmla="*/ 365687 h 1188723"/>
                  <a:gd name="connsiteX4" fmla="*/ 583966 w 1578927"/>
                  <a:gd name="connsiteY4" fmla="*/ 310690 h 1188723"/>
                  <a:gd name="connsiteX5" fmla="*/ 583966 w 1578927"/>
                  <a:gd name="connsiteY5" fmla="*/ 196076 h 1188723"/>
                  <a:gd name="connsiteX6" fmla="*/ 1578927 w 1578927"/>
                  <a:gd name="connsiteY6" fmla="*/ 196076 h 1188723"/>
                  <a:gd name="connsiteX7" fmla="*/ 1578927 w 1578927"/>
                  <a:gd name="connsiteY7" fmla="*/ 846309 h 1188723"/>
                  <a:gd name="connsiteX8" fmla="*/ 1236513 w 1578927"/>
                  <a:gd name="connsiteY8" fmla="*/ 1188723 h 1188723"/>
                  <a:gd name="connsiteX9" fmla="*/ 0 w 1578927"/>
                  <a:gd name="connsiteY9" fmla="*/ 1188723 h 1188723"/>
                  <a:gd name="connsiteX10" fmla="*/ 0 w 1578927"/>
                  <a:gd name="connsiteY10" fmla="*/ 538490 h 1188723"/>
                  <a:gd name="connsiteX11" fmla="*/ 342414 w 1578927"/>
                  <a:gd name="connsiteY11" fmla="*/ 196076 h 1188723"/>
                  <a:gd name="connsiteX12" fmla="*/ 528969 w 1578927"/>
                  <a:gd name="connsiteY12" fmla="*/ 0 h 1188723"/>
                  <a:gd name="connsiteX13" fmla="*/ 583966 w 1578927"/>
                  <a:gd name="connsiteY13" fmla="*/ 54997 h 1188723"/>
                  <a:gd name="connsiteX14" fmla="*/ 583966 w 1578927"/>
                  <a:gd name="connsiteY14" fmla="*/ 196076 h 1188723"/>
                  <a:gd name="connsiteX15" fmla="*/ 473972 w 1578927"/>
                  <a:gd name="connsiteY15" fmla="*/ 196076 h 1188723"/>
                  <a:gd name="connsiteX16" fmla="*/ 473972 w 1578927"/>
                  <a:gd name="connsiteY16" fmla="*/ 54997 h 1188723"/>
                  <a:gd name="connsiteX17" fmla="*/ 528969 w 1578927"/>
                  <a:gd name="connsiteY17" fmla="*/ 0 h 11887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1578927" h="1188723">
                    <a:moveTo>
                      <a:pt x="342414" y="196076"/>
                    </a:moveTo>
                    <a:lnTo>
                      <a:pt x="473972" y="196076"/>
                    </a:lnTo>
                    <a:lnTo>
                      <a:pt x="473972" y="310690"/>
                    </a:lnTo>
                    <a:cubicBezTo>
                      <a:pt x="473972" y="341064"/>
                      <a:pt x="498595" y="365687"/>
                      <a:pt x="528969" y="365687"/>
                    </a:cubicBezTo>
                    <a:cubicBezTo>
                      <a:pt x="559343" y="365687"/>
                      <a:pt x="583966" y="341064"/>
                      <a:pt x="583966" y="310690"/>
                    </a:cubicBezTo>
                    <a:lnTo>
                      <a:pt x="583966" y="196076"/>
                    </a:lnTo>
                    <a:lnTo>
                      <a:pt x="1578927" y="196076"/>
                    </a:lnTo>
                    <a:lnTo>
                      <a:pt x="1578927" y="846309"/>
                    </a:lnTo>
                    <a:cubicBezTo>
                      <a:pt x="1578927" y="1035419"/>
                      <a:pt x="1425623" y="1188723"/>
                      <a:pt x="1236513" y="1188723"/>
                    </a:cubicBezTo>
                    <a:lnTo>
                      <a:pt x="0" y="1188723"/>
                    </a:lnTo>
                    <a:lnTo>
                      <a:pt x="0" y="538490"/>
                    </a:lnTo>
                    <a:cubicBezTo>
                      <a:pt x="0" y="349380"/>
                      <a:pt x="153304" y="196076"/>
                      <a:pt x="342414" y="196076"/>
                    </a:cubicBezTo>
                    <a:close/>
                    <a:moveTo>
                      <a:pt x="528969" y="0"/>
                    </a:moveTo>
                    <a:cubicBezTo>
                      <a:pt x="559343" y="0"/>
                      <a:pt x="583966" y="24623"/>
                      <a:pt x="583966" y="54997"/>
                    </a:cubicBezTo>
                    <a:lnTo>
                      <a:pt x="583966" y="196076"/>
                    </a:lnTo>
                    <a:lnTo>
                      <a:pt x="473972" y="196076"/>
                    </a:lnTo>
                    <a:lnTo>
                      <a:pt x="473972" y="54997"/>
                    </a:lnTo>
                    <a:cubicBezTo>
                      <a:pt x="473972" y="24623"/>
                      <a:pt x="498595" y="0"/>
                      <a:pt x="528969" y="0"/>
                    </a:cubicBezTo>
                    <a:close/>
                  </a:path>
                </a:pathLst>
              </a:custGeom>
              <a:solidFill>
                <a:srgbClr val="D9E1E8"/>
              </a:solidFill>
              <a:ln>
                <a:noFill/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anchor="ctr">
                <a:noAutofit/>
              </a:bodyPr>
              <a:lstStyle/>
              <a:p>
                <a:pPr algn="ctr"/>
                <a:endParaRPr lang="ko-KR" altLang="en-US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9" name="차시">
              <a:extLst>
                <a:ext uri="{FF2B5EF4-FFF2-40B4-BE49-F238E27FC236}">
                  <a16:creationId xmlns:a16="http://schemas.microsoft.com/office/drawing/2014/main" id="{6B27B33C-AB5B-4512-A278-FF08C7EA7D8F}"/>
                </a:ext>
              </a:extLst>
            </p:cNvPr>
            <p:cNvSpPr txBox="1"/>
            <p:nvPr/>
          </p:nvSpPr>
          <p:spPr>
            <a:xfrm>
              <a:off x="524063" y="778651"/>
              <a:ext cx="1409221" cy="74307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3600" dirty="0">
                  <a:solidFill>
                    <a:srgbClr val="282C37"/>
                  </a:solidFill>
                  <a:latin typeface="Arial" panose="020B0604020202020204" pitchFamily="34" charset="0"/>
                  <a:ea typeface="나눔바른고딕" panose="020B0603020101020101" pitchFamily="50" charset="-127"/>
                  <a:cs typeface="Arial" panose="020B0604020202020204" pitchFamily="34" charset="0"/>
                </a:rPr>
                <a:t>Week </a:t>
              </a:r>
              <a:r>
                <a:rPr lang="id-ID" altLang="ko-KR" sz="3600" dirty="0">
                  <a:solidFill>
                    <a:srgbClr val="282C37"/>
                  </a:solidFill>
                  <a:latin typeface="Arial" panose="020B0604020202020204" pitchFamily="34" charset="0"/>
                  <a:ea typeface="나눔바른고딕" panose="020B0603020101020101" pitchFamily="50" charset="-127"/>
                  <a:cs typeface="Arial" panose="020B0604020202020204" pitchFamily="34" charset="0"/>
                </a:rPr>
                <a:t>- 9</a:t>
              </a:r>
              <a:endParaRPr lang="ko-KR" altLang="en-US" sz="3600" dirty="0">
                <a:solidFill>
                  <a:srgbClr val="282C37"/>
                </a:soli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endParaRPr>
            </a:p>
          </p:txBody>
        </p:sp>
      </p:grpSp>
      <p:sp>
        <p:nvSpPr>
          <p:cNvPr id="21" name="TextBox 20">
            <a:extLst>
              <a:ext uri="{FF2B5EF4-FFF2-40B4-BE49-F238E27FC236}">
                <a16:creationId xmlns:a16="http://schemas.microsoft.com/office/drawing/2014/main" id="{6DDBFD3E-CA52-4F82-A577-65F56826E73B}"/>
              </a:ext>
            </a:extLst>
          </p:cNvPr>
          <p:cNvSpPr txBox="1"/>
          <p:nvPr/>
        </p:nvSpPr>
        <p:spPr>
          <a:xfrm>
            <a:off x="116114" y="4599735"/>
            <a:ext cx="8672087" cy="1119752"/>
          </a:xfrm>
          <a:prstGeom prst="rect">
            <a:avLst/>
          </a:prstGeom>
          <a:solidFill>
            <a:srgbClr val="585C65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 anchor="ctr" anchorCtr="0">
            <a:noAutofit/>
          </a:bodyPr>
          <a:lstStyle/>
          <a:p>
            <a:pPr>
              <a:tabLst>
                <a:tab pos="682625" algn="l"/>
              </a:tabLst>
            </a:pPr>
            <a:r>
              <a:rPr lang="id-ID" altLang="ko-KR" sz="32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	</a:t>
            </a:r>
            <a:r>
              <a:rPr lang="id-ID" altLang="ko-KR" sz="28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Universitas Kristen Wira Wacana Sumba</a:t>
            </a:r>
          </a:p>
          <a:p>
            <a:pPr marL="174625">
              <a:tabLst>
                <a:tab pos="682625" algn="l"/>
              </a:tabLst>
            </a:pPr>
            <a:r>
              <a:rPr lang="id-ID" altLang="ko-KR" sz="28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	</a:t>
            </a:r>
            <a:r>
              <a:rPr lang="id-ID" altLang="ko-KR" sz="2800" dirty="0" err="1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Lecturer</a:t>
            </a:r>
            <a:r>
              <a:rPr lang="id-ID" altLang="ko-KR" sz="28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 - Fajar Hariadi</a:t>
            </a:r>
            <a:endParaRPr lang="ko-KR" altLang="en-US" sz="28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4" name="직선 연결선 23">
            <a:extLst>
              <a:ext uri="{FF2B5EF4-FFF2-40B4-BE49-F238E27FC236}">
                <a16:creationId xmlns:a16="http://schemas.microsoft.com/office/drawing/2014/main" id="{DEEDD6FE-98DA-411A-8D45-D4E835DFAC8B}"/>
              </a:ext>
            </a:extLst>
          </p:cNvPr>
          <p:cNvCxnSpPr>
            <a:cxnSpLocks/>
          </p:cNvCxnSpPr>
          <p:nvPr/>
        </p:nvCxnSpPr>
        <p:spPr>
          <a:xfrm flipV="1">
            <a:off x="417201" y="4327542"/>
            <a:ext cx="5961917" cy="33420"/>
          </a:xfrm>
          <a:prstGeom prst="line">
            <a:avLst/>
          </a:prstGeom>
          <a:ln>
            <a:solidFill>
              <a:schemeClr val="bg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87339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9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C5C3697-A855-4609-A3B2-139889B4B4A0}"/>
              </a:ext>
            </a:extLst>
          </p:cNvPr>
          <p:cNvSpPr txBox="1"/>
          <p:nvPr/>
        </p:nvSpPr>
        <p:spPr>
          <a:xfrm>
            <a:off x="5791200" y="104597"/>
            <a:ext cx="629392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3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id-ID" altLang="ko-KR" sz="30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omputer</a:t>
            </a:r>
            <a:r>
              <a:rPr lang="id-ID" altLang="ko-KR" sz="3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Network </a:t>
            </a:r>
            <a:r>
              <a:rPr lang="id-ID" altLang="ko-KR" sz="30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Management</a:t>
            </a:r>
            <a:endParaRPr lang="ko-KR" altLang="en-US" sz="3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9" name="그룹 8">
            <a:extLst>
              <a:ext uri="{FF2B5EF4-FFF2-40B4-BE49-F238E27FC236}">
                <a16:creationId xmlns:a16="http://schemas.microsoft.com/office/drawing/2014/main" id="{0A93FAF5-E1CC-4474-A656-9B46299B343C}"/>
              </a:ext>
            </a:extLst>
          </p:cNvPr>
          <p:cNvGrpSpPr/>
          <p:nvPr/>
        </p:nvGrpSpPr>
        <p:grpSpPr>
          <a:xfrm>
            <a:off x="434203" y="2075957"/>
            <a:ext cx="8119078" cy="685735"/>
            <a:chOff x="434203" y="2075957"/>
            <a:chExt cx="8119078" cy="685735"/>
          </a:xfrm>
        </p:grpSpPr>
        <p:sp>
          <p:nvSpPr>
            <p:cNvPr id="10" name="타원 9">
              <a:extLst>
                <a:ext uri="{FF2B5EF4-FFF2-40B4-BE49-F238E27FC236}">
                  <a16:creationId xmlns:a16="http://schemas.microsoft.com/office/drawing/2014/main" id="{62DFFF72-DCAB-46D5-AC5F-D6958C33AC97}"/>
                </a:ext>
              </a:extLst>
            </p:cNvPr>
            <p:cNvSpPr/>
            <p:nvPr/>
          </p:nvSpPr>
          <p:spPr>
            <a:xfrm>
              <a:off x="532676" y="2131172"/>
              <a:ext cx="551291" cy="551291"/>
            </a:xfrm>
            <a:prstGeom prst="ellipse">
              <a:avLst/>
            </a:prstGeom>
            <a:solidFill>
              <a:srgbClr val="7030A0">
                <a:alpha val="6470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1" name="그룹 10">
              <a:extLst>
                <a:ext uri="{FF2B5EF4-FFF2-40B4-BE49-F238E27FC236}">
                  <a16:creationId xmlns:a16="http://schemas.microsoft.com/office/drawing/2014/main" id="{2B49D84C-9C48-487A-B2F7-4A3CC5C54459}"/>
                </a:ext>
              </a:extLst>
            </p:cNvPr>
            <p:cNvGrpSpPr/>
            <p:nvPr/>
          </p:nvGrpSpPr>
          <p:grpSpPr>
            <a:xfrm>
              <a:off x="434203" y="2075957"/>
              <a:ext cx="8119078" cy="685735"/>
              <a:chOff x="434203" y="2075957"/>
              <a:chExt cx="8119078" cy="685735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88420990-FA2A-49F3-8E30-77DBC0F6C4B9}"/>
                  </a:ext>
                </a:extLst>
              </p:cNvPr>
              <p:cNvSpPr txBox="1"/>
              <p:nvPr/>
            </p:nvSpPr>
            <p:spPr>
              <a:xfrm>
                <a:off x="1209104" y="2075957"/>
                <a:ext cx="2749471" cy="6617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ko-KR"/>
                </a:defPPr>
                <a:lvl1pPr>
                  <a:defRPr sz="3200" b="1" spc="-150">
                    <a:latin typeface="나눔스퀘어" panose="020B0600000101010101" pitchFamily="50" charset="-127"/>
                    <a:ea typeface="나눔스퀘어" panose="020B0600000101010101" pitchFamily="50" charset="-127"/>
                  </a:defRPr>
                </a:lvl1pPr>
              </a:lstStyle>
              <a:p>
                <a:r>
                  <a:rPr lang="id-ID" altLang="ko-KR" sz="3700" dirty="0">
                    <a:latin typeface="Arial" panose="020B0604020202020204" pitchFamily="34" charset="0"/>
                    <a:cs typeface="Arial" panose="020B0604020202020204" pitchFamily="34" charset="0"/>
                  </a:rPr>
                  <a:t>IPv4 vs IPv6</a:t>
                </a:r>
                <a:endParaRPr lang="en-US" altLang="ko-KR" sz="37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FBE6B1B-537B-4DD2-BCBA-D46F5F571EB2}"/>
                  </a:ext>
                </a:extLst>
              </p:cNvPr>
              <p:cNvSpPr txBox="1"/>
              <p:nvPr/>
            </p:nvSpPr>
            <p:spPr>
              <a:xfrm>
                <a:off x="608024" y="2166451"/>
                <a:ext cx="37890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2800" dirty="0">
                    <a:solidFill>
                      <a:schemeClr val="bg1"/>
                    </a:solidFill>
                    <a:latin typeface="Arial" panose="020B0604020202020204" pitchFamily="34" charset="0"/>
                    <a:ea typeface="나눔스퀘어" panose="020B0600000101010101" pitchFamily="50" charset="-127"/>
                    <a:cs typeface="Arial" panose="020B0604020202020204" pitchFamily="34" charset="0"/>
                  </a:rPr>
                  <a:t>1</a:t>
                </a:r>
                <a:endParaRPr lang="ko-KR" altLang="en-US" sz="2800" dirty="0">
                  <a:solidFill>
                    <a:schemeClr val="bg1"/>
                  </a:solidFill>
                  <a:latin typeface="Arial" panose="020B0604020202020204" pitchFamily="34" charset="0"/>
                  <a:ea typeface="나눔스퀘어" panose="020B0600000101010101" pitchFamily="50" charset="-127"/>
                  <a:cs typeface="Arial" panose="020B0604020202020204" pitchFamily="34" charset="0"/>
                </a:endParaRPr>
              </a:p>
            </p:txBody>
          </p:sp>
          <p:cxnSp>
            <p:nvCxnSpPr>
              <p:cNvPr id="14" name="직선 연결선 13">
                <a:extLst>
                  <a:ext uri="{FF2B5EF4-FFF2-40B4-BE49-F238E27FC236}">
                    <a16:creationId xmlns:a16="http://schemas.microsoft.com/office/drawing/2014/main" id="{07A3D34F-CCBC-442D-8415-399F262C2D4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34203" y="2761692"/>
                <a:ext cx="8119078" cy="0"/>
              </a:xfrm>
              <a:prstGeom prst="line">
                <a:avLst/>
              </a:prstGeom>
              <a:ln>
                <a:solidFill>
                  <a:schemeClr val="accent1">
                    <a:lumMod val="40000"/>
                    <a:lumOff val="60000"/>
                  </a:schemeClr>
                </a:solidFill>
                <a:prstDash val="lg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D86BBDA8-E751-4348-B16C-CB6D55106CE0}"/>
              </a:ext>
            </a:extLst>
          </p:cNvPr>
          <p:cNvGrpSpPr/>
          <p:nvPr/>
        </p:nvGrpSpPr>
        <p:grpSpPr>
          <a:xfrm>
            <a:off x="434203" y="2874980"/>
            <a:ext cx="7795397" cy="670874"/>
            <a:chOff x="434203" y="2874980"/>
            <a:chExt cx="7795397" cy="670874"/>
          </a:xfrm>
        </p:grpSpPr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5760DAF7-9ACE-4005-8F9F-65669F329DC8}"/>
                </a:ext>
              </a:extLst>
            </p:cNvPr>
            <p:cNvSpPr txBox="1"/>
            <p:nvPr/>
          </p:nvSpPr>
          <p:spPr>
            <a:xfrm>
              <a:off x="1140487" y="2874980"/>
              <a:ext cx="184731" cy="6617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3200" b="1" spc="-150"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endParaRPr lang="ko-KR" altLang="en-US" sz="37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" name="타원 16">
              <a:extLst>
                <a:ext uri="{FF2B5EF4-FFF2-40B4-BE49-F238E27FC236}">
                  <a16:creationId xmlns:a16="http://schemas.microsoft.com/office/drawing/2014/main" id="{7BF54FD6-50A8-491C-8070-ED2079AB8100}"/>
                </a:ext>
              </a:extLst>
            </p:cNvPr>
            <p:cNvSpPr/>
            <p:nvPr/>
          </p:nvSpPr>
          <p:spPr>
            <a:xfrm>
              <a:off x="541328" y="2892944"/>
              <a:ext cx="551291" cy="551291"/>
            </a:xfrm>
            <a:prstGeom prst="ellipse">
              <a:avLst/>
            </a:prstGeom>
            <a:solidFill>
              <a:srgbClr val="7030A0">
                <a:alpha val="6470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48D27356-5A1A-4E0D-B6FD-C3127346CC1B}"/>
                </a:ext>
              </a:extLst>
            </p:cNvPr>
            <p:cNvSpPr txBox="1"/>
            <p:nvPr/>
          </p:nvSpPr>
          <p:spPr>
            <a:xfrm>
              <a:off x="616676" y="2909173"/>
              <a:ext cx="37890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>
                <a:defRPr sz="2800">
                  <a:solidFill>
                    <a:srgbClr val="002060"/>
                  </a:solidFill>
                  <a:latin typeface="나눔스퀘어 Light" panose="020B0600000101010101" pitchFamily="50" charset="-127"/>
                  <a:ea typeface="나눔스퀘어 Light" panose="020B0600000101010101" pitchFamily="50" charset="-127"/>
                </a:defRPr>
              </a:lvl1pPr>
            </a:lstStyle>
            <a:p>
              <a:r>
                <a:rPr lang="en-US" altLang="ko-KR" dirty="0">
                  <a:solidFill>
                    <a:schemeClr val="bg1"/>
                  </a:solidFill>
                  <a:latin typeface="Arial" panose="020B0604020202020204" pitchFamily="34" charset="0"/>
                  <a:ea typeface="나눔스퀘어" panose="020B0600000101010101" pitchFamily="50" charset="-127"/>
                  <a:cs typeface="Arial" panose="020B0604020202020204" pitchFamily="34" charset="0"/>
                </a:rPr>
                <a:t>2 </a:t>
              </a:r>
              <a:endParaRPr lang="ko-KR" altLang="en-US" dirty="0">
                <a:solidFill>
                  <a:schemeClr val="bg1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endParaRPr>
            </a:p>
          </p:txBody>
        </p:sp>
        <p:cxnSp>
          <p:nvCxnSpPr>
            <p:cNvPr id="19" name="직선 연결선 18">
              <a:extLst>
                <a:ext uri="{FF2B5EF4-FFF2-40B4-BE49-F238E27FC236}">
                  <a16:creationId xmlns:a16="http://schemas.microsoft.com/office/drawing/2014/main" id="{BFD982F2-B040-4954-8059-39A9BAA84D7C}"/>
                </a:ext>
              </a:extLst>
            </p:cNvPr>
            <p:cNvCxnSpPr>
              <a:cxnSpLocks/>
            </p:cNvCxnSpPr>
            <p:nvPr/>
          </p:nvCxnSpPr>
          <p:spPr>
            <a:xfrm>
              <a:off x="434203" y="3545854"/>
              <a:ext cx="7795397" cy="0"/>
            </a:xfrm>
            <a:prstGeom prst="line">
              <a:avLst/>
            </a:prstGeom>
            <a:ln>
              <a:solidFill>
                <a:schemeClr val="accent1">
                  <a:lumMod val="40000"/>
                  <a:lumOff val="60000"/>
                </a:scheme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" name="그룹 19">
            <a:extLst>
              <a:ext uri="{FF2B5EF4-FFF2-40B4-BE49-F238E27FC236}">
                <a16:creationId xmlns:a16="http://schemas.microsoft.com/office/drawing/2014/main" id="{BD4BD20A-BD27-4D5D-BEE1-96D83624D269}"/>
              </a:ext>
            </a:extLst>
          </p:cNvPr>
          <p:cNvGrpSpPr/>
          <p:nvPr/>
        </p:nvGrpSpPr>
        <p:grpSpPr>
          <a:xfrm>
            <a:off x="434203" y="3661225"/>
            <a:ext cx="7415071" cy="661829"/>
            <a:chOff x="434203" y="3661225"/>
            <a:chExt cx="7415071" cy="661829"/>
          </a:xfrm>
        </p:grpSpPr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79A075E5-3F9F-432D-970D-375849C6E373}"/>
                </a:ext>
              </a:extLst>
            </p:cNvPr>
            <p:cNvSpPr txBox="1"/>
            <p:nvPr/>
          </p:nvSpPr>
          <p:spPr>
            <a:xfrm>
              <a:off x="1162257" y="3661225"/>
              <a:ext cx="184731" cy="6617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3400" b="1" spc="-150"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endParaRPr lang="en-US" altLang="ko-KR" sz="37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2" name="타원 21">
              <a:extLst>
                <a:ext uri="{FF2B5EF4-FFF2-40B4-BE49-F238E27FC236}">
                  <a16:creationId xmlns:a16="http://schemas.microsoft.com/office/drawing/2014/main" id="{511D622B-76E8-49D2-A7E5-DE6B5A82B2BD}"/>
                </a:ext>
              </a:extLst>
            </p:cNvPr>
            <p:cNvSpPr/>
            <p:nvPr/>
          </p:nvSpPr>
          <p:spPr>
            <a:xfrm>
              <a:off x="541328" y="3663381"/>
              <a:ext cx="551291" cy="551291"/>
            </a:xfrm>
            <a:prstGeom prst="ellipse">
              <a:avLst/>
            </a:prstGeom>
            <a:solidFill>
              <a:srgbClr val="7030A0">
                <a:alpha val="6470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16B79E0C-8C7A-4D0C-90CD-3932D25E53D7}"/>
                </a:ext>
              </a:extLst>
            </p:cNvPr>
            <p:cNvSpPr txBox="1"/>
            <p:nvPr/>
          </p:nvSpPr>
          <p:spPr>
            <a:xfrm>
              <a:off x="616676" y="3689135"/>
              <a:ext cx="37890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>
                <a:defRPr sz="2800">
                  <a:solidFill>
                    <a:srgbClr val="002060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r>
                <a:rPr lang="en-US" altLang="ko-KR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3</a:t>
              </a:r>
              <a:endParaRPr lang="ko-KR" alt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24" name="직선 연결선 23">
              <a:extLst>
                <a:ext uri="{FF2B5EF4-FFF2-40B4-BE49-F238E27FC236}">
                  <a16:creationId xmlns:a16="http://schemas.microsoft.com/office/drawing/2014/main" id="{8DFAA13A-FCFC-4CC0-9C46-3AEAD370032E}"/>
                </a:ext>
              </a:extLst>
            </p:cNvPr>
            <p:cNvCxnSpPr>
              <a:cxnSpLocks/>
            </p:cNvCxnSpPr>
            <p:nvPr/>
          </p:nvCxnSpPr>
          <p:spPr>
            <a:xfrm>
              <a:off x="434203" y="4323054"/>
              <a:ext cx="7415071" cy="0"/>
            </a:xfrm>
            <a:prstGeom prst="line">
              <a:avLst/>
            </a:prstGeom>
            <a:ln>
              <a:solidFill>
                <a:schemeClr val="accent1">
                  <a:lumMod val="40000"/>
                  <a:lumOff val="60000"/>
                </a:scheme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그룹 1">
            <a:extLst>
              <a:ext uri="{FF2B5EF4-FFF2-40B4-BE49-F238E27FC236}">
                <a16:creationId xmlns:a16="http://schemas.microsoft.com/office/drawing/2014/main" id="{CAD0093D-F3CA-4C19-A872-2A40853E8475}"/>
              </a:ext>
            </a:extLst>
          </p:cNvPr>
          <p:cNvGrpSpPr/>
          <p:nvPr/>
        </p:nvGrpSpPr>
        <p:grpSpPr>
          <a:xfrm>
            <a:off x="11625" y="448938"/>
            <a:ext cx="3346717" cy="1370910"/>
            <a:chOff x="11625" y="448938"/>
            <a:chExt cx="3346717" cy="1370910"/>
          </a:xfrm>
        </p:grpSpPr>
        <p:sp>
          <p:nvSpPr>
            <p:cNvPr id="25" name="대각선 방향의 모서리가 둥근 사각형 175">
              <a:extLst>
                <a:ext uri="{FF2B5EF4-FFF2-40B4-BE49-F238E27FC236}">
                  <a16:creationId xmlns:a16="http://schemas.microsoft.com/office/drawing/2014/main" id="{55D63185-2F26-4374-9534-FEDA48B48A92}"/>
                </a:ext>
              </a:extLst>
            </p:cNvPr>
            <p:cNvSpPr/>
            <p:nvPr/>
          </p:nvSpPr>
          <p:spPr bwMode="auto">
            <a:xfrm>
              <a:off x="554410" y="827201"/>
              <a:ext cx="2803932" cy="992647"/>
            </a:xfrm>
            <a:prstGeom prst="round2DiagRect">
              <a:avLst>
                <a:gd name="adj1" fmla="val 34495"/>
                <a:gd name="adj2" fmla="val 0"/>
              </a:avLst>
            </a:prstGeom>
            <a:solidFill>
              <a:srgbClr val="595959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6" name="자유형: 도형 25">
              <a:extLst>
                <a:ext uri="{FF2B5EF4-FFF2-40B4-BE49-F238E27FC236}">
                  <a16:creationId xmlns:a16="http://schemas.microsoft.com/office/drawing/2014/main" id="{D9623F4A-BB36-4F85-9713-6B39FF2F119A}"/>
                </a:ext>
              </a:extLst>
            </p:cNvPr>
            <p:cNvSpPr/>
            <p:nvPr/>
          </p:nvSpPr>
          <p:spPr bwMode="auto">
            <a:xfrm>
              <a:off x="343459" y="448938"/>
              <a:ext cx="2649123" cy="1188723"/>
            </a:xfrm>
            <a:custGeom>
              <a:avLst/>
              <a:gdLst>
                <a:gd name="connsiteX0" fmla="*/ 342414 w 1578927"/>
                <a:gd name="connsiteY0" fmla="*/ 196076 h 1188723"/>
                <a:gd name="connsiteX1" fmla="*/ 473972 w 1578927"/>
                <a:gd name="connsiteY1" fmla="*/ 196076 h 1188723"/>
                <a:gd name="connsiteX2" fmla="*/ 473972 w 1578927"/>
                <a:gd name="connsiteY2" fmla="*/ 310690 h 1188723"/>
                <a:gd name="connsiteX3" fmla="*/ 528969 w 1578927"/>
                <a:gd name="connsiteY3" fmla="*/ 365687 h 1188723"/>
                <a:gd name="connsiteX4" fmla="*/ 583966 w 1578927"/>
                <a:gd name="connsiteY4" fmla="*/ 310690 h 1188723"/>
                <a:gd name="connsiteX5" fmla="*/ 583966 w 1578927"/>
                <a:gd name="connsiteY5" fmla="*/ 196076 h 1188723"/>
                <a:gd name="connsiteX6" fmla="*/ 1578927 w 1578927"/>
                <a:gd name="connsiteY6" fmla="*/ 196076 h 1188723"/>
                <a:gd name="connsiteX7" fmla="*/ 1578927 w 1578927"/>
                <a:gd name="connsiteY7" fmla="*/ 846309 h 1188723"/>
                <a:gd name="connsiteX8" fmla="*/ 1236513 w 1578927"/>
                <a:gd name="connsiteY8" fmla="*/ 1188723 h 1188723"/>
                <a:gd name="connsiteX9" fmla="*/ 0 w 1578927"/>
                <a:gd name="connsiteY9" fmla="*/ 1188723 h 1188723"/>
                <a:gd name="connsiteX10" fmla="*/ 0 w 1578927"/>
                <a:gd name="connsiteY10" fmla="*/ 538490 h 1188723"/>
                <a:gd name="connsiteX11" fmla="*/ 342414 w 1578927"/>
                <a:gd name="connsiteY11" fmla="*/ 196076 h 1188723"/>
                <a:gd name="connsiteX12" fmla="*/ 528969 w 1578927"/>
                <a:gd name="connsiteY12" fmla="*/ 0 h 1188723"/>
                <a:gd name="connsiteX13" fmla="*/ 583966 w 1578927"/>
                <a:gd name="connsiteY13" fmla="*/ 54997 h 1188723"/>
                <a:gd name="connsiteX14" fmla="*/ 583966 w 1578927"/>
                <a:gd name="connsiteY14" fmla="*/ 196076 h 1188723"/>
                <a:gd name="connsiteX15" fmla="*/ 473972 w 1578927"/>
                <a:gd name="connsiteY15" fmla="*/ 196076 h 1188723"/>
                <a:gd name="connsiteX16" fmla="*/ 473972 w 1578927"/>
                <a:gd name="connsiteY16" fmla="*/ 54997 h 1188723"/>
                <a:gd name="connsiteX17" fmla="*/ 528969 w 1578927"/>
                <a:gd name="connsiteY17" fmla="*/ 0 h 11887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578927" h="1188723">
                  <a:moveTo>
                    <a:pt x="342414" y="196076"/>
                  </a:moveTo>
                  <a:lnTo>
                    <a:pt x="473972" y="196076"/>
                  </a:lnTo>
                  <a:lnTo>
                    <a:pt x="473972" y="310690"/>
                  </a:lnTo>
                  <a:cubicBezTo>
                    <a:pt x="473972" y="341064"/>
                    <a:pt x="498595" y="365687"/>
                    <a:pt x="528969" y="365687"/>
                  </a:cubicBezTo>
                  <a:cubicBezTo>
                    <a:pt x="559343" y="365687"/>
                    <a:pt x="583966" y="341064"/>
                    <a:pt x="583966" y="310690"/>
                  </a:cubicBezTo>
                  <a:lnTo>
                    <a:pt x="583966" y="196076"/>
                  </a:lnTo>
                  <a:lnTo>
                    <a:pt x="1578927" y="196076"/>
                  </a:lnTo>
                  <a:lnTo>
                    <a:pt x="1578927" y="846309"/>
                  </a:lnTo>
                  <a:cubicBezTo>
                    <a:pt x="1578927" y="1035419"/>
                    <a:pt x="1425623" y="1188723"/>
                    <a:pt x="1236513" y="1188723"/>
                  </a:cubicBezTo>
                  <a:lnTo>
                    <a:pt x="0" y="1188723"/>
                  </a:lnTo>
                  <a:lnTo>
                    <a:pt x="0" y="538490"/>
                  </a:lnTo>
                  <a:cubicBezTo>
                    <a:pt x="0" y="349380"/>
                    <a:pt x="153304" y="196076"/>
                    <a:pt x="342414" y="196076"/>
                  </a:cubicBezTo>
                  <a:close/>
                  <a:moveTo>
                    <a:pt x="528969" y="0"/>
                  </a:moveTo>
                  <a:cubicBezTo>
                    <a:pt x="559343" y="0"/>
                    <a:pt x="583966" y="24623"/>
                    <a:pt x="583966" y="54997"/>
                  </a:cubicBezTo>
                  <a:lnTo>
                    <a:pt x="583966" y="196076"/>
                  </a:lnTo>
                  <a:lnTo>
                    <a:pt x="473972" y="196076"/>
                  </a:lnTo>
                  <a:lnTo>
                    <a:pt x="473972" y="54997"/>
                  </a:lnTo>
                  <a:cubicBezTo>
                    <a:pt x="473972" y="24623"/>
                    <a:pt x="498595" y="0"/>
                    <a:pt x="528969" y="0"/>
                  </a:cubicBezTo>
                  <a:close/>
                </a:path>
              </a:pathLst>
            </a:custGeom>
            <a:solidFill>
              <a:srgbClr val="2B90D9">
                <a:alpha val="6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7" name="직사각형 35">
              <a:extLst>
                <a:ext uri="{FF2B5EF4-FFF2-40B4-BE49-F238E27FC236}">
                  <a16:creationId xmlns:a16="http://schemas.microsoft.com/office/drawing/2014/main" id="{3313CE64-3B69-47F9-95DE-8C1D4AC2FC57}"/>
                </a:ext>
              </a:extLst>
            </p:cNvPr>
            <p:cNvSpPr/>
            <p:nvPr/>
          </p:nvSpPr>
          <p:spPr bwMode="auto">
            <a:xfrm>
              <a:off x="11625" y="757531"/>
              <a:ext cx="2768138" cy="724561"/>
            </a:xfrm>
            <a:prstGeom prst="rect">
              <a:avLst/>
            </a:prstGeom>
            <a:noFill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marL="0" lvl="1" algn="r">
                <a:buClr>
                  <a:srgbClr val="008400"/>
                </a:buClr>
                <a:buSzPct val="140000"/>
                <a:tabLst>
                  <a:tab pos="5645270" algn="l"/>
                </a:tabLst>
                <a:defRPr/>
              </a:pPr>
              <a:r>
                <a:rPr lang="en-US" altLang="ko-KR" sz="4000" b="1" spc="-100" dirty="0">
                  <a:gradFill flip="none" rotWithShape="1">
                    <a:gsLst>
                      <a:gs pos="0">
                        <a:schemeClr val="bg1"/>
                      </a:gs>
                      <a:gs pos="100000">
                        <a:schemeClr val="bg1"/>
                      </a:gs>
                    </a:gsLst>
                    <a:path path="circle">
                      <a:fillToRect l="100000" t="100000"/>
                    </a:path>
                    <a:tileRect r="-100000" b="-100000"/>
                  </a:gradFill>
                  <a:latin typeface="Arial" panose="020B0604020202020204" pitchFamily="34" charset="0"/>
                  <a:ea typeface="나눔스퀘어_ac Light" panose="020B0600000101010101" pitchFamily="50" charset="-127"/>
                  <a:cs typeface="Arial" panose="020B0604020202020204" pitchFamily="34" charset="0"/>
                  <a:sym typeface="Monotype Sorts"/>
                </a:rPr>
                <a:t>Contents</a:t>
              </a:r>
              <a:endParaRPr lang="ko-KR" altLang="en-US" sz="4000" b="1" spc="-100" dirty="0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atin typeface="Arial" panose="020B0604020202020204" pitchFamily="34" charset="0"/>
                <a:ea typeface="나눔스퀘어_ac Light" panose="020B0600000101010101" pitchFamily="50" charset="-127"/>
                <a:cs typeface="Arial" panose="020B0604020202020204" pitchFamily="34" charset="0"/>
                <a:sym typeface="Monotype Sorts"/>
              </a:endParaRPr>
            </a:p>
          </p:txBody>
        </p:sp>
      </p:grpSp>
      <p:sp>
        <p:nvSpPr>
          <p:cNvPr id="29" name="TextBox 28">
            <a:extLst>
              <a:ext uri="{FF2B5EF4-FFF2-40B4-BE49-F238E27FC236}">
                <a16:creationId xmlns:a16="http://schemas.microsoft.com/office/drawing/2014/main" id="{B94F30AC-880D-7089-5A72-29BABD34890B}"/>
              </a:ext>
            </a:extLst>
          </p:cNvPr>
          <p:cNvSpPr txBox="1"/>
          <p:nvPr/>
        </p:nvSpPr>
        <p:spPr>
          <a:xfrm>
            <a:off x="1230875" y="2855423"/>
            <a:ext cx="5738335" cy="6617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>
              <a:defRPr sz="3200" b="1" spc="-150">
                <a:latin typeface="나눔스퀘어" panose="020B0600000101010101" pitchFamily="50" charset="-127"/>
                <a:ea typeface="나눔스퀘어" panose="020B0600000101010101" pitchFamily="50" charset="-127"/>
              </a:defRPr>
            </a:lvl1pPr>
          </a:lstStyle>
          <a:p>
            <a:r>
              <a:rPr lang="id-ID" altLang="ko-KR" sz="3700" dirty="0">
                <a:latin typeface="Arial" panose="020B0604020202020204" pitchFamily="34" charset="0"/>
                <a:cs typeface="Arial" panose="020B0604020202020204" pitchFamily="34" charset="0"/>
              </a:rPr>
              <a:t>NAT </a:t>
            </a:r>
            <a:endParaRPr lang="en-US" altLang="ko-KR" sz="37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E3CA0F21-33FD-6533-9BA1-0EEE3CB32F77}"/>
              </a:ext>
            </a:extLst>
          </p:cNvPr>
          <p:cNvSpPr txBox="1"/>
          <p:nvPr/>
        </p:nvSpPr>
        <p:spPr>
          <a:xfrm>
            <a:off x="1258165" y="3586679"/>
            <a:ext cx="5570898" cy="6617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>
              <a:defRPr sz="3200" b="1" spc="-150">
                <a:latin typeface="나눔스퀘어" panose="020B0600000101010101" pitchFamily="50" charset="-127"/>
                <a:ea typeface="나눔스퀘어" panose="020B0600000101010101" pitchFamily="50" charset="-127"/>
              </a:defRPr>
            </a:lvl1pPr>
          </a:lstStyle>
          <a:p>
            <a:r>
              <a:rPr lang="id-ID" altLang="ko-KR" sz="3700" dirty="0">
                <a:latin typeface="Arial" panose="020B0604020202020204" pitchFamily="34" charset="0"/>
                <a:cs typeface="Arial" panose="020B0604020202020204" pitchFamily="34" charset="0"/>
              </a:rPr>
              <a:t>Implementasi NAT</a:t>
            </a:r>
            <a:endParaRPr lang="en-US" altLang="ko-KR" sz="37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8310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B92995-DE89-4B4E-915F-9D5C47F97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221244"/>
            <a:ext cx="10515600" cy="1338828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IPv4 vs IPv6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대각선 방향의 모서리가 둥근 사각형 175">
            <a:extLst>
              <a:ext uri="{FF2B5EF4-FFF2-40B4-BE49-F238E27FC236}">
                <a16:creationId xmlns:a16="http://schemas.microsoft.com/office/drawing/2014/main" id="{49987A58-EA8A-4EE5-B048-BC1CF79AFA7A}"/>
              </a:ext>
            </a:extLst>
          </p:cNvPr>
          <p:cNvSpPr/>
          <p:nvPr/>
        </p:nvSpPr>
        <p:spPr bwMode="auto">
          <a:xfrm>
            <a:off x="1345965" y="1113896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" name="대각선 방향의 모서리가 둥근 사각형 175">
            <a:extLst>
              <a:ext uri="{FF2B5EF4-FFF2-40B4-BE49-F238E27FC236}">
                <a16:creationId xmlns:a16="http://schemas.microsoft.com/office/drawing/2014/main" id="{788F82DA-B240-486F-832E-E3F25C24FCB5}"/>
              </a:ext>
            </a:extLst>
          </p:cNvPr>
          <p:cNvSpPr/>
          <p:nvPr/>
        </p:nvSpPr>
        <p:spPr bwMode="auto">
          <a:xfrm>
            <a:off x="1206110" y="973062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311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5" name="직사각형 35">
            <a:extLst>
              <a:ext uri="{FF2B5EF4-FFF2-40B4-BE49-F238E27FC236}">
                <a16:creationId xmlns:a16="http://schemas.microsoft.com/office/drawing/2014/main" id="{3F339899-2FA4-488C-A4AA-B11FD52ACAE5}"/>
              </a:ext>
            </a:extLst>
          </p:cNvPr>
          <p:cNvSpPr/>
          <p:nvPr/>
        </p:nvSpPr>
        <p:spPr bwMode="auto">
          <a:xfrm>
            <a:off x="1368727" y="1215861"/>
            <a:ext cx="1162656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r>
              <a:rPr lang="en-US" altLang="ko-KR" sz="6000" b="1" spc="-100" dirty="0">
                <a:solidFill>
                  <a:srgbClr val="F9E9DA"/>
                </a:solidFill>
                <a:latin typeface="나눔스퀘어_ac Light" panose="020B0600000101010101" pitchFamily="50" charset="-127"/>
                <a:ea typeface="나눔스퀘어_ac Light" panose="020B0600000101010101" pitchFamily="50" charset="-127"/>
                <a:sym typeface="Monotype Sorts"/>
              </a:rPr>
              <a:t>01</a:t>
            </a:r>
            <a:endParaRPr lang="ko-KR" altLang="en-US" sz="6000" spc="-100" dirty="0">
              <a:gradFill flip="none" rotWithShape="1"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</p:spTree>
    <p:extLst>
      <p:ext uri="{BB962C8B-B14F-4D97-AF65-F5344CB8AC3E}">
        <p14:creationId xmlns:p14="http://schemas.microsoft.com/office/powerpoint/2010/main" val="2958757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2589170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IPv4 vs IPv6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6A4D26E-0FAF-7181-428C-D69C8581E29A}"/>
              </a:ext>
            </a:extLst>
          </p:cNvPr>
          <p:cNvSpPr txBox="1"/>
          <p:nvPr/>
        </p:nvSpPr>
        <p:spPr>
          <a:xfrm>
            <a:off x="590399" y="1257178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dirty="0"/>
              <a:t>Nilai Terkecil IP </a:t>
            </a:r>
            <a:r>
              <a:rPr lang="id-ID" dirty="0" err="1"/>
              <a:t>Address</a:t>
            </a:r>
            <a:r>
              <a:rPr lang="id-ID" dirty="0"/>
              <a:t> versi 4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2936CF2E-5E75-EF5E-1F56-0E4A73BCE70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7159345"/>
              </p:ext>
            </p:extLst>
          </p:nvPr>
        </p:nvGraphicFramePr>
        <p:xfrm>
          <a:off x="670717" y="1679057"/>
          <a:ext cx="1085056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9080">
                  <a:extLst>
                    <a:ext uri="{9D8B030D-6E8A-4147-A177-3AD203B41FA5}">
                      <a16:colId xmlns:a16="http://schemas.microsoft.com/office/drawing/2014/main" val="556446460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182779707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094447808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1716365515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1828330687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77394414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014170513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78279326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38943077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1054704358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212745352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4173458332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1478800891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117271629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289921218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662437165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2760537873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1672088623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4025785473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895829232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683191738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923615976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2320429937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2318552034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1850873895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1808351003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2302658920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430305794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977928693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586451357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174818180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67498715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0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0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0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0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0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0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0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0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0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8A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0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8A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0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8A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0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8A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0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8A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0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8A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0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8A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0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8A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0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0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0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0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0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0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0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0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0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4A4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0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4A4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0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4A4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0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4A4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0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4A4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0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4A4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0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4A4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4A4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9106742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4B86AEDE-D691-9C31-3794-7A5018A24B7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1079564"/>
              </p:ext>
            </p:extLst>
          </p:nvPr>
        </p:nvGraphicFramePr>
        <p:xfrm>
          <a:off x="670720" y="3684199"/>
          <a:ext cx="1085056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73560">
                  <a:extLst>
                    <a:ext uri="{9D8B030D-6E8A-4147-A177-3AD203B41FA5}">
                      <a16:colId xmlns:a16="http://schemas.microsoft.com/office/drawing/2014/main" val="556446460"/>
                    </a:ext>
                  </a:extLst>
                </a:gridCol>
                <a:gridCol w="662750">
                  <a:extLst>
                    <a:ext uri="{9D8B030D-6E8A-4147-A177-3AD203B41FA5}">
                      <a16:colId xmlns:a16="http://schemas.microsoft.com/office/drawing/2014/main" val="378279326"/>
                    </a:ext>
                  </a:extLst>
                </a:gridCol>
                <a:gridCol w="2049890">
                  <a:extLst>
                    <a:ext uri="{9D8B030D-6E8A-4147-A177-3AD203B41FA5}">
                      <a16:colId xmlns:a16="http://schemas.microsoft.com/office/drawing/2014/main" val="338943077"/>
                    </a:ext>
                  </a:extLst>
                </a:gridCol>
                <a:gridCol w="668597">
                  <a:extLst>
                    <a:ext uri="{9D8B030D-6E8A-4147-A177-3AD203B41FA5}">
                      <a16:colId xmlns:a16="http://schemas.microsoft.com/office/drawing/2014/main" val="662437165"/>
                    </a:ext>
                  </a:extLst>
                </a:gridCol>
                <a:gridCol w="2044043">
                  <a:extLst>
                    <a:ext uri="{9D8B030D-6E8A-4147-A177-3AD203B41FA5}">
                      <a16:colId xmlns:a16="http://schemas.microsoft.com/office/drawing/2014/main" val="2760537873"/>
                    </a:ext>
                  </a:extLst>
                </a:gridCol>
                <a:gridCol w="637373">
                  <a:extLst>
                    <a:ext uri="{9D8B030D-6E8A-4147-A177-3AD203B41FA5}">
                      <a16:colId xmlns:a16="http://schemas.microsoft.com/office/drawing/2014/main" val="2318552034"/>
                    </a:ext>
                  </a:extLst>
                </a:gridCol>
                <a:gridCol w="2414347">
                  <a:extLst>
                    <a:ext uri="{9D8B030D-6E8A-4147-A177-3AD203B41FA5}">
                      <a16:colId xmlns:a16="http://schemas.microsoft.com/office/drawing/2014/main" val="185087389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255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255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8A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255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255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4A4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9106742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067867DA-EBAB-DDE9-C35D-BB880FED0E0D}"/>
              </a:ext>
            </a:extLst>
          </p:cNvPr>
          <p:cNvSpPr txBox="1"/>
          <p:nvPr/>
        </p:nvSpPr>
        <p:spPr>
          <a:xfrm>
            <a:off x="590397" y="2714517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dirty="0"/>
              <a:t>Nilai Terbesar IP Address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A05EB135-4D80-0A38-8FD3-0A208050DB3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06935839"/>
              </p:ext>
            </p:extLst>
          </p:nvPr>
        </p:nvGraphicFramePr>
        <p:xfrm>
          <a:off x="670715" y="3136396"/>
          <a:ext cx="1085056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9080">
                  <a:extLst>
                    <a:ext uri="{9D8B030D-6E8A-4147-A177-3AD203B41FA5}">
                      <a16:colId xmlns:a16="http://schemas.microsoft.com/office/drawing/2014/main" val="556446460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182779707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094447808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1716365515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1828330687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77394414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014170513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78279326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38943077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1054704358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212745352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4173458332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1478800891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117271629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289921218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662437165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2760537873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1672088623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4025785473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895829232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683191738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923615976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2320429937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2318552034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1850873895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1808351003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2302658920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430305794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977928693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586451357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174818180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67498715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1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1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1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1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1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1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1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1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1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8A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1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8A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1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8A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1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8A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1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8A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1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8A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1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8A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1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8A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1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1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1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1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1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1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1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1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1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4A4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1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4A4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1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4A4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1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4A4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1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4A4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1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4A4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1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4A4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4A4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9106742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CBC5965D-53D5-5FFF-6430-B2058C4E1B7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0257572"/>
              </p:ext>
            </p:extLst>
          </p:nvPr>
        </p:nvGraphicFramePr>
        <p:xfrm>
          <a:off x="670715" y="2196033"/>
          <a:ext cx="1085056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73560">
                  <a:extLst>
                    <a:ext uri="{9D8B030D-6E8A-4147-A177-3AD203B41FA5}">
                      <a16:colId xmlns:a16="http://schemas.microsoft.com/office/drawing/2014/main" val="556446460"/>
                    </a:ext>
                  </a:extLst>
                </a:gridCol>
                <a:gridCol w="662750">
                  <a:extLst>
                    <a:ext uri="{9D8B030D-6E8A-4147-A177-3AD203B41FA5}">
                      <a16:colId xmlns:a16="http://schemas.microsoft.com/office/drawing/2014/main" val="378279326"/>
                    </a:ext>
                  </a:extLst>
                </a:gridCol>
                <a:gridCol w="2049890">
                  <a:extLst>
                    <a:ext uri="{9D8B030D-6E8A-4147-A177-3AD203B41FA5}">
                      <a16:colId xmlns:a16="http://schemas.microsoft.com/office/drawing/2014/main" val="338943077"/>
                    </a:ext>
                  </a:extLst>
                </a:gridCol>
                <a:gridCol w="668597">
                  <a:extLst>
                    <a:ext uri="{9D8B030D-6E8A-4147-A177-3AD203B41FA5}">
                      <a16:colId xmlns:a16="http://schemas.microsoft.com/office/drawing/2014/main" val="662437165"/>
                    </a:ext>
                  </a:extLst>
                </a:gridCol>
                <a:gridCol w="2044043">
                  <a:extLst>
                    <a:ext uri="{9D8B030D-6E8A-4147-A177-3AD203B41FA5}">
                      <a16:colId xmlns:a16="http://schemas.microsoft.com/office/drawing/2014/main" val="2760537873"/>
                    </a:ext>
                  </a:extLst>
                </a:gridCol>
                <a:gridCol w="637373">
                  <a:extLst>
                    <a:ext uri="{9D8B030D-6E8A-4147-A177-3AD203B41FA5}">
                      <a16:colId xmlns:a16="http://schemas.microsoft.com/office/drawing/2014/main" val="2318552034"/>
                    </a:ext>
                  </a:extLst>
                </a:gridCol>
                <a:gridCol w="2414347">
                  <a:extLst>
                    <a:ext uri="{9D8B030D-6E8A-4147-A177-3AD203B41FA5}">
                      <a16:colId xmlns:a16="http://schemas.microsoft.com/office/drawing/2014/main" val="185087389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8A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4A4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9106742"/>
                  </a:ext>
                </a:extLst>
              </a:tr>
            </a:tbl>
          </a:graphicData>
        </a:graphic>
      </p:graphicFrame>
      <p:sp>
        <p:nvSpPr>
          <p:cNvPr id="12" name="TextBox 11">
            <a:extLst>
              <a:ext uri="{FF2B5EF4-FFF2-40B4-BE49-F238E27FC236}">
                <a16:creationId xmlns:a16="http://schemas.microsoft.com/office/drawing/2014/main" id="{4EDEDE0B-285F-0A4D-1DBF-3C83E267B30D}"/>
              </a:ext>
            </a:extLst>
          </p:cNvPr>
          <p:cNvSpPr txBox="1"/>
          <p:nvPr/>
        </p:nvSpPr>
        <p:spPr>
          <a:xfrm>
            <a:off x="590397" y="4339122"/>
            <a:ext cx="6096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sz="2800" dirty="0"/>
              <a:t>2</a:t>
            </a:r>
            <a:r>
              <a:rPr lang="id-ID" sz="2800" baseline="30000" dirty="0"/>
              <a:t>32</a:t>
            </a:r>
            <a:r>
              <a:rPr lang="id-ID" sz="2800" dirty="0"/>
              <a:t> = 4.294.967.296 IP Address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9292D62-8361-27DF-A004-28E2F9D46F1D}"/>
              </a:ext>
            </a:extLst>
          </p:cNvPr>
          <p:cNvSpPr txBox="1"/>
          <p:nvPr/>
        </p:nvSpPr>
        <p:spPr>
          <a:xfrm>
            <a:off x="539597" y="4992537"/>
            <a:ext cx="900445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0"/>
            <a:r>
              <a:rPr lang="id-ID" dirty="0"/>
              <a:t>Tapi tidak semua IP Address dapat digunakan karena ada aturan dan IP Address yang telah ditetapkan untuk kebutuhan khusus (</a:t>
            </a:r>
            <a:r>
              <a:rPr lang="id-ID" i="1" dirty="0"/>
              <a:t>Reserved IP Address</a:t>
            </a:r>
            <a:r>
              <a:rPr lang="id-ID" dirty="0"/>
              <a:t>)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5957CAB-BEF5-9AFA-9640-2E93DAC7542B}"/>
              </a:ext>
            </a:extLst>
          </p:cNvPr>
          <p:cNvSpPr/>
          <p:nvPr/>
        </p:nvSpPr>
        <p:spPr>
          <a:xfrm>
            <a:off x="9772650" y="4965700"/>
            <a:ext cx="2298700" cy="177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9551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  <p:bldP spid="12" grpId="0"/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2589170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IPv4 vs IPv6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5957CAB-BEF5-9AFA-9640-2E93DAC7542B}"/>
              </a:ext>
            </a:extLst>
          </p:cNvPr>
          <p:cNvSpPr/>
          <p:nvPr/>
        </p:nvSpPr>
        <p:spPr>
          <a:xfrm>
            <a:off x="9772650" y="4965700"/>
            <a:ext cx="2298700" cy="177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C87322C-47E7-1F19-8DFE-3D779D305B35}"/>
              </a:ext>
            </a:extLst>
          </p:cNvPr>
          <p:cNvSpPr txBox="1"/>
          <p:nvPr/>
        </p:nvSpPr>
        <p:spPr>
          <a:xfrm>
            <a:off x="240789" y="1128536"/>
            <a:ext cx="682041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sz="1400" dirty="0" err="1"/>
              <a:t>Source</a:t>
            </a:r>
            <a:r>
              <a:rPr lang="id-ID" sz="1400" dirty="0"/>
              <a:t>: https://en.wikipedia.org/wiki/IPv4_address_exhaustion</a:t>
            </a:r>
          </a:p>
        </p:txBody>
      </p:sp>
      <p:pic>
        <p:nvPicPr>
          <p:cNvPr id="19" name="Picture 18" descr="A group of red dots with date and time&#10;&#10;Description automatically generated">
            <a:extLst>
              <a:ext uri="{FF2B5EF4-FFF2-40B4-BE49-F238E27FC236}">
                <a16:creationId xmlns:a16="http://schemas.microsoft.com/office/drawing/2014/main" id="{D2C31B5A-F233-9ABF-0333-BA6BC8A6B4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402" y="1419858"/>
            <a:ext cx="11893196" cy="3266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69576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2589170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IPv4 vs IPv6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5957CAB-BEF5-9AFA-9640-2E93DAC7542B}"/>
              </a:ext>
            </a:extLst>
          </p:cNvPr>
          <p:cNvSpPr/>
          <p:nvPr/>
        </p:nvSpPr>
        <p:spPr>
          <a:xfrm>
            <a:off x="9772650" y="4965700"/>
            <a:ext cx="2298700" cy="177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C87322C-47E7-1F19-8DFE-3D779D305B35}"/>
              </a:ext>
            </a:extLst>
          </p:cNvPr>
          <p:cNvSpPr txBox="1"/>
          <p:nvPr/>
        </p:nvSpPr>
        <p:spPr>
          <a:xfrm>
            <a:off x="694866" y="1301718"/>
            <a:ext cx="682041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id-ID" sz="3200" dirty="0"/>
              <a:t>IP </a:t>
            </a:r>
            <a:r>
              <a:rPr lang="id-ID" sz="3200" dirty="0" err="1"/>
              <a:t>Address</a:t>
            </a:r>
            <a:r>
              <a:rPr lang="id-ID" sz="3200" dirty="0"/>
              <a:t> v6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7957F6C-6443-45B9-6318-2398C2B53904}"/>
              </a:ext>
            </a:extLst>
          </p:cNvPr>
          <p:cNvSpPr txBox="1"/>
          <p:nvPr/>
        </p:nvSpPr>
        <p:spPr>
          <a:xfrm>
            <a:off x="326115" y="2102559"/>
            <a:ext cx="7554236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id-ID" sz="3200" b="0" i="0" dirty="0">
                <a:solidFill>
                  <a:srgbClr val="040C28"/>
                </a:solidFill>
                <a:effectLst/>
                <a:latin typeface="Google Sans"/>
              </a:rPr>
              <a:t>2001:0db8:85a3:0000:0000:8a2e:0370:7334</a:t>
            </a:r>
            <a:endParaRPr lang="id-ID" sz="3200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9B37F085-C627-59A3-3D34-DF1B795D3D4B}"/>
              </a:ext>
            </a:extLst>
          </p:cNvPr>
          <p:cNvCxnSpPr/>
          <p:nvPr/>
        </p:nvCxnSpPr>
        <p:spPr>
          <a:xfrm>
            <a:off x="428422" y="2687334"/>
            <a:ext cx="800100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E2373027-C5A9-E3B1-160E-4E72E3CA8617}"/>
              </a:ext>
            </a:extLst>
          </p:cNvPr>
          <p:cNvCxnSpPr/>
          <p:nvPr/>
        </p:nvCxnSpPr>
        <p:spPr>
          <a:xfrm>
            <a:off x="1380922" y="2687334"/>
            <a:ext cx="800100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0EC93C53-EBB6-C1AA-DA9E-F014F1071C7D}"/>
              </a:ext>
            </a:extLst>
          </p:cNvPr>
          <p:cNvCxnSpPr/>
          <p:nvPr/>
        </p:nvCxnSpPr>
        <p:spPr>
          <a:xfrm>
            <a:off x="2333422" y="2687334"/>
            <a:ext cx="800100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D42DE64A-1D2E-29B8-C13C-A59560E0C0A9}"/>
              </a:ext>
            </a:extLst>
          </p:cNvPr>
          <p:cNvCxnSpPr/>
          <p:nvPr/>
        </p:nvCxnSpPr>
        <p:spPr>
          <a:xfrm>
            <a:off x="3285922" y="2687334"/>
            <a:ext cx="800100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49A900C1-BA6B-DC34-1A83-99DB2C8FEAFC}"/>
              </a:ext>
            </a:extLst>
          </p:cNvPr>
          <p:cNvCxnSpPr/>
          <p:nvPr/>
        </p:nvCxnSpPr>
        <p:spPr>
          <a:xfrm>
            <a:off x="4174922" y="2687334"/>
            <a:ext cx="800100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9B08959B-4E6C-F5DA-58C6-4121A94389B2}"/>
              </a:ext>
            </a:extLst>
          </p:cNvPr>
          <p:cNvCxnSpPr/>
          <p:nvPr/>
        </p:nvCxnSpPr>
        <p:spPr>
          <a:xfrm>
            <a:off x="5127422" y="2687334"/>
            <a:ext cx="800100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C89DC4C3-E7B3-0AF2-B791-CE706B7ADE1D}"/>
              </a:ext>
            </a:extLst>
          </p:cNvPr>
          <p:cNvCxnSpPr/>
          <p:nvPr/>
        </p:nvCxnSpPr>
        <p:spPr>
          <a:xfrm>
            <a:off x="6035472" y="2672451"/>
            <a:ext cx="800100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90D943B8-2EAC-1CB7-E6C4-23515560D8C8}"/>
              </a:ext>
            </a:extLst>
          </p:cNvPr>
          <p:cNvCxnSpPr/>
          <p:nvPr/>
        </p:nvCxnSpPr>
        <p:spPr>
          <a:xfrm>
            <a:off x="6981622" y="2672451"/>
            <a:ext cx="800100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E891EF7D-9CC2-7255-848E-8DE21F996D6D}"/>
              </a:ext>
            </a:extLst>
          </p:cNvPr>
          <p:cNvSpPr txBox="1"/>
          <p:nvPr/>
        </p:nvSpPr>
        <p:spPr>
          <a:xfrm>
            <a:off x="438981" y="2763019"/>
            <a:ext cx="80010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id-ID" sz="2000" b="0" i="0" dirty="0">
                <a:solidFill>
                  <a:srgbClr val="040C28"/>
                </a:solidFill>
                <a:effectLst/>
                <a:latin typeface="Google Sans"/>
              </a:rPr>
              <a:t>16 bit</a:t>
            </a:r>
            <a:endParaRPr lang="id-ID" sz="2000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545615E-C88F-805B-4D3C-93B43B831A59}"/>
              </a:ext>
            </a:extLst>
          </p:cNvPr>
          <p:cNvSpPr txBox="1"/>
          <p:nvPr/>
        </p:nvSpPr>
        <p:spPr>
          <a:xfrm>
            <a:off x="1370363" y="2755001"/>
            <a:ext cx="80010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id-ID" sz="2000" b="0" i="0" dirty="0">
                <a:solidFill>
                  <a:srgbClr val="040C28"/>
                </a:solidFill>
                <a:effectLst/>
                <a:latin typeface="Google Sans"/>
              </a:rPr>
              <a:t>16 bit</a:t>
            </a:r>
            <a:endParaRPr lang="id-ID" sz="2000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A65AE496-FFC6-27C8-8165-7AF80F88D8FD}"/>
              </a:ext>
            </a:extLst>
          </p:cNvPr>
          <p:cNvSpPr txBox="1"/>
          <p:nvPr/>
        </p:nvSpPr>
        <p:spPr>
          <a:xfrm>
            <a:off x="2322863" y="2755001"/>
            <a:ext cx="80010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id-ID" sz="2000" b="0" i="0" dirty="0">
                <a:solidFill>
                  <a:srgbClr val="040C28"/>
                </a:solidFill>
                <a:effectLst/>
                <a:latin typeface="Google Sans"/>
              </a:rPr>
              <a:t>16 bit</a:t>
            </a:r>
            <a:endParaRPr lang="id-ID" sz="2000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B777178A-61FD-6E1B-5551-CE5F2398694F}"/>
              </a:ext>
            </a:extLst>
          </p:cNvPr>
          <p:cNvSpPr txBox="1"/>
          <p:nvPr/>
        </p:nvSpPr>
        <p:spPr>
          <a:xfrm>
            <a:off x="3264804" y="2769884"/>
            <a:ext cx="80010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id-ID" sz="2000" b="0" i="0" dirty="0">
                <a:solidFill>
                  <a:srgbClr val="040C28"/>
                </a:solidFill>
                <a:effectLst/>
                <a:latin typeface="Google Sans"/>
              </a:rPr>
              <a:t>16 bit</a:t>
            </a:r>
            <a:endParaRPr lang="id-ID" sz="2000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EB94A818-A574-A214-B0F1-D77271B8708E}"/>
              </a:ext>
            </a:extLst>
          </p:cNvPr>
          <p:cNvSpPr txBox="1"/>
          <p:nvPr/>
        </p:nvSpPr>
        <p:spPr>
          <a:xfrm>
            <a:off x="4196186" y="2763019"/>
            <a:ext cx="80010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id-ID" sz="2000" b="0" i="0" dirty="0">
                <a:solidFill>
                  <a:srgbClr val="040C28"/>
                </a:solidFill>
                <a:effectLst/>
                <a:latin typeface="Google Sans"/>
              </a:rPr>
              <a:t>16 bit</a:t>
            </a:r>
            <a:endParaRPr lang="id-ID" sz="2000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3B22E0F0-285E-2316-16AE-E6E2EBA3A364}"/>
              </a:ext>
            </a:extLst>
          </p:cNvPr>
          <p:cNvSpPr txBox="1"/>
          <p:nvPr/>
        </p:nvSpPr>
        <p:spPr>
          <a:xfrm>
            <a:off x="5127422" y="2769884"/>
            <a:ext cx="80010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id-ID" sz="2000" b="0" i="0" dirty="0">
                <a:solidFill>
                  <a:srgbClr val="040C28"/>
                </a:solidFill>
                <a:effectLst/>
                <a:latin typeface="Google Sans"/>
              </a:rPr>
              <a:t>16 bit</a:t>
            </a:r>
            <a:endParaRPr lang="id-ID" sz="2000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90D5FE0-4259-D220-C5E8-586487D207E9}"/>
              </a:ext>
            </a:extLst>
          </p:cNvPr>
          <p:cNvSpPr txBox="1"/>
          <p:nvPr/>
        </p:nvSpPr>
        <p:spPr>
          <a:xfrm>
            <a:off x="6035472" y="2749028"/>
            <a:ext cx="80010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id-ID" sz="2000" b="0" i="0" dirty="0">
                <a:solidFill>
                  <a:srgbClr val="040C28"/>
                </a:solidFill>
                <a:effectLst/>
                <a:latin typeface="Google Sans"/>
              </a:rPr>
              <a:t>16 bit</a:t>
            </a:r>
            <a:endParaRPr lang="id-ID" sz="20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1A564D32-ADA7-0AAE-C246-B2FD88DCA930}"/>
              </a:ext>
            </a:extLst>
          </p:cNvPr>
          <p:cNvSpPr txBox="1"/>
          <p:nvPr/>
        </p:nvSpPr>
        <p:spPr>
          <a:xfrm>
            <a:off x="6966708" y="2763019"/>
            <a:ext cx="80010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id-ID" sz="2000" b="0" i="0" dirty="0">
                <a:solidFill>
                  <a:srgbClr val="040C28"/>
                </a:solidFill>
                <a:effectLst/>
                <a:latin typeface="Google Sans"/>
              </a:rPr>
              <a:t>16 bit</a:t>
            </a:r>
            <a:endParaRPr lang="id-ID" sz="2000" dirty="0"/>
          </a:p>
        </p:txBody>
      </p: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FBACDE56-390B-66EE-D567-5FCFF28D8181}"/>
              </a:ext>
            </a:extLst>
          </p:cNvPr>
          <p:cNvCxnSpPr>
            <a:cxnSpLocks/>
          </p:cNvCxnSpPr>
          <p:nvPr/>
        </p:nvCxnSpPr>
        <p:spPr>
          <a:xfrm flipV="1">
            <a:off x="438981" y="3203867"/>
            <a:ext cx="7342741" cy="48617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>
            <a:extLst>
              <a:ext uri="{FF2B5EF4-FFF2-40B4-BE49-F238E27FC236}">
                <a16:creationId xmlns:a16="http://schemas.microsoft.com/office/drawing/2014/main" id="{E996CDC3-357C-ABE1-7760-B131A1206B0E}"/>
              </a:ext>
            </a:extLst>
          </p:cNvPr>
          <p:cNvSpPr txBox="1"/>
          <p:nvPr/>
        </p:nvSpPr>
        <p:spPr>
          <a:xfrm>
            <a:off x="2875240" y="3282190"/>
            <a:ext cx="245966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id-ID" sz="2800" b="0" i="0" dirty="0">
                <a:solidFill>
                  <a:srgbClr val="040C28"/>
                </a:solidFill>
                <a:effectLst/>
                <a:latin typeface="Google Sans"/>
              </a:rPr>
              <a:t>128 bit</a:t>
            </a:r>
            <a:endParaRPr lang="id-ID" sz="2800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943E60E0-221B-CFE2-5668-4DE26479285C}"/>
              </a:ext>
            </a:extLst>
          </p:cNvPr>
          <p:cNvSpPr txBox="1"/>
          <p:nvPr/>
        </p:nvSpPr>
        <p:spPr>
          <a:xfrm>
            <a:off x="374921" y="3983145"/>
            <a:ext cx="118872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sz="2800" dirty="0"/>
              <a:t>2</a:t>
            </a:r>
            <a:r>
              <a:rPr lang="id-ID" sz="2800" baseline="30000" dirty="0"/>
              <a:t>128</a:t>
            </a:r>
            <a:r>
              <a:rPr lang="id-ID" sz="2800" dirty="0"/>
              <a:t> = </a:t>
            </a:r>
            <a:r>
              <a:rPr lang="en-US" sz="2800" b="0" i="0" dirty="0">
                <a:solidFill>
                  <a:srgbClr val="040C28"/>
                </a:solidFill>
                <a:effectLst/>
                <a:latin typeface="Google Sans"/>
              </a:rPr>
              <a:t>340</a:t>
            </a:r>
            <a:r>
              <a:rPr lang="id-ID" sz="2800" b="0" i="0" dirty="0">
                <a:solidFill>
                  <a:srgbClr val="040C28"/>
                </a:solidFill>
                <a:effectLst/>
                <a:latin typeface="Google Sans"/>
              </a:rPr>
              <a:t>.</a:t>
            </a:r>
            <a:r>
              <a:rPr lang="en-US" sz="2800" b="0" i="0" dirty="0">
                <a:solidFill>
                  <a:srgbClr val="040C28"/>
                </a:solidFill>
                <a:effectLst/>
                <a:latin typeface="Google Sans"/>
              </a:rPr>
              <a:t>282</a:t>
            </a:r>
            <a:r>
              <a:rPr lang="id-ID" sz="2800" b="0" i="0" dirty="0">
                <a:solidFill>
                  <a:srgbClr val="040C28"/>
                </a:solidFill>
                <a:effectLst/>
                <a:latin typeface="Google Sans"/>
              </a:rPr>
              <a:t>.</a:t>
            </a:r>
            <a:r>
              <a:rPr lang="en-US" sz="2800" b="0" i="0" dirty="0">
                <a:solidFill>
                  <a:srgbClr val="040C28"/>
                </a:solidFill>
                <a:effectLst/>
                <a:latin typeface="Google Sans"/>
              </a:rPr>
              <a:t>366</a:t>
            </a:r>
            <a:r>
              <a:rPr lang="id-ID" sz="2800" b="0" i="0" dirty="0">
                <a:solidFill>
                  <a:srgbClr val="040C28"/>
                </a:solidFill>
                <a:effectLst/>
                <a:latin typeface="Google Sans"/>
              </a:rPr>
              <a:t>.</a:t>
            </a:r>
            <a:r>
              <a:rPr lang="en-US" sz="2800" b="0" i="0" dirty="0">
                <a:solidFill>
                  <a:srgbClr val="040C28"/>
                </a:solidFill>
                <a:effectLst/>
                <a:latin typeface="Google Sans"/>
              </a:rPr>
              <a:t>920</a:t>
            </a:r>
            <a:r>
              <a:rPr lang="id-ID" sz="2800" b="0" i="0" dirty="0">
                <a:solidFill>
                  <a:srgbClr val="040C28"/>
                </a:solidFill>
                <a:effectLst/>
                <a:latin typeface="Google Sans"/>
              </a:rPr>
              <a:t>.</a:t>
            </a:r>
            <a:r>
              <a:rPr lang="en-US" sz="2800" b="0" i="0" dirty="0">
                <a:solidFill>
                  <a:srgbClr val="040C28"/>
                </a:solidFill>
                <a:effectLst/>
                <a:latin typeface="Google Sans"/>
              </a:rPr>
              <a:t>938</a:t>
            </a:r>
            <a:r>
              <a:rPr lang="id-ID" sz="2800" b="0" i="0" dirty="0">
                <a:solidFill>
                  <a:srgbClr val="040C28"/>
                </a:solidFill>
                <a:effectLst/>
                <a:latin typeface="Google Sans"/>
              </a:rPr>
              <a:t>.</a:t>
            </a:r>
            <a:r>
              <a:rPr lang="en-US" sz="2800" b="0" i="0" dirty="0">
                <a:solidFill>
                  <a:srgbClr val="040C28"/>
                </a:solidFill>
                <a:effectLst/>
                <a:latin typeface="Google Sans"/>
              </a:rPr>
              <a:t>463</a:t>
            </a:r>
            <a:r>
              <a:rPr lang="id-ID" sz="2800" b="0" i="0" dirty="0">
                <a:solidFill>
                  <a:srgbClr val="040C28"/>
                </a:solidFill>
                <a:effectLst/>
                <a:latin typeface="Google Sans"/>
              </a:rPr>
              <a:t>.</a:t>
            </a:r>
            <a:r>
              <a:rPr lang="en-US" sz="2800" b="0" i="0" dirty="0">
                <a:solidFill>
                  <a:srgbClr val="040C28"/>
                </a:solidFill>
                <a:effectLst/>
                <a:latin typeface="Google Sans"/>
              </a:rPr>
              <a:t>463</a:t>
            </a:r>
            <a:r>
              <a:rPr lang="id-ID" sz="2800" b="0" i="0" dirty="0">
                <a:solidFill>
                  <a:srgbClr val="040C28"/>
                </a:solidFill>
                <a:effectLst/>
                <a:latin typeface="Google Sans"/>
              </a:rPr>
              <a:t>.</a:t>
            </a:r>
            <a:r>
              <a:rPr lang="en-US" sz="2800" b="0" i="0" dirty="0">
                <a:solidFill>
                  <a:srgbClr val="040C28"/>
                </a:solidFill>
                <a:effectLst/>
                <a:latin typeface="Google Sans"/>
              </a:rPr>
              <a:t>374</a:t>
            </a:r>
            <a:r>
              <a:rPr lang="id-ID" sz="2800" b="0" i="0" dirty="0">
                <a:solidFill>
                  <a:srgbClr val="040C28"/>
                </a:solidFill>
                <a:effectLst/>
                <a:latin typeface="Google Sans"/>
              </a:rPr>
              <a:t>.</a:t>
            </a:r>
            <a:r>
              <a:rPr lang="en-US" sz="2800" b="0" i="0" dirty="0">
                <a:solidFill>
                  <a:srgbClr val="040C28"/>
                </a:solidFill>
                <a:effectLst/>
                <a:latin typeface="Google Sans"/>
              </a:rPr>
              <a:t>607</a:t>
            </a:r>
            <a:r>
              <a:rPr lang="id-ID" sz="2800" b="0" i="0" dirty="0">
                <a:solidFill>
                  <a:srgbClr val="040C28"/>
                </a:solidFill>
                <a:effectLst/>
                <a:latin typeface="Google Sans"/>
              </a:rPr>
              <a:t>.</a:t>
            </a:r>
            <a:r>
              <a:rPr lang="en-US" sz="2800" b="0" i="0" dirty="0">
                <a:solidFill>
                  <a:srgbClr val="040C28"/>
                </a:solidFill>
                <a:effectLst/>
                <a:latin typeface="Google Sans"/>
              </a:rPr>
              <a:t>431</a:t>
            </a:r>
            <a:r>
              <a:rPr lang="id-ID" sz="2800" b="0" i="0" dirty="0">
                <a:solidFill>
                  <a:srgbClr val="040C28"/>
                </a:solidFill>
                <a:effectLst/>
                <a:latin typeface="Google Sans"/>
              </a:rPr>
              <a:t>.</a:t>
            </a:r>
            <a:r>
              <a:rPr lang="en-US" sz="2800" b="0" i="0" dirty="0">
                <a:solidFill>
                  <a:srgbClr val="040C28"/>
                </a:solidFill>
                <a:effectLst/>
                <a:latin typeface="Google Sans"/>
              </a:rPr>
              <a:t>768</a:t>
            </a:r>
            <a:r>
              <a:rPr lang="id-ID" sz="2800" b="0" i="0" dirty="0">
                <a:solidFill>
                  <a:srgbClr val="040C28"/>
                </a:solidFill>
                <a:effectLst/>
                <a:latin typeface="Google Sans"/>
              </a:rPr>
              <a:t>.</a:t>
            </a:r>
            <a:r>
              <a:rPr lang="en-US" sz="2800" b="0" i="0" dirty="0">
                <a:solidFill>
                  <a:srgbClr val="040C28"/>
                </a:solidFill>
                <a:effectLst/>
                <a:latin typeface="Google Sans"/>
              </a:rPr>
              <a:t>211</a:t>
            </a:r>
            <a:r>
              <a:rPr lang="id-ID" sz="2800" b="0" i="0" dirty="0">
                <a:solidFill>
                  <a:srgbClr val="040C28"/>
                </a:solidFill>
                <a:effectLst/>
                <a:latin typeface="Google Sans"/>
              </a:rPr>
              <a:t>.</a:t>
            </a:r>
            <a:r>
              <a:rPr lang="en-US" sz="2800" b="0" i="0" dirty="0">
                <a:solidFill>
                  <a:srgbClr val="040C28"/>
                </a:solidFill>
                <a:effectLst/>
                <a:latin typeface="Google Sans"/>
              </a:rPr>
              <a:t>456</a:t>
            </a:r>
            <a:endParaRPr lang="id-ID" sz="2800" dirty="0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0EA51445-4AAC-762C-BF4B-0622B08AC8C5}"/>
              </a:ext>
            </a:extLst>
          </p:cNvPr>
          <p:cNvSpPr txBox="1"/>
          <p:nvPr/>
        </p:nvSpPr>
        <p:spPr>
          <a:xfrm>
            <a:off x="1466594" y="4414099"/>
            <a:ext cx="612457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0" i="0" dirty="0">
                <a:solidFill>
                  <a:srgbClr val="202124"/>
                </a:solidFill>
                <a:effectLst/>
                <a:highlight>
                  <a:srgbClr val="FFFFFF"/>
                </a:highlight>
                <a:latin typeface="Google Sans"/>
              </a:rPr>
              <a:t>(340 undecillion, approximately 3.4×10</a:t>
            </a:r>
            <a:r>
              <a:rPr lang="en-US" sz="1800" b="0" i="0" baseline="30000" dirty="0">
                <a:solidFill>
                  <a:srgbClr val="202124"/>
                </a:solidFill>
                <a:effectLst/>
                <a:highlight>
                  <a:srgbClr val="FFFFFF"/>
                </a:highlight>
                <a:latin typeface="Google Sans"/>
              </a:rPr>
              <a:t>38</a:t>
            </a:r>
            <a:r>
              <a:rPr lang="en-US" sz="1800" b="0" i="0" dirty="0">
                <a:solidFill>
                  <a:srgbClr val="202124"/>
                </a:solidFill>
                <a:effectLst/>
                <a:highlight>
                  <a:srgbClr val="FFFFFF"/>
                </a:highlight>
                <a:latin typeface="Google Sans"/>
              </a:rPr>
              <a:t>)</a:t>
            </a:r>
            <a:endParaRPr lang="id-ID" dirty="0"/>
          </a:p>
        </p:txBody>
      </p:sp>
      <p:sp>
        <p:nvSpPr>
          <p:cNvPr id="33" name="내용 개체 틀 2">
            <a:extLst>
              <a:ext uri="{FF2B5EF4-FFF2-40B4-BE49-F238E27FC236}">
                <a16:creationId xmlns:a16="http://schemas.microsoft.com/office/drawing/2014/main" id="{ADF47823-CA90-40EF-F16B-29015C43DA5E}"/>
              </a:ext>
            </a:extLst>
          </p:cNvPr>
          <p:cNvSpPr txBox="1">
            <a:spLocks/>
          </p:cNvSpPr>
          <p:nvPr/>
        </p:nvSpPr>
        <p:spPr>
          <a:xfrm>
            <a:off x="240789" y="4961166"/>
            <a:ext cx="9436611" cy="1777999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fontScale="55000" lnSpcReduction="200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/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Saat ini masih dalam masa transisi menuju penggunaan IP </a:t>
            </a:r>
            <a:r>
              <a:rPr lang="id-ID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Address</a:t>
            </a:r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v6</a:t>
            </a:r>
          </a:p>
          <a:p>
            <a:pPr fontAlgn="base" latinLnBrk="0"/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Transisi diperlukan karena perlu ada pembaharuan terkait perangkat keras jaringan maupun perangkat lunak atau protokol yang digunakan dalam jaringan</a:t>
            </a:r>
          </a:p>
          <a:p>
            <a:pPr fontAlgn="base" latinLnBrk="0"/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Dalam masa transisi ini, masih menggunakan konsep NAT</a:t>
            </a:r>
          </a:p>
        </p:txBody>
      </p:sp>
    </p:spTree>
    <p:extLst>
      <p:ext uri="{BB962C8B-B14F-4D97-AF65-F5344CB8AC3E}">
        <p14:creationId xmlns:p14="http://schemas.microsoft.com/office/powerpoint/2010/main" val="222601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5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17" grpId="0"/>
      <p:bldP spid="18" grpId="0"/>
      <p:bldP spid="21" grpId="0"/>
      <p:bldP spid="22" grpId="0"/>
      <p:bldP spid="23" grpId="0"/>
      <p:bldP spid="24" grpId="0"/>
      <p:bldP spid="25" grpId="0"/>
      <p:bldP spid="26" grpId="0"/>
      <p:bldP spid="29" grpId="0"/>
      <p:bldP spid="30" grpId="0"/>
      <p:bldP spid="32" grpId="0"/>
      <p:bldP spid="33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B92995-DE89-4B4E-915F-9D5C47F97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387443"/>
            <a:ext cx="10515600" cy="1006429"/>
          </a:xfrm>
        </p:spPr>
        <p:txBody>
          <a:bodyPr/>
          <a:lstStyle/>
          <a:p>
            <a:r>
              <a:rPr lang="id-ID" altLang="ko-KR" sz="6600" dirty="0">
                <a:latin typeface="Arial" panose="020B0604020202020204" pitchFamily="34" charset="0"/>
                <a:cs typeface="Arial" panose="020B0604020202020204" pitchFamily="34" charset="0"/>
              </a:rPr>
              <a:t>NAT</a:t>
            </a:r>
            <a:endParaRPr lang="ko-KR" altLang="en-US" sz="6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대각선 방향의 모서리가 둥근 사각형 175">
            <a:extLst>
              <a:ext uri="{FF2B5EF4-FFF2-40B4-BE49-F238E27FC236}">
                <a16:creationId xmlns:a16="http://schemas.microsoft.com/office/drawing/2014/main" id="{49987A58-EA8A-4EE5-B048-BC1CF79AFA7A}"/>
              </a:ext>
            </a:extLst>
          </p:cNvPr>
          <p:cNvSpPr/>
          <p:nvPr/>
        </p:nvSpPr>
        <p:spPr bwMode="auto">
          <a:xfrm>
            <a:off x="1345965" y="1113896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" name="대각선 방향의 모서리가 둥근 사각형 175">
            <a:extLst>
              <a:ext uri="{FF2B5EF4-FFF2-40B4-BE49-F238E27FC236}">
                <a16:creationId xmlns:a16="http://schemas.microsoft.com/office/drawing/2014/main" id="{788F82DA-B240-486F-832E-E3F25C24FCB5}"/>
              </a:ext>
            </a:extLst>
          </p:cNvPr>
          <p:cNvSpPr/>
          <p:nvPr/>
        </p:nvSpPr>
        <p:spPr bwMode="auto">
          <a:xfrm>
            <a:off x="1206110" y="973062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311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5" name="직사각형 35">
            <a:extLst>
              <a:ext uri="{FF2B5EF4-FFF2-40B4-BE49-F238E27FC236}">
                <a16:creationId xmlns:a16="http://schemas.microsoft.com/office/drawing/2014/main" id="{3F339899-2FA4-488C-A4AA-B11FD52ACAE5}"/>
              </a:ext>
            </a:extLst>
          </p:cNvPr>
          <p:cNvSpPr/>
          <p:nvPr/>
        </p:nvSpPr>
        <p:spPr bwMode="auto">
          <a:xfrm>
            <a:off x="1368727" y="1215861"/>
            <a:ext cx="1162656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r>
              <a:rPr lang="id-ID" altLang="ko-KR" sz="6000" b="1" spc="-100" dirty="0">
                <a:solidFill>
                  <a:srgbClr val="F9E9DA"/>
                </a:solidFill>
                <a:latin typeface="나눔스퀘어_ac Light" panose="020B0600000101010101" pitchFamily="50" charset="-127"/>
                <a:ea typeface="나눔스퀘어_ac Light" panose="020B0600000101010101" pitchFamily="50" charset="-127"/>
                <a:sym typeface="Monotype Sorts"/>
              </a:rPr>
              <a:t>02</a:t>
            </a:r>
            <a:endParaRPr lang="ko-KR" altLang="en-US" sz="6000" spc="-100" dirty="0">
              <a:gradFill flip="none" rotWithShape="1"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</p:spTree>
    <p:extLst>
      <p:ext uri="{BB962C8B-B14F-4D97-AF65-F5344CB8AC3E}">
        <p14:creationId xmlns:p14="http://schemas.microsoft.com/office/powerpoint/2010/main" val="6500777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3232039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Cara Kerja NAT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내용 개체 틀 2">
            <a:extLst>
              <a:ext uri="{FF2B5EF4-FFF2-40B4-BE49-F238E27FC236}">
                <a16:creationId xmlns:a16="http://schemas.microsoft.com/office/drawing/2014/main" id="{60BE9DE5-1BDA-4173-D86A-EE9AC8136E1C}"/>
              </a:ext>
            </a:extLst>
          </p:cNvPr>
          <p:cNvSpPr txBox="1">
            <a:spLocks/>
          </p:cNvSpPr>
          <p:nvPr/>
        </p:nvSpPr>
        <p:spPr>
          <a:xfrm>
            <a:off x="253964" y="1324297"/>
            <a:ext cx="11724232" cy="1209513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fontScale="55000" lnSpcReduction="200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>
              <a:spcBef>
                <a:spcPts val="0"/>
              </a:spcBef>
            </a:pPr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NAT bekerja dengan konsep membagi IP </a:t>
            </a:r>
            <a:r>
              <a:rPr lang="id-ID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Address</a:t>
            </a:r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v4 menjadi 2 bagian, yaitu IP </a:t>
            </a:r>
            <a:r>
              <a:rPr lang="id-ID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Address</a:t>
            </a:r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Public</a:t>
            </a:r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dan </a:t>
            </a:r>
            <a:r>
              <a:rPr lang="id-ID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Private</a:t>
            </a:r>
            <a:endParaRPr lang="id-ID" b="0" dirty="0"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  <a:p>
            <a:pPr fontAlgn="base" latinLnBrk="0">
              <a:spcBef>
                <a:spcPts val="0"/>
              </a:spcBef>
            </a:pPr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IP </a:t>
            </a:r>
            <a:r>
              <a:rPr lang="id-ID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Address</a:t>
            </a:r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Public</a:t>
            </a:r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digunakan untuk terhubung dengan internet</a:t>
            </a:r>
          </a:p>
          <a:p>
            <a:pPr fontAlgn="base" latinLnBrk="0">
              <a:spcBef>
                <a:spcPts val="0"/>
              </a:spcBef>
            </a:pPr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IP </a:t>
            </a:r>
            <a:r>
              <a:rPr lang="id-ID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Adddress</a:t>
            </a:r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Private</a:t>
            </a:r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digunakan untuk jaringan Lokal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86DE62C-3D6D-6CAA-EB96-0D7CAC955E4B}"/>
              </a:ext>
            </a:extLst>
          </p:cNvPr>
          <p:cNvSpPr txBox="1"/>
          <p:nvPr/>
        </p:nvSpPr>
        <p:spPr>
          <a:xfrm>
            <a:off x="352291" y="2533810"/>
            <a:ext cx="4667441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id-ID" dirty="0"/>
              <a:t>Misalkan kita punya 8 IP Address Unik, maka kita cuma bisa menghubungkan 8 perangkat ke dalam jaringan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FB6E980-E243-4491-9262-2D57ED96F1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9350" y="3623886"/>
            <a:ext cx="4213901" cy="304478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CC46E51-462F-C90D-B0CE-27E1001C38F3}"/>
              </a:ext>
            </a:extLst>
          </p:cNvPr>
          <p:cNvSpPr txBox="1"/>
          <p:nvPr/>
        </p:nvSpPr>
        <p:spPr>
          <a:xfrm>
            <a:off x="5652374" y="2478645"/>
            <a:ext cx="6418976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latinLnBrk="0">
              <a:buFont typeface="Arial" panose="020B0604020202020204" pitchFamily="34" charset="0"/>
              <a:buChar char="•"/>
            </a:pPr>
            <a:r>
              <a:rPr lang="id-ID" dirty="0"/>
              <a:t>Namun jika 8 IP Address dibagi jadi 2 penggunaan. </a:t>
            </a:r>
          </a:p>
          <a:p>
            <a:pPr marL="285750" indent="-285750" latinLnBrk="0">
              <a:buFont typeface="Arial" panose="020B0604020202020204" pitchFamily="34" charset="0"/>
              <a:buChar char="•"/>
            </a:pPr>
            <a:r>
              <a:rPr lang="id-ID" dirty="0"/>
              <a:t>4 untuk </a:t>
            </a:r>
            <a:r>
              <a:rPr lang="id-ID" dirty="0" err="1"/>
              <a:t>ip</a:t>
            </a:r>
            <a:r>
              <a:rPr lang="id-ID" dirty="0"/>
              <a:t> </a:t>
            </a:r>
            <a:r>
              <a:rPr lang="id-ID" dirty="0" err="1"/>
              <a:t>address</a:t>
            </a:r>
            <a:r>
              <a:rPr lang="id-ID" dirty="0"/>
              <a:t> </a:t>
            </a:r>
            <a:r>
              <a:rPr lang="id-ID" dirty="0" err="1"/>
              <a:t>public</a:t>
            </a:r>
            <a:r>
              <a:rPr lang="id-ID" dirty="0"/>
              <a:t> unik yang digunakan untuk menghubungkan jaringan yang </a:t>
            </a:r>
            <a:r>
              <a:rPr lang="id-ID" dirty="0" err="1"/>
              <a:t>berbedadan</a:t>
            </a:r>
            <a:r>
              <a:rPr lang="id-ID" dirty="0"/>
              <a:t> </a:t>
            </a:r>
          </a:p>
          <a:p>
            <a:pPr marL="285750" indent="-285750" latinLnBrk="0">
              <a:buFont typeface="Arial" panose="020B0604020202020204" pitchFamily="34" charset="0"/>
              <a:buChar char="•"/>
            </a:pPr>
            <a:r>
              <a:rPr lang="id-ID" dirty="0"/>
              <a:t>4 untuk </a:t>
            </a:r>
            <a:r>
              <a:rPr lang="id-ID" dirty="0" err="1"/>
              <a:t>ip</a:t>
            </a:r>
            <a:r>
              <a:rPr lang="id-ID" dirty="0"/>
              <a:t> </a:t>
            </a:r>
            <a:r>
              <a:rPr lang="id-ID" dirty="0" err="1"/>
              <a:t>address</a:t>
            </a:r>
            <a:r>
              <a:rPr lang="id-ID" dirty="0"/>
              <a:t> </a:t>
            </a:r>
            <a:r>
              <a:rPr lang="id-ID" dirty="0" err="1"/>
              <a:t>private</a:t>
            </a:r>
            <a:r>
              <a:rPr lang="id-ID" dirty="0"/>
              <a:t> yang unik hanya di jaringan lokal saja, sedangkan di jaringan lain dapat menggunakan </a:t>
            </a:r>
            <a:r>
              <a:rPr lang="id-ID" dirty="0" err="1"/>
              <a:t>ip</a:t>
            </a:r>
            <a:r>
              <a:rPr lang="id-ID" dirty="0"/>
              <a:t> yang sama</a:t>
            </a:r>
          </a:p>
        </p:txBody>
      </p:sp>
      <p:pic>
        <p:nvPicPr>
          <p:cNvPr id="9" name="Picture 8" descr="A diagram of a network&#10;&#10;Description automatically generated">
            <a:extLst>
              <a:ext uri="{FF2B5EF4-FFF2-40B4-BE49-F238E27FC236}">
                <a16:creationId xmlns:a16="http://schemas.microsoft.com/office/drawing/2014/main" id="{BDDBC8BD-0822-0D6E-4288-05908B4E9D6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1354" y="4379355"/>
            <a:ext cx="2785798" cy="2324064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E7459EB5-A1A1-3294-2FD4-DE0BA43AFC55}"/>
              </a:ext>
            </a:extLst>
          </p:cNvPr>
          <p:cNvSpPr/>
          <p:nvPr/>
        </p:nvSpPr>
        <p:spPr>
          <a:xfrm>
            <a:off x="9772650" y="4965700"/>
            <a:ext cx="2298700" cy="177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8967962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/>
      <p:bldP spid="5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5572872" cy="604781"/>
          </a:xfrm>
        </p:spPr>
        <p:txBody>
          <a:bodyPr/>
          <a:lstStyle/>
          <a:p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Public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 vs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Private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 IP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Address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내용 개체 틀 2">
            <a:extLst>
              <a:ext uri="{FF2B5EF4-FFF2-40B4-BE49-F238E27FC236}">
                <a16:creationId xmlns:a16="http://schemas.microsoft.com/office/drawing/2014/main" id="{60BE9DE5-1BDA-4173-D86A-EE9AC8136E1C}"/>
              </a:ext>
            </a:extLst>
          </p:cNvPr>
          <p:cNvSpPr txBox="1">
            <a:spLocks/>
          </p:cNvSpPr>
          <p:nvPr/>
        </p:nvSpPr>
        <p:spPr>
          <a:xfrm>
            <a:off x="253964" y="1324298"/>
            <a:ext cx="5398410" cy="604782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fontScale="92500" lnSpcReduction="100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>
              <a:spcBef>
                <a:spcPts val="0"/>
              </a:spcBef>
            </a:pPr>
            <a:r>
              <a:rPr lang="id-ID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Public</a:t>
            </a:r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IP </a:t>
            </a:r>
            <a:r>
              <a:rPr lang="id-ID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Address</a:t>
            </a:r>
            <a:endParaRPr lang="id-ID" b="0" dirty="0"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86DE62C-3D6D-6CAA-EB96-0D7CAC955E4B}"/>
              </a:ext>
            </a:extLst>
          </p:cNvPr>
          <p:cNvSpPr txBox="1"/>
          <p:nvPr/>
        </p:nvSpPr>
        <p:spPr>
          <a:xfrm>
            <a:off x="525912" y="2016980"/>
            <a:ext cx="4667441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latinLnBrk="0">
              <a:buFont typeface="Arial" panose="020B0604020202020204" pitchFamily="34" charset="0"/>
              <a:buChar char="•"/>
            </a:pPr>
            <a:r>
              <a:rPr lang="id-ID" sz="2800" dirty="0"/>
              <a:t>Dapat digunakan untuk </a:t>
            </a:r>
            <a:r>
              <a:rPr lang="id-ID" sz="2800" dirty="0" err="1"/>
              <a:t>routing</a:t>
            </a:r>
            <a:r>
              <a:rPr lang="id-ID" sz="2800" dirty="0"/>
              <a:t> di dalam internet</a:t>
            </a:r>
          </a:p>
          <a:p>
            <a:pPr marL="285750" indent="-285750" latinLnBrk="0">
              <a:buFont typeface="Arial" panose="020B0604020202020204" pitchFamily="34" charset="0"/>
              <a:buChar char="•"/>
            </a:pPr>
            <a:r>
              <a:rPr lang="id-ID" sz="2800" dirty="0"/>
              <a:t>Diperlukan bagi perangkat untuk terhubung ke dalam jaringan internet</a:t>
            </a:r>
          </a:p>
          <a:p>
            <a:pPr marL="285750" indent="-285750" latinLnBrk="0">
              <a:buFont typeface="Arial" panose="020B0604020202020204" pitchFamily="34" charset="0"/>
              <a:buChar char="•"/>
            </a:pPr>
            <a:r>
              <a:rPr lang="id-ID" sz="2800" dirty="0"/>
              <a:t>Secara global harus bersifat unik</a:t>
            </a:r>
          </a:p>
          <a:p>
            <a:pPr marL="285750" indent="-285750" latinLnBrk="0">
              <a:buFont typeface="Arial" panose="020B0604020202020204" pitchFamily="34" charset="0"/>
              <a:buChar char="•"/>
            </a:pPr>
            <a:r>
              <a:rPr lang="id-ID" sz="2800" dirty="0"/>
              <a:t>Penggunaannya harus ditetapkan oleh IANA/RIR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CC46E51-462F-C90D-B0CE-27E1001C38F3}"/>
              </a:ext>
            </a:extLst>
          </p:cNvPr>
          <p:cNvSpPr txBox="1"/>
          <p:nvPr/>
        </p:nvSpPr>
        <p:spPr>
          <a:xfrm>
            <a:off x="5652373" y="1994969"/>
            <a:ext cx="4012487" cy="48320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latinLnBrk="0">
              <a:buFont typeface="Arial" panose="020B0604020202020204" pitchFamily="34" charset="0"/>
              <a:buChar char="•"/>
            </a:pPr>
            <a:r>
              <a:rPr lang="id-ID" sz="2800" dirty="0"/>
              <a:t>Tidak dapat digunakan untuk </a:t>
            </a:r>
            <a:r>
              <a:rPr lang="id-ID" sz="2800" dirty="0" err="1"/>
              <a:t>routing</a:t>
            </a:r>
            <a:r>
              <a:rPr lang="id-ID" sz="2800" dirty="0"/>
              <a:t> di internet</a:t>
            </a:r>
          </a:p>
          <a:p>
            <a:pPr marL="285750" indent="-285750" latinLnBrk="0">
              <a:buFont typeface="Arial" panose="020B0604020202020204" pitchFamily="34" charset="0"/>
              <a:buChar char="•"/>
            </a:pPr>
            <a:r>
              <a:rPr lang="id-ID" sz="2800" dirty="0"/>
              <a:t>Penggunaannya dapat ditetapkan langsung secara lokal oleh perorangan atau organisasi</a:t>
            </a:r>
          </a:p>
          <a:p>
            <a:pPr marL="285750" indent="-285750" latinLnBrk="0">
              <a:buFont typeface="Arial" panose="020B0604020202020204" pitchFamily="34" charset="0"/>
              <a:buChar char="•"/>
            </a:pPr>
            <a:r>
              <a:rPr lang="id-ID" sz="2800" dirty="0"/>
              <a:t>Harus </a:t>
            </a:r>
            <a:r>
              <a:rPr lang="id-ID" sz="2800" dirty="0" err="1"/>
              <a:t>ditranslasi</a:t>
            </a:r>
            <a:r>
              <a:rPr lang="id-ID" sz="2800" dirty="0"/>
              <a:t> untuk dapat mengakses internet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7459EB5-A1A1-3294-2FD4-DE0BA43AFC55}"/>
              </a:ext>
            </a:extLst>
          </p:cNvPr>
          <p:cNvSpPr/>
          <p:nvPr/>
        </p:nvSpPr>
        <p:spPr>
          <a:xfrm>
            <a:off x="9772650" y="4965700"/>
            <a:ext cx="2298700" cy="177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FE00715-BB32-82E2-34A9-ED4F5E8D1F7C}"/>
              </a:ext>
            </a:extLst>
          </p:cNvPr>
          <p:cNvSpPr txBox="1">
            <a:spLocks/>
          </p:cNvSpPr>
          <p:nvPr/>
        </p:nvSpPr>
        <p:spPr>
          <a:xfrm>
            <a:off x="5523590" y="1350175"/>
            <a:ext cx="5398410" cy="604782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fontScale="92500" lnSpcReduction="100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>
              <a:spcBef>
                <a:spcPts val="0"/>
              </a:spcBef>
            </a:pPr>
            <a:r>
              <a:rPr lang="id-ID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Private</a:t>
            </a:r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IP </a:t>
            </a:r>
            <a:r>
              <a:rPr lang="id-ID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Address</a:t>
            </a:r>
            <a:endParaRPr lang="id-ID" b="0" dirty="0"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58804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/>
      <p:bldP spid="5" grpId="0"/>
      <p:bldP spid="7" grpId="0"/>
      <p:bldP spid="3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4622291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Pembagian IP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Address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7459EB5-A1A1-3294-2FD4-DE0BA43AFC55}"/>
              </a:ext>
            </a:extLst>
          </p:cNvPr>
          <p:cNvSpPr/>
          <p:nvPr/>
        </p:nvSpPr>
        <p:spPr>
          <a:xfrm>
            <a:off x="9772650" y="4965700"/>
            <a:ext cx="2298700" cy="177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graphicFrame>
        <p:nvGraphicFramePr>
          <p:cNvPr id="3" name="Group 135">
            <a:extLst>
              <a:ext uri="{FF2B5EF4-FFF2-40B4-BE49-F238E27FC236}">
                <a16:creationId xmlns:a16="http://schemas.microsoft.com/office/drawing/2014/main" id="{4A2550EE-089D-883A-EC29-5C2FF07073D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67086299"/>
              </p:ext>
            </p:extLst>
          </p:nvPr>
        </p:nvGraphicFramePr>
        <p:xfrm>
          <a:off x="240789" y="1341920"/>
          <a:ext cx="9428506" cy="1981200"/>
        </p:xfrm>
        <a:graphic>
          <a:graphicData uri="http://schemas.openxmlformats.org/drawingml/2006/table">
            <a:tbl>
              <a:tblPr/>
              <a:tblGrid>
                <a:gridCol w="1144831">
                  <a:extLst>
                    <a:ext uri="{9D8B030D-6E8A-4147-A177-3AD203B41FA5}">
                      <a16:colId xmlns:a16="http://schemas.microsoft.com/office/drawing/2014/main" val="850435806"/>
                    </a:ext>
                  </a:extLst>
                </a:gridCol>
                <a:gridCol w="4037293">
                  <a:extLst>
                    <a:ext uri="{9D8B030D-6E8A-4147-A177-3AD203B41FA5}">
                      <a16:colId xmlns:a16="http://schemas.microsoft.com/office/drawing/2014/main" val="3581250979"/>
                    </a:ext>
                  </a:extLst>
                </a:gridCol>
                <a:gridCol w="4246382">
                  <a:extLst>
                    <a:ext uri="{9D8B030D-6E8A-4147-A177-3AD203B41FA5}">
                      <a16:colId xmlns:a16="http://schemas.microsoft.com/office/drawing/2014/main" val="1666952646"/>
                    </a:ext>
                  </a:extLst>
                </a:gridCol>
              </a:tblGrid>
              <a:tr h="384959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id-ID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Private IP </a:t>
                      </a:r>
                      <a:r>
                        <a:rPr kumimoji="0" lang="id-ID" altLang="id-ID" sz="20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Addres</a:t>
                      </a:r>
                      <a:endParaRPr kumimoji="0" lang="en-US" altLang="id-ID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EF3D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id-ID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EF3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19932237"/>
                  </a:ext>
                </a:extLst>
              </a:tr>
              <a:tr h="366332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id-ID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Kelas</a:t>
                      </a:r>
                      <a:endParaRPr kumimoji="0" lang="en-US" altLang="id-ID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EF3D2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Start Address</a:t>
                      </a:r>
                      <a:endParaRPr kumimoji="0" lang="en-US" altLang="id-ID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EF3D2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20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Finish</a:t>
                      </a:r>
                      <a:r>
                        <a:rPr kumimoji="0" lang="id-ID" altLang="id-ID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Address</a:t>
                      </a:r>
                      <a:endParaRPr kumimoji="0" lang="en-US" altLang="id-ID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EF3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58057148"/>
                  </a:ext>
                </a:extLst>
              </a:tr>
              <a:tr h="295604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id-ID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endParaRPr kumimoji="0" lang="en-US" altLang="id-ID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10.0.0.0</a:t>
                      </a:r>
                      <a:endParaRPr kumimoji="0" lang="en-US" altLang="id-ID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10.255.255.255</a:t>
                      </a:r>
                      <a:endParaRPr kumimoji="0" lang="en-US" altLang="id-ID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17184351"/>
                  </a:ext>
                </a:extLst>
              </a:tr>
              <a:tr h="294818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id-ID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</a:t>
                      </a:r>
                      <a:endParaRPr kumimoji="0" lang="en-US" altLang="id-ID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172.16.0.0</a:t>
                      </a:r>
                      <a:endParaRPr kumimoji="0" lang="en-US" altLang="id-ID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172.31.255.255</a:t>
                      </a:r>
                      <a:endParaRPr kumimoji="0" lang="en-US" altLang="id-ID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63519448"/>
                  </a:ext>
                </a:extLst>
              </a:tr>
              <a:tr h="295604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id-ID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endParaRPr kumimoji="0" lang="en-US" altLang="id-ID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192.168.0.0</a:t>
                      </a:r>
                      <a:endParaRPr kumimoji="0" lang="en-US" altLang="id-ID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192.168.255.255</a:t>
                      </a:r>
                      <a:endParaRPr kumimoji="0" lang="en-US" altLang="id-ID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94382280"/>
                  </a:ext>
                </a:extLst>
              </a:tr>
            </a:tbl>
          </a:graphicData>
        </a:graphic>
      </p:graphicFrame>
      <p:graphicFrame>
        <p:nvGraphicFramePr>
          <p:cNvPr id="8" name="Group 135">
            <a:extLst>
              <a:ext uri="{FF2B5EF4-FFF2-40B4-BE49-F238E27FC236}">
                <a16:creationId xmlns:a16="http://schemas.microsoft.com/office/drawing/2014/main" id="{31CDB258-1F4D-71C9-EF14-FCAE3F7D738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39507918"/>
              </p:ext>
            </p:extLst>
          </p:nvPr>
        </p:nvGraphicFramePr>
        <p:xfrm>
          <a:off x="240789" y="3970020"/>
          <a:ext cx="9428506" cy="2773680"/>
        </p:xfrm>
        <a:graphic>
          <a:graphicData uri="http://schemas.openxmlformats.org/drawingml/2006/table">
            <a:tbl>
              <a:tblPr/>
              <a:tblGrid>
                <a:gridCol w="1144831">
                  <a:extLst>
                    <a:ext uri="{9D8B030D-6E8A-4147-A177-3AD203B41FA5}">
                      <a16:colId xmlns:a16="http://schemas.microsoft.com/office/drawing/2014/main" val="850435806"/>
                    </a:ext>
                  </a:extLst>
                </a:gridCol>
                <a:gridCol w="4037293">
                  <a:extLst>
                    <a:ext uri="{9D8B030D-6E8A-4147-A177-3AD203B41FA5}">
                      <a16:colId xmlns:a16="http://schemas.microsoft.com/office/drawing/2014/main" val="3581250979"/>
                    </a:ext>
                  </a:extLst>
                </a:gridCol>
                <a:gridCol w="4246382">
                  <a:extLst>
                    <a:ext uri="{9D8B030D-6E8A-4147-A177-3AD203B41FA5}">
                      <a16:colId xmlns:a16="http://schemas.microsoft.com/office/drawing/2014/main" val="1666952646"/>
                    </a:ext>
                  </a:extLst>
                </a:gridCol>
              </a:tblGrid>
              <a:tr h="384959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id-ID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Public IP </a:t>
                      </a:r>
                      <a:r>
                        <a:rPr kumimoji="0" lang="id-ID" altLang="id-ID" sz="20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Addres</a:t>
                      </a:r>
                      <a:endParaRPr kumimoji="0" lang="en-US" altLang="id-ID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EF3D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id-ID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EF3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19932237"/>
                  </a:ext>
                </a:extLst>
              </a:tr>
              <a:tr h="366332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id-ID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Kelas</a:t>
                      </a:r>
                      <a:endParaRPr kumimoji="0" lang="en-US" altLang="id-ID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EF3D2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Start Address</a:t>
                      </a:r>
                      <a:endParaRPr kumimoji="0" lang="en-US" altLang="id-ID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EF3D2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20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Finish</a:t>
                      </a:r>
                      <a:r>
                        <a:rPr kumimoji="0" lang="id-ID" altLang="id-ID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Address</a:t>
                      </a:r>
                      <a:endParaRPr kumimoji="0" lang="en-US" altLang="id-ID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EF3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58057148"/>
                  </a:ext>
                </a:extLst>
              </a:tr>
              <a:tr h="295604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id-ID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endParaRPr kumimoji="0" lang="en-US" altLang="id-ID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0.0.0.0</a:t>
                      </a:r>
                      <a:endParaRPr kumimoji="0" lang="en-US" altLang="id-ID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126.255.255.255</a:t>
                      </a:r>
                      <a:endParaRPr kumimoji="0" lang="en-US" altLang="id-ID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17184351"/>
                  </a:ext>
                </a:extLst>
              </a:tr>
              <a:tr h="294818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id-ID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</a:t>
                      </a:r>
                      <a:endParaRPr kumimoji="0" lang="en-US" altLang="id-ID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128.0.0.0</a:t>
                      </a:r>
                      <a:endParaRPr kumimoji="0" lang="en-US" altLang="id-ID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191.255.255.255</a:t>
                      </a:r>
                      <a:endParaRPr kumimoji="0" lang="en-US" altLang="id-ID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63519448"/>
                  </a:ext>
                </a:extLst>
              </a:tr>
              <a:tr h="295604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id-ID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endParaRPr kumimoji="0" lang="en-US" altLang="id-ID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192.0.0.0</a:t>
                      </a:r>
                      <a:endParaRPr kumimoji="0" lang="en-US" altLang="id-ID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233.255.255.255</a:t>
                      </a:r>
                      <a:endParaRPr kumimoji="0" lang="en-US" altLang="id-ID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94382280"/>
                  </a:ext>
                </a:extLst>
              </a:tr>
              <a:tr h="295604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D</a:t>
                      </a:r>
                      <a:endParaRPr kumimoji="0" lang="en-US" altLang="id-ID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224.0.0.0</a:t>
                      </a:r>
                      <a:endParaRPr kumimoji="0" lang="en-US" altLang="id-ID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239.255.255.255</a:t>
                      </a:r>
                      <a:endParaRPr kumimoji="0" lang="en-US" altLang="id-ID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14974749"/>
                  </a:ext>
                </a:extLst>
              </a:tr>
              <a:tr h="295604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E</a:t>
                      </a:r>
                      <a:endParaRPr kumimoji="0" lang="en-US" altLang="id-ID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240.0.0.0</a:t>
                      </a:r>
                      <a:endParaRPr kumimoji="0" lang="en-US" altLang="id-ID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254.255.255.255</a:t>
                      </a:r>
                      <a:endParaRPr kumimoji="0" lang="en-US" altLang="id-ID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27497171"/>
                  </a:ext>
                </a:extLst>
              </a:tr>
            </a:tbl>
          </a:graphicData>
        </a:graphic>
      </p:graphicFrame>
      <p:sp>
        <p:nvSpPr>
          <p:cNvPr id="11" name="내용 개체 틀 2">
            <a:extLst>
              <a:ext uri="{FF2B5EF4-FFF2-40B4-BE49-F238E27FC236}">
                <a16:creationId xmlns:a16="http://schemas.microsoft.com/office/drawing/2014/main" id="{BF320421-F9DD-0F18-FF82-C05E6E5B0F5F}"/>
              </a:ext>
            </a:extLst>
          </p:cNvPr>
          <p:cNvSpPr txBox="1">
            <a:spLocks/>
          </p:cNvSpPr>
          <p:nvPr/>
        </p:nvSpPr>
        <p:spPr>
          <a:xfrm>
            <a:off x="9737055" y="1341920"/>
            <a:ext cx="2454945" cy="2570204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fontScale="62500" lnSpcReduction="200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/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Untuk menghubungkan jaringan lokal dengan internet diperlukan Translasi yang disediakan oleh NAT</a:t>
            </a:r>
          </a:p>
        </p:txBody>
      </p:sp>
    </p:spTree>
    <p:extLst>
      <p:ext uri="{BB962C8B-B14F-4D97-AF65-F5344CB8AC3E}">
        <p14:creationId xmlns:p14="http://schemas.microsoft.com/office/powerpoint/2010/main" val="20087011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1983300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Tipe NAT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CC46E51-462F-C90D-B0CE-27E1001C38F3}"/>
              </a:ext>
            </a:extLst>
          </p:cNvPr>
          <p:cNvSpPr txBox="1"/>
          <p:nvPr/>
        </p:nvSpPr>
        <p:spPr>
          <a:xfrm>
            <a:off x="536363" y="1838550"/>
            <a:ext cx="5007910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0"/>
            <a:r>
              <a:rPr lang="id-ID" sz="2400" dirty="0" err="1"/>
              <a:t>Nat</a:t>
            </a:r>
            <a:r>
              <a:rPr lang="id-ID" sz="2400" dirty="0"/>
              <a:t> yang dilakukan untuk paket yang berasal dari jaringan lokal yang diberikan </a:t>
            </a:r>
            <a:r>
              <a:rPr lang="id-ID" sz="2400" dirty="0" err="1"/>
              <a:t>nat</a:t>
            </a:r>
            <a:r>
              <a:rPr lang="id-ID" sz="2400" dirty="0"/>
              <a:t>. </a:t>
            </a:r>
            <a:r>
              <a:rPr lang="id-ID" sz="2400" dirty="0" err="1"/>
              <a:t>Nat</a:t>
            </a:r>
            <a:r>
              <a:rPr lang="id-ID" sz="2400" dirty="0"/>
              <a:t> ini akan mengubah asal </a:t>
            </a:r>
            <a:r>
              <a:rPr lang="id-ID" sz="2400" dirty="0" err="1"/>
              <a:t>ip</a:t>
            </a:r>
            <a:r>
              <a:rPr lang="id-ID" sz="2400" dirty="0"/>
              <a:t> </a:t>
            </a:r>
            <a:r>
              <a:rPr lang="id-ID" sz="2400" dirty="0" err="1"/>
              <a:t>address</a:t>
            </a:r>
            <a:r>
              <a:rPr lang="id-ID" sz="2400" dirty="0"/>
              <a:t> yang sifatnya </a:t>
            </a:r>
            <a:r>
              <a:rPr lang="id-ID" sz="2400" dirty="0" err="1"/>
              <a:t>private</a:t>
            </a:r>
            <a:r>
              <a:rPr lang="id-ID" sz="2400" dirty="0"/>
              <a:t> menjadi </a:t>
            </a:r>
            <a:r>
              <a:rPr lang="id-ID" sz="2400" dirty="0" err="1"/>
              <a:t>ip</a:t>
            </a:r>
            <a:r>
              <a:rPr lang="id-ID" sz="2400" dirty="0"/>
              <a:t> </a:t>
            </a:r>
            <a:r>
              <a:rPr lang="id-ID" sz="2400" dirty="0" err="1"/>
              <a:t>address</a:t>
            </a:r>
            <a:r>
              <a:rPr lang="id-ID" sz="2400" dirty="0"/>
              <a:t> </a:t>
            </a:r>
            <a:r>
              <a:rPr lang="id-ID" sz="2400" dirty="0" err="1"/>
              <a:t>public</a:t>
            </a:r>
            <a:r>
              <a:rPr lang="id-ID" sz="2400" dirty="0"/>
              <a:t> ketika melewati </a:t>
            </a:r>
            <a:r>
              <a:rPr lang="id-ID" sz="2400" dirty="0" err="1"/>
              <a:t>router</a:t>
            </a:r>
            <a:r>
              <a:rPr lang="id-ID" sz="2400" dirty="0"/>
              <a:t>. </a:t>
            </a:r>
            <a:r>
              <a:rPr lang="id-ID" sz="2400" dirty="0" err="1"/>
              <a:t>Operaasi</a:t>
            </a:r>
            <a:r>
              <a:rPr lang="id-ID" sz="2400" dirty="0"/>
              <a:t> yang berlawanan akan diterapkan ketika menerima paket balasan dari jaringan </a:t>
            </a:r>
            <a:r>
              <a:rPr lang="id-ID" sz="2400" dirty="0" err="1"/>
              <a:t>public</a:t>
            </a:r>
            <a:r>
              <a:rPr lang="id-ID" sz="2400" dirty="0"/>
              <a:t> menuju jaringan lokal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7459EB5-A1A1-3294-2FD4-DE0BA43AFC55}"/>
              </a:ext>
            </a:extLst>
          </p:cNvPr>
          <p:cNvSpPr/>
          <p:nvPr/>
        </p:nvSpPr>
        <p:spPr>
          <a:xfrm>
            <a:off x="9772650" y="4965700"/>
            <a:ext cx="2298700" cy="177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FE00715-BB32-82E2-34A9-ED4F5E8D1F7C}"/>
              </a:ext>
            </a:extLst>
          </p:cNvPr>
          <p:cNvSpPr txBox="1">
            <a:spLocks/>
          </p:cNvSpPr>
          <p:nvPr/>
        </p:nvSpPr>
        <p:spPr>
          <a:xfrm>
            <a:off x="240789" y="1246003"/>
            <a:ext cx="5398410" cy="604782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fontScale="92500" lnSpcReduction="100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>
              <a:spcBef>
                <a:spcPts val="0"/>
              </a:spcBef>
            </a:pPr>
            <a:r>
              <a:rPr lang="id-ID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Source</a:t>
            </a:r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NAT / </a:t>
            </a:r>
            <a:r>
              <a:rPr lang="id-ID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srcnat</a:t>
            </a:r>
            <a:endParaRPr lang="id-ID" b="0" dirty="0"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CA39D7D6-2EA9-E531-D26B-411B701EA153}"/>
              </a:ext>
            </a:extLst>
          </p:cNvPr>
          <p:cNvSpPr txBox="1">
            <a:spLocks/>
          </p:cNvSpPr>
          <p:nvPr/>
        </p:nvSpPr>
        <p:spPr>
          <a:xfrm>
            <a:off x="5399659" y="1211206"/>
            <a:ext cx="5398410" cy="604782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fontScale="92500" lnSpcReduction="100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>
              <a:spcBef>
                <a:spcPts val="0"/>
              </a:spcBef>
            </a:pPr>
            <a:r>
              <a:rPr lang="id-ID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Destination</a:t>
            </a:r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NAT / </a:t>
            </a:r>
            <a:r>
              <a:rPr lang="id-ID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dstnat</a:t>
            </a:r>
            <a:endParaRPr lang="id-ID" b="0" dirty="0"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BC2C20D-00BE-46B1-9F0E-0CC890B4599A}"/>
              </a:ext>
            </a:extLst>
          </p:cNvPr>
          <p:cNvSpPr txBox="1"/>
          <p:nvPr/>
        </p:nvSpPr>
        <p:spPr>
          <a:xfrm>
            <a:off x="5723750" y="1850229"/>
            <a:ext cx="6347600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0"/>
            <a:r>
              <a:rPr lang="id-ID" sz="2400" dirty="0" err="1"/>
              <a:t>Nat</a:t>
            </a:r>
            <a:r>
              <a:rPr lang="id-ID" sz="2400" dirty="0"/>
              <a:t> yang dilakukan untuk paket yang memiliki tujuan jaringan lokal yang diberikan </a:t>
            </a:r>
            <a:r>
              <a:rPr lang="id-ID" sz="2400" dirty="0" err="1"/>
              <a:t>nat</a:t>
            </a:r>
            <a:r>
              <a:rPr lang="id-ID" sz="2400" dirty="0"/>
              <a:t>. Biasanya NAT ini digunakan ketika ada salah satu perangkat dalam jaringan lokal yang hendak diakses melalui jaringan </a:t>
            </a:r>
            <a:r>
              <a:rPr lang="id-ID" sz="2400" dirty="0" err="1"/>
              <a:t>public</a:t>
            </a:r>
            <a:r>
              <a:rPr lang="id-ID" sz="2400" dirty="0"/>
              <a:t>/internet.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90973DE-43FA-B48F-C605-F05ED7D05FB6}"/>
              </a:ext>
            </a:extLst>
          </p:cNvPr>
          <p:cNvSpPr txBox="1"/>
          <p:nvPr/>
        </p:nvSpPr>
        <p:spPr>
          <a:xfrm>
            <a:off x="5723750" y="4030929"/>
            <a:ext cx="3848513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0"/>
            <a:r>
              <a:rPr lang="id-ID" sz="2400" dirty="0" err="1"/>
              <a:t>Router</a:t>
            </a:r>
            <a:r>
              <a:rPr lang="id-ID" sz="2400" dirty="0"/>
              <a:t> akan mengubah </a:t>
            </a:r>
            <a:r>
              <a:rPr lang="id-ID" sz="2400" dirty="0" err="1"/>
              <a:t>ip</a:t>
            </a:r>
            <a:r>
              <a:rPr lang="id-ID" sz="2400" dirty="0"/>
              <a:t> </a:t>
            </a:r>
            <a:r>
              <a:rPr lang="id-ID" sz="2400" dirty="0" err="1"/>
              <a:t>address</a:t>
            </a:r>
            <a:r>
              <a:rPr lang="id-ID" sz="2400" dirty="0"/>
              <a:t> dengan tujuan </a:t>
            </a:r>
            <a:r>
              <a:rPr lang="id-ID" sz="2400" dirty="0" err="1"/>
              <a:t>ip</a:t>
            </a:r>
            <a:r>
              <a:rPr lang="id-ID" sz="2400" dirty="0"/>
              <a:t> </a:t>
            </a:r>
            <a:r>
              <a:rPr lang="id-ID" sz="2400" dirty="0" err="1"/>
              <a:t>address</a:t>
            </a:r>
            <a:r>
              <a:rPr lang="id-ID" sz="2400" dirty="0"/>
              <a:t> </a:t>
            </a:r>
            <a:r>
              <a:rPr lang="id-ID" sz="2400" dirty="0" err="1"/>
              <a:t>public</a:t>
            </a:r>
            <a:r>
              <a:rPr lang="id-ID" sz="2400" dirty="0"/>
              <a:t> menjadi </a:t>
            </a:r>
            <a:r>
              <a:rPr lang="id-ID" sz="2400" dirty="0" err="1"/>
              <a:t>ip</a:t>
            </a:r>
            <a:r>
              <a:rPr lang="id-ID" sz="2400" dirty="0"/>
              <a:t> </a:t>
            </a:r>
            <a:r>
              <a:rPr lang="id-ID" sz="2400" dirty="0" err="1"/>
              <a:t>address</a:t>
            </a:r>
            <a:r>
              <a:rPr lang="id-ID" sz="2400" dirty="0"/>
              <a:t> yang terdapat pada jaringan lokal</a:t>
            </a:r>
          </a:p>
        </p:txBody>
      </p:sp>
    </p:spTree>
    <p:extLst>
      <p:ext uri="{BB962C8B-B14F-4D97-AF65-F5344CB8AC3E}">
        <p14:creationId xmlns:p14="http://schemas.microsoft.com/office/powerpoint/2010/main" val="18728635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3" grpId="0" uiExpand="1" build="p"/>
      <p:bldP spid="6" grpId="0" uiExpand="1" build="p"/>
      <p:bldP spid="8" grpId="0"/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1983300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Tipe NAT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CC46E51-462F-C90D-B0CE-27E1001C38F3}"/>
              </a:ext>
            </a:extLst>
          </p:cNvPr>
          <p:cNvSpPr txBox="1"/>
          <p:nvPr/>
        </p:nvSpPr>
        <p:spPr>
          <a:xfrm>
            <a:off x="536363" y="1838550"/>
            <a:ext cx="5007910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0"/>
            <a:r>
              <a:rPr lang="id-ID" sz="2400" dirty="0" err="1"/>
              <a:t>Input</a:t>
            </a:r>
            <a:r>
              <a:rPr lang="id-ID" sz="2400" dirty="0"/>
              <a:t> merupakan </a:t>
            </a:r>
            <a:r>
              <a:rPr lang="id-ID" sz="2400" dirty="0" err="1"/>
              <a:t>nat</a:t>
            </a:r>
            <a:r>
              <a:rPr lang="id-ID" sz="2400" dirty="0"/>
              <a:t> yang akan dilakukan ketika ada paket yang masuk dengan tujuan </a:t>
            </a:r>
            <a:r>
              <a:rPr lang="id-ID" sz="2400" dirty="0" err="1"/>
              <a:t>ip</a:t>
            </a:r>
            <a:r>
              <a:rPr lang="id-ID" sz="2400" dirty="0"/>
              <a:t> </a:t>
            </a:r>
            <a:r>
              <a:rPr lang="id-ID" sz="2400" dirty="0" err="1"/>
              <a:t>address</a:t>
            </a:r>
            <a:r>
              <a:rPr lang="id-ID" sz="2400" dirty="0"/>
              <a:t> pada </a:t>
            </a:r>
            <a:r>
              <a:rPr lang="id-ID" sz="2400" dirty="0" err="1"/>
              <a:t>interface</a:t>
            </a:r>
            <a:r>
              <a:rPr lang="id-ID" sz="2400" dirty="0"/>
              <a:t> </a:t>
            </a:r>
            <a:r>
              <a:rPr lang="id-ID" sz="2400" dirty="0" err="1"/>
              <a:t>router</a:t>
            </a:r>
            <a:r>
              <a:rPr lang="id-ID" sz="2400" dirty="0"/>
              <a:t> itu sendiri. Paket yang hanya melewati </a:t>
            </a:r>
            <a:r>
              <a:rPr lang="id-ID" sz="2400" dirty="0" err="1"/>
              <a:t>router</a:t>
            </a:r>
            <a:r>
              <a:rPr lang="id-ID" sz="2400" dirty="0"/>
              <a:t> tidak akan diproses oleh </a:t>
            </a:r>
            <a:r>
              <a:rPr lang="id-ID" sz="2400" dirty="0" err="1"/>
              <a:t>nat</a:t>
            </a:r>
            <a:r>
              <a:rPr lang="id-ID" sz="2400" dirty="0"/>
              <a:t> dengan tipe ini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7459EB5-A1A1-3294-2FD4-DE0BA43AFC55}"/>
              </a:ext>
            </a:extLst>
          </p:cNvPr>
          <p:cNvSpPr/>
          <p:nvPr/>
        </p:nvSpPr>
        <p:spPr>
          <a:xfrm>
            <a:off x="9772650" y="4965700"/>
            <a:ext cx="2298700" cy="177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FE00715-BB32-82E2-34A9-ED4F5E8D1F7C}"/>
              </a:ext>
            </a:extLst>
          </p:cNvPr>
          <p:cNvSpPr txBox="1">
            <a:spLocks/>
          </p:cNvSpPr>
          <p:nvPr/>
        </p:nvSpPr>
        <p:spPr>
          <a:xfrm>
            <a:off x="240789" y="1246003"/>
            <a:ext cx="5398410" cy="604782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fontScale="92500" lnSpcReduction="100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>
              <a:spcBef>
                <a:spcPts val="0"/>
              </a:spcBef>
            </a:pPr>
            <a:r>
              <a:rPr lang="id-ID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Input</a:t>
            </a:r>
            <a:endParaRPr lang="id-ID" b="0" dirty="0"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CA39D7D6-2EA9-E531-D26B-411B701EA153}"/>
              </a:ext>
            </a:extLst>
          </p:cNvPr>
          <p:cNvSpPr txBox="1">
            <a:spLocks/>
          </p:cNvSpPr>
          <p:nvPr/>
        </p:nvSpPr>
        <p:spPr>
          <a:xfrm>
            <a:off x="5399659" y="1211206"/>
            <a:ext cx="5398410" cy="604782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fontScale="92500" lnSpcReduction="100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>
              <a:spcBef>
                <a:spcPts val="0"/>
              </a:spcBef>
            </a:pPr>
            <a:r>
              <a:rPr lang="id-ID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Output</a:t>
            </a:r>
            <a:endParaRPr lang="id-ID" b="0" dirty="0"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BC2C20D-00BE-46B1-9F0E-0CC890B4599A}"/>
              </a:ext>
            </a:extLst>
          </p:cNvPr>
          <p:cNvSpPr txBox="1"/>
          <p:nvPr/>
        </p:nvSpPr>
        <p:spPr>
          <a:xfrm>
            <a:off x="5723750" y="1850229"/>
            <a:ext cx="6347600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0"/>
            <a:r>
              <a:rPr lang="id-ID" sz="2400" dirty="0" err="1"/>
              <a:t>Output</a:t>
            </a:r>
            <a:r>
              <a:rPr lang="id-ID" sz="2400" dirty="0"/>
              <a:t> merupakan </a:t>
            </a:r>
            <a:r>
              <a:rPr lang="id-ID" sz="2400" dirty="0" err="1"/>
              <a:t>nat</a:t>
            </a:r>
            <a:r>
              <a:rPr lang="id-ID" sz="2400" dirty="0"/>
              <a:t> yang akan dilakukan ketika ada paket berasal dari </a:t>
            </a:r>
            <a:r>
              <a:rPr lang="id-ID" sz="2400" dirty="0" err="1"/>
              <a:t>router</a:t>
            </a:r>
            <a:r>
              <a:rPr lang="id-ID" sz="2400" dirty="0"/>
              <a:t> itu sendiri dengan tujuan </a:t>
            </a:r>
            <a:r>
              <a:rPr lang="id-ID" sz="2400" dirty="0" err="1"/>
              <a:t>ip</a:t>
            </a:r>
            <a:r>
              <a:rPr lang="id-ID" sz="2400" dirty="0"/>
              <a:t> </a:t>
            </a:r>
            <a:r>
              <a:rPr lang="id-ID" sz="2400" dirty="0" err="1"/>
              <a:t>address</a:t>
            </a:r>
            <a:r>
              <a:rPr lang="id-ID" sz="2400" dirty="0"/>
              <a:t> di luar </a:t>
            </a:r>
            <a:r>
              <a:rPr lang="id-ID" sz="2400" dirty="0" err="1"/>
              <a:t>router</a:t>
            </a:r>
            <a:r>
              <a:rPr lang="id-ID" sz="2400" dirty="0"/>
              <a:t>. Paket yang hanya keluar karena melewati </a:t>
            </a:r>
            <a:r>
              <a:rPr lang="id-ID" sz="2400" dirty="0" err="1"/>
              <a:t>router</a:t>
            </a:r>
            <a:r>
              <a:rPr lang="id-ID" sz="2400" dirty="0"/>
              <a:t> tidak akan diproses oleh </a:t>
            </a:r>
            <a:r>
              <a:rPr lang="id-ID" sz="2400" dirty="0" err="1"/>
              <a:t>nat</a:t>
            </a:r>
            <a:r>
              <a:rPr lang="id-ID" sz="2400" dirty="0"/>
              <a:t> jenis ini</a:t>
            </a:r>
          </a:p>
        </p:txBody>
      </p:sp>
    </p:spTree>
    <p:extLst>
      <p:ext uri="{BB962C8B-B14F-4D97-AF65-F5344CB8AC3E}">
        <p14:creationId xmlns:p14="http://schemas.microsoft.com/office/powerpoint/2010/main" val="6305243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3" grpId="0" uiExpand="1" build="p"/>
      <p:bldP spid="6" grpId="0" uiExpand="1" build="p"/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1983300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Tipe NAT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7459EB5-A1A1-3294-2FD4-DE0BA43AFC55}"/>
              </a:ext>
            </a:extLst>
          </p:cNvPr>
          <p:cNvSpPr/>
          <p:nvPr/>
        </p:nvSpPr>
        <p:spPr>
          <a:xfrm>
            <a:off x="9772650" y="4965700"/>
            <a:ext cx="2298700" cy="177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A84B23EE-AD3D-8EB0-C51D-6C15B8B7D0FA}"/>
              </a:ext>
            </a:extLst>
          </p:cNvPr>
          <p:cNvSpPr/>
          <p:nvPr/>
        </p:nvSpPr>
        <p:spPr>
          <a:xfrm>
            <a:off x="4811210" y="1519177"/>
            <a:ext cx="2569580" cy="2569580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d-ID" sz="3200" dirty="0"/>
              <a:t>ROUTER</a:t>
            </a:r>
          </a:p>
        </p:txBody>
      </p:sp>
      <p:sp>
        <p:nvSpPr>
          <p:cNvPr id="5" name="Arrow: Right 4">
            <a:extLst>
              <a:ext uri="{FF2B5EF4-FFF2-40B4-BE49-F238E27FC236}">
                <a16:creationId xmlns:a16="http://schemas.microsoft.com/office/drawing/2014/main" id="{DD95E8BF-2ED5-1CDC-FE7B-0C04E4AAE3F0}"/>
              </a:ext>
            </a:extLst>
          </p:cNvPr>
          <p:cNvSpPr/>
          <p:nvPr/>
        </p:nvSpPr>
        <p:spPr>
          <a:xfrm>
            <a:off x="3277771" y="1730415"/>
            <a:ext cx="7058465" cy="413795"/>
          </a:xfrm>
          <a:prstGeom prst="rightArrow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9" name="Arrow: Right 8">
            <a:extLst>
              <a:ext uri="{FF2B5EF4-FFF2-40B4-BE49-F238E27FC236}">
                <a16:creationId xmlns:a16="http://schemas.microsoft.com/office/drawing/2014/main" id="{F6499A5E-AC6F-6566-F6B4-12FD9DD25C32}"/>
              </a:ext>
            </a:extLst>
          </p:cNvPr>
          <p:cNvSpPr/>
          <p:nvPr/>
        </p:nvSpPr>
        <p:spPr>
          <a:xfrm rot="10800000">
            <a:off x="2039813" y="3541402"/>
            <a:ext cx="7058465" cy="413795"/>
          </a:xfrm>
          <a:prstGeom prst="rightArrow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B2E5024-6F68-047F-9290-10EA0D534B23}"/>
              </a:ext>
            </a:extLst>
          </p:cNvPr>
          <p:cNvSpPr txBox="1"/>
          <p:nvPr/>
        </p:nvSpPr>
        <p:spPr>
          <a:xfrm>
            <a:off x="1791584" y="1619460"/>
            <a:ext cx="13426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d-ID" sz="2800" dirty="0" err="1"/>
              <a:t>srcnat</a:t>
            </a:r>
            <a:endParaRPr lang="id-ID" sz="28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64BE5FA-3521-36E5-68D8-F9362F70773F}"/>
              </a:ext>
            </a:extLst>
          </p:cNvPr>
          <p:cNvSpPr txBox="1"/>
          <p:nvPr/>
        </p:nvSpPr>
        <p:spPr>
          <a:xfrm>
            <a:off x="9172936" y="3428461"/>
            <a:ext cx="13426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2800" dirty="0" err="1"/>
              <a:t>dstnat</a:t>
            </a:r>
            <a:endParaRPr lang="id-ID" sz="2800" dirty="0"/>
          </a:p>
        </p:txBody>
      </p:sp>
      <p:sp>
        <p:nvSpPr>
          <p:cNvPr id="13" name="Arrow: Right 12">
            <a:extLst>
              <a:ext uri="{FF2B5EF4-FFF2-40B4-BE49-F238E27FC236}">
                <a16:creationId xmlns:a16="http://schemas.microsoft.com/office/drawing/2014/main" id="{F3B8DACD-C987-8592-B201-39F7A65ED9BF}"/>
              </a:ext>
            </a:extLst>
          </p:cNvPr>
          <p:cNvSpPr/>
          <p:nvPr/>
        </p:nvSpPr>
        <p:spPr>
          <a:xfrm rot="10800000">
            <a:off x="7380790" y="2235662"/>
            <a:ext cx="1717488" cy="413795"/>
          </a:xfrm>
          <a:prstGeom prst="rightArrow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F3839E7-2E8F-13AE-25F4-0C47FB5397DA}"/>
              </a:ext>
            </a:extLst>
          </p:cNvPr>
          <p:cNvSpPr txBox="1"/>
          <p:nvPr/>
        </p:nvSpPr>
        <p:spPr>
          <a:xfrm>
            <a:off x="9172936" y="2142680"/>
            <a:ext cx="13426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2800" dirty="0" err="1"/>
              <a:t>input</a:t>
            </a:r>
            <a:endParaRPr lang="id-ID" sz="2800" dirty="0"/>
          </a:p>
        </p:txBody>
      </p:sp>
      <p:sp>
        <p:nvSpPr>
          <p:cNvPr id="15" name="Arrow: Right 14">
            <a:extLst>
              <a:ext uri="{FF2B5EF4-FFF2-40B4-BE49-F238E27FC236}">
                <a16:creationId xmlns:a16="http://schemas.microsoft.com/office/drawing/2014/main" id="{542F00C9-7439-E992-C5A9-9DE068D11CC1}"/>
              </a:ext>
            </a:extLst>
          </p:cNvPr>
          <p:cNvSpPr/>
          <p:nvPr/>
        </p:nvSpPr>
        <p:spPr>
          <a:xfrm rot="10800000">
            <a:off x="3277770" y="2985302"/>
            <a:ext cx="1533439" cy="413795"/>
          </a:xfrm>
          <a:prstGeom prst="rightArrow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6" name="Arrow: Right 15">
            <a:extLst>
              <a:ext uri="{FF2B5EF4-FFF2-40B4-BE49-F238E27FC236}">
                <a16:creationId xmlns:a16="http://schemas.microsoft.com/office/drawing/2014/main" id="{2790E465-174B-19D2-A680-F194441A1C8D}"/>
              </a:ext>
            </a:extLst>
          </p:cNvPr>
          <p:cNvSpPr/>
          <p:nvPr/>
        </p:nvSpPr>
        <p:spPr>
          <a:xfrm>
            <a:off x="7380790" y="2994052"/>
            <a:ext cx="1717488" cy="413795"/>
          </a:xfrm>
          <a:prstGeom prst="rightArrow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7" name="Arrow: Right 16">
            <a:extLst>
              <a:ext uri="{FF2B5EF4-FFF2-40B4-BE49-F238E27FC236}">
                <a16:creationId xmlns:a16="http://schemas.microsoft.com/office/drawing/2014/main" id="{BA792035-82DC-C7FF-3995-1A548F22D9FD}"/>
              </a:ext>
            </a:extLst>
          </p:cNvPr>
          <p:cNvSpPr/>
          <p:nvPr/>
        </p:nvSpPr>
        <p:spPr>
          <a:xfrm>
            <a:off x="3277772" y="2235664"/>
            <a:ext cx="1533438" cy="413795"/>
          </a:xfrm>
          <a:prstGeom prst="rightArrow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2C81068A-B5C2-5888-9A54-E43AD22C628A}"/>
              </a:ext>
            </a:extLst>
          </p:cNvPr>
          <p:cNvSpPr txBox="1"/>
          <p:nvPr/>
        </p:nvSpPr>
        <p:spPr>
          <a:xfrm>
            <a:off x="1767959" y="2147116"/>
            <a:ext cx="13426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d-ID" sz="2800" dirty="0" err="1"/>
              <a:t>input</a:t>
            </a:r>
            <a:endParaRPr lang="id-ID" sz="2800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A59250C2-FD0D-266C-A445-EA8CB9243813}"/>
              </a:ext>
            </a:extLst>
          </p:cNvPr>
          <p:cNvSpPr txBox="1"/>
          <p:nvPr/>
        </p:nvSpPr>
        <p:spPr>
          <a:xfrm>
            <a:off x="9135607" y="2884627"/>
            <a:ext cx="13426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2800" dirty="0" err="1"/>
              <a:t>output</a:t>
            </a:r>
            <a:endParaRPr lang="id-ID" sz="2800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5C78C5DE-BB2A-9D97-1E70-7013AE9DAF83}"/>
              </a:ext>
            </a:extLst>
          </p:cNvPr>
          <p:cNvSpPr txBox="1"/>
          <p:nvPr/>
        </p:nvSpPr>
        <p:spPr>
          <a:xfrm>
            <a:off x="1860450" y="2913976"/>
            <a:ext cx="13426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d-ID" sz="2800" dirty="0" err="1"/>
              <a:t>output</a:t>
            </a:r>
            <a:endParaRPr lang="id-ID" sz="2800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1C98D508-E287-3921-48CA-D81D9344C5AD}"/>
              </a:ext>
            </a:extLst>
          </p:cNvPr>
          <p:cNvSpPr/>
          <p:nvPr/>
        </p:nvSpPr>
        <p:spPr>
          <a:xfrm>
            <a:off x="159861" y="1795347"/>
            <a:ext cx="1533439" cy="215633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d-ID" sz="2800" b="1" dirty="0"/>
              <a:t>LAN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4A4D2C23-D2F2-2A9C-ED00-1AB5A88BCF09}"/>
              </a:ext>
            </a:extLst>
          </p:cNvPr>
          <p:cNvSpPr/>
          <p:nvPr/>
        </p:nvSpPr>
        <p:spPr>
          <a:xfrm>
            <a:off x="10515599" y="1725800"/>
            <a:ext cx="1533439" cy="215633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d-ID" sz="2800" b="1" dirty="0"/>
              <a:t>Internet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D37E670E-8819-BED5-8136-FE1A10448B7D}"/>
              </a:ext>
            </a:extLst>
          </p:cNvPr>
          <p:cNvSpPr txBox="1"/>
          <p:nvPr/>
        </p:nvSpPr>
        <p:spPr>
          <a:xfrm>
            <a:off x="470714" y="4896396"/>
            <a:ext cx="9236287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0"/>
            <a:r>
              <a:rPr lang="id-ID" sz="2400" dirty="0"/>
              <a:t>Selanjutnya setelah tahu asal ataupun arah tujuan paket, </a:t>
            </a:r>
            <a:r>
              <a:rPr lang="id-ID" sz="2400" dirty="0" err="1"/>
              <a:t>router</a:t>
            </a:r>
            <a:r>
              <a:rPr lang="id-ID" sz="2400" dirty="0"/>
              <a:t> dapat melakukan beberapa opsi perlakuan terhadap paket tersebut, yang paling umum adalah dibiarkan lewat, ditolak, atau diarahkan menuju ke </a:t>
            </a:r>
            <a:r>
              <a:rPr lang="id-ID" sz="2400" dirty="0" err="1"/>
              <a:t>ip</a:t>
            </a:r>
            <a:r>
              <a:rPr lang="id-ID" sz="2400" dirty="0"/>
              <a:t> </a:t>
            </a:r>
            <a:r>
              <a:rPr lang="id-ID" sz="2400" dirty="0" err="1"/>
              <a:t>address</a:t>
            </a:r>
            <a:r>
              <a:rPr lang="id-ID" sz="2400" dirty="0"/>
              <a:t> lainnya</a:t>
            </a:r>
          </a:p>
        </p:txBody>
      </p:sp>
    </p:spTree>
    <p:extLst>
      <p:ext uri="{BB962C8B-B14F-4D97-AF65-F5344CB8AC3E}">
        <p14:creationId xmlns:p14="http://schemas.microsoft.com/office/powerpoint/2010/main" val="1479346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9" grpId="0" animBg="1"/>
      <p:bldP spid="11" grpId="0"/>
      <p:bldP spid="12" grpId="0"/>
      <p:bldP spid="13" grpId="0" animBg="1"/>
      <p:bldP spid="14" grpId="0"/>
      <p:bldP spid="15" grpId="0" animBg="1"/>
      <p:bldP spid="16" grpId="0" animBg="1"/>
      <p:bldP spid="17" grpId="0" animBg="1"/>
      <p:bldP spid="18" grpId="0"/>
      <p:bldP spid="19" grpId="0"/>
      <p:bldP spid="20" grpId="0"/>
      <p:bldP spid="23" grpId="0" animBg="1"/>
      <p:bldP spid="24" grpId="0" animBg="1"/>
      <p:bldP spid="2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3836371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Tipe Respons NAT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CC46E51-462F-C90D-B0CE-27E1001C38F3}"/>
              </a:ext>
            </a:extLst>
          </p:cNvPr>
          <p:cNvSpPr txBox="1"/>
          <p:nvPr/>
        </p:nvSpPr>
        <p:spPr>
          <a:xfrm>
            <a:off x="536363" y="1838550"/>
            <a:ext cx="1141484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0"/>
            <a:r>
              <a:rPr lang="id-ID" sz="2400" dirty="0"/>
              <a:t>Paket akan diterima dan tidak diteruskan untuk aturan </a:t>
            </a:r>
            <a:r>
              <a:rPr lang="id-ID" sz="2400" dirty="0" err="1"/>
              <a:t>nat</a:t>
            </a:r>
            <a:r>
              <a:rPr lang="id-ID" sz="2400" dirty="0"/>
              <a:t> berikutnya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7459EB5-A1A1-3294-2FD4-DE0BA43AFC55}"/>
              </a:ext>
            </a:extLst>
          </p:cNvPr>
          <p:cNvSpPr/>
          <p:nvPr/>
        </p:nvSpPr>
        <p:spPr>
          <a:xfrm>
            <a:off x="9772650" y="4965700"/>
            <a:ext cx="2298700" cy="177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FE00715-BB32-82E2-34A9-ED4F5E8D1F7C}"/>
              </a:ext>
            </a:extLst>
          </p:cNvPr>
          <p:cNvSpPr txBox="1">
            <a:spLocks/>
          </p:cNvSpPr>
          <p:nvPr/>
        </p:nvSpPr>
        <p:spPr>
          <a:xfrm>
            <a:off x="240789" y="1246003"/>
            <a:ext cx="5398410" cy="604782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fontScale="92500" lnSpcReduction="100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>
              <a:spcBef>
                <a:spcPts val="0"/>
              </a:spcBef>
            </a:pPr>
            <a:r>
              <a:rPr lang="id-ID" b="0" dirty="0" err="1">
                <a:solidFill>
                  <a:srgbClr val="7030A0"/>
                </a:solidFill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Accept</a:t>
            </a:r>
            <a:endParaRPr lang="id-ID" b="0" dirty="0">
              <a:solidFill>
                <a:srgbClr val="7030A0"/>
              </a:solidFill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8331562-C5F4-68B9-CF5D-E8E4618A945A}"/>
              </a:ext>
            </a:extLst>
          </p:cNvPr>
          <p:cNvSpPr txBox="1"/>
          <p:nvPr/>
        </p:nvSpPr>
        <p:spPr>
          <a:xfrm>
            <a:off x="536363" y="2892762"/>
            <a:ext cx="11414848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0"/>
            <a:r>
              <a:rPr lang="id-ID" sz="2400" dirty="0"/>
              <a:t>Alamat tujuan paket akan ditambahkan ke dalam daftar </a:t>
            </a:r>
            <a:r>
              <a:rPr lang="id-ID" sz="2400" dirty="0" err="1"/>
              <a:t>address</a:t>
            </a:r>
            <a:r>
              <a:rPr lang="id-ID" sz="2400" dirty="0"/>
              <a:t> </a:t>
            </a:r>
            <a:r>
              <a:rPr lang="id-ID" sz="2400" dirty="0" err="1"/>
              <a:t>list</a:t>
            </a:r>
            <a:r>
              <a:rPr lang="id-ID" sz="2400" dirty="0"/>
              <a:t> sesuai kategori dibuat</a:t>
            </a:r>
          </a:p>
        </p:txBody>
      </p:sp>
      <p:sp>
        <p:nvSpPr>
          <p:cNvPr id="5" name="내용 개체 틀 2">
            <a:extLst>
              <a:ext uri="{FF2B5EF4-FFF2-40B4-BE49-F238E27FC236}">
                <a16:creationId xmlns:a16="http://schemas.microsoft.com/office/drawing/2014/main" id="{DE7AD601-71E1-08ED-8D81-1577120C0F4A}"/>
              </a:ext>
            </a:extLst>
          </p:cNvPr>
          <p:cNvSpPr txBox="1">
            <a:spLocks/>
          </p:cNvSpPr>
          <p:nvPr/>
        </p:nvSpPr>
        <p:spPr>
          <a:xfrm>
            <a:off x="240789" y="2300215"/>
            <a:ext cx="5398410" cy="604782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fontScale="92500" lnSpcReduction="100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>
              <a:spcBef>
                <a:spcPts val="0"/>
              </a:spcBef>
            </a:pPr>
            <a:r>
              <a:rPr lang="id-ID" b="0" dirty="0" err="1">
                <a:solidFill>
                  <a:srgbClr val="7030A0"/>
                </a:solidFill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Add-dst-to-address-list</a:t>
            </a:r>
            <a:endParaRPr lang="id-ID" b="0" dirty="0">
              <a:solidFill>
                <a:srgbClr val="7030A0"/>
              </a:solidFill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8999DFA-069A-F567-A657-AC8A5EF26E45}"/>
              </a:ext>
            </a:extLst>
          </p:cNvPr>
          <p:cNvSpPr txBox="1"/>
          <p:nvPr/>
        </p:nvSpPr>
        <p:spPr>
          <a:xfrm>
            <a:off x="536363" y="4316306"/>
            <a:ext cx="11414848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0"/>
            <a:r>
              <a:rPr lang="id-ID" sz="2400" dirty="0"/>
              <a:t>Alamat asal paket akan ditambahkan ke dalam daftar </a:t>
            </a:r>
            <a:r>
              <a:rPr lang="id-ID" sz="2400" dirty="0" err="1"/>
              <a:t>address</a:t>
            </a:r>
            <a:r>
              <a:rPr lang="id-ID" sz="2400" dirty="0"/>
              <a:t> </a:t>
            </a:r>
            <a:r>
              <a:rPr lang="id-ID" sz="2400" dirty="0" err="1"/>
              <a:t>list</a:t>
            </a:r>
            <a:r>
              <a:rPr lang="id-ID" sz="2400" dirty="0"/>
              <a:t> sesuai kategori dibuat</a:t>
            </a:r>
          </a:p>
        </p:txBody>
      </p:sp>
      <p:sp>
        <p:nvSpPr>
          <p:cNvPr id="12" name="내용 개체 틀 2">
            <a:extLst>
              <a:ext uri="{FF2B5EF4-FFF2-40B4-BE49-F238E27FC236}">
                <a16:creationId xmlns:a16="http://schemas.microsoft.com/office/drawing/2014/main" id="{969C119D-C3F6-D954-4096-D1A909A8D3D8}"/>
              </a:ext>
            </a:extLst>
          </p:cNvPr>
          <p:cNvSpPr txBox="1">
            <a:spLocks/>
          </p:cNvSpPr>
          <p:nvPr/>
        </p:nvSpPr>
        <p:spPr>
          <a:xfrm>
            <a:off x="240789" y="3723759"/>
            <a:ext cx="5398410" cy="604782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fontScale="92500" lnSpcReduction="100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>
              <a:spcBef>
                <a:spcPts val="0"/>
              </a:spcBef>
            </a:pPr>
            <a:r>
              <a:rPr lang="id-ID" b="0" dirty="0" err="1">
                <a:solidFill>
                  <a:srgbClr val="7030A0"/>
                </a:solidFill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Add-src-to-address-list</a:t>
            </a:r>
            <a:endParaRPr lang="id-ID" b="0" dirty="0">
              <a:solidFill>
                <a:srgbClr val="7030A0"/>
              </a:solidFill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63A455E-D3DA-8500-0163-DB2C2AE4BD9B}"/>
              </a:ext>
            </a:extLst>
          </p:cNvPr>
          <p:cNvSpPr txBox="1"/>
          <p:nvPr/>
        </p:nvSpPr>
        <p:spPr>
          <a:xfrm>
            <a:off x="656502" y="5826276"/>
            <a:ext cx="8740716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0"/>
            <a:r>
              <a:rPr lang="id-ID" sz="2400" dirty="0"/>
              <a:t>Paket akan dialihkan ke aturan paket yang dibuat </a:t>
            </a:r>
            <a:r>
              <a:rPr lang="id-ID" sz="2400" dirty="0" err="1"/>
              <a:t>user</a:t>
            </a:r>
            <a:r>
              <a:rPr lang="id-ID" sz="2400" dirty="0"/>
              <a:t> berdasarkan tujuan pengalihan</a:t>
            </a:r>
          </a:p>
        </p:txBody>
      </p:sp>
      <p:sp>
        <p:nvSpPr>
          <p:cNvPr id="14" name="내용 개체 틀 2">
            <a:extLst>
              <a:ext uri="{FF2B5EF4-FFF2-40B4-BE49-F238E27FC236}">
                <a16:creationId xmlns:a16="http://schemas.microsoft.com/office/drawing/2014/main" id="{D106B302-DA3D-2CAD-EA53-27998910E0B9}"/>
              </a:ext>
            </a:extLst>
          </p:cNvPr>
          <p:cNvSpPr txBox="1">
            <a:spLocks/>
          </p:cNvSpPr>
          <p:nvPr/>
        </p:nvSpPr>
        <p:spPr>
          <a:xfrm>
            <a:off x="360928" y="5233729"/>
            <a:ext cx="5398410" cy="604782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fontScale="92500" lnSpcReduction="100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>
              <a:spcBef>
                <a:spcPts val="0"/>
              </a:spcBef>
            </a:pPr>
            <a:r>
              <a:rPr lang="id-ID" b="0" dirty="0" err="1">
                <a:solidFill>
                  <a:srgbClr val="7030A0"/>
                </a:solidFill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jump</a:t>
            </a:r>
            <a:endParaRPr lang="id-ID" b="0" dirty="0">
              <a:solidFill>
                <a:srgbClr val="7030A0"/>
              </a:solidFill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63257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3" grpId="0" uiExpand="1" build="p"/>
      <p:bldP spid="4" grpId="0"/>
      <p:bldP spid="5" grpId="0" uiExpand="1" build="p"/>
      <p:bldP spid="11" grpId="0"/>
      <p:bldP spid="12" grpId="0" uiExpand="1" build="p"/>
      <p:bldP spid="13" grpId="0"/>
      <p:bldP spid="14" grpId="0" uiExpand="1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3836371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Tipe Respons NAT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CC46E51-462F-C90D-B0CE-27E1001C38F3}"/>
              </a:ext>
            </a:extLst>
          </p:cNvPr>
          <p:cNvSpPr txBox="1"/>
          <p:nvPr/>
        </p:nvSpPr>
        <p:spPr>
          <a:xfrm>
            <a:off x="536363" y="1682441"/>
            <a:ext cx="11414848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0"/>
            <a:r>
              <a:rPr lang="id-ID" sz="2400" dirty="0"/>
              <a:t>Akan dilakukan pengiriman log/catatan </a:t>
            </a:r>
            <a:r>
              <a:rPr lang="id-ID" sz="2400" dirty="0" err="1"/>
              <a:t>history</a:t>
            </a:r>
            <a:r>
              <a:rPr lang="id-ID" sz="2400" dirty="0"/>
              <a:t> yang berisi berbagai informasi seperti </a:t>
            </a:r>
            <a:r>
              <a:rPr lang="id-ID" sz="2400" dirty="0" err="1"/>
              <a:t>interface</a:t>
            </a:r>
            <a:r>
              <a:rPr lang="id-ID" sz="2400" dirty="0"/>
              <a:t> masuknya paket, </a:t>
            </a:r>
            <a:r>
              <a:rPr lang="id-ID" sz="2400" dirty="0" err="1"/>
              <a:t>interface</a:t>
            </a:r>
            <a:r>
              <a:rPr lang="id-ID" sz="2400" dirty="0"/>
              <a:t> keluar, asal </a:t>
            </a:r>
            <a:r>
              <a:rPr lang="id-ID" sz="2400" dirty="0" err="1"/>
              <a:t>mac</a:t>
            </a:r>
            <a:r>
              <a:rPr lang="id-ID" sz="2400" dirty="0"/>
              <a:t> </a:t>
            </a:r>
            <a:r>
              <a:rPr lang="id-ID" sz="2400" dirty="0" err="1"/>
              <a:t>address</a:t>
            </a:r>
            <a:r>
              <a:rPr lang="id-ID" sz="2400" dirty="0"/>
              <a:t>, </a:t>
            </a:r>
            <a:r>
              <a:rPr lang="id-ID" sz="2400" dirty="0" err="1"/>
              <a:t>protocol</a:t>
            </a:r>
            <a:r>
              <a:rPr lang="id-ID" sz="2400" dirty="0"/>
              <a:t>, dll. setelah dicatat maka paket akan diteruskan untuk diproses ke aturan selanjutnya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7459EB5-A1A1-3294-2FD4-DE0BA43AFC55}"/>
              </a:ext>
            </a:extLst>
          </p:cNvPr>
          <p:cNvSpPr/>
          <p:nvPr/>
        </p:nvSpPr>
        <p:spPr>
          <a:xfrm>
            <a:off x="9772650" y="4965700"/>
            <a:ext cx="2298700" cy="177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FE00715-BB32-82E2-34A9-ED4F5E8D1F7C}"/>
              </a:ext>
            </a:extLst>
          </p:cNvPr>
          <p:cNvSpPr txBox="1">
            <a:spLocks/>
          </p:cNvSpPr>
          <p:nvPr/>
        </p:nvSpPr>
        <p:spPr>
          <a:xfrm>
            <a:off x="240789" y="1160698"/>
            <a:ext cx="5398410" cy="604782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fontScale="92500" lnSpcReduction="100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>
              <a:spcBef>
                <a:spcPts val="0"/>
              </a:spcBef>
            </a:pPr>
            <a:r>
              <a:rPr lang="id-ID" b="0" dirty="0">
                <a:solidFill>
                  <a:srgbClr val="7030A0"/>
                </a:solidFill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log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8999DFA-069A-F567-A657-AC8A5EF26E45}"/>
              </a:ext>
            </a:extLst>
          </p:cNvPr>
          <p:cNvSpPr txBox="1"/>
          <p:nvPr/>
        </p:nvSpPr>
        <p:spPr>
          <a:xfrm>
            <a:off x="536363" y="3700581"/>
            <a:ext cx="11414848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0"/>
            <a:r>
              <a:rPr lang="id-ID" sz="2400" dirty="0"/>
              <a:t>Port dan </a:t>
            </a:r>
            <a:r>
              <a:rPr lang="id-ID" sz="2400" dirty="0" err="1"/>
              <a:t>ip</a:t>
            </a:r>
            <a:r>
              <a:rPr lang="id-ID" sz="2400" dirty="0"/>
              <a:t> asal paket dan akan simpan </a:t>
            </a:r>
            <a:r>
              <a:rPr lang="id-ID" sz="2400" dirty="0" err="1"/>
              <a:t>dirubah</a:t>
            </a:r>
            <a:r>
              <a:rPr lang="id-ID" sz="2400" dirty="0"/>
              <a:t> menjadi </a:t>
            </a:r>
            <a:r>
              <a:rPr lang="id-ID" sz="2400" dirty="0" err="1"/>
              <a:t>port</a:t>
            </a:r>
            <a:r>
              <a:rPr lang="id-ID" sz="2400" dirty="0"/>
              <a:t> dan </a:t>
            </a:r>
            <a:r>
              <a:rPr lang="id-ID" sz="2400" dirty="0" err="1"/>
              <a:t>ip</a:t>
            </a:r>
            <a:r>
              <a:rPr lang="id-ID" sz="2400" dirty="0"/>
              <a:t> tertentu sesuai dengan aturan </a:t>
            </a:r>
            <a:r>
              <a:rPr lang="id-ID" sz="2400" dirty="0" err="1"/>
              <a:t>nat</a:t>
            </a:r>
            <a:r>
              <a:rPr lang="id-ID" sz="2400" dirty="0"/>
              <a:t> yang sudah ditetapkan kemudian dicatat sehingga balasan dari paket dapat dikirimkan dengan sesuai</a:t>
            </a:r>
          </a:p>
        </p:txBody>
      </p:sp>
      <p:sp>
        <p:nvSpPr>
          <p:cNvPr id="12" name="내용 개체 틀 2">
            <a:extLst>
              <a:ext uri="{FF2B5EF4-FFF2-40B4-BE49-F238E27FC236}">
                <a16:creationId xmlns:a16="http://schemas.microsoft.com/office/drawing/2014/main" id="{969C119D-C3F6-D954-4096-D1A909A8D3D8}"/>
              </a:ext>
            </a:extLst>
          </p:cNvPr>
          <p:cNvSpPr txBox="1">
            <a:spLocks/>
          </p:cNvSpPr>
          <p:nvPr/>
        </p:nvSpPr>
        <p:spPr>
          <a:xfrm>
            <a:off x="240789" y="3198217"/>
            <a:ext cx="5398410" cy="604782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fontScale="92500" lnSpcReduction="100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>
              <a:spcBef>
                <a:spcPts val="0"/>
              </a:spcBef>
            </a:pPr>
            <a:r>
              <a:rPr lang="id-ID" b="0" dirty="0" err="1">
                <a:solidFill>
                  <a:srgbClr val="7030A0"/>
                </a:solidFill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masquerade</a:t>
            </a:r>
            <a:endParaRPr lang="id-ID" b="0" dirty="0">
              <a:solidFill>
                <a:srgbClr val="7030A0"/>
              </a:solidFill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63A455E-D3DA-8500-0163-DB2C2AE4BD9B}"/>
              </a:ext>
            </a:extLst>
          </p:cNvPr>
          <p:cNvSpPr txBox="1"/>
          <p:nvPr/>
        </p:nvSpPr>
        <p:spPr>
          <a:xfrm>
            <a:off x="536363" y="5477950"/>
            <a:ext cx="874071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0"/>
            <a:r>
              <a:rPr lang="id-ID" sz="2400" dirty="0"/>
              <a:t>Membuat pasangan 1 banding 1 antara </a:t>
            </a:r>
            <a:r>
              <a:rPr lang="id-ID" sz="2400" dirty="0" err="1"/>
              <a:t>ip</a:t>
            </a:r>
            <a:r>
              <a:rPr lang="id-ID" sz="2400" dirty="0"/>
              <a:t> </a:t>
            </a:r>
            <a:r>
              <a:rPr lang="id-ID" sz="2400" dirty="0" err="1"/>
              <a:t>private</a:t>
            </a:r>
            <a:r>
              <a:rPr lang="id-ID" sz="2400" dirty="0"/>
              <a:t> dan </a:t>
            </a:r>
            <a:r>
              <a:rPr lang="id-ID" sz="2400" dirty="0" err="1"/>
              <a:t>ip</a:t>
            </a:r>
            <a:r>
              <a:rPr lang="id-ID" sz="2400" dirty="0"/>
              <a:t> </a:t>
            </a:r>
            <a:r>
              <a:rPr lang="id-ID" sz="2400" dirty="0" err="1"/>
              <a:t>public</a:t>
            </a:r>
            <a:r>
              <a:rPr lang="id-ID" sz="2400" dirty="0"/>
              <a:t>, sehingga ketika ada paket ditujukan untuk </a:t>
            </a:r>
            <a:r>
              <a:rPr lang="id-ID" sz="2400" dirty="0" err="1"/>
              <a:t>ip</a:t>
            </a:r>
            <a:r>
              <a:rPr lang="id-ID" sz="2400" dirty="0"/>
              <a:t> </a:t>
            </a:r>
            <a:r>
              <a:rPr lang="id-ID" sz="2400" dirty="0" err="1"/>
              <a:t>public</a:t>
            </a:r>
            <a:r>
              <a:rPr lang="id-ID" sz="2400" dirty="0"/>
              <a:t> akan diteruskan menuju sandingan </a:t>
            </a:r>
            <a:r>
              <a:rPr lang="id-ID" sz="2400" dirty="0" err="1"/>
              <a:t>ip</a:t>
            </a:r>
            <a:r>
              <a:rPr lang="id-ID" sz="2400" dirty="0"/>
              <a:t> </a:t>
            </a:r>
            <a:r>
              <a:rPr lang="id-ID" sz="2400" dirty="0" err="1"/>
              <a:t>privatenya</a:t>
            </a:r>
            <a:endParaRPr lang="id-ID" sz="2400" dirty="0"/>
          </a:p>
        </p:txBody>
      </p:sp>
      <p:sp>
        <p:nvSpPr>
          <p:cNvPr id="14" name="내용 개체 틀 2">
            <a:extLst>
              <a:ext uri="{FF2B5EF4-FFF2-40B4-BE49-F238E27FC236}">
                <a16:creationId xmlns:a16="http://schemas.microsoft.com/office/drawing/2014/main" id="{D106B302-DA3D-2CAD-EA53-27998910E0B9}"/>
              </a:ext>
            </a:extLst>
          </p:cNvPr>
          <p:cNvSpPr txBox="1">
            <a:spLocks/>
          </p:cNvSpPr>
          <p:nvPr/>
        </p:nvSpPr>
        <p:spPr>
          <a:xfrm>
            <a:off x="240789" y="4873168"/>
            <a:ext cx="5398410" cy="604782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fontScale="92500" lnSpcReduction="100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>
              <a:spcBef>
                <a:spcPts val="0"/>
              </a:spcBef>
            </a:pPr>
            <a:r>
              <a:rPr lang="id-ID" b="0" dirty="0" err="1">
                <a:solidFill>
                  <a:srgbClr val="7030A0"/>
                </a:solidFill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netmap</a:t>
            </a:r>
            <a:endParaRPr lang="id-ID" b="0" dirty="0">
              <a:solidFill>
                <a:srgbClr val="7030A0"/>
              </a:solidFill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62045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3" grpId="0" uiExpand="1" build="p"/>
      <p:bldP spid="11" grpId="0"/>
      <p:bldP spid="12" grpId="0" uiExpand="1" build="p"/>
      <p:bldP spid="13" grpId="0"/>
      <p:bldP spid="14" grpId="0" uiExpand="1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3836371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Tipe Respons NAT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CC46E51-462F-C90D-B0CE-27E1001C38F3}"/>
              </a:ext>
            </a:extLst>
          </p:cNvPr>
          <p:cNvSpPr txBox="1"/>
          <p:nvPr/>
        </p:nvSpPr>
        <p:spPr>
          <a:xfrm>
            <a:off x="409754" y="1626357"/>
            <a:ext cx="11414848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0"/>
            <a:r>
              <a:rPr lang="id-ID" sz="2400" dirty="0"/>
              <a:t>Ketika paket sesuai dengan aturan maka akan dimasukkan dalam perhitungan </a:t>
            </a:r>
            <a:r>
              <a:rPr lang="id-ID" sz="2400" dirty="0" err="1"/>
              <a:t>counter</a:t>
            </a:r>
            <a:r>
              <a:rPr lang="id-ID" sz="2400" dirty="0"/>
              <a:t> dan selanjutnya diteruskan ke aturan berikutnya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7459EB5-A1A1-3294-2FD4-DE0BA43AFC55}"/>
              </a:ext>
            </a:extLst>
          </p:cNvPr>
          <p:cNvSpPr/>
          <p:nvPr/>
        </p:nvSpPr>
        <p:spPr>
          <a:xfrm>
            <a:off x="9772650" y="4965700"/>
            <a:ext cx="2298700" cy="177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FE00715-BB32-82E2-34A9-ED4F5E8D1F7C}"/>
              </a:ext>
            </a:extLst>
          </p:cNvPr>
          <p:cNvSpPr txBox="1">
            <a:spLocks/>
          </p:cNvSpPr>
          <p:nvPr/>
        </p:nvSpPr>
        <p:spPr>
          <a:xfrm>
            <a:off x="114180" y="1104614"/>
            <a:ext cx="5398410" cy="604782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fontScale="92500" lnSpcReduction="100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>
              <a:spcBef>
                <a:spcPts val="0"/>
              </a:spcBef>
            </a:pPr>
            <a:r>
              <a:rPr lang="id-ID" b="0" dirty="0" err="1">
                <a:solidFill>
                  <a:srgbClr val="7030A0"/>
                </a:solidFill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passtrough</a:t>
            </a:r>
            <a:endParaRPr lang="id-ID" b="0" dirty="0">
              <a:solidFill>
                <a:srgbClr val="7030A0"/>
              </a:solidFill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8999DFA-069A-F567-A657-AC8A5EF26E45}"/>
              </a:ext>
            </a:extLst>
          </p:cNvPr>
          <p:cNvSpPr txBox="1"/>
          <p:nvPr/>
        </p:nvSpPr>
        <p:spPr>
          <a:xfrm>
            <a:off x="526984" y="3995275"/>
            <a:ext cx="11414848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0"/>
            <a:r>
              <a:rPr lang="id-ID" sz="2400" dirty="0"/>
              <a:t>Paket akan dialihkan kembali kepada urutan aturan yang sebelumnya melakukan </a:t>
            </a:r>
            <a:r>
              <a:rPr lang="id-ID" sz="2400" dirty="0" err="1"/>
              <a:t>jump</a:t>
            </a:r>
            <a:r>
              <a:rPr lang="id-ID" sz="2400" dirty="0"/>
              <a:t>, sehingga paket dapat dilanjutkan diproses ke aturan/perlakuan berikutnya</a:t>
            </a:r>
          </a:p>
        </p:txBody>
      </p:sp>
      <p:sp>
        <p:nvSpPr>
          <p:cNvPr id="12" name="내용 개체 틀 2">
            <a:extLst>
              <a:ext uri="{FF2B5EF4-FFF2-40B4-BE49-F238E27FC236}">
                <a16:creationId xmlns:a16="http://schemas.microsoft.com/office/drawing/2014/main" id="{969C119D-C3F6-D954-4096-D1A909A8D3D8}"/>
              </a:ext>
            </a:extLst>
          </p:cNvPr>
          <p:cNvSpPr txBox="1">
            <a:spLocks/>
          </p:cNvSpPr>
          <p:nvPr/>
        </p:nvSpPr>
        <p:spPr>
          <a:xfrm>
            <a:off x="240789" y="3490204"/>
            <a:ext cx="5398410" cy="604782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fontScale="92500" lnSpcReduction="100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>
              <a:spcBef>
                <a:spcPts val="0"/>
              </a:spcBef>
            </a:pPr>
            <a:r>
              <a:rPr lang="id-ID" b="0" dirty="0" err="1">
                <a:solidFill>
                  <a:srgbClr val="7030A0"/>
                </a:solidFill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return</a:t>
            </a:r>
            <a:endParaRPr lang="id-ID" b="0" dirty="0">
              <a:solidFill>
                <a:srgbClr val="7030A0"/>
              </a:solidFill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63A455E-D3DA-8500-0163-DB2C2AE4BD9B}"/>
              </a:ext>
            </a:extLst>
          </p:cNvPr>
          <p:cNvSpPr txBox="1"/>
          <p:nvPr/>
        </p:nvSpPr>
        <p:spPr>
          <a:xfrm>
            <a:off x="437889" y="5431054"/>
            <a:ext cx="8740716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0"/>
            <a:r>
              <a:rPr lang="id-ID" sz="2400" dirty="0"/>
              <a:t>Mengubah </a:t>
            </a:r>
            <a:r>
              <a:rPr lang="id-ID" sz="2400" dirty="0" err="1"/>
              <a:t>ip</a:t>
            </a:r>
            <a:r>
              <a:rPr lang="id-ID" sz="2400" dirty="0"/>
              <a:t> </a:t>
            </a:r>
            <a:r>
              <a:rPr lang="id-ID" sz="2400" dirty="0" err="1"/>
              <a:t>address</a:t>
            </a:r>
            <a:r>
              <a:rPr lang="id-ID" sz="2400" dirty="0"/>
              <a:t> dan </a:t>
            </a:r>
            <a:r>
              <a:rPr lang="id-ID" sz="2400" dirty="0" err="1"/>
              <a:t>port</a:t>
            </a:r>
            <a:r>
              <a:rPr lang="id-ID" sz="2400" dirty="0"/>
              <a:t> asal tujuan paket menjadi </a:t>
            </a:r>
            <a:r>
              <a:rPr lang="id-ID" sz="2400" dirty="0" err="1"/>
              <a:t>ip</a:t>
            </a:r>
            <a:r>
              <a:rPr lang="id-ID" sz="2400" dirty="0"/>
              <a:t> </a:t>
            </a:r>
            <a:r>
              <a:rPr lang="id-ID" sz="2400" dirty="0" err="1"/>
              <a:t>address</a:t>
            </a:r>
            <a:r>
              <a:rPr lang="id-ID" sz="2400" dirty="0"/>
              <a:t> dan </a:t>
            </a:r>
            <a:r>
              <a:rPr lang="id-ID" sz="2400" dirty="0" err="1"/>
              <a:t>port</a:t>
            </a:r>
            <a:r>
              <a:rPr lang="id-ID" sz="2400" dirty="0"/>
              <a:t> yang telah ditetapkan oleh </a:t>
            </a:r>
            <a:r>
              <a:rPr lang="id-ID" sz="2400" dirty="0" err="1"/>
              <a:t>user</a:t>
            </a:r>
            <a:endParaRPr lang="id-ID" sz="2400" dirty="0"/>
          </a:p>
        </p:txBody>
      </p:sp>
      <p:sp>
        <p:nvSpPr>
          <p:cNvPr id="14" name="내용 개체 틀 2">
            <a:extLst>
              <a:ext uri="{FF2B5EF4-FFF2-40B4-BE49-F238E27FC236}">
                <a16:creationId xmlns:a16="http://schemas.microsoft.com/office/drawing/2014/main" id="{D106B302-DA3D-2CAD-EA53-27998910E0B9}"/>
              </a:ext>
            </a:extLst>
          </p:cNvPr>
          <p:cNvSpPr txBox="1">
            <a:spLocks/>
          </p:cNvSpPr>
          <p:nvPr/>
        </p:nvSpPr>
        <p:spPr>
          <a:xfrm>
            <a:off x="240789" y="4826272"/>
            <a:ext cx="5398410" cy="604782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fontScale="92500" lnSpcReduction="100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>
              <a:spcBef>
                <a:spcPts val="0"/>
              </a:spcBef>
            </a:pPr>
            <a:r>
              <a:rPr lang="id-ID" b="0" dirty="0" err="1">
                <a:solidFill>
                  <a:srgbClr val="7030A0"/>
                </a:solidFill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src-nat</a:t>
            </a:r>
            <a:endParaRPr lang="id-ID" b="0" dirty="0">
              <a:solidFill>
                <a:srgbClr val="7030A0"/>
              </a:solidFill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601BADD-DBA4-933A-BC62-77A6C81E341C}"/>
              </a:ext>
            </a:extLst>
          </p:cNvPr>
          <p:cNvSpPr txBox="1"/>
          <p:nvPr/>
        </p:nvSpPr>
        <p:spPr>
          <a:xfrm>
            <a:off x="526984" y="2861683"/>
            <a:ext cx="11414848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0"/>
            <a:r>
              <a:rPr lang="id-ID" sz="2400" dirty="0"/>
              <a:t>Mengubah </a:t>
            </a:r>
            <a:r>
              <a:rPr lang="id-ID" sz="2400" dirty="0" err="1"/>
              <a:t>ip</a:t>
            </a:r>
            <a:r>
              <a:rPr lang="id-ID" sz="2400" dirty="0"/>
              <a:t> dan </a:t>
            </a:r>
            <a:r>
              <a:rPr lang="id-ID" sz="2400" dirty="0" err="1"/>
              <a:t>port</a:t>
            </a:r>
            <a:r>
              <a:rPr lang="id-ID" sz="2400" dirty="0"/>
              <a:t> tujuan paket menjadi </a:t>
            </a:r>
            <a:r>
              <a:rPr lang="id-ID" sz="2400" dirty="0" err="1"/>
              <a:t>ip</a:t>
            </a:r>
            <a:r>
              <a:rPr lang="id-ID" sz="2400" dirty="0"/>
              <a:t> dan </a:t>
            </a:r>
            <a:r>
              <a:rPr lang="id-ID" sz="2400" dirty="0" err="1"/>
              <a:t>port</a:t>
            </a:r>
            <a:r>
              <a:rPr lang="id-ID" sz="2400" dirty="0"/>
              <a:t> tertentu yang telah ditetapkan oleh </a:t>
            </a:r>
            <a:r>
              <a:rPr lang="id-ID" sz="2400" dirty="0" err="1"/>
              <a:t>user</a:t>
            </a:r>
            <a:endParaRPr lang="id-ID" sz="2400" dirty="0"/>
          </a:p>
        </p:txBody>
      </p:sp>
      <p:sp>
        <p:nvSpPr>
          <p:cNvPr id="5" name="내용 개체 틀 2">
            <a:extLst>
              <a:ext uri="{FF2B5EF4-FFF2-40B4-BE49-F238E27FC236}">
                <a16:creationId xmlns:a16="http://schemas.microsoft.com/office/drawing/2014/main" id="{8EE031D4-1AFD-69E7-4F83-7734829AF3BB}"/>
              </a:ext>
            </a:extLst>
          </p:cNvPr>
          <p:cNvSpPr txBox="1">
            <a:spLocks/>
          </p:cNvSpPr>
          <p:nvPr/>
        </p:nvSpPr>
        <p:spPr>
          <a:xfrm>
            <a:off x="231410" y="2418591"/>
            <a:ext cx="5398410" cy="604782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fontScale="92500" lnSpcReduction="100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>
              <a:spcBef>
                <a:spcPts val="0"/>
              </a:spcBef>
            </a:pPr>
            <a:r>
              <a:rPr lang="id-ID" b="0" dirty="0" err="1">
                <a:solidFill>
                  <a:srgbClr val="7030A0"/>
                </a:solidFill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redirect</a:t>
            </a:r>
            <a:endParaRPr lang="id-ID" b="0" dirty="0">
              <a:solidFill>
                <a:srgbClr val="7030A0"/>
              </a:solidFill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24709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3" grpId="0" uiExpand="1" build="p"/>
      <p:bldP spid="11" grpId="0"/>
      <p:bldP spid="12" grpId="0" uiExpand="1" build="p"/>
      <p:bldP spid="13" grpId="0"/>
      <p:bldP spid="14" grpId="0" uiExpand="1" build="p"/>
      <p:bldP spid="4" grpId="0"/>
      <p:bldP spid="5" grpId="0" uiExpand="1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2892138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Contoh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srcnat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7459EB5-A1A1-3294-2FD4-DE0BA43AFC55}"/>
              </a:ext>
            </a:extLst>
          </p:cNvPr>
          <p:cNvSpPr/>
          <p:nvPr/>
        </p:nvSpPr>
        <p:spPr>
          <a:xfrm>
            <a:off x="9772650" y="4965700"/>
            <a:ext cx="2298700" cy="177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pic>
        <p:nvPicPr>
          <p:cNvPr id="15" name="Picture 14" descr="A white circle with black arrows in it&#10;&#10;Description automatically generated">
            <a:extLst>
              <a:ext uri="{FF2B5EF4-FFF2-40B4-BE49-F238E27FC236}">
                <a16:creationId xmlns:a16="http://schemas.microsoft.com/office/drawing/2014/main" id="{40A10611-5DC0-859B-CF2B-0BEC8956FC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3102" y="3722455"/>
            <a:ext cx="9501653" cy="3135545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43D93BAB-FD98-D4F7-A0E9-87CF04AAC54F}"/>
              </a:ext>
            </a:extLst>
          </p:cNvPr>
          <p:cNvSpPr txBox="1"/>
          <p:nvPr/>
        </p:nvSpPr>
        <p:spPr>
          <a:xfrm>
            <a:off x="478302" y="1224203"/>
            <a:ext cx="2892138" cy="64633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latinLnBrk="0"/>
            <a:r>
              <a:rPr lang="id-ID" dirty="0"/>
              <a:t>Tolong buka halaman http://www.yahoo.com</a:t>
            </a:r>
          </a:p>
        </p:txBody>
      </p: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D761C763-C7E1-105B-D8D8-3277E6B171A5}"/>
              </a:ext>
            </a:extLst>
          </p:cNvPr>
          <p:cNvCxnSpPr>
            <a:cxnSpLocks/>
          </p:cNvCxnSpPr>
          <p:nvPr/>
        </p:nvCxnSpPr>
        <p:spPr>
          <a:xfrm flipV="1">
            <a:off x="900332" y="1866141"/>
            <a:ext cx="0" cy="185631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0" name="TextBox 19">
            <a:extLst>
              <a:ext uri="{FF2B5EF4-FFF2-40B4-BE49-F238E27FC236}">
                <a16:creationId xmlns:a16="http://schemas.microsoft.com/office/drawing/2014/main" id="{0AAE3B77-BDD9-4386-5AD3-AEB43E6DFE16}"/>
              </a:ext>
            </a:extLst>
          </p:cNvPr>
          <p:cNvSpPr txBox="1"/>
          <p:nvPr/>
        </p:nvSpPr>
        <p:spPr>
          <a:xfrm>
            <a:off x="1309474" y="2042314"/>
            <a:ext cx="3308251" cy="120032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atinLnBrk="0"/>
            <a:r>
              <a:rPr lang="id-ID" b="1" u="sng" dirty="0"/>
              <a:t>Proses 1</a:t>
            </a:r>
          </a:p>
          <a:p>
            <a:pPr latinLnBrk="0"/>
            <a:r>
              <a:rPr lang="id-ID" dirty="0"/>
              <a:t>Asal : 192.168.1.3 : 3800</a:t>
            </a:r>
          </a:p>
          <a:p>
            <a:pPr latinLnBrk="0"/>
            <a:r>
              <a:rPr lang="id-ID" dirty="0"/>
              <a:t>Tujuan : 209.131.26.158 : 80</a:t>
            </a:r>
          </a:p>
          <a:p>
            <a:pPr latinLnBrk="0"/>
            <a:r>
              <a:rPr lang="id-ID" dirty="0"/>
              <a:t>	(www.yahoo.com)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A09A2472-ED9B-6866-BB65-C84E3425409D}"/>
              </a:ext>
            </a:extLst>
          </p:cNvPr>
          <p:cNvSpPr txBox="1"/>
          <p:nvPr/>
        </p:nvSpPr>
        <p:spPr>
          <a:xfrm>
            <a:off x="3530981" y="1219810"/>
            <a:ext cx="6933032" cy="64633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atinLnBrk="0"/>
            <a:r>
              <a:rPr lang="id-ID" b="1" u="sng" dirty="0"/>
              <a:t>Proses 2</a:t>
            </a:r>
          </a:p>
          <a:p>
            <a:pPr latinLnBrk="0"/>
            <a:r>
              <a:rPr lang="id-ID" dirty="0"/>
              <a:t>NAT memetakan IP dan Port </a:t>
            </a:r>
            <a:r>
              <a:rPr lang="id-ID" dirty="0" err="1"/>
              <a:t>private</a:t>
            </a:r>
            <a:r>
              <a:rPr lang="id-ID" dirty="0"/>
              <a:t> menjadi IP dan Port </a:t>
            </a:r>
            <a:r>
              <a:rPr lang="id-ID" dirty="0" err="1"/>
              <a:t>Public</a:t>
            </a:r>
            <a:endParaRPr lang="id-ID" dirty="0"/>
          </a:p>
        </p:txBody>
      </p:sp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53004A82-8D63-559E-DCC9-470FFC4B636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2659440"/>
              </p:ext>
            </p:extLst>
          </p:nvPr>
        </p:nvGraphicFramePr>
        <p:xfrm>
          <a:off x="4745512" y="2042314"/>
          <a:ext cx="4461805" cy="12120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38424">
                  <a:extLst>
                    <a:ext uri="{9D8B030D-6E8A-4147-A177-3AD203B41FA5}">
                      <a16:colId xmlns:a16="http://schemas.microsoft.com/office/drawing/2014/main" val="3489770319"/>
                    </a:ext>
                  </a:extLst>
                </a:gridCol>
                <a:gridCol w="2123381">
                  <a:extLst>
                    <a:ext uri="{9D8B030D-6E8A-4147-A177-3AD203B41FA5}">
                      <a16:colId xmlns:a16="http://schemas.microsoft.com/office/drawing/2014/main" val="863108143"/>
                    </a:ext>
                  </a:extLst>
                </a:gridCol>
              </a:tblGrid>
              <a:tr h="404027">
                <a:tc>
                  <a:txBody>
                    <a:bodyPr/>
                    <a:lstStyle/>
                    <a:p>
                      <a:pPr algn="ctr"/>
                      <a:r>
                        <a:rPr lang="id-ID" sz="1600" dirty="0" err="1"/>
                        <a:t>Private</a:t>
                      </a:r>
                      <a:endParaRPr lang="id-ID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 err="1"/>
                        <a:t>Public</a:t>
                      </a:r>
                      <a:endParaRPr lang="id-ID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43934513"/>
                  </a:ext>
                </a:extLst>
              </a:tr>
              <a:tr h="404027"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192.168.1.3 : 3800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145.12.131.7 : 6283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93953"/>
                  </a:ext>
                </a:extLst>
              </a:tr>
              <a:tr h="404027"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...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600" dirty="0"/>
                        <a:t>...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07879234"/>
                  </a:ext>
                </a:extLst>
              </a:tr>
            </a:tbl>
          </a:graphicData>
        </a:graphic>
      </p:graphicFrame>
      <p:sp>
        <p:nvSpPr>
          <p:cNvPr id="24" name="TextBox 23">
            <a:extLst>
              <a:ext uri="{FF2B5EF4-FFF2-40B4-BE49-F238E27FC236}">
                <a16:creationId xmlns:a16="http://schemas.microsoft.com/office/drawing/2014/main" id="{BB544558-ACA5-8B2C-859B-935F844131AF}"/>
              </a:ext>
            </a:extLst>
          </p:cNvPr>
          <p:cNvSpPr txBox="1"/>
          <p:nvPr/>
        </p:nvSpPr>
        <p:spPr>
          <a:xfrm>
            <a:off x="8763099" y="3422802"/>
            <a:ext cx="3308251" cy="120032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atinLnBrk="0"/>
            <a:r>
              <a:rPr lang="id-ID" b="1" u="sng" dirty="0"/>
              <a:t>Proses 3</a:t>
            </a:r>
          </a:p>
          <a:p>
            <a:pPr latinLnBrk="0"/>
            <a:r>
              <a:rPr lang="id-ID" dirty="0"/>
              <a:t>Asal : </a:t>
            </a:r>
            <a:r>
              <a:rPr lang="id-ID" sz="1800" dirty="0"/>
              <a:t>145.12.131.7 : 6283</a:t>
            </a:r>
            <a:endParaRPr lang="id-ID" dirty="0"/>
          </a:p>
          <a:p>
            <a:pPr latinLnBrk="0"/>
            <a:r>
              <a:rPr lang="id-ID" dirty="0"/>
              <a:t>Tujuan : 209.131.26.158 : 80</a:t>
            </a:r>
          </a:p>
          <a:p>
            <a:pPr latinLnBrk="0"/>
            <a:r>
              <a:rPr lang="id-ID" dirty="0"/>
              <a:t>	(www.yahoo.com)</a:t>
            </a:r>
          </a:p>
        </p:txBody>
      </p:sp>
    </p:spTree>
    <p:extLst>
      <p:ext uri="{BB962C8B-B14F-4D97-AF65-F5344CB8AC3E}">
        <p14:creationId xmlns:p14="http://schemas.microsoft.com/office/powerpoint/2010/main" val="17468561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0" grpId="0" animBg="1"/>
      <p:bldP spid="22" grpId="0" animBg="1"/>
      <p:bldP spid="2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2892138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Contoh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srcnat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7459EB5-A1A1-3294-2FD4-DE0BA43AFC55}"/>
              </a:ext>
            </a:extLst>
          </p:cNvPr>
          <p:cNvSpPr/>
          <p:nvPr/>
        </p:nvSpPr>
        <p:spPr>
          <a:xfrm>
            <a:off x="9772650" y="4965700"/>
            <a:ext cx="2298700" cy="177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pic>
        <p:nvPicPr>
          <p:cNvPr id="15" name="Picture 14" descr="A white circle with black arrows in it&#10;&#10;Description automatically generated">
            <a:extLst>
              <a:ext uri="{FF2B5EF4-FFF2-40B4-BE49-F238E27FC236}">
                <a16:creationId xmlns:a16="http://schemas.microsoft.com/office/drawing/2014/main" id="{40A10611-5DC0-859B-CF2B-0BEC8956FC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3102" y="3722455"/>
            <a:ext cx="9501653" cy="3135545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0AAE3B77-BDD9-4386-5AD3-AEB43E6DFE16}"/>
              </a:ext>
            </a:extLst>
          </p:cNvPr>
          <p:cNvSpPr txBox="1"/>
          <p:nvPr/>
        </p:nvSpPr>
        <p:spPr>
          <a:xfrm>
            <a:off x="549819" y="2648354"/>
            <a:ext cx="3308251" cy="9233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atinLnBrk="0"/>
            <a:r>
              <a:rPr lang="id-ID" b="1" u="sng" dirty="0"/>
              <a:t>Proses 6</a:t>
            </a:r>
          </a:p>
          <a:p>
            <a:pPr latinLnBrk="0"/>
            <a:r>
              <a:rPr lang="id-ID" dirty="0"/>
              <a:t>Asal : 209.131.26.158 : 80 Tujuan : 192.168.1.3 : 3800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A09A2472-ED9B-6866-BB65-C84E3425409D}"/>
              </a:ext>
            </a:extLst>
          </p:cNvPr>
          <p:cNvSpPr txBox="1"/>
          <p:nvPr/>
        </p:nvSpPr>
        <p:spPr>
          <a:xfrm>
            <a:off x="3530980" y="1219810"/>
            <a:ext cx="7760687" cy="64633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atinLnBrk="0"/>
            <a:r>
              <a:rPr lang="id-ID" b="1" u="sng" dirty="0"/>
              <a:t>Proses 5</a:t>
            </a:r>
          </a:p>
          <a:p>
            <a:pPr latinLnBrk="0"/>
            <a:r>
              <a:rPr lang="id-ID" dirty="0"/>
              <a:t>NAT memetakan kembali IP dan Port </a:t>
            </a:r>
            <a:r>
              <a:rPr lang="id-ID" dirty="0" err="1"/>
              <a:t>public</a:t>
            </a:r>
            <a:r>
              <a:rPr lang="id-ID" dirty="0"/>
              <a:t> menjadi IP dan Port </a:t>
            </a:r>
            <a:r>
              <a:rPr lang="id-ID" dirty="0" err="1"/>
              <a:t>Private</a:t>
            </a:r>
            <a:endParaRPr lang="id-ID" dirty="0"/>
          </a:p>
        </p:txBody>
      </p:sp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53004A82-8D63-559E-DCC9-470FFC4B6369}"/>
              </a:ext>
            </a:extLst>
          </p:cNvPr>
          <p:cNvGraphicFramePr>
            <a:graphicFrameLocks noGrp="1"/>
          </p:cNvGraphicFramePr>
          <p:nvPr/>
        </p:nvGraphicFramePr>
        <p:xfrm>
          <a:off x="4745512" y="2042314"/>
          <a:ext cx="4461805" cy="12120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38424">
                  <a:extLst>
                    <a:ext uri="{9D8B030D-6E8A-4147-A177-3AD203B41FA5}">
                      <a16:colId xmlns:a16="http://schemas.microsoft.com/office/drawing/2014/main" val="3489770319"/>
                    </a:ext>
                  </a:extLst>
                </a:gridCol>
                <a:gridCol w="2123381">
                  <a:extLst>
                    <a:ext uri="{9D8B030D-6E8A-4147-A177-3AD203B41FA5}">
                      <a16:colId xmlns:a16="http://schemas.microsoft.com/office/drawing/2014/main" val="863108143"/>
                    </a:ext>
                  </a:extLst>
                </a:gridCol>
              </a:tblGrid>
              <a:tr h="404027">
                <a:tc>
                  <a:txBody>
                    <a:bodyPr/>
                    <a:lstStyle/>
                    <a:p>
                      <a:pPr algn="ctr"/>
                      <a:r>
                        <a:rPr lang="id-ID" sz="1600" dirty="0" err="1"/>
                        <a:t>Private</a:t>
                      </a:r>
                      <a:endParaRPr lang="id-ID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 err="1"/>
                        <a:t>Public</a:t>
                      </a:r>
                      <a:endParaRPr lang="id-ID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43934513"/>
                  </a:ext>
                </a:extLst>
              </a:tr>
              <a:tr h="404027"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192.168.1.3 : 3800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145.12.131.7 : 6283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93953"/>
                  </a:ext>
                </a:extLst>
              </a:tr>
              <a:tr h="404027"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...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600" dirty="0"/>
                        <a:t>...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07879234"/>
                  </a:ext>
                </a:extLst>
              </a:tr>
            </a:tbl>
          </a:graphicData>
        </a:graphic>
      </p:graphicFrame>
      <p:sp>
        <p:nvSpPr>
          <p:cNvPr id="24" name="TextBox 23">
            <a:extLst>
              <a:ext uri="{FF2B5EF4-FFF2-40B4-BE49-F238E27FC236}">
                <a16:creationId xmlns:a16="http://schemas.microsoft.com/office/drawing/2014/main" id="{BB544558-ACA5-8B2C-859B-935F844131AF}"/>
              </a:ext>
            </a:extLst>
          </p:cNvPr>
          <p:cNvSpPr txBox="1"/>
          <p:nvPr/>
        </p:nvSpPr>
        <p:spPr>
          <a:xfrm>
            <a:off x="8635594" y="3628224"/>
            <a:ext cx="3308251" cy="9233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atinLnBrk="0"/>
            <a:r>
              <a:rPr lang="id-ID" b="1" u="sng" dirty="0"/>
              <a:t>Proses 4</a:t>
            </a:r>
          </a:p>
          <a:p>
            <a:pPr latinLnBrk="0"/>
            <a:r>
              <a:rPr lang="id-ID" dirty="0"/>
              <a:t>Asal : 209.131.26.158 : 80 Tujuan : </a:t>
            </a:r>
            <a:r>
              <a:rPr lang="id-ID" sz="1800" dirty="0"/>
              <a:t>145.12.131.7 : 6283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0993486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2" grpId="0" animBg="1"/>
      <p:bldP spid="2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2892138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Contoh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dstnat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7459EB5-A1A1-3294-2FD4-DE0BA43AFC55}"/>
              </a:ext>
            </a:extLst>
          </p:cNvPr>
          <p:cNvSpPr/>
          <p:nvPr/>
        </p:nvSpPr>
        <p:spPr>
          <a:xfrm>
            <a:off x="9772650" y="4965700"/>
            <a:ext cx="2298700" cy="177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40A10611-5DC0-859B-CF2B-0BEC8956FC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7725" y="3722455"/>
            <a:ext cx="9270898" cy="3135545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0AAE3B77-BDD9-4386-5AD3-AEB43E6DFE16}"/>
              </a:ext>
            </a:extLst>
          </p:cNvPr>
          <p:cNvSpPr txBox="1"/>
          <p:nvPr/>
        </p:nvSpPr>
        <p:spPr>
          <a:xfrm>
            <a:off x="1154729" y="2565095"/>
            <a:ext cx="3308251" cy="9233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atinLnBrk="0"/>
            <a:r>
              <a:rPr lang="id-ID" b="1" u="sng" dirty="0"/>
              <a:t>Proses 3</a:t>
            </a:r>
          </a:p>
          <a:p>
            <a:pPr latinLnBrk="0"/>
            <a:r>
              <a:rPr lang="id-ID" dirty="0"/>
              <a:t>Asal : 209.131.26.158 : 80 Tujuan : 192.168.1.5 : 80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A09A2472-ED9B-6866-BB65-C84E3425409D}"/>
              </a:ext>
            </a:extLst>
          </p:cNvPr>
          <p:cNvSpPr txBox="1"/>
          <p:nvPr/>
        </p:nvSpPr>
        <p:spPr>
          <a:xfrm>
            <a:off x="3530980" y="1219810"/>
            <a:ext cx="7760687" cy="64633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atinLnBrk="0"/>
            <a:r>
              <a:rPr lang="id-ID" b="1" u="sng" dirty="0"/>
              <a:t>Proses 2</a:t>
            </a:r>
          </a:p>
          <a:p>
            <a:pPr latinLnBrk="0"/>
            <a:r>
              <a:rPr lang="id-ID" dirty="0"/>
              <a:t>Tujuan </a:t>
            </a:r>
            <a:r>
              <a:rPr lang="id-ID" dirty="0" err="1"/>
              <a:t>ip</a:t>
            </a:r>
            <a:r>
              <a:rPr lang="id-ID" dirty="0"/>
              <a:t> dan </a:t>
            </a:r>
            <a:r>
              <a:rPr lang="id-ID" dirty="0" err="1"/>
              <a:t>port</a:t>
            </a:r>
            <a:r>
              <a:rPr lang="id-ID" dirty="0"/>
              <a:t> </a:t>
            </a:r>
            <a:r>
              <a:rPr lang="id-ID" dirty="0" err="1"/>
              <a:t>public</a:t>
            </a:r>
            <a:r>
              <a:rPr lang="id-ID" dirty="0"/>
              <a:t> dipetakan menjadi </a:t>
            </a:r>
            <a:r>
              <a:rPr lang="id-ID" dirty="0" err="1"/>
              <a:t>ip</a:t>
            </a:r>
            <a:r>
              <a:rPr lang="id-ID" dirty="0"/>
              <a:t> dan </a:t>
            </a:r>
            <a:r>
              <a:rPr lang="id-ID" dirty="0" err="1"/>
              <a:t>port</a:t>
            </a:r>
            <a:r>
              <a:rPr lang="id-ID" dirty="0"/>
              <a:t> </a:t>
            </a:r>
            <a:r>
              <a:rPr lang="id-ID" dirty="0" err="1"/>
              <a:t>private</a:t>
            </a:r>
            <a:endParaRPr lang="id-ID" dirty="0"/>
          </a:p>
        </p:txBody>
      </p:sp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53004A82-8D63-559E-DCC9-470FFC4B636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3987731"/>
              </p:ext>
            </p:extLst>
          </p:nvPr>
        </p:nvGraphicFramePr>
        <p:xfrm>
          <a:off x="4745512" y="2042314"/>
          <a:ext cx="4461805" cy="12120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38424">
                  <a:extLst>
                    <a:ext uri="{9D8B030D-6E8A-4147-A177-3AD203B41FA5}">
                      <a16:colId xmlns:a16="http://schemas.microsoft.com/office/drawing/2014/main" val="3489770319"/>
                    </a:ext>
                  </a:extLst>
                </a:gridCol>
                <a:gridCol w="2123381">
                  <a:extLst>
                    <a:ext uri="{9D8B030D-6E8A-4147-A177-3AD203B41FA5}">
                      <a16:colId xmlns:a16="http://schemas.microsoft.com/office/drawing/2014/main" val="863108143"/>
                    </a:ext>
                  </a:extLst>
                </a:gridCol>
              </a:tblGrid>
              <a:tr h="404027">
                <a:tc>
                  <a:txBody>
                    <a:bodyPr/>
                    <a:lstStyle/>
                    <a:p>
                      <a:pPr algn="ctr"/>
                      <a:r>
                        <a:rPr lang="id-ID" sz="1600" dirty="0" err="1"/>
                        <a:t>Private</a:t>
                      </a:r>
                      <a:endParaRPr lang="id-ID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 err="1"/>
                        <a:t>Public</a:t>
                      </a:r>
                      <a:endParaRPr lang="id-ID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43934513"/>
                  </a:ext>
                </a:extLst>
              </a:tr>
              <a:tr h="404027"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192.168.1.5 : 80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145.12.131.7 : 6283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93953"/>
                  </a:ext>
                </a:extLst>
              </a:tr>
              <a:tr h="404027"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...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600" dirty="0"/>
                        <a:t>...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07879234"/>
                  </a:ext>
                </a:extLst>
              </a:tr>
            </a:tbl>
          </a:graphicData>
        </a:graphic>
      </p:graphicFrame>
      <p:sp>
        <p:nvSpPr>
          <p:cNvPr id="24" name="TextBox 23">
            <a:extLst>
              <a:ext uri="{FF2B5EF4-FFF2-40B4-BE49-F238E27FC236}">
                <a16:creationId xmlns:a16="http://schemas.microsoft.com/office/drawing/2014/main" id="{BB544558-ACA5-8B2C-859B-935F844131AF}"/>
              </a:ext>
            </a:extLst>
          </p:cNvPr>
          <p:cNvSpPr txBox="1"/>
          <p:nvPr/>
        </p:nvSpPr>
        <p:spPr>
          <a:xfrm>
            <a:off x="8635594" y="3628224"/>
            <a:ext cx="3308251" cy="9233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atinLnBrk="0"/>
            <a:r>
              <a:rPr lang="id-ID" b="1" u="sng" dirty="0"/>
              <a:t>Proses 1</a:t>
            </a:r>
          </a:p>
          <a:p>
            <a:pPr latinLnBrk="0"/>
            <a:r>
              <a:rPr lang="id-ID" dirty="0"/>
              <a:t>Asal : 209.131.26.158 : 80 Tujuan : </a:t>
            </a:r>
            <a:r>
              <a:rPr lang="id-ID" sz="1800" dirty="0"/>
              <a:t>145.12.131.7 : 6283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9466796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2" grpId="0" animBg="1"/>
      <p:bldP spid="2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B92995-DE89-4B4E-915F-9D5C47F97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290493"/>
            <a:ext cx="10515600" cy="1200329"/>
          </a:xfrm>
        </p:spPr>
        <p:txBody>
          <a:bodyPr/>
          <a:lstStyle/>
          <a:p>
            <a:r>
              <a:rPr lang="id-ID" altLang="ko-KR" sz="8000" dirty="0">
                <a:latin typeface="Arial" panose="020B0604020202020204" pitchFamily="34" charset="0"/>
                <a:cs typeface="Arial" panose="020B0604020202020204" pitchFamily="34" charset="0"/>
              </a:rPr>
              <a:t>Implementasi NAT</a:t>
            </a:r>
            <a:endParaRPr lang="ko-KR" altLang="en-US" sz="8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대각선 방향의 모서리가 둥근 사각형 175">
            <a:extLst>
              <a:ext uri="{FF2B5EF4-FFF2-40B4-BE49-F238E27FC236}">
                <a16:creationId xmlns:a16="http://schemas.microsoft.com/office/drawing/2014/main" id="{49987A58-EA8A-4EE5-B048-BC1CF79AFA7A}"/>
              </a:ext>
            </a:extLst>
          </p:cNvPr>
          <p:cNvSpPr/>
          <p:nvPr/>
        </p:nvSpPr>
        <p:spPr bwMode="auto">
          <a:xfrm>
            <a:off x="1345965" y="1113896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" name="대각선 방향의 모서리가 둥근 사각형 175">
            <a:extLst>
              <a:ext uri="{FF2B5EF4-FFF2-40B4-BE49-F238E27FC236}">
                <a16:creationId xmlns:a16="http://schemas.microsoft.com/office/drawing/2014/main" id="{788F82DA-B240-486F-832E-E3F25C24FCB5}"/>
              </a:ext>
            </a:extLst>
          </p:cNvPr>
          <p:cNvSpPr/>
          <p:nvPr/>
        </p:nvSpPr>
        <p:spPr bwMode="auto">
          <a:xfrm>
            <a:off x="1206110" y="973062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311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5" name="직사각형 35">
            <a:extLst>
              <a:ext uri="{FF2B5EF4-FFF2-40B4-BE49-F238E27FC236}">
                <a16:creationId xmlns:a16="http://schemas.microsoft.com/office/drawing/2014/main" id="{3F339899-2FA4-488C-A4AA-B11FD52ACAE5}"/>
              </a:ext>
            </a:extLst>
          </p:cNvPr>
          <p:cNvSpPr/>
          <p:nvPr/>
        </p:nvSpPr>
        <p:spPr bwMode="auto">
          <a:xfrm>
            <a:off x="1368727" y="1215861"/>
            <a:ext cx="1162656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r>
              <a:rPr lang="id-ID" altLang="ko-KR" sz="6000" b="1" spc="-100" dirty="0">
                <a:solidFill>
                  <a:srgbClr val="F9E9DA"/>
                </a:solidFill>
                <a:latin typeface="나눔스퀘어_ac Light" panose="020B0600000101010101" pitchFamily="50" charset="-127"/>
                <a:ea typeface="나눔스퀘어_ac Light" panose="020B0600000101010101" pitchFamily="50" charset="-127"/>
                <a:sym typeface="Monotype Sorts"/>
              </a:rPr>
              <a:t>03</a:t>
            </a:r>
            <a:endParaRPr lang="ko-KR" altLang="en-US" sz="6000" spc="-100" dirty="0">
              <a:gradFill flip="none" rotWithShape="1"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</p:spTree>
    <p:extLst>
      <p:ext uri="{BB962C8B-B14F-4D97-AF65-F5344CB8AC3E}">
        <p14:creationId xmlns:p14="http://schemas.microsoft.com/office/powerpoint/2010/main" val="15382495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1802416" cy="604781"/>
          </a:xfrm>
        </p:spPr>
        <p:txBody>
          <a:bodyPr/>
          <a:lstStyle/>
          <a:p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Topologi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C67687F6-2E37-E507-A7BF-9C99CC687068}"/>
              </a:ext>
            </a:extLst>
          </p:cNvPr>
          <p:cNvSpPr txBox="1">
            <a:spLocks/>
          </p:cNvSpPr>
          <p:nvPr/>
        </p:nvSpPr>
        <p:spPr>
          <a:xfrm>
            <a:off x="120650" y="4743351"/>
            <a:ext cx="2879293" cy="403311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Konfigurasi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Bridge</a:t>
            </a:r>
            <a:endParaRPr lang="id-ID" sz="18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7C38955-86FE-5A5C-12CA-B90A63D62118}"/>
              </a:ext>
            </a:extLst>
          </p:cNvPr>
          <p:cNvSpPr/>
          <p:nvPr/>
        </p:nvSpPr>
        <p:spPr>
          <a:xfrm>
            <a:off x="9772650" y="4965700"/>
            <a:ext cx="2298700" cy="177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23FEB72-C976-2403-D127-5C56FC4CB09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789" y="1332116"/>
            <a:ext cx="7235181" cy="3411235"/>
          </a:xfrm>
          <a:prstGeom prst="rect">
            <a:avLst/>
          </a:prstGeom>
          <a:ln>
            <a:solidFill>
              <a:schemeClr val="tx1"/>
            </a:solidFill>
          </a:ln>
        </p:spPr>
      </p:pic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38B34CE5-8449-1F57-EFE7-24914E8B546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79610103"/>
              </p:ext>
            </p:extLst>
          </p:nvPr>
        </p:nvGraphicFramePr>
        <p:xfrm>
          <a:off x="240789" y="5349312"/>
          <a:ext cx="7235180" cy="13943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05626">
                  <a:extLst>
                    <a:ext uri="{9D8B030D-6E8A-4147-A177-3AD203B41FA5}">
                      <a16:colId xmlns:a16="http://schemas.microsoft.com/office/drawing/2014/main" val="3489770319"/>
                    </a:ext>
                  </a:extLst>
                </a:gridCol>
                <a:gridCol w="2429905">
                  <a:extLst>
                    <a:ext uri="{9D8B030D-6E8A-4147-A177-3AD203B41FA5}">
                      <a16:colId xmlns:a16="http://schemas.microsoft.com/office/drawing/2014/main" val="863108143"/>
                    </a:ext>
                  </a:extLst>
                </a:gridCol>
                <a:gridCol w="2399649">
                  <a:extLst>
                    <a:ext uri="{9D8B030D-6E8A-4147-A177-3AD203B41FA5}">
                      <a16:colId xmlns:a16="http://schemas.microsoft.com/office/drawing/2014/main" val="4028091618"/>
                    </a:ext>
                  </a:extLst>
                </a:gridCol>
              </a:tblGrid>
              <a:tr h="464796"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Nama </a:t>
                      </a:r>
                      <a:r>
                        <a:rPr lang="id-ID" sz="2000" dirty="0" err="1"/>
                        <a:t>Bridge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Port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Peran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43934513"/>
                  </a:ext>
                </a:extLst>
              </a:tr>
              <a:tr h="464796"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Internet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ether1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DHCP </a:t>
                      </a:r>
                      <a:r>
                        <a:rPr lang="id-ID" sz="2000" dirty="0" err="1"/>
                        <a:t>Client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93953"/>
                  </a:ext>
                </a:extLst>
              </a:tr>
              <a:tr h="464796"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LAN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2000" dirty="0"/>
                        <a:t>ether2, ether3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2000" dirty="0"/>
                        <a:t>DHCP Server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07879234"/>
                  </a:ext>
                </a:extLst>
              </a:tr>
            </a:tbl>
          </a:graphicData>
        </a:graphic>
      </p:graphicFrame>
      <p:sp>
        <p:nvSpPr>
          <p:cNvPr id="12" name="내용 개체 틀 2">
            <a:extLst>
              <a:ext uri="{FF2B5EF4-FFF2-40B4-BE49-F238E27FC236}">
                <a16:creationId xmlns:a16="http://schemas.microsoft.com/office/drawing/2014/main" id="{E01019A2-532E-7CEF-585D-C7825E722C7A}"/>
              </a:ext>
            </a:extLst>
          </p:cNvPr>
          <p:cNvSpPr txBox="1">
            <a:spLocks/>
          </p:cNvSpPr>
          <p:nvPr/>
        </p:nvSpPr>
        <p:spPr>
          <a:xfrm>
            <a:off x="7610227" y="1233743"/>
            <a:ext cx="4461123" cy="3622461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/>
            <a:r>
              <a:rPr lang="id-ID" sz="20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DHCP </a:t>
            </a:r>
            <a:r>
              <a:rPr lang="id-ID" sz="20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Client</a:t>
            </a:r>
            <a:r>
              <a:rPr lang="id-ID" sz="20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agar </a:t>
            </a:r>
            <a:r>
              <a:rPr lang="id-ID" sz="20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router</a:t>
            </a:r>
            <a:r>
              <a:rPr lang="id-ID" sz="20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mendapatkan IP </a:t>
            </a:r>
            <a:r>
              <a:rPr lang="id-ID" sz="20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Public</a:t>
            </a:r>
            <a:r>
              <a:rPr lang="id-ID" sz="20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dari Internet (dalam dunia nyata biasanya </a:t>
            </a:r>
            <a:r>
              <a:rPr lang="id-ID" sz="20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ip</a:t>
            </a:r>
            <a:r>
              <a:rPr lang="id-ID" sz="20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0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public</a:t>
            </a:r>
            <a:r>
              <a:rPr lang="id-ID" sz="20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ini didapat dengan berlangganan internet pada ISP</a:t>
            </a:r>
          </a:p>
          <a:p>
            <a:pPr fontAlgn="base" latinLnBrk="0"/>
            <a:r>
              <a:rPr lang="id-ID" sz="20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Bridge</a:t>
            </a:r>
            <a:r>
              <a:rPr lang="id-ID" sz="20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LAN dijadikan DHCP Server agar dapat membagi </a:t>
            </a:r>
            <a:r>
              <a:rPr lang="id-ID" sz="20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ip</a:t>
            </a:r>
            <a:r>
              <a:rPr lang="id-ID" sz="20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0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address</a:t>
            </a:r>
            <a:r>
              <a:rPr lang="id-ID" sz="20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kepada PC-1 dan PC-2</a:t>
            </a:r>
          </a:p>
        </p:txBody>
      </p:sp>
    </p:spTree>
    <p:extLst>
      <p:ext uri="{BB962C8B-B14F-4D97-AF65-F5344CB8AC3E}">
        <p14:creationId xmlns:p14="http://schemas.microsoft.com/office/powerpoint/2010/main" val="3480751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5077031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Membuat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Bridge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Router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C67687F6-2E37-E507-A7BF-9C99CC687068}"/>
              </a:ext>
            </a:extLst>
          </p:cNvPr>
          <p:cNvSpPr txBox="1">
            <a:spLocks/>
          </p:cNvSpPr>
          <p:nvPr/>
        </p:nvSpPr>
        <p:spPr>
          <a:xfrm>
            <a:off x="133007" y="1038894"/>
            <a:ext cx="4086826" cy="403311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Langkah Konfigurasi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Bridge</a:t>
            </a:r>
            <a:endParaRPr lang="id-ID" sz="18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7C38955-86FE-5A5C-12CA-B90A63D62118}"/>
              </a:ext>
            </a:extLst>
          </p:cNvPr>
          <p:cNvSpPr/>
          <p:nvPr/>
        </p:nvSpPr>
        <p:spPr>
          <a:xfrm>
            <a:off x="9772650" y="4965700"/>
            <a:ext cx="2298700" cy="177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38B34CE5-8449-1F57-EFE7-24914E8B546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226529"/>
              </p:ext>
            </p:extLst>
          </p:nvPr>
        </p:nvGraphicFramePr>
        <p:xfrm>
          <a:off x="120650" y="5303715"/>
          <a:ext cx="9301377" cy="13943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55036">
                  <a:extLst>
                    <a:ext uri="{9D8B030D-6E8A-4147-A177-3AD203B41FA5}">
                      <a16:colId xmlns:a16="http://schemas.microsoft.com/office/drawing/2014/main" val="3489770319"/>
                    </a:ext>
                  </a:extLst>
                </a:gridCol>
                <a:gridCol w="2774092">
                  <a:extLst>
                    <a:ext uri="{9D8B030D-6E8A-4147-A177-3AD203B41FA5}">
                      <a16:colId xmlns:a16="http://schemas.microsoft.com/office/drawing/2014/main" val="863108143"/>
                    </a:ext>
                  </a:extLst>
                </a:gridCol>
                <a:gridCol w="3472249">
                  <a:extLst>
                    <a:ext uri="{9D8B030D-6E8A-4147-A177-3AD203B41FA5}">
                      <a16:colId xmlns:a16="http://schemas.microsoft.com/office/drawing/2014/main" val="4028091618"/>
                    </a:ext>
                  </a:extLst>
                </a:gridCol>
              </a:tblGrid>
              <a:tr h="464796"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Nama </a:t>
                      </a:r>
                      <a:r>
                        <a:rPr lang="id-ID" sz="2000" dirty="0" err="1"/>
                        <a:t>Bridge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Port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Peran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43934513"/>
                  </a:ext>
                </a:extLst>
              </a:tr>
              <a:tr h="464796"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Internet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ether1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DHCP </a:t>
                      </a:r>
                      <a:r>
                        <a:rPr lang="id-ID" sz="2000" dirty="0" err="1"/>
                        <a:t>Client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93953"/>
                  </a:ext>
                </a:extLst>
              </a:tr>
              <a:tr h="464796"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LAN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2000" dirty="0"/>
                        <a:t>ether2, ether3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2000" dirty="0"/>
                        <a:t>DHCP Server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07879234"/>
                  </a:ext>
                </a:extLst>
              </a:tr>
            </a:tbl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C0A92F81-CB08-7541-9DB3-11159A532C4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007" y="1554285"/>
            <a:ext cx="9297706" cy="3593794"/>
          </a:xfrm>
          <a:prstGeom prst="rect">
            <a:avLst/>
          </a:prstGeom>
        </p:spPr>
      </p:pic>
      <p:sp>
        <p:nvSpPr>
          <p:cNvPr id="7" name="내용 개체 틀 2">
            <a:extLst>
              <a:ext uri="{FF2B5EF4-FFF2-40B4-BE49-F238E27FC236}">
                <a16:creationId xmlns:a16="http://schemas.microsoft.com/office/drawing/2014/main" id="{81CBB4A2-DFC4-D321-26F6-9DADB4BFEAA2}"/>
              </a:ext>
            </a:extLst>
          </p:cNvPr>
          <p:cNvSpPr txBox="1">
            <a:spLocks/>
          </p:cNvSpPr>
          <p:nvPr/>
        </p:nvSpPr>
        <p:spPr>
          <a:xfrm>
            <a:off x="9772650" y="1442205"/>
            <a:ext cx="2298700" cy="3413999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0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Buat </a:t>
            </a:r>
            <a:r>
              <a:rPr lang="id-ID" sz="20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bridge</a:t>
            </a:r>
            <a:r>
              <a:rPr lang="id-ID" sz="20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untuk kedua sesuai dengan tabel</a:t>
            </a:r>
          </a:p>
        </p:txBody>
      </p:sp>
    </p:spTree>
    <p:extLst>
      <p:ext uri="{BB962C8B-B14F-4D97-AF65-F5344CB8AC3E}">
        <p14:creationId xmlns:p14="http://schemas.microsoft.com/office/powerpoint/2010/main" val="1513069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5077031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Membuat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Bridge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Router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C67687F6-2E37-E507-A7BF-9C99CC687068}"/>
              </a:ext>
            </a:extLst>
          </p:cNvPr>
          <p:cNvSpPr txBox="1">
            <a:spLocks/>
          </p:cNvSpPr>
          <p:nvPr/>
        </p:nvSpPr>
        <p:spPr>
          <a:xfrm>
            <a:off x="133007" y="1038894"/>
            <a:ext cx="7392258" cy="403311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Hasil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bridge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akan terlihat seperti gambar berikut</a:t>
            </a:r>
            <a:endParaRPr lang="id-ID" sz="18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7C38955-86FE-5A5C-12CA-B90A63D62118}"/>
              </a:ext>
            </a:extLst>
          </p:cNvPr>
          <p:cNvSpPr/>
          <p:nvPr/>
        </p:nvSpPr>
        <p:spPr>
          <a:xfrm>
            <a:off x="9772650" y="4965700"/>
            <a:ext cx="2298700" cy="177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7" name="내용 개체 틀 2">
            <a:extLst>
              <a:ext uri="{FF2B5EF4-FFF2-40B4-BE49-F238E27FC236}">
                <a16:creationId xmlns:a16="http://schemas.microsoft.com/office/drawing/2014/main" id="{81CBB4A2-DFC4-D321-26F6-9DADB4BFEAA2}"/>
              </a:ext>
            </a:extLst>
          </p:cNvPr>
          <p:cNvSpPr txBox="1">
            <a:spLocks/>
          </p:cNvSpPr>
          <p:nvPr/>
        </p:nvSpPr>
        <p:spPr>
          <a:xfrm>
            <a:off x="61485" y="4747133"/>
            <a:ext cx="9224617" cy="556582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fontScale="925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0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Selanjutnya memasukkan </a:t>
            </a:r>
            <a:r>
              <a:rPr lang="id-ID" sz="20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port</a:t>
            </a:r>
            <a:r>
              <a:rPr lang="id-ID" sz="20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sebagai anggota </a:t>
            </a:r>
            <a:r>
              <a:rPr lang="id-ID" sz="20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bridge</a:t>
            </a:r>
            <a:r>
              <a:rPr lang="id-ID" sz="20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sesuai dengan tabel berikut: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3F24164-C3D1-DF91-D790-BBC9647314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409" y="1554284"/>
            <a:ext cx="9224617" cy="3090845"/>
          </a:xfrm>
          <a:prstGeom prst="rect">
            <a:avLst/>
          </a:prstGeom>
        </p:spPr>
      </p:pic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046E64FE-3D97-E5D1-2E68-0F723DA66BE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4652801"/>
              </p:ext>
            </p:extLst>
          </p:nvPr>
        </p:nvGraphicFramePr>
        <p:xfrm>
          <a:off x="120650" y="5303715"/>
          <a:ext cx="9301377" cy="13943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55036">
                  <a:extLst>
                    <a:ext uri="{9D8B030D-6E8A-4147-A177-3AD203B41FA5}">
                      <a16:colId xmlns:a16="http://schemas.microsoft.com/office/drawing/2014/main" val="3489770319"/>
                    </a:ext>
                  </a:extLst>
                </a:gridCol>
                <a:gridCol w="2774092">
                  <a:extLst>
                    <a:ext uri="{9D8B030D-6E8A-4147-A177-3AD203B41FA5}">
                      <a16:colId xmlns:a16="http://schemas.microsoft.com/office/drawing/2014/main" val="863108143"/>
                    </a:ext>
                  </a:extLst>
                </a:gridCol>
                <a:gridCol w="3472249">
                  <a:extLst>
                    <a:ext uri="{9D8B030D-6E8A-4147-A177-3AD203B41FA5}">
                      <a16:colId xmlns:a16="http://schemas.microsoft.com/office/drawing/2014/main" val="4028091618"/>
                    </a:ext>
                  </a:extLst>
                </a:gridCol>
              </a:tblGrid>
              <a:tr h="464796"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Nama </a:t>
                      </a:r>
                      <a:r>
                        <a:rPr lang="id-ID" sz="2000" dirty="0" err="1"/>
                        <a:t>Bridge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Port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Peran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43934513"/>
                  </a:ext>
                </a:extLst>
              </a:tr>
              <a:tr h="464796"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Internet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ether1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DHCP </a:t>
                      </a:r>
                      <a:r>
                        <a:rPr lang="id-ID" sz="2000" dirty="0" err="1"/>
                        <a:t>Client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93953"/>
                  </a:ext>
                </a:extLst>
              </a:tr>
              <a:tr h="464796"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LAN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2000" dirty="0"/>
                        <a:t>ether2, ether3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2000" dirty="0"/>
                        <a:t>DHCP Server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0787923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238293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4023858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Port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Bridge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Router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C67687F6-2E37-E507-A7BF-9C99CC687068}"/>
              </a:ext>
            </a:extLst>
          </p:cNvPr>
          <p:cNvSpPr txBox="1">
            <a:spLocks/>
          </p:cNvSpPr>
          <p:nvPr/>
        </p:nvSpPr>
        <p:spPr>
          <a:xfrm>
            <a:off x="133006" y="1038894"/>
            <a:ext cx="10623551" cy="403311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Untuk memasukkan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port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menjadi anggota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bridge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, masuk ke dalam tab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port</a:t>
            </a:r>
            <a:endParaRPr lang="id-ID" sz="18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7C38955-86FE-5A5C-12CA-B90A63D62118}"/>
              </a:ext>
            </a:extLst>
          </p:cNvPr>
          <p:cNvSpPr/>
          <p:nvPr/>
        </p:nvSpPr>
        <p:spPr>
          <a:xfrm>
            <a:off x="9772650" y="4965700"/>
            <a:ext cx="2298700" cy="177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7" name="내용 개체 틀 2">
            <a:extLst>
              <a:ext uri="{FF2B5EF4-FFF2-40B4-BE49-F238E27FC236}">
                <a16:creationId xmlns:a16="http://schemas.microsoft.com/office/drawing/2014/main" id="{81CBB4A2-DFC4-D321-26F6-9DADB4BFEAA2}"/>
              </a:ext>
            </a:extLst>
          </p:cNvPr>
          <p:cNvSpPr txBox="1">
            <a:spLocks/>
          </p:cNvSpPr>
          <p:nvPr/>
        </p:nvSpPr>
        <p:spPr>
          <a:xfrm>
            <a:off x="9677223" y="3188451"/>
            <a:ext cx="2298700" cy="1883998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0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Tambahkan semua </a:t>
            </a:r>
            <a:r>
              <a:rPr lang="id-ID" sz="20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port</a:t>
            </a:r>
            <a:r>
              <a:rPr lang="id-ID" sz="20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pada </a:t>
            </a:r>
            <a:r>
              <a:rPr lang="id-ID" sz="20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bridge</a:t>
            </a:r>
            <a:r>
              <a:rPr lang="id-ID" sz="20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yang sesuai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046E64FE-3D97-E5D1-2E68-0F723DA66BE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5439223"/>
              </p:ext>
            </p:extLst>
          </p:nvPr>
        </p:nvGraphicFramePr>
        <p:xfrm>
          <a:off x="252218" y="5349312"/>
          <a:ext cx="9301377" cy="13943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55036">
                  <a:extLst>
                    <a:ext uri="{9D8B030D-6E8A-4147-A177-3AD203B41FA5}">
                      <a16:colId xmlns:a16="http://schemas.microsoft.com/office/drawing/2014/main" val="3489770319"/>
                    </a:ext>
                  </a:extLst>
                </a:gridCol>
                <a:gridCol w="2774092">
                  <a:extLst>
                    <a:ext uri="{9D8B030D-6E8A-4147-A177-3AD203B41FA5}">
                      <a16:colId xmlns:a16="http://schemas.microsoft.com/office/drawing/2014/main" val="863108143"/>
                    </a:ext>
                  </a:extLst>
                </a:gridCol>
                <a:gridCol w="3472249">
                  <a:extLst>
                    <a:ext uri="{9D8B030D-6E8A-4147-A177-3AD203B41FA5}">
                      <a16:colId xmlns:a16="http://schemas.microsoft.com/office/drawing/2014/main" val="4028091618"/>
                    </a:ext>
                  </a:extLst>
                </a:gridCol>
              </a:tblGrid>
              <a:tr h="464796"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Nama </a:t>
                      </a:r>
                      <a:r>
                        <a:rPr lang="id-ID" sz="2000" dirty="0" err="1"/>
                        <a:t>Bridge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Port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Peran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43934513"/>
                  </a:ext>
                </a:extLst>
              </a:tr>
              <a:tr h="464796"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Internet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ether1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DHCP </a:t>
                      </a:r>
                      <a:r>
                        <a:rPr lang="id-ID" sz="2000" dirty="0" err="1"/>
                        <a:t>Client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93953"/>
                  </a:ext>
                </a:extLst>
              </a:tr>
              <a:tr h="464796"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LAN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2000" dirty="0"/>
                        <a:t>ether2, ether3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2000" dirty="0"/>
                        <a:t>DHCP Server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07879234"/>
                  </a:ext>
                </a:extLst>
              </a:tr>
            </a:tbl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A04C7E0F-840D-45D1-BB3F-DE7377FE38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789" y="1606378"/>
            <a:ext cx="9312806" cy="3530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21682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4023858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Port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Bridge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Router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C67687F6-2E37-E507-A7BF-9C99CC687068}"/>
              </a:ext>
            </a:extLst>
          </p:cNvPr>
          <p:cNvSpPr txBox="1">
            <a:spLocks/>
          </p:cNvSpPr>
          <p:nvPr/>
        </p:nvSpPr>
        <p:spPr>
          <a:xfrm>
            <a:off x="133006" y="1038894"/>
            <a:ext cx="10623551" cy="403311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Hasil penambahan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port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pada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bridge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yang telah dibuat:</a:t>
            </a:r>
            <a:endParaRPr lang="id-ID" sz="18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7C38955-86FE-5A5C-12CA-B90A63D62118}"/>
              </a:ext>
            </a:extLst>
          </p:cNvPr>
          <p:cNvSpPr/>
          <p:nvPr/>
        </p:nvSpPr>
        <p:spPr>
          <a:xfrm>
            <a:off x="9772650" y="4965700"/>
            <a:ext cx="2298700" cy="177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046E64FE-3D97-E5D1-2E68-0F723DA66BE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63957741"/>
              </p:ext>
            </p:extLst>
          </p:nvPr>
        </p:nvGraphicFramePr>
        <p:xfrm>
          <a:off x="240789" y="4965700"/>
          <a:ext cx="9301377" cy="17780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55036">
                  <a:extLst>
                    <a:ext uri="{9D8B030D-6E8A-4147-A177-3AD203B41FA5}">
                      <a16:colId xmlns:a16="http://schemas.microsoft.com/office/drawing/2014/main" val="3489770319"/>
                    </a:ext>
                  </a:extLst>
                </a:gridCol>
                <a:gridCol w="2774092">
                  <a:extLst>
                    <a:ext uri="{9D8B030D-6E8A-4147-A177-3AD203B41FA5}">
                      <a16:colId xmlns:a16="http://schemas.microsoft.com/office/drawing/2014/main" val="863108143"/>
                    </a:ext>
                  </a:extLst>
                </a:gridCol>
                <a:gridCol w="3472249">
                  <a:extLst>
                    <a:ext uri="{9D8B030D-6E8A-4147-A177-3AD203B41FA5}">
                      <a16:colId xmlns:a16="http://schemas.microsoft.com/office/drawing/2014/main" val="4028091618"/>
                    </a:ext>
                  </a:extLst>
                </a:gridCol>
              </a:tblGrid>
              <a:tr h="592667"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Nama </a:t>
                      </a:r>
                      <a:r>
                        <a:rPr lang="id-ID" sz="2000" dirty="0" err="1"/>
                        <a:t>Bridge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Port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Peran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43934513"/>
                  </a:ext>
                </a:extLst>
              </a:tr>
              <a:tr h="592667"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Internet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ether1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DHCP </a:t>
                      </a:r>
                      <a:r>
                        <a:rPr lang="id-ID" sz="2000" dirty="0" err="1"/>
                        <a:t>Client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93953"/>
                  </a:ext>
                </a:extLst>
              </a:tr>
              <a:tr h="592667"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LAN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2000" dirty="0"/>
                        <a:t>ether2, ether3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2000" dirty="0"/>
                        <a:t>DHCP Server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07879234"/>
                  </a:ext>
                </a:extLst>
              </a:tr>
            </a:tbl>
          </a:graphicData>
        </a:graphic>
      </p:graphicFrame>
      <p:pic>
        <p:nvPicPr>
          <p:cNvPr id="8" name="Picture 7">
            <a:extLst>
              <a:ext uri="{FF2B5EF4-FFF2-40B4-BE49-F238E27FC236}">
                <a16:creationId xmlns:a16="http://schemas.microsoft.com/office/drawing/2014/main" id="{28C63E22-4FA9-C1F6-6518-B1A746E598A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789" y="1603581"/>
            <a:ext cx="9301377" cy="32039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04502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4331057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DHCP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Client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Router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C67687F6-2E37-E507-A7BF-9C99CC687068}"/>
              </a:ext>
            </a:extLst>
          </p:cNvPr>
          <p:cNvSpPr txBox="1">
            <a:spLocks/>
          </p:cNvSpPr>
          <p:nvPr/>
        </p:nvSpPr>
        <p:spPr>
          <a:xfrm>
            <a:off x="133006" y="1038894"/>
            <a:ext cx="11938344" cy="944365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IP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address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untuk koneksi internet perlu didapatkan pada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bridge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internet yang telah dibuat, dengan cara menjadikan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bridge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sebagai DHCP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CLient</a:t>
            </a:r>
            <a:endParaRPr lang="id-ID" sz="18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7C38955-86FE-5A5C-12CA-B90A63D62118}"/>
              </a:ext>
            </a:extLst>
          </p:cNvPr>
          <p:cNvSpPr/>
          <p:nvPr/>
        </p:nvSpPr>
        <p:spPr>
          <a:xfrm>
            <a:off x="9772650" y="4965700"/>
            <a:ext cx="2298700" cy="177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24037B0-CA74-F7CB-B9EA-B3B7677943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789" y="2029544"/>
            <a:ext cx="7408043" cy="282377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7DBF1235-04B8-B80E-6C64-D64F42D4E0C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68218" y="2029544"/>
            <a:ext cx="3261001" cy="282377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E34D78D8-9778-78A0-E16A-687C3698773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7274" y="4965700"/>
            <a:ext cx="5108938" cy="1778000"/>
          </a:xfrm>
          <a:prstGeom prst="rect">
            <a:avLst/>
          </a:prstGeom>
        </p:spPr>
      </p:pic>
      <p:sp>
        <p:nvSpPr>
          <p:cNvPr id="16" name="내용 개체 틀 2">
            <a:extLst>
              <a:ext uri="{FF2B5EF4-FFF2-40B4-BE49-F238E27FC236}">
                <a16:creationId xmlns:a16="http://schemas.microsoft.com/office/drawing/2014/main" id="{767CB0D1-603B-3D17-AF89-4FB6FFF430A5}"/>
              </a:ext>
            </a:extLst>
          </p:cNvPr>
          <p:cNvSpPr txBox="1">
            <a:spLocks/>
          </p:cNvSpPr>
          <p:nvPr/>
        </p:nvSpPr>
        <p:spPr>
          <a:xfrm>
            <a:off x="5486400" y="4965700"/>
            <a:ext cx="4170405" cy="1778000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0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Hasil IP </a:t>
            </a:r>
            <a:r>
              <a:rPr lang="id-ID" sz="20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Address</a:t>
            </a:r>
            <a:r>
              <a:rPr lang="id-ID" sz="20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yang didapat bisa saja berbeda, tergantung dari pengaturan sumber internet atau langganan ISP</a:t>
            </a:r>
            <a:endParaRPr lang="id-ID" sz="16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53517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6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5805307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IP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Address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Gateway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Router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C67687F6-2E37-E507-A7BF-9C99CC687068}"/>
              </a:ext>
            </a:extLst>
          </p:cNvPr>
          <p:cNvSpPr txBox="1">
            <a:spLocks/>
          </p:cNvSpPr>
          <p:nvPr/>
        </p:nvSpPr>
        <p:spPr>
          <a:xfrm>
            <a:off x="133006" y="1038894"/>
            <a:ext cx="11938344" cy="2649598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Sebelum dapat membuat DHCP Server yang harus dilakukan adalah menentukan IP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Address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interface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pada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router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yang akan menjadi DHCP Server</a:t>
            </a:r>
          </a:p>
          <a:p>
            <a:pPr marL="0" indent="0" fontAlgn="base" latinLnBrk="0">
              <a:buNone/>
            </a:pPr>
            <a:r>
              <a:rPr lang="id-ID" sz="24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Pada </a:t>
            </a:r>
            <a:r>
              <a:rPr lang="id-ID" sz="2400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list</a:t>
            </a:r>
            <a:r>
              <a:rPr lang="id-ID" sz="24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yang ada sudah terdapat </a:t>
            </a:r>
            <a:r>
              <a:rPr lang="id-ID" sz="2400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ip</a:t>
            </a:r>
            <a:r>
              <a:rPr lang="id-ID" sz="24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400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address</a:t>
            </a:r>
            <a:r>
              <a:rPr lang="id-ID" sz="24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dari DHCP </a:t>
            </a:r>
            <a:r>
              <a:rPr lang="id-ID" sz="2400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Client</a:t>
            </a:r>
            <a:r>
              <a:rPr lang="id-ID" sz="24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sebelumnya</a:t>
            </a:r>
            <a:endParaRPr lang="id-ID" sz="18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7C38955-86FE-5A5C-12CA-B90A63D62118}"/>
              </a:ext>
            </a:extLst>
          </p:cNvPr>
          <p:cNvSpPr/>
          <p:nvPr/>
        </p:nvSpPr>
        <p:spPr>
          <a:xfrm>
            <a:off x="9772650" y="4965700"/>
            <a:ext cx="2298700" cy="177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23A259C-7511-9649-DC43-B7141F07EAE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789" y="2740175"/>
            <a:ext cx="9317162" cy="2965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88878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5805307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IP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Address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Gateway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Router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C67687F6-2E37-E507-A7BF-9C99CC687068}"/>
              </a:ext>
            </a:extLst>
          </p:cNvPr>
          <p:cNvSpPr txBox="1">
            <a:spLocks/>
          </p:cNvSpPr>
          <p:nvPr/>
        </p:nvSpPr>
        <p:spPr>
          <a:xfrm>
            <a:off x="133006" y="1038894"/>
            <a:ext cx="11938344" cy="1098825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IP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Address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pada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bridge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LAN ini merupakan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gateway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yang akan digunakan oleh seluruh komputer yang terhubung dengan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interface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bridge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LAN (ether2, ether</a:t>
            </a:r>
            <a:r>
              <a:rPr lang="id-ID" sz="24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3)</a:t>
            </a:r>
            <a:endParaRPr lang="id-ID" sz="24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7C38955-86FE-5A5C-12CA-B90A63D62118}"/>
              </a:ext>
            </a:extLst>
          </p:cNvPr>
          <p:cNvSpPr/>
          <p:nvPr/>
        </p:nvSpPr>
        <p:spPr>
          <a:xfrm>
            <a:off x="9772650" y="4965700"/>
            <a:ext cx="2298700" cy="177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01C96BB-96CD-DAD5-F058-FA7207F5AB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789" y="2137718"/>
            <a:ext cx="3361647" cy="277335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DF6E7F7-7315-ACC0-0861-E92F9CA89F0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47045" y="2808806"/>
            <a:ext cx="5592371" cy="2773359"/>
          </a:xfrm>
          <a:prstGeom prst="rect">
            <a:avLst/>
          </a:prstGeom>
        </p:spPr>
      </p:pic>
      <p:sp>
        <p:nvSpPr>
          <p:cNvPr id="10" name="내용 개체 틀 2">
            <a:extLst>
              <a:ext uri="{FF2B5EF4-FFF2-40B4-BE49-F238E27FC236}">
                <a16:creationId xmlns:a16="http://schemas.microsoft.com/office/drawing/2014/main" id="{F23E2789-9248-DBE9-8FF3-EFF771198D9C}"/>
              </a:ext>
            </a:extLst>
          </p:cNvPr>
          <p:cNvSpPr txBox="1">
            <a:spLocks/>
          </p:cNvSpPr>
          <p:nvPr/>
        </p:nvSpPr>
        <p:spPr>
          <a:xfrm>
            <a:off x="3947045" y="2249799"/>
            <a:ext cx="7427350" cy="1883998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0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Hasil pemberian IP </a:t>
            </a:r>
            <a:r>
              <a:rPr lang="id-ID" sz="20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Address</a:t>
            </a:r>
            <a:r>
              <a:rPr lang="id-ID" sz="20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0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gateway</a:t>
            </a:r>
            <a:r>
              <a:rPr lang="id-ID" sz="20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terlihat seperti berikut</a:t>
            </a:r>
          </a:p>
        </p:txBody>
      </p:sp>
    </p:spTree>
    <p:extLst>
      <p:ext uri="{BB962C8B-B14F-4D97-AF65-F5344CB8AC3E}">
        <p14:creationId xmlns:p14="http://schemas.microsoft.com/office/powerpoint/2010/main" val="38590820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0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4515403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DHCP Server -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Router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C67687F6-2E37-E507-A7BF-9C99CC687068}"/>
              </a:ext>
            </a:extLst>
          </p:cNvPr>
          <p:cNvSpPr txBox="1">
            <a:spLocks/>
          </p:cNvSpPr>
          <p:nvPr/>
        </p:nvSpPr>
        <p:spPr>
          <a:xfrm>
            <a:off x="133006" y="1038894"/>
            <a:ext cx="11938344" cy="1098825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Setelah sudah terdapat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gateway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selanjutnya dapat dibuat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dhcp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server untuk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bridge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LAN, sehingga setiap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client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yang terhubung dapat IP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Address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secara otomatis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7C38955-86FE-5A5C-12CA-B90A63D62118}"/>
              </a:ext>
            </a:extLst>
          </p:cNvPr>
          <p:cNvSpPr/>
          <p:nvPr/>
        </p:nvSpPr>
        <p:spPr>
          <a:xfrm>
            <a:off x="9772650" y="4965700"/>
            <a:ext cx="2298700" cy="177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0D6F8BA-6AFE-C00C-AFE7-16F2F7C45E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789" y="2082114"/>
            <a:ext cx="6036443" cy="215494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A3A4C03-51E1-7999-D170-281013F3DBF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0790" y="4400521"/>
            <a:ext cx="2415776" cy="1085879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60F53FB5-F2C3-758C-14FA-D814DC987D7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56423" y="4400521"/>
            <a:ext cx="2415777" cy="108588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F9E46082-BE33-7231-22DD-22ABB880784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72058" y="4399595"/>
            <a:ext cx="2415776" cy="1085879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C86D979C-38EC-0BC8-0D37-0983B8388A8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0790" y="5613342"/>
            <a:ext cx="2415776" cy="1085879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01078EE7-E2D3-D7C2-1FD2-6E59C1573DF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756423" y="5608676"/>
            <a:ext cx="2415777" cy="108588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93554433-2E93-FEBF-B909-B71DFC8CBF2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272058" y="5608675"/>
            <a:ext cx="2415776" cy="1085879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A99D54BD-1919-1FFD-AB00-17779BC8447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860247" y="5608675"/>
            <a:ext cx="1739989" cy="844593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7CF90E8D-8E10-6587-7E4E-A6C07FD71124}"/>
              </a:ext>
            </a:extLst>
          </p:cNvPr>
          <p:cNvSpPr txBox="1"/>
          <p:nvPr/>
        </p:nvSpPr>
        <p:spPr>
          <a:xfrm>
            <a:off x="671607" y="4965700"/>
            <a:ext cx="36260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id-ID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4965EA08-97FD-594A-69D3-BAB2FC35C481}"/>
              </a:ext>
            </a:extLst>
          </p:cNvPr>
          <p:cNvSpPr txBox="1"/>
          <p:nvPr/>
        </p:nvSpPr>
        <p:spPr>
          <a:xfrm>
            <a:off x="3005942" y="4972394"/>
            <a:ext cx="36260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endParaRPr lang="id-ID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58933CD4-3B7F-9A8B-CE74-62CB2144C6EA}"/>
              </a:ext>
            </a:extLst>
          </p:cNvPr>
          <p:cNvSpPr txBox="1"/>
          <p:nvPr/>
        </p:nvSpPr>
        <p:spPr>
          <a:xfrm>
            <a:off x="5412783" y="4961585"/>
            <a:ext cx="36260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endParaRPr lang="id-ID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76A50172-0694-BDFD-6614-9DD18720DA2B}"/>
              </a:ext>
            </a:extLst>
          </p:cNvPr>
          <p:cNvSpPr txBox="1"/>
          <p:nvPr/>
        </p:nvSpPr>
        <p:spPr>
          <a:xfrm>
            <a:off x="671607" y="6168425"/>
            <a:ext cx="36260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endParaRPr lang="id-ID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93209ACA-049C-A34B-6ED4-CEDD6187F5C3}"/>
              </a:ext>
            </a:extLst>
          </p:cNvPr>
          <p:cNvSpPr txBox="1"/>
          <p:nvPr/>
        </p:nvSpPr>
        <p:spPr>
          <a:xfrm>
            <a:off x="3005942" y="6175119"/>
            <a:ext cx="36260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</a:t>
            </a:r>
            <a:endParaRPr lang="id-ID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C66BE1B0-EB88-B0A3-1E2E-F02D986E166F}"/>
              </a:ext>
            </a:extLst>
          </p:cNvPr>
          <p:cNvSpPr txBox="1"/>
          <p:nvPr/>
        </p:nvSpPr>
        <p:spPr>
          <a:xfrm>
            <a:off x="5412783" y="6164310"/>
            <a:ext cx="36260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</a:t>
            </a:r>
            <a:endParaRPr lang="id-ID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86E72BA3-48FD-8FA6-E9AD-4DDB2CBE726E}"/>
              </a:ext>
            </a:extLst>
          </p:cNvPr>
          <p:cNvSpPr txBox="1"/>
          <p:nvPr/>
        </p:nvSpPr>
        <p:spPr>
          <a:xfrm>
            <a:off x="7938678" y="6030971"/>
            <a:ext cx="5277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</a:t>
            </a:r>
            <a:endParaRPr lang="id-ID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4206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4" grpId="0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4515403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DHCP Server -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Router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C67687F6-2E37-E507-A7BF-9C99CC687068}"/>
              </a:ext>
            </a:extLst>
          </p:cNvPr>
          <p:cNvSpPr txBox="1">
            <a:spLocks/>
          </p:cNvSpPr>
          <p:nvPr/>
        </p:nvSpPr>
        <p:spPr>
          <a:xfrm>
            <a:off x="133006" y="1038895"/>
            <a:ext cx="11938344" cy="604782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Hasil DHCP Server akan terlihat seperti gambar berikut: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7C38955-86FE-5A5C-12CA-B90A63D62118}"/>
              </a:ext>
            </a:extLst>
          </p:cNvPr>
          <p:cNvSpPr/>
          <p:nvPr/>
        </p:nvSpPr>
        <p:spPr>
          <a:xfrm>
            <a:off x="9772650" y="4965700"/>
            <a:ext cx="2298700" cy="177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EE38C1C-0467-AB86-D3A6-04325F08886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789" y="1562248"/>
            <a:ext cx="9428373" cy="3328266"/>
          </a:xfrm>
          <a:prstGeom prst="rect">
            <a:avLst/>
          </a:prstGeom>
        </p:spPr>
      </p:pic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F15739CB-F6AF-880C-CAFF-B148AA7E5E29}"/>
              </a:ext>
            </a:extLst>
          </p:cNvPr>
          <p:cNvSpPr txBox="1">
            <a:spLocks/>
          </p:cNvSpPr>
          <p:nvPr/>
        </p:nvSpPr>
        <p:spPr>
          <a:xfrm>
            <a:off x="180374" y="5052782"/>
            <a:ext cx="9488788" cy="604782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Setiap komputer yang terhubung dengan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interface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bridge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LAN akan mendapatkan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ip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address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dari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dhcp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server ini, sehingga memiliki rentang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ip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address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pada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network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192.168.10.0/24 </a:t>
            </a:r>
          </a:p>
        </p:txBody>
      </p:sp>
    </p:spTree>
    <p:extLst>
      <p:ext uri="{BB962C8B-B14F-4D97-AF65-F5344CB8AC3E}">
        <p14:creationId xmlns:p14="http://schemas.microsoft.com/office/powerpoint/2010/main" val="36824625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 uiExpand="1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4581511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Percobaan Tanpa NAT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7C38955-86FE-5A5C-12CA-B90A63D62118}"/>
              </a:ext>
            </a:extLst>
          </p:cNvPr>
          <p:cNvSpPr/>
          <p:nvPr/>
        </p:nvSpPr>
        <p:spPr>
          <a:xfrm>
            <a:off x="9772650" y="4965700"/>
            <a:ext cx="2298700" cy="177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1C96B95-5E93-C33D-01C2-4C4DED17B5D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45197"/>
          <a:stretch/>
        </p:blipFill>
        <p:spPr>
          <a:xfrm>
            <a:off x="298323" y="1805218"/>
            <a:ext cx="3173925" cy="1041454"/>
          </a:xfrm>
          <a:prstGeom prst="rect">
            <a:avLst/>
          </a:prstGeom>
        </p:spPr>
      </p:pic>
      <p:sp>
        <p:nvSpPr>
          <p:cNvPr id="9" name="내용 개체 틀 2">
            <a:extLst>
              <a:ext uri="{FF2B5EF4-FFF2-40B4-BE49-F238E27FC236}">
                <a16:creationId xmlns:a16="http://schemas.microsoft.com/office/drawing/2014/main" id="{B1B28A26-BAE3-C794-49A5-909E5C84F1A2}"/>
              </a:ext>
            </a:extLst>
          </p:cNvPr>
          <p:cNvSpPr txBox="1">
            <a:spLocks/>
          </p:cNvSpPr>
          <p:nvPr/>
        </p:nvSpPr>
        <p:spPr>
          <a:xfrm>
            <a:off x="133006" y="1157684"/>
            <a:ext cx="6298686" cy="604782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3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Hasil IP dari DHCP</a:t>
            </a:r>
          </a:p>
        </p:txBody>
      </p:sp>
      <p:sp>
        <p:nvSpPr>
          <p:cNvPr id="10" name="내용 개체 틀 2">
            <a:extLst>
              <a:ext uri="{FF2B5EF4-FFF2-40B4-BE49-F238E27FC236}">
                <a16:creationId xmlns:a16="http://schemas.microsoft.com/office/drawing/2014/main" id="{E2942D55-9766-97B3-ADB4-0AFE3FACAE8E}"/>
              </a:ext>
            </a:extLst>
          </p:cNvPr>
          <p:cNvSpPr txBox="1">
            <a:spLocks/>
          </p:cNvSpPr>
          <p:nvPr/>
        </p:nvSpPr>
        <p:spPr>
          <a:xfrm>
            <a:off x="240789" y="3358154"/>
            <a:ext cx="6298686" cy="604782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3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Hasil Ping dan browser 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99253D74-9670-0D01-C23E-18ACA1DB265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22226" y="1224084"/>
            <a:ext cx="5449595" cy="1632112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6D8F4727-6CE3-4707-FE51-EC008AC33BBD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38004"/>
          <a:stretch/>
        </p:blipFill>
        <p:spPr>
          <a:xfrm>
            <a:off x="314799" y="3962936"/>
            <a:ext cx="3157449" cy="1187511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68509B54-E60C-EB90-28F2-51058D23C16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22226" y="3151247"/>
            <a:ext cx="5449595" cy="2935096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8D1B3E3D-FD93-F3B9-56E6-2B04BAEF863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4799" y="6146769"/>
            <a:ext cx="7391780" cy="596931"/>
          </a:xfrm>
          <a:prstGeom prst="rect">
            <a:avLst/>
          </a:prstGeom>
        </p:spPr>
      </p:pic>
      <p:sp>
        <p:nvSpPr>
          <p:cNvPr id="19" name="내용 개체 틀 2">
            <a:extLst>
              <a:ext uri="{FF2B5EF4-FFF2-40B4-BE49-F238E27FC236}">
                <a16:creationId xmlns:a16="http://schemas.microsoft.com/office/drawing/2014/main" id="{26E1FD49-3D7E-10BF-1BCC-FDB650663E92}"/>
              </a:ext>
            </a:extLst>
          </p:cNvPr>
          <p:cNvSpPr txBox="1">
            <a:spLocks/>
          </p:cNvSpPr>
          <p:nvPr/>
        </p:nvSpPr>
        <p:spPr>
          <a:xfrm>
            <a:off x="9421799" y="1224084"/>
            <a:ext cx="2637195" cy="3582694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3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Hasil </a:t>
            </a:r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ip</a:t>
            </a: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dari </a:t>
            </a:r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dhcp</a:t>
            </a: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terlihat </a:t>
            </a:r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dhcp</a:t>
            </a: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server sudah bekerja dengan baik, namun setiap </a:t>
            </a:r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client</a:t>
            </a: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belum bisa terhubung dengan internet, hasil </a:t>
            </a:r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ping</a:t>
            </a: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ke google.com masih gagal dan halaman web belum terbuka</a:t>
            </a:r>
            <a:endParaRPr lang="id-ID" sz="14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6000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9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2707280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NAT -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Router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C67687F6-2E37-E507-A7BF-9C99CC687068}"/>
              </a:ext>
            </a:extLst>
          </p:cNvPr>
          <p:cNvSpPr txBox="1">
            <a:spLocks/>
          </p:cNvSpPr>
          <p:nvPr/>
        </p:nvSpPr>
        <p:spPr>
          <a:xfrm>
            <a:off x="133006" y="1038895"/>
            <a:ext cx="11938344" cy="604782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Pembuatan NAT dilakukan pada menu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firewall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pada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winbox</a:t>
            </a:r>
            <a:endParaRPr lang="id-ID" sz="24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7C38955-86FE-5A5C-12CA-B90A63D62118}"/>
              </a:ext>
            </a:extLst>
          </p:cNvPr>
          <p:cNvSpPr/>
          <p:nvPr/>
        </p:nvSpPr>
        <p:spPr>
          <a:xfrm>
            <a:off x="9772650" y="4965700"/>
            <a:ext cx="2298700" cy="177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810AF04-B1BF-E4B5-7F02-8E433D1C304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8973" y="1557180"/>
            <a:ext cx="10810961" cy="3298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66923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2707280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NAT -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Router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7C38955-86FE-5A5C-12CA-B90A63D62118}"/>
              </a:ext>
            </a:extLst>
          </p:cNvPr>
          <p:cNvSpPr/>
          <p:nvPr/>
        </p:nvSpPr>
        <p:spPr>
          <a:xfrm>
            <a:off x="9772650" y="4965700"/>
            <a:ext cx="2298700" cy="177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25366E0-F489-F715-F42C-3CC28A2FDF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571" y="1156610"/>
            <a:ext cx="2999814" cy="401027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01ADB6A-8660-191D-2739-CE29F92FEA9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21316" y="1156610"/>
            <a:ext cx="2999814" cy="4010278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1BC8177A-33EC-2F75-C1EB-A76666DB72D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37538" y="5233381"/>
            <a:ext cx="8282197" cy="1510319"/>
          </a:xfrm>
          <a:prstGeom prst="rect">
            <a:avLst/>
          </a:prstGeom>
        </p:spPr>
      </p:pic>
      <p:sp>
        <p:nvSpPr>
          <p:cNvPr id="14" name="내용 개체 틀 2">
            <a:extLst>
              <a:ext uri="{FF2B5EF4-FFF2-40B4-BE49-F238E27FC236}">
                <a16:creationId xmlns:a16="http://schemas.microsoft.com/office/drawing/2014/main" id="{D0B34BD5-819A-B19E-38E9-0925FACB80D2}"/>
              </a:ext>
            </a:extLst>
          </p:cNvPr>
          <p:cNvSpPr txBox="1">
            <a:spLocks/>
          </p:cNvSpPr>
          <p:nvPr/>
        </p:nvSpPr>
        <p:spPr>
          <a:xfrm>
            <a:off x="197480" y="5283278"/>
            <a:ext cx="1140058" cy="950705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5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Hasil </a:t>
            </a:r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nat</a:t>
            </a:r>
            <a:endParaRPr lang="id-ID" sz="14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sp>
        <p:nvSpPr>
          <p:cNvPr id="15" name="내용 개체 틀 2">
            <a:extLst>
              <a:ext uri="{FF2B5EF4-FFF2-40B4-BE49-F238E27FC236}">
                <a16:creationId xmlns:a16="http://schemas.microsoft.com/office/drawing/2014/main" id="{D81A9672-FA46-744C-D4DF-1EFACEEF43FB}"/>
              </a:ext>
            </a:extLst>
          </p:cNvPr>
          <p:cNvSpPr txBox="1">
            <a:spLocks/>
          </p:cNvSpPr>
          <p:nvPr/>
        </p:nvSpPr>
        <p:spPr>
          <a:xfrm>
            <a:off x="3499766" y="1252916"/>
            <a:ext cx="1751855" cy="3913972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5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Chain</a:t>
            </a: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srcnat</a:t>
            </a: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dan </a:t>
            </a:r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out</a:t>
            </a: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interface</a:t>
            </a: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Internet artinya </a:t>
            </a:r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pengelompokkan</a:t>
            </a: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setiap </a:t>
            </a:r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traffic</a:t>
            </a: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yang bersumber dari jaringan </a:t>
            </a:r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local</a:t>
            </a: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menuju ke internet</a:t>
            </a:r>
            <a:endParaRPr lang="id-ID" sz="14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sp>
        <p:nvSpPr>
          <p:cNvPr id="16" name="내용 개체 틀 2">
            <a:extLst>
              <a:ext uri="{FF2B5EF4-FFF2-40B4-BE49-F238E27FC236}">
                <a16:creationId xmlns:a16="http://schemas.microsoft.com/office/drawing/2014/main" id="{A7407112-0DB1-D23E-B654-28B7CB216D33}"/>
              </a:ext>
            </a:extLst>
          </p:cNvPr>
          <p:cNvSpPr txBox="1">
            <a:spLocks/>
          </p:cNvSpPr>
          <p:nvPr/>
        </p:nvSpPr>
        <p:spPr>
          <a:xfrm>
            <a:off x="8743807" y="1252916"/>
            <a:ext cx="3327543" cy="3913972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5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Action</a:t>
            </a: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masquerade</a:t>
            </a: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dari setiap </a:t>
            </a:r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traffic</a:t>
            </a: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yang sudah dikelompokkan tersebut akan di </a:t>
            </a:r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tanslasikan</a:t>
            </a: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menjadi agar terlihat bersumber dari </a:t>
            </a:r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ip</a:t>
            </a: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address</a:t>
            </a: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public</a:t>
            </a: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di </a:t>
            </a:r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interface</a:t>
            </a: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bridge</a:t>
            </a: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internet untuk kemudian dilanjutkan ke jaringan di internet</a:t>
            </a:r>
            <a:endParaRPr lang="id-ID" sz="14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12797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3278526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Percobaan NAT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7C38955-86FE-5A5C-12CA-B90A63D62118}"/>
              </a:ext>
            </a:extLst>
          </p:cNvPr>
          <p:cNvSpPr/>
          <p:nvPr/>
        </p:nvSpPr>
        <p:spPr>
          <a:xfrm>
            <a:off x="9772650" y="4965700"/>
            <a:ext cx="2298700" cy="177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1C96B95-5E93-C33D-01C2-4C4DED17B5D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45197"/>
          <a:stretch/>
        </p:blipFill>
        <p:spPr>
          <a:xfrm>
            <a:off x="298323" y="1805218"/>
            <a:ext cx="3173925" cy="1041454"/>
          </a:xfrm>
          <a:prstGeom prst="rect">
            <a:avLst/>
          </a:prstGeom>
        </p:spPr>
      </p:pic>
      <p:sp>
        <p:nvSpPr>
          <p:cNvPr id="9" name="내용 개체 틀 2">
            <a:extLst>
              <a:ext uri="{FF2B5EF4-FFF2-40B4-BE49-F238E27FC236}">
                <a16:creationId xmlns:a16="http://schemas.microsoft.com/office/drawing/2014/main" id="{B1B28A26-BAE3-C794-49A5-909E5C84F1A2}"/>
              </a:ext>
            </a:extLst>
          </p:cNvPr>
          <p:cNvSpPr txBox="1">
            <a:spLocks/>
          </p:cNvSpPr>
          <p:nvPr/>
        </p:nvSpPr>
        <p:spPr>
          <a:xfrm>
            <a:off x="133006" y="1157684"/>
            <a:ext cx="6298686" cy="604782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3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Hasil IP dari DHCP</a:t>
            </a:r>
          </a:p>
        </p:txBody>
      </p:sp>
      <p:sp>
        <p:nvSpPr>
          <p:cNvPr id="10" name="내용 개체 틀 2">
            <a:extLst>
              <a:ext uri="{FF2B5EF4-FFF2-40B4-BE49-F238E27FC236}">
                <a16:creationId xmlns:a16="http://schemas.microsoft.com/office/drawing/2014/main" id="{E2942D55-9766-97B3-ADB4-0AFE3FACAE8E}"/>
              </a:ext>
            </a:extLst>
          </p:cNvPr>
          <p:cNvSpPr txBox="1">
            <a:spLocks/>
          </p:cNvSpPr>
          <p:nvPr/>
        </p:nvSpPr>
        <p:spPr>
          <a:xfrm>
            <a:off x="240789" y="2846672"/>
            <a:ext cx="6298686" cy="604782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3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Hasil Ping dan browser 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99253D74-9670-0D01-C23E-18ACA1DB265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22226" y="1224084"/>
            <a:ext cx="5449595" cy="1632112"/>
          </a:xfrm>
          <a:prstGeom prst="rect">
            <a:avLst/>
          </a:prstGeom>
        </p:spPr>
      </p:pic>
      <p:sp>
        <p:nvSpPr>
          <p:cNvPr id="19" name="내용 개체 틀 2">
            <a:extLst>
              <a:ext uri="{FF2B5EF4-FFF2-40B4-BE49-F238E27FC236}">
                <a16:creationId xmlns:a16="http://schemas.microsoft.com/office/drawing/2014/main" id="{26E1FD49-3D7E-10BF-1BCC-FDB650663E92}"/>
              </a:ext>
            </a:extLst>
          </p:cNvPr>
          <p:cNvSpPr txBox="1">
            <a:spLocks/>
          </p:cNvSpPr>
          <p:nvPr/>
        </p:nvSpPr>
        <p:spPr>
          <a:xfrm>
            <a:off x="9421799" y="1224084"/>
            <a:ext cx="2637195" cy="3582694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3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Hasil </a:t>
            </a:r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ip</a:t>
            </a: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dari </a:t>
            </a:r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dhcp</a:t>
            </a: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terlihat </a:t>
            </a:r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dhcp</a:t>
            </a: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server sudah bekerja dengan baik, namun setiap </a:t>
            </a:r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client</a:t>
            </a: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belum bisa terhubung dengan internet, hasil </a:t>
            </a:r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ping</a:t>
            </a: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ke google.com masih gagal dan halaman web belum terbuka</a:t>
            </a:r>
            <a:endParaRPr lang="id-ID" sz="14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87C6350-B6F7-9B5B-71CB-1C6CA7A5C9B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8323" y="3302302"/>
            <a:ext cx="4040532" cy="140562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F8603C6-BE02-8420-5FDA-1AB22AA4C8D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8324" y="4881307"/>
            <a:ext cx="4040532" cy="156494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98C6477-890E-E6FF-98EC-7A2321C247C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445194" y="3302302"/>
            <a:ext cx="4688517" cy="2562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83223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9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B92995-DE89-4B4E-915F-9D5C47F97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290493"/>
            <a:ext cx="10515600" cy="1200329"/>
          </a:xfrm>
        </p:spPr>
        <p:txBody>
          <a:bodyPr/>
          <a:lstStyle/>
          <a:p>
            <a:r>
              <a:rPr lang="id-ID" altLang="ko-KR" sz="8000" dirty="0">
                <a:latin typeface="Arial" panose="020B0604020202020204" pitchFamily="34" charset="0"/>
                <a:cs typeface="Arial" panose="020B0604020202020204" pitchFamily="34" charset="0"/>
              </a:rPr>
              <a:t>Kesimpulan</a:t>
            </a:r>
            <a:endParaRPr lang="ko-KR" altLang="en-US" sz="8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대각선 방향의 모서리가 둥근 사각형 175">
            <a:extLst>
              <a:ext uri="{FF2B5EF4-FFF2-40B4-BE49-F238E27FC236}">
                <a16:creationId xmlns:a16="http://schemas.microsoft.com/office/drawing/2014/main" id="{49987A58-EA8A-4EE5-B048-BC1CF79AFA7A}"/>
              </a:ext>
            </a:extLst>
          </p:cNvPr>
          <p:cNvSpPr/>
          <p:nvPr/>
        </p:nvSpPr>
        <p:spPr bwMode="auto">
          <a:xfrm>
            <a:off x="1345965" y="1113896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" name="대각선 방향의 모서리가 둥근 사각형 175">
            <a:extLst>
              <a:ext uri="{FF2B5EF4-FFF2-40B4-BE49-F238E27FC236}">
                <a16:creationId xmlns:a16="http://schemas.microsoft.com/office/drawing/2014/main" id="{788F82DA-B240-486F-832E-E3F25C24FCB5}"/>
              </a:ext>
            </a:extLst>
          </p:cNvPr>
          <p:cNvSpPr/>
          <p:nvPr/>
        </p:nvSpPr>
        <p:spPr bwMode="auto">
          <a:xfrm>
            <a:off x="1206110" y="973062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311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5" name="직사각형 35">
            <a:extLst>
              <a:ext uri="{FF2B5EF4-FFF2-40B4-BE49-F238E27FC236}">
                <a16:creationId xmlns:a16="http://schemas.microsoft.com/office/drawing/2014/main" id="{3F339899-2FA4-488C-A4AA-B11FD52ACAE5}"/>
              </a:ext>
            </a:extLst>
          </p:cNvPr>
          <p:cNvSpPr/>
          <p:nvPr/>
        </p:nvSpPr>
        <p:spPr bwMode="auto">
          <a:xfrm>
            <a:off x="1368727" y="1215861"/>
            <a:ext cx="1162656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r>
              <a:rPr lang="id-ID" altLang="ko-KR" sz="6000" b="1" spc="-100" dirty="0">
                <a:solidFill>
                  <a:srgbClr val="F9E9DA"/>
                </a:solidFill>
                <a:latin typeface="나눔스퀘어_ac Light" panose="020B0600000101010101" pitchFamily="50" charset="-127"/>
                <a:ea typeface="나눔스퀘어_ac Light" panose="020B0600000101010101" pitchFamily="50" charset="-127"/>
                <a:sym typeface="Monotype Sorts"/>
              </a:rPr>
              <a:t>04</a:t>
            </a:r>
            <a:endParaRPr lang="ko-KR" altLang="en-US" sz="6000" spc="-100" dirty="0">
              <a:gradFill flip="none" rotWithShape="1"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</p:spTree>
    <p:extLst>
      <p:ext uri="{BB962C8B-B14F-4D97-AF65-F5344CB8AC3E}">
        <p14:creationId xmlns:p14="http://schemas.microsoft.com/office/powerpoint/2010/main" val="3809760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2475358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Kesimpulan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36DD8773-75D1-71AF-ED7A-80B5132BCF4D}"/>
              </a:ext>
            </a:extLst>
          </p:cNvPr>
          <p:cNvSpPr txBox="1">
            <a:spLocks/>
          </p:cNvSpPr>
          <p:nvPr/>
        </p:nvSpPr>
        <p:spPr>
          <a:xfrm>
            <a:off x="175958" y="1057169"/>
            <a:ext cx="11978031" cy="2815748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rtl="0" fontAlgn="base" latinLnBrk="0"/>
            <a:r>
              <a:rPr lang="id-ID" sz="2400" b="0" i="0" dirty="0">
                <a:solidFill>
                  <a:srgbClr val="273239"/>
                </a:solidFill>
                <a:effectLst/>
                <a:latin typeface="Nunito" pitchFamily="2" charset="0"/>
              </a:rPr>
              <a:t>IP </a:t>
            </a:r>
            <a:r>
              <a:rPr lang="id-ID" sz="24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Address</a:t>
            </a:r>
            <a:r>
              <a:rPr lang="id-ID" sz="2400" b="0" i="0" dirty="0">
                <a:solidFill>
                  <a:srgbClr val="273239"/>
                </a:solidFill>
                <a:effectLst/>
                <a:latin typeface="Nunito" pitchFamily="2" charset="0"/>
              </a:rPr>
              <a:t> v4 akan digantikan dengan IP </a:t>
            </a:r>
            <a:r>
              <a:rPr lang="id-ID" sz="24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Adress</a:t>
            </a:r>
            <a:r>
              <a:rPr lang="id-ID" sz="2400" b="0" i="0" dirty="0">
                <a:solidFill>
                  <a:srgbClr val="273239"/>
                </a:solidFill>
                <a:effectLst/>
                <a:latin typeface="Nunito" pitchFamily="2" charset="0"/>
              </a:rPr>
              <a:t> v6 namun saat ini masih dalam masa transisi sehingga diperlukan NAT untuk dapat menghemat penggunaan IP </a:t>
            </a:r>
            <a:r>
              <a:rPr lang="id-ID" sz="24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Address</a:t>
            </a:r>
            <a:r>
              <a:rPr lang="id-ID" sz="2400" b="0" i="0" dirty="0">
                <a:solidFill>
                  <a:srgbClr val="273239"/>
                </a:solidFill>
                <a:effectLst/>
                <a:latin typeface="Nunito" pitchFamily="2" charset="0"/>
              </a:rPr>
              <a:t> sampai masa transisi selesai</a:t>
            </a:r>
          </a:p>
          <a:p>
            <a:pPr algn="just" rtl="0" fontAlgn="base" latinLnBrk="0"/>
            <a:r>
              <a:rPr lang="id-ID" sz="2400" b="0" dirty="0">
                <a:solidFill>
                  <a:srgbClr val="273239"/>
                </a:solidFill>
                <a:latin typeface="Nunito" pitchFamily="2" charset="0"/>
              </a:rPr>
              <a:t>NAT membagi IP </a:t>
            </a:r>
            <a:r>
              <a:rPr lang="id-ID" sz="2400" b="0" dirty="0" err="1">
                <a:solidFill>
                  <a:srgbClr val="273239"/>
                </a:solidFill>
                <a:latin typeface="Nunito" pitchFamily="2" charset="0"/>
              </a:rPr>
              <a:t>Address</a:t>
            </a:r>
            <a:r>
              <a:rPr lang="id-ID" sz="2400" b="0" dirty="0">
                <a:solidFill>
                  <a:srgbClr val="273239"/>
                </a:solidFill>
                <a:latin typeface="Nunito" pitchFamily="2" charset="0"/>
              </a:rPr>
              <a:t> menjadi IP </a:t>
            </a:r>
            <a:r>
              <a:rPr lang="id-ID" sz="2400" b="0" dirty="0" err="1">
                <a:solidFill>
                  <a:srgbClr val="273239"/>
                </a:solidFill>
                <a:latin typeface="Nunito" pitchFamily="2" charset="0"/>
              </a:rPr>
              <a:t>Address</a:t>
            </a:r>
            <a:r>
              <a:rPr lang="id-ID" sz="2400" b="0" dirty="0">
                <a:solidFill>
                  <a:srgbClr val="273239"/>
                </a:solidFill>
                <a:latin typeface="Nunito" pitchFamily="2" charset="0"/>
              </a:rPr>
              <a:t> </a:t>
            </a:r>
            <a:r>
              <a:rPr lang="id-ID" sz="2400" b="0" dirty="0" err="1">
                <a:solidFill>
                  <a:srgbClr val="273239"/>
                </a:solidFill>
                <a:latin typeface="Nunito" pitchFamily="2" charset="0"/>
              </a:rPr>
              <a:t>public</a:t>
            </a:r>
            <a:r>
              <a:rPr lang="id-ID" sz="2400" b="0" dirty="0">
                <a:solidFill>
                  <a:srgbClr val="273239"/>
                </a:solidFill>
                <a:latin typeface="Nunito" pitchFamily="2" charset="0"/>
              </a:rPr>
              <a:t> untuk koneksi ke internet dan </a:t>
            </a:r>
            <a:r>
              <a:rPr lang="id-ID" sz="2400" b="0" dirty="0" err="1">
                <a:solidFill>
                  <a:srgbClr val="273239"/>
                </a:solidFill>
                <a:latin typeface="Nunito" pitchFamily="2" charset="0"/>
              </a:rPr>
              <a:t>ip</a:t>
            </a:r>
            <a:r>
              <a:rPr lang="id-ID" sz="2400" b="0" dirty="0">
                <a:solidFill>
                  <a:srgbClr val="273239"/>
                </a:solidFill>
                <a:latin typeface="Nunito" pitchFamily="2" charset="0"/>
              </a:rPr>
              <a:t> </a:t>
            </a:r>
            <a:r>
              <a:rPr lang="id-ID" sz="2400" b="0" dirty="0" err="1">
                <a:solidFill>
                  <a:srgbClr val="273239"/>
                </a:solidFill>
                <a:latin typeface="Nunito" pitchFamily="2" charset="0"/>
              </a:rPr>
              <a:t>address</a:t>
            </a:r>
            <a:r>
              <a:rPr lang="id-ID" sz="2400" b="0" dirty="0">
                <a:solidFill>
                  <a:srgbClr val="273239"/>
                </a:solidFill>
                <a:latin typeface="Nunito" pitchFamily="2" charset="0"/>
              </a:rPr>
              <a:t> </a:t>
            </a:r>
            <a:r>
              <a:rPr lang="id-ID" sz="2400" b="0" dirty="0" err="1">
                <a:solidFill>
                  <a:srgbClr val="273239"/>
                </a:solidFill>
                <a:latin typeface="Nunito" pitchFamily="2" charset="0"/>
              </a:rPr>
              <a:t>private</a:t>
            </a:r>
            <a:r>
              <a:rPr lang="id-ID" sz="2400" b="0" dirty="0">
                <a:solidFill>
                  <a:srgbClr val="273239"/>
                </a:solidFill>
                <a:latin typeface="Nunito" pitchFamily="2" charset="0"/>
              </a:rPr>
              <a:t> untuk jaringan lokal</a:t>
            </a:r>
          </a:p>
          <a:p>
            <a:pPr algn="just" rtl="0" fontAlgn="base" latinLnBrk="0"/>
            <a:r>
              <a:rPr lang="id-ID" sz="2400" b="0" i="0" dirty="0">
                <a:solidFill>
                  <a:srgbClr val="273239"/>
                </a:solidFill>
                <a:effectLst/>
                <a:latin typeface="Nunito" pitchFamily="2" charset="0"/>
              </a:rPr>
              <a:t>NAT diperlukan untuk melakukan translasi dari </a:t>
            </a:r>
            <a:r>
              <a:rPr lang="id-ID" sz="24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ip</a:t>
            </a:r>
            <a:r>
              <a:rPr lang="id-ID" sz="2400" b="0" i="0" dirty="0">
                <a:solidFill>
                  <a:srgbClr val="273239"/>
                </a:solidFill>
                <a:effectLst/>
                <a:latin typeface="Nunito" pitchFamily="2" charset="0"/>
              </a:rPr>
              <a:t> </a:t>
            </a:r>
            <a:r>
              <a:rPr lang="id-ID" sz="24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address</a:t>
            </a:r>
            <a:r>
              <a:rPr lang="id-ID" sz="2400" b="0" i="0" dirty="0">
                <a:solidFill>
                  <a:srgbClr val="273239"/>
                </a:solidFill>
                <a:effectLst/>
                <a:latin typeface="Nunito" pitchFamily="2" charset="0"/>
              </a:rPr>
              <a:t> </a:t>
            </a:r>
            <a:r>
              <a:rPr lang="id-ID" sz="24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private</a:t>
            </a:r>
            <a:r>
              <a:rPr lang="id-ID" sz="2400" b="0" i="0" dirty="0">
                <a:solidFill>
                  <a:srgbClr val="273239"/>
                </a:solidFill>
                <a:effectLst/>
                <a:latin typeface="Nunito" pitchFamily="2" charset="0"/>
              </a:rPr>
              <a:t> ke </a:t>
            </a:r>
            <a:r>
              <a:rPr lang="id-ID" sz="24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ip</a:t>
            </a:r>
            <a:r>
              <a:rPr lang="id-ID" sz="2400" b="0" i="0" dirty="0">
                <a:solidFill>
                  <a:srgbClr val="273239"/>
                </a:solidFill>
                <a:effectLst/>
                <a:latin typeface="Nunito" pitchFamily="2" charset="0"/>
              </a:rPr>
              <a:t> </a:t>
            </a:r>
            <a:r>
              <a:rPr lang="id-ID" sz="24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address</a:t>
            </a:r>
            <a:r>
              <a:rPr lang="id-ID" sz="2400" b="0" i="0" dirty="0">
                <a:solidFill>
                  <a:srgbClr val="273239"/>
                </a:solidFill>
                <a:effectLst/>
                <a:latin typeface="Nunito" pitchFamily="2" charset="0"/>
              </a:rPr>
              <a:t> </a:t>
            </a:r>
            <a:r>
              <a:rPr lang="id-ID" sz="24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public</a:t>
            </a:r>
            <a:r>
              <a:rPr lang="id-ID" sz="2400" b="0" i="0" dirty="0">
                <a:solidFill>
                  <a:srgbClr val="273239"/>
                </a:solidFill>
                <a:effectLst/>
                <a:latin typeface="Nunito" pitchFamily="2" charset="0"/>
              </a:rPr>
              <a:t> maupun sebaliknya, sehingga perangkat di jaringan lokal dapat mengakses internet</a:t>
            </a:r>
          </a:p>
        </p:txBody>
      </p:sp>
      <p:sp>
        <p:nvSpPr>
          <p:cNvPr id="7" name="내용 개체 틀 2">
            <a:extLst>
              <a:ext uri="{FF2B5EF4-FFF2-40B4-BE49-F238E27FC236}">
                <a16:creationId xmlns:a16="http://schemas.microsoft.com/office/drawing/2014/main" id="{2DAE9BB7-F333-79B8-CBFF-F56AB35B71BB}"/>
              </a:ext>
            </a:extLst>
          </p:cNvPr>
          <p:cNvSpPr txBox="1">
            <a:spLocks/>
          </p:cNvSpPr>
          <p:nvPr/>
        </p:nvSpPr>
        <p:spPr>
          <a:xfrm>
            <a:off x="175958" y="5029199"/>
            <a:ext cx="9289539" cy="1738173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lnSpcReduction="100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rtl="0" fontAlgn="base" latinLnBrk="0"/>
            <a:r>
              <a:rPr lang="id-ID" sz="2400" b="0" dirty="0" err="1">
                <a:solidFill>
                  <a:srgbClr val="273239"/>
                </a:solidFill>
                <a:latin typeface="Nunito" pitchFamily="2" charset="0"/>
              </a:rPr>
              <a:t>Srcnat</a:t>
            </a:r>
            <a:r>
              <a:rPr lang="id-ID" sz="2400" b="0" dirty="0">
                <a:solidFill>
                  <a:srgbClr val="273239"/>
                </a:solidFill>
                <a:latin typeface="Nunito" pitchFamily="2" charset="0"/>
              </a:rPr>
              <a:t> merupakan arah paket yang berasal dari jaringan lokal, </a:t>
            </a:r>
            <a:r>
              <a:rPr lang="id-ID" sz="2400" b="0" dirty="0" err="1">
                <a:solidFill>
                  <a:srgbClr val="273239"/>
                </a:solidFill>
                <a:latin typeface="Nunito" pitchFamily="2" charset="0"/>
              </a:rPr>
              <a:t>dstnat</a:t>
            </a:r>
            <a:r>
              <a:rPr lang="id-ID" sz="2400" b="0" dirty="0">
                <a:solidFill>
                  <a:srgbClr val="273239"/>
                </a:solidFill>
                <a:latin typeface="Nunito" pitchFamily="2" charset="0"/>
              </a:rPr>
              <a:t> merupakan paket yang akan ke dalam jaringan lokal, </a:t>
            </a:r>
            <a:r>
              <a:rPr lang="id-ID" sz="2400" b="0" dirty="0" err="1">
                <a:solidFill>
                  <a:srgbClr val="273239"/>
                </a:solidFill>
                <a:latin typeface="Nunito" pitchFamily="2" charset="0"/>
              </a:rPr>
              <a:t>input</a:t>
            </a:r>
            <a:r>
              <a:rPr lang="id-ID" sz="2400" b="0" dirty="0">
                <a:solidFill>
                  <a:srgbClr val="273239"/>
                </a:solidFill>
                <a:latin typeface="Nunito" pitchFamily="2" charset="0"/>
              </a:rPr>
              <a:t> merupakan paket yang mengarah ke </a:t>
            </a:r>
            <a:r>
              <a:rPr lang="id-ID" sz="2400" b="0" dirty="0" err="1">
                <a:solidFill>
                  <a:srgbClr val="273239"/>
                </a:solidFill>
                <a:latin typeface="Nunito" pitchFamily="2" charset="0"/>
              </a:rPr>
              <a:t>interface</a:t>
            </a:r>
            <a:r>
              <a:rPr lang="id-ID" sz="2400" b="0" dirty="0">
                <a:solidFill>
                  <a:srgbClr val="273239"/>
                </a:solidFill>
                <a:latin typeface="Nunito" pitchFamily="2" charset="0"/>
              </a:rPr>
              <a:t> </a:t>
            </a:r>
            <a:r>
              <a:rPr lang="id-ID" sz="2400" b="0" dirty="0" err="1">
                <a:solidFill>
                  <a:srgbClr val="273239"/>
                </a:solidFill>
                <a:latin typeface="Nunito" pitchFamily="2" charset="0"/>
              </a:rPr>
              <a:t>router</a:t>
            </a:r>
            <a:r>
              <a:rPr lang="id-ID" sz="2400" b="0" dirty="0">
                <a:solidFill>
                  <a:srgbClr val="273239"/>
                </a:solidFill>
                <a:latin typeface="Nunito" pitchFamily="2" charset="0"/>
              </a:rPr>
              <a:t> sedangkan </a:t>
            </a:r>
            <a:r>
              <a:rPr lang="id-ID" sz="2400" b="0" dirty="0" err="1">
                <a:solidFill>
                  <a:srgbClr val="273239"/>
                </a:solidFill>
                <a:latin typeface="Nunito" pitchFamily="2" charset="0"/>
              </a:rPr>
              <a:t>output</a:t>
            </a:r>
            <a:r>
              <a:rPr lang="id-ID" sz="2400" b="0" dirty="0">
                <a:solidFill>
                  <a:srgbClr val="273239"/>
                </a:solidFill>
                <a:latin typeface="Nunito" pitchFamily="2" charset="0"/>
              </a:rPr>
              <a:t> merupakan paket yang berasal dari </a:t>
            </a:r>
            <a:r>
              <a:rPr lang="id-ID" sz="2400" b="0" dirty="0" err="1">
                <a:solidFill>
                  <a:srgbClr val="273239"/>
                </a:solidFill>
                <a:latin typeface="Nunito" pitchFamily="2" charset="0"/>
              </a:rPr>
              <a:t>router</a:t>
            </a:r>
            <a:endParaRPr lang="id-ID" sz="2400" b="0" i="0" dirty="0">
              <a:solidFill>
                <a:srgbClr val="273239"/>
              </a:solidFill>
              <a:effectLst/>
              <a:latin typeface="Nunito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12962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7" grpId="0" uiExpand="1" build="p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2475358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Kesimpulan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36DD8773-75D1-71AF-ED7A-80B5132BCF4D}"/>
              </a:ext>
            </a:extLst>
          </p:cNvPr>
          <p:cNvSpPr txBox="1">
            <a:spLocks/>
          </p:cNvSpPr>
          <p:nvPr/>
        </p:nvSpPr>
        <p:spPr>
          <a:xfrm>
            <a:off x="175958" y="1368319"/>
            <a:ext cx="11978031" cy="2815748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rtl="0" fontAlgn="base" latinLnBrk="0"/>
            <a:r>
              <a:rPr lang="id-ID" sz="2400" b="0" i="0" dirty="0">
                <a:solidFill>
                  <a:srgbClr val="273239"/>
                </a:solidFill>
                <a:effectLst/>
                <a:latin typeface="Nunito" pitchFamily="2" charset="0"/>
              </a:rPr>
              <a:t>Tanpa NAT jaringan lokal tidak dapat mengakses internet</a:t>
            </a:r>
          </a:p>
          <a:p>
            <a:pPr algn="just" rtl="0" fontAlgn="base" latinLnBrk="0"/>
            <a:r>
              <a:rPr lang="id-ID" sz="2400" b="0" dirty="0" err="1">
                <a:solidFill>
                  <a:srgbClr val="273239"/>
                </a:solidFill>
                <a:latin typeface="Nunito" pitchFamily="2" charset="0"/>
              </a:rPr>
              <a:t>Action</a:t>
            </a:r>
            <a:r>
              <a:rPr lang="id-ID" sz="2400" b="0" dirty="0">
                <a:solidFill>
                  <a:srgbClr val="273239"/>
                </a:solidFill>
                <a:latin typeface="Nunito" pitchFamily="2" charset="0"/>
              </a:rPr>
              <a:t> </a:t>
            </a:r>
            <a:r>
              <a:rPr lang="id-ID" sz="2400" b="0" dirty="0" err="1">
                <a:solidFill>
                  <a:srgbClr val="273239"/>
                </a:solidFill>
                <a:latin typeface="Nunito" pitchFamily="2" charset="0"/>
              </a:rPr>
              <a:t>masquerade</a:t>
            </a:r>
            <a:r>
              <a:rPr lang="id-ID" sz="2400" b="0" dirty="0">
                <a:solidFill>
                  <a:srgbClr val="273239"/>
                </a:solidFill>
                <a:latin typeface="Nunito" pitchFamily="2" charset="0"/>
              </a:rPr>
              <a:t> digunakan untuk memetakan satu atau lebih </a:t>
            </a:r>
            <a:r>
              <a:rPr lang="id-ID" sz="2400" b="0" dirty="0" err="1">
                <a:solidFill>
                  <a:srgbClr val="273239"/>
                </a:solidFill>
                <a:latin typeface="Nunito" pitchFamily="2" charset="0"/>
              </a:rPr>
              <a:t>ip</a:t>
            </a:r>
            <a:r>
              <a:rPr lang="id-ID" sz="2400" b="0" dirty="0">
                <a:solidFill>
                  <a:srgbClr val="273239"/>
                </a:solidFill>
                <a:latin typeface="Nunito" pitchFamily="2" charset="0"/>
              </a:rPr>
              <a:t> </a:t>
            </a:r>
            <a:r>
              <a:rPr lang="id-ID" sz="2400" b="0" dirty="0" err="1">
                <a:solidFill>
                  <a:srgbClr val="273239"/>
                </a:solidFill>
                <a:latin typeface="Nunito" pitchFamily="2" charset="0"/>
              </a:rPr>
              <a:t>public</a:t>
            </a:r>
            <a:r>
              <a:rPr lang="id-ID" sz="2400" b="0" dirty="0">
                <a:solidFill>
                  <a:srgbClr val="273239"/>
                </a:solidFill>
                <a:latin typeface="Nunito" pitchFamily="2" charset="0"/>
              </a:rPr>
              <a:t> agar dapat digunakan bersama oleh komputer-komputer pada jaringan lokal untuk terhubung internet</a:t>
            </a:r>
          </a:p>
          <a:p>
            <a:pPr marL="0" indent="0" algn="just" rtl="0" fontAlgn="base" latinLnBrk="0">
              <a:buNone/>
            </a:pPr>
            <a:endParaRPr lang="id-ID" sz="2400" b="0" i="0" dirty="0">
              <a:solidFill>
                <a:srgbClr val="273239"/>
              </a:solidFill>
              <a:effectLst/>
              <a:latin typeface="Nunito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26291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>
            <a:extLst>
              <a:ext uri="{FF2B5EF4-FFF2-40B4-BE49-F238E27FC236}">
                <a16:creationId xmlns:a16="http://schemas.microsoft.com/office/drawing/2014/main" id="{2BDC60AF-50D5-42B0-A336-F00B15A0157C}"/>
              </a:ext>
            </a:extLst>
          </p:cNvPr>
          <p:cNvGrpSpPr/>
          <p:nvPr/>
        </p:nvGrpSpPr>
        <p:grpSpPr>
          <a:xfrm>
            <a:off x="855090" y="871619"/>
            <a:ext cx="2432894" cy="1154075"/>
            <a:chOff x="855090" y="871619"/>
            <a:chExt cx="2432894" cy="1154075"/>
          </a:xfrm>
        </p:grpSpPr>
        <p:sp>
          <p:nvSpPr>
            <p:cNvPr id="3" name="직사각형 2">
              <a:extLst>
                <a:ext uri="{FF2B5EF4-FFF2-40B4-BE49-F238E27FC236}">
                  <a16:creationId xmlns:a16="http://schemas.microsoft.com/office/drawing/2014/main" id="{C8728EED-9067-42A3-8531-D75B974CFFEF}"/>
                </a:ext>
              </a:extLst>
            </p:cNvPr>
            <p:cNvSpPr/>
            <p:nvPr/>
          </p:nvSpPr>
          <p:spPr>
            <a:xfrm>
              <a:off x="918945" y="883510"/>
              <a:ext cx="2092720" cy="1142184"/>
            </a:xfrm>
            <a:prstGeom prst="rect">
              <a:avLst/>
            </a:prstGeom>
            <a:solidFill>
              <a:srgbClr val="311B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" name="직사각형 35">
              <a:extLst>
                <a:ext uri="{FF2B5EF4-FFF2-40B4-BE49-F238E27FC236}">
                  <a16:creationId xmlns:a16="http://schemas.microsoft.com/office/drawing/2014/main" id="{203C6810-D772-4DFF-A8C2-DCB99AA0938B}"/>
                </a:ext>
              </a:extLst>
            </p:cNvPr>
            <p:cNvSpPr/>
            <p:nvPr/>
          </p:nvSpPr>
          <p:spPr bwMode="auto">
            <a:xfrm>
              <a:off x="855090" y="1120314"/>
              <a:ext cx="2219542" cy="724561"/>
            </a:xfrm>
            <a:prstGeom prst="rect">
              <a:avLst/>
            </a:prstGeom>
            <a:noFill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marL="0" lvl="1" algn="ctr">
                <a:buClr>
                  <a:srgbClr val="008400"/>
                </a:buClr>
                <a:buSzPct val="140000"/>
                <a:tabLst>
                  <a:tab pos="5645270" algn="l"/>
                </a:tabLst>
                <a:defRPr/>
              </a:pPr>
              <a:r>
                <a:rPr lang="en-US" altLang="ko-KR" sz="4000" b="1" spc="-100" dirty="0">
                  <a:solidFill>
                    <a:schemeClr val="bg1"/>
                  </a:solidFill>
                  <a:latin typeface="Arial" panose="020B0604020202020204" pitchFamily="34" charset="0"/>
                  <a:ea typeface="나눔스퀘어_ac Light" panose="020B0600000101010101" pitchFamily="50" charset="-127"/>
                  <a:cs typeface="Arial" panose="020B0604020202020204" pitchFamily="34" charset="0"/>
                  <a:sym typeface="Monotype Sorts"/>
                </a:rPr>
                <a:t>Week </a:t>
              </a:r>
              <a:r>
                <a:rPr lang="id-ID" altLang="ko-KR" sz="4000" b="1" spc="-100" dirty="0">
                  <a:solidFill>
                    <a:schemeClr val="bg1"/>
                  </a:solidFill>
                  <a:latin typeface="Arial" panose="020B0604020202020204" pitchFamily="34" charset="0"/>
                  <a:ea typeface="나눔스퀘어_ac Light" panose="020B0600000101010101" pitchFamily="50" charset="-127"/>
                  <a:cs typeface="Arial" panose="020B0604020202020204" pitchFamily="34" charset="0"/>
                  <a:sym typeface="Monotype Sorts"/>
                </a:rPr>
                <a:t>10</a:t>
              </a:r>
              <a:endParaRPr lang="ko-KR" altLang="en-US" sz="4000" spc="-100" dirty="0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atin typeface="Arial" panose="020B0604020202020204" pitchFamily="34" charset="0"/>
                <a:ea typeface="나눔스퀘어_ac Light" panose="020B0600000101010101" pitchFamily="50" charset="-127"/>
                <a:cs typeface="Arial" panose="020B0604020202020204" pitchFamily="34" charset="0"/>
                <a:sym typeface="Monotype Sorts"/>
              </a:endParaRPr>
            </a:p>
          </p:txBody>
        </p:sp>
        <p:sp>
          <p:nvSpPr>
            <p:cNvPr id="5" name="직각 삼각형 4">
              <a:extLst>
                <a:ext uri="{FF2B5EF4-FFF2-40B4-BE49-F238E27FC236}">
                  <a16:creationId xmlns:a16="http://schemas.microsoft.com/office/drawing/2014/main" id="{BD4157F2-8529-4DFE-9279-9405E098EC99}"/>
                </a:ext>
              </a:extLst>
            </p:cNvPr>
            <p:cNvSpPr/>
            <p:nvPr/>
          </p:nvSpPr>
          <p:spPr>
            <a:xfrm>
              <a:off x="3005510" y="871619"/>
              <a:ext cx="282474" cy="892142"/>
            </a:xfrm>
            <a:prstGeom prst="rtTriangle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6" name="그래픽 5">
              <a:extLst>
                <a:ext uri="{FF2B5EF4-FFF2-40B4-BE49-F238E27FC236}">
                  <a16:creationId xmlns:a16="http://schemas.microsoft.com/office/drawing/2014/main" id="{44DB670B-A50A-4486-8464-D45D3273105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5400000">
              <a:off x="977384" y="992020"/>
              <a:ext cx="303094" cy="252232"/>
            </a:xfrm>
            <a:prstGeom prst="rect">
              <a:avLst/>
            </a:prstGeom>
          </p:spPr>
        </p:pic>
      </p:grpSp>
      <p:sp>
        <p:nvSpPr>
          <p:cNvPr id="9" name="제목 8">
            <a:extLst>
              <a:ext uri="{FF2B5EF4-FFF2-40B4-BE49-F238E27FC236}">
                <a16:creationId xmlns:a16="http://schemas.microsoft.com/office/drawing/2014/main" id="{C3CE7482-9FAA-447A-9D15-5D65071637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9801" y="3153481"/>
            <a:ext cx="8436080" cy="1107996"/>
          </a:xfrm>
        </p:spPr>
        <p:txBody>
          <a:bodyPr/>
          <a:lstStyle/>
          <a:p>
            <a:r>
              <a:rPr lang="id-ID" altLang="ko-KR" sz="6600">
                <a:latin typeface="Arial" panose="020B0604020202020204" pitchFamily="34" charset="0"/>
                <a:cs typeface="Arial" panose="020B0604020202020204" pitchFamily="34" charset="0"/>
              </a:rPr>
              <a:t>hotspot</a:t>
            </a:r>
            <a:endParaRPr lang="ko-KR" altLang="en-US" sz="6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7548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4742</TotalTime>
  <Words>1813</Words>
  <Application>Microsoft Office PowerPoint</Application>
  <PresentationFormat>Widescreen</PresentationFormat>
  <Paragraphs>371</Paragraphs>
  <Slides>38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9" baseType="lpstr">
      <vt:lpstr>Google Sans</vt:lpstr>
      <vt:lpstr>맑은 고딕</vt:lpstr>
      <vt:lpstr>나눔바른고딕</vt:lpstr>
      <vt:lpstr>나눔스퀘어 Bold</vt:lpstr>
      <vt:lpstr>나눔스퀘어_ac</vt:lpstr>
      <vt:lpstr>나눔스퀘어_ac Bold</vt:lpstr>
      <vt:lpstr>나눔스퀘어_ac Light</vt:lpstr>
      <vt:lpstr>Arial</vt:lpstr>
      <vt:lpstr>Nunito</vt:lpstr>
      <vt:lpstr>Wingdings</vt:lpstr>
      <vt:lpstr>Office 테마</vt:lpstr>
      <vt:lpstr>Network Address Translation (NAT)</vt:lpstr>
      <vt:lpstr>PowerPoint Presentation</vt:lpstr>
      <vt:lpstr>IPv4 vs IPv6</vt:lpstr>
      <vt:lpstr>IPv4 vs IPv6</vt:lpstr>
      <vt:lpstr>IPv4 vs IPv6</vt:lpstr>
      <vt:lpstr>IPv4 vs IPv6</vt:lpstr>
      <vt:lpstr>NAT</vt:lpstr>
      <vt:lpstr>Cara Kerja NAT</vt:lpstr>
      <vt:lpstr>Public vs Private IP Address</vt:lpstr>
      <vt:lpstr>Pembagian IP Address</vt:lpstr>
      <vt:lpstr>Tipe NAT</vt:lpstr>
      <vt:lpstr>Tipe NAT</vt:lpstr>
      <vt:lpstr>Tipe NAT</vt:lpstr>
      <vt:lpstr>Tipe Respons NAT</vt:lpstr>
      <vt:lpstr>Tipe Respons NAT</vt:lpstr>
      <vt:lpstr>Tipe Respons NAT</vt:lpstr>
      <vt:lpstr>Contoh srcnat</vt:lpstr>
      <vt:lpstr>Contoh srcnat</vt:lpstr>
      <vt:lpstr>Contoh dstnat</vt:lpstr>
      <vt:lpstr>Implementasi NAT</vt:lpstr>
      <vt:lpstr>Topologi</vt:lpstr>
      <vt:lpstr>Membuat Bridge - Router</vt:lpstr>
      <vt:lpstr>Membuat Bridge - Router</vt:lpstr>
      <vt:lpstr>Port Bridge - Router</vt:lpstr>
      <vt:lpstr>Port Bridge - Router</vt:lpstr>
      <vt:lpstr>DHCP Client - Router</vt:lpstr>
      <vt:lpstr>IP Address Gateway - Router</vt:lpstr>
      <vt:lpstr>IP Address Gateway - Router</vt:lpstr>
      <vt:lpstr>DHCP Server - Router</vt:lpstr>
      <vt:lpstr>DHCP Server - Router</vt:lpstr>
      <vt:lpstr>Percobaan Tanpa NAT</vt:lpstr>
      <vt:lpstr>NAT - Router</vt:lpstr>
      <vt:lpstr>NAT - Router</vt:lpstr>
      <vt:lpstr>Percobaan NAT</vt:lpstr>
      <vt:lpstr>Kesimpulan</vt:lpstr>
      <vt:lpstr>Kesimpulan</vt:lpstr>
      <vt:lpstr>Kesimpulan</vt:lpstr>
      <vt:lpstr>hotspot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최성실</dc:creator>
  <cp:lastModifiedBy>Fajar Hariadi</cp:lastModifiedBy>
  <cp:revision>160</cp:revision>
  <dcterms:created xsi:type="dcterms:W3CDTF">2021-04-29T04:21:21Z</dcterms:created>
  <dcterms:modified xsi:type="dcterms:W3CDTF">2024-05-18T18:40:51Z</dcterms:modified>
</cp:coreProperties>
</file>