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49"/>
  </p:handoutMasterIdLst>
  <p:sldIdLst>
    <p:sldId id="256" r:id="rId2"/>
    <p:sldId id="257" r:id="rId3"/>
    <p:sldId id="258" r:id="rId4"/>
    <p:sldId id="337" r:id="rId5"/>
    <p:sldId id="438" r:id="rId6"/>
    <p:sldId id="444" r:id="rId7"/>
    <p:sldId id="445" r:id="rId8"/>
    <p:sldId id="440" r:id="rId9"/>
    <p:sldId id="447" r:id="rId10"/>
    <p:sldId id="448" r:id="rId11"/>
    <p:sldId id="449" r:id="rId12"/>
    <p:sldId id="441" r:id="rId13"/>
    <p:sldId id="442" r:id="rId14"/>
    <p:sldId id="439" r:id="rId15"/>
    <p:sldId id="294" r:id="rId16"/>
    <p:sldId id="443" r:id="rId17"/>
    <p:sldId id="417" r:id="rId18"/>
    <p:sldId id="450" r:id="rId19"/>
    <p:sldId id="451" r:id="rId20"/>
    <p:sldId id="452" r:id="rId21"/>
    <p:sldId id="453" r:id="rId22"/>
    <p:sldId id="454" r:id="rId23"/>
    <p:sldId id="455" r:id="rId24"/>
    <p:sldId id="458" r:id="rId25"/>
    <p:sldId id="459" r:id="rId26"/>
    <p:sldId id="456" r:id="rId27"/>
    <p:sldId id="457" r:id="rId28"/>
    <p:sldId id="460" r:id="rId29"/>
    <p:sldId id="430" r:id="rId30"/>
    <p:sldId id="431" r:id="rId31"/>
    <p:sldId id="461" r:id="rId32"/>
    <p:sldId id="396" r:id="rId33"/>
    <p:sldId id="397" r:id="rId34"/>
    <p:sldId id="398" r:id="rId35"/>
    <p:sldId id="399" r:id="rId36"/>
    <p:sldId id="400" r:id="rId37"/>
    <p:sldId id="401" r:id="rId38"/>
    <p:sldId id="402" r:id="rId39"/>
    <p:sldId id="404" r:id="rId40"/>
    <p:sldId id="405" r:id="rId41"/>
    <p:sldId id="462" r:id="rId42"/>
    <p:sldId id="463" r:id="rId43"/>
    <p:sldId id="464" r:id="rId44"/>
    <p:sldId id="465" r:id="rId45"/>
    <p:sldId id="297" r:id="rId46"/>
    <p:sldId id="336" r:id="rId47"/>
    <p:sldId id="268" r:id="rId48"/>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7F"/>
    <a:srgbClr val="AAFFFF"/>
    <a:srgbClr val="2880CA"/>
    <a:srgbClr val="585C65"/>
    <a:srgbClr val="E7ECF1"/>
    <a:srgbClr val="29455F"/>
    <a:srgbClr val="2F333E"/>
    <a:srgbClr val="D9E1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11" autoAdjust="0"/>
    <p:restoredTop sz="95985" autoAdjust="0"/>
  </p:normalViewPr>
  <p:slideViewPr>
    <p:cSldViewPr snapToGrid="0">
      <p:cViewPr varScale="1">
        <p:scale>
          <a:sx n="102" d="100"/>
          <a:sy n="102" d="100"/>
        </p:scale>
        <p:origin x="870" y="114"/>
      </p:cViewPr>
      <p:guideLst/>
    </p:cSldViewPr>
  </p:slideViewPr>
  <p:notesTextViewPr>
    <p:cViewPr>
      <p:scale>
        <a:sx n="3" d="2"/>
        <a:sy n="3" d="2"/>
      </p:scale>
      <p:origin x="0" y="0"/>
    </p:cViewPr>
  </p:notesTextViewPr>
  <p:notesViewPr>
    <p:cSldViewPr snapToGrid="0">
      <p:cViewPr varScale="1">
        <p:scale>
          <a:sx n="99" d="100"/>
          <a:sy n="99" d="100"/>
        </p:scale>
        <p:origin x="3810"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a:extLst>
              <a:ext uri="{FF2B5EF4-FFF2-40B4-BE49-F238E27FC236}">
                <a16:creationId xmlns:a16="http://schemas.microsoft.com/office/drawing/2014/main" id="{1FA06A38-C37F-4568-A048-47EECB9A14E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a:extLst>
              <a:ext uri="{FF2B5EF4-FFF2-40B4-BE49-F238E27FC236}">
                <a16:creationId xmlns:a16="http://schemas.microsoft.com/office/drawing/2014/main" id="{752D2E05-4CF1-4BCC-9766-ECC4888F3EF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C0BD674-518E-4782-9092-813744A91FEA}" type="datetimeFigureOut">
              <a:rPr lang="ko-KR" altLang="en-US" smtClean="0"/>
              <a:t>2024-06-07</a:t>
            </a:fld>
            <a:endParaRPr lang="ko-KR" altLang="en-US"/>
          </a:p>
        </p:txBody>
      </p:sp>
      <p:sp>
        <p:nvSpPr>
          <p:cNvPr id="4" name="바닥글 개체 틀 3">
            <a:extLst>
              <a:ext uri="{FF2B5EF4-FFF2-40B4-BE49-F238E27FC236}">
                <a16:creationId xmlns:a16="http://schemas.microsoft.com/office/drawing/2014/main" id="{C551118D-489C-4243-BEFA-9A1FB90A45B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5" name="슬라이드 번호 개체 틀 4">
            <a:extLst>
              <a:ext uri="{FF2B5EF4-FFF2-40B4-BE49-F238E27FC236}">
                <a16:creationId xmlns:a16="http://schemas.microsoft.com/office/drawing/2014/main" id="{32BA7DCD-C975-460D-BFAB-67A58038289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FDB4EAB-417F-45EB-9B7D-11919795AFEA}" type="slidenum">
              <a:rPr lang="ko-KR" altLang="en-US" smtClean="0"/>
              <a:t>‹#›</a:t>
            </a:fld>
            <a:endParaRPr lang="ko-KR" altLang="en-US"/>
          </a:p>
        </p:txBody>
      </p:sp>
    </p:spTree>
    <p:extLst>
      <p:ext uri="{BB962C8B-B14F-4D97-AF65-F5344CB8AC3E}">
        <p14:creationId xmlns:p14="http://schemas.microsoft.com/office/powerpoint/2010/main" val="1007672028"/>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png"/><Relationship Id="rId1" Type="http://schemas.openxmlformats.org/officeDocument/2006/relationships/slideMaster" Target="../slideMasters/slideMaster1.xml"/><Relationship Id="rId4" Type="http://schemas.openxmlformats.org/officeDocument/2006/relationships/image" Target="../media/image2.sv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2.sv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4.svg"/><Relationship Id="rId4" Type="http://schemas.openxmlformats.org/officeDocument/2006/relationships/image" Target="../media/image13.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표지">
    <p:spTree>
      <p:nvGrpSpPr>
        <p:cNvPr id="1" name=""/>
        <p:cNvGrpSpPr/>
        <p:nvPr/>
      </p:nvGrpSpPr>
      <p:grpSpPr>
        <a:xfrm>
          <a:off x="0" y="0"/>
          <a:ext cx="0" cy="0"/>
          <a:chOff x="0" y="0"/>
          <a:chExt cx="0" cy="0"/>
        </a:xfrm>
      </p:grpSpPr>
      <p:pic>
        <p:nvPicPr>
          <p:cNvPr id="20" name="우측이미지">
            <a:extLst>
              <a:ext uri="{FF2B5EF4-FFF2-40B4-BE49-F238E27FC236}">
                <a16:creationId xmlns:a16="http://schemas.microsoft.com/office/drawing/2014/main" id="{7A334113-2019-4F08-BFDD-FAA6F78B7BD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21105531">
            <a:off x="6020906" y="1345035"/>
            <a:ext cx="7004124" cy="5805700"/>
          </a:xfrm>
          <a:prstGeom prst="rect">
            <a:avLst/>
          </a:prstGeom>
        </p:spPr>
      </p:pic>
      <p:sp>
        <p:nvSpPr>
          <p:cNvPr id="21" name="자유형: 도형 20">
            <a:extLst>
              <a:ext uri="{FF2B5EF4-FFF2-40B4-BE49-F238E27FC236}">
                <a16:creationId xmlns:a16="http://schemas.microsoft.com/office/drawing/2014/main" id="{9338A8CF-C5A9-4FCB-B078-3773C5473AE2}"/>
              </a:ext>
            </a:extLst>
          </p:cNvPr>
          <p:cNvSpPr/>
          <p:nvPr userDrawn="1"/>
        </p:nvSpPr>
        <p:spPr>
          <a:xfrm>
            <a:off x="5628319" y="1815966"/>
            <a:ext cx="4602079" cy="5042034"/>
          </a:xfrm>
          <a:custGeom>
            <a:avLst/>
            <a:gdLst>
              <a:gd name="connsiteX0" fmla="*/ 0 w 4602079"/>
              <a:gd name="connsiteY0" fmla="*/ 0 h 5410200"/>
              <a:gd name="connsiteX1" fmla="*/ 1241659 w 4602079"/>
              <a:gd name="connsiteY1" fmla="*/ 0 h 5410200"/>
              <a:gd name="connsiteX2" fmla="*/ 4602079 w 4602079"/>
              <a:gd name="connsiteY2" fmla="*/ 5410200 h 5410200"/>
              <a:gd name="connsiteX3" fmla="*/ 3360420 w 4602079"/>
              <a:gd name="connsiteY3" fmla="*/ 5410200 h 5410200"/>
            </a:gdLst>
            <a:ahLst/>
            <a:cxnLst>
              <a:cxn ang="0">
                <a:pos x="connsiteX0" y="connsiteY0"/>
              </a:cxn>
              <a:cxn ang="0">
                <a:pos x="connsiteX1" y="connsiteY1"/>
              </a:cxn>
              <a:cxn ang="0">
                <a:pos x="connsiteX2" y="connsiteY2"/>
              </a:cxn>
              <a:cxn ang="0">
                <a:pos x="connsiteX3" y="connsiteY3"/>
              </a:cxn>
            </a:cxnLst>
            <a:rect l="l" t="t" r="r" b="b"/>
            <a:pathLst>
              <a:path w="4602079" h="5410200">
                <a:moveTo>
                  <a:pt x="0" y="0"/>
                </a:moveTo>
                <a:lnTo>
                  <a:pt x="1241659" y="0"/>
                </a:lnTo>
                <a:lnTo>
                  <a:pt x="4602079" y="5410200"/>
                </a:lnTo>
                <a:lnTo>
                  <a:pt x="336042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2" name="그래픽 18">
            <a:extLst>
              <a:ext uri="{FF2B5EF4-FFF2-40B4-BE49-F238E27FC236}">
                <a16:creationId xmlns:a16="http://schemas.microsoft.com/office/drawing/2014/main" id="{15C35F22-CF5F-4968-A7D2-CA117F0B363E}"/>
              </a:ext>
            </a:extLst>
          </p:cNvPr>
          <p:cNvSpPr/>
          <p:nvPr userDrawn="1"/>
        </p:nvSpPr>
        <p:spPr>
          <a:xfrm>
            <a:off x="0" y="1371826"/>
            <a:ext cx="6067033" cy="5042033"/>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23" name="자유형: 도형 22">
            <a:extLst>
              <a:ext uri="{FF2B5EF4-FFF2-40B4-BE49-F238E27FC236}">
                <a16:creationId xmlns:a16="http://schemas.microsoft.com/office/drawing/2014/main" id="{C4F55F57-C455-4D44-BF5B-7B61AB79BBD1}"/>
              </a:ext>
            </a:extLst>
          </p:cNvPr>
          <p:cNvSpPr/>
          <p:nvPr userDrawn="1"/>
        </p:nvSpPr>
        <p:spPr>
          <a:xfrm>
            <a:off x="0" y="592754"/>
            <a:ext cx="8815537" cy="5042034"/>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2B90D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4" name="직사각형 23">
            <a:extLst>
              <a:ext uri="{FF2B5EF4-FFF2-40B4-BE49-F238E27FC236}">
                <a16:creationId xmlns:a16="http://schemas.microsoft.com/office/drawing/2014/main" id="{9E13D364-9946-48F8-A1D3-D34015297BFD}"/>
              </a:ext>
            </a:extLst>
          </p:cNvPr>
          <p:cNvSpPr/>
          <p:nvPr userDrawn="1"/>
        </p:nvSpPr>
        <p:spPr bwMode="auto">
          <a:xfrm rot="10800000">
            <a:off x="404660" y="1024399"/>
            <a:ext cx="2415448" cy="277000"/>
          </a:xfrm>
          <a:prstGeom prst="rect">
            <a:avLst/>
          </a:prstGeom>
        </p:spPr>
        <p:txBody>
          <a:bodyPr>
            <a:spAutoFit/>
            <a:scene3d>
              <a:camera prst="orthographicFront"/>
              <a:lightRig rig="threePt" dir="t"/>
            </a:scene3d>
            <a:sp3d>
              <a:bevelT w="1270" h="1270"/>
              <a:bevelB w="1270" h="1270"/>
            </a:sp3d>
          </a:bodyPr>
          <a:lstStyle/>
          <a:p>
            <a:pPr marL="0" lvl="1" indent="-85725" fontAlgn="auto" latinLnBrk="0">
              <a:spcBef>
                <a:spcPts val="100"/>
              </a:spcBef>
              <a:spcAft>
                <a:spcPts val="0"/>
              </a:spcAft>
              <a:buClr>
                <a:srgbClr val="008400"/>
              </a:buClr>
              <a:buSzPct val="140000"/>
              <a:tabLst>
                <a:tab pos="5645270" algn="l"/>
              </a:tabLst>
              <a:defRPr/>
            </a:pPr>
            <a:endParaRPr kumimoji="0" lang="ko-KR" altLang="en-US" sz="1200" b="1" spc="-100" dirty="0">
              <a:gradFill>
                <a:gsLst>
                  <a:gs pos="0">
                    <a:schemeClr val="bg1"/>
                  </a:gs>
                  <a:gs pos="100000">
                    <a:schemeClr val="bg1"/>
                  </a:gs>
                </a:gsLst>
                <a:lin ang="0" scaled="0"/>
              </a:gradFill>
              <a:latin typeface="나눔스퀘어 Bold" panose="020B0600000101010101" pitchFamily="50" charset="-127"/>
              <a:ea typeface="나눔스퀘어 Bold" panose="020B0600000101010101" pitchFamily="50" charset="-127"/>
              <a:sym typeface="Monotype Sorts"/>
            </a:endParaRPr>
          </a:p>
        </p:txBody>
      </p:sp>
      <p:pic>
        <p:nvPicPr>
          <p:cNvPr id="25" name="그래픽 24">
            <a:extLst>
              <a:ext uri="{FF2B5EF4-FFF2-40B4-BE49-F238E27FC236}">
                <a16:creationId xmlns:a16="http://schemas.microsoft.com/office/drawing/2014/main" id="{44BF4D7B-D180-4DA2-8FA5-EB96C65A5F41}"/>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l="27344" b="12244"/>
          <a:stretch/>
        </p:blipFill>
        <p:spPr>
          <a:xfrm>
            <a:off x="-1914980" y="829517"/>
            <a:ext cx="7561807" cy="6028483"/>
          </a:xfrm>
          <a:prstGeom prst="rect">
            <a:avLst/>
          </a:prstGeom>
        </p:spPr>
      </p:pic>
      <p:sp>
        <p:nvSpPr>
          <p:cNvPr id="26" name="상단바">
            <a:extLst>
              <a:ext uri="{FF2B5EF4-FFF2-40B4-BE49-F238E27FC236}">
                <a16:creationId xmlns:a16="http://schemas.microsoft.com/office/drawing/2014/main" id="{B31180F2-2F84-47B4-97B7-E65F8DB51734}"/>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1" name="이등변 삼각형 30">
            <a:extLst>
              <a:ext uri="{FF2B5EF4-FFF2-40B4-BE49-F238E27FC236}">
                <a16:creationId xmlns:a16="http://schemas.microsoft.com/office/drawing/2014/main" id="{331E1F0E-DC95-4538-AF87-5CCEC619B153}"/>
              </a:ext>
            </a:extLst>
          </p:cNvPr>
          <p:cNvSpPr/>
          <p:nvPr userDrawn="1"/>
        </p:nvSpPr>
        <p:spPr>
          <a:xfrm>
            <a:off x="-4265411" y="-386447"/>
            <a:ext cx="6987820" cy="6023983"/>
          </a:xfrm>
          <a:prstGeom prst="triangle">
            <a:avLst/>
          </a:prstGeom>
          <a:solidFill>
            <a:srgbClr val="152375">
              <a:alpha val="15000"/>
            </a:srgb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 name="제목 1">
            <a:extLst>
              <a:ext uri="{FF2B5EF4-FFF2-40B4-BE49-F238E27FC236}">
                <a16:creationId xmlns:a16="http://schemas.microsoft.com/office/drawing/2014/main" id="{FED57959-16C0-466D-A78C-A8F7339A3B7B}"/>
              </a:ext>
            </a:extLst>
          </p:cNvPr>
          <p:cNvSpPr>
            <a:spLocks noGrp="1"/>
          </p:cNvSpPr>
          <p:nvPr userDrawn="1">
            <p:ph type="ctrTitle"/>
          </p:nvPr>
        </p:nvSpPr>
        <p:spPr>
          <a:xfrm>
            <a:off x="459692" y="2735225"/>
            <a:ext cx="6197962" cy="1477328"/>
          </a:xfrm>
          <a:noFill/>
        </p:spPr>
        <p:txBody>
          <a:bodyPr wrap="square" rtlCol="0">
            <a:spAutoFit/>
          </a:bodyPr>
          <a:lstStyle>
            <a:lvl1pPr>
              <a:lnSpc>
                <a:spcPct val="90000"/>
              </a:lnSpc>
              <a:defRPr lang="ko-KR" altLang="en-US" sz="10000" spc="-300" dirty="0">
                <a:solidFill>
                  <a:schemeClr val="bg1"/>
                </a:solidFill>
                <a:latin typeface="나눔스퀘어_ac" panose="020B0600000101010101" pitchFamily="50" charset="-127"/>
                <a:ea typeface="나눔스퀘어_ac" panose="020B0600000101010101" pitchFamily="50" charset="-127"/>
                <a:cs typeface="+mn-cs"/>
              </a:defRPr>
            </a:lvl1pPr>
          </a:lstStyle>
          <a:p>
            <a:pPr marL="0" lvl="0"/>
            <a:endParaRPr lang="ko-KR" altLang="en-US" dirty="0"/>
          </a:p>
        </p:txBody>
      </p:sp>
      <p:sp>
        <p:nvSpPr>
          <p:cNvPr id="3" name="부제목 2">
            <a:extLst>
              <a:ext uri="{FF2B5EF4-FFF2-40B4-BE49-F238E27FC236}">
                <a16:creationId xmlns:a16="http://schemas.microsoft.com/office/drawing/2014/main" id="{8E912B2B-1BEA-42A8-94BA-27DE2589530D}"/>
              </a:ext>
            </a:extLst>
          </p:cNvPr>
          <p:cNvSpPr>
            <a:spLocks noGrp="1"/>
          </p:cNvSpPr>
          <p:nvPr userDrawn="1">
            <p:ph type="subTitle" idx="1"/>
          </p:nvPr>
        </p:nvSpPr>
        <p:spPr>
          <a:xfrm>
            <a:off x="9128490" y="195861"/>
            <a:ext cx="3963517" cy="424732"/>
          </a:xfrm>
          <a:noFill/>
        </p:spPr>
        <p:txBody>
          <a:bodyPr wrap="square" rtlCol="0">
            <a:spAutoFit/>
          </a:bodyPr>
          <a:lstStyle>
            <a:lvl1pPr marL="0" indent="0">
              <a:buNone/>
              <a:defRPr kumimoji="0" lang="ko-KR" altLang="en-US" sz="3000" b="1" i="0" u="none" strike="noStrike" cap="none" spc="-200" normalizeH="0" dirty="0">
                <a:ln>
                  <a:noFill/>
                </a:ln>
                <a:solidFill>
                  <a:schemeClr val="bg1"/>
                </a:solidFill>
                <a:effectLst/>
                <a:uLnTx/>
                <a:uFillTx/>
                <a:latin typeface="나눔스퀘어_ac Light" panose="020B0600000101010101" pitchFamily="50" charset="-127"/>
                <a:ea typeface="나눔스퀘어_ac Light" panose="020B0600000101010101" pitchFamily="50" charset="-127"/>
              </a:defRPr>
            </a:lvl1pPr>
          </a:lstStyle>
          <a:p>
            <a:pPr marL="0" lvl="0"/>
            <a:endParaRPr lang="ko-KR" altLang="en-US" sz="2400" dirty="0">
              <a:solidFill>
                <a:schemeClr val="bg1"/>
              </a:solidFill>
            </a:endParaRPr>
          </a:p>
        </p:txBody>
      </p:sp>
    </p:spTree>
    <p:extLst>
      <p:ext uri="{BB962C8B-B14F-4D97-AF65-F5344CB8AC3E}">
        <p14:creationId xmlns:p14="http://schemas.microsoft.com/office/powerpoint/2010/main" val="1994825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본문_bg">
    <p:spTree>
      <p:nvGrpSpPr>
        <p:cNvPr id="1" name=""/>
        <p:cNvGrpSpPr/>
        <p:nvPr/>
      </p:nvGrpSpPr>
      <p:grpSpPr>
        <a:xfrm>
          <a:off x="0" y="0"/>
          <a:ext cx="0" cy="0"/>
          <a:chOff x="0" y="0"/>
          <a:chExt cx="0" cy="0"/>
        </a:xfrm>
      </p:grpSpPr>
      <p:pic>
        <p:nvPicPr>
          <p:cNvPr id="7" name="그래픽 6">
            <a:extLst>
              <a:ext uri="{FF2B5EF4-FFF2-40B4-BE49-F238E27FC236}">
                <a16:creationId xmlns:a16="http://schemas.microsoft.com/office/drawing/2014/main" id="{8430E921-D36B-4D13-A177-F2F6046E4A5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27344" b="12244"/>
          <a:stretch/>
        </p:blipFill>
        <p:spPr>
          <a:xfrm rot="10800000">
            <a:off x="4623241" y="827432"/>
            <a:ext cx="7561807" cy="6074667"/>
          </a:xfrm>
          <a:prstGeom prst="rect">
            <a:avLst/>
          </a:prstGeom>
        </p:spPr>
      </p:pic>
      <p:sp>
        <p:nvSpPr>
          <p:cNvPr id="16" name="직사각형 15">
            <a:extLst>
              <a:ext uri="{FF2B5EF4-FFF2-40B4-BE49-F238E27FC236}">
                <a16:creationId xmlns:a16="http://schemas.microsoft.com/office/drawing/2014/main" id="{CD0F39D9-E803-48E2-8A5B-312C027A2595}"/>
              </a:ext>
            </a:extLst>
          </p:cNvPr>
          <p:cNvSpPr/>
          <p:nvPr userDrawn="1"/>
        </p:nvSpPr>
        <p:spPr>
          <a:xfrm>
            <a:off x="0" y="766472"/>
            <a:ext cx="10833768"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a16="http://schemas.microsoft.com/office/drawing/2014/main"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a16="http://schemas.microsoft.com/office/drawing/2014/main" id="{835BC0DA-2154-4248-9986-7156D3ACC0FA}"/>
              </a:ext>
            </a:extLst>
          </p:cNvPr>
          <p:cNvSpPr/>
          <p:nvPr userDrawn="1"/>
        </p:nvSpPr>
        <p:spPr>
          <a:xfrm>
            <a:off x="4386807" y="827432"/>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a16="http://schemas.microsoft.com/office/drawing/2014/main"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a16="http://schemas.microsoft.com/office/drawing/2014/main"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a16="http://schemas.microsoft.com/office/drawing/2014/main" id="{79D67CF0-B63A-482C-AA8D-0120CDB87CC9}"/>
              </a:ext>
            </a:extLst>
          </p:cNvPr>
          <p:cNvSpPr>
            <a:spLocks noGrp="1"/>
          </p:cNvSpPr>
          <p:nvPr>
            <p:ph type="title" hasCustomPrompt="1"/>
          </p:nvPr>
        </p:nvSpPr>
        <p:spPr>
          <a:xfrm>
            <a:off x="213357" y="268894"/>
            <a:ext cx="761747"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Tree>
    <p:extLst>
      <p:ext uri="{BB962C8B-B14F-4D97-AF65-F5344CB8AC3E}">
        <p14:creationId xmlns:p14="http://schemas.microsoft.com/office/powerpoint/2010/main" val="11213905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본문_기본">
    <p:spTree>
      <p:nvGrpSpPr>
        <p:cNvPr id="1" name=""/>
        <p:cNvGrpSpPr/>
        <p:nvPr/>
      </p:nvGrpSpPr>
      <p:grpSpPr>
        <a:xfrm>
          <a:off x="0" y="0"/>
          <a:ext cx="0" cy="0"/>
          <a:chOff x="0" y="0"/>
          <a:chExt cx="0" cy="0"/>
        </a:xfrm>
      </p:grpSpPr>
      <p:pic>
        <p:nvPicPr>
          <p:cNvPr id="7" name="그래픽 6">
            <a:extLst>
              <a:ext uri="{FF2B5EF4-FFF2-40B4-BE49-F238E27FC236}">
                <a16:creationId xmlns:a16="http://schemas.microsoft.com/office/drawing/2014/main" id="{8430E921-D36B-4D13-A177-F2F6046E4A5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27344" b="12244"/>
          <a:stretch/>
        </p:blipFill>
        <p:spPr>
          <a:xfrm rot="10800000">
            <a:off x="4623241" y="827432"/>
            <a:ext cx="7561807" cy="6074667"/>
          </a:xfrm>
          <a:prstGeom prst="rect">
            <a:avLst/>
          </a:prstGeom>
        </p:spPr>
      </p:pic>
      <p:sp>
        <p:nvSpPr>
          <p:cNvPr id="18" name="직사각형 15">
            <a:extLst>
              <a:ext uri="{FF2B5EF4-FFF2-40B4-BE49-F238E27FC236}">
                <a16:creationId xmlns:a16="http://schemas.microsoft.com/office/drawing/2014/main" id="{2337AB86-FB4C-4A0F-9E99-D3858A5D9CF6}"/>
              </a:ext>
            </a:extLst>
          </p:cNvPr>
          <p:cNvSpPr/>
          <p:nvPr userDrawn="1"/>
        </p:nvSpPr>
        <p:spPr>
          <a:xfrm>
            <a:off x="0" y="766472"/>
            <a:ext cx="10833768"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a16="http://schemas.microsoft.com/office/drawing/2014/main"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a16="http://schemas.microsoft.com/office/drawing/2014/main" id="{835BC0DA-2154-4248-9986-7156D3ACC0FA}"/>
              </a:ext>
            </a:extLst>
          </p:cNvPr>
          <p:cNvSpPr/>
          <p:nvPr userDrawn="1"/>
        </p:nvSpPr>
        <p:spPr>
          <a:xfrm>
            <a:off x="4386807" y="827432"/>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a16="http://schemas.microsoft.com/office/drawing/2014/main"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a16="http://schemas.microsoft.com/office/drawing/2014/main"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a16="http://schemas.microsoft.com/office/drawing/2014/main" id="{79D67CF0-B63A-482C-AA8D-0120CDB87CC9}"/>
              </a:ext>
            </a:extLst>
          </p:cNvPr>
          <p:cNvSpPr>
            <a:spLocks noGrp="1"/>
          </p:cNvSpPr>
          <p:nvPr>
            <p:ph type="title" hasCustomPrompt="1"/>
          </p:nvPr>
        </p:nvSpPr>
        <p:spPr>
          <a:xfrm>
            <a:off x="213357" y="268894"/>
            <a:ext cx="761747"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
        <p:nvSpPr>
          <p:cNvPr id="45" name="내용 개체 틀 2">
            <a:extLst>
              <a:ext uri="{FF2B5EF4-FFF2-40B4-BE49-F238E27FC236}">
                <a16:creationId xmlns:a16="http://schemas.microsoft.com/office/drawing/2014/main" id="{76BF5C99-1997-42D7-9B55-D543611FB4ED}"/>
              </a:ext>
            </a:extLst>
          </p:cNvPr>
          <p:cNvSpPr>
            <a:spLocks noGrp="1"/>
          </p:cNvSpPr>
          <p:nvPr>
            <p:ph idx="10"/>
          </p:nvPr>
        </p:nvSpPr>
        <p:spPr>
          <a:xfrm>
            <a:off x="446482" y="1233348"/>
            <a:ext cx="9026291" cy="5351094"/>
          </a:xfrm>
        </p:spPr>
        <p:txBody>
          <a:bodyPr>
            <a:normAutofit/>
          </a:bodyPr>
          <a:lstStyle>
            <a:lvl1pPr marL="252000" indent="-252000">
              <a:lnSpc>
                <a:spcPct val="120000"/>
              </a:lnSpc>
              <a:buClr>
                <a:srgbClr val="D5B8EA"/>
              </a:buClr>
              <a:buSzPct val="100000"/>
              <a:buFontTx/>
              <a:buBlip>
                <a:blip r:embed="rId4"/>
              </a:buBlip>
              <a:defRPr sz="3200" b="1">
                <a:latin typeface="나눔스퀘어_ac" panose="020B0600000101010101" pitchFamily="50" charset="-127"/>
                <a:ea typeface="나눔스퀘어_ac" panose="020B0600000101010101" pitchFamily="50" charset="-127"/>
              </a:defRPr>
            </a:lvl1pPr>
            <a:lvl2pPr marL="504000" indent="-228600">
              <a:lnSpc>
                <a:spcPct val="120000"/>
              </a:lnSpc>
              <a:buClr>
                <a:schemeClr val="accent4"/>
              </a:buClr>
              <a:buFont typeface="Wingdings" panose="05000000000000000000" pitchFamily="2" charset="2"/>
              <a:buChar char="§"/>
              <a:defRPr sz="3000">
                <a:latin typeface="나눔바른고딕" panose="020B0603020101020101" pitchFamily="50" charset="-127"/>
                <a:ea typeface="나눔바른고딕" panose="020B0603020101020101" pitchFamily="50" charset="-127"/>
              </a:defRPr>
            </a:lvl2pPr>
            <a:lvl3pPr marL="828000">
              <a:lnSpc>
                <a:spcPct val="120000"/>
              </a:lnSpc>
              <a:buClr>
                <a:schemeClr val="accent3">
                  <a:lumMod val="75000"/>
                </a:schemeClr>
              </a:buClr>
              <a:defRPr sz="28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2196896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목차">
    <p:spTree>
      <p:nvGrpSpPr>
        <p:cNvPr id="1" name=""/>
        <p:cNvGrpSpPr/>
        <p:nvPr/>
      </p:nvGrpSpPr>
      <p:grpSpPr>
        <a:xfrm>
          <a:off x="0" y="0"/>
          <a:ext cx="0" cy="0"/>
          <a:chOff x="0" y="0"/>
          <a:chExt cx="0" cy="0"/>
        </a:xfrm>
      </p:grpSpPr>
      <p:sp>
        <p:nvSpPr>
          <p:cNvPr id="13" name="직사각형 2">
            <a:extLst>
              <a:ext uri="{FF2B5EF4-FFF2-40B4-BE49-F238E27FC236}">
                <a16:creationId xmlns:a16="http://schemas.microsoft.com/office/drawing/2014/main" id="{E4FB8308-C79E-4DBF-934B-DFE971567015}"/>
              </a:ext>
            </a:extLst>
          </p:cNvPr>
          <p:cNvSpPr/>
          <p:nvPr userDrawn="1"/>
        </p:nvSpPr>
        <p:spPr>
          <a:xfrm>
            <a:off x="0" y="-58141"/>
            <a:ext cx="10053114" cy="6913497"/>
          </a:xfrm>
          <a:custGeom>
            <a:avLst/>
            <a:gdLst>
              <a:gd name="connsiteX0" fmla="*/ 0 w 10898802"/>
              <a:gd name="connsiteY0" fmla="*/ 0 h 6864482"/>
              <a:gd name="connsiteX1" fmla="*/ 10898802 w 10898802"/>
              <a:gd name="connsiteY1" fmla="*/ 0 h 6864482"/>
              <a:gd name="connsiteX2" fmla="*/ 10898802 w 10898802"/>
              <a:gd name="connsiteY2" fmla="*/ 6864482 h 6864482"/>
              <a:gd name="connsiteX3" fmla="*/ 0 w 10898802"/>
              <a:gd name="connsiteY3" fmla="*/ 6864482 h 6864482"/>
              <a:gd name="connsiteX4" fmla="*/ 0 w 10898802"/>
              <a:gd name="connsiteY4" fmla="*/ 0 h 6864482"/>
              <a:gd name="connsiteX0" fmla="*/ 0 w 10898802"/>
              <a:gd name="connsiteY0" fmla="*/ 0 h 6868420"/>
              <a:gd name="connsiteX1" fmla="*/ 10898802 w 10898802"/>
              <a:gd name="connsiteY1" fmla="*/ 0 h 6868420"/>
              <a:gd name="connsiteX2" fmla="*/ 6569938 w 10898802"/>
              <a:gd name="connsiteY2" fmla="*/ 6868420 h 6868420"/>
              <a:gd name="connsiteX3" fmla="*/ 0 w 10898802"/>
              <a:gd name="connsiteY3" fmla="*/ 6864482 h 6868420"/>
              <a:gd name="connsiteX4" fmla="*/ 0 w 10898802"/>
              <a:gd name="connsiteY4" fmla="*/ 0 h 6868420"/>
              <a:gd name="connsiteX0" fmla="*/ 0 w 9989688"/>
              <a:gd name="connsiteY0" fmla="*/ 0 h 6868420"/>
              <a:gd name="connsiteX1" fmla="*/ 9989688 w 9989688"/>
              <a:gd name="connsiteY1" fmla="*/ 45719 h 6868420"/>
              <a:gd name="connsiteX2" fmla="*/ 6569938 w 9989688"/>
              <a:gd name="connsiteY2" fmla="*/ 6868420 h 6868420"/>
              <a:gd name="connsiteX3" fmla="*/ 0 w 9989688"/>
              <a:gd name="connsiteY3" fmla="*/ 6864482 h 6868420"/>
              <a:gd name="connsiteX4" fmla="*/ 0 w 9989688"/>
              <a:gd name="connsiteY4" fmla="*/ 0 h 6868420"/>
              <a:gd name="connsiteX0" fmla="*/ 0 w 9984402"/>
              <a:gd name="connsiteY0" fmla="*/ 45719 h 6914139"/>
              <a:gd name="connsiteX1" fmla="*/ 9984402 w 9984402"/>
              <a:gd name="connsiteY1" fmla="*/ 0 h 6914139"/>
              <a:gd name="connsiteX2" fmla="*/ 6569938 w 9984402"/>
              <a:gd name="connsiteY2" fmla="*/ 6914139 h 6914139"/>
              <a:gd name="connsiteX3" fmla="*/ 0 w 9984402"/>
              <a:gd name="connsiteY3" fmla="*/ 6910201 h 6914139"/>
              <a:gd name="connsiteX4" fmla="*/ 0 w 9984402"/>
              <a:gd name="connsiteY4" fmla="*/ 45719 h 69141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84402" h="6914139">
                <a:moveTo>
                  <a:pt x="0" y="45719"/>
                </a:moveTo>
                <a:lnTo>
                  <a:pt x="9984402" y="0"/>
                </a:lnTo>
                <a:lnTo>
                  <a:pt x="6569938" y="6914139"/>
                </a:lnTo>
                <a:lnTo>
                  <a:pt x="0" y="6910201"/>
                </a:lnTo>
                <a:lnTo>
                  <a:pt x="0" y="45719"/>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40" name="자유형: 도형 39">
            <a:extLst>
              <a:ext uri="{FF2B5EF4-FFF2-40B4-BE49-F238E27FC236}">
                <a16:creationId xmlns:a16="http://schemas.microsoft.com/office/drawing/2014/main" id="{DD1AAACB-28E9-4D52-A6EE-22B06FA2EE4A}"/>
              </a:ext>
            </a:extLst>
          </p:cNvPr>
          <p:cNvSpPr/>
          <p:nvPr userDrawn="1"/>
        </p:nvSpPr>
        <p:spPr>
          <a:xfrm>
            <a:off x="768815" y="1243616"/>
            <a:ext cx="8815537"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1" name="자유형: 도형 40">
            <a:extLst>
              <a:ext uri="{FF2B5EF4-FFF2-40B4-BE49-F238E27FC236}">
                <a16:creationId xmlns:a16="http://schemas.microsoft.com/office/drawing/2014/main" id="{3A9E8056-E227-48D0-A362-012CD6F927DB}"/>
              </a:ext>
            </a:extLst>
          </p:cNvPr>
          <p:cNvSpPr/>
          <p:nvPr userDrawn="1"/>
        </p:nvSpPr>
        <p:spPr>
          <a:xfrm>
            <a:off x="11495" y="845026"/>
            <a:ext cx="8815537"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2" name="직사각형 41">
            <a:extLst>
              <a:ext uri="{FF2B5EF4-FFF2-40B4-BE49-F238E27FC236}">
                <a16:creationId xmlns:a16="http://schemas.microsoft.com/office/drawing/2014/main" id="{3E639EC3-96A7-44E5-A7D4-BDDA1BCAA187}"/>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44" name="그래픽 43">
            <a:extLst>
              <a:ext uri="{FF2B5EF4-FFF2-40B4-BE49-F238E27FC236}">
                <a16:creationId xmlns:a16="http://schemas.microsoft.com/office/drawing/2014/main" id="{3E6241A5-2F2F-42ED-85F8-D43B71F806A0}"/>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27344" b="12244"/>
          <a:stretch/>
        </p:blipFill>
        <p:spPr>
          <a:xfrm rot="10800000">
            <a:off x="4641688" y="805103"/>
            <a:ext cx="7561807" cy="6074667"/>
          </a:xfrm>
          <a:prstGeom prst="rect">
            <a:avLst/>
          </a:prstGeom>
        </p:spPr>
      </p:pic>
    </p:spTree>
    <p:extLst>
      <p:ext uri="{BB962C8B-B14F-4D97-AF65-F5344CB8AC3E}">
        <p14:creationId xmlns:p14="http://schemas.microsoft.com/office/powerpoint/2010/main" val="32396651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절제목_간지">
    <p:spTree>
      <p:nvGrpSpPr>
        <p:cNvPr id="1" name=""/>
        <p:cNvGrpSpPr/>
        <p:nvPr/>
      </p:nvGrpSpPr>
      <p:grpSpPr>
        <a:xfrm>
          <a:off x="0" y="0"/>
          <a:ext cx="0" cy="0"/>
          <a:chOff x="0" y="0"/>
          <a:chExt cx="0" cy="0"/>
        </a:xfrm>
      </p:grpSpPr>
      <p:sp>
        <p:nvSpPr>
          <p:cNvPr id="6" name="그래픽 18">
            <a:extLst>
              <a:ext uri="{FF2B5EF4-FFF2-40B4-BE49-F238E27FC236}">
                <a16:creationId xmlns:a16="http://schemas.microsoft.com/office/drawing/2014/main" id="{F530099C-CA70-497E-9E2C-570DD13C57C5}"/>
              </a:ext>
            </a:extLst>
          </p:cNvPr>
          <p:cNvSpPr/>
          <p:nvPr userDrawn="1"/>
        </p:nvSpPr>
        <p:spPr>
          <a:xfrm rot="10800000">
            <a:off x="7666723" y="132125"/>
            <a:ext cx="4394137" cy="3651766"/>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7" name="사각형: 둥근 모서리 6">
            <a:extLst>
              <a:ext uri="{FF2B5EF4-FFF2-40B4-BE49-F238E27FC236}">
                <a16:creationId xmlns:a16="http://schemas.microsoft.com/office/drawing/2014/main" id="{39C9C839-8C4C-401D-891A-9EB09EA999DB}"/>
              </a:ext>
            </a:extLst>
          </p:cNvPr>
          <p:cNvSpPr/>
          <p:nvPr userDrawn="1"/>
        </p:nvSpPr>
        <p:spPr>
          <a:xfrm>
            <a:off x="556097" y="1613463"/>
            <a:ext cx="11079805" cy="4105072"/>
          </a:xfrm>
          <a:prstGeom prst="roundRect">
            <a:avLst/>
          </a:prstGeom>
          <a:solidFill>
            <a:schemeClr val="bg1">
              <a:alpha val="49804"/>
            </a:schemeClr>
          </a:solid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pic>
        <p:nvPicPr>
          <p:cNvPr id="9" name="그래픽 8">
            <a:extLst>
              <a:ext uri="{FF2B5EF4-FFF2-40B4-BE49-F238E27FC236}">
                <a16:creationId xmlns:a16="http://schemas.microsoft.com/office/drawing/2014/main" id="{D265E156-5DAB-412B-B8ED-5B3264F77CF5}"/>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27344" b="12244"/>
          <a:stretch/>
        </p:blipFill>
        <p:spPr>
          <a:xfrm rot="10800000">
            <a:off x="3575174" y="-645"/>
            <a:ext cx="8616826" cy="6858002"/>
          </a:xfrm>
          <a:prstGeom prst="rect">
            <a:avLst/>
          </a:prstGeom>
        </p:spPr>
      </p:pic>
      <p:pic>
        <p:nvPicPr>
          <p:cNvPr id="14" name="그래픽 13">
            <a:extLst>
              <a:ext uri="{FF2B5EF4-FFF2-40B4-BE49-F238E27FC236}">
                <a16:creationId xmlns:a16="http://schemas.microsoft.com/office/drawing/2014/main" id="{2F4B05E3-97F5-4C0C-BABF-9754BC16681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21105531">
            <a:off x="7071037" y="2495151"/>
            <a:ext cx="7004124" cy="5805700"/>
          </a:xfrm>
          <a:prstGeom prst="rect">
            <a:avLst/>
          </a:prstGeom>
        </p:spPr>
      </p:pic>
      <p:sp>
        <p:nvSpPr>
          <p:cNvPr id="2" name="절제목입력">
            <a:extLst>
              <a:ext uri="{FF2B5EF4-FFF2-40B4-BE49-F238E27FC236}">
                <a16:creationId xmlns:a16="http://schemas.microsoft.com/office/drawing/2014/main" id="{C4266977-02BA-456A-825A-A4467609EC61}"/>
              </a:ext>
            </a:extLst>
          </p:cNvPr>
          <p:cNvSpPr>
            <a:spLocks noGrp="1"/>
          </p:cNvSpPr>
          <p:nvPr>
            <p:ph type="title"/>
          </p:nvPr>
        </p:nvSpPr>
        <p:spPr>
          <a:xfrm>
            <a:off x="1120302" y="3221244"/>
            <a:ext cx="10515600" cy="1338828"/>
          </a:xfrm>
          <a:noFill/>
        </p:spPr>
        <p:txBody>
          <a:bodyPr wrap="square" rtlCol="0">
            <a:spAutoFit/>
          </a:bodyPr>
          <a:lstStyle>
            <a:lvl1pPr>
              <a:defRPr lang="ko-KR" altLang="en-US" sz="9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endParaRPr lang="ko-KR" altLang="en-US" dirty="0">
              <a:solidFill>
                <a:schemeClr val="tx2">
                  <a:lumMod val="50000"/>
                </a:schemeClr>
              </a:solidFill>
            </a:endParaRPr>
          </a:p>
        </p:txBody>
      </p:sp>
    </p:spTree>
    <p:extLst>
      <p:ext uri="{BB962C8B-B14F-4D97-AF65-F5344CB8AC3E}">
        <p14:creationId xmlns:p14="http://schemas.microsoft.com/office/powerpoint/2010/main" val="3227978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다음시간안내">
    <p:spTree>
      <p:nvGrpSpPr>
        <p:cNvPr id="1" name=""/>
        <p:cNvGrpSpPr/>
        <p:nvPr/>
      </p:nvGrpSpPr>
      <p:grpSpPr>
        <a:xfrm>
          <a:off x="0" y="0"/>
          <a:ext cx="0" cy="0"/>
          <a:chOff x="0" y="0"/>
          <a:chExt cx="0" cy="0"/>
        </a:xfrm>
      </p:grpSpPr>
      <p:pic>
        <p:nvPicPr>
          <p:cNvPr id="16" name="그림 15" descr="실내이(가) 표시된 사진&#10;&#10;자동 생성된 설명" hidden="1">
            <a:extLst>
              <a:ext uri="{FF2B5EF4-FFF2-40B4-BE49-F238E27FC236}">
                <a16:creationId xmlns:a16="http://schemas.microsoft.com/office/drawing/2014/main" id="{1F988D3E-7A9E-4D99-A05F-EC0F8D429EC0}"/>
              </a:ext>
            </a:extLst>
          </p:cNvPr>
          <p:cNvPicPr>
            <a:picLocks noChangeAspect="1"/>
          </p:cNvPicPr>
          <p:nvPr userDrawn="1"/>
        </p:nvPicPr>
        <p:blipFill rotWithShape="1">
          <a:blip r:embed="rId2" cstate="hqprint">
            <a:extLst>
              <a:ext uri="{28A0092B-C50C-407E-A947-70E740481C1C}">
                <a14:useLocalDpi xmlns:a14="http://schemas.microsoft.com/office/drawing/2010/main" val="0"/>
              </a:ext>
            </a:extLst>
          </a:blip>
          <a:srcRect r="8995"/>
          <a:stretch/>
        </p:blipFill>
        <p:spPr>
          <a:xfrm>
            <a:off x="4991100" y="776752"/>
            <a:ext cx="7191376" cy="6074667"/>
          </a:xfrm>
          <a:prstGeom prst="rect">
            <a:avLst/>
          </a:prstGeom>
        </p:spPr>
      </p:pic>
      <p:sp>
        <p:nvSpPr>
          <p:cNvPr id="5" name="직사각형 4">
            <a:extLst>
              <a:ext uri="{FF2B5EF4-FFF2-40B4-BE49-F238E27FC236}">
                <a16:creationId xmlns:a16="http://schemas.microsoft.com/office/drawing/2014/main" id="{7669C717-D7EA-4559-971D-9D96519396A4}"/>
              </a:ext>
            </a:extLst>
          </p:cNvPr>
          <p:cNvSpPr/>
          <p:nvPr userDrawn="1"/>
        </p:nvSpPr>
        <p:spPr>
          <a:xfrm>
            <a:off x="-1" y="-2945"/>
            <a:ext cx="8942227" cy="6879996"/>
          </a:xfrm>
          <a:custGeom>
            <a:avLst/>
            <a:gdLst>
              <a:gd name="connsiteX0" fmla="*/ 0 w 10487025"/>
              <a:gd name="connsiteY0" fmla="*/ 0 h 6844840"/>
              <a:gd name="connsiteX1" fmla="*/ 10487025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10487025"/>
              <a:gd name="connsiteY0" fmla="*/ 161925 h 7006765"/>
              <a:gd name="connsiteX1" fmla="*/ 5962650 w 10487025"/>
              <a:gd name="connsiteY1" fmla="*/ 0 h 7006765"/>
              <a:gd name="connsiteX2" fmla="*/ 10487025 w 10487025"/>
              <a:gd name="connsiteY2" fmla="*/ 7006765 h 7006765"/>
              <a:gd name="connsiteX3" fmla="*/ 0 w 10487025"/>
              <a:gd name="connsiteY3" fmla="*/ 7006765 h 7006765"/>
              <a:gd name="connsiteX4" fmla="*/ 0 w 10487025"/>
              <a:gd name="connsiteY4" fmla="*/ 161925 h 7006765"/>
              <a:gd name="connsiteX0" fmla="*/ 0 w 10487025"/>
              <a:gd name="connsiteY0" fmla="*/ 0 h 6844840"/>
              <a:gd name="connsiteX1" fmla="*/ 8896350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8896350"/>
              <a:gd name="connsiteY0" fmla="*/ 0 h 6844840"/>
              <a:gd name="connsiteX1" fmla="*/ 8896350 w 8896350"/>
              <a:gd name="connsiteY1" fmla="*/ 0 h 6844840"/>
              <a:gd name="connsiteX2" fmla="*/ 6467475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29250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86400 w 8896350"/>
              <a:gd name="connsiteY2" fmla="*/ 6835315 h 6844840"/>
              <a:gd name="connsiteX3" fmla="*/ 0 w 8896350"/>
              <a:gd name="connsiteY3" fmla="*/ 6844840 h 6844840"/>
              <a:gd name="connsiteX4" fmla="*/ 0 w 8896350"/>
              <a:gd name="connsiteY4" fmla="*/ 0 h 6844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6350" h="6844840">
                <a:moveTo>
                  <a:pt x="0" y="0"/>
                </a:moveTo>
                <a:lnTo>
                  <a:pt x="8896350" y="0"/>
                </a:lnTo>
                <a:lnTo>
                  <a:pt x="5486400" y="6835315"/>
                </a:lnTo>
                <a:lnTo>
                  <a:pt x="0" y="6844840"/>
                </a:lnTo>
                <a:lnTo>
                  <a:pt x="0" y="0"/>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11" name="그래픽 10">
            <a:extLst>
              <a:ext uri="{FF2B5EF4-FFF2-40B4-BE49-F238E27FC236}">
                <a16:creationId xmlns:a16="http://schemas.microsoft.com/office/drawing/2014/main" id="{F88AB430-4AA1-45AA-B076-C34B61161B87}"/>
              </a:ext>
            </a:extLst>
          </p:cNvPr>
          <p:cNvPicPr>
            <a:picLocks noChangeAspect="1"/>
          </p:cNvPicPr>
          <p:nvPr userDrawn="1"/>
        </p:nvPicPr>
        <p:blipFill rotWithShape="1">
          <a:blip r:embed="rId3">
            <a:extLst>
              <a:ext uri="{96DAC541-7B7A-43D3-8B79-37D633B846F1}">
                <asvg:svgBlip xmlns:asvg="http://schemas.microsoft.com/office/drawing/2016/SVG/main" r:embed="rId4"/>
              </a:ext>
            </a:extLst>
          </a:blip>
          <a:srcRect b="37766"/>
          <a:stretch/>
        </p:blipFill>
        <p:spPr>
          <a:xfrm>
            <a:off x="9524" y="-1849374"/>
            <a:ext cx="7004124" cy="3613135"/>
          </a:xfrm>
          <a:prstGeom prst="rect">
            <a:avLst/>
          </a:prstGeom>
        </p:spPr>
      </p:pic>
      <p:sp>
        <p:nvSpPr>
          <p:cNvPr id="13" name="직사각형 12">
            <a:extLst>
              <a:ext uri="{FF2B5EF4-FFF2-40B4-BE49-F238E27FC236}">
                <a16:creationId xmlns:a16="http://schemas.microsoft.com/office/drawing/2014/main" id="{C5EB58ED-179B-4078-B192-BE5B72A0F7A2}"/>
              </a:ext>
            </a:extLst>
          </p:cNvPr>
          <p:cNvSpPr/>
          <p:nvPr userDrawn="1"/>
        </p:nvSpPr>
        <p:spPr>
          <a:xfrm>
            <a:off x="0" y="-13063"/>
            <a:ext cx="12192000" cy="1784842"/>
          </a:xfrm>
          <a:prstGeom prst="rect">
            <a:avLst/>
          </a:prstGeom>
          <a:solidFill>
            <a:schemeClr val="accent1">
              <a:lumMod val="50000"/>
              <a:alpha val="40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nvGrpSpPr>
          <p:cNvPr id="3" name="그룹 2">
            <a:extLst>
              <a:ext uri="{FF2B5EF4-FFF2-40B4-BE49-F238E27FC236}">
                <a16:creationId xmlns:a16="http://schemas.microsoft.com/office/drawing/2014/main" id="{70F86DED-00F3-458B-8659-DC3628B429DE}"/>
              </a:ext>
            </a:extLst>
          </p:cNvPr>
          <p:cNvGrpSpPr/>
          <p:nvPr userDrawn="1"/>
        </p:nvGrpSpPr>
        <p:grpSpPr>
          <a:xfrm>
            <a:off x="857294" y="2370244"/>
            <a:ext cx="4756327" cy="2536467"/>
            <a:chOff x="857294" y="2370244"/>
            <a:chExt cx="4756327" cy="2536467"/>
          </a:xfrm>
        </p:grpSpPr>
        <p:cxnSp>
          <p:nvCxnSpPr>
            <p:cNvPr id="25" name="직선 연결선 24">
              <a:extLst>
                <a:ext uri="{FF2B5EF4-FFF2-40B4-BE49-F238E27FC236}">
                  <a16:creationId xmlns:a16="http://schemas.microsoft.com/office/drawing/2014/main" id="{0403CE34-B4DF-4BC4-9CEA-89E13DDE2288}"/>
                </a:ext>
              </a:extLst>
            </p:cNvPr>
            <p:cNvCxnSpPr>
              <a:cxnSpLocks/>
            </p:cNvCxnSpPr>
            <p:nvPr userDrawn="1"/>
          </p:nvCxnSpPr>
          <p:spPr>
            <a:xfrm>
              <a:off x="857294" y="4906711"/>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직선 연결선 25">
              <a:extLst>
                <a:ext uri="{FF2B5EF4-FFF2-40B4-BE49-F238E27FC236}">
                  <a16:creationId xmlns:a16="http://schemas.microsoft.com/office/drawing/2014/main" id="{37043C51-C423-4A7B-AD44-8284F712F9F3}"/>
                </a:ext>
              </a:extLst>
            </p:cNvPr>
            <p:cNvCxnSpPr>
              <a:cxnSpLocks/>
            </p:cNvCxnSpPr>
            <p:nvPr userDrawn="1"/>
          </p:nvCxnSpPr>
          <p:spPr>
            <a:xfrm>
              <a:off x="857294" y="2370244"/>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 name="절제목입력">
            <a:extLst>
              <a:ext uri="{FF2B5EF4-FFF2-40B4-BE49-F238E27FC236}">
                <a16:creationId xmlns:a16="http://schemas.microsoft.com/office/drawing/2014/main" id="{C4266977-02BA-456A-825A-A4467609EC61}"/>
              </a:ext>
            </a:extLst>
          </p:cNvPr>
          <p:cNvSpPr>
            <a:spLocks noGrp="1"/>
          </p:cNvSpPr>
          <p:nvPr>
            <p:ph type="title" hasCustomPrompt="1"/>
          </p:nvPr>
        </p:nvSpPr>
        <p:spPr>
          <a:xfrm>
            <a:off x="857294" y="2439211"/>
            <a:ext cx="5186199" cy="2554545"/>
          </a:xfrm>
          <a:noFill/>
        </p:spPr>
        <p:txBody>
          <a:bodyPr wrap="square" rtlCol="0">
            <a:spAutoFit/>
          </a:bodyPr>
          <a:lstStyle>
            <a:lvl1pPr>
              <a:lnSpc>
                <a:spcPct val="100000"/>
              </a:lnSpc>
              <a:defRPr lang="ko-KR" altLang="en-US" sz="8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br>
              <a:rPr lang="ko-KR" altLang="en-US" dirty="0">
                <a:solidFill>
                  <a:schemeClr val="tx2">
                    <a:lumMod val="50000"/>
                  </a:schemeClr>
                </a:solidFill>
              </a:rPr>
            </a:br>
            <a:endParaRPr lang="ko-KR" altLang="en-US" dirty="0">
              <a:solidFill>
                <a:schemeClr val="tx2">
                  <a:lumMod val="50000"/>
                </a:schemeClr>
              </a:solidFill>
            </a:endParaRPr>
          </a:p>
        </p:txBody>
      </p:sp>
    </p:spTree>
    <p:extLst>
      <p:ext uri="{BB962C8B-B14F-4D97-AF65-F5344CB8AC3E}">
        <p14:creationId xmlns:p14="http://schemas.microsoft.com/office/powerpoint/2010/main" val="1005268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정리하기">
    <p:spTree>
      <p:nvGrpSpPr>
        <p:cNvPr id="1" name=""/>
        <p:cNvGrpSpPr/>
        <p:nvPr/>
      </p:nvGrpSpPr>
      <p:grpSpPr>
        <a:xfrm>
          <a:off x="0" y="0"/>
          <a:ext cx="0" cy="0"/>
          <a:chOff x="0" y="0"/>
          <a:chExt cx="0" cy="0"/>
        </a:xfrm>
      </p:grpSpPr>
      <p:pic>
        <p:nvPicPr>
          <p:cNvPr id="6" name="그래픽 5">
            <a:extLst>
              <a:ext uri="{FF2B5EF4-FFF2-40B4-BE49-F238E27FC236}">
                <a16:creationId xmlns:a16="http://schemas.microsoft.com/office/drawing/2014/main" id="{E6127282-84D8-4C6D-B83A-DD91189F825F}"/>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27344" b="12244"/>
          <a:stretch/>
        </p:blipFill>
        <p:spPr>
          <a:xfrm rot="10800000">
            <a:off x="4623241" y="827432"/>
            <a:ext cx="7561807" cy="6074667"/>
          </a:xfrm>
          <a:prstGeom prst="rect">
            <a:avLst/>
          </a:prstGeom>
        </p:spPr>
      </p:pic>
      <p:sp>
        <p:nvSpPr>
          <p:cNvPr id="7" name="직사각형 6">
            <a:extLst>
              <a:ext uri="{FF2B5EF4-FFF2-40B4-BE49-F238E27FC236}">
                <a16:creationId xmlns:a16="http://schemas.microsoft.com/office/drawing/2014/main" id="{8259956A-65B4-4EEA-9C7C-0AF5194488F5}"/>
              </a:ext>
            </a:extLst>
          </p:cNvPr>
          <p:cNvSpPr/>
          <p:nvPr userDrawn="1"/>
        </p:nvSpPr>
        <p:spPr>
          <a:xfrm>
            <a:off x="13750" y="823551"/>
            <a:ext cx="12185048" cy="602716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8" name="직사각형 7">
            <a:extLst>
              <a:ext uri="{FF2B5EF4-FFF2-40B4-BE49-F238E27FC236}">
                <a16:creationId xmlns:a16="http://schemas.microsoft.com/office/drawing/2014/main" id="{DA3C90BF-7600-40AA-8805-55295AE0CF88}"/>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이등변 삼각형 9">
            <a:extLst>
              <a:ext uri="{FF2B5EF4-FFF2-40B4-BE49-F238E27FC236}">
                <a16:creationId xmlns:a16="http://schemas.microsoft.com/office/drawing/2014/main" id="{0B197D7A-6573-4F38-9142-7D335934E7E5}"/>
              </a:ext>
            </a:extLst>
          </p:cNvPr>
          <p:cNvSpPr/>
          <p:nvPr userDrawn="1"/>
        </p:nvSpPr>
        <p:spPr>
          <a:xfrm>
            <a:off x="9247671" y="833398"/>
            <a:ext cx="6987820" cy="6023983"/>
          </a:xfrm>
          <a:prstGeom prst="triangle">
            <a:avLst/>
          </a:prstGeom>
          <a:solidFill>
            <a:schemeClr val="accent1">
              <a:lumMod val="75000"/>
              <a:alpha val="15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대각선 방향의 모서리가 둥근 사각형 175">
            <a:extLst>
              <a:ext uri="{FF2B5EF4-FFF2-40B4-BE49-F238E27FC236}">
                <a16:creationId xmlns:a16="http://schemas.microsoft.com/office/drawing/2014/main" id="{3ACEB31D-F473-492D-896B-19B4B5802F74}"/>
              </a:ext>
            </a:extLst>
          </p:cNvPr>
          <p:cNvSpPr/>
          <p:nvPr userDrawn="1"/>
        </p:nvSpPr>
        <p:spPr bwMode="auto">
          <a:xfrm>
            <a:off x="446482" y="413245"/>
            <a:ext cx="2417191" cy="907308"/>
          </a:xfrm>
          <a:prstGeom prst="round2DiagRect">
            <a:avLst>
              <a:gd name="adj1" fmla="val 34495"/>
              <a:gd name="adj2" fmla="val 0"/>
            </a:avLst>
          </a:prstGeom>
          <a:solidFill>
            <a:srgbClr val="000000">
              <a:alpha val="1803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p>
        </p:txBody>
      </p:sp>
      <p:sp>
        <p:nvSpPr>
          <p:cNvPr id="13" name="대각선 방향의 모서리가 둥근 사각형 175">
            <a:extLst>
              <a:ext uri="{FF2B5EF4-FFF2-40B4-BE49-F238E27FC236}">
                <a16:creationId xmlns:a16="http://schemas.microsoft.com/office/drawing/2014/main" id="{E19E2B2F-F19A-4B13-BA5B-51D91EA0AEFA}"/>
              </a:ext>
            </a:extLst>
          </p:cNvPr>
          <p:cNvSpPr/>
          <p:nvPr userDrawn="1"/>
        </p:nvSpPr>
        <p:spPr bwMode="auto">
          <a:xfrm>
            <a:off x="296353" y="272411"/>
            <a:ext cx="2417191" cy="907308"/>
          </a:xfrm>
          <a:prstGeom prst="round2DiagRect">
            <a:avLst>
              <a:gd name="adj1" fmla="val 34495"/>
              <a:gd name="adj2" fmla="val 0"/>
            </a:avLst>
          </a:prstGeom>
          <a:solidFill>
            <a:srgbClr val="2B90D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14" name="직사각형 35">
            <a:extLst>
              <a:ext uri="{FF2B5EF4-FFF2-40B4-BE49-F238E27FC236}">
                <a16:creationId xmlns:a16="http://schemas.microsoft.com/office/drawing/2014/main" id="{953AE7E3-D204-4367-80C4-AF39C650F4B5}"/>
              </a:ext>
            </a:extLst>
          </p:cNvPr>
          <p:cNvSpPr/>
          <p:nvPr userDrawn="1"/>
        </p:nvSpPr>
        <p:spPr bwMode="auto">
          <a:xfrm>
            <a:off x="68241" y="365404"/>
            <a:ext cx="2417191"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pPr>
            <a:endParaRPr lang="ko-KR" altLang="en-US" sz="4000" b="1" spc="-100" dirty="0">
              <a:solidFill>
                <a:schemeClr val="bg1"/>
              </a:solidFill>
              <a:latin typeface="나눔스퀘어_ac Light" panose="020B0600000101010101" pitchFamily="50" charset="-127"/>
              <a:ea typeface="나눔스퀘어_ac Light" panose="020B0600000101010101" pitchFamily="50" charset="-127"/>
              <a:sym typeface="Monotype Sorts"/>
            </a:endParaRPr>
          </a:p>
        </p:txBody>
      </p:sp>
      <p:pic>
        <p:nvPicPr>
          <p:cNvPr id="15" name="그래픽 14">
            <a:extLst>
              <a:ext uri="{FF2B5EF4-FFF2-40B4-BE49-F238E27FC236}">
                <a16:creationId xmlns:a16="http://schemas.microsoft.com/office/drawing/2014/main" id="{9576B87C-9060-46BF-9AEE-FB7EBE001AA2}"/>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5400000">
            <a:off x="460700" y="434443"/>
            <a:ext cx="238271" cy="198287"/>
          </a:xfrm>
          <a:prstGeom prst="rect">
            <a:avLst/>
          </a:prstGeom>
        </p:spPr>
      </p:pic>
      <p:pic>
        <p:nvPicPr>
          <p:cNvPr id="16" name="그래픽 15">
            <a:extLst>
              <a:ext uri="{FF2B5EF4-FFF2-40B4-BE49-F238E27FC236}">
                <a16:creationId xmlns:a16="http://schemas.microsoft.com/office/drawing/2014/main" id="{8FA20798-5018-4E15-AC02-980DAE92A4FA}"/>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rot="817888">
            <a:off x="9061189" y="2125299"/>
            <a:ext cx="7004124" cy="5805700"/>
          </a:xfrm>
          <a:prstGeom prst="rect">
            <a:avLst/>
          </a:prstGeom>
        </p:spPr>
      </p:pic>
      <p:sp>
        <p:nvSpPr>
          <p:cNvPr id="17" name="내용 개체 틀 2">
            <a:extLst>
              <a:ext uri="{FF2B5EF4-FFF2-40B4-BE49-F238E27FC236}">
                <a16:creationId xmlns:a16="http://schemas.microsoft.com/office/drawing/2014/main" id="{8882EFD0-2702-4CF9-A9A1-7AC20E3EDEFE}"/>
              </a:ext>
            </a:extLst>
          </p:cNvPr>
          <p:cNvSpPr>
            <a:spLocks noGrp="1"/>
          </p:cNvSpPr>
          <p:nvPr>
            <p:ph idx="10"/>
          </p:nvPr>
        </p:nvSpPr>
        <p:spPr>
          <a:xfrm>
            <a:off x="446482" y="1513530"/>
            <a:ext cx="9026291" cy="4351338"/>
          </a:xfrm>
        </p:spPr>
        <p:txBody>
          <a:bodyPr>
            <a:normAutofit/>
          </a:bodyPr>
          <a:lstStyle>
            <a:lvl1pPr marL="252000" indent="-252000">
              <a:buClr>
                <a:srgbClr val="D5B8EA"/>
              </a:buClr>
              <a:buSzPct val="80000"/>
              <a:buFont typeface="Wingdings" panose="05000000000000000000" pitchFamily="2" charset="2"/>
              <a:buChar char="l"/>
              <a:defRPr sz="2600">
                <a:latin typeface="나눔바른고딕" panose="020B0603020101020101" pitchFamily="50" charset="-127"/>
                <a:ea typeface="나눔바른고딕" panose="020B0603020101020101" pitchFamily="50" charset="-127"/>
              </a:defRPr>
            </a:lvl1pPr>
            <a:lvl2pPr marL="685800" indent="-228600">
              <a:buFont typeface="Wingdings" panose="05000000000000000000" pitchFamily="2" charset="2"/>
              <a:buChar char="v"/>
              <a:defRPr sz="2600">
                <a:latin typeface="나눔바른고딕" panose="020B0603020101020101" pitchFamily="50" charset="-127"/>
                <a:ea typeface="나눔바른고딕" panose="020B0603020101020101" pitchFamily="50" charset="-127"/>
              </a:defRPr>
            </a:lvl2pPr>
            <a:lvl3pPr>
              <a:defRPr sz="26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5337425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9E1E8">
            <a:alpha val="62000"/>
          </a:srgbClr>
        </a:solidFill>
        <a:effectLst/>
      </p:bgPr>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5A864DAE-ECE1-4533-8A71-4E4D39FE0B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2D443D05-94D4-4342-AEFA-0197AA7802A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dirty="0"/>
              <a:t>마스터 텍스트 스타일을 편집하려면 클릭</a:t>
            </a:r>
          </a:p>
          <a:p>
            <a:pPr lvl="1"/>
            <a:r>
              <a:rPr lang="ko-KR" altLang="en-US" dirty="0"/>
              <a:t>두 번째 수준</a:t>
            </a:r>
          </a:p>
          <a:p>
            <a:pPr lvl="2"/>
            <a:r>
              <a:rPr lang="ko-KR" altLang="en-US" dirty="0"/>
              <a:t>세 번째 수준</a:t>
            </a:r>
          </a:p>
          <a:p>
            <a:pPr lvl="3"/>
            <a:r>
              <a:rPr lang="ko-KR" altLang="en-US" dirty="0"/>
              <a:t>네 번째 수준</a:t>
            </a:r>
          </a:p>
          <a:p>
            <a:pPr lvl="4"/>
            <a:r>
              <a:rPr lang="ko-KR" altLang="en-US" dirty="0"/>
              <a:t>다섯 번째 수준</a:t>
            </a:r>
          </a:p>
        </p:txBody>
      </p:sp>
      <p:sp>
        <p:nvSpPr>
          <p:cNvPr id="4" name="날짜 개체 틀 3">
            <a:extLst>
              <a:ext uri="{FF2B5EF4-FFF2-40B4-BE49-F238E27FC236}">
                <a16:creationId xmlns:a16="http://schemas.microsoft.com/office/drawing/2014/main" id="{DA825FC3-8F69-4D96-AC04-9C5FA0606E7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107A6C-9AC3-41C6-83A6-E0E0BDE9E5CC}" type="datetimeFigureOut">
              <a:rPr lang="ko-KR" altLang="en-US" smtClean="0"/>
              <a:t>2024-06-07</a:t>
            </a:fld>
            <a:endParaRPr lang="ko-KR" altLang="en-US"/>
          </a:p>
        </p:txBody>
      </p:sp>
      <p:sp>
        <p:nvSpPr>
          <p:cNvPr id="5" name="바닥글 개체 틀 4">
            <a:extLst>
              <a:ext uri="{FF2B5EF4-FFF2-40B4-BE49-F238E27FC236}">
                <a16:creationId xmlns:a16="http://schemas.microsoft.com/office/drawing/2014/main" id="{32F7D89B-8384-4B4C-B483-77929B29860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573BD4B8-82EB-4089-9218-49718EAEE92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199C1B-4DD0-46FA-B2CF-A309B1949049}" type="slidenum">
              <a:rPr lang="ko-KR" altLang="en-US" smtClean="0"/>
              <a:t>‹#›</a:t>
            </a:fld>
            <a:endParaRPr lang="ko-KR" altLang="en-US"/>
          </a:p>
        </p:txBody>
      </p:sp>
    </p:spTree>
    <p:extLst>
      <p:ext uri="{BB962C8B-B14F-4D97-AF65-F5344CB8AC3E}">
        <p14:creationId xmlns:p14="http://schemas.microsoft.com/office/powerpoint/2010/main" val="6821077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51" r:id="rId4"/>
    <p:sldLayoutId id="2147483654" r:id="rId5"/>
    <p:sldLayoutId id="2147483660" r:id="rId6"/>
    <p:sldLayoutId id="2147483655" r:id="rId7"/>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3.xml"/><Relationship Id="rId5" Type="http://schemas.openxmlformats.org/officeDocument/2006/relationships/image" Target="../media/image24.png"/><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3.xml"/><Relationship Id="rId6" Type="http://schemas.openxmlformats.org/officeDocument/2006/relationships/image" Target="../media/image29.jpeg"/><Relationship Id="rId5" Type="http://schemas.openxmlformats.org/officeDocument/2006/relationships/image" Target="../media/image28.png"/><Relationship Id="rId4" Type="http://schemas.openxmlformats.org/officeDocument/2006/relationships/image" Target="../media/image27.jpeg"/></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png"/><Relationship Id="rId1" Type="http://schemas.openxmlformats.org/officeDocument/2006/relationships/slideLayout" Target="../slideLayouts/slideLayout3.xml"/><Relationship Id="rId4" Type="http://schemas.openxmlformats.org/officeDocument/2006/relationships/image" Target="../media/image3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7.png"/><Relationship Id="rId1" Type="http://schemas.openxmlformats.org/officeDocument/2006/relationships/slideLayout" Target="../slideLayouts/slideLayout3.xml"/><Relationship Id="rId4" Type="http://schemas.openxmlformats.org/officeDocument/2006/relationships/image" Target="../media/image35.jpeg"/></Relationships>
</file>

<file path=ppt/slides/_rels/slide2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38.jpeg"/><Relationship Id="rId4" Type="http://schemas.openxmlformats.org/officeDocument/2006/relationships/image" Target="../media/image37.jpeg"/></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41.jpeg"/><Relationship Id="rId4" Type="http://schemas.openxmlformats.org/officeDocument/2006/relationships/image" Target="../media/image40.png"/></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40.png"/><Relationship Id="rId4" Type="http://schemas.openxmlformats.org/officeDocument/2006/relationships/image" Target="../media/image43.png"/></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44.png"/><Relationship Id="rId7" Type="http://schemas.openxmlformats.org/officeDocument/2006/relationships/image" Target="../media/image48.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56.png"/><Relationship Id="rId4" Type="http://schemas.openxmlformats.org/officeDocument/2006/relationships/image" Target="../media/image55.png"/></Relationships>
</file>

<file path=ppt/slides/_rels/slide3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7.png"/><Relationship Id="rId1" Type="http://schemas.openxmlformats.org/officeDocument/2006/relationships/slideLayout" Target="../slideLayouts/slideLayout3.xml"/><Relationship Id="rId4" Type="http://schemas.openxmlformats.org/officeDocument/2006/relationships/image" Target="../media/image59.png"/></Relationships>
</file>

<file path=ppt/slides/_rels/slide37.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60.png"/><Relationship Id="rId7" Type="http://schemas.openxmlformats.org/officeDocument/2006/relationships/image" Target="../media/image64.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63.png"/><Relationship Id="rId5" Type="http://schemas.openxmlformats.org/officeDocument/2006/relationships/image" Target="../media/image62.png"/><Relationship Id="rId10" Type="http://schemas.openxmlformats.org/officeDocument/2006/relationships/image" Target="../media/image67.png"/><Relationship Id="rId4" Type="http://schemas.openxmlformats.org/officeDocument/2006/relationships/image" Target="../media/image61.png"/><Relationship Id="rId9" Type="http://schemas.openxmlformats.org/officeDocument/2006/relationships/image" Target="../media/image66.png"/></Relationships>
</file>

<file path=ppt/slides/_rels/slide38.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72.png"/></Relationships>
</file>

<file path=ppt/slides/_rels/slide41.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png"/><Relationship Id="rId1" Type="http://schemas.openxmlformats.org/officeDocument/2006/relationships/slideLayout" Target="../slideLayouts/slideLayout3.xml"/><Relationship Id="rId4" Type="http://schemas.openxmlformats.org/officeDocument/2006/relationships/image" Target="../media/image76.png"/></Relationships>
</file>

<file path=ppt/slides/_rels/slide44.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png"/><Relationship Id="rId1" Type="http://schemas.openxmlformats.org/officeDocument/2006/relationships/slideLayout" Target="../slideLayouts/slideLayout3.xml"/><Relationship Id="rId4" Type="http://schemas.openxmlformats.org/officeDocument/2006/relationships/image" Target="../media/image78.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A82F4B22-32F4-494A-8B47-7A93B7758C13}"/>
              </a:ext>
            </a:extLst>
          </p:cNvPr>
          <p:cNvSpPr>
            <a:spLocks noGrp="1"/>
          </p:cNvSpPr>
          <p:nvPr>
            <p:ph type="ctrTitle"/>
          </p:nvPr>
        </p:nvSpPr>
        <p:spPr>
          <a:xfrm>
            <a:off x="116114" y="3166769"/>
            <a:ext cx="11969010" cy="701731"/>
          </a:xfrm>
          <a:solidFill>
            <a:srgbClr val="E7ECF1"/>
          </a:solidFill>
        </p:spPr>
        <p:txBody>
          <a:bodyPr/>
          <a:lstStyle/>
          <a:p>
            <a:pPr algn="ctr"/>
            <a:r>
              <a:rPr lang="id-ID" altLang="ko-KR" sz="4400" spc="0" dirty="0">
                <a:solidFill>
                  <a:schemeClr val="tx1">
                    <a:lumMod val="75000"/>
                    <a:lumOff val="25000"/>
                  </a:schemeClr>
                </a:solidFill>
                <a:latin typeface="Arial" panose="020B0604020202020204" pitchFamily="34" charset="0"/>
                <a:cs typeface="Arial" panose="020B0604020202020204" pitchFamily="34" charset="0"/>
              </a:rPr>
              <a:t>Wireless LAN (WLAN)</a:t>
            </a:r>
            <a:endParaRPr lang="ko-KR" altLang="en-US" sz="4400" spc="0"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3" name="부제목 2">
            <a:extLst>
              <a:ext uri="{FF2B5EF4-FFF2-40B4-BE49-F238E27FC236}">
                <a16:creationId xmlns:a16="http://schemas.microsoft.com/office/drawing/2014/main" id="{0D533A04-6BA1-4B4D-AE51-5AA0E3040AA0}"/>
              </a:ext>
            </a:extLst>
          </p:cNvPr>
          <p:cNvSpPr>
            <a:spLocks noGrp="1"/>
          </p:cNvSpPr>
          <p:nvPr>
            <p:ph type="subTitle" idx="1"/>
          </p:nvPr>
        </p:nvSpPr>
        <p:spPr>
          <a:xfrm>
            <a:off x="0" y="121333"/>
            <a:ext cx="12192000" cy="1754326"/>
          </a:xfrm>
          <a:solidFill>
            <a:srgbClr val="585C65"/>
          </a:solidFill>
        </p:spPr>
        <p:txBody>
          <a:bodyPr anchor="ctr"/>
          <a:lstStyle/>
          <a:p>
            <a:pPr algn="ctr"/>
            <a:r>
              <a:rPr lang="id-ID" altLang="ko-KR" sz="6000" dirty="0">
                <a:solidFill>
                  <a:schemeClr val="bg1">
                    <a:lumMod val="95000"/>
                  </a:schemeClr>
                </a:solidFill>
                <a:latin typeface="Arial" panose="020B0604020202020204" pitchFamily="34" charset="0"/>
                <a:cs typeface="Arial" panose="020B0604020202020204" pitchFamily="34" charset="0"/>
              </a:rPr>
              <a:t>COMPUTER NETWORK MANAGEMENT</a:t>
            </a:r>
            <a:endParaRPr lang="ko-KR" altLang="en-US" sz="6000" dirty="0">
              <a:solidFill>
                <a:schemeClr val="bg1">
                  <a:lumMod val="95000"/>
                </a:schemeClr>
              </a:solidFill>
              <a:latin typeface="Arial" panose="020B0604020202020204" pitchFamily="34" charset="0"/>
              <a:cs typeface="Arial" panose="020B0604020202020204" pitchFamily="34" charset="0"/>
            </a:endParaRPr>
          </a:p>
        </p:txBody>
      </p:sp>
      <p:grpSp>
        <p:nvGrpSpPr>
          <p:cNvPr id="8" name="그룹 7">
            <a:extLst>
              <a:ext uri="{FF2B5EF4-FFF2-40B4-BE49-F238E27FC236}">
                <a16:creationId xmlns:a16="http://schemas.microsoft.com/office/drawing/2014/main" id="{7DB68B75-6191-4852-91F7-8260321E48FB}"/>
              </a:ext>
            </a:extLst>
          </p:cNvPr>
          <p:cNvGrpSpPr/>
          <p:nvPr/>
        </p:nvGrpSpPr>
        <p:grpSpPr>
          <a:xfrm>
            <a:off x="116114" y="1318865"/>
            <a:ext cx="2703370" cy="1331878"/>
            <a:chOff x="417201" y="381322"/>
            <a:chExt cx="1883176" cy="1531239"/>
          </a:xfrm>
        </p:grpSpPr>
        <p:grpSp>
          <p:nvGrpSpPr>
            <p:cNvPr id="6" name="그룹 5">
              <a:extLst>
                <a:ext uri="{FF2B5EF4-FFF2-40B4-BE49-F238E27FC236}">
                  <a16:creationId xmlns:a16="http://schemas.microsoft.com/office/drawing/2014/main" id="{4DFC8B25-B355-4714-BB31-0CC5C8D46CD5}"/>
                </a:ext>
              </a:extLst>
            </p:cNvPr>
            <p:cNvGrpSpPr/>
            <p:nvPr/>
          </p:nvGrpSpPr>
          <p:grpSpPr>
            <a:xfrm>
              <a:off x="417201" y="381322"/>
              <a:ext cx="1883176" cy="1531239"/>
              <a:chOff x="417201" y="381322"/>
              <a:chExt cx="1883176" cy="1531239"/>
            </a:xfrm>
          </p:grpSpPr>
          <p:sp>
            <p:nvSpPr>
              <p:cNvPr id="22" name="대각선 방향의 모서리가 둥근 사각형 175">
                <a:extLst>
                  <a:ext uri="{FF2B5EF4-FFF2-40B4-BE49-F238E27FC236}">
                    <a16:creationId xmlns:a16="http://schemas.microsoft.com/office/drawing/2014/main" id="{AE88CCB0-5844-4412-8F99-3A2C120D334F}"/>
                  </a:ext>
                </a:extLst>
              </p:cNvPr>
              <p:cNvSpPr/>
              <p:nvPr/>
            </p:nvSpPr>
            <p:spPr bwMode="auto">
              <a:xfrm>
                <a:off x="607219" y="834966"/>
                <a:ext cx="1693158" cy="1077595"/>
              </a:xfrm>
              <a:prstGeom prst="round2DiagRect">
                <a:avLst>
                  <a:gd name="adj1" fmla="val 34495"/>
                  <a:gd name="adj2" fmla="val 0"/>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dirty="0">
                  <a:latin typeface="Arial" panose="020B0604020202020204" pitchFamily="34" charset="0"/>
                  <a:cs typeface="Arial" panose="020B0604020202020204" pitchFamily="34" charset="0"/>
                </a:endParaRPr>
              </a:p>
            </p:txBody>
          </p:sp>
          <p:sp>
            <p:nvSpPr>
              <p:cNvPr id="23" name="자유형: 도형 22">
                <a:extLst>
                  <a:ext uri="{FF2B5EF4-FFF2-40B4-BE49-F238E27FC236}">
                    <a16:creationId xmlns:a16="http://schemas.microsoft.com/office/drawing/2014/main" id="{4BDA0BF6-493F-4E23-AD60-FF5D00A26885}"/>
                  </a:ext>
                </a:extLst>
              </p:cNvPr>
              <p:cNvSpPr/>
              <p:nvPr/>
            </p:nvSpPr>
            <p:spPr bwMode="auto">
              <a:xfrm>
                <a:off x="417201" y="381322"/>
                <a:ext cx="1633103" cy="1290448"/>
              </a:xfrm>
              <a:custGeom>
                <a:avLst/>
                <a:gdLst>
                  <a:gd name="connsiteX0" fmla="*/ 342414 w 1578927"/>
                  <a:gd name="connsiteY0" fmla="*/ 196076 h 1188723"/>
                  <a:gd name="connsiteX1" fmla="*/ 473972 w 1578927"/>
                  <a:gd name="connsiteY1" fmla="*/ 196076 h 1188723"/>
                  <a:gd name="connsiteX2" fmla="*/ 473972 w 1578927"/>
                  <a:gd name="connsiteY2" fmla="*/ 310690 h 1188723"/>
                  <a:gd name="connsiteX3" fmla="*/ 528969 w 1578927"/>
                  <a:gd name="connsiteY3" fmla="*/ 365687 h 1188723"/>
                  <a:gd name="connsiteX4" fmla="*/ 583966 w 1578927"/>
                  <a:gd name="connsiteY4" fmla="*/ 310690 h 1188723"/>
                  <a:gd name="connsiteX5" fmla="*/ 583966 w 1578927"/>
                  <a:gd name="connsiteY5" fmla="*/ 196076 h 1188723"/>
                  <a:gd name="connsiteX6" fmla="*/ 1578927 w 1578927"/>
                  <a:gd name="connsiteY6" fmla="*/ 196076 h 1188723"/>
                  <a:gd name="connsiteX7" fmla="*/ 1578927 w 1578927"/>
                  <a:gd name="connsiteY7" fmla="*/ 846309 h 1188723"/>
                  <a:gd name="connsiteX8" fmla="*/ 1236513 w 1578927"/>
                  <a:gd name="connsiteY8" fmla="*/ 1188723 h 1188723"/>
                  <a:gd name="connsiteX9" fmla="*/ 0 w 1578927"/>
                  <a:gd name="connsiteY9" fmla="*/ 1188723 h 1188723"/>
                  <a:gd name="connsiteX10" fmla="*/ 0 w 1578927"/>
                  <a:gd name="connsiteY10" fmla="*/ 538490 h 1188723"/>
                  <a:gd name="connsiteX11" fmla="*/ 342414 w 1578927"/>
                  <a:gd name="connsiteY11" fmla="*/ 196076 h 1188723"/>
                  <a:gd name="connsiteX12" fmla="*/ 528969 w 1578927"/>
                  <a:gd name="connsiteY12" fmla="*/ 0 h 1188723"/>
                  <a:gd name="connsiteX13" fmla="*/ 583966 w 1578927"/>
                  <a:gd name="connsiteY13" fmla="*/ 54997 h 1188723"/>
                  <a:gd name="connsiteX14" fmla="*/ 583966 w 1578927"/>
                  <a:gd name="connsiteY14" fmla="*/ 196076 h 1188723"/>
                  <a:gd name="connsiteX15" fmla="*/ 473972 w 1578927"/>
                  <a:gd name="connsiteY15" fmla="*/ 196076 h 1188723"/>
                  <a:gd name="connsiteX16" fmla="*/ 473972 w 1578927"/>
                  <a:gd name="connsiteY16" fmla="*/ 54997 h 1188723"/>
                  <a:gd name="connsiteX17" fmla="*/ 528969 w 1578927"/>
                  <a:gd name="connsiteY17" fmla="*/ 0 h 1188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578927" h="1188723">
                    <a:moveTo>
                      <a:pt x="342414" y="196076"/>
                    </a:moveTo>
                    <a:lnTo>
                      <a:pt x="473972" y="196076"/>
                    </a:lnTo>
                    <a:lnTo>
                      <a:pt x="473972" y="310690"/>
                    </a:lnTo>
                    <a:cubicBezTo>
                      <a:pt x="473972" y="341064"/>
                      <a:pt x="498595" y="365687"/>
                      <a:pt x="528969" y="365687"/>
                    </a:cubicBezTo>
                    <a:cubicBezTo>
                      <a:pt x="559343" y="365687"/>
                      <a:pt x="583966" y="341064"/>
                      <a:pt x="583966" y="310690"/>
                    </a:cubicBezTo>
                    <a:lnTo>
                      <a:pt x="583966" y="196076"/>
                    </a:lnTo>
                    <a:lnTo>
                      <a:pt x="1578927" y="196076"/>
                    </a:lnTo>
                    <a:lnTo>
                      <a:pt x="1578927" y="846309"/>
                    </a:lnTo>
                    <a:cubicBezTo>
                      <a:pt x="1578927" y="1035419"/>
                      <a:pt x="1425623" y="1188723"/>
                      <a:pt x="1236513" y="1188723"/>
                    </a:cubicBezTo>
                    <a:lnTo>
                      <a:pt x="0" y="1188723"/>
                    </a:lnTo>
                    <a:lnTo>
                      <a:pt x="0" y="538490"/>
                    </a:lnTo>
                    <a:cubicBezTo>
                      <a:pt x="0" y="349380"/>
                      <a:pt x="153304" y="196076"/>
                      <a:pt x="342414" y="196076"/>
                    </a:cubicBezTo>
                    <a:close/>
                    <a:moveTo>
                      <a:pt x="528969" y="0"/>
                    </a:moveTo>
                    <a:cubicBezTo>
                      <a:pt x="559343" y="0"/>
                      <a:pt x="583966" y="24623"/>
                      <a:pt x="583966" y="54997"/>
                    </a:cubicBezTo>
                    <a:lnTo>
                      <a:pt x="583966" y="196076"/>
                    </a:lnTo>
                    <a:lnTo>
                      <a:pt x="473972" y="196076"/>
                    </a:lnTo>
                    <a:lnTo>
                      <a:pt x="473972" y="54997"/>
                    </a:lnTo>
                    <a:cubicBezTo>
                      <a:pt x="473972" y="24623"/>
                      <a:pt x="498595" y="0"/>
                      <a:pt x="528969" y="0"/>
                    </a:cubicBezTo>
                    <a:close/>
                  </a:path>
                </a:pathLst>
              </a:custGeom>
              <a:solidFill>
                <a:srgbClr val="D9E1E8"/>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latin typeface="Arial" panose="020B0604020202020204" pitchFamily="34" charset="0"/>
                  <a:cs typeface="Arial" panose="020B0604020202020204" pitchFamily="34" charset="0"/>
                </a:endParaRPr>
              </a:p>
            </p:txBody>
          </p:sp>
        </p:grpSp>
        <p:sp>
          <p:nvSpPr>
            <p:cNvPr id="19" name="차시">
              <a:extLst>
                <a:ext uri="{FF2B5EF4-FFF2-40B4-BE49-F238E27FC236}">
                  <a16:creationId xmlns:a16="http://schemas.microsoft.com/office/drawing/2014/main" id="{6B27B33C-AB5B-4512-A278-FF08C7EA7D8F}"/>
                </a:ext>
              </a:extLst>
            </p:cNvPr>
            <p:cNvSpPr txBox="1"/>
            <p:nvPr/>
          </p:nvSpPr>
          <p:spPr>
            <a:xfrm>
              <a:off x="462418" y="787178"/>
              <a:ext cx="1564034" cy="743076"/>
            </a:xfrm>
            <a:prstGeom prst="rect">
              <a:avLst/>
            </a:prstGeom>
            <a:noFill/>
          </p:spPr>
          <p:txBody>
            <a:bodyPr wrap="none" rtlCol="0">
              <a:spAutoFit/>
            </a:bodyPr>
            <a:lstStyle/>
            <a:p>
              <a:r>
                <a:rPr lang="en-US" altLang="ko-KR" sz="3600" dirty="0">
                  <a:solidFill>
                    <a:srgbClr val="282C37"/>
                  </a:solidFill>
                  <a:latin typeface="Arial" panose="020B0604020202020204" pitchFamily="34" charset="0"/>
                  <a:ea typeface="나눔바른고딕" panose="020B0603020101020101" pitchFamily="50" charset="-127"/>
                  <a:cs typeface="Arial" panose="020B0604020202020204" pitchFamily="34" charset="0"/>
                </a:rPr>
                <a:t>Week </a:t>
              </a:r>
              <a:r>
                <a:rPr lang="id-ID" altLang="ko-KR" sz="3600" dirty="0">
                  <a:solidFill>
                    <a:srgbClr val="282C37"/>
                  </a:solidFill>
                  <a:latin typeface="Arial" panose="020B0604020202020204" pitchFamily="34" charset="0"/>
                  <a:ea typeface="나눔바른고딕" panose="020B0603020101020101" pitchFamily="50" charset="-127"/>
                  <a:cs typeface="Arial" panose="020B0604020202020204" pitchFamily="34" charset="0"/>
                </a:rPr>
                <a:t>- 11</a:t>
              </a:r>
              <a:endParaRPr lang="ko-KR" altLang="en-US" sz="3600" dirty="0">
                <a:solidFill>
                  <a:srgbClr val="282C37"/>
                </a:solidFill>
                <a:latin typeface="Arial" panose="020B0604020202020204" pitchFamily="34" charset="0"/>
                <a:ea typeface="나눔바른고딕" panose="020B0603020101020101" pitchFamily="50" charset="-127"/>
                <a:cs typeface="Arial" panose="020B0604020202020204" pitchFamily="34" charset="0"/>
              </a:endParaRPr>
            </a:p>
          </p:txBody>
        </p:sp>
      </p:grpSp>
      <p:sp>
        <p:nvSpPr>
          <p:cNvPr id="21" name="TextBox 20">
            <a:extLst>
              <a:ext uri="{FF2B5EF4-FFF2-40B4-BE49-F238E27FC236}">
                <a16:creationId xmlns:a16="http://schemas.microsoft.com/office/drawing/2014/main" id="{6DDBFD3E-CA52-4F82-A577-65F56826E73B}"/>
              </a:ext>
            </a:extLst>
          </p:cNvPr>
          <p:cNvSpPr txBox="1"/>
          <p:nvPr/>
        </p:nvSpPr>
        <p:spPr>
          <a:xfrm>
            <a:off x="116114" y="4599735"/>
            <a:ext cx="8672087" cy="1119752"/>
          </a:xfrm>
          <a:prstGeom prst="rect">
            <a:avLst/>
          </a:prstGeom>
          <a:solidFill>
            <a:srgbClr val="585C65"/>
          </a:solidFill>
        </p:spPr>
        <p:style>
          <a:lnRef idx="2">
            <a:schemeClr val="dk1"/>
          </a:lnRef>
          <a:fillRef idx="1">
            <a:schemeClr val="lt1"/>
          </a:fillRef>
          <a:effectRef idx="0">
            <a:schemeClr val="dk1"/>
          </a:effectRef>
          <a:fontRef idx="minor">
            <a:schemeClr val="dk1"/>
          </a:fontRef>
        </p:style>
        <p:txBody>
          <a:bodyPr wrap="square" rtlCol="0" anchor="ctr" anchorCtr="0">
            <a:noAutofit/>
          </a:bodyPr>
          <a:lstStyle/>
          <a:p>
            <a:pPr>
              <a:tabLst>
                <a:tab pos="682625" algn="l"/>
              </a:tabLst>
            </a:pPr>
            <a:r>
              <a:rPr lang="id-ID" altLang="ko-KR" sz="3200" dirty="0">
                <a:solidFill>
                  <a:schemeClr val="bg1">
                    <a:lumMod val="95000"/>
                  </a:schemeClr>
                </a:solidFill>
                <a:latin typeface="Arial" panose="020B0604020202020204" pitchFamily="34" charset="0"/>
                <a:ea typeface="나눔스퀘어_ac" panose="020B0600000101010101" pitchFamily="50" charset="-127"/>
                <a:cs typeface="Arial" panose="020B0604020202020204" pitchFamily="34" charset="0"/>
              </a:rPr>
              <a:t>	</a:t>
            </a:r>
            <a:r>
              <a:rPr lang="id-ID" altLang="ko-KR" sz="2800" dirty="0">
                <a:solidFill>
                  <a:schemeClr val="bg1">
                    <a:lumMod val="95000"/>
                  </a:schemeClr>
                </a:solidFill>
                <a:latin typeface="Arial" panose="020B0604020202020204" pitchFamily="34" charset="0"/>
                <a:ea typeface="나눔스퀘어_ac" panose="020B0600000101010101" pitchFamily="50" charset="-127"/>
                <a:cs typeface="Arial" panose="020B0604020202020204" pitchFamily="34" charset="0"/>
              </a:rPr>
              <a:t>Universitas Kristen Wira Wacana Sumba</a:t>
            </a:r>
          </a:p>
          <a:p>
            <a:pPr marL="174625">
              <a:tabLst>
                <a:tab pos="682625" algn="l"/>
              </a:tabLst>
            </a:pPr>
            <a:r>
              <a:rPr lang="id-ID" altLang="ko-KR" sz="2800" dirty="0">
                <a:solidFill>
                  <a:schemeClr val="bg1">
                    <a:lumMod val="95000"/>
                  </a:schemeClr>
                </a:solidFill>
                <a:latin typeface="Arial" panose="020B0604020202020204" pitchFamily="34" charset="0"/>
                <a:ea typeface="나눔스퀘어_ac" panose="020B0600000101010101" pitchFamily="50" charset="-127"/>
                <a:cs typeface="Arial" panose="020B0604020202020204" pitchFamily="34" charset="0"/>
              </a:rPr>
              <a:t>	</a:t>
            </a:r>
            <a:r>
              <a:rPr lang="id-ID" altLang="ko-KR" sz="2800" dirty="0" err="1">
                <a:solidFill>
                  <a:schemeClr val="bg1">
                    <a:lumMod val="95000"/>
                  </a:schemeClr>
                </a:solidFill>
                <a:latin typeface="Arial" panose="020B0604020202020204" pitchFamily="34" charset="0"/>
                <a:ea typeface="나눔스퀘어_ac" panose="020B0600000101010101" pitchFamily="50" charset="-127"/>
                <a:cs typeface="Arial" panose="020B0604020202020204" pitchFamily="34" charset="0"/>
              </a:rPr>
              <a:t>Lecturer</a:t>
            </a:r>
            <a:r>
              <a:rPr lang="id-ID" altLang="ko-KR" sz="2800" dirty="0">
                <a:solidFill>
                  <a:schemeClr val="bg1">
                    <a:lumMod val="95000"/>
                  </a:schemeClr>
                </a:solidFill>
                <a:latin typeface="Arial" panose="020B0604020202020204" pitchFamily="34" charset="0"/>
                <a:ea typeface="나눔스퀘어_ac" panose="020B0600000101010101" pitchFamily="50" charset="-127"/>
                <a:cs typeface="Arial" panose="020B0604020202020204" pitchFamily="34" charset="0"/>
              </a:rPr>
              <a:t> - Fajar Hariadi</a:t>
            </a:r>
            <a:endParaRPr lang="ko-KR" altLang="en-US" sz="2800" dirty="0">
              <a:solidFill>
                <a:schemeClr val="bg1">
                  <a:lumMod val="95000"/>
                </a:schemeClr>
              </a:solidFill>
              <a:latin typeface="Arial" panose="020B0604020202020204" pitchFamily="34" charset="0"/>
              <a:cs typeface="Arial" panose="020B0604020202020204" pitchFamily="34" charset="0"/>
            </a:endParaRPr>
          </a:p>
        </p:txBody>
      </p:sp>
      <p:cxnSp>
        <p:nvCxnSpPr>
          <p:cNvPr id="24" name="직선 연결선 23">
            <a:extLst>
              <a:ext uri="{FF2B5EF4-FFF2-40B4-BE49-F238E27FC236}">
                <a16:creationId xmlns:a16="http://schemas.microsoft.com/office/drawing/2014/main" id="{DEEDD6FE-98DA-411A-8D45-D4E835DFAC8B}"/>
              </a:ext>
            </a:extLst>
          </p:cNvPr>
          <p:cNvCxnSpPr>
            <a:cxnSpLocks/>
          </p:cNvCxnSpPr>
          <p:nvPr/>
        </p:nvCxnSpPr>
        <p:spPr>
          <a:xfrm flipV="1">
            <a:off x="417201" y="4327542"/>
            <a:ext cx="5961917" cy="33420"/>
          </a:xfrm>
          <a:prstGeom prst="line">
            <a:avLst/>
          </a:prstGeom>
          <a:ln>
            <a:solidFill>
              <a:schemeClr val="bg1"/>
            </a:solidFill>
            <a:prstDash val="dash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87339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barn(inVertical)">
                                      <p:cBhvr>
                                        <p:cTn id="11" dur="500"/>
                                        <p:tgtEl>
                                          <p:spTgt spid="24"/>
                                        </p:tgtEl>
                                      </p:cBhvr>
                                    </p:animEffect>
                                  </p:childTnLst>
                                </p:cTn>
                              </p:par>
                            </p:childTnLst>
                          </p:cTn>
                        </p:par>
                        <p:par>
                          <p:cTn id="12" fill="hold">
                            <p:stCondLst>
                              <p:cond delay="1000"/>
                            </p:stCondLst>
                            <p:childTnLst>
                              <p:par>
                                <p:cTn id="13" presetID="22" presetClass="entr" presetSubtype="8" fill="hold" grpId="0" nodeType="afterEffect">
                                  <p:stCondLst>
                                    <p:cond delay="0"/>
                                  </p:stCondLst>
                                  <p:iterate type="lt">
                                    <p:tmPct val="10000"/>
                                  </p:iterate>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par>
                          <p:cTn id="16" fill="hold">
                            <p:stCondLst>
                              <p:cond delay="2300"/>
                            </p:stCondLst>
                            <p:childTnLst>
                              <p:par>
                                <p:cTn id="17" presetID="10" presetClass="entr" presetSubtype="0"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C5C3697-A855-4609-A3B2-139889B4B4A0}"/>
              </a:ext>
            </a:extLst>
          </p:cNvPr>
          <p:cNvSpPr txBox="1"/>
          <p:nvPr/>
        </p:nvSpPr>
        <p:spPr>
          <a:xfrm>
            <a:off x="5791200" y="104597"/>
            <a:ext cx="6293924" cy="553998"/>
          </a:xfrm>
          <a:prstGeom prst="rect">
            <a:avLst/>
          </a:prstGeom>
          <a:noFill/>
        </p:spPr>
        <p:txBody>
          <a:bodyPr wrap="square" rtlCol="0">
            <a:spAutoFit/>
          </a:bodyPr>
          <a:lstStyle/>
          <a:p>
            <a:pPr algn="r"/>
            <a:r>
              <a:rPr lang="en-US" altLang="ko-KR" sz="3000" dirty="0">
                <a:solidFill>
                  <a:schemeClr val="bg1"/>
                </a:solidFill>
                <a:latin typeface="Arial" panose="020B0604020202020204" pitchFamily="34" charset="0"/>
                <a:cs typeface="Arial" panose="020B0604020202020204" pitchFamily="34" charset="0"/>
              </a:rPr>
              <a:t>C</a:t>
            </a:r>
            <a:r>
              <a:rPr lang="id-ID" altLang="ko-KR" sz="3000" dirty="0" err="1">
                <a:solidFill>
                  <a:schemeClr val="bg1"/>
                </a:solidFill>
                <a:latin typeface="Arial" panose="020B0604020202020204" pitchFamily="34" charset="0"/>
                <a:cs typeface="Arial" panose="020B0604020202020204" pitchFamily="34" charset="0"/>
              </a:rPr>
              <a:t>omputer</a:t>
            </a:r>
            <a:r>
              <a:rPr lang="id-ID" altLang="ko-KR" sz="3000" dirty="0">
                <a:solidFill>
                  <a:schemeClr val="bg1"/>
                </a:solidFill>
                <a:latin typeface="Arial" panose="020B0604020202020204" pitchFamily="34" charset="0"/>
                <a:cs typeface="Arial" panose="020B0604020202020204" pitchFamily="34" charset="0"/>
              </a:rPr>
              <a:t> Network </a:t>
            </a:r>
            <a:r>
              <a:rPr lang="id-ID" altLang="ko-KR" sz="3000" dirty="0" err="1">
                <a:solidFill>
                  <a:schemeClr val="bg1"/>
                </a:solidFill>
                <a:latin typeface="Arial" panose="020B0604020202020204" pitchFamily="34" charset="0"/>
                <a:cs typeface="Arial" panose="020B0604020202020204" pitchFamily="34" charset="0"/>
              </a:rPr>
              <a:t>Management</a:t>
            </a:r>
            <a:endParaRPr lang="ko-KR" altLang="en-US" sz="3000" dirty="0">
              <a:solidFill>
                <a:schemeClr val="bg1"/>
              </a:solidFill>
              <a:latin typeface="Arial" panose="020B0604020202020204" pitchFamily="34" charset="0"/>
              <a:cs typeface="Arial" panose="020B0604020202020204" pitchFamily="34" charset="0"/>
            </a:endParaRPr>
          </a:p>
        </p:txBody>
      </p:sp>
      <p:grpSp>
        <p:nvGrpSpPr>
          <p:cNvPr id="9" name="그룹 8">
            <a:extLst>
              <a:ext uri="{FF2B5EF4-FFF2-40B4-BE49-F238E27FC236}">
                <a16:creationId xmlns:a16="http://schemas.microsoft.com/office/drawing/2014/main" id="{0A93FAF5-E1CC-4474-A656-9B46299B343C}"/>
              </a:ext>
            </a:extLst>
          </p:cNvPr>
          <p:cNvGrpSpPr/>
          <p:nvPr/>
        </p:nvGrpSpPr>
        <p:grpSpPr>
          <a:xfrm>
            <a:off x="434203" y="2075957"/>
            <a:ext cx="8119078" cy="685735"/>
            <a:chOff x="434203" y="2075957"/>
            <a:chExt cx="8119078" cy="685735"/>
          </a:xfrm>
        </p:grpSpPr>
        <p:sp>
          <p:nvSpPr>
            <p:cNvPr id="10" name="타원 9">
              <a:extLst>
                <a:ext uri="{FF2B5EF4-FFF2-40B4-BE49-F238E27FC236}">
                  <a16:creationId xmlns:a16="http://schemas.microsoft.com/office/drawing/2014/main" id="{62DFFF72-DCAB-46D5-AC5F-D6958C33AC97}"/>
                </a:ext>
              </a:extLst>
            </p:cNvPr>
            <p:cNvSpPr/>
            <p:nvPr/>
          </p:nvSpPr>
          <p:spPr>
            <a:xfrm>
              <a:off x="532676" y="2131172"/>
              <a:ext cx="551291" cy="551291"/>
            </a:xfrm>
            <a:prstGeom prst="ellipse">
              <a:avLst/>
            </a:prstGeom>
            <a:solidFill>
              <a:srgbClr val="7030A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solidFill>
                  <a:schemeClr val="lt1"/>
                </a:solidFill>
                <a:latin typeface="Arial" panose="020B0604020202020204" pitchFamily="34" charset="0"/>
                <a:cs typeface="Arial" panose="020B0604020202020204" pitchFamily="34" charset="0"/>
              </a:endParaRPr>
            </a:p>
          </p:txBody>
        </p:sp>
        <p:grpSp>
          <p:nvGrpSpPr>
            <p:cNvPr id="11" name="그룹 10">
              <a:extLst>
                <a:ext uri="{FF2B5EF4-FFF2-40B4-BE49-F238E27FC236}">
                  <a16:creationId xmlns:a16="http://schemas.microsoft.com/office/drawing/2014/main" id="{2B49D84C-9C48-487A-B2F7-4A3CC5C54459}"/>
                </a:ext>
              </a:extLst>
            </p:cNvPr>
            <p:cNvGrpSpPr/>
            <p:nvPr/>
          </p:nvGrpSpPr>
          <p:grpSpPr>
            <a:xfrm>
              <a:off x="434203" y="2075957"/>
              <a:ext cx="8119078" cy="685735"/>
              <a:chOff x="434203" y="2075957"/>
              <a:chExt cx="8119078" cy="685735"/>
            </a:xfrm>
          </p:grpSpPr>
          <p:sp>
            <p:nvSpPr>
              <p:cNvPr id="12" name="TextBox 11">
                <a:extLst>
                  <a:ext uri="{FF2B5EF4-FFF2-40B4-BE49-F238E27FC236}">
                    <a16:creationId xmlns:a16="http://schemas.microsoft.com/office/drawing/2014/main" id="{88420990-FA2A-49F3-8E30-77DBC0F6C4B9}"/>
                  </a:ext>
                </a:extLst>
              </p:cNvPr>
              <p:cNvSpPr txBox="1"/>
              <p:nvPr/>
            </p:nvSpPr>
            <p:spPr>
              <a:xfrm>
                <a:off x="1209104" y="2075957"/>
                <a:ext cx="3590535" cy="661720"/>
              </a:xfrm>
              <a:prstGeom prst="rect">
                <a:avLst/>
              </a:prstGeom>
              <a:noFill/>
            </p:spPr>
            <p:txBody>
              <a:bodyPr wrap="none" rtlCol="0">
                <a:spAutoFit/>
              </a:bodyPr>
              <a:lstStyle>
                <a:defPPr>
                  <a:defRPr lang="ko-KR"/>
                </a:defPPr>
                <a:lvl1pPr>
                  <a:defRPr sz="3200" b="1" spc="-150">
                    <a:latin typeface="나눔스퀘어" panose="020B0600000101010101" pitchFamily="50" charset="-127"/>
                    <a:ea typeface="나눔스퀘어" panose="020B0600000101010101" pitchFamily="50" charset="-127"/>
                  </a:defRPr>
                </a:lvl1pPr>
              </a:lstStyle>
              <a:p>
                <a:r>
                  <a:rPr lang="id-ID" altLang="ko-KR" sz="3700" dirty="0">
                    <a:latin typeface="Arial" panose="020B0604020202020204" pitchFamily="34" charset="0"/>
                    <a:cs typeface="Arial" panose="020B0604020202020204" pitchFamily="34" charset="0"/>
                  </a:rPr>
                  <a:t>Media Transmisi</a:t>
                </a:r>
                <a:endParaRPr lang="en-US" altLang="ko-KR" sz="3700" dirty="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2FBE6B1B-537B-4DD2-BCBA-D46F5F571EB2}"/>
                  </a:ext>
                </a:extLst>
              </p:cNvPr>
              <p:cNvSpPr txBox="1"/>
              <p:nvPr/>
            </p:nvSpPr>
            <p:spPr>
              <a:xfrm>
                <a:off x="608024" y="2166451"/>
                <a:ext cx="378901" cy="523220"/>
              </a:xfrm>
              <a:prstGeom prst="rect">
                <a:avLst/>
              </a:prstGeom>
              <a:noFill/>
            </p:spPr>
            <p:txBody>
              <a:bodyPr wrap="square" rtlCol="0">
                <a:spAutoFit/>
              </a:bodyPr>
              <a:lstStyle/>
              <a:p>
                <a:r>
                  <a:rPr lang="en-US" altLang="ko-KR" sz="2800" dirty="0">
                    <a:solidFill>
                      <a:schemeClr val="bg1"/>
                    </a:solidFill>
                    <a:latin typeface="Arial" panose="020B0604020202020204" pitchFamily="34" charset="0"/>
                    <a:ea typeface="나눔스퀘어" panose="020B0600000101010101" pitchFamily="50" charset="-127"/>
                    <a:cs typeface="Arial" panose="020B0604020202020204" pitchFamily="34" charset="0"/>
                  </a:rPr>
                  <a:t>1</a:t>
                </a:r>
                <a:endParaRPr lang="ko-KR" altLang="en-US" sz="2800" dirty="0">
                  <a:solidFill>
                    <a:schemeClr val="bg1"/>
                  </a:solidFill>
                  <a:latin typeface="Arial" panose="020B0604020202020204" pitchFamily="34" charset="0"/>
                  <a:ea typeface="나눔스퀘어" panose="020B0600000101010101" pitchFamily="50" charset="-127"/>
                  <a:cs typeface="Arial" panose="020B0604020202020204" pitchFamily="34" charset="0"/>
                </a:endParaRPr>
              </a:p>
            </p:txBody>
          </p:sp>
          <p:cxnSp>
            <p:nvCxnSpPr>
              <p:cNvPr id="14" name="직선 연결선 13">
                <a:extLst>
                  <a:ext uri="{FF2B5EF4-FFF2-40B4-BE49-F238E27FC236}">
                    <a16:creationId xmlns:a16="http://schemas.microsoft.com/office/drawing/2014/main" id="{07A3D34F-CCBC-442D-8415-399F262C2D4B}"/>
                  </a:ext>
                </a:extLst>
              </p:cNvPr>
              <p:cNvCxnSpPr>
                <a:cxnSpLocks/>
              </p:cNvCxnSpPr>
              <p:nvPr/>
            </p:nvCxnSpPr>
            <p:spPr>
              <a:xfrm>
                <a:off x="434203" y="2761692"/>
                <a:ext cx="8119078" cy="0"/>
              </a:xfrm>
              <a:prstGeom prst="line">
                <a:avLst/>
              </a:prstGeom>
              <a:ln>
                <a:solidFill>
                  <a:schemeClr val="accent1">
                    <a:lumMod val="40000"/>
                    <a:lumOff val="60000"/>
                  </a:schemeClr>
                </a:solidFill>
                <a:prstDash val="lgDash"/>
              </a:ln>
            </p:spPr>
            <p:style>
              <a:lnRef idx="1">
                <a:schemeClr val="accent1"/>
              </a:lnRef>
              <a:fillRef idx="0">
                <a:schemeClr val="accent1"/>
              </a:fillRef>
              <a:effectRef idx="0">
                <a:schemeClr val="accent1"/>
              </a:effectRef>
              <a:fontRef idx="minor">
                <a:schemeClr val="tx1"/>
              </a:fontRef>
            </p:style>
          </p:cxnSp>
        </p:grpSp>
      </p:grpSp>
      <p:grpSp>
        <p:nvGrpSpPr>
          <p:cNvPr id="15" name="그룹 14">
            <a:extLst>
              <a:ext uri="{FF2B5EF4-FFF2-40B4-BE49-F238E27FC236}">
                <a16:creationId xmlns:a16="http://schemas.microsoft.com/office/drawing/2014/main" id="{D86BBDA8-E751-4348-B16C-CB6D55106CE0}"/>
              </a:ext>
            </a:extLst>
          </p:cNvPr>
          <p:cNvGrpSpPr/>
          <p:nvPr/>
        </p:nvGrpSpPr>
        <p:grpSpPr>
          <a:xfrm>
            <a:off x="434203" y="2874980"/>
            <a:ext cx="7795397" cy="670874"/>
            <a:chOff x="434203" y="2874980"/>
            <a:chExt cx="7795397" cy="670874"/>
          </a:xfrm>
        </p:grpSpPr>
        <p:sp>
          <p:nvSpPr>
            <p:cNvPr id="16" name="TextBox 15">
              <a:extLst>
                <a:ext uri="{FF2B5EF4-FFF2-40B4-BE49-F238E27FC236}">
                  <a16:creationId xmlns:a16="http://schemas.microsoft.com/office/drawing/2014/main" id="{5760DAF7-9ACE-4005-8F9F-65669F329DC8}"/>
                </a:ext>
              </a:extLst>
            </p:cNvPr>
            <p:cNvSpPr txBox="1"/>
            <p:nvPr/>
          </p:nvSpPr>
          <p:spPr>
            <a:xfrm>
              <a:off x="1140487" y="2874980"/>
              <a:ext cx="184731" cy="661720"/>
            </a:xfrm>
            <a:prstGeom prst="rect">
              <a:avLst/>
            </a:prstGeom>
            <a:noFill/>
          </p:spPr>
          <p:txBody>
            <a:bodyPr wrap="none" rtlCol="0">
              <a:spAutoFit/>
            </a:bodyPr>
            <a:lstStyle>
              <a:defPPr>
                <a:defRPr lang="ko-KR"/>
              </a:defPPr>
              <a:lvl1pPr>
                <a:defRPr sz="3200" b="1" spc="-150">
                  <a:latin typeface="나눔스퀘어" panose="020B0600000101010101" pitchFamily="50" charset="-127"/>
                  <a:ea typeface="나눔스퀘어" panose="020B0600000101010101" pitchFamily="50" charset="-127"/>
                </a:defRPr>
              </a:lvl1pPr>
            </a:lstStyle>
            <a:p>
              <a:endParaRPr lang="ko-KR" altLang="en-US" sz="3700" dirty="0">
                <a:latin typeface="Arial" panose="020B0604020202020204" pitchFamily="34" charset="0"/>
                <a:cs typeface="Arial" panose="020B0604020202020204" pitchFamily="34" charset="0"/>
              </a:endParaRPr>
            </a:p>
          </p:txBody>
        </p:sp>
        <p:sp>
          <p:nvSpPr>
            <p:cNvPr id="17" name="타원 16">
              <a:extLst>
                <a:ext uri="{FF2B5EF4-FFF2-40B4-BE49-F238E27FC236}">
                  <a16:creationId xmlns:a16="http://schemas.microsoft.com/office/drawing/2014/main" id="{7BF54FD6-50A8-491C-8070-ED2079AB8100}"/>
                </a:ext>
              </a:extLst>
            </p:cNvPr>
            <p:cNvSpPr/>
            <p:nvPr/>
          </p:nvSpPr>
          <p:spPr>
            <a:xfrm>
              <a:off x="541328" y="2892944"/>
              <a:ext cx="551291" cy="551291"/>
            </a:xfrm>
            <a:prstGeom prst="ellipse">
              <a:avLst/>
            </a:prstGeom>
            <a:solidFill>
              <a:srgbClr val="7030A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solidFill>
                  <a:schemeClr val="lt1"/>
                </a:solidFill>
                <a:latin typeface="Arial" panose="020B0604020202020204" pitchFamily="34" charset="0"/>
                <a:cs typeface="Arial" panose="020B0604020202020204" pitchFamily="34" charset="0"/>
              </a:endParaRPr>
            </a:p>
          </p:txBody>
        </p:sp>
        <p:sp>
          <p:nvSpPr>
            <p:cNvPr id="18" name="TextBox 17">
              <a:extLst>
                <a:ext uri="{FF2B5EF4-FFF2-40B4-BE49-F238E27FC236}">
                  <a16:creationId xmlns:a16="http://schemas.microsoft.com/office/drawing/2014/main" id="{48D27356-5A1A-4E0D-B6FD-C3127346CC1B}"/>
                </a:ext>
              </a:extLst>
            </p:cNvPr>
            <p:cNvSpPr txBox="1"/>
            <p:nvPr/>
          </p:nvSpPr>
          <p:spPr>
            <a:xfrm>
              <a:off x="616676" y="2909173"/>
              <a:ext cx="378901" cy="523220"/>
            </a:xfrm>
            <a:prstGeom prst="rect">
              <a:avLst/>
            </a:prstGeom>
            <a:noFill/>
          </p:spPr>
          <p:txBody>
            <a:bodyPr wrap="square" rtlCol="0">
              <a:spAutoFit/>
            </a:bodyPr>
            <a:lstStyle>
              <a:defPPr>
                <a:defRPr lang="ko-KR"/>
              </a:defPPr>
              <a:lvl1pPr>
                <a:defRPr sz="2800">
                  <a:solidFill>
                    <a:srgbClr val="002060"/>
                  </a:solidFill>
                  <a:latin typeface="나눔스퀘어 Light" panose="020B0600000101010101" pitchFamily="50" charset="-127"/>
                  <a:ea typeface="나눔스퀘어 Light" panose="020B0600000101010101" pitchFamily="50" charset="-127"/>
                </a:defRPr>
              </a:lvl1pPr>
            </a:lstStyle>
            <a:p>
              <a:r>
                <a:rPr lang="en-US" altLang="ko-KR" dirty="0">
                  <a:solidFill>
                    <a:schemeClr val="bg1"/>
                  </a:solidFill>
                  <a:latin typeface="Arial" panose="020B0604020202020204" pitchFamily="34" charset="0"/>
                  <a:ea typeface="나눔스퀘어" panose="020B0600000101010101" pitchFamily="50" charset="-127"/>
                  <a:cs typeface="Arial" panose="020B0604020202020204" pitchFamily="34" charset="0"/>
                </a:rPr>
                <a:t>2 </a:t>
              </a:r>
              <a:endParaRPr lang="ko-KR" altLang="en-US" dirty="0">
                <a:solidFill>
                  <a:schemeClr val="bg1"/>
                </a:solidFill>
                <a:latin typeface="Arial" panose="020B0604020202020204" pitchFamily="34" charset="0"/>
                <a:ea typeface="나눔스퀘어" panose="020B0600000101010101" pitchFamily="50" charset="-127"/>
                <a:cs typeface="Arial" panose="020B0604020202020204" pitchFamily="34" charset="0"/>
              </a:endParaRPr>
            </a:p>
          </p:txBody>
        </p:sp>
        <p:cxnSp>
          <p:nvCxnSpPr>
            <p:cNvPr id="19" name="직선 연결선 18">
              <a:extLst>
                <a:ext uri="{FF2B5EF4-FFF2-40B4-BE49-F238E27FC236}">
                  <a16:creationId xmlns:a16="http://schemas.microsoft.com/office/drawing/2014/main" id="{BFD982F2-B040-4954-8059-39A9BAA84D7C}"/>
                </a:ext>
              </a:extLst>
            </p:cNvPr>
            <p:cNvCxnSpPr>
              <a:cxnSpLocks/>
            </p:cNvCxnSpPr>
            <p:nvPr/>
          </p:nvCxnSpPr>
          <p:spPr>
            <a:xfrm>
              <a:off x="434203" y="3545854"/>
              <a:ext cx="7795397" cy="0"/>
            </a:xfrm>
            <a:prstGeom prst="line">
              <a:avLst/>
            </a:prstGeom>
            <a:ln>
              <a:solidFill>
                <a:schemeClr val="accent1">
                  <a:lumMod val="40000"/>
                  <a:lumOff val="60000"/>
                </a:schemeClr>
              </a:solidFill>
              <a:prstDash val="lgDash"/>
            </a:ln>
          </p:spPr>
          <p:style>
            <a:lnRef idx="1">
              <a:schemeClr val="accent1"/>
            </a:lnRef>
            <a:fillRef idx="0">
              <a:schemeClr val="accent1"/>
            </a:fillRef>
            <a:effectRef idx="0">
              <a:schemeClr val="accent1"/>
            </a:effectRef>
            <a:fontRef idx="minor">
              <a:schemeClr val="tx1"/>
            </a:fontRef>
          </p:style>
        </p:cxnSp>
      </p:grpSp>
      <p:grpSp>
        <p:nvGrpSpPr>
          <p:cNvPr id="20" name="그룹 19">
            <a:extLst>
              <a:ext uri="{FF2B5EF4-FFF2-40B4-BE49-F238E27FC236}">
                <a16:creationId xmlns:a16="http://schemas.microsoft.com/office/drawing/2014/main" id="{BD4BD20A-BD27-4D5D-BEE1-96D83624D269}"/>
              </a:ext>
            </a:extLst>
          </p:cNvPr>
          <p:cNvGrpSpPr/>
          <p:nvPr/>
        </p:nvGrpSpPr>
        <p:grpSpPr>
          <a:xfrm>
            <a:off x="434203" y="3661225"/>
            <a:ext cx="7415071" cy="661829"/>
            <a:chOff x="434203" y="3661225"/>
            <a:chExt cx="7415071" cy="661829"/>
          </a:xfrm>
        </p:grpSpPr>
        <p:sp>
          <p:nvSpPr>
            <p:cNvPr id="21" name="TextBox 20">
              <a:extLst>
                <a:ext uri="{FF2B5EF4-FFF2-40B4-BE49-F238E27FC236}">
                  <a16:creationId xmlns:a16="http://schemas.microsoft.com/office/drawing/2014/main" id="{79A075E5-3F9F-432D-970D-375849C6E373}"/>
                </a:ext>
              </a:extLst>
            </p:cNvPr>
            <p:cNvSpPr txBox="1"/>
            <p:nvPr/>
          </p:nvSpPr>
          <p:spPr>
            <a:xfrm>
              <a:off x="1162257" y="3661225"/>
              <a:ext cx="184731" cy="661720"/>
            </a:xfrm>
            <a:prstGeom prst="rect">
              <a:avLst/>
            </a:prstGeom>
            <a:noFill/>
          </p:spPr>
          <p:txBody>
            <a:bodyPr wrap="none" rtlCol="0">
              <a:spAutoFit/>
            </a:bodyPr>
            <a:lstStyle>
              <a:defPPr>
                <a:defRPr lang="ko-KR"/>
              </a:defPPr>
              <a:lvl1pPr>
                <a:defRPr sz="3400" b="1" spc="-150">
                  <a:latin typeface="나눔스퀘어" panose="020B0600000101010101" pitchFamily="50" charset="-127"/>
                  <a:ea typeface="나눔스퀘어" panose="020B0600000101010101" pitchFamily="50" charset="-127"/>
                </a:defRPr>
              </a:lvl1pPr>
            </a:lstStyle>
            <a:p>
              <a:endParaRPr lang="en-US" altLang="ko-KR" sz="3700" dirty="0">
                <a:latin typeface="Arial" panose="020B0604020202020204" pitchFamily="34" charset="0"/>
                <a:cs typeface="Arial" panose="020B0604020202020204" pitchFamily="34" charset="0"/>
              </a:endParaRPr>
            </a:p>
          </p:txBody>
        </p:sp>
        <p:sp>
          <p:nvSpPr>
            <p:cNvPr id="22" name="타원 21">
              <a:extLst>
                <a:ext uri="{FF2B5EF4-FFF2-40B4-BE49-F238E27FC236}">
                  <a16:creationId xmlns:a16="http://schemas.microsoft.com/office/drawing/2014/main" id="{511D622B-76E8-49D2-A7E5-DE6B5A82B2BD}"/>
                </a:ext>
              </a:extLst>
            </p:cNvPr>
            <p:cNvSpPr/>
            <p:nvPr/>
          </p:nvSpPr>
          <p:spPr>
            <a:xfrm>
              <a:off x="541328" y="3663381"/>
              <a:ext cx="551291" cy="551291"/>
            </a:xfrm>
            <a:prstGeom prst="ellipse">
              <a:avLst/>
            </a:prstGeom>
            <a:solidFill>
              <a:srgbClr val="7030A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solidFill>
                  <a:schemeClr val="lt1"/>
                </a:solidFill>
                <a:latin typeface="Arial" panose="020B0604020202020204" pitchFamily="34" charset="0"/>
                <a:cs typeface="Arial" panose="020B0604020202020204" pitchFamily="34" charset="0"/>
              </a:endParaRPr>
            </a:p>
          </p:txBody>
        </p:sp>
        <p:sp>
          <p:nvSpPr>
            <p:cNvPr id="23" name="TextBox 22">
              <a:extLst>
                <a:ext uri="{FF2B5EF4-FFF2-40B4-BE49-F238E27FC236}">
                  <a16:creationId xmlns:a16="http://schemas.microsoft.com/office/drawing/2014/main" id="{16B79E0C-8C7A-4D0C-90CD-3932D25E53D7}"/>
                </a:ext>
              </a:extLst>
            </p:cNvPr>
            <p:cNvSpPr txBox="1"/>
            <p:nvPr/>
          </p:nvSpPr>
          <p:spPr>
            <a:xfrm>
              <a:off x="616676" y="3689135"/>
              <a:ext cx="378901" cy="523220"/>
            </a:xfrm>
            <a:prstGeom prst="rect">
              <a:avLst/>
            </a:prstGeom>
            <a:noFill/>
          </p:spPr>
          <p:txBody>
            <a:bodyPr wrap="square" rtlCol="0">
              <a:spAutoFit/>
            </a:bodyPr>
            <a:lstStyle>
              <a:defPPr>
                <a:defRPr lang="ko-KR"/>
              </a:defPPr>
              <a:lvl1pPr>
                <a:defRPr sz="2800">
                  <a:solidFill>
                    <a:srgbClr val="002060"/>
                  </a:solidFill>
                  <a:latin typeface="나눔스퀘어" panose="020B0600000101010101" pitchFamily="50" charset="-127"/>
                  <a:ea typeface="나눔스퀘어" panose="020B0600000101010101" pitchFamily="50" charset="-127"/>
                </a:defRPr>
              </a:lvl1pPr>
            </a:lstStyle>
            <a:p>
              <a:r>
                <a:rPr lang="en-US" altLang="ko-KR" dirty="0">
                  <a:solidFill>
                    <a:schemeClr val="bg1"/>
                  </a:solidFill>
                  <a:latin typeface="Arial" panose="020B0604020202020204" pitchFamily="34" charset="0"/>
                  <a:cs typeface="Arial" panose="020B0604020202020204" pitchFamily="34" charset="0"/>
                </a:rPr>
                <a:t>3</a:t>
              </a:r>
              <a:endParaRPr lang="ko-KR" altLang="en-US" dirty="0">
                <a:solidFill>
                  <a:schemeClr val="bg1"/>
                </a:solidFill>
                <a:latin typeface="Arial" panose="020B0604020202020204" pitchFamily="34" charset="0"/>
                <a:cs typeface="Arial" panose="020B0604020202020204" pitchFamily="34" charset="0"/>
              </a:endParaRPr>
            </a:p>
          </p:txBody>
        </p:sp>
        <p:cxnSp>
          <p:nvCxnSpPr>
            <p:cNvPr id="24" name="직선 연결선 23">
              <a:extLst>
                <a:ext uri="{FF2B5EF4-FFF2-40B4-BE49-F238E27FC236}">
                  <a16:creationId xmlns:a16="http://schemas.microsoft.com/office/drawing/2014/main" id="{8DFAA13A-FCFC-4CC0-9C46-3AEAD370032E}"/>
                </a:ext>
              </a:extLst>
            </p:cNvPr>
            <p:cNvCxnSpPr>
              <a:cxnSpLocks/>
            </p:cNvCxnSpPr>
            <p:nvPr/>
          </p:nvCxnSpPr>
          <p:spPr>
            <a:xfrm>
              <a:off x="434203" y="4323054"/>
              <a:ext cx="7415071" cy="0"/>
            </a:xfrm>
            <a:prstGeom prst="line">
              <a:avLst/>
            </a:prstGeom>
            <a:ln>
              <a:solidFill>
                <a:schemeClr val="accent1">
                  <a:lumMod val="40000"/>
                  <a:lumOff val="60000"/>
                </a:schemeClr>
              </a:solidFill>
              <a:prstDash val="lgDash"/>
            </a:ln>
          </p:spPr>
          <p:style>
            <a:lnRef idx="1">
              <a:schemeClr val="accent1"/>
            </a:lnRef>
            <a:fillRef idx="0">
              <a:schemeClr val="accent1"/>
            </a:fillRef>
            <a:effectRef idx="0">
              <a:schemeClr val="accent1"/>
            </a:effectRef>
            <a:fontRef idx="minor">
              <a:schemeClr val="tx1"/>
            </a:fontRef>
          </p:style>
        </p:cxnSp>
      </p:grpSp>
      <p:grpSp>
        <p:nvGrpSpPr>
          <p:cNvPr id="2" name="그룹 1">
            <a:extLst>
              <a:ext uri="{FF2B5EF4-FFF2-40B4-BE49-F238E27FC236}">
                <a16:creationId xmlns:a16="http://schemas.microsoft.com/office/drawing/2014/main" id="{CAD0093D-F3CA-4C19-A872-2A40853E8475}"/>
              </a:ext>
            </a:extLst>
          </p:cNvPr>
          <p:cNvGrpSpPr/>
          <p:nvPr/>
        </p:nvGrpSpPr>
        <p:grpSpPr>
          <a:xfrm>
            <a:off x="11625" y="448938"/>
            <a:ext cx="3346717" cy="1370910"/>
            <a:chOff x="11625" y="448938"/>
            <a:chExt cx="3346717" cy="1370910"/>
          </a:xfrm>
        </p:grpSpPr>
        <p:sp>
          <p:nvSpPr>
            <p:cNvPr id="25" name="대각선 방향의 모서리가 둥근 사각형 175">
              <a:extLst>
                <a:ext uri="{FF2B5EF4-FFF2-40B4-BE49-F238E27FC236}">
                  <a16:creationId xmlns:a16="http://schemas.microsoft.com/office/drawing/2014/main" id="{55D63185-2F26-4374-9534-FEDA48B48A92}"/>
                </a:ext>
              </a:extLst>
            </p:cNvPr>
            <p:cNvSpPr/>
            <p:nvPr/>
          </p:nvSpPr>
          <p:spPr bwMode="auto">
            <a:xfrm>
              <a:off x="554410" y="827201"/>
              <a:ext cx="2803932" cy="992647"/>
            </a:xfrm>
            <a:prstGeom prst="round2DiagRect">
              <a:avLst>
                <a:gd name="adj1" fmla="val 34495"/>
                <a:gd name="adj2" fmla="val 0"/>
              </a:avLst>
            </a:prstGeom>
            <a:solidFill>
              <a:srgbClr val="595959">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dirty="0">
                <a:latin typeface="Arial" panose="020B0604020202020204" pitchFamily="34" charset="0"/>
                <a:cs typeface="Arial" panose="020B0604020202020204" pitchFamily="34" charset="0"/>
              </a:endParaRPr>
            </a:p>
          </p:txBody>
        </p:sp>
        <p:sp>
          <p:nvSpPr>
            <p:cNvPr id="26" name="자유형: 도형 25">
              <a:extLst>
                <a:ext uri="{FF2B5EF4-FFF2-40B4-BE49-F238E27FC236}">
                  <a16:creationId xmlns:a16="http://schemas.microsoft.com/office/drawing/2014/main" id="{D9623F4A-BB36-4F85-9713-6B39FF2F119A}"/>
                </a:ext>
              </a:extLst>
            </p:cNvPr>
            <p:cNvSpPr/>
            <p:nvPr/>
          </p:nvSpPr>
          <p:spPr bwMode="auto">
            <a:xfrm>
              <a:off x="343459" y="448938"/>
              <a:ext cx="2649123" cy="1188723"/>
            </a:xfrm>
            <a:custGeom>
              <a:avLst/>
              <a:gdLst>
                <a:gd name="connsiteX0" fmla="*/ 342414 w 1578927"/>
                <a:gd name="connsiteY0" fmla="*/ 196076 h 1188723"/>
                <a:gd name="connsiteX1" fmla="*/ 473972 w 1578927"/>
                <a:gd name="connsiteY1" fmla="*/ 196076 h 1188723"/>
                <a:gd name="connsiteX2" fmla="*/ 473972 w 1578927"/>
                <a:gd name="connsiteY2" fmla="*/ 310690 h 1188723"/>
                <a:gd name="connsiteX3" fmla="*/ 528969 w 1578927"/>
                <a:gd name="connsiteY3" fmla="*/ 365687 h 1188723"/>
                <a:gd name="connsiteX4" fmla="*/ 583966 w 1578927"/>
                <a:gd name="connsiteY4" fmla="*/ 310690 h 1188723"/>
                <a:gd name="connsiteX5" fmla="*/ 583966 w 1578927"/>
                <a:gd name="connsiteY5" fmla="*/ 196076 h 1188723"/>
                <a:gd name="connsiteX6" fmla="*/ 1578927 w 1578927"/>
                <a:gd name="connsiteY6" fmla="*/ 196076 h 1188723"/>
                <a:gd name="connsiteX7" fmla="*/ 1578927 w 1578927"/>
                <a:gd name="connsiteY7" fmla="*/ 846309 h 1188723"/>
                <a:gd name="connsiteX8" fmla="*/ 1236513 w 1578927"/>
                <a:gd name="connsiteY8" fmla="*/ 1188723 h 1188723"/>
                <a:gd name="connsiteX9" fmla="*/ 0 w 1578927"/>
                <a:gd name="connsiteY9" fmla="*/ 1188723 h 1188723"/>
                <a:gd name="connsiteX10" fmla="*/ 0 w 1578927"/>
                <a:gd name="connsiteY10" fmla="*/ 538490 h 1188723"/>
                <a:gd name="connsiteX11" fmla="*/ 342414 w 1578927"/>
                <a:gd name="connsiteY11" fmla="*/ 196076 h 1188723"/>
                <a:gd name="connsiteX12" fmla="*/ 528969 w 1578927"/>
                <a:gd name="connsiteY12" fmla="*/ 0 h 1188723"/>
                <a:gd name="connsiteX13" fmla="*/ 583966 w 1578927"/>
                <a:gd name="connsiteY13" fmla="*/ 54997 h 1188723"/>
                <a:gd name="connsiteX14" fmla="*/ 583966 w 1578927"/>
                <a:gd name="connsiteY14" fmla="*/ 196076 h 1188723"/>
                <a:gd name="connsiteX15" fmla="*/ 473972 w 1578927"/>
                <a:gd name="connsiteY15" fmla="*/ 196076 h 1188723"/>
                <a:gd name="connsiteX16" fmla="*/ 473972 w 1578927"/>
                <a:gd name="connsiteY16" fmla="*/ 54997 h 1188723"/>
                <a:gd name="connsiteX17" fmla="*/ 528969 w 1578927"/>
                <a:gd name="connsiteY17" fmla="*/ 0 h 1188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578927" h="1188723">
                  <a:moveTo>
                    <a:pt x="342414" y="196076"/>
                  </a:moveTo>
                  <a:lnTo>
                    <a:pt x="473972" y="196076"/>
                  </a:lnTo>
                  <a:lnTo>
                    <a:pt x="473972" y="310690"/>
                  </a:lnTo>
                  <a:cubicBezTo>
                    <a:pt x="473972" y="341064"/>
                    <a:pt x="498595" y="365687"/>
                    <a:pt x="528969" y="365687"/>
                  </a:cubicBezTo>
                  <a:cubicBezTo>
                    <a:pt x="559343" y="365687"/>
                    <a:pt x="583966" y="341064"/>
                    <a:pt x="583966" y="310690"/>
                  </a:cubicBezTo>
                  <a:lnTo>
                    <a:pt x="583966" y="196076"/>
                  </a:lnTo>
                  <a:lnTo>
                    <a:pt x="1578927" y="196076"/>
                  </a:lnTo>
                  <a:lnTo>
                    <a:pt x="1578927" y="846309"/>
                  </a:lnTo>
                  <a:cubicBezTo>
                    <a:pt x="1578927" y="1035419"/>
                    <a:pt x="1425623" y="1188723"/>
                    <a:pt x="1236513" y="1188723"/>
                  </a:cubicBezTo>
                  <a:lnTo>
                    <a:pt x="0" y="1188723"/>
                  </a:lnTo>
                  <a:lnTo>
                    <a:pt x="0" y="538490"/>
                  </a:lnTo>
                  <a:cubicBezTo>
                    <a:pt x="0" y="349380"/>
                    <a:pt x="153304" y="196076"/>
                    <a:pt x="342414" y="196076"/>
                  </a:cubicBezTo>
                  <a:close/>
                  <a:moveTo>
                    <a:pt x="528969" y="0"/>
                  </a:moveTo>
                  <a:cubicBezTo>
                    <a:pt x="559343" y="0"/>
                    <a:pt x="583966" y="24623"/>
                    <a:pt x="583966" y="54997"/>
                  </a:cubicBezTo>
                  <a:lnTo>
                    <a:pt x="583966" y="196076"/>
                  </a:lnTo>
                  <a:lnTo>
                    <a:pt x="473972" y="196076"/>
                  </a:lnTo>
                  <a:lnTo>
                    <a:pt x="473972" y="54997"/>
                  </a:lnTo>
                  <a:cubicBezTo>
                    <a:pt x="473972" y="24623"/>
                    <a:pt x="498595" y="0"/>
                    <a:pt x="528969" y="0"/>
                  </a:cubicBezTo>
                  <a:close/>
                </a:path>
              </a:pathLst>
            </a:custGeom>
            <a:solidFill>
              <a:srgbClr val="2B90D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latin typeface="Arial" panose="020B0604020202020204" pitchFamily="34" charset="0"/>
                <a:cs typeface="Arial" panose="020B0604020202020204" pitchFamily="34" charset="0"/>
              </a:endParaRPr>
            </a:p>
          </p:txBody>
        </p:sp>
        <p:sp>
          <p:nvSpPr>
            <p:cNvPr id="27" name="직사각형 35">
              <a:extLst>
                <a:ext uri="{FF2B5EF4-FFF2-40B4-BE49-F238E27FC236}">
                  <a16:creationId xmlns:a16="http://schemas.microsoft.com/office/drawing/2014/main" id="{3313CE64-3B69-47F9-95DE-8C1D4AC2FC57}"/>
                </a:ext>
              </a:extLst>
            </p:cNvPr>
            <p:cNvSpPr/>
            <p:nvPr/>
          </p:nvSpPr>
          <p:spPr bwMode="auto">
            <a:xfrm>
              <a:off x="11625" y="757531"/>
              <a:ext cx="2768138"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defRPr/>
              </a:pPr>
              <a:r>
                <a:rPr lang="en-US" altLang="ko-KR" sz="4000" b="1" spc="-100" dirty="0">
                  <a:gradFill flip="none" rotWithShape="1">
                    <a:gsLst>
                      <a:gs pos="0">
                        <a:schemeClr val="bg1"/>
                      </a:gs>
                      <a:gs pos="100000">
                        <a:schemeClr val="bg1"/>
                      </a:gs>
                    </a:gsLst>
                    <a:path path="circle">
                      <a:fillToRect l="100000" t="100000"/>
                    </a:path>
                    <a:tileRect r="-100000" b="-100000"/>
                  </a:gradFill>
                  <a:latin typeface="Arial" panose="020B0604020202020204" pitchFamily="34" charset="0"/>
                  <a:ea typeface="나눔스퀘어_ac Light" panose="020B0600000101010101" pitchFamily="50" charset="-127"/>
                  <a:cs typeface="Arial" panose="020B0604020202020204" pitchFamily="34" charset="0"/>
                  <a:sym typeface="Monotype Sorts"/>
                </a:rPr>
                <a:t>Contents</a:t>
              </a:r>
              <a:endParaRPr lang="ko-KR" altLang="en-US" sz="4000" b="1" spc="-100" dirty="0">
                <a:gradFill flip="none" rotWithShape="1">
                  <a:gsLst>
                    <a:gs pos="0">
                      <a:schemeClr val="bg1"/>
                    </a:gs>
                    <a:gs pos="100000">
                      <a:schemeClr val="bg1"/>
                    </a:gs>
                  </a:gsLst>
                  <a:path path="circle">
                    <a:fillToRect l="100000" t="100000"/>
                  </a:path>
                  <a:tileRect r="-100000" b="-100000"/>
                </a:gradFill>
                <a:latin typeface="Arial" panose="020B0604020202020204" pitchFamily="34" charset="0"/>
                <a:ea typeface="나눔스퀘어_ac Light" panose="020B0600000101010101" pitchFamily="50" charset="-127"/>
                <a:cs typeface="Arial" panose="020B0604020202020204" pitchFamily="34" charset="0"/>
                <a:sym typeface="Monotype Sorts"/>
              </a:endParaRPr>
            </a:p>
          </p:txBody>
        </p:sp>
      </p:grpSp>
      <p:sp>
        <p:nvSpPr>
          <p:cNvPr id="29" name="TextBox 28">
            <a:extLst>
              <a:ext uri="{FF2B5EF4-FFF2-40B4-BE49-F238E27FC236}">
                <a16:creationId xmlns:a16="http://schemas.microsoft.com/office/drawing/2014/main" id="{B94F30AC-880D-7089-5A72-29BABD34890B}"/>
              </a:ext>
            </a:extLst>
          </p:cNvPr>
          <p:cNvSpPr txBox="1"/>
          <p:nvPr/>
        </p:nvSpPr>
        <p:spPr>
          <a:xfrm>
            <a:off x="1230875" y="2855423"/>
            <a:ext cx="6894553" cy="661720"/>
          </a:xfrm>
          <a:prstGeom prst="rect">
            <a:avLst/>
          </a:prstGeom>
          <a:noFill/>
        </p:spPr>
        <p:txBody>
          <a:bodyPr wrap="square" rtlCol="0">
            <a:spAutoFit/>
          </a:bodyPr>
          <a:lstStyle>
            <a:defPPr>
              <a:defRPr lang="ko-KR"/>
            </a:defPPr>
            <a:lvl1pPr>
              <a:defRPr sz="3200" b="1" spc="-150">
                <a:latin typeface="나눔스퀘어" panose="020B0600000101010101" pitchFamily="50" charset="-127"/>
                <a:ea typeface="나눔스퀘어" panose="020B0600000101010101" pitchFamily="50" charset="-127"/>
              </a:defRPr>
            </a:lvl1pPr>
          </a:lstStyle>
          <a:p>
            <a:r>
              <a:rPr lang="id-ID" altLang="ko-KR" sz="3700" dirty="0">
                <a:latin typeface="Arial" panose="020B0604020202020204" pitchFamily="34" charset="0"/>
                <a:cs typeface="Arial" panose="020B0604020202020204" pitchFamily="34" charset="0"/>
              </a:rPr>
              <a:t>Jenis Antena</a:t>
            </a:r>
            <a:endParaRPr lang="en-US" altLang="ko-KR" sz="3700" dirty="0">
              <a:latin typeface="Arial" panose="020B0604020202020204" pitchFamily="34" charset="0"/>
              <a:cs typeface="Arial" panose="020B0604020202020204" pitchFamily="34" charset="0"/>
            </a:endParaRPr>
          </a:p>
        </p:txBody>
      </p:sp>
      <p:sp>
        <p:nvSpPr>
          <p:cNvPr id="30" name="TextBox 29">
            <a:extLst>
              <a:ext uri="{FF2B5EF4-FFF2-40B4-BE49-F238E27FC236}">
                <a16:creationId xmlns:a16="http://schemas.microsoft.com/office/drawing/2014/main" id="{E3CA0F21-33FD-6533-9BA1-0EEE3CB32F77}"/>
              </a:ext>
            </a:extLst>
          </p:cNvPr>
          <p:cNvSpPr txBox="1"/>
          <p:nvPr/>
        </p:nvSpPr>
        <p:spPr>
          <a:xfrm>
            <a:off x="1258165" y="3586679"/>
            <a:ext cx="5570898" cy="661720"/>
          </a:xfrm>
          <a:prstGeom prst="rect">
            <a:avLst/>
          </a:prstGeom>
          <a:noFill/>
        </p:spPr>
        <p:txBody>
          <a:bodyPr wrap="square" rtlCol="0">
            <a:spAutoFit/>
          </a:bodyPr>
          <a:lstStyle>
            <a:defPPr>
              <a:defRPr lang="ko-KR"/>
            </a:defPPr>
            <a:lvl1pPr>
              <a:defRPr sz="3200" b="1" spc="-150">
                <a:latin typeface="나눔스퀘어" panose="020B0600000101010101" pitchFamily="50" charset="-127"/>
                <a:ea typeface="나눔스퀘어" panose="020B0600000101010101" pitchFamily="50" charset="-127"/>
              </a:defRPr>
            </a:lvl1pPr>
          </a:lstStyle>
          <a:p>
            <a:r>
              <a:rPr lang="id-ID" altLang="ko-KR" sz="3700" dirty="0">
                <a:latin typeface="Arial" panose="020B0604020202020204" pitchFamily="34" charset="0"/>
                <a:cs typeface="Arial" panose="020B0604020202020204" pitchFamily="34" charset="0"/>
              </a:rPr>
              <a:t>Implementasi WLAN</a:t>
            </a:r>
            <a:endParaRPr lang="en-US" altLang="ko-KR" sz="37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78310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0-#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nodeType="click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500" fill="hold"/>
                                        <p:tgtEl>
                                          <p:spTgt spid="15"/>
                                        </p:tgtEl>
                                        <p:attrNameLst>
                                          <p:attrName>ppt_x</p:attrName>
                                        </p:attrNameLst>
                                      </p:cBhvr>
                                      <p:tavLst>
                                        <p:tav tm="0">
                                          <p:val>
                                            <p:strVal val="0-#ppt_w/2"/>
                                          </p:val>
                                        </p:tav>
                                        <p:tav tm="100000">
                                          <p:val>
                                            <p:strVal val="#ppt_x"/>
                                          </p:val>
                                        </p:tav>
                                      </p:tavLst>
                                    </p:anim>
                                    <p:anim calcmode="lin" valueType="num">
                                      <p:cBhvr additive="base">
                                        <p:cTn id="19" dur="500" fill="hold"/>
                                        <p:tgtEl>
                                          <p:spTgt spid="1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500" fill="hold"/>
                                        <p:tgtEl>
                                          <p:spTgt spid="29"/>
                                        </p:tgtEl>
                                        <p:attrNameLst>
                                          <p:attrName>ppt_x</p:attrName>
                                        </p:attrNameLst>
                                      </p:cBhvr>
                                      <p:tavLst>
                                        <p:tav tm="0">
                                          <p:val>
                                            <p:strVal val="0-#ppt_w/2"/>
                                          </p:val>
                                        </p:tav>
                                        <p:tav tm="100000">
                                          <p:val>
                                            <p:strVal val="#ppt_x"/>
                                          </p:val>
                                        </p:tav>
                                      </p:tavLst>
                                    </p:anim>
                                    <p:anim calcmode="lin" valueType="num">
                                      <p:cBhvr additive="base">
                                        <p:cTn id="23" dur="5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8" fill="hold" nodeType="click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500" fill="hold"/>
                                        <p:tgtEl>
                                          <p:spTgt spid="20"/>
                                        </p:tgtEl>
                                        <p:attrNameLst>
                                          <p:attrName>ppt_x</p:attrName>
                                        </p:attrNameLst>
                                      </p:cBhvr>
                                      <p:tavLst>
                                        <p:tav tm="0">
                                          <p:val>
                                            <p:strVal val="0-#ppt_w/2"/>
                                          </p:val>
                                        </p:tav>
                                        <p:tav tm="100000">
                                          <p:val>
                                            <p:strVal val="#ppt_x"/>
                                          </p:val>
                                        </p:tav>
                                      </p:tavLst>
                                    </p:anim>
                                    <p:anim calcmode="lin" valueType="num">
                                      <p:cBhvr additive="base">
                                        <p:cTn id="29" dur="500" fill="hold"/>
                                        <p:tgtEl>
                                          <p:spTgt spid="20"/>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30"/>
                                        </p:tgtEl>
                                        <p:attrNameLst>
                                          <p:attrName>style.visibility</p:attrName>
                                        </p:attrNameLst>
                                      </p:cBhvr>
                                      <p:to>
                                        <p:strVal val="visible"/>
                                      </p:to>
                                    </p:set>
                                    <p:anim calcmode="lin" valueType="num">
                                      <p:cBhvr additive="base">
                                        <p:cTn id="32" dur="500" fill="hold"/>
                                        <p:tgtEl>
                                          <p:spTgt spid="30"/>
                                        </p:tgtEl>
                                        <p:attrNameLst>
                                          <p:attrName>ppt_x</p:attrName>
                                        </p:attrNameLst>
                                      </p:cBhvr>
                                      <p:tavLst>
                                        <p:tav tm="0">
                                          <p:val>
                                            <p:strVal val="0-#ppt_w/2"/>
                                          </p:val>
                                        </p:tav>
                                        <p:tav tm="100000">
                                          <p:val>
                                            <p:strVal val="#ppt_x"/>
                                          </p:val>
                                        </p:tav>
                                      </p:tavLst>
                                    </p:anim>
                                    <p:anim calcmode="lin" valueType="num">
                                      <p:cBhvr additive="base">
                                        <p:cTn id="33" dur="5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1B92995-DE89-4B4E-915F-9D5C47F97480}"/>
              </a:ext>
            </a:extLst>
          </p:cNvPr>
          <p:cNvSpPr>
            <a:spLocks noGrp="1"/>
          </p:cNvSpPr>
          <p:nvPr>
            <p:ph type="title"/>
          </p:nvPr>
        </p:nvSpPr>
        <p:spPr>
          <a:xfrm>
            <a:off x="1120302" y="3179694"/>
            <a:ext cx="10515600" cy="1421928"/>
          </a:xfrm>
        </p:spPr>
        <p:txBody>
          <a:bodyPr/>
          <a:lstStyle/>
          <a:p>
            <a:r>
              <a:rPr lang="id-ID" altLang="ko-KR" sz="9600" dirty="0">
                <a:latin typeface="Arial" panose="020B0604020202020204" pitchFamily="34" charset="0"/>
                <a:cs typeface="Arial" panose="020B0604020202020204" pitchFamily="34" charset="0"/>
              </a:rPr>
              <a:t>Media Transmisi</a:t>
            </a:r>
            <a:endParaRPr lang="en-US" altLang="ko-KR" sz="9600" dirty="0">
              <a:latin typeface="Arial" panose="020B0604020202020204" pitchFamily="34" charset="0"/>
              <a:cs typeface="Arial" panose="020B0604020202020204" pitchFamily="34" charset="0"/>
            </a:endParaRPr>
          </a:p>
        </p:txBody>
      </p:sp>
      <p:sp>
        <p:nvSpPr>
          <p:cNvPr id="3" name="대각선 방향의 모서리가 둥근 사각형 175">
            <a:extLst>
              <a:ext uri="{FF2B5EF4-FFF2-40B4-BE49-F238E27FC236}">
                <a16:creationId xmlns:a16="http://schemas.microsoft.com/office/drawing/2014/main" id="{49987A58-EA8A-4EE5-B048-BC1CF79AFA7A}"/>
              </a:ext>
            </a:extLst>
          </p:cNvPr>
          <p:cNvSpPr/>
          <p:nvPr/>
        </p:nvSpPr>
        <p:spPr bwMode="auto">
          <a:xfrm>
            <a:off x="1345965" y="1113896"/>
            <a:ext cx="1579196" cy="1221699"/>
          </a:xfrm>
          <a:prstGeom prst="round2DiagRect">
            <a:avLst>
              <a:gd name="adj1" fmla="val 34495"/>
              <a:gd name="adj2" fmla="val 0"/>
            </a:avLst>
          </a:prstGeom>
          <a:solidFill>
            <a:srgbClr val="000000">
              <a:alpha val="1803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p>
        </p:txBody>
      </p:sp>
      <p:sp>
        <p:nvSpPr>
          <p:cNvPr id="4" name="대각선 방향의 모서리가 둥근 사각형 175">
            <a:extLst>
              <a:ext uri="{FF2B5EF4-FFF2-40B4-BE49-F238E27FC236}">
                <a16:creationId xmlns:a16="http://schemas.microsoft.com/office/drawing/2014/main" id="{788F82DA-B240-486F-832E-E3F25C24FCB5}"/>
              </a:ext>
            </a:extLst>
          </p:cNvPr>
          <p:cNvSpPr/>
          <p:nvPr/>
        </p:nvSpPr>
        <p:spPr bwMode="auto">
          <a:xfrm>
            <a:off x="1206110" y="973062"/>
            <a:ext cx="1579196" cy="1221699"/>
          </a:xfrm>
          <a:prstGeom prst="round2DiagRect">
            <a:avLst>
              <a:gd name="adj1" fmla="val 34495"/>
              <a:gd name="adj2" fmla="val 0"/>
            </a:avLst>
          </a:prstGeom>
          <a:solidFill>
            <a:srgbClr val="311B7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5" name="직사각형 35">
            <a:extLst>
              <a:ext uri="{FF2B5EF4-FFF2-40B4-BE49-F238E27FC236}">
                <a16:creationId xmlns:a16="http://schemas.microsoft.com/office/drawing/2014/main" id="{3F339899-2FA4-488C-A4AA-B11FD52ACAE5}"/>
              </a:ext>
            </a:extLst>
          </p:cNvPr>
          <p:cNvSpPr/>
          <p:nvPr/>
        </p:nvSpPr>
        <p:spPr bwMode="auto">
          <a:xfrm>
            <a:off x="1368727" y="1215861"/>
            <a:ext cx="1162656"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defRPr/>
            </a:pPr>
            <a:r>
              <a:rPr lang="en-US" altLang="ko-KR" sz="6000" b="1" spc="-100" dirty="0">
                <a:solidFill>
                  <a:srgbClr val="F9E9DA"/>
                </a:solidFill>
                <a:latin typeface="나눔스퀘어_ac Light" panose="020B0600000101010101" pitchFamily="50" charset="-127"/>
                <a:ea typeface="나눔스퀘어_ac Light" panose="020B0600000101010101" pitchFamily="50" charset="-127"/>
                <a:sym typeface="Monotype Sorts"/>
              </a:rPr>
              <a:t>01</a:t>
            </a:r>
            <a:endParaRPr lang="ko-KR" altLang="en-US" sz="6000" spc="-100" dirty="0">
              <a:gradFill flip="none" rotWithShape="1">
                <a:gsLst>
                  <a:gs pos="0">
                    <a:schemeClr val="bg1"/>
                  </a:gs>
                  <a:gs pos="100000">
                    <a:schemeClr val="bg1"/>
                  </a:gs>
                </a:gsLst>
                <a:path path="circle">
                  <a:fillToRect l="100000" t="100000"/>
                </a:path>
                <a:tileRect r="-100000" b="-100000"/>
              </a:gradFill>
              <a:latin typeface="나눔스퀘어_ac Light" panose="020B0600000101010101" pitchFamily="50" charset="-127"/>
              <a:ea typeface="나눔스퀘어_ac Light" panose="020B0600000101010101" pitchFamily="50" charset="-127"/>
              <a:sym typeface="Monotype Sorts"/>
            </a:endParaRPr>
          </a:p>
        </p:txBody>
      </p:sp>
    </p:spTree>
    <p:extLst>
      <p:ext uri="{BB962C8B-B14F-4D97-AF65-F5344CB8AC3E}">
        <p14:creationId xmlns:p14="http://schemas.microsoft.com/office/powerpoint/2010/main" val="295875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randombar(horizontal)">
                                      <p:cBhvr>
                                        <p:cTn id="10" dur="500"/>
                                        <p:tgtEl>
                                          <p:spTgt spid="3"/>
                                        </p:tgtEl>
                                      </p:cBhvr>
                                    </p:animEffect>
                                  </p:childTnLst>
                                </p:cTn>
                              </p:par>
                            </p:childTnLst>
                          </p:cTn>
                        </p:par>
                        <p:par>
                          <p:cTn id="11" fill="hold">
                            <p:stCondLst>
                              <p:cond delay="500"/>
                            </p:stCondLst>
                            <p:childTnLst>
                              <p:par>
                                <p:cTn id="12" presetID="22" presetClass="entr" presetSubtype="4" fill="hold" grpId="0" nodeType="afterEffect">
                                  <p:stCondLst>
                                    <p:cond delay="0"/>
                                  </p:stCondLst>
                                  <p:iterate type="lt">
                                    <p:tmPct val="10000"/>
                                  </p:iterate>
                                  <p:childTnLst>
                                    <p:set>
                                      <p:cBhvr>
                                        <p:cTn id="13" dur="1" fill="hold">
                                          <p:stCondLst>
                                            <p:cond delay="0"/>
                                          </p:stCondLst>
                                        </p:cTn>
                                        <p:tgtEl>
                                          <p:spTgt spid="2"/>
                                        </p:tgtEl>
                                        <p:attrNameLst>
                                          <p:attrName>style.visibility</p:attrName>
                                        </p:attrNameLst>
                                      </p:cBhvr>
                                      <p:to>
                                        <p:strVal val="visible"/>
                                      </p:to>
                                    </p:set>
                                    <p:animEffect transition="in" filter="wipe(down)">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3356432" cy="604781"/>
          </a:xfrm>
        </p:spPr>
        <p:txBody>
          <a:bodyPr/>
          <a:lstStyle/>
          <a:p>
            <a:r>
              <a:rPr lang="id-ID" altLang="ko-KR" dirty="0">
                <a:latin typeface="Arial" panose="020B0604020202020204" pitchFamily="34" charset="0"/>
                <a:cs typeface="Arial" panose="020B0604020202020204" pitchFamily="34" charset="0"/>
              </a:rPr>
              <a:t>Media Transmisi</a:t>
            </a:r>
            <a:endParaRPr lang="ko-KR" altLang="en-US" dirty="0">
              <a:latin typeface="Arial" panose="020B0604020202020204" pitchFamily="34" charset="0"/>
              <a:cs typeface="Arial" panose="020B0604020202020204" pitchFamily="34" charset="0"/>
            </a:endParaRPr>
          </a:p>
        </p:txBody>
      </p:sp>
      <p:sp>
        <p:nvSpPr>
          <p:cNvPr id="3" name="내용 개체 틀 2">
            <a:extLst>
              <a:ext uri="{FF2B5EF4-FFF2-40B4-BE49-F238E27FC236}">
                <a16:creationId xmlns:a16="http://schemas.microsoft.com/office/drawing/2014/main" id="{71E81FCF-F4B5-21E2-AC95-DF603C4FB95E}"/>
              </a:ext>
            </a:extLst>
          </p:cNvPr>
          <p:cNvSpPr txBox="1">
            <a:spLocks/>
          </p:cNvSpPr>
          <p:nvPr/>
        </p:nvSpPr>
        <p:spPr>
          <a:xfrm>
            <a:off x="180719" y="1119443"/>
            <a:ext cx="11890631" cy="5624257"/>
          </a:xfrm>
          <a:prstGeom prst="rect">
            <a:avLst/>
          </a:prstGeom>
        </p:spPr>
        <p:txBody>
          <a:bodyPr vert="horz" wrap="square" lIns="91440" tIns="45720" rIns="91440" bIns="45720" rtlCol="0">
            <a:norm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latinLnBrk="0"/>
            <a:r>
              <a:rPr lang="id-ID" b="0" dirty="0">
                <a:latin typeface="Nunito" pitchFamily="2" charset="0"/>
                <a:cs typeface="Arial" panose="020B0604020202020204" pitchFamily="34" charset="0"/>
              </a:rPr>
              <a:t>Media Terpandu:  Disebut juga sebagai media transmisi Berkabel atau Terikat. Sinyal yang ditransmisikan diarahkan dan dibatasi pada jalur sempit dengan menggunakan tautan fisik.</a:t>
            </a:r>
          </a:p>
          <a:p>
            <a:pPr fontAlgn="base" latinLnBrk="0"/>
            <a:r>
              <a:rPr lang="id-ID" b="0" dirty="0">
                <a:latin typeface="Nunito" pitchFamily="2" charset="0"/>
                <a:cs typeface="Arial" panose="020B0604020202020204" pitchFamily="34" charset="0"/>
              </a:rPr>
              <a:t>Media Tak Terpandu : disebut juga sebagai media nirkabel atau tak terbatas </a:t>
            </a:r>
            <a:r>
              <a:rPr lang="id-ID" b="0" dirty="0" err="1">
                <a:latin typeface="Nunito" pitchFamily="2" charset="0"/>
                <a:cs typeface="Arial" panose="020B0604020202020204" pitchFamily="34" charset="0"/>
              </a:rPr>
              <a:t>dimana</a:t>
            </a:r>
            <a:r>
              <a:rPr lang="id-ID" b="0" dirty="0">
                <a:latin typeface="Nunito" pitchFamily="2" charset="0"/>
                <a:cs typeface="Arial" panose="020B0604020202020204" pitchFamily="34" charset="0"/>
              </a:rPr>
              <a:t> sinyal ditransmisikan </a:t>
            </a:r>
            <a:br>
              <a:rPr lang="id-ID" b="0" dirty="0">
                <a:latin typeface="Nunito" pitchFamily="2" charset="0"/>
                <a:cs typeface="Arial" panose="020B0604020202020204" pitchFamily="34" charset="0"/>
              </a:rPr>
            </a:br>
            <a:r>
              <a:rPr lang="id-ID" b="0" dirty="0">
                <a:latin typeface="Nunito" pitchFamily="2" charset="0"/>
                <a:cs typeface="Arial" panose="020B0604020202020204" pitchFamily="34" charset="0"/>
              </a:rPr>
              <a:t>tanpa menggunakan media fisik atau melalui </a:t>
            </a:r>
            <a:br>
              <a:rPr lang="id-ID" b="0" dirty="0">
                <a:latin typeface="Nunito" pitchFamily="2" charset="0"/>
                <a:cs typeface="Arial" panose="020B0604020202020204" pitchFamily="34" charset="0"/>
              </a:rPr>
            </a:br>
            <a:r>
              <a:rPr lang="id-ID" b="0" dirty="0">
                <a:latin typeface="Nunito" pitchFamily="2" charset="0"/>
                <a:cs typeface="Arial" panose="020B0604020202020204" pitchFamily="34" charset="0"/>
              </a:rPr>
              <a:t>udara dengan menggunakan gelombang </a:t>
            </a:r>
            <a:br>
              <a:rPr lang="id-ID" b="0" dirty="0">
                <a:latin typeface="Nunito" pitchFamily="2" charset="0"/>
                <a:cs typeface="Arial" panose="020B0604020202020204" pitchFamily="34" charset="0"/>
              </a:rPr>
            </a:br>
            <a:r>
              <a:rPr lang="id-ID" b="0" dirty="0">
                <a:latin typeface="Nunito" pitchFamily="2" charset="0"/>
                <a:cs typeface="Arial" panose="020B0604020202020204" pitchFamily="34" charset="0"/>
              </a:rPr>
              <a:t>elektromagnetik</a:t>
            </a:r>
            <a:endParaRPr lang="id-ID" b="0" dirty="0">
              <a:highlight>
                <a:srgbClr val="FFFFFF"/>
              </a:highlight>
              <a:latin typeface="Nunito" pitchFamily="2" charset="0"/>
              <a:cs typeface="Arial" panose="020B0604020202020204" pitchFamily="34" charset="0"/>
            </a:endParaRPr>
          </a:p>
        </p:txBody>
      </p:sp>
    </p:spTree>
    <p:extLst>
      <p:ext uri="{BB962C8B-B14F-4D97-AF65-F5344CB8AC3E}">
        <p14:creationId xmlns:p14="http://schemas.microsoft.com/office/powerpoint/2010/main" val="59551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3356432" cy="604781"/>
          </a:xfrm>
        </p:spPr>
        <p:txBody>
          <a:bodyPr/>
          <a:lstStyle/>
          <a:p>
            <a:r>
              <a:rPr lang="id-ID" altLang="ko-KR" dirty="0">
                <a:latin typeface="Arial" panose="020B0604020202020204" pitchFamily="34" charset="0"/>
                <a:cs typeface="Arial" panose="020B0604020202020204" pitchFamily="34" charset="0"/>
              </a:rPr>
              <a:t>Media Transmisi</a:t>
            </a:r>
            <a:endParaRPr lang="ko-KR" altLang="en-US" dirty="0">
              <a:latin typeface="Arial" panose="020B0604020202020204" pitchFamily="34" charset="0"/>
              <a:cs typeface="Arial" panose="020B0604020202020204" pitchFamily="34" charset="0"/>
            </a:endParaRPr>
          </a:p>
        </p:txBody>
      </p:sp>
      <p:sp>
        <p:nvSpPr>
          <p:cNvPr id="3" name="내용 개체 틀 2">
            <a:extLst>
              <a:ext uri="{FF2B5EF4-FFF2-40B4-BE49-F238E27FC236}">
                <a16:creationId xmlns:a16="http://schemas.microsoft.com/office/drawing/2014/main" id="{71E81FCF-F4B5-21E2-AC95-DF603C4FB95E}"/>
              </a:ext>
            </a:extLst>
          </p:cNvPr>
          <p:cNvSpPr txBox="1">
            <a:spLocks/>
          </p:cNvSpPr>
          <p:nvPr/>
        </p:nvSpPr>
        <p:spPr>
          <a:xfrm>
            <a:off x="240789" y="5172528"/>
            <a:ext cx="9206701" cy="1571172"/>
          </a:xfrm>
          <a:prstGeom prst="rect">
            <a:avLst/>
          </a:prstGeom>
        </p:spPr>
        <p:txBody>
          <a:bodyPr vert="horz" wrap="square" lIns="91440" tIns="45720" rIns="91440" bIns="45720" rtlCol="0">
            <a:normAutofit fontScale="77500" lnSpcReduction="20000"/>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b="0" dirty="0">
                <a:latin typeface="Nunito" pitchFamily="2" charset="0"/>
                <a:cs typeface="Arial" panose="020B0604020202020204" pitchFamily="34" charset="0"/>
              </a:rPr>
              <a:t>Wireless masuk dalam kategori media tidak terpandu (</a:t>
            </a:r>
            <a:r>
              <a:rPr lang="id-ID" b="0" dirty="0" err="1">
                <a:latin typeface="Nunito" pitchFamily="2" charset="0"/>
                <a:cs typeface="Arial" panose="020B0604020202020204" pitchFamily="34" charset="0"/>
              </a:rPr>
              <a:t>unguided</a:t>
            </a:r>
            <a:r>
              <a:rPr lang="id-ID" b="0" dirty="0">
                <a:latin typeface="Nunito" pitchFamily="2" charset="0"/>
                <a:cs typeface="Arial" panose="020B0604020202020204" pitchFamily="34" charset="0"/>
              </a:rPr>
              <a:t>) sedangkan segala transmisi yang menggunakan kabel masuk dalam kategori media terpandu (</a:t>
            </a:r>
            <a:r>
              <a:rPr lang="id-ID" b="0" dirty="0" err="1">
                <a:latin typeface="Nunito" pitchFamily="2" charset="0"/>
                <a:cs typeface="Arial" panose="020B0604020202020204" pitchFamily="34" charset="0"/>
              </a:rPr>
              <a:t>guided</a:t>
            </a:r>
            <a:r>
              <a:rPr lang="id-ID" b="0" dirty="0">
                <a:latin typeface="Nunito" pitchFamily="2" charset="0"/>
                <a:cs typeface="Arial" panose="020B0604020202020204" pitchFamily="34" charset="0"/>
              </a:rPr>
              <a:t>)</a:t>
            </a:r>
            <a:endParaRPr lang="id-ID" b="0" dirty="0">
              <a:highlight>
                <a:srgbClr val="FFFFFF"/>
              </a:highlight>
              <a:latin typeface="Nunito" pitchFamily="2" charset="0"/>
              <a:cs typeface="Arial" panose="020B0604020202020204" pitchFamily="34" charset="0"/>
            </a:endParaRPr>
          </a:p>
        </p:txBody>
      </p:sp>
      <p:pic>
        <p:nvPicPr>
          <p:cNvPr id="5" name="Picture 4" descr="A black and white screen with white text&#10;&#10;Description automatically generated">
            <a:extLst>
              <a:ext uri="{FF2B5EF4-FFF2-40B4-BE49-F238E27FC236}">
                <a16:creationId xmlns:a16="http://schemas.microsoft.com/office/drawing/2014/main" id="{8A493BC1-E5B0-EAB0-405D-A0DA173D82B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0789" y="1310529"/>
            <a:ext cx="9206701" cy="3754339"/>
          </a:xfrm>
          <a:prstGeom prst="rect">
            <a:avLst/>
          </a:prstGeom>
        </p:spPr>
      </p:pic>
    </p:spTree>
    <p:extLst>
      <p:ext uri="{BB962C8B-B14F-4D97-AF65-F5344CB8AC3E}">
        <p14:creationId xmlns:p14="http://schemas.microsoft.com/office/powerpoint/2010/main" val="477750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1"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3170483" cy="604781"/>
          </a:xfrm>
        </p:spPr>
        <p:txBody>
          <a:bodyPr/>
          <a:lstStyle/>
          <a:p>
            <a:r>
              <a:rPr lang="id-ID" altLang="ko-KR" dirty="0">
                <a:latin typeface="Arial" panose="020B0604020202020204" pitchFamily="34" charset="0"/>
                <a:cs typeface="Arial" panose="020B0604020202020204" pitchFamily="34" charset="0"/>
              </a:rPr>
              <a:t>Jenis Transmisi</a:t>
            </a:r>
            <a:endParaRPr lang="ko-KR" altLang="en-US" dirty="0">
              <a:latin typeface="Arial" panose="020B0604020202020204" pitchFamily="34" charset="0"/>
              <a:cs typeface="Arial" panose="020B0604020202020204" pitchFamily="34" charset="0"/>
            </a:endParaRPr>
          </a:p>
        </p:txBody>
      </p:sp>
      <p:grpSp>
        <p:nvGrpSpPr>
          <p:cNvPr id="8" name="Group 7">
            <a:extLst>
              <a:ext uri="{FF2B5EF4-FFF2-40B4-BE49-F238E27FC236}">
                <a16:creationId xmlns:a16="http://schemas.microsoft.com/office/drawing/2014/main" id="{19A709B1-6484-6905-A3F3-1D558DC44EBE}"/>
              </a:ext>
            </a:extLst>
          </p:cNvPr>
          <p:cNvGrpSpPr/>
          <p:nvPr/>
        </p:nvGrpSpPr>
        <p:grpSpPr>
          <a:xfrm>
            <a:off x="315097" y="1266568"/>
            <a:ext cx="5449330" cy="1329558"/>
            <a:chOff x="315097" y="1266568"/>
            <a:chExt cx="5449330" cy="1329558"/>
          </a:xfrm>
        </p:grpSpPr>
        <p:sp>
          <p:nvSpPr>
            <p:cNvPr id="3" name="Rectangle 2">
              <a:extLst>
                <a:ext uri="{FF2B5EF4-FFF2-40B4-BE49-F238E27FC236}">
                  <a16:creationId xmlns:a16="http://schemas.microsoft.com/office/drawing/2014/main" id="{653360A7-928D-6A13-531A-A15EA030B1A2}"/>
                </a:ext>
              </a:extLst>
            </p:cNvPr>
            <p:cNvSpPr/>
            <p:nvPr/>
          </p:nvSpPr>
          <p:spPr>
            <a:xfrm>
              <a:off x="491500" y="1520231"/>
              <a:ext cx="1334530" cy="60478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id-ID" dirty="0"/>
                <a:t>KIRIM</a:t>
              </a:r>
            </a:p>
          </p:txBody>
        </p:sp>
        <p:sp>
          <p:nvSpPr>
            <p:cNvPr id="4" name="Rectangle 3">
              <a:extLst>
                <a:ext uri="{FF2B5EF4-FFF2-40B4-BE49-F238E27FC236}">
                  <a16:creationId xmlns:a16="http://schemas.microsoft.com/office/drawing/2014/main" id="{1182DA0D-58B1-ECFB-E922-D3B58271AD7F}"/>
                </a:ext>
              </a:extLst>
            </p:cNvPr>
            <p:cNvSpPr/>
            <p:nvPr/>
          </p:nvSpPr>
          <p:spPr>
            <a:xfrm>
              <a:off x="4202647" y="1538290"/>
              <a:ext cx="1334530" cy="604781"/>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id-ID" dirty="0"/>
                <a:t>TERIMA</a:t>
              </a:r>
            </a:p>
          </p:txBody>
        </p:sp>
        <p:cxnSp>
          <p:nvCxnSpPr>
            <p:cNvPr id="16" name="Straight Arrow Connector 15">
              <a:extLst>
                <a:ext uri="{FF2B5EF4-FFF2-40B4-BE49-F238E27FC236}">
                  <a16:creationId xmlns:a16="http://schemas.microsoft.com/office/drawing/2014/main" id="{0CDA9BB6-0E76-4DAE-6709-63400B1D1533}"/>
                </a:ext>
              </a:extLst>
            </p:cNvPr>
            <p:cNvCxnSpPr>
              <a:cxnSpLocks/>
              <a:stCxn id="3" idx="3"/>
              <a:endCxn id="4" idx="1"/>
            </p:cNvCxnSpPr>
            <p:nvPr/>
          </p:nvCxnSpPr>
          <p:spPr>
            <a:xfrm>
              <a:off x="1826030" y="1822622"/>
              <a:ext cx="2376617" cy="18059"/>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50" name="Rectangle 49">
              <a:extLst>
                <a:ext uri="{FF2B5EF4-FFF2-40B4-BE49-F238E27FC236}">
                  <a16:creationId xmlns:a16="http://schemas.microsoft.com/office/drawing/2014/main" id="{E27A9329-04F3-BCBB-A72D-FD674806066F}"/>
                </a:ext>
              </a:extLst>
            </p:cNvPr>
            <p:cNvSpPr/>
            <p:nvPr/>
          </p:nvSpPr>
          <p:spPr>
            <a:xfrm>
              <a:off x="315097" y="1266568"/>
              <a:ext cx="5449330" cy="1329558"/>
            </a:xfrm>
            <a:prstGeom prst="rect">
              <a:avLst/>
            </a:prstGeom>
            <a:noFill/>
          </p:spPr>
          <p:style>
            <a:lnRef idx="2">
              <a:schemeClr val="dk1"/>
            </a:lnRef>
            <a:fillRef idx="1">
              <a:schemeClr val="lt1"/>
            </a:fillRef>
            <a:effectRef idx="0">
              <a:schemeClr val="dk1"/>
            </a:effectRef>
            <a:fontRef idx="minor">
              <a:schemeClr val="dk1"/>
            </a:fontRef>
          </p:style>
          <p:txBody>
            <a:bodyPr rtlCol="0" anchor="ctr"/>
            <a:lstStyle/>
            <a:p>
              <a:pPr algn="ctr"/>
              <a:endParaRPr lang="id-ID"/>
            </a:p>
          </p:txBody>
        </p:sp>
        <p:sp>
          <p:nvSpPr>
            <p:cNvPr id="53" name="TextBox 52">
              <a:extLst>
                <a:ext uri="{FF2B5EF4-FFF2-40B4-BE49-F238E27FC236}">
                  <a16:creationId xmlns:a16="http://schemas.microsoft.com/office/drawing/2014/main" id="{D7BC0361-98A7-E317-DC83-2E89A6A76758}"/>
                </a:ext>
              </a:extLst>
            </p:cNvPr>
            <p:cNvSpPr txBox="1"/>
            <p:nvPr/>
          </p:nvSpPr>
          <p:spPr>
            <a:xfrm>
              <a:off x="2110945" y="2124186"/>
              <a:ext cx="1806786" cy="369332"/>
            </a:xfrm>
            <a:prstGeom prst="rect">
              <a:avLst/>
            </a:prstGeom>
            <a:noFill/>
          </p:spPr>
          <p:txBody>
            <a:bodyPr wrap="square" rtlCol="0">
              <a:spAutoFit/>
            </a:bodyPr>
            <a:lstStyle/>
            <a:p>
              <a:pPr algn="ctr"/>
              <a:r>
                <a:rPr lang="id-ID" dirty="0"/>
                <a:t>SIMPLEX</a:t>
              </a:r>
            </a:p>
          </p:txBody>
        </p:sp>
      </p:grpSp>
      <p:grpSp>
        <p:nvGrpSpPr>
          <p:cNvPr id="15" name="Group 14">
            <a:extLst>
              <a:ext uri="{FF2B5EF4-FFF2-40B4-BE49-F238E27FC236}">
                <a16:creationId xmlns:a16="http://schemas.microsoft.com/office/drawing/2014/main" id="{5B0CAA32-846A-0BBE-D31F-E6822E444500}"/>
              </a:ext>
            </a:extLst>
          </p:cNvPr>
          <p:cNvGrpSpPr/>
          <p:nvPr/>
        </p:nvGrpSpPr>
        <p:grpSpPr>
          <a:xfrm>
            <a:off x="327005" y="2779916"/>
            <a:ext cx="5449330" cy="1872401"/>
            <a:chOff x="327005" y="2779916"/>
            <a:chExt cx="5449330" cy="1872401"/>
          </a:xfrm>
        </p:grpSpPr>
        <p:sp>
          <p:nvSpPr>
            <p:cNvPr id="6" name="Rectangle 5">
              <a:extLst>
                <a:ext uri="{FF2B5EF4-FFF2-40B4-BE49-F238E27FC236}">
                  <a16:creationId xmlns:a16="http://schemas.microsoft.com/office/drawing/2014/main" id="{B1F64C1E-81F7-EEF1-6951-B9D5E3EADD06}"/>
                </a:ext>
              </a:extLst>
            </p:cNvPr>
            <p:cNvSpPr/>
            <p:nvPr/>
          </p:nvSpPr>
          <p:spPr>
            <a:xfrm>
              <a:off x="491500" y="2914485"/>
              <a:ext cx="1334530" cy="60478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id-ID" dirty="0"/>
                <a:t>KIRIM</a:t>
              </a:r>
            </a:p>
          </p:txBody>
        </p:sp>
        <p:sp>
          <p:nvSpPr>
            <p:cNvPr id="7" name="Rectangle 6">
              <a:extLst>
                <a:ext uri="{FF2B5EF4-FFF2-40B4-BE49-F238E27FC236}">
                  <a16:creationId xmlns:a16="http://schemas.microsoft.com/office/drawing/2014/main" id="{2C8D7DFB-0D79-EACD-EC41-BEED829BF83F}"/>
                </a:ext>
              </a:extLst>
            </p:cNvPr>
            <p:cNvSpPr/>
            <p:nvPr/>
          </p:nvSpPr>
          <p:spPr>
            <a:xfrm>
              <a:off x="491500" y="3643532"/>
              <a:ext cx="1334530" cy="604781"/>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id-ID" dirty="0"/>
                <a:t>TERIMA</a:t>
              </a:r>
            </a:p>
          </p:txBody>
        </p:sp>
        <p:sp>
          <p:nvSpPr>
            <p:cNvPr id="11" name="Rectangle 10">
              <a:extLst>
                <a:ext uri="{FF2B5EF4-FFF2-40B4-BE49-F238E27FC236}">
                  <a16:creationId xmlns:a16="http://schemas.microsoft.com/office/drawing/2014/main" id="{A0652297-67D9-7C84-D24C-AEF8284F8581}"/>
                </a:ext>
              </a:extLst>
            </p:cNvPr>
            <p:cNvSpPr/>
            <p:nvPr/>
          </p:nvSpPr>
          <p:spPr>
            <a:xfrm>
              <a:off x="4202647" y="2914485"/>
              <a:ext cx="1334530" cy="604781"/>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id-ID" dirty="0"/>
                <a:t>TERIMA</a:t>
              </a:r>
            </a:p>
          </p:txBody>
        </p:sp>
        <p:sp>
          <p:nvSpPr>
            <p:cNvPr id="12" name="Rectangle 11">
              <a:extLst>
                <a:ext uri="{FF2B5EF4-FFF2-40B4-BE49-F238E27FC236}">
                  <a16:creationId xmlns:a16="http://schemas.microsoft.com/office/drawing/2014/main" id="{EEBA55EA-1C72-6367-ACF3-75C2879DCF0F}"/>
                </a:ext>
              </a:extLst>
            </p:cNvPr>
            <p:cNvSpPr/>
            <p:nvPr/>
          </p:nvSpPr>
          <p:spPr>
            <a:xfrm>
              <a:off x="4202647" y="3643532"/>
              <a:ext cx="1334530" cy="60478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id-ID" dirty="0"/>
                <a:t>KIRIM</a:t>
              </a:r>
            </a:p>
          </p:txBody>
        </p:sp>
        <p:sp>
          <p:nvSpPr>
            <p:cNvPr id="31" name="Oval 30">
              <a:extLst>
                <a:ext uri="{FF2B5EF4-FFF2-40B4-BE49-F238E27FC236}">
                  <a16:creationId xmlns:a16="http://schemas.microsoft.com/office/drawing/2014/main" id="{38865C9C-2519-4E77-76F1-4E2E0327B506}"/>
                </a:ext>
              </a:extLst>
            </p:cNvPr>
            <p:cNvSpPr/>
            <p:nvPr/>
          </p:nvSpPr>
          <p:spPr>
            <a:xfrm>
              <a:off x="2119184" y="3474570"/>
              <a:ext cx="213659" cy="213659"/>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id-ID"/>
            </a:p>
          </p:txBody>
        </p:sp>
        <p:sp>
          <p:nvSpPr>
            <p:cNvPr id="32" name="Oval 31">
              <a:extLst>
                <a:ext uri="{FF2B5EF4-FFF2-40B4-BE49-F238E27FC236}">
                  <a16:creationId xmlns:a16="http://schemas.microsoft.com/office/drawing/2014/main" id="{C78A0647-9B96-FD43-C5B1-7A216CF51B38}"/>
                </a:ext>
              </a:extLst>
            </p:cNvPr>
            <p:cNvSpPr/>
            <p:nvPr/>
          </p:nvSpPr>
          <p:spPr>
            <a:xfrm>
              <a:off x="3589004" y="3474239"/>
              <a:ext cx="213659" cy="213659"/>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id-ID"/>
            </a:p>
          </p:txBody>
        </p:sp>
        <p:cxnSp>
          <p:nvCxnSpPr>
            <p:cNvPr id="34" name="Straight Connector 33">
              <a:extLst>
                <a:ext uri="{FF2B5EF4-FFF2-40B4-BE49-F238E27FC236}">
                  <a16:creationId xmlns:a16="http://schemas.microsoft.com/office/drawing/2014/main" id="{C997354D-D8ED-59BA-8930-5D513BDAE6FE}"/>
                </a:ext>
              </a:extLst>
            </p:cNvPr>
            <p:cNvCxnSpPr>
              <a:stCxn id="31" idx="6"/>
              <a:endCxn id="32" idx="2"/>
            </p:cNvCxnSpPr>
            <p:nvPr/>
          </p:nvCxnSpPr>
          <p:spPr>
            <a:xfrm flipV="1">
              <a:off x="2332843" y="3581069"/>
              <a:ext cx="1256161" cy="331"/>
            </a:xfrm>
            <a:prstGeom prst="line">
              <a:avLst/>
            </a:prstGeom>
          </p:spPr>
          <p:style>
            <a:lnRef idx="3">
              <a:schemeClr val="dk1"/>
            </a:lnRef>
            <a:fillRef idx="0">
              <a:schemeClr val="dk1"/>
            </a:fillRef>
            <a:effectRef idx="2">
              <a:schemeClr val="dk1"/>
            </a:effectRef>
            <a:fontRef idx="minor">
              <a:schemeClr val="tx1"/>
            </a:fontRef>
          </p:style>
        </p:cxnSp>
        <p:cxnSp>
          <p:nvCxnSpPr>
            <p:cNvPr id="35" name="Straight Arrow Connector 34">
              <a:extLst>
                <a:ext uri="{FF2B5EF4-FFF2-40B4-BE49-F238E27FC236}">
                  <a16:creationId xmlns:a16="http://schemas.microsoft.com/office/drawing/2014/main" id="{C5EE220F-C813-326B-9046-D291F009B522}"/>
                </a:ext>
              </a:extLst>
            </p:cNvPr>
            <p:cNvCxnSpPr>
              <a:cxnSpLocks/>
              <a:stCxn id="6" idx="3"/>
              <a:endCxn id="31" idx="0"/>
            </p:cNvCxnSpPr>
            <p:nvPr/>
          </p:nvCxnSpPr>
          <p:spPr>
            <a:xfrm>
              <a:off x="1826030" y="3216876"/>
              <a:ext cx="399984" cy="257694"/>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38" name="Straight Arrow Connector 37">
              <a:extLst>
                <a:ext uri="{FF2B5EF4-FFF2-40B4-BE49-F238E27FC236}">
                  <a16:creationId xmlns:a16="http://schemas.microsoft.com/office/drawing/2014/main" id="{92999066-3986-B8A5-5222-CD8541739FB2}"/>
                </a:ext>
              </a:extLst>
            </p:cNvPr>
            <p:cNvCxnSpPr>
              <a:cxnSpLocks/>
              <a:stCxn id="31" idx="4"/>
              <a:endCxn id="7" idx="3"/>
            </p:cNvCxnSpPr>
            <p:nvPr/>
          </p:nvCxnSpPr>
          <p:spPr>
            <a:xfrm flipH="1">
              <a:off x="1826030" y="3688229"/>
              <a:ext cx="399984" cy="257694"/>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41" name="Straight Arrow Connector 40">
              <a:extLst>
                <a:ext uri="{FF2B5EF4-FFF2-40B4-BE49-F238E27FC236}">
                  <a16:creationId xmlns:a16="http://schemas.microsoft.com/office/drawing/2014/main" id="{2EDF140D-D7F3-FCFB-238D-89B1669862CA}"/>
                </a:ext>
              </a:extLst>
            </p:cNvPr>
            <p:cNvCxnSpPr>
              <a:cxnSpLocks/>
              <a:stCxn id="32" idx="7"/>
              <a:endCxn id="11" idx="1"/>
            </p:cNvCxnSpPr>
            <p:nvPr/>
          </p:nvCxnSpPr>
          <p:spPr>
            <a:xfrm flipV="1">
              <a:off x="3771373" y="3216876"/>
              <a:ext cx="431274" cy="288653"/>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44" name="Straight Arrow Connector 43">
              <a:extLst>
                <a:ext uri="{FF2B5EF4-FFF2-40B4-BE49-F238E27FC236}">
                  <a16:creationId xmlns:a16="http://schemas.microsoft.com/office/drawing/2014/main" id="{BBA834E6-791C-9DAA-053A-780DE4E84D96}"/>
                </a:ext>
              </a:extLst>
            </p:cNvPr>
            <p:cNvCxnSpPr>
              <a:cxnSpLocks/>
              <a:stCxn id="12" idx="1"/>
              <a:endCxn id="32" idx="4"/>
            </p:cNvCxnSpPr>
            <p:nvPr/>
          </p:nvCxnSpPr>
          <p:spPr>
            <a:xfrm flipH="1" flipV="1">
              <a:off x="3695834" y="3687898"/>
              <a:ext cx="506813" cy="258025"/>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51" name="Rectangle 50">
              <a:extLst>
                <a:ext uri="{FF2B5EF4-FFF2-40B4-BE49-F238E27FC236}">
                  <a16:creationId xmlns:a16="http://schemas.microsoft.com/office/drawing/2014/main" id="{A9C34E0A-5C12-8986-BBD3-906B1043EB9D}"/>
                </a:ext>
              </a:extLst>
            </p:cNvPr>
            <p:cNvSpPr/>
            <p:nvPr/>
          </p:nvSpPr>
          <p:spPr>
            <a:xfrm>
              <a:off x="327005" y="2779916"/>
              <a:ext cx="5449330" cy="1872401"/>
            </a:xfrm>
            <a:prstGeom prst="rect">
              <a:avLst/>
            </a:prstGeom>
            <a:noFill/>
          </p:spPr>
          <p:style>
            <a:lnRef idx="2">
              <a:schemeClr val="dk1"/>
            </a:lnRef>
            <a:fillRef idx="1">
              <a:schemeClr val="lt1"/>
            </a:fillRef>
            <a:effectRef idx="0">
              <a:schemeClr val="dk1"/>
            </a:effectRef>
            <a:fontRef idx="minor">
              <a:schemeClr val="dk1"/>
            </a:fontRef>
          </p:style>
          <p:txBody>
            <a:bodyPr rtlCol="0" anchor="ctr"/>
            <a:lstStyle/>
            <a:p>
              <a:pPr algn="ctr"/>
              <a:endParaRPr lang="id-ID"/>
            </a:p>
          </p:txBody>
        </p:sp>
        <p:sp>
          <p:nvSpPr>
            <p:cNvPr id="54" name="TextBox 53">
              <a:extLst>
                <a:ext uri="{FF2B5EF4-FFF2-40B4-BE49-F238E27FC236}">
                  <a16:creationId xmlns:a16="http://schemas.microsoft.com/office/drawing/2014/main" id="{B36673A0-32D2-8AFB-D3B2-3CC433D2EC75}"/>
                </a:ext>
              </a:extLst>
            </p:cNvPr>
            <p:cNvSpPr txBox="1"/>
            <p:nvPr/>
          </p:nvSpPr>
          <p:spPr>
            <a:xfrm>
              <a:off x="2057530" y="4173758"/>
              <a:ext cx="1806786" cy="369332"/>
            </a:xfrm>
            <a:prstGeom prst="rect">
              <a:avLst/>
            </a:prstGeom>
            <a:noFill/>
          </p:spPr>
          <p:txBody>
            <a:bodyPr wrap="square" rtlCol="0">
              <a:spAutoFit/>
            </a:bodyPr>
            <a:lstStyle/>
            <a:p>
              <a:pPr algn="ctr"/>
              <a:r>
                <a:rPr lang="id-ID" dirty="0"/>
                <a:t>HALF-DUPLEX</a:t>
              </a:r>
            </a:p>
          </p:txBody>
        </p:sp>
      </p:grpSp>
      <p:grpSp>
        <p:nvGrpSpPr>
          <p:cNvPr id="17" name="Group 16">
            <a:extLst>
              <a:ext uri="{FF2B5EF4-FFF2-40B4-BE49-F238E27FC236}">
                <a16:creationId xmlns:a16="http://schemas.microsoft.com/office/drawing/2014/main" id="{F3543A56-1A8B-EE05-8B32-DCFA66648421}"/>
              </a:ext>
            </a:extLst>
          </p:cNvPr>
          <p:cNvGrpSpPr/>
          <p:nvPr/>
        </p:nvGrpSpPr>
        <p:grpSpPr>
          <a:xfrm>
            <a:off x="328169" y="4845479"/>
            <a:ext cx="5449330" cy="1872401"/>
            <a:chOff x="328169" y="4845479"/>
            <a:chExt cx="5449330" cy="1872401"/>
          </a:xfrm>
        </p:grpSpPr>
        <p:sp>
          <p:nvSpPr>
            <p:cNvPr id="9" name="Rectangle 8">
              <a:extLst>
                <a:ext uri="{FF2B5EF4-FFF2-40B4-BE49-F238E27FC236}">
                  <a16:creationId xmlns:a16="http://schemas.microsoft.com/office/drawing/2014/main" id="{41E71BAE-718F-4A2A-DB65-04E32107A6D4}"/>
                </a:ext>
              </a:extLst>
            </p:cNvPr>
            <p:cNvSpPr/>
            <p:nvPr/>
          </p:nvSpPr>
          <p:spPr>
            <a:xfrm>
              <a:off x="491500" y="5035378"/>
              <a:ext cx="1334530" cy="60478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id-ID" dirty="0"/>
                <a:t>KIRIM</a:t>
              </a:r>
            </a:p>
          </p:txBody>
        </p:sp>
        <p:sp>
          <p:nvSpPr>
            <p:cNvPr id="10" name="Rectangle 9">
              <a:extLst>
                <a:ext uri="{FF2B5EF4-FFF2-40B4-BE49-F238E27FC236}">
                  <a16:creationId xmlns:a16="http://schemas.microsoft.com/office/drawing/2014/main" id="{9D652E45-B640-E5C2-917D-B4FE50BFB826}"/>
                </a:ext>
              </a:extLst>
            </p:cNvPr>
            <p:cNvSpPr/>
            <p:nvPr/>
          </p:nvSpPr>
          <p:spPr>
            <a:xfrm>
              <a:off x="491500" y="5764425"/>
              <a:ext cx="1334530" cy="604781"/>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id-ID" dirty="0"/>
                <a:t>TERIMA</a:t>
              </a:r>
            </a:p>
          </p:txBody>
        </p:sp>
        <p:sp>
          <p:nvSpPr>
            <p:cNvPr id="13" name="Rectangle 12">
              <a:extLst>
                <a:ext uri="{FF2B5EF4-FFF2-40B4-BE49-F238E27FC236}">
                  <a16:creationId xmlns:a16="http://schemas.microsoft.com/office/drawing/2014/main" id="{8C8DD785-B9FA-CC3F-7DEE-34F878B72793}"/>
                </a:ext>
              </a:extLst>
            </p:cNvPr>
            <p:cNvSpPr/>
            <p:nvPr/>
          </p:nvSpPr>
          <p:spPr>
            <a:xfrm>
              <a:off x="4202647" y="5035378"/>
              <a:ext cx="1334530" cy="604781"/>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id-ID" dirty="0"/>
                <a:t>TERIMA</a:t>
              </a:r>
            </a:p>
          </p:txBody>
        </p:sp>
        <p:sp>
          <p:nvSpPr>
            <p:cNvPr id="14" name="Rectangle 13">
              <a:extLst>
                <a:ext uri="{FF2B5EF4-FFF2-40B4-BE49-F238E27FC236}">
                  <a16:creationId xmlns:a16="http://schemas.microsoft.com/office/drawing/2014/main" id="{7AA63E3E-7AE8-C2A0-9C92-5B743821EEB1}"/>
                </a:ext>
              </a:extLst>
            </p:cNvPr>
            <p:cNvSpPr/>
            <p:nvPr/>
          </p:nvSpPr>
          <p:spPr>
            <a:xfrm>
              <a:off x="4202647" y="5764425"/>
              <a:ext cx="1334530" cy="60478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id-ID" dirty="0"/>
                <a:t>KIRIM</a:t>
              </a:r>
            </a:p>
          </p:txBody>
        </p:sp>
        <p:cxnSp>
          <p:nvCxnSpPr>
            <p:cNvPr id="25" name="Straight Arrow Connector 24">
              <a:extLst>
                <a:ext uri="{FF2B5EF4-FFF2-40B4-BE49-F238E27FC236}">
                  <a16:creationId xmlns:a16="http://schemas.microsoft.com/office/drawing/2014/main" id="{75187229-831D-57F2-E569-C806F15D86A0}"/>
                </a:ext>
              </a:extLst>
            </p:cNvPr>
            <p:cNvCxnSpPr>
              <a:cxnSpLocks/>
              <a:stCxn id="9" idx="3"/>
              <a:endCxn id="13" idx="1"/>
            </p:cNvCxnSpPr>
            <p:nvPr/>
          </p:nvCxnSpPr>
          <p:spPr>
            <a:xfrm>
              <a:off x="1826030" y="5337769"/>
              <a:ext cx="2376617"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8" name="Straight Arrow Connector 27">
              <a:extLst>
                <a:ext uri="{FF2B5EF4-FFF2-40B4-BE49-F238E27FC236}">
                  <a16:creationId xmlns:a16="http://schemas.microsoft.com/office/drawing/2014/main" id="{A79B2911-C024-66B3-60D7-0E99A8C0EACA}"/>
                </a:ext>
              </a:extLst>
            </p:cNvPr>
            <p:cNvCxnSpPr>
              <a:cxnSpLocks/>
              <a:stCxn id="14" idx="1"/>
              <a:endCxn id="10" idx="3"/>
            </p:cNvCxnSpPr>
            <p:nvPr/>
          </p:nvCxnSpPr>
          <p:spPr>
            <a:xfrm flipH="1">
              <a:off x="1826030" y="6066816"/>
              <a:ext cx="2376617"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52" name="Rectangle 51">
              <a:extLst>
                <a:ext uri="{FF2B5EF4-FFF2-40B4-BE49-F238E27FC236}">
                  <a16:creationId xmlns:a16="http://schemas.microsoft.com/office/drawing/2014/main" id="{8FCF79CB-74E7-6607-3DE3-2EC4969EA865}"/>
                </a:ext>
              </a:extLst>
            </p:cNvPr>
            <p:cNvSpPr/>
            <p:nvPr/>
          </p:nvSpPr>
          <p:spPr>
            <a:xfrm>
              <a:off x="328169" y="4845479"/>
              <a:ext cx="5449330" cy="1872401"/>
            </a:xfrm>
            <a:prstGeom prst="rect">
              <a:avLst/>
            </a:prstGeom>
            <a:noFill/>
          </p:spPr>
          <p:style>
            <a:lnRef idx="2">
              <a:schemeClr val="dk1"/>
            </a:lnRef>
            <a:fillRef idx="1">
              <a:schemeClr val="lt1"/>
            </a:fillRef>
            <a:effectRef idx="0">
              <a:schemeClr val="dk1"/>
            </a:effectRef>
            <a:fontRef idx="minor">
              <a:schemeClr val="dk1"/>
            </a:fontRef>
          </p:style>
          <p:txBody>
            <a:bodyPr rtlCol="0" anchor="ctr"/>
            <a:lstStyle/>
            <a:p>
              <a:pPr algn="ctr"/>
              <a:endParaRPr lang="id-ID"/>
            </a:p>
          </p:txBody>
        </p:sp>
        <p:sp>
          <p:nvSpPr>
            <p:cNvPr id="55" name="TextBox 54">
              <a:extLst>
                <a:ext uri="{FF2B5EF4-FFF2-40B4-BE49-F238E27FC236}">
                  <a16:creationId xmlns:a16="http://schemas.microsoft.com/office/drawing/2014/main" id="{9AB84739-BC3F-F113-F120-443863D677B7}"/>
                </a:ext>
              </a:extLst>
            </p:cNvPr>
            <p:cNvSpPr txBox="1"/>
            <p:nvPr/>
          </p:nvSpPr>
          <p:spPr>
            <a:xfrm>
              <a:off x="1964587" y="6247975"/>
              <a:ext cx="1806786" cy="369332"/>
            </a:xfrm>
            <a:prstGeom prst="rect">
              <a:avLst/>
            </a:prstGeom>
            <a:noFill/>
          </p:spPr>
          <p:txBody>
            <a:bodyPr wrap="square" rtlCol="0">
              <a:spAutoFit/>
            </a:bodyPr>
            <a:lstStyle/>
            <a:p>
              <a:pPr algn="ctr"/>
              <a:r>
                <a:rPr lang="id-ID" dirty="0"/>
                <a:t>FULL-DUPLEX</a:t>
              </a:r>
            </a:p>
          </p:txBody>
        </p:sp>
      </p:grpSp>
      <p:sp>
        <p:nvSpPr>
          <p:cNvPr id="56" name="TextBox 55">
            <a:extLst>
              <a:ext uri="{FF2B5EF4-FFF2-40B4-BE49-F238E27FC236}">
                <a16:creationId xmlns:a16="http://schemas.microsoft.com/office/drawing/2014/main" id="{BE183231-CB07-E4B3-1588-714D274A124D}"/>
              </a:ext>
            </a:extLst>
          </p:cNvPr>
          <p:cNvSpPr txBox="1"/>
          <p:nvPr/>
        </p:nvSpPr>
        <p:spPr>
          <a:xfrm>
            <a:off x="5940830" y="1423515"/>
            <a:ext cx="5670922" cy="1015663"/>
          </a:xfrm>
          <a:prstGeom prst="rect">
            <a:avLst/>
          </a:prstGeom>
          <a:noFill/>
        </p:spPr>
        <p:txBody>
          <a:bodyPr wrap="square">
            <a:spAutoFit/>
          </a:bodyPr>
          <a:lstStyle/>
          <a:p>
            <a:pPr latinLnBrk="0"/>
            <a:r>
              <a:rPr lang="id-ID" sz="2000" dirty="0" err="1">
                <a:solidFill>
                  <a:srgbClr val="000000"/>
                </a:solidFill>
                <a:highlight>
                  <a:srgbClr val="FBFBFB"/>
                </a:highlight>
                <a:latin typeface="Helvetica" panose="020B0604020202020204" pitchFamily="34" charset="0"/>
              </a:rPr>
              <a:t>Simplex</a:t>
            </a:r>
            <a:r>
              <a:rPr lang="id-ID" sz="2000" dirty="0">
                <a:solidFill>
                  <a:srgbClr val="000000"/>
                </a:solidFill>
                <a:highlight>
                  <a:srgbClr val="FBFBFB"/>
                </a:highlight>
                <a:latin typeface="Helvetica" panose="020B0604020202020204" pitchFamily="34" charset="0"/>
              </a:rPr>
              <a:t> merupakan pengiriman/transmisi data ke satu arah saja, dari satu sisi sebagai pengirim dan sisi lainnya sebagai penerima</a:t>
            </a:r>
            <a:endParaRPr lang="id-ID" sz="2000" dirty="0"/>
          </a:p>
        </p:txBody>
      </p:sp>
      <p:sp>
        <p:nvSpPr>
          <p:cNvPr id="57" name="TextBox 56">
            <a:extLst>
              <a:ext uri="{FF2B5EF4-FFF2-40B4-BE49-F238E27FC236}">
                <a16:creationId xmlns:a16="http://schemas.microsoft.com/office/drawing/2014/main" id="{00935D4C-F263-797A-6ECC-E908B6F03E1F}"/>
              </a:ext>
            </a:extLst>
          </p:cNvPr>
          <p:cNvSpPr txBox="1"/>
          <p:nvPr/>
        </p:nvSpPr>
        <p:spPr>
          <a:xfrm>
            <a:off x="5937161" y="3095384"/>
            <a:ext cx="5670922" cy="1323439"/>
          </a:xfrm>
          <a:prstGeom prst="rect">
            <a:avLst/>
          </a:prstGeom>
          <a:noFill/>
        </p:spPr>
        <p:txBody>
          <a:bodyPr wrap="square">
            <a:spAutoFit/>
          </a:bodyPr>
          <a:lstStyle/>
          <a:p>
            <a:pPr latinLnBrk="0"/>
            <a:r>
              <a:rPr lang="id-ID" sz="2000" dirty="0" err="1">
                <a:solidFill>
                  <a:srgbClr val="000000"/>
                </a:solidFill>
                <a:highlight>
                  <a:srgbClr val="FBFBFB"/>
                </a:highlight>
                <a:latin typeface="Helvetica" panose="020B0604020202020204" pitchFamily="34" charset="0"/>
              </a:rPr>
              <a:t>Half-duplex</a:t>
            </a:r>
            <a:r>
              <a:rPr lang="id-ID" sz="2000" dirty="0">
                <a:solidFill>
                  <a:srgbClr val="000000"/>
                </a:solidFill>
                <a:highlight>
                  <a:srgbClr val="FBFBFB"/>
                </a:highlight>
                <a:latin typeface="Helvetica" panose="020B0604020202020204" pitchFamily="34" charset="0"/>
              </a:rPr>
              <a:t> merupakan transmisi data secara dua arah dengan waktu bergantian. Jika satu sisi sudah sebagai pengirim, maka sisi satunya sebagai penerima</a:t>
            </a:r>
            <a:endParaRPr lang="id-ID" sz="2000" dirty="0"/>
          </a:p>
        </p:txBody>
      </p:sp>
      <p:sp>
        <p:nvSpPr>
          <p:cNvPr id="58" name="TextBox 57">
            <a:extLst>
              <a:ext uri="{FF2B5EF4-FFF2-40B4-BE49-F238E27FC236}">
                <a16:creationId xmlns:a16="http://schemas.microsoft.com/office/drawing/2014/main" id="{D4CBD35D-B143-40C5-942C-1F65AD1D65DB}"/>
              </a:ext>
            </a:extLst>
          </p:cNvPr>
          <p:cNvSpPr txBox="1"/>
          <p:nvPr/>
        </p:nvSpPr>
        <p:spPr>
          <a:xfrm>
            <a:off x="6029578" y="4851657"/>
            <a:ext cx="3290789" cy="1938992"/>
          </a:xfrm>
          <a:prstGeom prst="rect">
            <a:avLst/>
          </a:prstGeom>
          <a:noFill/>
        </p:spPr>
        <p:txBody>
          <a:bodyPr wrap="square">
            <a:spAutoFit/>
          </a:bodyPr>
          <a:lstStyle/>
          <a:p>
            <a:pPr latinLnBrk="0"/>
            <a:r>
              <a:rPr lang="id-ID" sz="2000" dirty="0" err="1">
                <a:solidFill>
                  <a:srgbClr val="000000"/>
                </a:solidFill>
                <a:highlight>
                  <a:srgbClr val="FBFBFB"/>
                </a:highlight>
                <a:latin typeface="Helvetica" panose="020B0604020202020204" pitchFamily="34" charset="0"/>
              </a:rPr>
              <a:t>Full-duplex</a:t>
            </a:r>
            <a:r>
              <a:rPr lang="id-ID" sz="2000" dirty="0">
                <a:solidFill>
                  <a:srgbClr val="000000"/>
                </a:solidFill>
                <a:highlight>
                  <a:srgbClr val="FBFBFB"/>
                </a:highlight>
                <a:latin typeface="Helvetica" panose="020B0604020202020204" pitchFamily="34" charset="0"/>
              </a:rPr>
              <a:t> merupakan transmisi data secara dua arah dalam waktu bersamaan, jadi kedua sisi dapat mengirim sekaligus menerima data</a:t>
            </a:r>
            <a:endParaRPr lang="id-ID" sz="2000" dirty="0"/>
          </a:p>
        </p:txBody>
      </p:sp>
    </p:spTree>
    <p:extLst>
      <p:ext uri="{BB962C8B-B14F-4D97-AF65-F5344CB8AC3E}">
        <p14:creationId xmlns:p14="http://schemas.microsoft.com/office/powerpoint/2010/main" val="1704645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additive="base">
                                        <p:cTn id="11" dur="500" fill="hold"/>
                                        <p:tgtEl>
                                          <p:spTgt spid="56"/>
                                        </p:tgtEl>
                                        <p:attrNameLst>
                                          <p:attrName>ppt_x</p:attrName>
                                        </p:attrNameLst>
                                      </p:cBhvr>
                                      <p:tavLst>
                                        <p:tav tm="0">
                                          <p:val>
                                            <p:strVal val="#ppt_x"/>
                                          </p:val>
                                        </p:tav>
                                        <p:tav tm="100000">
                                          <p:val>
                                            <p:strVal val="#ppt_x"/>
                                          </p:val>
                                        </p:tav>
                                      </p:tavLst>
                                    </p:anim>
                                    <p:anim calcmode="lin" valueType="num">
                                      <p:cBhvr additive="base">
                                        <p:cTn id="12" dur="500" fill="hold"/>
                                        <p:tgtEl>
                                          <p:spTgt spid="5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ppt_x"/>
                                          </p:val>
                                        </p:tav>
                                        <p:tav tm="100000">
                                          <p:val>
                                            <p:strVal val="#ppt_x"/>
                                          </p:val>
                                        </p:tav>
                                      </p:tavLst>
                                    </p:anim>
                                    <p:anim calcmode="lin" valueType="num">
                                      <p:cBhvr additive="base">
                                        <p:cTn id="18" dur="500" fill="hold"/>
                                        <p:tgtEl>
                                          <p:spTgt spid="1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57"/>
                                        </p:tgtEl>
                                        <p:attrNameLst>
                                          <p:attrName>style.visibility</p:attrName>
                                        </p:attrNameLst>
                                      </p:cBhvr>
                                      <p:to>
                                        <p:strVal val="visible"/>
                                      </p:to>
                                    </p:set>
                                    <p:anim calcmode="lin" valueType="num">
                                      <p:cBhvr additive="base">
                                        <p:cTn id="21" dur="500" fill="hold"/>
                                        <p:tgtEl>
                                          <p:spTgt spid="57"/>
                                        </p:tgtEl>
                                        <p:attrNameLst>
                                          <p:attrName>ppt_x</p:attrName>
                                        </p:attrNameLst>
                                      </p:cBhvr>
                                      <p:tavLst>
                                        <p:tav tm="0">
                                          <p:val>
                                            <p:strVal val="#ppt_x"/>
                                          </p:val>
                                        </p:tav>
                                        <p:tav tm="100000">
                                          <p:val>
                                            <p:strVal val="#ppt_x"/>
                                          </p:val>
                                        </p:tav>
                                      </p:tavLst>
                                    </p:anim>
                                    <p:anim calcmode="lin" valueType="num">
                                      <p:cBhvr additive="base">
                                        <p:cTn id="22" dur="500" fill="hold"/>
                                        <p:tgtEl>
                                          <p:spTgt spid="57"/>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58"/>
                                        </p:tgtEl>
                                        <p:attrNameLst>
                                          <p:attrName>style.visibility</p:attrName>
                                        </p:attrNameLst>
                                      </p:cBhvr>
                                      <p:to>
                                        <p:strVal val="visible"/>
                                      </p:to>
                                    </p:set>
                                    <p:anim calcmode="lin" valueType="num">
                                      <p:cBhvr additive="base">
                                        <p:cTn id="31" dur="500" fill="hold"/>
                                        <p:tgtEl>
                                          <p:spTgt spid="58"/>
                                        </p:tgtEl>
                                        <p:attrNameLst>
                                          <p:attrName>ppt_x</p:attrName>
                                        </p:attrNameLst>
                                      </p:cBhvr>
                                      <p:tavLst>
                                        <p:tav tm="0">
                                          <p:val>
                                            <p:strVal val="#ppt_x"/>
                                          </p:val>
                                        </p:tav>
                                        <p:tav tm="100000">
                                          <p:val>
                                            <p:strVal val="#ppt_x"/>
                                          </p:val>
                                        </p:tav>
                                      </p:tavLst>
                                    </p:anim>
                                    <p:anim calcmode="lin" valueType="num">
                                      <p:cBhvr additive="base">
                                        <p:cTn id="32"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p:bldP spid="57" grpId="0"/>
      <p:bldP spid="5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4514377" cy="604781"/>
          </a:xfrm>
        </p:spPr>
        <p:txBody>
          <a:bodyPr/>
          <a:lstStyle/>
          <a:p>
            <a:r>
              <a:rPr lang="id-ID" altLang="ko-KR" dirty="0">
                <a:latin typeface="Arial" panose="020B0604020202020204" pitchFamily="34" charset="0"/>
                <a:cs typeface="Arial" panose="020B0604020202020204" pitchFamily="34" charset="0"/>
              </a:rPr>
              <a:t>Wireless LAN (WLAN)</a:t>
            </a:r>
            <a:endParaRPr lang="ko-KR" altLang="en-US" dirty="0">
              <a:latin typeface="Arial" panose="020B0604020202020204" pitchFamily="34" charset="0"/>
              <a:cs typeface="Arial" panose="020B0604020202020204" pitchFamily="34" charset="0"/>
            </a:endParaRPr>
          </a:p>
        </p:txBody>
      </p:sp>
      <p:sp>
        <p:nvSpPr>
          <p:cNvPr id="8" name="내용 개체 틀 2">
            <a:extLst>
              <a:ext uri="{FF2B5EF4-FFF2-40B4-BE49-F238E27FC236}">
                <a16:creationId xmlns:a16="http://schemas.microsoft.com/office/drawing/2014/main" id="{6B19B898-011D-88EA-E2A8-1F4AAE80BCB4}"/>
              </a:ext>
            </a:extLst>
          </p:cNvPr>
          <p:cNvSpPr txBox="1">
            <a:spLocks/>
          </p:cNvSpPr>
          <p:nvPr/>
        </p:nvSpPr>
        <p:spPr>
          <a:xfrm>
            <a:off x="240789" y="1233744"/>
            <a:ext cx="11830561" cy="5509956"/>
          </a:xfrm>
          <a:prstGeom prst="rect">
            <a:avLst/>
          </a:prstGeom>
        </p:spPr>
        <p:txBody>
          <a:bodyPr vert="horz" wrap="square" lIns="91440" tIns="45720" rIns="91440" bIns="45720" rtlCol="0">
            <a:norm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latinLnBrk="0"/>
            <a:r>
              <a:rPr lang="id-ID" b="0" dirty="0">
                <a:highlight>
                  <a:srgbClr val="FFFFFF"/>
                </a:highlight>
                <a:latin typeface="Nunito" pitchFamily="2" charset="0"/>
                <a:cs typeface="Arial" panose="020B0604020202020204" pitchFamily="34" charset="0"/>
              </a:rPr>
              <a:t>Wireless LAN (WLAN) merupakan jaringan komputer yang dibentuk menggunakan media transmisi nirkabel untuk menghubungkan dua atau lebih perangkat komputer yang berbeda dalam satu wilayah geografis, misalnya sekolah, kampus, atau kantor.</a:t>
            </a:r>
          </a:p>
          <a:p>
            <a:pPr fontAlgn="base" latinLnBrk="0"/>
            <a:r>
              <a:rPr lang="id-ID" b="0" dirty="0">
                <a:highlight>
                  <a:srgbClr val="FFFFFF"/>
                </a:highlight>
                <a:latin typeface="Nunito" pitchFamily="2" charset="0"/>
                <a:cs typeface="Arial" panose="020B0604020202020204" pitchFamily="34" charset="0"/>
              </a:rPr>
              <a:t>WLAN memungkinkan pengguna dapat </a:t>
            </a:r>
            <a:br>
              <a:rPr lang="id-ID" b="0" dirty="0">
                <a:highlight>
                  <a:srgbClr val="FFFFFF"/>
                </a:highlight>
                <a:latin typeface="Nunito" pitchFamily="2" charset="0"/>
                <a:cs typeface="Arial" panose="020B0604020202020204" pitchFamily="34" charset="0"/>
              </a:rPr>
            </a:br>
            <a:r>
              <a:rPr lang="id-ID" b="0" dirty="0">
                <a:highlight>
                  <a:srgbClr val="FFFFFF"/>
                </a:highlight>
                <a:latin typeface="Nunito" pitchFamily="2" charset="0"/>
                <a:cs typeface="Arial" panose="020B0604020202020204" pitchFamily="34" charset="0"/>
              </a:rPr>
              <a:t>berpindah-pindah dengan leluasa selama </a:t>
            </a:r>
            <a:br>
              <a:rPr lang="id-ID" b="0" dirty="0">
                <a:highlight>
                  <a:srgbClr val="FFFFFF"/>
                </a:highlight>
                <a:latin typeface="Nunito" pitchFamily="2" charset="0"/>
                <a:cs typeface="Arial" panose="020B0604020202020204" pitchFamily="34" charset="0"/>
              </a:rPr>
            </a:br>
            <a:r>
              <a:rPr lang="id-ID" b="0" dirty="0">
                <a:highlight>
                  <a:srgbClr val="FFFFFF"/>
                </a:highlight>
                <a:latin typeface="Nunito" pitchFamily="2" charset="0"/>
                <a:cs typeface="Arial" panose="020B0604020202020204" pitchFamily="34" charset="0"/>
              </a:rPr>
              <a:t>masih berada dalam jangkauan sinyal nirkabel</a:t>
            </a:r>
            <a:br>
              <a:rPr lang="id-ID" b="0" dirty="0">
                <a:highlight>
                  <a:srgbClr val="FFFFFF"/>
                </a:highlight>
                <a:latin typeface="Nunito" pitchFamily="2" charset="0"/>
                <a:cs typeface="Arial" panose="020B0604020202020204" pitchFamily="34" charset="0"/>
              </a:rPr>
            </a:br>
            <a:r>
              <a:rPr lang="id-ID" b="0" dirty="0">
                <a:highlight>
                  <a:srgbClr val="FFFFFF"/>
                </a:highlight>
                <a:latin typeface="Nunito" pitchFamily="2" charset="0"/>
                <a:cs typeface="Arial" panose="020B0604020202020204" pitchFamily="34" charset="0"/>
              </a:rPr>
              <a:t>yang digunakan untuk membentuk WLAN</a:t>
            </a:r>
          </a:p>
        </p:txBody>
      </p:sp>
    </p:spTree>
    <p:extLst>
      <p:ext uri="{BB962C8B-B14F-4D97-AF65-F5344CB8AC3E}">
        <p14:creationId xmlns:p14="http://schemas.microsoft.com/office/powerpoint/2010/main" val="3453259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4514377" cy="604781"/>
          </a:xfrm>
        </p:spPr>
        <p:txBody>
          <a:bodyPr/>
          <a:lstStyle/>
          <a:p>
            <a:r>
              <a:rPr lang="id-ID" altLang="ko-KR" dirty="0">
                <a:latin typeface="Arial" panose="020B0604020202020204" pitchFamily="34" charset="0"/>
                <a:cs typeface="Arial" panose="020B0604020202020204" pitchFamily="34" charset="0"/>
              </a:rPr>
              <a:t>Wireless LAN (WLAN)</a:t>
            </a:r>
            <a:endParaRPr lang="ko-KR" altLang="en-US" dirty="0">
              <a:latin typeface="Arial" panose="020B0604020202020204" pitchFamily="34" charset="0"/>
              <a:cs typeface="Arial" panose="020B0604020202020204" pitchFamily="34" charset="0"/>
            </a:endParaRPr>
          </a:p>
        </p:txBody>
      </p:sp>
      <p:sp>
        <p:nvSpPr>
          <p:cNvPr id="8" name="내용 개체 틀 2">
            <a:extLst>
              <a:ext uri="{FF2B5EF4-FFF2-40B4-BE49-F238E27FC236}">
                <a16:creationId xmlns:a16="http://schemas.microsoft.com/office/drawing/2014/main" id="{6B19B898-011D-88EA-E2A8-1F4AAE80BCB4}"/>
              </a:ext>
            </a:extLst>
          </p:cNvPr>
          <p:cNvSpPr txBox="1">
            <a:spLocks/>
          </p:cNvSpPr>
          <p:nvPr/>
        </p:nvSpPr>
        <p:spPr>
          <a:xfrm>
            <a:off x="240789" y="1233744"/>
            <a:ext cx="11830561" cy="5509956"/>
          </a:xfrm>
          <a:prstGeom prst="rect">
            <a:avLst/>
          </a:prstGeom>
        </p:spPr>
        <p:txBody>
          <a:bodyPr vert="horz" wrap="square" lIns="91440" tIns="45720" rIns="91440" bIns="45720" rtlCol="0">
            <a:normAutofit lnSpcReduction="10000"/>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latinLnBrk="0"/>
            <a:r>
              <a:rPr lang="id-ID" b="0" dirty="0">
                <a:highlight>
                  <a:srgbClr val="FFFFFF"/>
                </a:highlight>
                <a:latin typeface="Nunito" pitchFamily="2" charset="0"/>
                <a:cs typeface="Arial" panose="020B0604020202020204" pitchFamily="34" charset="0"/>
              </a:rPr>
              <a:t>Transmisi data </a:t>
            </a:r>
            <a:r>
              <a:rPr lang="id-ID" b="0" dirty="0" err="1">
                <a:highlight>
                  <a:srgbClr val="FFFFFF"/>
                </a:highlight>
                <a:latin typeface="Nunito" pitchFamily="2" charset="0"/>
                <a:cs typeface="Arial" panose="020B0604020202020204" pitchFamily="34" charset="0"/>
              </a:rPr>
              <a:t>wireless</a:t>
            </a:r>
            <a:r>
              <a:rPr lang="id-ID" b="0" dirty="0">
                <a:highlight>
                  <a:srgbClr val="FFFFFF"/>
                </a:highlight>
                <a:latin typeface="Nunito" pitchFamily="2" charset="0"/>
                <a:cs typeface="Arial" panose="020B0604020202020204" pitchFamily="34" charset="0"/>
              </a:rPr>
              <a:t> secara bawaan merupakan transmisi </a:t>
            </a:r>
            <a:r>
              <a:rPr lang="id-ID" b="0" dirty="0" err="1">
                <a:highlight>
                  <a:srgbClr val="FFFFFF"/>
                </a:highlight>
                <a:latin typeface="Nunito" pitchFamily="2" charset="0"/>
                <a:cs typeface="Arial" panose="020B0604020202020204" pitchFamily="34" charset="0"/>
              </a:rPr>
              <a:t>half-duplex</a:t>
            </a:r>
            <a:r>
              <a:rPr lang="id-ID" b="0" dirty="0">
                <a:highlight>
                  <a:srgbClr val="FFFFFF"/>
                </a:highlight>
                <a:latin typeface="Nunito" pitchFamily="2" charset="0"/>
                <a:cs typeface="Arial" panose="020B0604020202020204" pitchFamily="34" charset="0"/>
              </a:rPr>
              <a:t> sehingga hanya satu perangkat yang dapat mengirimkan data pada satu waktu.</a:t>
            </a:r>
          </a:p>
          <a:p>
            <a:pPr fontAlgn="base" latinLnBrk="0"/>
            <a:r>
              <a:rPr lang="id-ID" b="0" dirty="0">
                <a:highlight>
                  <a:srgbClr val="FFFFFF"/>
                </a:highlight>
                <a:latin typeface="Nunito" pitchFamily="2" charset="0"/>
                <a:cs typeface="Arial" panose="020B0604020202020204" pitchFamily="34" charset="0"/>
              </a:rPr>
              <a:t>Semakin banyak perangkat yang terhubung artinya </a:t>
            </a:r>
            <a:r>
              <a:rPr lang="id-ID" b="0" dirty="0" err="1">
                <a:highlight>
                  <a:srgbClr val="FFFFFF"/>
                </a:highlight>
                <a:latin typeface="Nunito" pitchFamily="2" charset="0"/>
                <a:cs typeface="Arial" panose="020B0604020202020204" pitchFamily="34" charset="0"/>
              </a:rPr>
              <a:t>antrian</a:t>
            </a:r>
            <a:r>
              <a:rPr lang="id-ID" b="0" dirty="0">
                <a:highlight>
                  <a:srgbClr val="FFFFFF"/>
                </a:highlight>
                <a:latin typeface="Nunito" pitchFamily="2" charset="0"/>
                <a:cs typeface="Arial" panose="020B0604020202020204" pitchFamily="34" charset="0"/>
              </a:rPr>
              <a:t> perangkat yang dapat mengirimkan data akan semakin banyak, sehingga menyebabkan komunikasi </a:t>
            </a:r>
            <a:br>
              <a:rPr lang="id-ID" b="0" dirty="0">
                <a:highlight>
                  <a:srgbClr val="FFFFFF"/>
                </a:highlight>
                <a:latin typeface="Nunito" pitchFamily="2" charset="0"/>
                <a:cs typeface="Arial" panose="020B0604020202020204" pitchFamily="34" charset="0"/>
              </a:rPr>
            </a:br>
            <a:r>
              <a:rPr lang="id-ID" b="0" dirty="0">
                <a:highlight>
                  <a:srgbClr val="FFFFFF"/>
                </a:highlight>
                <a:latin typeface="Nunito" pitchFamily="2" charset="0"/>
                <a:cs typeface="Arial" panose="020B0604020202020204" pitchFamily="34" charset="0"/>
              </a:rPr>
              <a:t>akan terasa semakin lambat</a:t>
            </a:r>
          </a:p>
          <a:p>
            <a:pPr fontAlgn="base" latinLnBrk="0"/>
            <a:r>
              <a:rPr lang="id-ID" b="0" dirty="0">
                <a:highlight>
                  <a:srgbClr val="FFFFFF"/>
                </a:highlight>
                <a:latin typeface="Nunito" pitchFamily="2" charset="0"/>
                <a:cs typeface="Arial" panose="020B0604020202020204" pitchFamily="34" charset="0"/>
              </a:rPr>
              <a:t>Frekuensi yang digunakan untuk Wireless LAN</a:t>
            </a:r>
            <a:br>
              <a:rPr lang="id-ID" b="0" dirty="0">
                <a:highlight>
                  <a:srgbClr val="FFFFFF"/>
                </a:highlight>
                <a:latin typeface="Nunito" pitchFamily="2" charset="0"/>
                <a:cs typeface="Arial" panose="020B0604020202020204" pitchFamily="34" charset="0"/>
              </a:rPr>
            </a:br>
            <a:r>
              <a:rPr lang="id-ID" b="0" dirty="0">
                <a:highlight>
                  <a:srgbClr val="FFFFFF"/>
                </a:highlight>
                <a:latin typeface="Nunito" pitchFamily="2" charset="0"/>
                <a:cs typeface="Arial" panose="020B0604020202020204" pitchFamily="34" charset="0"/>
              </a:rPr>
              <a:t>adalah frekuensi 2.4 GHz dan 5 GHz</a:t>
            </a:r>
          </a:p>
        </p:txBody>
      </p:sp>
    </p:spTree>
    <p:extLst>
      <p:ext uri="{BB962C8B-B14F-4D97-AF65-F5344CB8AC3E}">
        <p14:creationId xmlns:p14="http://schemas.microsoft.com/office/powerpoint/2010/main" val="1161909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3554178" cy="604781"/>
          </a:xfrm>
        </p:spPr>
        <p:txBody>
          <a:bodyPr/>
          <a:lstStyle/>
          <a:p>
            <a:r>
              <a:rPr lang="id-ID" altLang="ko-KR" dirty="0">
                <a:latin typeface="Arial" panose="020B0604020202020204" pitchFamily="34" charset="0"/>
                <a:cs typeface="Arial" panose="020B0604020202020204" pitchFamily="34" charset="0"/>
              </a:rPr>
              <a:t>WLAN – 2.4 GHz</a:t>
            </a:r>
            <a:endParaRPr lang="ko-KR" altLang="en-US"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C46BD6BE-CD4D-F7B5-57FB-BFDA0B69BE68}"/>
              </a:ext>
            </a:extLst>
          </p:cNvPr>
          <p:cNvPicPr>
            <a:picLocks noChangeAspect="1"/>
          </p:cNvPicPr>
          <p:nvPr/>
        </p:nvPicPr>
        <p:blipFill rotWithShape="1">
          <a:blip r:embed="rId2"/>
          <a:srcRect l="7029" t="8789" r="889" b="52410"/>
          <a:stretch/>
        </p:blipFill>
        <p:spPr>
          <a:xfrm>
            <a:off x="102144" y="1273216"/>
            <a:ext cx="8648318" cy="2498796"/>
          </a:xfrm>
          <a:prstGeom prst="rect">
            <a:avLst/>
          </a:prstGeom>
        </p:spPr>
      </p:pic>
      <p:pic>
        <p:nvPicPr>
          <p:cNvPr id="1026" name="Picture 2" descr="CWAP – 2.4GHz vs 5GHz | mrn-cciew">
            <a:extLst>
              <a:ext uri="{FF2B5EF4-FFF2-40B4-BE49-F238E27FC236}">
                <a16:creationId xmlns:a16="http://schemas.microsoft.com/office/drawing/2014/main" id="{358CFE6F-52C8-9622-6636-CE2313F6729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028" t="58790" r="10852"/>
          <a:stretch/>
        </p:blipFill>
        <p:spPr bwMode="auto">
          <a:xfrm>
            <a:off x="240789" y="3930300"/>
            <a:ext cx="7572122" cy="2605667"/>
          </a:xfrm>
          <a:prstGeom prst="rect">
            <a:avLst/>
          </a:prstGeom>
          <a:noFill/>
          <a:extLst>
            <a:ext uri="{909E8E84-426E-40DD-AFC4-6F175D3DCCD1}">
              <a14:hiddenFill xmlns:a14="http://schemas.microsoft.com/office/drawing/2010/main">
                <a:solidFill>
                  <a:srgbClr val="FFFFFF"/>
                </a:solidFill>
              </a14:hiddenFill>
            </a:ext>
          </a:extLst>
        </p:spPr>
      </p:pic>
      <p:sp>
        <p:nvSpPr>
          <p:cNvPr id="6" name="내용 개체 틀 2">
            <a:extLst>
              <a:ext uri="{FF2B5EF4-FFF2-40B4-BE49-F238E27FC236}">
                <a16:creationId xmlns:a16="http://schemas.microsoft.com/office/drawing/2014/main" id="{54F296F9-A53C-B464-25DA-51E8AE38C51C}"/>
              </a:ext>
            </a:extLst>
          </p:cNvPr>
          <p:cNvSpPr txBox="1">
            <a:spLocks/>
          </p:cNvSpPr>
          <p:nvPr/>
        </p:nvSpPr>
        <p:spPr>
          <a:xfrm>
            <a:off x="8900933" y="975540"/>
            <a:ext cx="3170418" cy="2498796"/>
          </a:xfrm>
          <a:prstGeom prst="rect">
            <a:avLst/>
          </a:prstGeom>
        </p:spPr>
        <p:txBody>
          <a:bodyPr vert="horz" wrap="square" lIns="91440" tIns="45720" rIns="91440" bIns="45720" rtlCol="0">
            <a:normAutofit fontScale="55000" lnSpcReduction="20000"/>
          </a:bodyPr>
          <a:lstStyle>
            <a:lvl1pPr marL="252000" indent="-252000" algn="l" defTabSz="914400" rtl="0" eaLnBrk="1" latinLnBrk="1" hangingPunct="1">
              <a:lnSpc>
                <a:spcPct val="120000"/>
              </a:lnSpc>
              <a:spcBef>
                <a:spcPts val="1000"/>
              </a:spcBef>
              <a:buClr>
                <a:srgbClr val="D5B8EA"/>
              </a:buClr>
              <a:buSzPct val="100000"/>
              <a:buFontTx/>
              <a:buBlip>
                <a:blip r:embed="rId4"/>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atinLnBrk="0"/>
            <a:r>
              <a:rPr lang="id-ID" b="0" dirty="0">
                <a:solidFill>
                  <a:srgbClr val="000000"/>
                </a:solidFill>
                <a:highlight>
                  <a:srgbClr val="FFFFFF"/>
                </a:highlight>
                <a:latin typeface="Helvetica" panose="020B0604020202020204" pitchFamily="34" charset="0"/>
              </a:rPr>
              <a:t>Frekuensi WLAN 2.4 GHz ada 14 kanal </a:t>
            </a:r>
            <a:r>
              <a:rPr lang="id-ID" b="0" dirty="0" err="1">
                <a:solidFill>
                  <a:srgbClr val="000000"/>
                </a:solidFill>
                <a:highlight>
                  <a:srgbClr val="FFFFFF"/>
                </a:highlight>
                <a:latin typeface="Helvetica" panose="020B0604020202020204" pitchFamily="34" charset="0"/>
              </a:rPr>
              <a:t>wifi</a:t>
            </a:r>
            <a:r>
              <a:rPr lang="id-ID" b="0" dirty="0">
                <a:solidFill>
                  <a:srgbClr val="000000"/>
                </a:solidFill>
                <a:highlight>
                  <a:srgbClr val="FFFFFF"/>
                </a:highlight>
                <a:latin typeface="Helvetica" panose="020B0604020202020204" pitchFamily="34" charset="0"/>
              </a:rPr>
              <a:t>, namun ada negara yang hanya menerapkan 11 kanal seperti USA, 13 kanal seperti di </a:t>
            </a:r>
            <a:r>
              <a:rPr lang="id-ID" b="0" dirty="0" err="1">
                <a:solidFill>
                  <a:srgbClr val="000000"/>
                </a:solidFill>
                <a:highlight>
                  <a:srgbClr val="FFFFFF"/>
                </a:highlight>
                <a:latin typeface="Helvetica" panose="020B0604020202020204" pitchFamily="34" charset="0"/>
              </a:rPr>
              <a:t>eropa</a:t>
            </a:r>
            <a:r>
              <a:rPr lang="id-ID" b="0" dirty="0">
                <a:solidFill>
                  <a:srgbClr val="000000"/>
                </a:solidFill>
                <a:highlight>
                  <a:srgbClr val="FFFFFF"/>
                </a:highlight>
                <a:latin typeface="Helvetica" panose="020B0604020202020204" pitchFamily="34" charset="0"/>
              </a:rPr>
              <a:t> dan 14 kanal di jepang</a:t>
            </a:r>
          </a:p>
        </p:txBody>
      </p:sp>
      <p:sp>
        <p:nvSpPr>
          <p:cNvPr id="7" name="TextBox 6">
            <a:extLst>
              <a:ext uri="{FF2B5EF4-FFF2-40B4-BE49-F238E27FC236}">
                <a16:creationId xmlns:a16="http://schemas.microsoft.com/office/drawing/2014/main" id="{FA6F98B7-5E88-00AB-3303-6A1B2F039508}"/>
              </a:ext>
            </a:extLst>
          </p:cNvPr>
          <p:cNvSpPr txBox="1"/>
          <p:nvPr/>
        </p:nvSpPr>
        <p:spPr>
          <a:xfrm>
            <a:off x="6259132" y="4118414"/>
            <a:ext cx="2843638" cy="646331"/>
          </a:xfrm>
          <a:prstGeom prst="rect">
            <a:avLst/>
          </a:prstGeom>
          <a:noFill/>
        </p:spPr>
        <p:txBody>
          <a:bodyPr wrap="square">
            <a:spAutoFit/>
          </a:bodyPr>
          <a:lstStyle/>
          <a:p>
            <a:pPr latinLnBrk="0"/>
            <a:r>
              <a:rPr lang="id-ID" b="0" dirty="0">
                <a:solidFill>
                  <a:srgbClr val="000000"/>
                </a:solidFill>
                <a:highlight>
                  <a:srgbClr val="FFFFFF"/>
                </a:highlight>
                <a:latin typeface="Helvetica" panose="020B0604020202020204" pitchFamily="34" charset="0"/>
              </a:rPr>
              <a:t>Yang tidak </a:t>
            </a:r>
            <a:r>
              <a:rPr lang="id-ID" b="0" dirty="0" err="1">
                <a:solidFill>
                  <a:srgbClr val="000000"/>
                </a:solidFill>
                <a:highlight>
                  <a:srgbClr val="FFFFFF"/>
                </a:highlight>
                <a:latin typeface="Helvetica" panose="020B0604020202020204" pitchFamily="34" charset="0"/>
              </a:rPr>
              <a:t>overlap</a:t>
            </a:r>
            <a:r>
              <a:rPr lang="id-ID" b="0" dirty="0">
                <a:solidFill>
                  <a:srgbClr val="000000"/>
                </a:solidFill>
                <a:highlight>
                  <a:srgbClr val="FFFFFF"/>
                </a:highlight>
                <a:latin typeface="Helvetica" panose="020B0604020202020204" pitchFamily="34" charset="0"/>
              </a:rPr>
              <a:t> hanya kanal nomor 1, 6 dan 11</a:t>
            </a:r>
            <a:endParaRPr lang="id-ID" dirty="0">
              <a:highlight>
                <a:srgbClr val="FFFFFF"/>
              </a:highlight>
            </a:endParaRPr>
          </a:p>
        </p:txBody>
      </p:sp>
    </p:spTree>
    <p:extLst>
      <p:ext uri="{BB962C8B-B14F-4D97-AF65-F5344CB8AC3E}">
        <p14:creationId xmlns:p14="http://schemas.microsoft.com/office/powerpoint/2010/main" val="1207400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026"/>
                                        </p:tgtEl>
                                        <p:attrNameLst>
                                          <p:attrName>style.visibility</p:attrName>
                                        </p:attrNameLst>
                                      </p:cBhvr>
                                      <p:to>
                                        <p:strVal val="visible"/>
                                      </p:to>
                                    </p:set>
                                    <p:animEffect transition="in" filter="fade">
                                      <p:cBhvr>
                                        <p:cTn id="15" dur="500"/>
                                        <p:tgtEl>
                                          <p:spTgt spid="102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3196709" cy="604781"/>
          </a:xfrm>
        </p:spPr>
        <p:txBody>
          <a:bodyPr/>
          <a:lstStyle/>
          <a:p>
            <a:r>
              <a:rPr lang="id-ID" altLang="ko-KR" dirty="0">
                <a:latin typeface="Arial" panose="020B0604020202020204" pitchFamily="34" charset="0"/>
                <a:cs typeface="Arial" panose="020B0604020202020204" pitchFamily="34" charset="0"/>
              </a:rPr>
              <a:t>WLAN – 5 GHz</a:t>
            </a:r>
            <a:endParaRPr lang="ko-KR" altLang="en-US" dirty="0">
              <a:latin typeface="Arial" panose="020B0604020202020204" pitchFamily="34" charset="0"/>
              <a:cs typeface="Arial" panose="020B0604020202020204" pitchFamily="34" charset="0"/>
            </a:endParaRPr>
          </a:p>
        </p:txBody>
      </p:sp>
      <p:sp>
        <p:nvSpPr>
          <p:cNvPr id="6" name="내용 개체 틀 2">
            <a:extLst>
              <a:ext uri="{FF2B5EF4-FFF2-40B4-BE49-F238E27FC236}">
                <a16:creationId xmlns:a16="http://schemas.microsoft.com/office/drawing/2014/main" id="{54F296F9-A53C-B464-25DA-51E8AE38C51C}"/>
              </a:ext>
            </a:extLst>
          </p:cNvPr>
          <p:cNvSpPr txBox="1">
            <a:spLocks/>
          </p:cNvSpPr>
          <p:nvPr/>
        </p:nvSpPr>
        <p:spPr>
          <a:xfrm>
            <a:off x="240789" y="4749800"/>
            <a:ext cx="9088405" cy="1993900"/>
          </a:xfrm>
          <a:prstGeom prst="rect">
            <a:avLst/>
          </a:prstGeom>
        </p:spPr>
        <p:txBody>
          <a:bodyPr vert="horz" wrap="square" lIns="91440" tIns="45720" rIns="91440" bIns="45720" rtlCol="0">
            <a:normAutofit fontScale="77500" lnSpcReduction="20000"/>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atinLnBrk="0"/>
            <a:r>
              <a:rPr lang="id-ID" b="0" dirty="0">
                <a:solidFill>
                  <a:srgbClr val="000000"/>
                </a:solidFill>
                <a:highlight>
                  <a:srgbClr val="FFFFFF"/>
                </a:highlight>
                <a:latin typeface="Helvetica" panose="020B0604020202020204" pitchFamily="34" charset="0"/>
              </a:rPr>
              <a:t>Frekuensi WLAN 5 GHz ada 24 kanal </a:t>
            </a:r>
            <a:r>
              <a:rPr lang="id-ID" b="0" dirty="0" err="1">
                <a:solidFill>
                  <a:srgbClr val="000000"/>
                </a:solidFill>
                <a:highlight>
                  <a:srgbClr val="FFFFFF"/>
                </a:highlight>
                <a:latin typeface="Helvetica" panose="020B0604020202020204" pitchFamily="34" charset="0"/>
              </a:rPr>
              <a:t>wifi</a:t>
            </a:r>
            <a:r>
              <a:rPr lang="id-ID" b="0" dirty="0">
                <a:solidFill>
                  <a:srgbClr val="000000"/>
                </a:solidFill>
                <a:highlight>
                  <a:srgbClr val="FFFFFF"/>
                </a:highlight>
                <a:latin typeface="Helvetica" panose="020B0604020202020204" pitchFamily="34" charset="0"/>
              </a:rPr>
              <a:t> yang tidak </a:t>
            </a:r>
            <a:r>
              <a:rPr lang="id-ID" b="0" dirty="0" err="1">
                <a:solidFill>
                  <a:srgbClr val="000000"/>
                </a:solidFill>
                <a:highlight>
                  <a:srgbClr val="FFFFFF"/>
                </a:highlight>
                <a:latin typeface="Helvetica" panose="020B0604020202020204" pitchFamily="34" charset="0"/>
              </a:rPr>
              <a:t>overlap</a:t>
            </a:r>
            <a:endParaRPr lang="id-ID" b="0" dirty="0">
              <a:solidFill>
                <a:srgbClr val="000000"/>
              </a:solidFill>
              <a:highlight>
                <a:srgbClr val="FFFFFF"/>
              </a:highlight>
              <a:latin typeface="Helvetica" panose="020B0604020202020204" pitchFamily="34" charset="0"/>
            </a:endParaRPr>
          </a:p>
          <a:p>
            <a:pPr latinLnBrk="0"/>
            <a:r>
              <a:rPr lang="id-ID" b="0" dirty="0">
                <a:solidFill>
                  <a:srgbClr val="000000"/>
                </a:solidFill>
                <a:highlight>
                  <a:srgbClr val="FFFFFF"/>
                </a:highlight>
                <a:latin typeface="Helvetica" panose="020B0604020202020204" pitchFamily="34" charset="0"/>
              </a:rPr>
              <a:t>Dengan frekuensi yang lebih tinggi, pengiriman data atau kecepatan transmisi juga lebih cepat dibanding kanal dengan frekuensi 2.4 GHz </a:t>
            </a:r>
            <a:endParaRPr lang="id-ID" dirty="0">
              <a:highlight>
                <a:srgbClr val="FFFFFF"/>
              </a:highlight>
            </a:endParaRPr>
          </a:p>
        </p:txBody>
      </p:sp>
      <p:pic>
        <p:nvPicPr>
          <p:cNvPr id="2050" name="Picture 2" descr="Perbedaan WIFI 2.4 GHz dan 5 GHz, Kelebihan dan Kekurangan">
            <a:extLst>
              <a:ext uri="{FF2B5EF4-FFF2-40B4-BE49-F238E27FC236}">
                <a16:creationId xmlns:a16="http://schemas.microsoft.com/office/drawing/2014/main" id="{2A10A2B4-B3E9-389F-A71D-73C9CE723ED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805" t="27949" r="4680" b="4848"/>
          <a:stretch/>
        </p:blipFill>
        <p:spPr bwMode="auto">
          <a:xfrm>
            <a:off x="428262" y="1154777"/>
            <a:ext cx="8900932" cy="35950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6690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2050"/>
                                        </p:tgtEl>
                                        <p:attrNameLst>
                                          <p:attrName>style.visibility</p:attrName>
                                        </p:attrNameLst>
                                      </p:cBhvr>
                                      <p:to>
                                        <p:strVal val="visible"/>
                                      </p:to>
                                    </p:set>
                                    <p:animEffect transition="in" filter="fade">
                                      <p:cBhvr>
                                        <p:cTn id="10"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5133136" cy="604781"/>
          </a:xfrm>
        </p:spPr>
        <p:txBody>
          <a:bodyPr/>
          <a:lstStyle/>
          <a:p>
            <a:r>
              <a:rPr lang="id-ID" altLang="ko-KR" dirty="0">
                <a:latin typeface="Arial" panose="020B0604020202020204" pitchFamily="34" charset="0"/>
                <a:cs typeface="Arial" panose="020B0604020202020204" pitchFamily="34" charset="0"/>
              </a:rPr>
              <a:t>Manajemen Kanal WLAN</a:t>
            </a:r>
            <a:endParaRPr lang="ko-KR" altLang="en-US" dirty="0">
              <a:latin typeface="Arial" panose="020B0604020202020204" pitchFamily="34" charset="0"/>
              <a:cs typeface="Arial" panose="020B0604020202020204" pitchFamily="34" charset="0"/>
            </a:endParaRPr>
          </a:p>
        </p:txBody>
      </p:sp>
      <p:pic>
        <p:nvPicPr>
          <p:cNvPr id="3074" name="Picture 2">
            <a:extLst>
              <a:ext uri="{FF2B5EF4-FFF2-40B4-BE49-F238E27FC236}">
                <a16:creationId xmlns:a16="http://schemas.microsoft.com/office/drawing/2014/main" id="{68794D62-265D-499F-B983-9931D2CE74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107" y="1495943"/>
            <a:ext cx="3769509" cy="300899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614722F9-F253-F461-AC94-A6FE87B6588B}"/>
              </a:ext>
            </a:extLst>
          </p:cNvPr>
          <p:cNvPicPr>
            <a:picLocks noChangeAspect="1"/>
          </p:cNvPicPr>
          <p:nvPr/>
        </p:nvPicPr>
        <p:blipFill>
          <a:blip r:embed="rId3"/>
          <a:stretch>
            <a:fillRect/>
          </a:stretch>
        </p:blipFill>
        <p:spPr>
          <a:xfrm>
            <a:off x="4992527" y="1495943"/>
            <a:ext cx="3850532" cy="3073671"/>
          </a:xfrm>
          <a:prstGeom prst="rect">
            <a:avLst/>
          </a:prstGeom>
        </p:spPr>
      </p:pic>
      <p:sp>
        <p:nvSpPr>
          <p:cNvPr id="7" name="TextBox 6">
            <a:extLst>
              <a:ext uri="{FF2B5EF4-FFF2-40B4-BE49-F238E27FC236}">
                <a16:creationId xmlns:a16="http://schemas.microsoft.com/office/drawing/2014/main" id="{261DB9AA-0648-3D51-D3B8-431F157B0F2D}"/>
              </a:ext>
            </a:extLst>
          </p:cNvPr>
          <p:cNvSpPr txBox="1"/>
          <p:nvPr/>
        </p:nvSpPr>
        <p:spPr>
          <a:xfrm>
            <a:off x="5373925" y="4722014"/>
            <a:ext cx="3769509" cy="400110"/>
          </a:xfrm>
          <a:prstGeom prst="rect">
            <a:avLst/>
          </a:prstGeom>
          <a:noFill/>
        </p:spPr>
        <p:txBody>
          <a:bodyPr wrap="square">
            <a:spAutoFit/>
          </a:bodyPr>
          <a:lstStyle/>
          <a:p>
            <a:pPr algn="ctr" latinLnBrk="0"/>
            <a:r>
              <a:rPr lang="id-ID" sz="2000" dirty="0">
                <a:solidFill>
                  <a:srgbClr val="000000"/>
                </a:solidFill>
                <a:highlight>
                  <a:srgbClr val="FBFBFB"/>
                </a:highlight>
                <a:latin typeface="Helvetica" panose="020B0604020202020204" pitchFamily="34" charset="0"/>
              </a:rPr>
              <a:t>5 GHz</a:t>
            </a:r>
            <a:endParaRPr lang="id-ID" sz="2000" dirty="0"/>
          </a:p>
        </p:txBody>
      </p:sp>
      <p:sp>
        <p:nvSpPr>
          <p:cNvPr id="8" name="TextBox 7">
            <a:extLst>
              <a:ext uri="{FF2B5EF4-FFF2-40B4-BE49-F238E27FC236}">
                <a16:creationId xmlns:a16="http://schemas.microsoft.com/office/drawing/2014/main" id="{461F7321-6E13-5211-E570-534EB024F2C4}"/>
              </a:ext>
            </a:extLst>
          </p:cNvPr>
          <p:cNvSpPr txBox="1"/>
          <p:nvPr/>
        </p:nvSpPr>
        <p:spPr>
          <a:xfrm>
            <a:off x="547507" y="4722014"/>
            <a:ext cx="3769509" cy="400110"/>
          </a:xfrm>
          <a:prstGeom prst="rect">
            <a:avLst/>
          </a:prstGeom>
          <a:noFill/>
        </p:spPr>
        <p:txBody>
          <a:bodyPr wrap="square">
            <a:spAutoFit/>
          </a:bodyPr>
          <a:lstStyle/>
          <a:p>
            <a:pPr algn="ctr" latinLnBrk="0"/>
            <a:r>
              <a:rPr lang="id-ID" sz="2000" dirty="0">
                <a:solidFill>
                  <a:srgbClr val="000000"/>
                </a:solidFill>
                <a:highlight>
                  <a:srgbClr val="FBFBFB"/>
                </a:highlight>
                <a:latin typeface="Helvetica" panose="020B0604020202020204" pitchFamily="34" charset="0"/>
              </a:rPr>
              <a:t>2.4 GHz</a:t>
            </a:r>
            <a:endParaRPr lang="id-ID" sz="2000" dirty="0"/>
          </a:p>
        </p:txBody>
      </p:sp>
      <p:sp>
        <p:nvSpPr>
          <p:cNvPr id="9" name="TextBox 8">
            <a:extLst>
              <a:ext uri="{FF2B5EF4-FFF2-40B4-BE49-F238E27FC236}">
                <a16:creationId xmlns:a16="http://schemas.microsoft.com/office/drawing/2014/main" id="{AD5541C1-B8A1-1BB2-A95D-95CD42370A1B}"/>
              </a:ext>
            </a:extLst>
          </p:cNvPr>
          <p:cNvSpPr txBox="1"/>
          <p:nvPr/>
        </p:nvSpPr>
        <p:spPr>
          <a:xfrm>
            <a:off x="240789" y="5346640"/>
            <a:ext cx="8902645" cy="1323439"/>
          </a:xfrm>
          <a:prstGeom prst="rect">
            <a:avLst/>
          </a:prstGeom>
          <a:noFill/>
        </p:spPr>
        <p:txBody>
          <a:bodyPr wrap="square">
            <a:spAutoFit/>
          </a:bodyPr>
          <a:lstStyle/>
          <a:p>
            <a:pPr latinLnBrk="0"/>
            <a:r>
              <a:rPr lang="id-ID" sz="2000" dirty="0">
                <a:solidFill>
                  <a:srgbClr val="000000"/>
                </a:solidFill>
                <a:highlight>
                  <a:srgbClr val="FBFBFB"/>
                </a:highlight>
                <a:latin typeface="Helvetica" panose="020B0604020202020204" pitchFamily="34" charset="0"/>
              </a:rPr>
              <a:t>Untuk mengurangi interferensi atau penggunaan kanal frekuensi yang sama antar beberapa WLAN, yang dapat menyebabkan berkurangnya kecepatan transmisi, diperlukan manajemen kanal agar pada satu area tidak terpapar kanal dengan frekuensi yang sama</a:t>
            </a:r>
            <a:endParaRPr lang="id-ID" sz="2000" dirty="0"/>
          </a:p>
        </p:txBody>
      </p:sp>
      <p:sp>
        <p:nvSpPr>
          <p:cNvPr id="10" name="TextBox 9">
            <a:extLst>
              <a:ext uri="{FF2B5EF4-FFF2-40B4-BE49-F238E27FC236}">
                <a16:creationId xmlns:a16="http://schemas.microsoft.com/office/drawing/2014/main" id="{AA8C621C-4A20-8023-C4D0-986312B979DD}"/>
              </a:ext>
            </a:extLst>
          </p:cNvPr>
          <p:cNvSpPr txBox="1"/>
          <p:nvPr/>
        </p:nvSpPr>
        <p:spPr>
          <a:xfrm>
            <a:off x="9560688" y="945435"/>
            <a:ext cx="2510662" cy="2862322"/>
          </a:xfrm>
          <a:prstGeom prst="rect">
            <a:avLst/>
          </a:prstGeom>
          <a:noFill/>
        </p:spPr>
        <p:txBody>
          <a:bodyPr wrap="square">
            <a:spAutoFit/>
          </a:bodyPr>
          <a:lstStyle/>
          <a:p>
            <a:pPr latinLnBrk="0"/>
            <a:r>
              <a:rPr lang="id-ID" sz="2000" dirty="0">
                <a:solidFill>
                  <a:srgbClr val="000000"/>
                </a:solidFill>
                <a:highlight>
                  <a:srgbClr val="FBFBFB"/>
                </a:highlight>
                <a:latin typeface="Helvetica" panose="020B0604020202020204" pitchFamily="34" charset="0"/>
              </a:rPr>
              <a:t>Pilihan kombinasi pada kanal 2.4 GHz adalah kanal 1, 6, 11, sedangkan pada frekuensi 5 GHz kombinasinya jadi lebih banyak karena ada 24 kanal yang tidak saling </a:t>
            </a:r>
            <a:r>
              <a:rPr lang="id-ID" sz="2000" dirty="0" err="1">
                <a:solidFill>
                  <a:srgbClr val="000000"/>
                </a:solidFill>
                <a:highlight>
                  <a:srgbClr val="FBFBFB"/>
                </a:highlight>
                <a:latin typeface="Helvetica" panose="020B0604020202020204" pitchFamily="34" charset="0"/>
              </a:rPr>
              <a:t>overlap</a:t>
            </a:r>
            <a:endParaRPr lang="id-ID" sz="2000" dirty="0"/>
          </a:p>
        </p:txBody>
      </p:sp>
    </p:spTree>
    <p:extLst>
      <p:ext uri="{BB962C8B-B14F-4D97-AF65-F5344CB8AC3E}">
        <p14:creationId xmlns:p14="http://schemas.microsoft.com/office/powerpoint/2010/main" val="1448476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7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3007555" cy="604781"/>
          </a:xfrm>
        </p:spPr>
        <p:txBody>
          <a:bodyPr/>
          <a:lstStyle/>
          <a:p>
            <a:r>
              <a:rPr lang="id-ID" altLang="ko-KR" dirty="0">
                <a:latin typeface="Arial" panose="020B0604020202020204" pitchFamily="34" charset="0"/>
                <a:cs typeface="Arial" panose="020B0604020202020204" pitchFamily="34" charset="0"/>
              </a:rPr>
              <a:t>Contoh WLAN</a:t>
            </a:r>
            <a:endParaRPr lang="ko-KR" altLang="en-US" dirty="0">
              <a:latin typeface="Arial" panose="020B0604020202020204" pitchFamily="34" charset="0"/>
              <a:cs typeface="Arial" panose="020B0604020202020204" pitchFamily="34" charset="0"/>
            </a:endParaRPr>
          </a:p>
        </p:txBody>
      </p:sp>
      <p:pic>
        <p:nvPicPr>
          <p:cNvPr id="3" name="Picture 2" descr="graphics/05fig04.gif">
            <a:extLst>
              <a:ext uri="{FF2B5EF4-FFF2-40B4-BE49-F238E27FC236}">
                <a16:creationId xmlns:a16="http://schemas.microsoft.com/office/drawing/2014/main" id="{DE81492E-25A9-B69D-8DC6-17F748DC92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6563" y="1755473"/>
            <a:ext cx="5343895" cy="1931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BC123922-A4A1-40E0-849A-3ABF96D4A33E}"/>
              </a:ext>
            </a:extLst>
          </p:cNvPr>
          <p:cNvSpPr txBox="1"/>
          <p:nvPr/>
        </p:nvSpPr>
        <p:spPr>
          <a:xfrm>
            <a:off x="747622" y="1281082"/>
            <a:ext cx="3767378" cy="400110"/>
          </a:xfrm>
          <a:prstGeom prst="rect">
            <a:avLst/>
          </a:prstGeom>
          <a:noFill/>
        </p:spPr>
        <p:txBody>
          <a:bodyPr wrap="none">
            <a:spAutoFit/>
          </a:bodyPr>
          <a:lstStyle/>
          <a:p>
            <a:pPr eaLnBrk="1" hangingPunct="1">
              <a:defRPr/>
            </a:pPr>
            <a:r>
              <a:rPr lang="en-US" sz="2000" dirty="0">
                <a:solidFill>
                  <a:schemeClr val="tx1"/>
                </a:solidFill>
                <a:latin typeface="+mj-lt"/>
              </a:rPr>
              <a:t>Home And Small Office WLAN</a:t>
            </a:r>
            <a:endParaRPr lang="id-ID" sz="2000" dirty="0">
              <a:solidFill>
                <a:schemeClr val="tx1"/>
              </a:solidFill>
              <a:latin typeface="+mj-lt"/>
            </a:endParaRPr>
          </a:p>
        </p:txBody>
      </p:sp>
      <p:pic>
        <p:nvPicPr>
          <p:cNvPr id="6" name="Picture 4" descr="graphics/05fig06.gif">
            <a:extLst>
              <a:ext uri="{FF2B5EF4-FFF2-40B4-BE49-F238E27FC236}">
                <a16:creationId xmlns:a16="http://schemas.microsoft.com/office/drawing/2014/main" id="{208430F2-2D2C-F5D0-15BA-7DBD0CC46D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57927" y="1638330"/>
            <a:ext cx="3850720" cy="2849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62FFA4CA-F97A-3D82-0BB9-0C8C77655993}"/>
              </a:ext>
            </a:extLst>
          </p:cNvPr>
          <p:cNvSpPr txBox="1"/>
          <p:nvPr/>
        </p:nvSpPr>
        <p:spPr>
          <a:xfrm>
            <a:off x="6582539" y="1092290"/>
            <a:ext cx="2978150" cy="400050"/>
          </a:xfrm>
          <a:prstGeom prst="rect">
            <a:avLst/>
          </a:prstGeom>
          <a:noFill/>
        </p:spPr>
        <p:txBody>
          <a:bodyPr wrap="none">
            <a:spAutoFit/>
          </a:bodyPr>
          <a:lstStyle/>
          <a:p>
            <a:pPr eaLnBrk="1" hangingPunct="1">
              <a:defRPr/>
            </a:pPr>
            <a:r>
              <a:rPr lang="en-US" sz="2000" dirty="0">
                <a:solidFill>
                  <a:schemeClr val="tx1"/>
                </a:solidFill>
                <a:latin typeface="+mj-lt"/>
              </a:rPr>
              <a:t>Enterprise Wireless LAN</a:t>
            </a:r>
            <a:endParaRPr lang="id-ID" sz="2000" dirty="0">
              <a:solidFill>
                <a:schemeClr val="tx1"/>
              </a:solidFill>
              <a:latin typeface="+mj-lt"/>
            </a:endParaRPr>
          </a:p>
        </p:txBody>
      </p:sp>
      <p:pic>
        <p:nvPicPr>
          <p:cNvPr id="9" name="Picture 6" descr="graphics/05fig07.gif">
            <a:extLst>
              <a:ext uri="{FF2B5EF4-FFF2-40B4-BE49-F238E27FC236}">
                <a16:creationId xmlns:a16="http://schemas.microsoft.com/office/drawing/2014/main" id="{228234BC-B9AF-FF0D-2F88-569B6949618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7187" y="4722812"/>
            <a:ext cx="4959851" cy="1691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a:extLst>
              <a:ext uri="{FF2B5EF4-FFF2-40B4-BE49-F238E27FC236}">
                <a16:creationId xmlns:a16="http://schemas.microsoft.com/office/drawing/2014/main" id="{0498DFA2-880E-BA3A-7F19-E427138823BA}"/>
              </a:ext>
            </a:extLst>
          </p:cNvPr>
          <p:cNvSpPr txBox="1"/>
          <p:nvPr/>
        </p:nvSpPr>
        <p:spPr>
          <a:xfrm>
            <a:off x="1557578" y="4087813"/>
            <a:ext cx="2511425" cy="400050"/>
          </a:xfrm>
          <a:prstGeom prst="rect">
            <a:avLst/>
          </a:prstGeom>
          <a:noFill/>
        </p:spPr>
        <p:txBody>
          <a:bodyPr wrap="none">
            <a:spAutoFit/>
          </a:bodyPr>
          <a:lstStyle/>
          <a:p>
            <a:pPr eaLnBrk="1" hangingPunct="1">
              <a:defRPr/>
            </a:pPr>
            <a:r>
              <a:rPr lang="en-US" sz="2000" dirty="0">
                <a:solidFill>
                  <a:schemeClr val="tx1"/>
                </a:solidFill>
                <a:latin typeface="+mj-lt"/>
              </a:rPr>
              <a:t>Public Wireless LAN</a:t>
            </a:r>
            <a:endParaRPr lang="id-ID" sz="2000" dirty="0">
              <a:solidFill>
                <a:schemeClr val="tx1"/>
              </a:solidFill>
              <a:latin typeface="+mj-lt"/>
            </a:endParaRPr>
          </a:p>
        </p:txBody>
      </p:sp>
      <p:pic>
        <p:nvPicPr>
          <p:cNvPr id="11" name="Picture 10" descr="graphics/05fig08.gif">
            <a:extLst>
              <a:ext uri="{FF2B5EF4-FFF2-40B4-BE49-F238E27FC236}">
                <a16:creationId xmlns:a16="http://schemas.microsoft.com/office/drawing/2014/main" id="{12EA712C-E234-52C9-D0AC-5EA108A61E6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12935" y="5698267"/>
            <a:ext cx="3728614" cy="716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a:extLst>
              <a:ext uri="{FF2B5EF4-FFF2-40B4-BE49-F238E27FC236}">
                <a16:creationId xmlns:a16="http://schemas.microsoft.com/office/drawing/2014/main" id="{DF217118-C7A9-4AEF-A396-65172C78D67C}"/>
              </a:ext>
            </a:extLst>
          </p:cNvPr>
          <p:cNvSpPr txBox="1"/>
          <p:nvPr/>
        </p:nvSpPr>
        <p:spPr>
          <a:xfrm>
            <a:off x="6257927" y="5019615"/>
            <a:ext cx="2688108" cy="400110"/>
          </a:xfrm>
          <a:prstGeom prst="rect">
            <a:avLst/>
          </a:prstGeom>
          <a:noFill/>
        </p:spPr>
        <p:txBody>
          <a:bodyPr wrap="none">
            <a:spAutoFit/>
          </a:bodyPr>
          <a:lstStyle/>
          <a:p>
            <a:pPr eaLnBrk="1" hangingPunct="1">
              <a:defRPr/>
            </a:pPr>
            <a:r>
              <a:rPr lang="en-US" sz="2000" dirty="0">
                <a:solidFill>
                  <a:schemeClr val="tx1"/>
                </a:solidFill>
                <a:latin typeface="+mj-lt"/>
              </a:rPr>
              <a:t>Ad Hoc Wireless LAN</a:t>
            </a:r>
            <a:endParaRPr lang="id-ID" sz="2000" dirty="0">
              <a:solidFill>
                <a:schemeClr val="tx1"/>
              </a:solidFill>
              <a:latin typeface="+mj-lt"/>
            </a:endParaRPr>
          </a:p>
        </p:txBody>
      </p:sp>
    </p:spTree>
    <p:extLst>
      <p:ext uri="{BB962C8B-B14F-4D97-AF65-F5344CB8AC3E}">
        <p14:creationId xmlns:p14="http://schemas.microsoft.com/office/powerpoint/2010/main" val="861714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par>
                                <p:cTn id="16" presetID="10" presetClass="entr" presetSubtype="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par>
                                <p:cTn id="24" presetID="10" presetClass="entr" presetSubtype="0"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par>
                                <p:cTn id="32" presetID="10" presetClass="entr" presetSubtype="0"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10" grpId="0"/>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2723823" cy="604781"/>
          </a:xfrm>
        </p:spPr>
        <p:txBody>
          <a:bodyPr/>
          <a:lstStyle/>
          <a:p>
            <a:r>
              <a:rPr lang="id-ID" altLang="ko-KR" dirty="0">
                <a:latin typeface="Arial" panose="020B0604020202020204" pitchFamily="34" charset="0"/>
                <a:cs typeface="Arial" panose="020B0604020202020204" pitchFamily="34" charset="0"/>
              </a:rPr>
              <a:t>Wireless NIC</a:t>
            </a:r>
            <a:endParaRPr lang="ko-KR" altLang="en-US"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58F7128F-D6FE-45E1-6385-57CF4F5731A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3039" b="19304"/>
          <a:stretch/>
        </p:blipFill>
        <p:spPr bwMode="auto">
          <a:xfrm>
            <a:off x="1077213" y="1173818"/>
            <a:ext cx="2723823" cy="1842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5">
            <a:extLst>
              <a:ext uri="{FF2B5EF4-FFF2-40B4-BE49-F238E27FC236}">
                <a16:creationId xmlns:a16="http://schemas.microsoft.com/office/drawing/2014/main" id="{E9CFEC4C-0D1B-D98D-C33D-442A02B498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4746" y="953134"/>
            <a:ext cx="2929162" cy="2929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7">
            <a:extLst>
              <a:ext uri="{FF2B5EF4-FFF2-40B4-BE49-F238E27FC236}">
                <a16:creationId xmlns:a16="http://schemas.microsoft.com/office/drawing/2014/main" id="{A3ADD9A3-D39A-5993-2D1F-072059A9A7A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4225" y="3129228"/>
            <a:ext cx="3712015" cy="2783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 descr="2.0 Usb Adapter Mini Wifi 802.11n/b/g Wlan Card Wifi Adapter 300 Mbps - Buy  Rtl8188 Ctv /etv /ftv Eus Chipset Wifi Adaptor Pc Laptop Rtl8188 Wifi  Adaptor,150mbps Rtl8188 Wifi Product on Alibaba.com">
            <a:extLst>
              <a:ext uri="{FF2B5EF4-FFF2-40B4-BE49-F238E27FC236}">
                <a16:creationId xmlns:a16="http://schemas.microsoft.com/office/drawing/2014/main" id="{05EEE167-F826-7595-051A-DE437195FCE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9459" y="1173818"/>
            <a:ext cx="2143125" cy="2089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4" descr="USB Wifi Adapter for PC, EDUP AC600M USB Wi-fi Dongle 802.11ac Wireless  Network Adapter with Dual Band 2.4GHz/5Ghz High Gain Antenna for Desktop  Laptop support Windows XP/Vista/7/8.1/10 Mac 10.7-10.15 - Newegg.com">
            <a:extLst>
              <a:ext uri="{FF2B5EF4-FFF2-40B4-BE49-F238E27FC236}">
                <a16:creationId xmlns:a16="http://schemas.microsoft.com/office/drawing/2014/main" id="{EDD6357E-2B9F-A56C-8B28-4BAC71D43A3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82969" y="3263186"/>
            <a:ext cx="2626061" cy="2830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a:extLst>
              <a:ext uri="{FF2B5EF4-FFF2-40B4-BE49-F238E27FC236}">
                <a16:creationId xmlns:a16="http://schemas.microsoft.com/office/drawing/2014/main" id="{9D1AA316-85A3-6BEE-B6B0-38921D3B770C}"/>
              </a:ext>
            </a:extLst>
          </p:cNvPr>
          <p:cNvSpPr txBox="1"/>
          <p:nvPr/>
        </p:nvSpPr>
        <p:spPr>
          <a:xfrm>
            <a:off x="1348016" y="6074060"/>
            <a:ext cx="2446952" cy="400110"/>
          </a:xfrm>
          <a:prstGeom prst="rect">
            <a:avLst/>
          </a:prstGeom>
          <a:noFill/>
        </p:spPr>
        <p:txBody>
          <a:bodyPr wrap="none">
            <a:spAutoFit/>
          </a:bodyPr>
          <a:lstStyle/>
          <a:p>
            <a:pPr eaLnBrk="1" hangingPunct="1">
              <a:defRPr/>
            </a:pPr>
            <a:r>
              <a:rPr lang="id-ID" sz="2000" dirty="0">
                <a:solidFill>
                  <a:schemeClr val="tx1"/>
                </a:solidFill>
                <a:latin typeface="+mj-lt"/>
              </a:rPr>
              <a:t>LAPTOP WLAN NIC</a:t>
            </a:r>
          </a:p>
        </p:txBody>
      </p:sp>
      <p:sp>
        <p:nvSpPr>
          <p:cNvPr id="13" name="TextBox 12">
            <a:extLst>
              <a:ext uri="{FF2B5EF4-FFF2-40B4-BE49-F238E27FC236}">
                <a16:creationId xmlns:a16="http://schemas.microsoft.com/office/drawing/2014/main" id="{48C4FE96-D2E5-6898-B366-9861BF7E9FEA}"/>
              </a:ext>
            </a:extLst>
          </p:cNvPr>
          <p:cNvSpPr txBox="1"/>
          <p:nvPr/>
        </p:nvSpPr>
        <p:spPr>
          <a:xfrm>
            <a:off x="9700085" y="3513019"/>
            <a:ext cx="1842171" cy="400110"/>
          </a:xfrm>
          <a:prstGeom prst="rect">
            <a:avLst/>
          </a:prstGeom>
          <a:noFill/>
        </p:spPr>
        <p:txBody>
          <a:bodyPr wrap="none">
            <a:spAutoFit/>
          </a:bodyPr>
          <a:lstStyle/>
          <a:p>
            <a:pPr eaLnBrk="1" hangingPunct="1">
              <a:defRPr/>
            </a:pPr>
            <a:r>
              <a:rPr lang="id-ID" sz="2000" dirty="0">
                <a:solidFill>
                  <a:schemeClr val="tx1"/>
                </a:solidFill>
                <a:latin typeface="+mj-lt"/>
              </a:rPr>
              <a:t>PC WLAN NIC</a:t>
            </a:r>
          </a:p>
        </p:txBody>
      </p:sp>
      <p:sp>
        <p:nvSpPr>
          <p:cNvPr id="14" name="TextBox 13">
            <a:extLst>
              <a:ext uri="{FF2B5EF4-FFF2-40B4-BE49-F238E27FC236}">
                <a16:creationId xmlns:a16="http://schemas.microsoft.com/office/drawing/2014/main" id="{DEC7BB0C-AB8B-A03B-71F4-200A202600B5}"/>
              </a:ext>
            </a:extLst>
          </p:cNvPr>
          <p:cNvSpPr txBox="1"/>
          <p:nvPr/>
        </p:nvSpPr>
        <p:spPr>
          <a:xfrm>
            <a:off x="6346112" y="3713074"/>
            <a:ext cx="2000869" cy="1323439"/>
          </a:xfrm>
          <a:prstGeom prst="rect">
            <a:avLst/>
          </a:prstGeom>
          <a:noFill/>
        </p:spPr>
        <p:txBody>
          <a:bodyPr wrap="none">
            <a:spAutoFit/>
          </a:bodyPr>
          <a:lstStyle/>
          <a:p>
            <a:pPr eaLnBrk="1" hangingPunct="1">
              <a:defRPr/>
            </a:pPr>
            <a:r>
              <a:rPr lang="id-ID" sz="2000" dirty="0">
                <a:solidFill>
                  <a:schemeClr val="tx1"/>
                </a:solidFill>
                <a:latin typeface="+mj-lt"/>
              </a:rPr>
              <a:t>USB WLAN NIC</a:t>
            </a:r>
          </a:p>
          <a:p>
            <a:pPr eaLnBrk="1" hangingPunct="1">
              <a:defRPr/>
            </a:pPr>
            <a:endParaRPr lang="id-ID" sz="2000" dirty="0">
              <a:latin typeface="+mj-lt"/>
            </a:endParaRPr>
          </a:p>
          <a:p>
            <a:pPr eaLnBrk="1" hangingPunct="1">
              <a:defRPr/>
            </a:pPr>
            <a:r>
              <a:rPr lang="id-ID" sz="2000" dirty="0">
                <a:latin typeface="+mj-lt"/>
              </a:rPr>
              <a:t>Bisa untuk </a:t>
            </a:r>
          </a:p>
          <a:p>
            <a:pPr eaLnBrk="1" hangingPunct="1">
              <a:defRPr/>
            </a:pPr>
            <a:r>
              <a:rPr lang="id-ID" sz="2000" dirty="0">
                <a:latin typeface="+mj-lt"/>
              </a:rPr>
              <a:t>laptop atau PC</a:t>
            </a:r>
          </a:p>
        </p:txBody>
      </p:sp>
    </p:spTree>
    <p:extLst>
      <p:ext uri="{BB962C8B-B14F-4D97-AF65-F5344CB8AC3E}">
        <p14:creationId xmlns:p14="http://schemas.microsoft.com/office/powerpoint/2010/main" val="1416552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par>
                                <p:cTn id="19" presetID="10" presetClass="entr" presetSubtype="0"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500"/>
                                        <p:tgtEl>
                                          <p:spTgt spid="8"/>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5558445" cy="604781"/>
          </a:xfrm>
        </p:spPr>
        <p:txBody>
          <a:bodyPr/>
          <a:lstStyle/>
          <a:p>
            <a:r>
              <a:rPr lang="id-ID" altLang="ko-KR" dirty="0">
                <a:latin typeface="Arial" panose="020B0604020202020204" pitchFamily="34" charset="0"/>
                <a:cs typeface="Arial" panose="020B0604020202020204" pitchFamily="34" charset="0"/>
              </a:rPr>
              <a:t>Jenis Komunikasi Antar Titik</a:t>
            </a:r>
            <a:endParaRPr lang="ko-KR" altLang="en-US" dirty="0">
              <a:latin typeface="Arial" panose="020B0604020202020204" pitchFamily="34" charset="0"/>
              <a:cs typeface="Arial" panose="020B0604020202020204" pitchFamily="34" charset="0"/>
            </a:endParaRPr>
          </a:p>
        </p:txBody>
      </p:sp>
      <p:sp>
        <p:nvSpPr>
          <p:cNvPr id="3" name="내용 개체 틀 2">
            <a:extLst>
              <a:ext uri="{FF2B5EF4-FFF2-40B4-BE49-F238E27FC236}">
                <a16:creationId xmlns:a16="http://schemas.microsoft.com/office/drawing/2014/main" id="{71E81FCF-F4B5-21E2-AC95-DF603C4FB95E}"/>
              </a:ext>
            </a:extLst>
          </p:cNvPr>
          <p:cNvSpPr txBox="1">
            <a:spLocks/>
          </p:cNvSpPr>
          <p:nvPr/>
        </p:nvSpPr>
        <p:spPr>
          <a:xfrm>
            <a:off x="5216165" y="1131168"/>
            <a:ext cx="6855185" cy="1571172"/>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400" b="0" dirty="0" err="1">
                <a:latin typeface="Nunito" pitchFamily="2" charset="0"/>
                <a:cs typeface="Arial" panose="020B0604020202020204" pitchFamily="34" charset="0"/>
              </a:rPr>
              <a:t>Point</a:t>
            </a:r>
            <a:r>
              <a:rPr lang="id-ID" sz="2400" b="0" dirty="0">
                <a:latin typeface="Nunito" pitchFamily="2" charset="0"/>
                <a:cs typeface="Arial" panose="020B0604020202020204" pitchFamily="34" charset="0"/>
              </a:rPr>
              <a:t> </a:t>
            </a:r>
            <a:r>
              <a:rPr lang="id-ID" sz="2400" b="0" dirty="0" err="1">
                <a:latin typeface="Nunito" pitchFamily="2" charset="0"/>
                <a:cs typeface="Arial" panose="020B0604020202020204" pitchFamily="34" charset="0"/>
              </a:rPr>
              <a:t>to</a:t>
            </a:r>
            <a:r>
              <a:rPr lang="id-ID" sz="2400" b="0" dirty="0">
                <a:latin typeface="Nunito" pitchFamily="2" charset="0"/>
                <a:cs typeface="Arial" panose="020B0604020202020204" pitchFamily="34" charset="0"/>
              </a:rPr>
              <a:t> </a:t>
            </a:r>
            <a:r>
              <a:rPr lang="id-ID" sz="2400" b="0" dirty="0" err="1">
                <a:latin typeface="Nunito" pitchFamily="2" charset="0"/>
                <a:cs typeface="Arial" panose="020B0604020202020204" pitchFamily="34" charset="0"/>
              </a:rPr>
              <a:t>Point</a:t>
            </a:r>
            <a:r>
              <a:rPr lang="id-ID" sz="2400" b="0" dirty="0">
                <a:latin typeface="Nunito" pitchFamily="2" charset="0"/>
                <a:cs typeface="Arial" panose="020B0604020202020204" pitchFamily="34" charset="0"/>
              </a:rPr>
              <a:t> – merupakan komunikasi langsung di antara dua titik. Komunikasi ini biasanya digunakan ketika ingin membentuk komunikasi khusus atau </a:t>
            </a:r>
            <a:r>
              <a:rPr lang="id-ID" sz="2400" b="0" dirty="0" err="1">
                <a:latin typeface="Nunito" pitchFamily="2" charset="0"/>
                <a:cs typeface="Arial" panose="020B0604020202020204" pitchFamily="34" charset="0"/>
              </a:rPr>
              <a:t>private</a:t>
            </a:r>
            <a:r>
              <a:rPr lang="id-ID" sz="2400" b="0" dirty="0">
                <a:latin typeface="Nunito" pitchFamily="2" charset="0"/>
                <a:cs typeface="Arial" panose="020B0604020202020204" pitchFamily="34" charset="0"/>
              </a:rPr>
              <a:t>, misalnya antara dua lokasi dari satu organisasi yang berbeda</a:t>
            </a:r>
            <a:endParaRPr lang="id-ID" sz="2400" b="0" dirty="0">
              <a:highlight>
                <a:srgbClr val="FFFFFF"/>
              </a:highlight>
              <a:latin typeface="Nunito" pitchFamily="2" charset="0"/>
              <a:cs typeface="Arial" panose="020B0604020202020204" pitchFamily="34" charset="0"/>
            </a:endParaRPr>
          </a:p>
        </p:txBody>
      </p:sp>
      <p:pic>
        <p:nvPicPr>
          <p:cNvPr id="4" name="Picture 3">
            <a:extLst>
              <a:ext uri="{FF2B5EF4-FFF2-40B4-BE49-F238E27FC236}">
                <a16:creationId xmlns:a16="http://schemas.microsoft.com/office/drawing/2014/main" id="{E817D5AB-95F9-16A4-5EB7-667FBA391E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1800" y="1499697"/>
            <a:ext cx="4264025" cy="105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4">
            <a:extLst>
              <a:ext uri="{FF2B5EF4-FFF2-40B4-BE49-F238E27FC236}">
                <a16:creationId xmlns:a16="http://schemas.microsoft.com/office/drawing/2014/main" id="{E5068DD0-4A8B-9711-0AB9-DD9947C81F6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1800" y="3544641"/>
            <a:ext cx="4306966" cy="29239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내용 개체 틀 2">
            <a:extLst>
              <a:ext uri="{FF2B5EF4-FFF2-40B4-BE49-F238E27FC236}">
                <a16:creationId xmlns:a16="http://schemas.microsoft.com/office/drawing/2014/main" id="{AC8D6279-DEF8-27E3-248A-6A1D6FC79635}"/>
              </a:ext>
            </a:extLst>
          </p:cNvPr>
          <p:cNvSpPr txBox="1">
            <a:spLocks/>
          </p:cNvSpPr>
          <p:nvPr/>
        </p:nvSpPr>
        <p:spPr>
          <a:xfrm>
            <a:off x="5216165" y="3544641"/>
            <a:ext cx="6855184" cy="1571172"/>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400" b="0" dirty="0" err="1">
                <a:latin typeface="Nunito" pitchFamily="2" charset="0"/>
                <a:cs typeface="Arial" panose="020B0604020202020204" pitchFamily="34" charset="0"/>
              </a:rPr>
              <a:t>Point</a:t>
            </a:r>
            <a:r>
              <a:rPr lang="id-ID" sz="2400" b="0" dirty="0">
                <a:latin typeface="Nunito" pitchFamily="2" charset="0"/>
                <a:cs typeface="Arial" panose="020B0604020202020204" pitchFamily="34" charset="0"/>
              </a:rPr>
              <a:t> </a:t>
            </a:r>
            <a:r>
              <a:rPr lang="id-ID" sz="2400" b="0" dirty="0" err="1">
                <a:latin typeface="Nunito" pitchFamily="2" charset="0"/>
                <a:cs typeface="Arial" panose="020B0604020202020204" pitchFamily="34" charset="0"/>
              </a:rPr>
              <a:t>to</a:t>
            </a:r>
            <a:r>
              <a:rPr lang="id-ID" sz="2400" b="0" dirty="0">
                <a:latin typeface="Nunito" pitchFamily="2" charset="0"/>
                <a:cs typeface="Arial" panose="020B0604020202020204" pitchFamily="34" charset="0"/>
              </a:rPr>
              <a:t> </a:t>
            </a:r>
            <a:r>
              <a:rPr lang="id-ID" sz="2400" b="0" dirty="0" err="1">
                <a:latin typeface="Nunito" pitchFamily="2" charset="0"/>
                <a:cs typeface="Arial" panose="020B0604020202020204" pitchFamily="34" charset="0"/>
              </a:rPr>
              <a:t>Multipoint</a:t>
            </a:r>
            <a:r>
              <a:rPr lang="id-ID" sz="2400" b="0" dirty="0">
                <a:latin typeface="Nunito" pitchFamily="2" charset="0"/>
                <a:cs typeface="Arial" panose="020B0604020202020204" pitchFamily="34" charset="0"/>
              </a:rPr>
              <a:t> – merupakan komunikasi dari satu titik ke beberapa titik yang berbeda, sehingga dapat digunakan </a:t>
            </a:r>
            <a:br>
              <a:rPr lang="id-ID" sz="2400" b="0" dirty="0">
                <a:latin typeface="Nunito" pitchFamily="2" charset="0"/>
                <a:cs typeface="Arial" panose="020B0604020202020204" pitchFamily="34" charset="0"/>
              </a:rPr>
            </a:br>
            <a:r>
              <a:rPr lang="id-ID" sz="2400" b="0" dirty="0">
                <a:latin typeface="Nunito" pitchFamily="2" charset="0"/>
                <a:cs typeface="Arial" panose="020B0604020202020204" pitchFamily="34" charset="0"/>
              </a:rPr>
              <a:t>untuk komunikasi yang lebih </a:t>
            </a:r>
            <a:br>
              <a:rPr lang="id-ID" sz="2400" b="0" dirty="0">
                <a:latin typeface="Nunito" pitchFamily="2" charset="0"/>
                <a:cs typeface="Arial" panose="020B0604020202020204" pitchFamily="34" charset="0"/>
              </a:rPr>
            </a:br>
            <a:r>
              <a:rPr lang="id-ID" sz="2400" b="0" dirty="0">
                <a:latin typeface="Nunito" pitchFamily="2" charset="0"/>
                <a:cs typeface="Arial" panose="020B0604020202020204" pitchFamily="34" charset="0"/>
              </a:rPr>
              <a:t>efektif ketika hendak </a:t>
            </a:r>
            <a:br>
              <a:rPr lang="id-ID" sz="2400" b="0" dirty="0">
                <a:latin typeface="Nunito" pitchFamily="2" charset="0"/>
                <a:cs typeface="Arial" panose="020B0604020202020204" pitchFamily="34" charset="0"/>
              </a:rPr>
            </a:br>
            <a:r>
              <a:rPr lang="id-ID" sz="2400" b="0" dirty="0">
                <a:latin typeface="Nunito" pitchFamily="2" charset="0"/>
                <a:cs typeface="Arial" panose="020B0604020202020204" pitchFamily="34" charset="0"/>
              </a:rPr>
              <a:t>menghubungkan beberapa </a:t>
            </a:r>
            <a:br>
              <a:rPr lang="id-ID" sz="2400" b="0" dirty="0">
                <a:latin typeface="Nunito" pitchFamily="2" charset="0"/>
                <a:cs typeface="Arial" panose="020B0604020202020204" pitchFamily="34" charset="0"/>
              </a:rPr>
            </a:br>
            <a:r>
              <a:rPr lang="id-ID" sz="2400" b="0" dirty="0">
                <a:latin typeface="Nunito" pitchFamily="2" charset="0"/>
                <a:cs typeface="Arial" panose="020B0604020202020204" pitchFamily="34" charset="0"/>
              </a:rPr>
              <a:t>titik yang berbeda</a:t>
            </a:r>
            <a:endParaRPr lang="id-ID" sz="2400" b="0" dirty="0">
              <a:highlight>
                <a:srgbClr val="FFFFFF"/>
              </a:highlight>
              <a:latin typeface="Nunito" pitchFamily="2" charset="0"/>
              <a:cs typeface="Arial" panose="020B0604020202020204" pitchFamily="34" charset="0"/>
            </a:endParaRPr>
          </a:p>
        </p:txBody>
      </p:sp>
    </p:spTree>
    <p:extLst>
      <p:ext uri="{BB962C8B-B14F-4D97-AF65-F5344CB8AC3E}">
        <p14:creationId xmlns:p14="http://schemas.microsoft.com/office/powerpoint/2010/main" val="2992754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ppt_x"/>
                                          </p:val>
                                        </p:tav>
                                        <p:tav tm="100000">
                                          <p:val>
                                            <p:strVal val="#ppt_x"/>
                                          </p:val>
                                        </p:tav>
                                      </p:tavLst>
                                    </p:anim>
                                    <p:anim calcmode="lin" valueType="num">
                                      <p:cBhvr additive="base">
                                        <p:cTn id="2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1B92995-DE89-4B4E-915F-9D5C47F97480}"/>
              </a:ext>
            </a:extLst>
          </p:cNvPr>
          <p:cNvSpPr>
            <a:spLocks noGrp="1"/>
          </p:cNvSpPr>
          <p:nvPr>
            <p:ph type="title"/>
          </p:nvPr>
        </p:nvSpPr>
        <p:spPr>
          <a:xfrm>
            <a:off x="1120302" y="3387443"/>
            <a:ext cx="10515600" cy="1006429"/>
          </a:xfrm>
        </p:spPr>
        <p:txBody>
          <a:bodyPr/>
          <a:lstStyle/>
          <a:p>
            <a:r>
              <a:rPr lang="id-ID" altLang="ko-KR" sz="6600" dirty="0">
                <a:latin typeface="Arial" panose="020B0604020202020204" pitchFamily="34" charset="0"/>
                <a:cs typeface="Arial" panose="020B0604020202020204" pitchFamily="34" charset="0"/>
              </a:rPr>
              <a:t>Jenis Antena</a:t>
            </a:r>
            <a:endParaRPr lang="ko-KR" altLang="en-US" sz="6600" dirty="0">
              <a:latin typeface="Arial" panose="020B0604020202020204" pitchFamily="34" charset="0"/>
              <a:cs typeface="Arial" panose="020B0604020202020204" pitchFamily="34" charset="0"/>
            </a:endParaRPr>
          </a:p>
        </p:txBody>
      </p:sp>
      <p:sp>
        <p:nvSpPr>
          <p:cNvPr id="3" name="대각선 방향의 모서리가 둥근 사각형 175">
            <a:extLst>
              <a:ext uri="{FF2B5EF4-FFF2-40B4-BE49-F238E27FC236}">
                <a16:creationId xmlns:a16="http://schemas.microsoft.com/office/drawing/2014/main" id="{49987A58-EA8A-4EE5-B048-BC1CF79AFA7A}"/>
              </a:ext>
            </a:extLst>
          </p:cNvPr>
          <p:cNvSpPr/>
          <p:nvPr/>
        </p:nvSpPr>
        <p:spPr bwMode="auto">
          <a:xfrm>
            <a:off x="1345965" y="1113896"/>
            <a:ext cx="1579196" cy="1221699"/>
          </a:xfrm>
          <a:prstGeom prst="round2DiagRect">
            <a:avLst>
              <a:gd name="adj1" fmla="val 34495"/>
              <a:gd name="adj2" fmla="val 0"/>
            </a:avLst>
          </a:prstGeom>
          <a:solidFill>
            <a:srgbClr val="000000">
              <a:alpha val="1803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p>
        </p:txBody>
      </p:sp>
      <p:sp>
        <p:nvSpPr>
          <p:cNvPr id="4" name="대각선 방향의 모서리가 둥근 사각형 175">
            <a:extLst>
              <a:ext uri="{FF2B5EF4-FFF2-40B4-BE49-F238E27FC236}">
                <a16:creationId xmlns:a16="http://schemas.microsoft.com/office/drawing/2014/main" id="{788F82DA-B240-486F-832E-E3F25C24FCB5}"/>
              </a:ext>
            </a:extLst>
          </p:cNvPr>
          <p:cNvSpPr/>
          <p:nvPr/>
        </p:nvSpPr>
        <p:spPr bwMode="auto">
          <a:xfrm>
            <a:off x="1206110" y="973062"/>
            <a:ext cx="1579196" cy="1221699"/>
          </a:xfrm>
          <a:prstGeom prst="round2DiagRect">
            <a:avLst>
              <a:gd name="adj1" fmla="val 34495"/>
              <a:gd name="adj2" fmla="val 0"/>
            </a:avLst>
          </a:prstGeom>
          <a:solidFill>
            <a:srgbClr val="311B7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5" name="직사각형 35">
            <a:extLst>
              <a:ext uri="{FF2B5EF4-FFF2-40B4-BE49-F238E27FC236}">
                <a16:creationId xmlns:a16="http://schemas.microsoft.com/office/drawing/2014/main" id="{3F339899-2FA4-488C-A4AA-B11FD52ACAE5}"/>
              </a:ext>
            </a:extLst>
          </p:cNvPr>
          <p:cNvSpPr/>
          <p:nvPr/>
        </p:nvSpPr>
        <p:spPr bwMode="auto">
          <a:xfrm>
            <a:off x="1368727" y="1215861"/>
            <a:ext cx="1162656"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defRPr/>
            </a:pPr>
            <a:r>
              <a:rPr lang="id-ID" altLang="ko-KR" sz="6000" b="1" spc="-100" dirty="0">
                <a:solidFill>
                  <a:srgbClr val="F9E9DA"/>
                </a:solidFill>
                <a:latin typeface="나눔스퀘어_ac Light" panose="020B0600000101010101" pitchFamily="50" charset="-127"/>
                <a:ea typeface="나눔스퀘어_ac Light" panose="020B0600000101010101" pitchFamily="50" charset="-127"/>
                <a:sym typeface="Monotype Sorts"/>
              </a:rPr>
              <a:t>02</a:t>
            </a:r>
            <a:endParaRPr lang="ko-KR" altLang="en-US" sz="6000" spc="-100" dirty="0">
              <a:gradFill flip="none" rotWithShape="1">
                <a:gsLst>
                  <a:gs pos="0">
                    <a:schemeClr val="bg1"/>
                  </a:gs>
                  <a:gs pos="100000">
                    <a:schemeClr val="bg1"/>
                  </a:gs>
                </a:gsLst>
                <a:path path="circle">
                  <a:fillToRect l="100000" t="100000"/>
                </a:path>
                <a:tileRect r="-100000" b="-100000"/>
              </a:gradFill>
              <a:latin typeface="나눔스퀘어_ac Light" panose="020B0600000101010101" pitchFamily="50" charset="-127"/>
              <a:ea typeface="나눔스퀘어_ac Light" panose="020B0600000101010101" pitchFamily="50" charset="-127"/>
              <a:sym typeface="Monotype Sorts"/>
            </a:endParaRPr>
          </a:p>
        </p:txBody>
      </p:sp>
    </p:spTree>
    <p:extLst>
      <p:ext uri="{BB962C8B-B14F-4D97-AF65-F5344CB8AC3E}">
        <p14:creationId xmlns:p14="http://schemas.microsoft.com/office/powerpoint/2010/main" val="650077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randombar(horizontal)">
                                      <p:cBhvr>
                                        <p:cTn id="10" dur="500"/>
                                        <p:tgtEl>
                                          <p:spTgt spid="3"/>
                                        </p:tgtEl>
                                      </p:cBhvr>
                                    </p:animEffect>
                                  </p:childTnLst>
                                </p:cTn>
                              </p:par>
                            </p:childTnLst>
                          </p:cTn>
                        </p:par>
                        <p:par>
                          <p:cTn id="11" fill="hold">
                            <p:stCondLst>
                              <p:cond delay="500"/>
                            </p:stCondLst>
                            <p:childTnLst>
                              <p:par>
                                <p:cTn id="12" presetID="22" presetClass="entr" presetSubtype="4" fill="hold" grpId="0" nodeType="afterEffect">
                                  <p:stCondLst>
                                    <p:cond delay="0"/>
                                  </p:stCondLst>
                                  <p:iterate type="lt">
                                    <p:tmPct val="10000"/>
                                  </p:iterate>
                                  <p:childTnLst>
                                    <p:set>
                                      <p:cBhvr>
                                        <p:cTn id="13" dur="1" fill="hold">
                                          <p:stCondLst>
                                            <p:cond delay="0"/>
                                          </p:stCondLst>
                                        </p:cTn>
                                        <p:tgtEl>
                                          <p:spTgt spid="2"/>
                                        </p:tgtEl>
                                        <p:attrNameLst>
                                          <p:attrName>style.visibility</p:attrName>
                                        </p:attrNameLst>
                                      </p:cBhvr>
                                      <p:to>
                                        <p:strVal val="visible"/>
                                      </p:to>
                                    </p:set>
                                    <p:animEffect transition="in" filter="wipe(down)">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1574470" cy="604781"/>
          </a:xfrm>
        </p:spPr>
        <p:txBody>
          <a:bodyPr/>
          <a:lstStyle/>
          <a:p>
            <a:r>
              <a:rPr lang="id-ID" altLang="ko-KR" dirty="0">
                <a:latin typeface="Arial" panose="020B0604020202020204" pitchFamily="34" charset="0"/>
                <a:cs typeface="Arial" panose="020B0604020202020204" pitchFamily="34" charset="0"/>
              </a:rPr>
              <a:t>Antena</a:t>
            </a:r>
            <a:endParaRPr lang="ko-KR" altLang="en-US" dirty="0">
              <a:latin typeface="Arial" panose="020B0604020202020204" pitchFamily="34" charset="0"/>
              <a:cs typeface="Arial" panose="020B0604020202020204" pitchFamily="34" charset="0"/>
            </a:endParaRPr>
          </a:p>
        </p:txBody>
      </p:sp>
      <p:sp>
        <p:nvSpPr>
          <p:cNvPr id="8" name="내용 개체 틀 2">
            <a:extLst>
              <a:ext uri="{FF2B5EF4-FFF2-40B4-BE49-F238E27FC236}">
                <a16:creationId xmlns:a16="http://schemas.microsoft.com/office/drawing/2014/main" id="{6B19B898-011D-88EA-E2A8-1F4AAE80BCB4}"/>
              </a:ext>
            </a:extLst>
          </p:cNvPr>
          <p:cNvSpPr txBox="1">
            <a:spLocks/>
          </p:cNvSpPr>
          <p:nvPr/>
        </p:nvSpPr>
        <p:spPr>
          <a:xfrm>
            <a:off x="240789" y="1100394"/>
            <a:ext cx="11830561" cy="5509956"/>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latinLnBrk="0"/>
            <a:r>
              <a:rPr lang="id-ID" sz="2200" b="0" dirty="0">
                <a:latin typeface="Nunito" pitchFamily="2" charset="0"/>
                <a:cs typeface="Arial" panose="020B0604020202020204" pitchFamily="34" charset="0"/>
              </a:rPr>
              <a:t>Secara umum, antena adalah sebuah perangkat yang terbuat dari material logam, seperti tongkat atau kawat, yang digunakan untuk mengirimkan dan menerima gelombang radio. </a:t>
            </a:r>
          </a:p>
          <a:p>
            <a:pPr fontAlgn="base" latinLnBrk="0"/>
            <a:r>
              <a:rPr lang="id-ID" sz="2200" b="0" dirty="0">
                <a:latin typeface="Nunito" pitchFamily="2" charset="0"/>
                <a:cs typeface="Arial" panose="020B0604020202020204" pitchFamily="34" charset="0"/>
              </a:rPr>
              <a:t>Di samping itu, antena juga merupakan komponen kunci dalam sistem Wireless </a:t>
            </a:r>
            <a:r>
              <a:rPr lang="id-ID" sz="2200" b="0" dirty="0" err="1">
                <a:latin typeface="Nunito" pitchFamily="2" charset="0"/>
                <a:cs typeface="Arial" panose="020B0604020202020204" pitchFamily="34" charset="0"/>
              </a:rPr>
              <a:t>Local</a:t>
            </a:r>
            <a:r>
              <a:rPr lang="id-ID" sz="2200" b="0" dirty="0">
                <a:latin typeface="Nunito" pitchFamily="2" charset="0"/>
                <a:cs typeface="Arial" panose="020B0604020202020204" pitchFamily="34" charset="0"/>
              </a:rPr>
              <a:t> Area Network (WLAN) yang berperan dalam mengirimkan gelombang elektromagnetik secara terarah dan terkoordinasi.</a:t>
            </a:r>
          </a:p>
          <a:p>
            <a:pPr fontAlgn="base" latinLnBrk="0"/>
            <a:r>
              <a:rPr lang="id-ID" sz="2200" b="0" dirty="0">
                <a:latin typeface="Nunito" pitchFamily="2" charset="0"/>
                <a:cs typeface="Arial" panose="020B0604020202020204" pitchFamily="34" charset="0"/>
              </a:rPr>
              <a:t>Biasanya, tugas utama dari antena </a:t>
            </a:r>
            <a:r>
              <a:rPr lang="id-ID" sz="2200" b="0" dirty="0" err="1">
                <a:latin typeface="Nunito" pitchFamily="2" charset="0"/>
                <a:cs typeface="Arial" panose="020B0604020202020204" pitchFamily="34" charset="0"/>
              </a:rPr>
              <a:t>wifi</a:t>
            </a:r>
            <a:r>
              <a:rPr lang="id-ID" sz="2200" b="0" dirty="0">
                <a:latin typeface="Nunito" pitchFamily="2" charset="0"/>
                <a:cs typeface="Arial" panose="020B0604020202020204" pitchFamily="34" charset="0"/>
              </a:rPr>
              <a:t> adalah untuk menerima serta mengarahkan sinyal ke berbagai perangkat, seperti gadget, laptop, dan komputer.</a:t>
            </a:r>
          </a:p>
          <a:p>
            <a:pPr fontAlgn="base" latinLnBrk="0"/>
            <a:r>
              <a:rPr lang="id-ID" sz="2200" b="0" dirty="0">
                <a:latin typeface="Nunito" pitchFamily="2" charset="0"/>
                <a:cs typeface="Arial" panose="020B0604020202020204" pitchFamily="34" charset="0"/>
              </a:rPr>
              <a:t>Antena </a:t>
            </a:r>
            <a:r>
              <a:rPr lang="id-ID" sz="2200" b="0" dirty="0" err="1">
                <a:latin typeface="Nunito" pitchFamily="2" charset="0"/>
                <a:cs typeface="Arial" panose="020B0604020202020204" pitchFamily="34" charset="0"/>
              </a:rPr>
              <a:t>wifi</a:t>
            </a:r>
            <a:r>
              <a:rPr lang="id-ID" sz="2200" b="0" dirty="0">
                <a:latin typeface="Nunito" pitchFamily="2" charset="0"/>
                <a:cs typeface="Arial" panose="020B0604020202020204" pitchFamily="34" charset="0"/>
              </a:rPr>
              <a:t> memiliki peran yang sangat penting dalam menjaga kualitas dan kestabilan koneksi nirkabel. Kualitas antena, jenisnya, serta bagaimana </a:t>
            </a:r>
            <a:br>
              <a:rPr lang="id-ID" sz="2200" b="0" dirty="0">
                <a:latin typeface="Nunito" pitchFamily="2" charset="0"/>
                <a:cs typeface="Arial" panose="020B0604020202020204" pitchFamily="34" charset="0"/>
              </a:rPr>
            </a:br>
            <a:r>
              <a:rPr lang="id-ID" sz="2200" b="0" dirty="0">
                <a:latin typeface="Nunito" pitchFamily="2" charset="0"/>
                <a:cs typeface="Arial" panose="020B0604020202020204" pitchFamily="34" charset="0"/>
              </a:rPr>
              <a:t>penempatan perangkat tersebut di dalam jaringan WLAN dapat </a:t>
            </a:r>
            <a:br>
              <a:rPr lang="id-ID" sz="2200" b="0" dirty="0">
                <a:latin typeface="Nunito" pitchFamily="2" charset="0"/>
                <a:cs typeface="Arial" panose="020B0604020202020204" pitchFamily="34" charset="0"/>
              </a:rPr>
            </a:br>
            <a:r>
              <a:rPr lang="id-ID" sz="2200" b="0" dirty="0">
                <a:latin typeface="Nunito" pitchFamily="2" charset="0"/>
                <a:cs typeface="Arial" panose="020B0604020202020204" pitchFamily="34" charset="0"/>
              </a:rPr>
              <a:t>berdampak signifikan pada jangkauan sinyal, kecepatan transfer data, </a:t>
            </a:r>
            <a:br>
              <a:rPr lang="id-ID" sz="2200" b="0" dirty="0">
                <a:latin typeface="Nunito" pitchFamily="2" charset="0"/>
                <a:cs typeface="Arial" panose="020B0604020202020204" pitchFamily="34" charset="0"/>
              </a:rPr>
            </a:br>
            <a:r>
              <a:rPr lang="id-ID" sz="2200" b="0" dirty="0">
                <a:latin typeface="Nunito" pitchFamily="2" charset="0"/>
                <a:cs typeface="Arial" panose="020B0604020202020204" pitchFamily="34" charset="0"/>
              </a:rPr>
              <a:t>dan kemampuan perangkat untuk terhubung ke jaringan. </a:t>
            </a:r>
            <a:endParaRPr lang="id-ID" sz="2200" b="0" dirty="0">
              <a:highlight>
                <a:srgbClr val="FFFFFF"/>
              </a:highlight>
              <a:latin typeface="Nunito" pitchFamily="2" charset="0"/>
              <a:cs typeface="Arial" panose="020B0604020202020204" pitchFamily="34" charset="0"/>
            </a:endParaRPr>
          </a:p>
        </p:txBody>
      </p:sp>
    </p:spTree>
    <p:extLst>
      <p:ext uri="{BB962C8B-B14F-4D97-AF65-F5344CB8AC3E}">
        <p14:creationId xmlns:p14="http://schemas.microsoft.com/office/powerpoint/2010/main" val="3688351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4867615" cy="604781"/>
          </a:xfrm>
        </p:spPr>
        <p:txBody>
          <a:bodyPr/>
          <a:lstStyle/>
          <a:p>
            <a:r>
              <a:rPr lang="en-US" altLang="id-ID" dirty="0" err="1">
                <a:solidFill>
                  <a:schemeClr val="tx1"/>
                </a:solidFill>
              </a:rPr>
              <a:t>Antena</a:t>
            </a:r>
            <a:r>
              <a:rPr lang="en-US" altLang="id-ID" dirty="0">
                <a:solidFill>
                  <a:schemeClr val="tx1"/>
                </a:solidFill>
              </a:rPr>
              <a:t> Omnidirectional</a:t>
            </a:r>
            <a:endParaRPr lang="ko-KR" altLang="en-US" dirty="0">
              <a:latin typeface="Arial" panose="020B0604020202020204" pitchFamily="34" charset="0"/>
              <a:cs typeface="Arial" panose="020B0604020202020204" pitchFamily="34" charset="0"/>
            </a:endParaRPr>
          </a:p>
        </p:txBody>
      </p:sp>
      <p:sp>
        <p:nvSpPr>
          <p:cNvPr id="3" name="내용 개체 틀 2">
            <a:extLst>
              <a:ext uri="{FF2B5EF4-FFF2-40B4-BE49-F238E27FC236}">
                <a16:creationId xmlns:a16="http://schemas.microsoft.com/office/drawing/2014/main" id="{71E81FCF-F4B5-21E2-AC95-DF603C4FB95E}"/>
              </a:ext>
            </a:extLst>
          </p:cNvPr>
          <p:cNvSpPr txBox="1">
            <a:spLocks/>
          </p:cNvSpPr>
          <p:nvPr/>
        </p:nvSpPr>
        <p:spPr>
          <a:xfrm>
            <a:off x="240789" y="1233744"/>
            <a:ext cx="11830561" cy="5509956"/>
          </a:xfrm>
          <a:prstGeom prst="rect">
            <a:avLst/>
          </a:prstGeom>
        </p:spPr>
        <p:txBody>
          <a:bodyPr vert="horz" wrap="square" lIns="91440" tIns="45720" rIns="91440" bIns="45720" rtlCol="0">
            <a:normAutofit fontScale="77500" lnSpcReduction="20000"/>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latinLnBrk="0"/>
            <a:r>
              <a:rPr lang="id-ID" b="0" dirty="0">
                <a:latin typeface="Nunito" pitchFamily="2" charset="0"/>
                <a:cs typeface="Arial" panose="020B0604020202020204" pitchFamily="34" charset="0"/>
              </a:rPr>
              <a:t>Antena </a:t>
            </a:r>
            <a:r>
              <a:rPr lang="id-ID" b="0" dirty="0" err="1">
                <a:latin typeface="Nunito" pitchFamily="2" charset="0"/>
                <a:cs typeface="Arial" panose="020B0604020202020204" pitchFamily="34" charset="0"/>
              </a:rPr>
              <a:t>omni</a:t>
            </a:r>
            <a:r>
              <a:rPr lang="id-ID" b="0" dirty="0">
                <a:latin typeface="Nunito" pitchFamily="2" charset="0"/>
                <a:cs typeface="Arial" panose="020B0604020202020204" pitchFamily="34" charset="0"/>
              </a:rPr>
              <a:t> lebih banyak digunakan sebagai mode AP karena jangkauannya yang luas, memiliki gain 3-13 </a:t>
            </a:r>
            <a:r>
              <a:rPr lang="id-ID" b="0" dirty="0" err="1">
                <a:latin typeface="Nunito" pitchFamily="2" charset="0"/>
                <a:cs typeface="Arial" panose="020B0604020202020204" pitchFamily="34" charset="0"/>
              </a:rPr>
              <a:t>dBi</a:t>
            </a:r>
            <a:r>
              <a:rPr lang="id-ID" b="0" dirty="0">
                <a:latin typeface="Nunito" pitchFamily="2" charset="0"/>
                <a:cs typeface="Arial" panose="020B0604020202020204" pitchFamily="34" charset="0"/>
              </a:rPr>
              <a:t>. </a:t>
            </a:r>
          </a:p>
          <a:p>
            <a:pPr fontAlgn="base" latinLnBrk="0"/>
            <a:r>
              <a:rPr lang="id-ID" b="0" dirty="0"/>
              <a:t>Nilai </a:t>
            </a:r>
            <a:r>
              <a:rPr lang="id-ID" b="0" dirty="0" err="1">
                <a:latin typeface="Nunito" pitchFamily="2" charset="0"/>
                <a:cs typeface="Arial" panose="020B0604020202020204" pitchFamily="34" charset="0"/>
              </a:rPr>
              <a:t>dBi</a:t>
            </a:r>
            <a:r>
              <a:rPr lang="id-ID" b="0" dirty="0"/>
              <a:t> yang lebih tinggi menunjukkan antena yang lebih terarah dengan penguatan yang lebih besar, sedangkan nilai </a:t>
            </a:r>
            <a:r>
              <a:rPr lang="id-ID" b="0" dirty="0" err="1">
                <a:latin typeface="Nunito" pitchFamily="2" charset="0"/>
                <a:cs typeface="Arial" panose="020B0604020202020204" pitchFamily="34" charset="0"/>
              </a:rPr>
              <a:t>dBi</a:t>
            </a:r>
            <a:r>
              <a:rPr lang="id-ID" b="0" dirty="0"/>
              <a:t> yang lebih rendah menunjukkan pola radiasi yang lebih luas dan penguatan yang lebih rendah.</a:t>
            </a:r>
            <a:endParaRPr lang="id-ID" b="0" dirty="0">
              <a:latin typeface="Nunito" pitchFamily="2" charset="0"/>
              <a:cs typeface="Arial" panose="020B0604020202020204" pitchFamily="34" charset="0"/>
            </a:endParaRPr>
          </a:p>
          <a:p>
            <a:pPr fontAlgn="base" latinLnBrk="0"/>
            <a:r>
              <a:rPr lang="id-ID" b="0" dirty="0">
                <a:latin typeface="Nunito" pitchFamily="2" charset="0"/>
                <a:cs typeface="Arial" panose="020B0604020202020204" pitchFamily="34" charset="0"/>
              </a:rPr>
              <a:t>Antena ini adalah antena yang paling sering digunakan sebagai </a:t>
            </a:r>
            <a:r>
              <a:rPr lang="id-ID" b="0" dirty="0" err="1">
                <a:latin typeface="Nunito" pitchFamily="2" charset="0"/>
                <a:cs typeface="Arial" panose="020B0604020202020204" pitchFamily="34" charset="0"/>
              </a:rPr>
              <a:t>hotspot</a:t>
            </a:r>
            <a:r>
              <a:rPr lang="id-ID" b="0" dirty="0">
                <a:latin typeface="Nunito" pitchFamily="2" charset="0"/>
                <a:cs typeface="Arial" panose="020B0604020202020204" pitchFamily="34" charset="0"/>
              </a:rPr>
              <a:t> atau RT RW Net yang memiliki frekuensi 2,4 dan 5,8 </a:t>
            </a:r>
            <a:r>
              <a:rPr lang="id-ID" b="0" dirty="0" err="1">
                <a:latin typeface="Nunito" pitchFamily="2" charset="0"/>
                <a:cs typeface="Arial" panose="020B0604020202020204" pitchFamily="34" charset="0"/>
              </a:rPr>
              <a:t>Ghz</a:t>
            </a:r>
            <a:endParaRPr lang="id-ID" b="0" dirty="0">
              <a:latin typeface="Nunito" pitchFamily="2" charset="0"/>
              <a:cs typeface="Arial" panose="020B0604020202020204" pitchFamily="34" charset="0"/>
            </a:endParaRPr>
          </a:p>
          <a:p>
            <a:pPr fontAlgn="base" latinLnBrk="0"/>
            <a:r>
              <a:rPr lang="id-ID" b="0" dirty="0">
                <a:latin typeface="Nunito" pitchFamily="2" charset="0"/>
                <a:cs typeface="Arial" panose="020B0604020202020204" pitchFamily="34" charset="0"/>
              </a:rPr>
              <a:t>Antena ini berbentuk seperti tongkat</a:t>
            </a:r>
          </a:p>
          <a:p>
            <a:pPr fontAlgn="base" latinLnBrk="0"/>
            <a:r>
              <a:rPr lang="id-ID" b="0" dirty="0">
                <a:latin typeface="Nunito" pitchFamily="2" charset="0"/>
                <a:cs typeface="Arial" panose="020B0604020202020204" pitchFamily="34" charset="0"/>
              </a:rPr>
              <a:t>Polarisasi atau arah pancaran ke segalah arah / 360 derajat</a:t>
            </a:r>
          </a:p>
          <a:p>
            <a:pPr fontAlgn="base" latinLnBrk="0"/>
            <a:r>
              <a:rPr lang="id-ID" b="0" dirty="0" err="1">
                <a:latin typeface="Nunito" pitchFamily="2" charset="0"/>
                <a:cs typeface="Arial" panose="020B0604020202020204" pitchFamily="34" charset="0"/>
              </a:rPr>
              <a:t>Coverage</a:t>
            </a:r>
            <a:r>
              <a:rPr lang="id-ID" b="0" dirty="0">
                <a:latin typeface="Nunito" pitchFamily="2" charset="0"/>
                <a:cs typeface="Arial" panose="020B0604020202020204" pitchFamily="34" charset="0"/>
              </a:rPr>
              <a:t> area luas tetapi jangkauan yang pendek</a:t>
            </a:r>
          </a:p>
          <a:p>
            <a:pPr fontAlgn="base" latinLnBrk="0"/>
            <a:r>
              <a:rPr lang="id-ID" b="0" dirty="0">
                <a:latin typeface="Nunito" pitchFamily="2" charset="0"/>
                <a:cs typeface="Arial" panose="020B0604020202020204" pitchFamily="34" charset="0"/>
              </a:rPr>
              <a:t>Termasuk tipe jaringan PTMP atau </a:t>
            </a:r>
            <a:br>
              <a:rPr lang="id-ID" b="0" dirty="0">
                <a:latin typeface="Nunito" pitchFamily="2" charset="0"/>
                <a:cs typeface="Arial" panose="020B0604020202020204" pitchFamily="34" charset="0"/>
              </a:rPr>
            </a:br>
            <a:r>
              <a:rPr lang="id-ID" b="0" dirty="0" err="1">
                <a:latin typeface="Nunito" pitchFamily="2" charset="0"/>
                <a:cs typeface="Arial" panose="020B0604020202020204" pitchFamily="34" charset="0"/>
              </a:rPr>
              <a:t>Point</a:t>
            </a:r>
            <a:r>
              <a:rPr lang="id-ID" b="0" dirty="0">
                <a:latin typeface="Nunito" pitchFamily="2" charset="0"/>
                <a:cs typeface="Arial" panose="020B0604020202020204" pitchFamily="34" charset="0"/>
              </a:rPr>
              <a:t> To Multi </a:t>
            </a:r>
            <a:r>
              <a:rPr lang="id-ID" b="0" dirty="0" err="1">
                <a:latin typeface="Nunito" pitchFamily="2" charset="0"/>
                <a:cs typeface="Arial" panose="020B0604020202020204" pitchFamily="34" charset="0"/>
              </a:rPr>
              <a:t>Point</a:t>
            </a:r>
            <a:endParaRPr lang="id-ID" b="0" dirty="0">
              <a:latin typeface="Nunito" pitchFamily="2" charset="0"/>
              <a:cs typeface="Arial" panose="020B0604020202020204" pitchFamily="34" charset="0"/>
            </a:endParaRPr>
          </a:p>
        </p:txBody>
      </p:sp>
    </p:spTree>
    <p:extLst>
      <p:ext uri="{BB962C8B-B14F-4D97-AF65-F5344CB8AC3E}">
        <p14:creationId xmlns:p14="http://schemas.microsoft.com/office/powerpoint/2010/main" val="153363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4867615" cy="604781"/>
          </a:xfrm>
        </p:spPr>
        <p:txBody>
          <a:bodyPr/>
          <a:lstStyle/>
          <a:p>
            <a:r>
              <a:rPr lang="en-US" altLang="id-ID" dirty="0" err="1">
                <a:solidFill>
                  <a:schemeClr val="tx1"/>
                </a:solidFill>
              </a:rPr>
              <a:t>Antena</a:t>
            </a:r>
            <a:r>
              <a:rPr lang="en-US" altLang="id-ID" dirty="0">
                <a:solidFill>
                  <a:schemeClr val="tx1"/>
                </a:solidFill>
              </a:rPr>
              <a:t> Omnidirectional</a:t>
            </a:r>
            <a:endParaRPr lang="ko-KR" altLang="en-US" dirty="0">
              <a:latin typeface="Arial" panose="020B0604020202020204" pitchFamily="34" charset="0"/>
              <a:cs typeface="Arial" panose="020B0604020202020204" pitchFamily="34" charset="0"/>
            </a:endParaRPr>
          </a:p>
        </p:txBody>
      </p:sp>
      <p:pic>
        <p:nvPicPr>
          <p:cNvPr id="4" name="Picture 2" descr="17fig02">
            <a:extLst>
              <a:ext uri="{FF2B5EF4-FFF2-40B4-BE49-F238E27FC236}">
                <a16:creationId xmlns:a16="http://schemas.microsoft.com/office/drawing/2014/main" id="{E1F1BF19-FEB7-7C13-4285-157A5EBCA1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0788" y="1447057"/>
            <a:ext cx="4402817" cy="378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8" descr="https://www.cisco.com/c/dam/en/us/products/collateral/wireless/aironet-antennas-accessories/prod_white_paper0900aecd806a1a3e.doc/_jcr_content/renditions/0900aecd806a1a3e_null_null_null_08_07_07-04.jpg">
            <a:extLst>
              <a:ext uri="{FF2B5EF4-FFF2-40B4-BE49-F238E27FC236}">
                <a16:creationId xmlns:a16="http://schemas.microsoft.com/office/drawing/2014/main" id="{708107B5-6B6E-78CF-AC8C-77DDE6F1D8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8384" y="1459807"/>
            <a:ext cx="4342203" cy="377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내용 개체 틀 2">
            <a:extLst>
              <a:ext uri="{FF2B5EF4-FFF2-40B4-BE49-F238E27FC236}">
                <a16:creationId xmlns:a16="http://schemas.microsoft.com/office/drawing/2014/main" id="{AFACDA84-B4D3-2390-4C10-AB725DD7333B}"/>
              </a:ext>
            </a:extLst>
          </p:cNvPr>
          <p:cNvSpPr txBox="1">
            <a:spLocks/>
          </p:cNvSpPr>
          <p:nvPr/>
        </p:nvSpPr>
        <p:spPr>
          <a:xfrm>
            <a:off x="240787" y="5389191"/>
            <a:ext cx="9039799" cy="1354509"/>
          </a:xfrm>
          <a:prstGeom prst="rect">
            <a:avLst/>
          </a:prstGeom>
        </p:spPr>
        <p:txBody>
          <a:bodyPr vert="horz" wrap="square" lIns="91440" tIns="45720" rIns="91440" bIns="45720" rtlCol="0">
            <a:normAutofit/>
          </a:bodyPr>
          <a:lstStyle>
            <a:lvl1pPr marL="252000" indent="-252000" algn="l" defTabSz="914400" rtl="0" eaLnBrk="1" latinLnBrk="1" hangingPunct="1">
              <a:lnSpc>
                <a:spcPct val="120000"/>
              </a:lnSpc>
              <a:spcBef>
                <a:spcPts val="1000"/>
              </a:spcBef>
              <a:buClr>
                <a:srgbClr val="D5B8EA"/>
              </a:buClr>
              <a:buSzPct val="100000"/>
              <a:buFontTx/>
              <a:buBlip>
                <a:blip r:embed="rId4"/>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latinLnBrk="0">
              <a:buNone/>
            </a:pPr>
            <a:r>
              <a:rPr lang="id-ID" sz="2000" b="0" dirty="0">
                <a:highlight>
                  <a:srgbClr val="FFFFFF"/>
                </a:highlight>
              </a:rPr>
              <a:t>Antena </a:t>
            </a:r>
            <a:r>
              <a:rPr lang="id-ID" sz="2000" b="0" dirty="0" err="1">
                <a:highlight>
                  <a:srgbClr val="FFFFFF"/>
                </a:highlight>
              </a:rPr>
              <a:t>omnidirectional</a:t>
            </a:r>
            <a:r>
              <a:rPr lang="id-ID" sz="2000" b="0" dirty="0">
                <a:highlight>
                  <a:srgbClr val="FFFFFF"/>
                </a:highlight>
              </a:rPr>
              <a:t> memiliki polarisasi mengeliling dengan kualitas sinyal terbaik ketika perangkat yang menangkap sinyal berada dengan tinggi sejajar dengan antena</a:t>
            </a:r>
          </a:p>
        </p:txBody>
      </p:sp>
      <p:sp>
        <p:nvSpPr>
          <p:cNvPr id="7" name="내용 개체 틀 2">
            <a:extLst>
              <a:ext uri="{FF2B5EF4-FFF2-40B4-BE49-F238E27FC236}">
                <a16:creationId xmlns:a16="http://schemas.microsoft.com/office/drawing/2014/main" id="{74E67D36-596E-8598-FB27-E6BAB5A44A59}"/>
              </a:ext>
            </a:extLst>
          </p:cNvPr>
          <p:cNvSpPr txBox="1">
            <a:spLocks/>
          </p:cNvSpPr>
          <p:nvPr/>
        </p:nvSpPr>
        <p:spPr>
          <a:xfrm>
            <a:off x="9713089" y="1599457"/>
            <a:ext cx="2510662" cy="3148091"/>
          </a:xfrm>
          <a:prstGeom prst="rect">
            <a:avLst/>
          </a:prstGeom>
        </p:spPr>
        <p:txBody>
          <a:bodyPr vert="horz" wrap="square" lIns="91440" tIns="45720" rIns="91440" bIns="45720" rtlCol="0">
            <a:normAutofit/>
          </a:bodyPr>
          <a:lstStyle>
            <a:lvl1pPr marL="252000" indent="-252000" algn="l" defTabSz="914400" rtl="0" eaLnBrk="1" latinLnBrk="1" hangingPunct="1">
              <a:lnSpc>
                <a:spcPct val="120000"/>
              </a:lnSpc>
              <a:spcBef>
                <a:spcPts val="1000"/>
              </a:spcBef>
              <a:buClr>
                <a:srgbClr val="D5B8EA"/>
              </a:buClr>
              <a:buSzPct val="100000"/>
              <a:buFontTx/>
              <a:buBlip>
                <a:blip r:embed="rId4"/>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latinLnBrk="0">
              <a:buNone/>
            </a:pPr>
            <a:r>
              <a:rPr lang="id-ID" sz="2000" b="0" dirty="0">
                <a:highlight>
                  <a:srgbClr val="FFFFFF"/>
                </a:highlight>
              </a:rPr>
              <a:t>Bagian berwarna merah memiliki kualitas sinyal paling bagus</a:t>
            </a:r>
          </a:p>
        </p:txBody>
      </p:sp>
    </p:spTree>
    <p:extLst>
      <p:ext uri="{BB962C8B-B14F-4D97-AF65-F5344CB8AC3E}">
        <p14:creationId xmlns:p14="http://schemas.microsoft.com/office/powerpoint/2010/main" val="760637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3294684" cy="604781"/>
          </a:xfrm>
        </p:spPr>
        <p:txBody>
          <a:bodyPr/>
          <a:lstStyle/>
          <a:p>
            <a:r>
              <a:rPr lang="en-US" altLang="id-ID" dirty="0" err="1">
                <a:solidFill>
                  <a:schemeClr val="tx1"/>
                </a:solidFill>
              </a:rPr>
              <a:t>Antena</a:t>
            </a:r>
            <a:r>
              <a:rPr lang="en-US" altLang="id-ID" dirty="0">
                <a:solidFill>
                  <a:schemeClr val="tx1"/>
                </a:solidFill>
              </a:rPr>
              <a:t> </a:t>
            </a:r>
            <a:r>
              <a:rPr lang="id-ID" altLang="id-ID" dirty="0" err="1">
                <a:solidFill>
                  <a:schemeClr val="tx1"/>
                </a:solidFill>
              </a:rPr>
              <a:t>Sectoral</a:t>
            </a:r>
            <a:endParaRPr lang="ko-KR" altLang="en-US" dirty="0">
              <a:latin typeface="Arial" panose="020B0604020202020204" pitchFamily="34" charset="0"/>
              <a:cs typeface="Arial" panose="020B0604020202020204" pitchFamily="34" charset="0"/>
            </a:endParaRPr>
          </a:p>
        </p:txBody>
      </p:sp>
      <p:sp>
        <p:nvSpPr>
          <p:cNvPr id="3" name="내용 개체 틀 2">
            <a:extLst>
              <a:ext uri="{FF2B5EF4-FFF2-40B4-BE49-F238E27FC236}">
                <a16:creationId xmlns:a16="http://schemas.microsoft.com/office/drawing/2014/main" id="{71E81FCF-F4B5-21E2-AC95-DF603C4FB95E}"/>
              </a:ext>
            </a:extLst>
          </p:cNvPr>
          <p:cNvSpPr txBox="1">
            <a:spLocks/>
          </p:cNvSpPr>
          <p:nvPr/>
        </p:nvSpPr>
        <p:spPr>
          <a:xfrm>
            <a:off x="240789" y="1233744"/>
            <a:ext cx="11830561" cy="5509956"/>
          </a:xfrm>
          <a:prstGeom prst="rect">
            <a:avLst/>
          </a:prstGeom>
        </p:spPr>
        <p:txBody>
          <a:bodyPr vert="horz" wrap="square" lIns="91440" tIns="45720" rIns="91440" bIns="45720" rtlCol="0">
            <a:norm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latinLnBrk="0"/>
            <a:r>
              <a:rPr lang="id-ID" b="0" dirty="0">
                <a:latin typeface="Nunito" pitchFamily="2" charset="0"/>
                <a:cs typeface="Arial" panose="020B0604020202020204" pitchFamily="34" charset="0"/>
              </a:rPr>
              <a:t>Antena </a:t>
            </a:r>
            <a:r>
              <a:rPr lang="id-ID" b="0" dirty="0" err="1">
                <a:latin typeface="Nunito" pitchFamily="2" charset="0"/>
                <a:cs typeface="Arial" panose="020B0604020202020204" pitchFamily="34" charset="0"/>
              </a:rPr>
              <a:t>sectoral</a:t>
            </a:r>
            <a:r>
              <a:rPr lang="id-ID" b="0" dirty="0">
                <a:latin typeface="Nunito" pitchFamily="2" charset="0"/>
                <a:cs typeface="Arial" panose="020B0604020202020204" pitchFamily="34" charset="0"/>
              </a:rPr>
              <a:t> hampir mirip dengan antena </a:t>
            </a:r>
            <a:r>
              <a:rPr lang="id-ID" b="0" dirty="0" err="1">
                <a:latin typeface="Nunito" pitchFamily="2" charset="0"/>
                <a:cs typeface="Arial" panose="020B0604020202020204" pitchFamily="34" charset="0"/>
              </a:rPr>
              <a:t>omni</a:t>
            </a:r>
            <a:r>
              <a:rPr lang="id-ID" b="0" dirty="0">
                <a:latin typeface="Nunito" pitchFamily="2" charset="0"/>
                <a:cs typeface="Arial" panose="020B0604020202020204" pitchFamily="34" charset="0"/>
              </a:rPr>
              <a:t> perbedaan yang paling mencolok yakni arah pancarannya</a:t>
            </a:r>
          </a:p>
          <a:p>
            <a:pPr fontAlgn="base" latinLnBrk="0"/>
            <a:r>
              <a:rPr lang="id-ID" b="0" dirty="0">
                <a:latin typeface="Nunito" pitchFamily="2" charset="0"/>
                <a:cs typeface="Arial" panose="020B0604020202020204" pitchFamily="34" charset="0"/>
              </a:rPr>
              <a:t>Antena </a:t>
            </a:r>
            <a:r>
              <a:rPr lang="id-ID" b="0" dirty="0" err="1">
                <a:latin typeface="Nunito" pitchFamily="2" charset="0"/>
                <a:cs typeface="Arial" panose="020B0604020202020204" pitchFamily="34" charset="0"/>
              </a:rPr>
              <a:t>omni</a:t>
            </a:r>
            <a:r>
              <a:rPr lang="id-ID" b="0" dirty="0">
                <a:latin typeface="Nunito" pitchFamily="2" charset="0"/>
                <a:cs typeface="Arial" panose="020B0604020202020204" pitchFamily="34" charset="0"/>
              </a:rPr>
              <a:t> bisa sampai 360 derajat sedangkan antena ini hanya bisa mencapai setengahnya yakni 180 derajat. </a:t>
            </a:r>
          </a:p>
          <a:p>
            <a:pPr fontAlgn="base" latinLnBrk="0"/>
            <a:r>
              <a:rPr lang="id-ID" b="0" dirty="0">
                <a:latin typeface="Nunito" pitchFamily="2" charset="0"/>
                <a:cs typeface="Arial" panose="020B0604020202020204" pitchFamily="34" charset="0"/>
              </a:rPr>
              <a:t>Antena </a:t>
            </a:r>
            <a:r>
              <a:rPr lang="id-ID" b="0" dirty="0" err="1">
                <a:latin typeface="Nunito" pitchFamily="2" charset="0"/>
                <a:cs typeface="Arial" panose="020B0604020202020204" pitchFamily="34" charset="0"/>
              </a:rPr>
              <a:t>sectoral</a:t>
            </a:r>
            <a:r>
              <a:rPr lang="id-ID" b="0" dirty="0">
                <a:latin typeface="Nunito" pitchFamily="2" charset="0"/>
                <a:cs typeface="Arial" panose="020B0604020202020204" pitchFamily="34" charset="0"/>
              </a:rPr>
              <a:t> memilik gain antara 10-19 </a:t>
            </a:r>
            <a:r>
              <a:rPr lang="id-ID" b="0" dirty="0" err="1">
                <a:latin typeface="Nunito" pitchFamily="2" charset="0"/>
                <a:cs typeface="Arial" panose="020B0604020202020204" pitchFamily="34" charset="0"/>
              </a:rPr>
              <a:t>dBi</a:t>
            </a:r>
            <a:r>
              <a:rPr lang="id-ID" b="0" dirty="0">
                <a:latin typeface="Nunito" pitchFamily="2" charset="0"/>
                <a:cs typeface="Arial" panose="020B0604020202020204" pitchFamily="34" charset="0"/>
              </a:rPr>
              <a:t> </a:t>
            </a:r>
          </a:p>
          <a:p>
            <a:pPr fontAlgn="base" latinLnBrk="0"/>
            <a:r>
              <a:rPr lang="id-ID" b="0" dirty="0">
                <a:latin typeface="Nunito" pitchFamily="2" charset="0"/>
                <a:cs typeface="Arial" panose="020B0604020202020204" pitchFamily="34" charset="0"/>
              </a:rPr>
              <a:t>Berbentuk seperti tabung</a:t>
            </a:r>
          </a:p>
          <a:p>
            <a:pPr fontAlgn="base" latinLnBrk="0"/>
            <a:r>
              <a:rPr lang="id-ID" b="0" dirty="0">
                <a:latin typeface="Nunito" pitchFamily="2" charset="0"/>
                <a:cs typeface="Arial" panose="020B0604020202020204" pitchFamily="34" charset="0"/>
              </a:rPr>
              <a:t>Polarisasi </a:t>
            </a:r>
            <a:r>
              <a:rPr lang="id-ID" b="0" dirty="0" err="1">
                <a:latin typeface="Nunito" pitchFamily="2" charset="0"/>
                <a:cs typeface="Arial" panose="020B0604020202020204" pitchFamily="34" charset="0"/>
              </a:rPr>
              <a:t>kearah</a:t>
            </a:r>
            <a:r>
              <a:rPr lang="id-ID" b="0" dirty="0">
                <a:latin typeface="Nunito" pitchFamily="2" charset="0"/>
                <a:cs typeface="Arial" panose="020B0604020202020204" pitchFamily="34" charset="0"/>
              </a:rPr>
              <a:t> tertentu yakni 45-180 derajat</a:t>
            </a:r>
          </a:p>
          <a:p>
            <a:pPr fontAlgn="base" latinLnBrk="0"/>
            <a:r>
              <a:rPr lang="id-ID" b="0" dirty="0">
                <a:latin typeface="Nunito" pitchFamily="2" charset="0"/>
                <a:cs typeface="Arial" panose="020B0604020202020204" pitchFamily="34" charset="0"/>
              </a:rPr>
              <a:t>Termasuk tipe jaringan PTP maupun PTMP</a:t>
            </a:r>
          </a:p>
        </p:txBody>
      </p:sp>
    </p:spTree>
    <p:extLst>
      <p:ext uri="{BB962C8B-B14F-4D97-AF65-F5344CB8AC3E}">
        <p14:creationId xmlns:p14="http://schemas.microsoft.com/office/powerpoint/2010/main" val="2676620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3379643" cy="604781"/>
          </a:xfrm>
        </p:spPr>
        <p:txBody>
          <a:bodyPr/>
          <a:lstStyle/>
          <a:p>
            <a:r>
              <a:rPr lang="en-US" altLang="id-ID" dirty="0" err="1">
                <a:solidFill>
                  <a:schemeClr val="tx1"/>
                </a:solidFill>
              </a:rPr>
              <a:t>Antena</a:t>
            </a:r>
            <a:r>
              <a:rPr lang="en-US" altLang="id-ID" dirty="0">
                <a:solidFill>
                  <a:schemeClr val="tx1"/>
                </a:solidFill>
              </a:rPr>
              <a:t> </a:t>
            </a:r>
            <a:r>
              <a:rPr lang="id-ID" altLang="id-ID" dirty="0" err="1">
                <a:solidFill>
                  <a:schemeClr val="tx1"/>
                </a:solidFill>
              </a:rPr>
              <a:t>Sectoral</a:t>
            </a:r>
            <a:endParaRPr lang="ko-KR" altLang="en-US" dirty="0">
              <a:latin typeface="Arial" panose="020B0604020202020204" pitchFamily="34" charset="0"/>
              <a:cs typeface="Arial" panose="020B0604020202020204" pitchFamily="34" charset="0"/>
            </a:endParaRPr>
          </a:p>
        </p:txBody>
      </p:sp>
      <p:sp>
        <p:nvSpPr>
          <p:cNvPr id="6" name="내용 개체 틀 2">
            <a:extLst>
              <a:ext uri="{FF2B5EF4-FFF2-40B4-BE49-F238E27FC236}">
                <a16:creationId xmlns:a16="http://schemas.microsoft.com/office/drawing/2014/main" id="{AFACDA84-B4D3-2390-4C10-AB725DD7333B}"/>
              </a:ext>
            </a:extLst>
          </p:cNvPr>
          <p:cNvSpPr txBox="1">
            <a:spLocks/>
          </p:cNvSpPr>
          <p:nvPr/>
        </p:nvSpPr>
        <p:spPr>
          <a:xfrm>
            <a:off x="240787" y="5389191"/>
            <a:ext cx="9039799" cy="1354509"/>
          </a:xfrm>
          <a:prstGeom prst="rect">
            <a:avLst/>
          </a:prstGeom>
        </p:spPr>
        <p:txBody>
          <a:bodyPr vert="horz" wrap="square" lIns="91440" tIns="45720" rIns="91440" bIns="45720" rtlCol="0">
            <a:normAutofit fontScale="92500" lnSpcReduction="10000"/>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latinLnBrk="0">
              <a:buNone/>
            </a:pPr>
            <a:r>
              <a:rPr lang="id-ID" sz="2000" b="0" dirty="0">
                <a:highlight>
                  <a:srgbClr val="FFFFFF"/>
                </a:highlight>
              </a:rPr>
              <a:t>Antena </a:t>
            </a:r>
            <a:r>
              <a:rPr lang="id-ID" sz="2000" b="0" dirty="0" err="1">
                <a:highlight>
                  <a:srgbClr val="FFFFFF"/>
                </a:highlight>
              </a:rPr>
              <a:t>sectoral</a:t>
            </a:r>
            <a:r>
              <a:rPr lang="id-ID" sz="2000" b="0" dirty="0">
                <a:highlight>
                  <a:srgbClr val="FFFFFF"/>
                </a:highlight>
              </a:rPr>
              <a:t> memiliki jangkauan yang lebih jauh dari </a:t>
            </a:r>
            <a:r>
              <a:rPr lang="id-ID" sz="2000" b="0" dirty="0" err="1">
                <a:highlight>
                  <a:srgbClr val="FFFFFF"/>
                </a:highlight>
              </a:rPr>
              <a:t>omnidirectional</a:t>
            </a:r>
            <a:r>
              <a:rPr lang="id-ID" sz="2000" b="0" dirty="0">
                <a:highlight>
                  <a:srgbClr val="FFFFFF"/>
                </a:highlight>
              </a:rPr>
              <a:t> namun memiliki pola radiasi yang lebih sempit, sehingga untuk dapat menjangkau 360 derajat biasanya dipasangkan beberapa antena </a:t>
            </a:r>
            <a:r>
              <a:rPr lang="id-ID" sz="2000" b="0" dirty="0" err="1">
                <a:highlight>
                  <a:srgbClr val="FFFFFF"/>
                </a:highlight>
              </a:rPr>
              <a:t>sectoral</a:t>
            </a:r>
            <a:r>
              <a:rPr lang="id-ID" sz="2000" b="0" dirty="0">
                <a:highlight>
                  <a:srgbClr val="FFFFFF"/>
                </a:highlight>
              </a:rPr>
              <a:t> dengan arah yang berbeda</a:t>
            </a:r>
          </a:p>
        </p:txBody>
      </p:sp>
      <p:sp>
        <p:nvSpPr>
          <p:cNvPr id="7" name="내용 개체 틀 2">
            <a:extLst>
              <a:ext uri="{FF2B5EF4-FFF2-40B4-BE49-F238E27FC236}">
                <a16:creationId xmlns:a16="http://schemas.microsoft.com/office/drawing/2014/main" id="{74E67D36-596E-8598-FB27-E6BAB5A44A59}"/>
              </a:ext>
            </a:extLst>
          </p:cNvPr>
          <p:cNvSpPr txBox="1">
            <a:spLocks/>
          </p:cNvSpPr>
          <p:nvPr/>
        </p:nvSpPr>
        <p:spPr>
          <a:xfrm>
            <a:off x="9576866" y="1601709"/>
            <a:ext cx="2510662" cy="3148091"/>
          </a:xfrm>
          <a:prstGeom prst="rect">
            <a:avLst/>
          </a:prstGeom>
        </p:spPr>
        <p:txBody>
          <a:bodyPr vert="horz" wrap="square" lIns="91440" tIns="45720" rIns="91440" bIns="45720" rtlCol="0">
            <a:norm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latinLnBrk="0">
              <a:buNone/>
            </a:pPr>
            <a:r>
              <a:rPr lang="id-ID" sz="2000" b="0" dirty="0">
                <a:highlight>
                  <a:srgbClr val="FFFFFF"/>
                </a:highlight>
              </a:rPr>
              <a:t>Bagian berwarna merah memiliki kualitas sinyal paling bagus</a:t>
            </a:r>
          </a:p>
        </p:txBody>
      </p:sp>
      <p:pic>
        <p:nvPicPr>
          <p:cNvPr id="3" name="Picture 6" descr="Image result for sectoral antenna">
            <a:extLst>
              <a:ext uri="{FF2B5EF4-FFF2-40B4-BE49-F238E27FC236}">
                <a16:creationId xmlns:a16="http://schemas.microsoft.com/office/drawing/2014/main" id="{D2166A2C-B5C6-5AD4-6ABA-4D345CE6B3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650" y="1437512"/>
            <a:ext cx="2494483" cy="374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descr="https://www.cisco.com/c/dam/en/us/products/collateral/wireless/aironet-antennas-accessories/prod_white_paper0900aecd806a1a3e.doc/_jcr_content/renditions/0900aecd806a1a3e_null_null_null_08_07_07-12.jpg">
            <a:extLst>
              <a:ext uri="{FF2B5EF4-FFF2-40B4-BE49-F238E27FC236}">
                <a16:creationId xmlns:a16="http://schemas.microsoft.com/office/drawing/2014/main" id="{412149BE-FBA1-C7E4-6E1E-158B3451DC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88539" y="1437510"/>
            <a:ext cx="5814921" cy="3744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32521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3379643" cy="604781"/>
          </a:xfrm>
        </p:spPr>
        <p:txBody>
          <a:bodyPr/>
          <a:lstStyle/>
          <a:p>
            <a:r>
              <a:rPr lang="en-US" altLang="id-ID" dirty="0" err="1">
                <a:solidFill>
                  <a:schemeClr val="tx1"/>
                </a:solidFill>
              </a:rPr>
              <a:t>Antena</a:t>
            </a:r>
            <a:r>
              <a:rPr lang="en-US" altLang="id-ID" dirty="0">
                <a:solidFill>
                  <a:schemeClr val="tx1"/>
                </a:solidFill>
              </a:rPr>
              <a:t> </a:t>
            </a:r>
            <a:r>
              <a:rPr lang="id-ID" altLang="id-ID" dirty="0" err="1">
                <a:solidFill>
                  <a:schemeClr val="tx1"/>
                </a:solidFill>
              </a:rPr>
              <a:t>Sectoral</a:t>
            </a:r>
            <a:endParaRPr lang="ko-KR" altLang="en-US" dirty="0">
              <a:latin typeface="Arial" panose="020B0604020202020204" pitchFamily="34" charset="0"/>
              <a:cs typeface="Arial" panose="020B0604020202020204" pitchFamily="34" charset="0"/>
            </a:endParaRPr>
          </a:p>
        </p:txBody>
      </p:sp>
      <p:sp>
        <p:nvSpPr>
          <p:cNvPr id="6" name="내용 개체 틀 2">
            <a:extLst>
              <a:ext uri="{FF2B5EF4-FFF2-40B4-BE49-F238E27FC236}">
                <a16:creationId xmlns:a16="http://schemas.microsoft.com/office/drawing/2014/main" id="{AFACDA84-B4D3-2390-4C10-AB725DD7333B}"/>
              </a:ext>
            </a:extLst>
          </p:cNvPr>
          <p:cNvSpPr txBox="1">
            <a:spLocks/>
          </p:cNvSpPr>
          <p:nvPr/>
        </p:nvSpPr>
        <p:spPr>
          <a:xfrm>
            <a:off x="240787" y="5389191"/>
            <a:ext cx="9039799" cy="1354509"/>
          </a:xfrm>
          <a:prstGeom prst="rect">
            <a:avLst/>
          </a:prstGeom>
        </p:spPr>
        <p:txBody>
          <a:bodyPr vert="horz" wrap="square" lIns="91440" tIns="45720" rIns="91440" bIns="45720" rtlCol="0">
            <a:norm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latinLnBrk="0">
              <a:buNone/>
            </a:pPr>
            <a:r>
              <a:rPr lang="id-ID" sz="2000" b="0" dirty="0">
                <a:highlight>
                  <a:srgbClr val="FFFFFF"/>
                </a:highlight>
              </a:rPr>
              <a:t>Pemanfaatan beberapa antena </a:t>
            </a:r>
            <a:r>
              <a:rPr lang="id-ID" sz="2000" b="0" dirty="0" err="1">
                <a:highlight>
                  <a:srgbClr val="FFFFFF"/>
                </a:highlight>
              </a:rPr>
              <a:t>sectoral</a:t>
            </a:r>
            <a:r>
              <a:rPr lang="id-ID" sz="2000" b="0" dirty="0">
                <a:highlight>
                  <a:srgbClr val="FFFFFF"/>
                </a:highlight>
              </a:rPr>
              <a:t> agar bisa menjangkau area seluas 360 derajat</a:t>
            </a:r>
          </a:p>
        </p:txBody>
      </p:sp>
      <p:pic>
        <p:nvPicPr>
          <p:cNvPr id="4" name="Picture 6" descr="Image result for sectoral antenna">
            <a:extLst>
              <a:ext uri="{FF2B5EF4-FFF2-40B4-BE49-F238E27FC236}">
                <a16:creationId xmlns:a16="http://schemas.microsoft.com/office/drawing/2014/main" id="{DBB95530-9FFA-6439-4AC6-055CF2B082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787" y="1752037"/>
            <a:ext cx="3162300" cy="316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8" descr="Related image">
            <a:extLst>
              <a:ext uri="{FF2B5EF4-FFF2-40B4-BE49-F238E27FC236}">
                <a16:creationId xmlns:a16="http://schemas.microsoft.com/office/drawing/2014/main" id="{96F276AA-33D6-EE9B-C3FD-E534C6BEC6D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03087" y="1752037"/>
            <a:ext cx="2160587" cy="318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2" descr="Related image">
            <a:extLst>
              <a:ext uri="{FF2B5EF4-FFF2-40B4-BE49-F238E27FC236}">
                <a16:creationId xmlns:a16="http://schemas.microsoft.com/office/drawing/2014/main" id="{DAE16A7F-9FF1-47A6-B878-E23EFA3F2F4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79674" y="1752037"/>
            <a:ext cx="2060575" cy="316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40394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2564420" cy="604781"/>
          </a:xfrm>
        </p:spPr>
        <p:txBody>
          <a:bodyPr/>
          <a:lstStyle/>
          <a:p>
            <a:r>
              <a:rPr lang="en-US" altLang="id-ID" dirty="0" err="1">
                <a:solidFill>
                  <a:schemeClr val="tx1"/>
                </a:solidFill>
              </a:rPr>
              <a:t>Antena</a:t>
            </a:r>
            <a:r>
              <a:rPr lang="en-US" altLang="id-ID" dirty="0">
                <a:solidFill>
                  <a:schemeClr val="tx1"/>
                </a:solidFill>
              </a:rPr>
              <a:t> </a:t>
            </a:r>
            <a:r>
              <a:rPr lang="id-ID" altLang="id-ID" dirty="0" err="1">
                <a:solidFill>
                  <a:schemeClr val="tx1"/>
                </a:solidFill>
              </a:rPr>
              <a:t>Grid</a:t>
            </a:r>
            <a:endParaRPr lang="ko-KR" altLang="en-US" dirty="0">
              <a:latin typeface="Arial" panose="020B0604020202020204" pitchFamily="34" charset="0"/>
              <a:cs typeface="Arial" panose="020B0604020202020204" pitchFamily="34" charset="0"/>
            </a:endParaRPr>
          </a:p>
        </p:txBody>
      </p:sp>
      <p:sp>
        <p:nvSpPr>
          <p:cNvPr id="3" name="내용 개체 틀 2">
            <a:extLst>
              <a:ext uri="{FF2B5EF4-FFF2-40B4-BE49-F238E27FC236}">
                <a16:creationId xmlns:a16="http://schemas.microsoft.com/office/drawing/2014/main" id="{71E81FCF-F4B5-21E2-AC95-DF603C4FB95E}"/>
              </a:ext>
            </a:extLst>
          </p:cNvPr>
          <p:cNvSpPr txBox="1">
            <a:spLocks/>
          </p:cNvSpPr>
          <p:nvPr/>
        </p:nvSpPr>
        <p:spPr>
          <a:xfrm>
            <a:off x="240789" y="1233744"/>
            <a:ext cx="11830561" cy="5509956"/>
          </a:xfrm>
          <a:prstGeom prst="rect">
            <a:avLst/>
          </a:prstGeom>
        </p:spPr>
        <p:txBody>
          <a:bodyPr vert="horz" wrap="square" lIns="91440" tIns="45720" rIns="91440" bIns="45720" rtlCol="0">
            <a:normAutofit fontScale="85000" lnSpcReduction="20000"/>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latinLnBrk="0"/>
            <a:r>
              <a:rPr lang="id-ID" b="0" dirty="0">
                <a:latin typeface="Nunito" pitchFamily="2" charset="0"/>
                <a:cs typeface="Arial" panose="020B0604020202020204" pitchFamily="34" charset="0"/>
              </a:rPr>
              <a:t>Antena ini banyak digunakan sebagai </a:t>
            </a:r>
            <a:r>
              <a:rPr lang="id-ID" b="0" dirty="0" err="1">
                <a:latin typeface="Nunito" pitchFamily="2" charset="0"/>
                <a:cs typeface="Arial" panose="020B0604020202020204" pitchFamily="34" charset="0"/>
              </a:rPr>
              <a:t>client</a:t>
            </a:r>
            <a:r>
              <a:rPr lang="id-ID" b="0" dirty="0">
                <a:latin typeface="Nunito" pitchFamily="2" charset="0"/>
                <a:cs typeface="Arial" panose="020B0604020202020204" pitchFamily="34" charset="0"/>
              </a:rPr>
              <a:t> jarak jauh yang menggunakan </a:t>
            </a:r>
            <a:r>
              <a:rPr lang="id-ID" b="0" dirty="0" err="1">
                <a:latin typeface="Nunito" pitchFamily="2" charset="0"/>
                <a:cs typeface="Arial" panose="020B0604020202020204" pitchFamily="34" charset="0"/>
              </a:rPr>
              <a:t>topologi</a:t>
            </a:r>
            <a:r>
              <a:rPr lang="id-ID" b="0" dirty="0">
                <a:latin typeface="Nunito" pitchFamily="2" charset="0"/>
                <a:cs typeface="Arial" panose="020B0604020202020204" pitchFamily="34" charset="0"/>
              </a:rPr>
              <a:t> PTP atau </a:t>
            </a:r>
            <a:r>
              <a:rPr lang="id-ID" b="0" dirty="0" err="1">
                <a:latin typeface="Nunito" pitchFamily="2" charset="0"/>
                <a:cs typeface="Arial" panose="020B0604020202020204" pitchFamily="34" charset="0"/>
              </a:rPr>
              <a:t>Point</a:t>
            </a:r>
            <a:r>
              <a:rPr lang="id-ID" b="0" dirty="0">
                <a:latin typeface="Nunito" pitchFamily="2" charset="0"/>
                <a:cs typeface="Arial" panose="020B0604020202020204" pitchFamily="34" charset="0"/>
              </a:rPr>
              <a:t> </a:t>
            </a:r>
            <a:r>
              <a:rPr lang="id-ID" b="0" dirty="0" err="1">
                <a:latin typeface="Nunito" pitchFamily="2" charset="0"/>
                <a:cs typeface="Arial" panose="020B0604020202020204" pitchFamily="34" charset="0"/>
              </a:rPr>
              <a:t>to</a:t>
            </a:r>
            <a:r>
              <a:rPr lang="id-ID" b="0" dirty="0">
                <a:latin typeface="Nunito" pitchFamily="2" charset="0"/>
                <a:cs typeface="Arial" panose="020B0604020202020204" pitchFamily="34" charset="0"/>
              </a:rPr>
              <a:t> </a:t>
            </a:r>
            <a:r>
              <a:rPr lang="id-ID" b="0" dirty="0" err="1">
                <a:latin typeface="Nunito" pitchFamily="2" charset="0"/>
                <a:cs typeface="Arial" panose="020B0604020202020204" pitchFamily="34" charset="0"/>
              </a:rPr>
              <a:t>Point</a:t>
            </a:r>
            <a:r>
              <a:rPr lang="id-ID" b="0" dirty="0">
                <a:latin typeface="Nunito" pitchFamily="2" charset="0"/>
                <a:cs typeface="Arial" panose="020B0604020202020204" pitchFamily="34" charset="0"/>
              </a:rPr>
              <a:t> yang </a:t>
            </a:r>
            <a:r>
              <a:rPr lang="id-ID" b="0" dirty="0" err="1">
                <a:latin typeface="Nunito" pitchFamily="2" charset="0"/>
                <a:cs typeface="Arial" panose="020B0604020202020204" pitchFamily="34" charset="0"/>
              </a:rPr>
              <a:t>dimana</a:t>
            </a:r>
            <a:r>
              <a:rPr lang="id-ID" b="0" dirty="0">
                <a:latin typeface="Nunito" pitchFamily="2" charset="0"/>
                <a:cs typeface="Arial" panose="020B0604020202020204" pitchFamily="34" charset="0"/>
              </a:rPr>
              <a:t> pemancar dan penerima sama-sama menggunakan antena </a:t>
            </a:r>
            <a:r>
              <a:rPr lang="id-ID" b="0" dirty="0" err="1">
                <a:latin typeface="Nunito" pitchFamily="2" charset="0"/>
                <a:cs typeface="Arial" panose="020B0604020202020204" pitchFamily="34" charset="0"/>
              </a:rPr>
              <a:t>grid</a:t>
            </a:r>
            <a:r>
              <a:rPr lang="id-ID" b="0" dirty="0">
                <a:latin typeface="Nunito" pitchFamily="2" charset="0"/>
                <a:cs typeface="Arial" panose="020B0604020202020204" pitchFamily="34" charset="0"/>
              </a:rPr>
              <a:t>. </a:t>
            </a:r>
          </a:p>
          <a:p>
            <a:pPr fontAlgn="base" latinLnBrk="0"/>
            <a:r>
              <a:rPr lang="id-ID" b="0" dirty="0">
                <a:latin typeface="Nunito" pitchFamily="2" charset="0"/>
                <a:cs typeface="Arial" panose="020B0604020202020204" pitchFamily="34" charset="0"/>
              </a:rPr>
              <a:t>Frekuensi antena </a:t>
            </a:r>
            <a:r>
              <a:rPr lang="id-ID" b="0" dirty="0" err="1">
                <a:latin typeface="Nunito" pitchFamily="2" charset="0"/>
                <a:cs typeface="Arial" panose="020B0604020202020204" pitchFamily="34" charset="0"/>
              </a:rPr>
              <a:t>grid</a:t>
            </a:r>
            <a:r>
              <a:rPr lang="id-ID" b="0" dirty="0">
                <a:latin typeface="Nunito" pitchFamily="2" charset="0"/>
                <a:cs typeface="Arial" panose="020B0604020202020204" pitchFamily="34" charset="0"/>
              </a:rPr>
              <a:t> adalah 2,4 </a:t>
            </a:r>
            <a:r>
              <a:rPr lang="id-ID" b="0" dirty="0" err="1">
                <a:latin typeface="Nunito" pitchFamily="2" charset="0"/>
                <a:cs typeface="Arial" panose="020B0604020202020204" pitchFamily="34" charset="0"/>
              </a:rPr>
              <a:t>Ghz</a:t>
            </a:r>
            <a:r>
              <a:rPr lang="id-ID" b="0" dirty="0">
                <a:latin typeface="Nunito" pitchFamily="2" charset="0"/>
                <a:cs typeface="Arial" panose="020B0604020202020204" pitchFamily="34" charset="0"/>
              </a:rPr>
              <a:t> dan juga 5,8 </a:t>
            </a:r>
            <a:r>
              <a:rPr lang="id-ID" b="0" dirty="0" err="1">
                <a:latin typeface="Nunito" pitchFamily="2" charset="0"/>
                <a:cs typeface="Arial" panose="020B0604020202020204" pitchFamily="34" charset="0"/>
              </a:rPr>
              <a:t>Ghz</a:t>
            </a:r>
            <a:r>
              <a:rPr lang="id-ID" b="0" dirty="0">
                <a:latin typeface="Nunito" pitchFamily="2" charset="0"/>
                <a:cs typeface="Arial" panose="020B0604020202020204" pitchFamily="34" charset="0"/>
              </a:rPr>
              <a:t>, yang memiliki gain hingga 27 </a:t>
            </a:r>
            <a:r>
              <a:rPr lang="id-ID" b="0" dirty="0" err="1">
                <a:latin typeface="Nunito" pitchFamily="2" charset="0"/>
                <a:cs typeface="Arial" panose="020B0604020202020204" pitchFamily="34" charset="0"/>
              </a:rPr>
              <a:t>dBi</a:t>
            </a:r>
            <a:r>
              <a:rPr lang="id-ID" b="0" dirty="0">
                <a:latin typeface="Nunito" pitchFamily="2" charset="0"/>
                <a:cs typeface="Arial" panose="020B0604020202020204" pitchFamily="34" charset="0"/>
              </a:rPr>
              <a:t>. Untuk komponennya terdiri atas </a:t>
            </a:r>
            <a:r>
              <a:rPr lang="id-ID" b="0" dirty="0" err="1">
                <a:latin typeface="Nunito" pitchFamily="2" charset="0"/>
                <a:cs typeface="Arial" panose="020B0604020202020204" pitchFamily="34" charset="0"/>
              </a:rPr>
              <a:t>reflextor</a:t>
            </a:r>
            <a:r>
              <a:rPr lang="id-ID" b="0" dirty="0">
                <a:latin typeface="Nunito" pitchFamily="2" charset="0"/>
                <a:cs typeface="Arial" panose="020B0604020202020204" pitchFamily="34" charset="0"/>
              </a:rPr>
              <a:t>, </a:t>
            </a:r>
            <a:r>
              <a:rPr lang="id-ID" b="0" dirty="0" err="1">
                <a:latin typeface="Nunito" pitchFamily="2" charset="0"/>
                <a:cs typeface="Arial" panose="020B0604020202020204" pitchFamily="34" charset="0"/>
              </a:rPr>
              <a:t>pole</a:t>
            </a:r>
            <a:r>
              <a:rPr lang="id-ID" b="0" dirty="0">
                <a:latin typeface="Nunito" pitchFamily="2" charset="0"/>
                <a:cs typeface="Arial" panose="020B0604020202020204" pitchFamily="34" charset="0"/>
              </a:rPr>
              <a:t>, dan </a:t>
            </a:r>
            <a:r>
              <a:rPr lang="id-ID" b="0" dirty="0" err="1">
                <a:latin typeface="Nunito" pitchFamily="2" charset="0"/>
                <a:cs typeface="Arial" panose="020B0604020202020204" pitchFamily="34" charset="0"/>
              </a:rPr>
              <a:t>jumper</a:t>
            </a:r>
            <a:r>
              <a:rPr lang="id-ID" b="0" dirty="0">
                <a:latin typeface="Nunito" pitchFamily="2" charset="0"/>
                <a:cs typeface="Arial" panose="020B0604020202020204" pitchFamily="34" charset="0"/>
              </a:rPr>
              <a:t>.</a:t>
            </a:r>
          </a:p>
          <a:p>
            <a:pPr fontAlgn="base" latinLnBrk="0"/>
            <a:r>
              <a:rPr lang="id-ID" b="0" dirty="0">
                <a:latin typeface="Nunito" pitchFamily="2" charset="0"/>
                <a:cs typeface="Arial" panose="020B0604020202020204" pitchFamily="34" charset="0"/>
              </a:rPr>
              <a:t>Antena ini berbentuk seperti jaring</a:t>
            </a:r>
          </a:p>
          <a:p>
            <a:pPr fontAlgn="base" latinLnBrk="0"/>
            <a:r>
              <a:rPr lang="id-ID" b="0" dirty="0">
                <a:latin typeface="Nunito" pitchFamily="2" charset="0"/>
                <a:cs typeface="Arial" panose="020B0604020202020204" pitchFamily="34" charset="0"/>
              </a:rPr>
              <a:t>Polarisasi ke arah tertentu atau satu arah</a:t>
            </a:r>
          </a:p>
          <a:p>
            <a:pPr fontAlgn="base" latinLnBrk="0"/>
            <a:r>
              <a:rPr lang="id-ID" b="0" dirty="0">
                <a:latin typeface="Nunito" pitchFamily="2" charset="0"/>
                <a:cs typeface="Arial" panose="020B0604020202020204" pitchFamily="34" charset="0"/>
              </a:rPr>
              <a:t>Biasanya terdapat pasangan berupa antena yang sama, </a:t>
            </a:r>
            <a:br>
              <a:rPr lang="id-ID" b="0" dirty="0">
                <a:latin typeface="Nunito" pitchFamily="2" charset="0"/>
                <a:cs typeface="Arial" panose="020B0604020202020204" pitchFamily="34" charset="0"/>
              </a:rPr>
            </a:br>
            <a:r>
              <a:rPr lang="id-ID" b="0" dirty="0">
                <a:latin typeface="Nunito" pitchFamily="2" charset="0"/>
                <a:cs typeface="Arial" panose="020B0604020202020204" pitchFamily="34" charset="0"/>
              </a:rPr>
              <a:t>satu sebagai pemancar dan satu lagi sebagai penerima</a:t>
            </a:r>
          </a:p>
          <a:p>
            <a:pPr fontAlgn="base" latinLnBrk="0"/>
            <a:r>
              <a:rPr lang="id-ID" b="0" dirty="0">
                <a:latin typeface="Nunito" pitchFamily="2" charset="0"/>
                <a:cs typeface="Arial" panose="020B0604020202020204" pitchFamily="34" charset="0"/>
              </a:rPr>
              <a:t>Termasuk tipe jaringan PTP atau </a:t>
            </a:r>
            <a:r>
              <a:rPr lang="id-ID" b="0" dirty="0" err="1">
                <a:latin typeface="Nunito" pitchFamily="2" charset="0"/>
                <a:cs typeface="Arial" panose="020B0604020202020204" pitchFamily="34" charset="0"/>
              </a:rPr>
              <a:t>Point</a:t>
            </a:r>
            <a:r>
              <a:rPr lang="id-ID" b="0" dirty="0">
                <a:latin typeface="Nunito" pitchFamily="2" charset="0"/>
                <a:cs typeface="Arial" panose="020B0604020202020204" pitchFamily="34" charset="0"/>
              </a:rPr>
              <a:t> To </a:t>
            </a:r>
            <a:r>
              <a:rPr lang="id-ID" b="0" dirty="0" err="1">
                <a:latin typeface="Nunito" pitchFamily="2" charset="0"/>
                <a:cs typeface="Arial" panose="020B0604020202020204" pitchFamily="34" charset="0"/>
              </a:rPr>
              <a:t>Point</a:t>
            </a:r>
            <a:endParaRPr lang="id-ID" b="0" dirty="0">
              <a:latin typeface="Nunito" pitchFamily="2" charset="0"/>
              <a:cs typeface="Arial" panose="020B0604020202020204" pitchFamily="34" charset="0"/>
            </a:endParaRPr>
          </a:p>
        </p:txBody>
      </p:sp>
    </p:spTree>
    <p:extLst>
      <p:ext uri="{BB962C8B-B14F-4D97-AF65-F5344CB8AC3E}">
        <p14:creationId xmlns:p14="http://schemas.microsoft.com/office/powerpoint/2010/main" val="1026275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2564420" cy="604781"/>
          </a:xfrm>
        </p:spPr>
        <p:txBody>
          <a:bodyPr/>
          <a:lstStyle/>
          <a:p>
            <a:r>
              <a:rPr lang="en-US" altLang="id-ID" dirty="0" err="1">
                <a:solidFill>
                  <a:schemeClr val="tx1"/>
                </a:solidFill>
              </a:rPr>
              <a:t>Antena</a:t>
            </a:r>
            <a:r>
              <a:rPr lang="en-US" altLang="id-ID" dirty="0">
                <a:solidFill>
                  <a:schemeClr val="tx1"/>
                </a:solidFill>
              </a:rPr>
              <a:t> </a:t>
            </a:r>
            <a:r>
              <a:rPr lang="id-ID" altLang="id-ID" dirty="0" err="1">
                <a:solidFill>
                  <a:schemeClr val="tx1"/>
                </a:solidFill>
              </a:rPr>
              <a:t>Grid</a:t>
            </a:r>
            <a:endParaRPr lang="ko-KR" altLang="en-US" dirty="0">
              <a:latin typeface="Arial" panose="020B0604020202020204" pitchFamily="34" charset="0"/>
              <a:cs typeface="Arial" panose="020B0604020202020204" pitchFamily="34" charset="0"/>
            </a:endParaRPr>
          </a:p>
        </p:txBody>
      </p:sp>
      <p:sp>
        <p:nvSpPr>
          <p:cNvPr id="6" name="내용 개체 틀 2">
            <a:extLst>
              <a:ext uri="{FF2B5EF4-FFF2-40B4-BE49-F238E27FC236}">
                <a16:creationId xmlns:a16="http://schemas.microsoft.com/office/drawing/2014/main" id="{AFACDA84-B4D3-2390-4C10-AB725DD7333B}"/>
              </a:ext>
            </a:extLst>
          </p:cNvPr>
          <p:cNvSpPr txBox="1">
            <a:spLocks/>
          </p:cNvSpPr>
          <p:nvPr/>
        </p:nvSpPr>
        <p:spPr>
          <a:xfrm>
            <a:off x="240787" y="5389191"/>
            <a:ext cx="9039799" cy="1354509"/>
          </a:xfrm>
          <a:prstGeom prst="rect">
            <a:avLst/>
          </a:prstGeom>
        </p:spPr>
        <p:txBody>
          <a:bodyPr vert="horz" wrap="square" lIns="91440" tIns="45720" rIns="91440" bIns="45720" rtlCol="0">
            <a:norm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latinLnBrk="0">
              <a:buNone/>
            </a:pPr>
            <a:r>
              <a:rPr lang="id-ID" sz="2000" b="0" dirty="0">
                <a:highlight>
                  <a:srgbClr val="FFFFFF"/>
                </a:highlight>
              </a:rPr>
              <a:t>Antena ini memiliki polarisasi yang jauh lebih terpusat dibandingkan dengan antena </a:t>
            </a:r>
            <a:r>
              <a:rPr lang="id-ID" sz="2000" b="0" dirty="0" err="1">
                <a:highlight>
                  <a:srgbClr val="FFFFFF"/>
                </a:highlight>
              </a:rPr>
              <a:t>sectoral</a:t>
            </a:r>
            <a:r>
              <a:rPr lang="id-ID" sz="2000" b="0" dirty="0">
                <a:highlight>
                  <a:srgbClr val="FFFFFF"/>
                </a:highlight>
              </a:rPr>
              <a:t> dan </a:t>
            </a:r>
            <a:r>
              <a:rPr lang="id-ID" sz="2000" b="0" dirty="0" err="1">
                <a:highlight>
                  <a:srgbClr val="FFFFFF"/>
                </a:highlight>
              </a:rPr>
              <a:t>omnidirectional</a:t>
            </a:r>
            <a:r>
              <a:rPr lang="id-ID" sz="2000" b="0" dirty="0">
                <a:highlight>
                  <a:srgbClr val="FFFFFF"/>
                </a:highlight>
              </a:rPr>
              <a:t>, sehingga tidak cocok untuk dijadikan sistem komunikasi PTMP, lebih cocok untuk PTP</a:t>
            </a:r>
          </a:p>
        </p:txBody>
      </p:sp>
      <p:pic>
        <p:nvPicPr>
          <p:cNvPr id="4" name="Picture 8">
            <a:extLst>
              <a:ext uri="{FF2B5EF4-FFF2-40B4-BE49-F238E27FC236}">
                <a16:creationId xmlns:a16="http://schemas.microsoft.com/office/drawing/2014/main" id="{616DE89F-530A-7810-382B-4DA07BC68A2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4429" t="5190" r="8727"/>
          <a:stretch>
            <a:fillRect/>
          </a:stretch>
        </p:blipFill>
        <p:spPr bwMode="auto">
          <a:xfrm>
            <a:off x="240787" y="1490052"/>
            <a:ext cx="3775628" cy="3731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
            <a:extLst>
              <a:ext uri="{FF2B5EF4-FFF2-40B4-BE49-F238E27FC236}">
                <a16:creationId xmlns:a16="http://schemas.microsoft.com/office/drawing/2014/main" id="{EB9531D3-F6BF-E521-7D4A-6FB85E4C2E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84636" y="1319243"/>
            <a:ext cx="5332199" cy="118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4" descr="Image result for grid antenna radiation pattern">
            <a:extLst>
              <a:ext uri="{FF2B5EF4-FFF2-40B4-BE49-F238E27FC236}">
                <a16:creationId xmlns:a16="http://schemas.microsoft.com/office/drawing/2014/main" id="{E111D8A9-DF13-91D4-2386-CCAEFA6C3ED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30539" y="2666332"/>
            <a:ext cx="5240391" cy="2555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69988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par>
                                <p:cTn id="14" presetID="10" presetClass="entr" presetSubtype="0"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3675302" cy="604781"/>
          </a:xfrm>
        </p:spPr>
        <p:txBody>
          <a:bodyPr/>
          <a:lstStyle/>
          <a:p>
            <a:r>
              <a:rPr lang="en-US" altLang="id-ID" dirty="0" err="1">
                <a:solidFill>
                  <a:schemeClr val="tx1"/>
                </a:solidFill>
              </a:rPr>
              <a:t>Antena</a:t>
            </a:r>
            <a:r>
              <a:rPr lang="en-US" altLang="id-ID" dirty="0">
                <a:solidFill>
                  <a:schemeClr val="tx1"/>
                </a:solidFill>
              </a:rPr>
              <a:t> </a:t>
            </a:r>
            <a:r>
              <a:rPr lang="id-ID" altLang="id-ID" dirty="0">
                <a:solidFill>
                  <a:schemeClr val="tx1"/>
                </a:solidFill>
              </a:rPr>
              <a:t>Solid </a:t>
            </a:r>
            <a:r>
              <a:rPr lang="id-ID" altLang="id-ID" dirty="0" err="1">
                <a:solidFill>
                  <a:schemeClr val="tx1"/>
                </a:solidFill>
              </a:rPr>
              <a:t>Disk</a:t>
            </a:r>
            <a:endParaRPr lang="ko-KR" altLang="en-US" dirty="0">
              <a:latin typeface="Arial" panose="020B0604020202020204" pitchFamily="34" charset="0"/>
              <a:cs typeface="Arial" panose="020B0604020202020204" pitchFamily="34" charset="0"/>
            </a:endParaRPr>
          </a:p>
        </p:txBody>
      </p:sp>
      <p:sp>
        <p:nvSpPr>
          <p:cNvPr id="3" name="내용 개체 틀 2">
            <a:extLst>
              <a:ext uri="{FF2B5EF4-FFF2-40B4-BE49-F238E27FC236}">
                <a16:creationId xmlns:a16="http://schemas.microsoft.com/office/drawing/2014/main" id="{71E81FCF-F4B5-21E2-AC95-DF603C4FB95E}"/>
              </a:ext>
            </a:extLst>
          </p:cNvPr>
          <p:cNvSpPr txBox="1">
            <a:spLocks/>
          </p:cNvSpPr>
          <p:nvPr/>
        </p:nvSpPr>
        <p:spPr>
          <a:xfrm>
            <a:off x="240789" y="1233744"/>
            <a:ext cx="11830561" cy="5509956"/>
          </a:xfrm>
          <a:prstGeom prst="rect">
            <a:avLst/>
          </a:prstGeom>
        </p:spPr>
        <p:txBody>
          <a:bodyPr vert="horz" wrap="square" lIns="91440" tIns="45720" rIns="91440" bIns="45720" rtlCol="0">
            <a:norm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latinLnBrk="0"/>
            <a:r>
              <a:rPr lang="id-ID" b="0" dirty="0">
                <a:latin typeface="Nunito" pitchFamily="2" charset="0"/>
                <a:cs typeface="Arial" panose="020B0604020202020204" pitchFamily="34" charset="0"/>
              </a:rPr>
              <a:t>Antena ini mirip antena </a:t>
            </a:r>
            <a:r>
              <a:rPr lang="id-ID" b="0" dirty="0" err="1">
                <a:latin typeface="Nunito" pitchFamily="2" charset="0"/>
                <a:cs typeface="Arial" panose="020B0604020202020204" pitchFamily="34" charset="0"/>
              </a:rPr>
              <a:t>grid</a:t>
            </a:r>
            <a:r>
              <a:rPr lang="id-ID" b="0" dirty="0">
                <a:latin typeface="Nunito" pitchFamily="2" charset="0"/>
                <a:cs typeface="Arial" panose="020B0604020202020204" pitchFamily="34" charset="0"/>
              </a:rPr>
              <a:t> hanya saja sinyal yang dihasilkan lebih fokus. </a:t>
            </a:r>
          </a:p>
          <a:p>
            <a:pPr fontAlgn="base" latinLnBrk="0"/>
            <a:r>
              <a:rPr lang="id-ID" b="0" dirty="0">
                <a:latin typeface="Nunito" pitchFamily="2" charset="0"/>
                <a:cs typeface="Arial" panose="020B0604020202020204" pitchFamily="34" charset="0"/>
              </a:rPr>
              <a:t>Frekuensi antena ini adalah 18-28 </a:t>
            </a:r>
            <a:r>
              <a:rPr lang="id-ID" b="0" dirty="0" err="1">
                <a:latin typeface="Nunito" pitchFamily="2" charset="0"/>
                <a:cs typeface="Arial" panose="020B0604020202020204" pitchFamily="34" charset="0"/>
              </a:rPr>
              <a:t>dBi</a:t>
            </a:r>
            <a:r>
              <a:rPr lang="id-ID" b="0" dirty="0">
                <a:latin typeface="Nunito" pitchFamily="2" charset="0"/>
                <a:cs typeface="Arial" panose="020B0604020202020204" pitchFamily="34" charset="0"/>
              </a:rPr>
              <a:t>. </a:t>
            </a:r>
          </a:p>
          <a:p>
            <a:pPr fontAlgn="base" latinLnBrk="0"/>
            <a:r>
              <a:rPr lang="id-ID" b="0">
                <a:latin typeface="Nunito" pitchFamily="2" charset="0"/>
                <a:cs typeface="Arial" panose="020B0604020202020204" pitchFamily="34" charset="0"/>
              </a:rPr>
              <a:t>Dalam urusan </a:t>
            </a:r>
            <a:r>
              <a:rPr lang="id-ID" b="0" dirty="0">
                <a:latin typeface="Nunito" pitchFamily="2" charset="0"/>
                <a:cs typeface="Arial" panose="020B0604020202020204" pitchFamily="34" charset="0"/>
              </a:rPr>
              <a:t>jarak jangkauan antena ini lebih unggul dibanding antena </a:t>
            </a:r>
            <a:r>
              <a:rPr lang="id-ID" b="0" dirty="0" err="1">
                <a:latin typeface="Nunito" pitchFamily="2" charset="0"/>
                <a:cs typeface="Arial" panose="020B0604020202020204" pitchFamily="34" charset="0"/>
              </a:rPr>
              <a:t>grid</a:t>
            </a:r>
            <a:r>
              <a:rPr lang="id-ID" b="0" dirty="0">
                <a:latin typeface="Nunito" pitchFamily="2" charset="0"/>
                <a:cs typeface="Arial" panose="020B0604020202020204" pitchFamily="34" charset="0"/>
              </a:rPr>
              <a:t>. </a:t>
            </a:r>
          </a:p>
          <a:p>
            <a:pPr fontAlgn="base" latinLnBrk="0"/>
            <a:r>
              <a:rPr lang="id-ID" b="0" dirty="0">
                <a:latin typeface="Nunito" pitchFamily="2" charset="0"/>
                <a:cs typeface="Arial" panose="020B0604020202020204" pitchFamily="34" charset="0"/>
              </a:rPr>
              <a:t>Antena ini biasa diaplikasikan untuk tipe </a:t>
            </a:r>
            <a:br>
              <a:rPr lang="id-ID" b="0" dirty="0">
                <a:latin typeface="Nunito" pitchFamily="2" charset="0"/>
                <a:cs typeface="Arial" panose="020B0604020202020204" pitchFamily="34" charset="0"/>
              </a:rPr>
            </a:br>
            <a:r>
              <a:rPr lang="id-ID" b="0" dirty="0">
                <a:latin typeface="Nunito" pitchFamily="2" charset="0"/>
                <a:cs typeface="Arial" panose="020B0604020202020204" pitchFamily="34" charset="0"/>
              </a:rPr>
              <a:t>jaringan </a:t>
            </a:r>
            <a:r>
              <a:rPr lang="id-ID" b="0" dirty="0" err="1">
                <a:latin typeface="Nunito" pitchFamily="2" charset="0"/>
                <a:cs typeface="Arial" panose="020B0604020202020204" pitchFamily="34" charset="0"/>
              </a:rPr>
              <a:t>point</a:t>
            </a:r>
            <a:r>
              <a:rPr lang="id-ID" b="0" dirty="0">
                <a:latin typeface="Nunito" pitchFamily="2" charset="0"/>
                <a:cs typeface="Arial" panose="020B0604020202020204" pitchFamily="34" charset="0"/>
              </a:rPr>
              <a:t> </a:t>
            </a:r>
            <a:r>
              <a:rPr lang="id-ID" b="0" dirty="0" err="1">
                <a:latin typeface="Nunito" pitchFamily="2" charset="0"/>
                <a:cs typeface="Arial" panose="020B0604020202020204" pitchFamily="34" charset="0"/>
              </a:rPr>
              <a:t>to</a:t>
            </a:r>
            <a:r>
              <a:rPr lang="id-ID" b="0" dirty="0">
                <a:latin typeface="Nunito" pitchFamily="2" charset="0"/>
                <a:cs typeface="Arial" panose="020B0604020202020204" pitchFamily="34" charset="0"/>
              </a:rPr>
              <a:t> </a:t>
            </a:r>
            <a:r>
              <a:rPr lang="id-ID" b="0" dirty="0" err="1">
                <a:latin typeface="Nunito" pitchFamily="2" charset="0"/>
                <a:cs typeface="Arial" panose="020B0604020202020204" pitchFamily="34" charset="0"/>
              </a:rPr>
              <a:t>point</a:t>
            </a:r>
            <a:r>
              <a:rPr lang="id-ID" b="0" dirty="0">
                <a:latin typeface="Nunito" pitchFamily="2" charset="0"/>
                <a:cs typeface="Arial" panose="020B0604020202020204" pitchFamily="34" charset="0"/>
              </a:rPr>
              <a:t> jarak jauh.</a:t>
            </a:r>
          </a:p>
        </p:txBody>
      </p:sp>
    </p:spTree>
    <p:extLst>
      <p:ext uri="{BB962C8B-B14F-4D97-AF65-F5344CB8AC3E}">
        <p14:creationId xmlns:p14="http://schemas.microsoft.com/office/powerpoint/2010/main" val="3813142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3675302" cy="604781"/>
          </a:xfrm>
        </p:spPr>
        <p:txBody>
          <a:bodyPr/>
          <a:lstStyle/>
          <a:p>
            <a:r>
              <a:rPr lang="en-US" altLang="id-ID" dirty="0" err="1">
                <a:solidFill>
                  <a:schemeClr val="tx1"/>
                </a:solidFill>
              </a:rPr>
              <a:t>Antena</a:t>
            </a:r>
            <a:r>
              <a:rPr lang="en-US" altLang="id-ID" dirty="0">
                <a:solidFill>
                  <a:schemeClr val="tx1"/>
                </a:solidFill>
              </a:rPr>
              <a:t> </a:t>
            </a:r>
            <a:r>
              <a:rPr lang="id-ID" altLang="id-ID" dirty="0">
                <a:solidFill>
                  <a:schemeClr val="tx1"/>
                </a:solidFill>
              </a:rPr>
              <a:t>Solid </a:t>
            </a:r>
            <a:r>
              <a:rPr lang="id-ID" altLang="id-ID" dirty="0" err="1">
                <a:solidFill>
                  <a:schemeClr val="tx1"/>
                </a:solidFill>
              </a:rPr>
              <a:t>Disk</a:t>
            </a:r>
            <a:endParaRPr lang="ko-KR" altLang="en-US" dirty="0">
              <a:latin typeface="Arial" panose="020B0604020202020204" pitchFamily="34" charset="0"/>
              <a:cs typeface="Arial" panose="020B0604020202020204" pitchFamily="34" charset="0"/>
            </a:endParaRPr>
          </a:p>
        </p:txBody>
      </p:sp>
      <p:sp>
        <p:nvSpPr>
          <p:cNvPr id="6" name="내용 개체 틀 2">
            <a:extLst>
              <a:ext uri="{FF2B5EF4-FFF2-40B4-BE49-F238E27FC236}">
                <a16:creationId xmlns:a16="http://schemas.microsoft.com/office/drawing/2014/main" id="{AFACDA84-B4D3-2390-4C10-AB725DD7333B}"/>
              </a:ext>
            </a:extLst>
          </p:cNvPr>
          <p:cNvSpPr txBox="1">
            <a:spLocks/>
          </p:cNvSpPr>
          <p:nvPr/>
        </p:nvSpPr>
        <p:spPr>
          <a:xfrm>
            <a:off x="240787" y="5389191"/>
            <a:ext cx="9039799" cy="1354509"/>
          </a:xfrm>
          <a:prstGeom prst="rect">
            <a:avLst/>
          </a:prstGeom>
        </p:spPr>
        <p:txBody>
          <a:bodyPr vert="horz" wrap="square" lIns="91440" tIns="45720" rIns="91440" bIns="45720" rtlCol="0">
            <a:norm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latinLnBrk="0">
              <a:buNone/>
            </a:pPr>
            <a:r>
              <a:rPr lang="id-ID" sz="2000" b="0" dirty="0">
                <a:highlight>
                  <a:srgbClr val="FFFFFF"/>
                </a:highlight>
              </a:rPr>
              <a:t>Antena ini memiliki polarisasi yang jauh lebih terpusat dibandingkan dengan antena </a:t>
            </a:r>
            <a:r>
              <a:rPr lang="id-ID" sz="2000" b="0" dirty="0" err="1">
                <a:highlight>
                  <a:srgbClr val="FFFFFF"/>
                </a:highlight>
              </a:rPr>
              <a:t>sectoral</a:t>
            </a:r>
            <a:r>
              <a:rPr lang="id-ID" sz="2000" b="0" dirty="0">
                <a:highlight>
                  <a:srgbClr val="FFFFFF"/>
                </a:highlight>
              </a:rPr>
              <a:t> dan </a:t>
            </a:r>
            <a:r>
              <a:rPr lang="id-ID" sz="2000" b="0" dirty="0" err="1">
                <a:highlight>
                  <a:srgbClr val="FFFFFF"/>
                </a:highlight>
              </a:rPr>
              <a:t>omnidirectional</a:t>
            </a:r>
            <a:r>
              <a:rPr lang="id-ID" sz="2000" b="0" dirty="0">
                <a:highlight>
                  <a:srgbClr val="FFFFFF"/>
                </a:highlight>
              </a:rPr>
              <a:t>, sehingga tidak cocok untuk dijadikan sistem komunikasi PTMP, lebih cocok untuk PTP</a:t>
            </a:r>
          </a:p>
        </p:txBody>
      </p:sp>
      <p:pic>
        <p:nvPicPr>
          <p:cNvPr id="3" name="Picture 6">
            <a:extLst>
              <a:ext uri="{FF2B5EF4-FFF2-40B4-BE49-F238E27FC236}">
                <a16:creationId xmlns:a16="http://schemas.microsoft.com/office/drawing/2014/main" id="{B61F4F02-ADD8-0C25-53F2-3ACAACE644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787" y="1251754"/>
            <a:ext cx="3675302" cy="3675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0">
            <a:extLst>
              <a:ext uri="{FF2B5EF4-FFF2-40B4-BE49-F238E27FC236}">
                <a16:creationId xmlns:a16="http://schemas.microsoft.com/office/drawing/2014/main" id="{43B58D63-363D-8C56-AE0E-DA30718B8A9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66430" y="2337567"/>
            <a:ext cx="4085703" cy="2182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8">
            <a:extLst>
              <a:ext uri="{FF2B5EF4-FFF2-40B4-BE49-F238E27FC236}">
                <a16:creationId xmlns:a16="http://schemas.microsoft.com/office/drawing/2014/main" id="{BF464589-1480-12A0-1BFD-59A2F4E8457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02474" y="1382842"/>
            <a:ext cx="3448740" cy="28650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14740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2527423" cy="604781"/>
          </a:xfrm>
        </p:spPr>
        <p:txBody>
          <a:bodyPr/>
          <a:lstStyle/>
          <a:p>
            <a:r>
              <a:rPr lang="en-US" altLang="id-ID" dirty="0" err="1">
                <a:solidFill>
                  <a:schemeClr val="tx1"/>
                </a:solidFill>
              </a:rPr>
              <a:t>Antena</a:t>
            </a:r>
            <a:r>
              <a:rPr lang="en-US" altLang="id-ID" dirty="0">
                <a:solidFill>
                  <a:schemeClr val="tx1"/>
                </a:solidFill>
              </a:rPr>
              <a:t> </a:t>
            </a:r>
            <a:r>
              <a:rPr lang="id-ID" altLang="id-ID" dirty="0">
                <a:solidFill>
                  <a:schemeClr val="tx1"/>
                </a:solidFill>
              </a:rPr>
              <a:t>Yagi</a:t>
            </a:r>
            <a:endParaRPr lang="ko-KR" altLang="en-US" dirty="0">
              <a:latin typeface="Arial" panose="020B0604020202020204" pitchFamily="34" charset="0"/>
              <a:cs typeface="Arial" panose="020B0604020202020204" pitchFamily="34" charset="0"/>
            </a:endParaRPr>
          </a:p>
        </p:txBody>
      </p:sp>
      <p:sp>
        <p:nvSpPr>
          <p:cNvPr id="3" name="내용 개체 틀 2">
            <a:extLst>
              <a:ext uri="{FF2B5EF4-FFF2-40B4-BE49-F238E27FC236}">
                <a16:creationId xmlns:a16="http://schemas.microsoft.com/office/drawing/2014/main" id="{71E81FCF-F4B5-21E2-AC95-DF603C4FB95E}"/>
              </a:ext>
            </a:extLst>
          </p:cNvPr>
          <p:cNvSpPr txBox="1">
            <a:spLocks/>
          </p:cNvSpPr>
          <p:nvPr/>
        </p:nvSpPr>
        <p:spPr>
          <a:xfrm>
            <a:off x="240789" y="1233744"/>
            <a:ext cx="11830561" cy="5509956"/>
          </a:xfrm>
          <a:prstGeom prst="rect">
            <a:avLst/>
          </a:prstGeom>
        </p:spPr>
        <p:txBody>
          <a:bodyPr vert="horz" wrap="square" lIns="91440" tIns="45720" rIns="91440" bIns="45720" rtlCol="0">
            <a:normAutofit fontScale="92500" lnSpcReduction="10000"/>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latinLnBrk="0"/>
            <a:r>
              <a:rPr lang="id-ID" b="0" dirty="0">
                <a:latin typeface="Nunito" pitchFamily="2" charset="0"/>
                <a:cs typeface="Arial" panose="020B0604020202020204" pitchFamily="34" charset="0"/>
              </a:rPr>
              <a:t>Antena yagi terdiri atas </a:t>
            </a:r>
            <a:r>
              <a:rPr lang="id-ID" b="0" dirty="0" err="1">
                <a:latin typeface="Nunito" pitchFamily="2" charset="0"/>
                <a:cs typeface="Arial" panose="020B0604020202020204" pitchFamily="34" charset="0"/>
              </a:rPr>
              <a:t>driven</a:t>
            </a:r>
            <a:r>
              <a:rPr lang="id-ID" b="0" dirty="0">
                <a:latin typeface="Nunito" pitchFamily="2" charset="0"/>
                <a:cs typeface="Arial" panose="020B0604020202020204" pitchFamily="34" charset="0"/>
              </a:rPr>
              <a:t> (titik catu dari kabel), reflektor(pemantul), dan </a:t>
            </a:r>
            <a:r>
              <a:rPr lang="id-ID" b="0" dirty="0" err="1">
                <a:latin typeface="Nunito" pitchFamily="2" charset="0"/>
                <a:cs typeface="Arial" panose="020B0604020202020204" pitchFamily="34" charset="0"/>
              </a:rPr>
              <a:t>director</a:t>
            </a:r>
            <a:r>
              <a:rPr lang="id-ID" b="0" dirty="0">
                <a:latin typeface="Nunito" pitchFamily="2" charset="0"/>
                <a:cs typeface="Arial" panose="020B0604020202020204" pitchFamily="34" charset="0"/>
              </a:rPr>
              <a:t> (pengarah)</a:t>
            </a:r>
          </a:p>
          <a:p>
            <a:pPr fontAlgn="base" latinLnBrk="0"/>
            <a:r>
              <a:rPr lang="id-ID" b="0" dirty="0">
                <a:latin typeface="Nunito" pitchFamily="2" charset="0"/>
                <a:cs typeface="Arial" panose="020B0604020202020204" pitchFamily="34" charset="0"/>
              </a:rPr>
              <a:t>memiliki gain hingga 16 </a:t>
            </a:r>
            <a:r>
              <a:rPr lang="id-ID" b="0" dirty="0" err="1">
                <a:latin typeface="Nunito" pitchFamily="2" charset="0"/>
                <a:cs typeface="Arial" panose="020B0604020202020204" pitchFamily="34" charset="0"/>
              </a:rPr>
              <a:t>dBi</a:t>
            </a:r>
            <a:r>
              <a:rPr lang="id-ID" b="0" dirty="0">
                <a:latin typeface="Nunito" pitchFamily="2" charset="0"/>
                <a:cs typeface="Arial" panose="020B0604020202020204" pitchFamily="34" charset="0"/>
              </a:rPr>
              <a:t>. </a:t>
            </a:r>
          </a:p>
          <a:p>
            <a:pPr fontAlgn="base" latinLnBrk="0"/>
            <a:r>
              <a:rPr lang="id-ID" b="0" dirty="0">
                <a:latin typeface="Nunito" pitchFamily="2" charset="0"/>
                <a:cs typeface="Arial" panose="020B0604020202020204" pitchFamily="34" charset="0"/>
              </a:rPr>
              <a:t>Antena yagi lebih cocok sebagai mode </a:t>
            </a:r>
            <a:r>
              <a:rPr lang="id-ID" b="0" dirty="0" err="1">
                <a:latin typeface="Nunito" pitchFamily="2" charset="0"/>
                <a:cs typeface="Arial" panose="020B0604020202020204" pitchFamily="34" charset="0"/>
              </a:rPr>
              <a:t>client</a:t>
            </a:r>
            <a:r>
              <a:rPr lang="id-ID" b="0" dirty="0">
                <a:latin typeface="Nunito" pitchFamily="2" charset="0"/>
                <a:cs typeface="Arial" panose="020B0604020202020204" pitchFamily="34" charset="0"/>
              </a:rPr>
              <a:t> yang diarahkan ke pemancar seperti ke antena </a:t>
            </a:r>
            <a:r>
              <a:rPr lang="id-ID" b="0" dirty="0" err="1">
                <a:latin typeface="Nunito" pitchFamily="2" charset="0"/>
                <a:cs typeface="Arial" panose="020B0604020202020204" pitchFamily="34" charset="0"/>
              </a:rPr>
              <a:t>omni</a:t>
            </a:r>
            <a:r>
              <a:rPr lang="id-ID" b="0" dirty="0">
                <a:latin typeface="Nunito" pitchFamily="2" charset="0"/>
                <a:cs typeface="Arial" panose="020B0604020202020204" pitchFamily="34" charset="0"/>
              </a:rPr>
              <a:t>, </a:t>
            </a:r>
            <a:r>
              <a:rPr lang="id-ID" b="0" dirty="0" err="1">
                <a:latin typeface="Nunito" pitchFamily="2" charset="0"/>
                <a:cs typeface="Arial" panose="020B0604020202020204" pitchFamily="34" charset="0"/>
              </a:rPr>
              <a:t>sectoral</a:t>
            </a:r>
            <a:r>
              <a:rPr lang="id-ID" b="0" dirty="0">
                <a:latin typeface="Nunito" pitchFamily="2" charset="0"/>
                <a:cs typeface="Arial" panose="020B0604020202020204" pitchFamily="34" charset="0"/>
              </a:rPr>
              <a:t>, dll. </a:t>
            </a:r>
          </a:p>
          <a:p>
            <a:pPr fontAlgn="base" latinLnBrk="0"/>
            <a:r>
              <a:rPr lang="id-ID" b="0" dirty="0">
                <a:latin typeface="Nunito" pitchFamily="2" charset="0"/>
                <a:cs typeface="Arial" panose="020B0604020202020204" pitchFamily="34" charset="0"/>
              </a:rPr>
              <a:t>antena ini memiliki frekuensi 2,4 dan 5,8 </a:t>
            </a:r>
            <a:r>
              <a:rPr lang="id-ID" b="0" dirty="0" err="1">
                <a:latin typeface="Nunito" pitchFamily="2" charset="0"/>
                <a:cs typeface="Arial" panose="020B0604020202020204" pitchFamily="34" charset="0"/>
              </a:rPr>
              <a:t>Ghz</a:t>
            </a:r>
            <a:endParaRPr lang="id-ID" b="0" dirty="0">
              <a:latin typeface="Nunito" pitchFamily="2" charset="0"/>
              <a:cs typeface="Arial" panose="020B0604020202020204" pitchFamily="34" charset="0"/>
            </a:endParaRPr>
          </a:p>
          <a:p>
            <a:pPr fontAlgn="base" latinLnBrk="0"/>
            <a:r>
              <a:rPr lang="id-ID" b="0" dirty="0">
                <a:latin typeface="Nunito" pitchFamily="2" charset="0"/>
                <a:cs typeface="Arial" panose="020B0604020202020204" pitchFamily="34" charset="0"/>
              </a:rPr>
              <a:t>Antena ini berbentuk seperti tulang ikan</a:t>
            </a:r>
          </a:p>
          <a:p>
            <a:pPr fontAlgn="base" latinLnBrk="0"/>
            <a:r>
              <a:rPr lang="id-ID" b="0" dirty="0">
                <a:latin typeface="Nunito" pitchFamily="2" charset="0"/>
                <a:cs typeface="Arial" panose="020B0604020202020204" pitchFamily="34" charset="0"/>
              </a:rPr>
              <a:t>Polarisasi ke arah tertentu atau satu arah</a:t>
            </a:r>
          </a:p>
          <a:p>
            <a:pPr fontAlgn="base" latinLnBrk="0"/>
            <a:r>
              <a:rPr lang="id-ID" b="0" dirty="0">
                <a:latin typeface="Nunito" pitchFamily="2" charset="0"/>
                <a:cs typeface="Arial" panose="020B0604020202020204" pitchFamily="34" charset="0"/>
              </a:rPr>
              <a:t>Termasuk tipe jaringan PTP</a:t>
            </a:r>
          </a:p>
        </p:txBody>
      </p:sp>
    </p:spTree>
    <p:extLst>
      <p:ext uri="{BB962C8B-B14F-4D97-AF65-F5344CB8AC3E}">
        <p14:creationId xmlns:p14="http://schemas.microsoft.com/office/powerpoint/2010/main" val="2310479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2527423" cy="604781"/>
          </a:xfrm>
        </p:spPr>
        <p:txBody>
          <a:bodyPr/>
          <a:lstStyle/>
          <a:p>
            <a:r>
              <a:rPr lang="en-US" altLang="id-ID" dirty="0" err="1">
                <a:solidFill>
                  <a:schemeClr val="tx1"/>
                </a:solidFill>
              </a:rPr>
              <a:t>Antena</a:t>
            </a:r>
            <a:r>
              <a:rPr lang="en-US" altLang="id-ID" dirty="0">
                <a:solidFill>
                  <a:schemeClr val="tx1"/>
                </a:solidFill>
              </a:rPr>
              <a:t> </a:t>
            </a:r>
            <a:r>
              <a:rPr lang="id-ID" altLang="id-ID" dirty="0">
                <a:solidFill>
                  <a:schemeClr val="tx1"/>
                </a:solidFill>
              </a:rPr>
              <a:t>Yagi</a:t>
            </a:r>
            <a:endParaRPr lang="ko-KR" altLang="en-US" dirty="0">
              <a:latin typeface="Arial" panose="020B0604020202020204" pitchFamily="34" charset="0"/>
              <a:cs typeface="Arial" panose="020B0604020202020204" pitchFamily="34" charset="0"/>
            </a:endParaRPr>
          </a:p>
        </p:txBody>
      </p:sp>
      <p:sp>
        <p:nvSpPr>
          <p:cNvPr id="6" name="내용 개체 틀 2">
            <a:extLst>
              <a:ext uri="{FF2B5EF4-FFF2-40B4-BE49-F238E27FC236}">
                <a16:creationId xmlns:a16="http://schemas.microsoft.com/office/drawing/2014/main" id="{AFACDA84-B4D3-2390-4C10-AB725DD7333B}"/>
              </a:ext>
            </a:extLst>
          </p:cNvPr>
          <p:cNvSpPr txBox="1">
            <a:spLocks/>
          </p:cNvSpPr>
          <p:nvPr/>
        </p:nvSpPr>
        <p:spPr>
          <a:xfrm>
            <a:off x="240787" y="5389191"/>
            <a:ext cx="9039799" cy="1354509"/>
          </a:xfrm>
          <a:prstGeom prst="rect">
            <a:avLst/>
          </a:prstGeom>
        </p:spPr>
        <p:txBody>
          <a:bodyPr vert="horz" wrap="square" lIns="91440" tIns="45720" rIns="91440" bIns="45720" rtlCol="0">
            <a:normAutofit fontScale="92500" lnSpcReduction="10000"/>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latinLnBrk="0">
              <a:buNone/>
            </a:pPr>
            <a:r>
              <a:rPr lang="id-ID" sz="2000" b="0" dirty="0">
                <a:highlight>
                  <a:srgbClr val="FFFFFF"/>
                </a:highlight>
              </a:rPr>
              <a:t>Karena polarisasi yang agak lebih melebar dengan cakupan jarak yang lebih pendek dari antena </a:t>
            </a:r>
            <a:r>
              <a:rPr lang="id-ID" sz="2000" b="0" dirty="0" err="1">
                <a:highlight>
                  <a:srgbClr val="FFFFFF"/>
                </a:highlight>
              </a:rPr>
              <a:t>grid</a:t>
            </a:r>
            <a:r>
              <a:rPr lang="id-ID" sz="2000" b="0" dirty="0">
                <a:highlight>
                  <a:srgbClr val="FFFFFF"/>
                </a:highlight>
              </a:rPr>
              <a:t>, maka antena yagi biasanya digunakan sebagai penangkap sinyal dari pancaran antena </a:t>
            </a:r>
            <a:r>
              <a:rPr lang="id-ID" sz="2000" b="0" dirty="0" err="1">
                <a:highlight>
                  <a:srgbClr val="FFFFFF"/>
                </a:highlight>
              </a:rPr>
              <a:t>grid</a:t>
            </a:r>
            <a:r>
              <a:rPr lang="id-ID" sz="2000" b="0" dirty="0">
                <a:highlight>
                  <a:srgbClr val="FFFFFF"/>
                </a:highlight>
              </a:rPr>
              <a:t> atau antena lain yang lebih terpusat</a:t>
            </a:r>
          </a:p>
        </p:txBody>
      </p:sp>
      <p:pic>
        <p:nvPicPr>
          <p:cNvPr id="3" name="Picture 13">
            <a:extLst>
              <a:ext uri="{FF2B5EF4-FFF2-40B4-BE49-F238E27FC236}">
                <a16:creationId xmlns:a16="http://schemas.microsoft.com/office/drawing/2014/main" id="{CA5AA264-336E-15AE-DB2C-3091EC3620A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9065" b="29381"/>
          <a:stretch/>
        </p:blipFill>
        <p:spPr bwMode="auto">
          <a:xfrm>
            <a:off x="120650" y="3402694"/>
            <a:ext cx="3279775" cy="2018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4">
            <a:extLst>
              <a:ext uri="{FF2B5EF4-FFF2-40B4-BE49-F238E27FC236}">
                <a16:creationId xmlns:a16="http://schemas.microsoft.com/office/drawing/2014/main" id="{B75629DB-3256-0CCE-48C7-32463DD54F7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t="4196"/>
          <a:stretch>
            <a:fillRect/>
          </a:stretch>
        </p:blipFill>
        <p:spPr bwMode="auto">
          <a:xfrm>
            <a:off x="9560689" y="2270917"/>
            <a:ext cx="2510660" cy="2405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1">
            <a:extLst>
              <a:ext uri="{FF2B5EF4-FFF2-40B4-BE49-F238E27FC236}">
                <a16:creationId xmlns:a16="http://schemas.microsoft.com/office/drawing/2014/main" id="{51014924-BC9C-6D50-C974-8AC862B4FD9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0787" y="1268907"/>
            <a:ext cx="3271837" cy="208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5">
            <a:extLst>
              <a:ext uri="{FF2B5EF4-FFF2-40B4-BE49-F238E27FC236}">
                <a16:creationId xmlns:a16="http://schemas.microsoft.com/office/drawing/2014/main" id="{D6895D98-609B-71F7-19E1-A113883F92A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t="30406" b="27129"/>
          <a:stretch>
            <a:fillRect/>
          </a:stretch>
        </p:blipFill>
        <p:spPr bwMode="auto">
          <a:xfrm>
            <a:off x="8679378" y="1068837"/>
            <a:ext cx="3390933" cy="1152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0">
            <a:extLst>
              <a:ext uri="{FF2B5EF4-FFF2-40B4-BE49-F238E27FC236}">
                <a16:creationId xmlns:a16="http://schemas.microsoft.com/office/drawing/2014/main" id="{5406E6C4-41D8-9D4B-1EEA-47D1ED31A76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96905" y="1268907"/>
            <a:ext cx="4982473" cy="402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88387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par>
                                <p:cTn id="16" presetID="10"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1B92995-DE89-4B4E-915F-9D5C47F97480}"/>
              </a:ext>
            </a:extLst>
          </p:cNvPr>
          <p:cNvSpPr>
            <a:spLocks noGrp="1"/>
          </p:cNvSpPr>
          <p:nvPr>
            <p:ph type="title"/>
          </p:nvPr>
        </p:nvSpPr>
        <p:spPr>
          <a:xfrm>
            <a:off x="1120302" y="3387443"/>
            <a:ext cx="10515600" cy="1006429"/>
          </a:xfrm>
        </p:spPr>
        <p:txBody>
          <a:bodyPr/>
          <a:lstStyle/>
          <a:p>
            <a:r>
              <a:rPr lang="id-ID" altLang="ko-KR" sz="6600" dirty="0">
                <a:latin typeface="Arial" panose="020B0604020202020204" pitchFamily="34" charset="0"/>
                <a:cs typeface="Arial" panose="020B0604020202020204" pitchFamily="34" charset="0"/>
              </a:rPr>
              <a:t>Implementasi WLAN</a:t>
            </a:r>
            <a:endParaRPr lang="ko-KR" altLang="en-US" sz="6600" dirty="0">
              <a:latin typeface="Arial" panose="020B0604020202020204" pitchFamily="34" charset="0"/>
              <a:cs typeface="Arial" panose="020B0604020202020204" pitchFamily="34" charset="0"/>
            </a:endParaRPr>
          </a:p>
        </p:txBody>
      </p:sp>
      <p:sp>
        <p:nvSpPr>
          <p:cNvPr id="3" name="대각선 방향의 모서리가 둥근 사각형 175">
            <a:extLst>
              <a:ext uri="{FF2B5EF4-FFF2-40B4-BE49-F238E27FC236}">
                <a16:creationId xmlns:a16="http://schemas.microsoft.com/office/drawing/2014/main" id="{49987A58-EA8A-4EE5-B048-BC1CF79AFA7A}"/>
              </a:ext>
            </a:extLst>
          </p:cNvPr>
          <p:cNvSpPr/>
          <p:nvPr/>
        </p:nvSpPr>
        <p:spPr bwMode="auto">
          <a:xfrm>
            <a:off x="1345965" y="1113896"/>
            <a:ext cx="1579196" cy="1221699"/>
          </a:xfrm>
          <a:prstGeom prst="round2DiagRect">
            <a:avLst>
              <a:gd name="adj1" fmla="val 34495"/>
              <a:gd name="adj2" fmla="val 0"/>
            </a:avLst>
          </a:prstGeom>
          <a:solidFill>
            <a:srgbClr val="000000">
              <a:alpha val="1803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p>
        </p:txBody>
      </p:sp>
      <p:sp>
        <p:nvSpPr>
          <p:cNvPr id="4" name="대각선 방향의 모서리가 둥근 사각형 175">
            <a:extLst>
              <a:ext uri="{FF2B5EF4-FFF2-40B4-BE49-F238E27FC236}">
                <a16:creationId xmlns:a16="http://schemas.microsoft.com/office/drawing/2014/main" id="{788F82DA-B240-486F-832E-E3F25C24FCB5}"/>
              </a:ext>
            </a:extLst>
          </p:cNvPr>
          <p:cNvSpPr/>
          <p:nvPr/>
        </p:nvSpPr>
        <p:spPr bwMode="auto">
          <a:xfrm>
            <a:off x="1206110" y="973062"/>
            <a:ext cx="1579196" cy="1221699"/>
          </a:xfrm>
          <a:prstGeom prst="round2DiagRect">
            <a:avLst>
              <a:gd name="adj1" fmla="val 34495"/>
              <a:gd name="adj2" fmla="val 0"/>
            </a:avLst>
          </a:prstGeom>
          <a:solidFill>
            <a:srgbClr val="311B7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5" name="직사각형 35">
            <a:extLst>
              <a:ext uri="{FF2B5EF4-FFF2-40B4-BE49-F238E27FC236}">
                <a16:creationId xmlns:a16="http://schemas.microsoft.com/office/drawing/2014/main" id="{3F339899-2FA4-488C-A4AA-B11FD52ACAE5}"/>
              </a:ext>
            </a:extLst>
          </p:cNvPr>
          <p:cNvSpPr/>
          <p:nvPr/>
        </p:nvSpPr>
        <p:spPr bwMode="auto">
          <a:xfrm>
            <a:off x="1368727" y="1215861"/>
            <a:ext cx="1162656"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defRPr/>
            </a:pPr>
            <a:r>
              <a:rPr lang="id-ID" altLang="ko-KR" sz="6000" b="1" spc="-100" dirty="0">
                <a:solidFill>
                  <a:srgbClr val="F9E9DA"/>
                </a:solidFill>
                <a:latin typeface="나눔스퀘어_ac Light" panose="020B0600000101010101" pitchFamily="50" charset="-127"/>
                <a:ea typeface="나눔스퀘어_ac Light" panose="020B0600000101010101" pitchFamily="50" charset="-127"/>
                <a:sym typeface="Monotype Sorts"/>
              </a:rPr>
              <a:t>03</a:t>
            </a:r>
            <a:endParaRPr lang="ko-KR" altLang="en-US" sz="6000" spc="-100" dirty="0">
              <a:gradFill flip="none" rotWithShape="1">
                <a:gsLst>
                  <a:gs pos="0">
                    <a:schemeClr val="bg1"/>
                  </a:gs>
                  <a:gs pos="100000">
                    <a:schemeClr val="bg1"/>
                  </a:gs>
                </a:gsLst>
                <a:path path="circle">
                  <a:fillToRect l="100000" t="100000"/>
                </a:path>
                <a:tileRect r="-100000" b="-100000"/>
              </a:gradFill>
              <a:latin typeface="나눔스퀘어_ac Light" panose="020B0600000101010101" pitchFamily="50" charset="-127"/>
              <a:ea typeface="나눔스퀘어_ac Light" panose="020B0600000101010101" pitchFamily="50" charset="-127"/>
              <a:sym typeface="Monotype Sorts"/>
            </a:endParaRPr>
          </a:p>
        </p:txBody>
      </p:sp>
    </p:spTree>
    <p:extLst>
      <p:ext uri="{BB962C8B-B14F-4D97-AF65-F5344CB8AC3E}">
        <p14:creationId xmlns:p14="http://schemas.microsoft.com/office/powerpoint/2010/main" val="2362051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randombar(horizontal)">
                                      <p:cBhvr>
                                        <p:cTn id="10" dur="500"/>
                                        <p:tgtEl>
                                          <p:spTgt spid="3"/>
                                        </p:tgtEl>
                                      </p:cBhvr>
                                    </p:animEffect>
                                  </p:childTnLst>
                                </p:cTn>
                              </p:par>
                            </p:childTnLst>
                          </p:cTn>
                        </p:par>
                        <p:par>
                          <p:cTn id="11" fill="hold">
                            <p:stCondLst>
                              <p:cond delay="500"/>
                            </p:stCondLst>
                            <p:childTnLst>
                              <p:par>
                                <p:cTn id="12" presetID="22" presetClass="entr" presetSubtype="4" fill="hold" grpId="0" nodeType="afterEffect">
                                  <p:stCondLst>
                                    <p:cond delay="0"/>
                                  </p:stCondLst>
                                  <p:iterate type="lt">
                                    <p:tmPct val="10000"/>
                                  </p:iterate>
                                  <p:childTnLst>
                                    <p:set>
                                      <p:cBhvr>
                                        <p:cTn id="13" dur="1" fill="hold">
                                          <p:stCondLst>
                                            <p:cond delay="0"/>
                                          </p:stCondLst>
                                        </p:cTn>
                                        <p:tgtEl>
                                          <p:spTgt spid="2"/>
                                        </p:tgtEl>
                                        <p:attrNameLst>
                                          <p:attrName>style.visibility</p:attrName>
                                        </p:attrNameLst>
                                      </p:cBhvr>
                                      <p:to>
                                        <p:strVal val="visible"/>
                                      </p:to>
                                    </p:set>
                                    <p:animEffect transition="in" filter="wipe(down)">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1802416" cy="604781"/>
          </a:xfrm>
        </p:spPr>
        <p:txBody>
          <a:bodyPr/>
          <a:lstStyle/>
          <a:p>
            <a:r>
              <a:rPr lang="id-ID" altLang="ko-KR" dirty="0" err="1">
                <a:latin typeface="Arial" panose="020B0604020202020204" pitchFamily="34" charset="0"/>
                <a:cs typeface="Arial" panose="020B0604020202020204" pitchFamily="34" charset="0"/>
              </a:rPr>
              <a:t>Topologi</a:t>
            </a:r>
            <a:endParaRPr lang="ko-KR" altLang="en-US" dirty="0">
              <a:latin typeface="Arial" panose="020B0604020202020204" pitchFamily="34" charset="0"/>
              <a:cs typeface="Arial" panose="020B0604020202020204" pitchFamily="34" charset="0"/>
            </a:endParaRPr>
          </a:p>
        </p:txBody>
      </p:sp>
      <p:sp>
        <p:nvSpPr>
          <p:cNvPr id="11" name="내용 개체 틀 2">
            <a:extLst>
              <a:ext uri="{FF2B5EF4-FFF2-40B4-BE49-F238E27FC236}">
                <a16:creationId xmlns:a16="http://schemas.microsoft.com/office/drawing/2014/main" id="{221C24B3-6ACE-614F-9040-CD851C62E6BF}"/>
              </a:ext>
            </a:extLst>
          </p:cNvPr>
          <p:cNvSpPr txBox="1">
            <a:spLocks/>
          </p:cNvSpPr>
          <p:nvPr/>
        </p:nvSpPr>
        <p:spPr>
          <a:xfrm>
            <a:off x="2442661" y="2827239"/>
            <a:ext cx="9628689" cy="1203521"/>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1800" b="0" dirty="0">
                <a:highlight>
                  <a:srgbClr val="FFFFFF"/>
                </a:highlight>
                <a:latin typeface="Nunito" pitchFamily="2" charset="0"/>
                <a:cs typeface="Arial" panose="020B0604020202020204" pitchFamily="34" charset="0"/>
              </a:rPr>
              <a:t>Yang pertama perlu dilakukan adalah membuat </a:t>
            </a:r>
            <a:r>
              <a:rPr lang="id-ID" sz="1800" b="0" dirty="0" err="1">
                <a:highlight>
                  <a:srgbClr val="FFFFFF"/>
                </a:highlight>
                <a:latin typeface="Nunito" pitchFamily="2" charset="0"/>
                <a:cs typeface="Arial" panose="020B0604020202020204" pitchFamily="34" charset="0"/>
              </a:rPr>
              <a:t>bridge</a:t>
            </a:r>
            <a:r>
              <a:rPr lang="id-ID" sz="1800" b="0" dirty="0">
                <a:highlight>
                  <a:srgbClr val="FFFFFF"/>
                </a:highlight>
                <a:latin typeface="Nunito" pitchFamily="2" charset="0"/>
                <a:cs typeface="Arial" panose="020B0604020202020204" pitchFamily="34" charset="0"/>
              </a:rPr>
              <a:t>, 1 </a:t>
            </a:r>
            <a:r>
              <a:rPr lang="id-ID" sz="1800" b="0" dirty="0" err="1">
                <a:highlight>
                  <a:srgbClr val="FFFFFF"/>
                </a:highlight>
                <a:latin typeface="Nunito" pitchFamily="2" charset="0"/>
                <a:cs typeface="Arial" panose="020B0604020202020204" pitchFamily="34" charset="0"/>
              </a:rPr>
              <a:t>bridge</a:t>
            </a:r>
            <a:r>
              <a:rPr lang="id-ID" sz="1800" b="0" dirty="0">
                <a:highlight>
                  <a:srgbClr val="FFFFFF"/>
                </a:highlight>
                <a:latin typeface="Nunito" pitchFamily="2" charset="0"/>
                <a:cs typeface="Arial" panose="020B0604020202020204" pitchFamily="34" charset="0"/>
              </a:rPr>
              <a:t> berlaku sebagai DHCP </a:t>
            </a:r>
            <a:r>
              <a:rPr lang="id-ID" sz="1800" b="0" dirty="0" err="1">
                <a:highlight>
                  <a:srgbClr val="FFFFFF"/>
                </a:highlight>
                <a:latin typeface="Nunito" pitchFamily="2" charset="0"/>
                <a:cs typeface="Arial" panose="020B0604020202020204" pitchFamily="34" charset="0"/>
              </a:rPr>
              <a:t>Client</a:t>
            </a:r>
            <a:r>
              <a:rPr lang="id-ID" sz="1800" b="0" dirty="0">
                <a:highlight>
                  <a:srgbClr val="FFFFFF"/>
                </a:highlight>
                <a:latin typeface="Nunito" pitchFamily="2" charset="0"/>
                <a:cs typeface="Arial" panose="020B0604020202020204" pitchFamily="34" charset="0"/>
              </a:rPr>
              <a:t> yang merupakan sumber internet, sedangkan 1 </a:t>
            </a:r>
            <a:r>
              <a:rPr lang="id-ID" sz="1800" b="0" dirty="0" err="1">
                <a:highlight>
                  <a:srgbClr val="FFFFFF"/>
                </a:highlight>
                <a:latin typeface="Nunito" pitchFamily="2" charset="0"/>
                <a:cs typeface="Arial" panose="020B0604020202020204" pitchFamily="34" charset="0"/>
              </a:rPr>
              <a:t>bridge</a:t>
            </a:r>
            <a:r>
              <a:rPr lang="id-ID" sz="1800" b="0" dirty="0">
                <a:highlight>
                  <a:srgbClr val="FFFFFF"/>
                </a:highlight>
                <a:latin typeface="Nunito" pitchFamily="2" charset="0"/>
                <a:cs typeface="Arial" panose="020B0604020202020204" pitchFamily="34" charset="0"/>
              </a:rPr>
              <a:t> lagi untuk dijadikan </a:t>
            </a:r>
            <a:r>
              <a:rPr lang="id-ID" sz="1800" b="0" dirty="0" err="1">
                <a:highlight>
                  <a:srgbClr val="FFFFFF"/>
                </a:highlight>
                <a:latin typeface="Nunito" pitchFamily="2" charset="0"/>
                <a:cs typeface="Arial" panose="020B0604020202020204" pitchFamily="34" charset="0"/>
              </a:rPr>
              <a:t>gateway</a:t>
            </a:r>
            <a:r>
              <a:rPr lang="id-ID" sz="1800" b="0" dirty="0">
                <a:highlight>
                  <a:srgbClr val="FFFFFF"/>
                </a:highlight>
                <a:latin typeface="Nunito" pitchFamily="2" charset="0"/>
                <a:cs typeface="Arial" panose="020B0604020202020204" pitchFamily="34" charset="0"/>
              </a:rPr>
              <a:t> bagi koneksi setiap </a:t>
            </a:r>
            <a:r>
              <a:rPr lang="id-ID" sz="1800" b="0" dirty="0" err="1">
                <a:highlight>
                  <a:srgbClr val="FFFFFF"/>
                </a:highlight>
                <a:latin typeface="Nunito" pitchFamily="2" charset="0"/>
                <a:cs typeface="Arial" panose="020B0604020202020204" pitchFamily="34" charset="0"/>
              </a:rPr>
              <a:t>client</a:t>
            </a:r>
            <a:r>
              <a:rPr lang="id-ID" sz="1800" b="0" dirty="0">
                <a:highlight>
                  <a:srgbClr val="FFFFFF"/>
                </a:highlight>
                <a:latin typeface="Nunito" pitchFamily="2" charset="0"/>
                <a:cs typeface="Arial" panose="020B0604020202020204" pitchFamily="34" charset="0"/>
              </a:rPr>
              <a:t> baik yang menggunakan kabel maupun yang menggunakan </a:t>
            </a:r>
            <a:r>
              <a:rPr lang="id-ID" sz="1800" b="0" dirty="0" err="1">
                <a:highlight>
                  <a:srgbClr val="FFFFFF"/>
                </a:highlight>
                <a:latin typeface="Nunito" pitchFamily="2" charset="0"/>
                <a:cs typeface="Arial" panose="020B0604020202020204" pitchFamily="34" charset="0"/>
              </a:rPr>
              <a:t>wireless</a:t>
            </a:r>
            <a:endParaRPr lang="id-ID" sz="1800" b="0" dirty="0">
              <a:highlight>
                <a:srgbClr val="FFFFFF"/>
              </a:highlight>
              <a:latin typeface="Nunito" pitchFamily="2" charset="0"/>
              <a:cs typeface="Arial" panose="020B0604020202020204" pitchFamily="34" charset="0"/>
            </a:endParaRPr>
          </a:p>
        </p:txBody>
      </p:sp>
      <p:pic>
        <p:nvPicPr>
          <p:cNvPr id="5" name="Picture 4" descr="A white circle with arrows pointing to the center&#10;&#10;Description automatically generated">
            <a:extLst>
              <a:ext uri="{FF2B5EF4-FFF2-40B4-BE49-F238E27FC236}">
                <a16:creationId xmlns:a16="http://schemas.microsoft.com/office/drawing/2014/main" id="{50AD055D-248C-1412-00EA-94DF95D798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0789" y="1138423"/>
            <a:ext cx="1900527" cy="5568211"/>
          </a:xfrm>
          <a:prstGeom prst="rect">
            <a:avLst/>
          </a:prstGeom>
        </p:spPr>
      </p:pic>
      <p:graphicFrame>
        <p:nvGraphicFramePr>
          <p:cNvPr id="7" name="Table 6">
            <a:extLst>
              <a:ext uri="{FF2B5EF4-FFF2-40B4-BE49-F238E27FC236}">
                <a16:creationId xmlns:a16="http://schemas.microsoft.com/office/drawing/2014/main" id="{CACDBF7F-BEA0-46F6-681F-8436BC240C44}"/>
              </a:ext>
            </a:extLst>
          </p:cNvPr>
          <p:cNvGraphicFramePr>
            <a:graphicFrameLocks noGrp="1"/>
          </p:cNvGraphicFramePr>
          <p:nvPr>
            <p:extLst>
              <p:ext uri="{D42A27DB-BD31-4B8C-83A1-F6EECF244321}">
                <p14:modId xmlns:p14="http://schemas.microsoft.com/office/powerpoint/2010/main" val="2427522034"/>
              </p:ext>
            </p:extLst>
          </p:nvPr>
        </p:nvGraphicFramePr>
        <p:xfrm>
          <a:off x="2442664" y="1286259"/>
          <a:ext cx="9628689" cy="1341843"/>
        </p:xfrm>
        <a:graphic>
          <a:graphicData uri="http://schemas.openxmlformats.org/drawingml/2006/table">
            <a:tbl>
              <a:tblPr firstRow="1" bandRow="1">
                <a:tableStyleId>{5C22544A-7EE6-4342-B048-85BDC9FD1C3A}</a:tableStyleId>
              </a:tblPr>
              <a:tblGrid>
                <a:gridCol w="1445135">
                  <a:extLst>
                    <a:ext uri="{9D8B030D-6E8A-4147-A177-3AD203B41FA5}">
                      <a16:colId xmlns:a16="http://schemas.microsoft.com/office/drawing/2014/main" val="3489770319"/>
                    </a:ext>
                  </a:extLst>
                </a:gridCol>
                <a:gridCol w="4437717">
                  <a:extLst>
                    <a:ext uri="{9D8B030D-6E8A-4147-A177-3AD203B41FA5}">
                      <a16:colId xmlns:a16="http://schemas.microsoft.com/office/drawing/2014/main" val="863108143"/>
                    </a:ext>
                  </a:extLst>
                </a:gridCol>
                <a:gridCol w="1739278">
                  <a:extLst>
                    <a:ext uri="{9D8B030D-6E8A-4147-A177-3AD203B41FA5}">
                      <a16:colId xmlns:a16="http://schemas.microsoft.com/office/drawing/2014/main" val="2953872633"/>
                    </a:ext>
                  </a:extLst>
                </a:gridCol>
                <a:gridCol w="2006559">
                  <a:extLst>
                    <a:ext uri="{9D8B030D-6E8A-4147-A177-3AD203B41FA5}">
                      <a16:colId xmlns:a16="http://schemas.microsoft.com/office/drawing/2014/main" val="1067710690"/>
                    </a:ext>
                  </a:extLst>
                </a:gridCol>
              </a:tblGrid>
              <a:tr h="447281">
                <a:tc>
                  <a:txBody>
                    <a:bodyPr/>
                    <a:lstStyle/>
                    <a:p>
                      <a:pPr algn="ctr"/>
                      <a:r>
                        <a:rPr lang="id-ID" sz="2000" dirty="0" err="1"/>
                        <a:t>Bridge</a:t>
                      </a:r>
                      <a:endParaRPr lang="id-ID" sz="2000" dirty="0"/>
                    </a:p>
                  </a:txBody>
                  <a:tcPr/>
                </a:tc>
                <a:tc>
                  <a:txBody>
                    <a:bodyPr/>
                    <a:lstStyle/>
                    <a:p>
                      <a:pPr algn="ctr"/>
                      <a:r>
                        <a:rPr lang="id-ID" sz="2000" dirty="0"/>
                        <a:t>Port</a:t>
                      </a:r>
                    </a:p>
                  </a:txBody>
                  <a:tcPr/>
                </a:tc>
                <a:tc>
                  <a:txBody>
                    <a:bodyPr/>
                    <a:lstStyle/>
                    <a:p>
                      <a:pPr algn="ctr"/>
                      <a:r>
                        <a:rPr lang="id-ID" sz="2000" dirty="0"/>
                        <a:t>DHCP</a:t>
                      </a:r>
                    </a:p>
                  </a:txBody>
                  <a:tcPr/>
                </a:tc>
                <a:tc>
                  <a:txBody>
                    <a:bodyPr/>
                    <a:lstStyle/>
                    <a:p>
                      <a:pPr algn="ctr"/>
                      <a:r>
                        <a:rPr lang="id-ID" sz="2000" dirty="0"/>
                        <a:t>IP </a:t>
                      </a:r>
                      <a:r>
                        <a:rPr lang="id-ID" sz="2000" dirty="0" err="1"/>
                        <a:t>Address</a:t>
                      </a:r>
                      <a:endParaRPr lang="id-ID" sz="2000" dirty="0"/>
                    </a:p>
                  </a:txBody>
                  <a:tcPr/>
                </a:tc>
                <a:extLst>
                  <a:ext uri="{0D108BD9-81ED-4DB2-BD59-A6C34878D82A}">
                    <a16:rowId xmlns:a16="http://schemas.microsoft.com/office/drawing/2014/main" val="3343934513"/>
                  </a:ext>
                </a:extLst>
              </a:tr>
              <a:tr h="447281">
                <a:tc>
                  <a:txBody>
                    <a:bodyPr/>
                    <a:lstStyle/>
                    <a:p>
                      <a:pPr algn="ctr"/>
                      <a:r>
                        <a:rPr lang="id-ID" sz="2000" dirty="0"/>
                        <a:t>Internet</a:t>
                      </a:r>
                    </a:p>
                  </a:txBody>
                  <a:tcPr/>
                </a:tc>
                <a:tc>
                  <a:txBody>
                    <a:bodyPr/>
                    <a:lstStyle/>
                    <a:p>
                      <a:pPr algn="ctr"/>
                      <a:r>
                        <a:rPr lang="id-ID" sz="2000" dirty="0"/>
                        <a:t>ether1</a:t>
                      </a:r>
                    </a:p>
                  </a:txBody>
                  <a:tcPr/>
                </a:tc>
                <a:tc>
                  <a:txBody>
                    <a:bodyPr/>
                    <a:lstStyle/>
                    <a:p>
                      <a:pPr algn="ctr"/>
                      <a:r>
                        <a:rPr lang="id-ID" sz="2000" dirty="0"/>
                        <a:t>DHCP </a:t>
                      </a:r>
                      <a:r>
                        <a:rPr lang="id-ID" sz="2000" dirty="0" err="1"/>
                        <a:t>Client</a:t>
                      </a:r>
                      <a:endParaRPr lang="id-ID" sz="2000" dirty="0"/>
                    </a:p>
                  </a:txBody>
                  <a:tcPr/>
                </a:tc>
                <a:tc>
                  <a:txBody>
                    <a:bodyPr/>
                    <a:lstStyle/>
                    <a:p>
                      <a:pPr algn="ctr"/>
                      <a:r>
                        <a:rPr lang="id-ID" sz="2000" dirty="0"/>
                        <a:t>-</a:t>
                      </a:r>
                    </a:p>
                  </a:txBody>
                  <a:tcPr/>
                </a:tc>
                <a:extLst>
                  <a:ext uri="{0D108BD9-81ED-4DB2-BD59-A6C34878D82A}">
                    <a16:rowId xmlns:a16="http://schemas.microsoft.com/office/drawing/2014/main" val="41293953"/>
                  </a:ext>
                </a:extLst>
              </a:tr>
              <a:tr h="447281">
                <a:tc>
                  <a:txBody>
                    <a:bodyPr/>
                    <a:lstStyle/>
                    <a:p>
                      <a:pPr algn="ctr"/>
                      <a:r>
                        <a:rPr lang="id-ID" sz="2000" dirty="0"/>
                        <a:t>LAN</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2000" dirty="0"/>
                        <a:t>ether2, ether3, ether4, ether5, wlan1</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2000" dirty="0"/>
                        <a:t>DHCP Server</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2000" dirty="0"/>
                        <a:t>192.168.10.1/24</a:t>
                      </a:r>
                    </a:p>
                  </a:txBody>
                  <a:tcPr/>
                </a:tc>
                <a:extLst>
                  <a:ext uri="{0D108BD9-81ED-4DB2-BD59-A6C34878D82A}">
                    <a16:rowId xmlns:a16="http://schemas.microsoft.com/office/drawing/2014/main" val="907879234"/>
                  </a:ext>
                </a:extLst>
              </a:tr>
            </a:tbl>
          </a:graphicData>
        </a:graphic>
      </p:graphicFrame>
    </p:spTree>
    <p:extLst>
      <p:ext uri="{BB962C8B-B14F-4D97-AF65-F5344CB8AC3E}">
        <p14:creationId xmlns:p14="http://schemas.microsoft.com/office/powerpoint/2010/main" val="1487014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제목 1">
            <a:extLst>
              <a:ext uri="{FF2B5EF4-FFF2-40B4-BE49-F238E27FC236}">
                <a16:creationId xmlns:a16="http://schemas.microsoft.com/office/drawing/2014/main" id="{4EC94A23-B810-FA58-FC1D-38AEC43F7FFB}"/>
              </a:ext>
            </a:extLst>
          </p:cNvPr>
          <p:cNvSpPr txBox="1">
            <a:spLocks/>
          </p:cNvSpPr>
          <p:nvPr/>
        </p:nvSpPr>
        <p:spPr>
          <a:xfrm>
            <a:off x="240789" y="322033"/>
            <a:ext cx="5077031" cy="604781"/>
          </a:xfrm>
          <a:prstGeom prst="rect">
            <a:avLst/>
          </a:prstGeom>
          <a:noFill/>
        </p:spPr>
        <p:txBody>
          <a:bodyPr vert="horz" wrap="none" lIns="91440" tIns="45720" rIns="91440" bIns="45720" rtlCol="0" anchor="ctr">
            <a:spAutoFit/>
          </a:bodyPr>
          <a:lstStyle>
            <a:lvl1pPr algn="l" defTabSz="914400" rtl="0" eaLnBrk="1" latinLnBrk="1" hangingPunct="1">
              <a:lnSpc>
                <a:spcPct val="90000"/>
              </a:lnSpc>
              <a:spcBef>
                <a:spcPct val="0"/>
              </a:spcBef>
              <a:buNone/>
              <a:defRPr lang="en-US" altLang="ko-KR" sz="3700" b="0" kern="120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r>
              <a:rPr lang="id-ID" dirty="0">
                <a:latin typeface="Arial" panose="020B0604020202020204" pitchFamily="34" charset="0"/>
                <a:cs typeface="Arial" panose="020B0604020202020204" pitchFamily="34" charset="0"/>
              </a:rPr>
              <a:t>Membuat </a:t>
            </a:r>
            <a:r>
              <a:rPr lang="id-ID" dirty="0" err="1">
                <a:latin typeface="Arial" panose="020B0604020202020204" pitchFamily="34" charset="0"/>
                <a:cs typeface="Arial" panose="020B0604020202020204" pitchFamily="34" charset="0"/>
              </a:rPr>
              <a:t>Bridge</a:t>
            </a:r>
            <a:r>
              <a:rPr lang="id-ID" dirty="0">
                <a:latin typeface="Arial" panose="020B0604020202020204" pitchFamily="34" charset="0"/>
                <a:cs typeface="Arial" panose="020B0604020202020204" pitchFamily="34" charset="0"/>
              </a:rPr>
              <a:t> - </a:t>
            </a:r>
            <a:r>
              <a:rPr lang="id-ID" dirty="0" err="1">
                <a:latin typeface="Arial" panose="020B0604020202020204" pitchFamily="34" charset="0"/>
                <a:cs typeface="Arial" panose="020B0604020202020204" pitchFamily="34" charset="0"/>
              </a:rPr>
              <a:t>Router</a:t>
            </a:r>
            <a:endParaRPr lang="ko-KR" altLang="en-US" dirty="0">
              <a:latin typeface="Arial" panose="020B0604020202020204" pitchFamily="34" charset="0"/>
              <a:cs typeface="Arial" panose="020B0604020202020204" pitchFamily="34" charset="0"/>
            </a:endParaRPr>
          </a:p>
        </p:txBody>
      </p:sp>
      <p:sp>
        <p:nvSpPr>
          <p:cNvPr id="10" name="내용 개체 틀 2">
            <a:extLst>
              <a:ext uri="{FF2B5EF4-FFF2-40B4-BE49-F238E27FC236}">
                <a16:creationId xmlns:a16="http://schemas.microsoft.com/office/drawing/2014/main" id="{6EA369C9-9079-31DD-E52F-4DF20FEDA9A5}"/>
              </a:ext>
            </a:extLst>
          </p:cNvPr>
          <p:cNvSpPr txBox="1">
            <a:spLocks/>
          </p:cNvSpPr>
          <p:nvPr/>
        </p:nvSpPr>
        <p:spPr>
          <a:xfrm>
            <a:off x="133007" y="1038894"/>
            <a:ext cx="4086826" cy="403311"/>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400" b="0" dirty="0">
                <a:highlight>
                  <a:srgbClr val="FFFFFF"/>
                </a:highlight>
                <a:latin typeface="Nunito" pitchFamily="2" charset="0"/>
                <a:cs typeface="Arial" panose="020B0604020202020204" pitchFamily="34" charset="0"/>
              </a:rPr>
              <a:t>Langkah Konfigurasi </a:t>
            </a:r>
            <a:r>
              <a:rPr lang="id-ID" sz="2400" b="0" dirty="0" err="1">
                <a:highlight>
                  <a:srgbClr val="FFFFFF"/>
                </a:highlight>
                <a:latin typeface="Nunito" pitchFamily="2" charset="0"/>
                <a:cs typeface="Arial" panose="020B0604020202020204" pitchFamily="34" charset="0"/>
              </a:rPr>
              <a:t>Bridge</a:t>
            </a:r>
            <a:endParaRPr lang="id-ID" sz="1800" b="0" i="0" dirty="0">
              <a:solidFill>
                <a:srgbClr val="273239"/>
              </a:solidFill>
              <a:effectLst/>
              <a:highlight>
                <a:srgbClr val="FFFFFF"/>
              </a:highlight>
              <a:latin typeface="Nunito" pitchFamily="2" charset="0"/>
              <a:cs typeface="Arial" panose="020B0604020202020204" pitchFamily="34" charset="0"/>
            </a:endParaRPr>
          </a:p>
        </p:txBody>
      </p:sp>
      <p:pic>
        <p:nvPicPr>
          <p:cNvPr id="12" name="Picture 11">
            <a:extLst>
              <a:ext uri="{FF2B5EF4-FFF2-40B4-BE49-F238E27FC236}">
                <a16:creationId xmlns:a16="http://schemas.microsoft.com/office/drawing/2014/main" id="{8F1FB5F0-BA64-075D-8FC0-74F6009BBF36}"/>
              </a:ext>
            </a:extLst>
          </p:cNvPr>
          <p:cNvPicPr>
            <a:picLocks noChangeAspect="1"/>
          </p:cNvPicPr>
          <p:nvPr/>
        </p:nvPicPr>
        <p:blipFill>
          <a:blip r:embed="rId3"/>
          <a:stretch>
            <a:fillRect/>
          </a:stretch>
        </p:blipFill>
        <p:spPr>
          <a:xfrm>
            <a:off x="228260" y="1548535"/>
            <a:ext cx="9297706" cy="3593794"/>
          </a:xfrm>
          <a:prstGeom prst="rect">
            <a:avLst/>
          </a:prstGeom>
        </p:spPr>
      </p:pic>
      <p:sp>
        <p:nvSpPr>
          <p:cNvPr id="13" name="내용 개체 틀 2">
            <a:extLst>
              <a:ext uri="{FF2B5EF4-FFF2-40B4-BE49-F238E27FC236}">
                <a16:creationId xmlns:a16="http://schemas.microsoft.com/office/drawing/2014/main" id="{376A600F-6590-554D-A0CA-9AFC4F92D4E2}"/>
              </a:ext>
            </a:extLst>
          </p:cNvPr>
          <p:cNvSpPr txBox="1">
            <a:spLocks/>
          </p:cNvSpPr>
          <p:nvPr/>
        </p:nvSpPr>
        <p:spPr>
          <a:xfrm>
            <a:off x="9772650" y="1442205"/>
            <a:ext cx="2298700" cy="3413999"/>
          </a:xfrm>
          <a:prstGeom prst="rect">
            <a:avLst/>
          </a:prstGeom>
        </p:spPr>
        <p:txBody>
          <a:bodyPr vert="horz" wrap="square" lIns="91440" tIns="45720" rIns="91440" bIns="45720" rtlCol="0">
            <a:norm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000" b="0" dirty="0">
                <a:highlight>
                  <a:srgbClr val="FFFFFF"/>
                </a:highlight>
                <a:latin typeface="Nunito" pitchFamily="2" charset="0"/>
                <a:cs typeface="Arial" panose="020B0604020202020204" pitchFamily="34" charset="0"/>
              </a:rPr>
              <a:t>Buat </a:t>
            </a:r>
            <a:r>
              <a:rPr lang="id-ID" sz="2000" b="0" dirty="0" err="1">
                <a:highlight>
                  <a:srgbClr val="FFFFFF"/>
                </a:highlight>
                <a:latin typeface="Nunito" pitchFamily="2" charset="0"/>
                <a:cs typeface="Arial" panose="020B0604020202020204" pitchFamily="34" charset="0"/>
              </a:rPr>
              <a:t>bridge</a:t>
            </a:r>
            <a:r>
              <a:rPr lang="id-ID" sz="2000" b="0" dirty="0">
                <a:highlight>
                  <a:srgbClr val="FFFFFF"/>
                </a:highlight>
                <a:latin typeface="Nunito" pitchFamily="2" charset="0"/>
                <a:cs typeface="Arial" panose="020B0604020202020204" pitchFamily="34" charset="0"/>
              </a:rPr>
              <a:t> untuk kedua sesuai dengan tabel</a:t>
            </a:r>
          </a:p>
        </p:txBody>
      </p:sp>
      <p:graphicFrame>
        <p:nvGraphicFramePr>
          <p:cNvPr id="14" name="Table 13">
            <a:extLst>
              <a:ext uri="{FF2B5EF4-FFF2-40B4-BE49-F238E27FC236}">
                <a16:creationId xmlns:a16="http://schemas.microsoft.com/office/drawing/2014/main" id="{4F36BE75-3294-E7A3-60F1-06909505131C}"/>
              </a:ext>
            </a:extLst>
          </p:cNvPr>
          <p:cNvGraphicFramePr>
            <a:graphicFrameLocks noGrp="1"/>
          </p:cNvGraphicFramePr>
          <p:nvPr>
            <p:extLst>
              <p:ext uri="{D42A27DB-BD31-4B8C-83A1-F6EECF244321}">
                <p14:modId xmlns:p14="http://schemas.microsoft.com/office/powerpoint/2010/main" val="1416397780"/>
              </p:ext>
            </p:extLst>
          </p:nvPr>
        </p:nvGraphicFramePr>
        <p:xfrm>
          <a:off x="240789" y="5248659"/>
          <a:ext cx="9285177" cy="1212081"/>
        </p:xfrm>
        <a:graphic>
          <a:graphicData uri="http://schemas.openxmlformats.org/drawingml/2006/table">
            <a:tbl>
              <a:tblPr firstRow="1" bandRow="1">
                <a:tableStyleId>{5C22544A-7EE6-4342-B048-85BDC9FD1C3A}</a:tableStyleId>
              </a:tblPr>
              <a:tblGrid>
                <a:gridCol w="1161291">
                  <a:extLst>
                    <a:ext uri="{9D8B030D-6E8A-4147-A177-3AD203B41FA5}">
                      <a16:colId xmlns:a16="http://schemas.microsoft.com/office/drawing/2014/main" val="3489770319"/>
                    </a:ext>
                  </a:extLst>
                </a:gridCol>
                <a:gridCol w="4413504">
                  <a:extLst>
                    <a:ext uri="{9D8B030D-6E8A-4147-A177-3AD203B41FA5}">
                      <a16:colId xmlns:a16="http://schemas.microsoft.com/office/drawing/2014/main" val="863108143"/>
                    </a:ext>
                  </a:extLst>
                </a:gridCol>
                <a:gridCol w="1719072">
                  <a:extLst>
                    <a:ext uri="{9D8B030D-6E8A-4147-A177-3AD203B41FA5}">
                      <a16:colId xmlns:a16="http://schemas.microsoft.com/office/drawing/2014/main" val="2953872633"/>
                    </a:ext>
                  </a:extLst>
                </a:gridCol>
                <a:gridCol w="1991310">
                  <a:extLst>
                    <a:ext uri="{9D8B030D-6E8A-4147-A177-3AD203B41FA5}">
                      <a16:colId xmlns:a16="http://schemas.microsoft.com/office/drawing/2014/main" val="1067710690"/>
                    </a:ext>
                  </a:extLst>
                </a:gridCol>
              </a:tblGrid>
              <a:tr h="404027">
                <a:tc>
                  <a:txBody>
                    <a:bodyPr/>
                    <a:lstStyle/>
                    <a:p>
                      <a:pPr algn="ctr"/>
                      <a:r>
                        <a:rPr lang="id-ID" sz="2000" dirty="0" err="1"/>
                        <a:t>Bridge</a:t>
                      </a:r>
                      <a:endParaRPr lang="id-ID" sz="2000" dirty="0"/>
                    </a:p>
                  </a:txBody>
                  <a:tcPr/>
                </a:tc>
                <a:tc>
                  <a:txBody>
                    <a:bodyPr/>
                    <a:lstStyle/>
                    <a:p>
                      <a:pPr algn="ctr"/>
                      <a:r>
                        <a:rPr lang="id-ID" sz="2000" dirty="0"/>
                        <a:t>Port</a:t>
                      </a:r>
                    </a:p>
                  </a:txBody>
                  <a:tcPr/>
                </a:tc>
                <a:tc>
                  <a:txBody>
                    <a:bodyPr/>
                    <a:lstStyle/>
                    <a:p>
                      <a:pPr algn="ctr"/>
                      <a:r>
                        <a:rPr lang="id-ID" sz="2000" dirty="0"/>
                        <a:t>DHCP</a:t>
                      </a:r>
                    </a:p>
                  </a:txBody>
                  <a:tcPr/>
                </a:tc>
                <a:tc>
                  <a:txBody>
                    <a:bodyPr/>
                    <a:lstStyle/>
                    <a:p>
                      <a:pPr algn="ctr"/>
                      <a:r>
                        <a:rPr lang="id-ID" sz="2000" dirty="0"/>
                        <a:t>IP </a:t>
                      </a:r>
                      <a:r>
                        <a:rPr lang="id-ID" sz="2000" dirty="0" err="1"/>
                        <a:t>Address</a:t>
                      </a:r>
                      <a:endParaRPr lang="id-ID" sz="2000" dirty="0"/>
                    </a:p>
                  </a:txBody>
                  <a:tcPr/>
                </a:tc>
                <a:extLst>
                  <a:ext uri="{0D108BD9-81ED-4DB2-BD59-A6C34878D82A}">
                    <a16:rowId xmlns:a16="http://schemas.microsoft.com/office/drawing/2014/main" val="3343934513"/>
                  </a:ext>
                </a:extLst>
              </a:tr>
              <a:tr h="404027">
                <a:tc>
                  <a:txBody>
                    <a:bodyPr/>
                    <a:lstStyle/>
                    <a:p>
                      <a:pPr algn="ctr"/>
                      <a:r>
                        <a:rPr lang="id-ID" sz="2000" dirty="0"/>
                        <a:t>Internet</a:t>
                      </a:r>
                    </a:p>
                  </a:txBody>
                  <a:tcPr/>
                </a:tc>
                <a:tc>
                  <a:txBody>
                    <a:bodyPr/>
                    <a:lstStyle/>
                    <a:p>
                      <a:pPr algn="ctr"/>
                      <a:r>
                        <a:rPr lang="id-ID" sz="2000" dirty="0"/>
                        <a:t>ether1</a:t>
                      </a:r>
                    </a:p>
                  </a:txBody>
                  <a:tcPr/>
                </a:tc>
                <a:tc>
                  <a:txBody>
                    <a:bodyPr/>
                    <a:lstStyle/>
                    <a:p>
                      <a:pPr algn="ctr"/>
                      <a:r>
                        <a:rPr lang="id-ID" sz="2000" dirty="0"/>
                        <a:t>DHCP </a:t>
                      </a:r>
                      <a:r>
                        <a:rPr lang="id-ID" sz="2000" dirty="0" err="1"/>
                        <a:t>Client</a:t>
                      </a:r>
                      <a:endParaRPr lang="id-ID" sz="2000" dirty="0"/>
                    </a:p>
                  </a:txBody>
                  <a:tcPr/>
                </a:tc>
                <a:tc>
                  <a:txBody>
                    <a:bodyPr/>
                    <a:lstStyle/>
                    <a:p>
                      <a:pPr algn="ctr"/>
                      <a:r>
                        <a:rPr lang="id-ID" sz="2000" dirty="0"/>
                        <a:t>-</a:t>
                      </a:r>
                    </a:p>
                  </a:txBody>
                  <a:tcPr/>
                </a:tc>
                <a:extLst>
                  <a:ext uri="{0D108BD9-81ED-4DB2-BD59-A6C34878D82A}">
                    <a16:rowId xmlns:a16="http://schemas.microsoft.com/office/drawing/2014/main" val="41293953"/>
                  </a:ext>
                </a:extLst>
              </a:tr>
              <a:tr h="404027">
                <a:tc>
                  <a:txBody>
                    <a:bodyPr/>
                    <a:lstStyle/>
                    <a:p>
                      <a:pPr algn="ctr"/>
                      <a:r>
                        <a:rPr lang="id-ID" sz="2000" dirty="0"/>
                        <a:t>LAN</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2000" dirty="0"/>
                        <a:t>ether2, ether3, ether4, ether5, wlan1</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2000" dirty="0"/>
                        <a:t>DHCP Server</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2000" dirty="0"/>
                        <a:t>192.168.10.1/24</a:t>
                      </a:r>
                    </a:p>
                  </a:txBody>
                  <a:tcPr/>
                </a:tc>
                <a:extLst>
                  <a:ext uri="{0D108BD9-81ED-4DB2-BD59-A6C34878D82A}">
                    <a16:rowId xmlns:a16="http://schemas.microsoft.com/office/drawing/2014/main" val="907879234"/>
                  </a:ext>
                </a:extLst>
              </a:tr>
            </a:tbl>
          </a:graphicData>
        </a:graphic>
      </p:graphicFrame>
    </p:spTree>
    <p:extLst>
      <p:ext uri="{BB962C8B-B14F-4D97-AF65-F5344CB8AC3E}">
        <p14:creationId xmlns:p14="http://schemas.microsoft.com/office/powerpoint/2010/main" val="792933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제목 1">
            <a:extLst>
              <a:ext uri="{FF2B5EF4-FFF2-40B4-BE49-F238E27FC236}">
                <a16:creationId xmlns:a16="http://schemas.microsoft.com/office/drawing/2014/main" id="{4EC94A23-B810-FA58-FC1D-38AEC43F7FFB}"/>
              </a:ext>
            </a:extLst>
          </p:cNvPr>
          <p:cNvSpPr txBox="1">
            <a:spLocks/>
          </p:cNvSpPr>
          <p:nvPr/>
        </p:nvSpPr>
        <p:spPr>
          <a:xfrm>
            <a:off x="240789" y="322033"/>
            <a:ext cx="5077031" cy="604781"/>
          </a:xfrm>
          <a:prstGeom prst="rect">
            <a:avLst/>
          </a:prstGeom>
          <a:noFill/>
        </p:spPr>
        <p:txBody>
          <a:bodyPr vert="horz" wrap="none" lIns="91440" tIns="45720" rIns="91440" bIns="45720" rtlCol="0" anchor="ctr">
            <a:spAutoFit/>
          </a:bodyPr>
          <a:lstStyle>
            <a:lvl1pPr algn="l" defTabSz="914400" rtl="0" eaLnBrk="1" latinLnBrk="1" hangingPunct="1">
              <a:lnSpc>
                <a:spcPct val="90000"/>
              </a:lnSpc>
              <a:spcBef>
                <a:spcPct val="0"/>
              </a:spcBef>
              <a:buNone/>
              <a:defRPr lang="en-US" altLang="ko-KR" sz="3700" b="0" kern="120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r>
              <a:rPr lang="id-ID" dirty="0">
                <a:latin typeface="Arial" panose="020B0604020202020204" pitchFamily="34" charset="0"/>
                <a:cs typeface="Arial" panose="020B0604020202020204" pitchFamily="34" charset="0"/>
              </a:rPr>
              <a:t>Membuat </a:t>
            </a:r>
            <a:r>
              <a:rPr lang="id-ID" dirty="0" err="1">
                <a:latin typeface="Arial" panose="020B0604020202020204" pitchFamily="34" charset="0"/>
                <a:cs typeface="Arial" panose="020B0604020202020204" pitchFamily="34" charset="0"/>
              </a:rPr>
              <a:t>Bridge</a:t>
            </a:r>
            <a:r>
              <a:rPr lang="id-ID" dirty="0">
                <a:latin typeface="Arial" panose="020B0604020202020204" pitchFamily="34" charset="0"/>
                <a:cs typeface="Arial" panose="020B0604020202020204" pitchFamily="34" charset="0"/>
              </a:rPr>
              <a:t> - </a:t>
            </a:r>
            <a:r>
              <a:rPr lang="id-ID" dirty="0" err="1">
                <a:latin typeface="Arial" panose="020B0604020202020204" pitchFamily="34" charset="0"/>
                <a:cs typeface="Arial" panose="020B0604020202020204" pitchFamily="34" charset="0"/>
              </a:rPr>
              <a:t>Router</a:t>
            </a:r>
            <a:endParaRPr lang="ko-KR" altLang="en-US" dirty="0">
              <a:latin typeface="Arial" panose="020B0604020202020204" pitchFamily="34" charset="0"/>
              <a:cs typeface="Arial" panose="020B0604020202020204" pitchFamily="34" charset="0"/>
            </a:endParaRPr>
          </a:p>
        </p:txBody>
      </p:sp>
      <p:graphicFrame>
        <p:nvGraphicFramePr>
          <p:cNvPr id="14" name="Table 13">
            <a:extLst>
              <a:ext uri="{FF2B5EF4-FFF2-40B4-BE49-F238E27FC236}">
                <a16:creationId xmlns:a16="http://schemas.microsoft.com/office/drawing/2014/main" id="{4F36BE75-3294-E7A3-60F1-06909505131C}"/>
              </a:ext>
            </a:extLst>
          </p:cNvPr>
          <p:cNvGraphicFramePr>
            <a:graphicFrameLocks noGrp="1"/>
          </p:cNvGraphicFramePr>
          <p:nvPr/>
        </p:nvGraphicFramePr>
        <p:xfrm>
          <a:off x="240789" y="5248659"/>
          <a:ext cx="9285177" cy="1212081"/>
        </p:xfrm>
        <a:graphic>
          <a:graphicData uri="http://schemas.openxmlformats.org/drawingml/2006/table">
            <a:tbl>
              <a:tblPr firstRow="1" bandRow="1">
                <a:tableStyleId>{5C22544A-7EE6-4342-B048-85BDC9FD1C3A}</a:tableStyleId>
              </a:tblPr>
              <a:tblGrid>
                <a:gridCol w="1161291">
                  <a:extLst>
                    <a:ext uri="{9D8B030D-6E8A-4147-A177-3AD203B41FA5}">
                      <a16:colId xmlns:a16="http://schemas.microsoft.com/office/drawing/2014/main" val="3489770319"/>
                    </a:ext>
                  </a:extLst>
                </a:gridCol>
                <a:gridCol w="4413504">
                  <a:extLst>
                    <a:ext uri="{9D8B030D-6E8A-4147-A177-3AD203B41FA5}">
                      <a16:colId xmlns:a16="http://schemas.microsoft.com/office/drawing/2014/main" val="863108143"/>
                    </a:ext>
                  </a:extLst>
                </a:gridCol>
                <a:gridCol w="1719072">
                  <a:extLst>
                    <a:ext uri="{9D8B030D-6E8A-4147-A177-3AD203B41FA5}">
                      <a16:colId xmlns:a16="http://schemas.microsoft.com/office/drawing/2014/main" val="2953872633"/>
                    </a:ext>
                  </a:extLst>
                </a:gridCol>
                <a:gridCol w="1991310">
                  <a:extLst>
                    <a:ext uri="{9D8B030D-6E8A-4147-A177-3AD203B41FA5}">
                      <a16:colId xmlns:a16="http://schemas.microsoft.com/office/drawing/2014/main" val="1067710690"/>
                    </a:ext>
                  </a:extLst>
                </a:gridCol>
              </a:tblGrid>
              <a:tr h="404027">
                <a:tc>
                  <a:txBody>
                    <a:bodyPr/>
                    <a:lstStyle/>
                    <a:p>
                      <a:pPr algn="ctr"/>
                      <a:r>
                        <a:rPr lang="id-ID" sz="2000" dirty="0" err="1"/>
                        <a:t>Bridge</a:t>
                      </a:r>
                      <a:endParaRPr lang="id-ID" sz="2000" dirty="0"/>
                    </a:p>
                  </a:txBody>
                  <a:tcPr/>
                </a:tc>
                <a:tc>
                  <a:txBody>
                    <a:bodyPr/>
                    <a:lstStyle/>
                    <a:p>
                      <a:pPr algn="ctr"/>
                      <a:r>
                        <a:rPr lang="id-ID" sz="2000" dirty="0"/>
                        <a:t>Port</a:t>
                      </a:r>
                    </a:p>
                  </a:txBody>
                  <a:tcPr/>
                </a:tc>
                <a:tc>
                  <a:txBody>
                    <a:bodyPr/>
                    <a:lstStyle/>
                    <a:p>
                      <a:pPr algn="ctr"/>
                      <a:r>
                        <a:rPr lang="id-ID" sz="2000" dirty="0"/>
                        <a:t>DHCP</a:t>
                      </a:r>
                    </a:p>
                  </a:txBody>
                  <a:tcPr/>
                </a:tc>
                <a:tc>
                  <a:txBody>
                    <a:bodyPr/>
                    <a:lstStyle/>
                    <a:p>
                      <a:pPr algn="ctr"/>
                      <a:r>
                        <a:rPr lang="id-ID" sz="2000" dirty="0"/>
                        <a:t>IP </a:t>
                      </a:r>
                      <a:r>
                        <a:rPr lang="id-ID" sz="2000" dirty="0" err="1"/>
                        <a:t>Address</a:t>
                      </a:r>
                      <a:endParaRPr lang="id-ID" sz="2000" dirty="0"/>
                    </a:p>
                  </a:txBody>
                  <a:tcPr/>
                </a:tc>
                <a:extLst>
                  <a:ext uri="{0D108BD9-81ED-4DB2-BD59-A6C34878D82A}">
                    <a16:rowId xmlns:a16="http://schemas.microsoft.com/office/drawing/2014/main" val="3343934513"/>
                  </a:ext>
                </a:extLst>
              </a:tr>
              <a:tr h="404027">
                <a:tc>
                  <a:txBody>
                    <a:bodyPr/>
                    <a:lstStyle/>
                    <a:p>
                      <a:pPr algn="ctr"/>
                      <a:r>
                        <a:rPr lang="id-ID" sz="2000" dirty="0"/>
                        <a:t>Internet</a:t>
                      </a:r>
                    </a:p>
                  </a:txBody>
                  <a:tcPr/>
                </a:tc>
                <a:tc>
                  <a:txBody>
                    <a:bodyPr/>
                    <a:lstStyle/>
                    <a:p>
                      <a:pPr algn="ctr"/>
                      <a:r>
                        <a:rPr lang="id-ID" sz="2000" dirty="0"/>
                        <a:t>ether1</a:t>
                      </a:r>
                    </a:p>
                  </a:txBody>
                  <a:tcPr/>
                </a:tc>
                <a:tc>
                  <a:txBody>
                    <a:bodyPr/>
                    <a:lstStyle/>
                    <a:p>
                      <a:pPr algn="ctr"/>
                      <a:r>
                        <a:rPr lang="id-ID" sz="2000" dirty="0"/>
                        <a:t>DHCP </a:t>
                      </a:r>
                      <a:r>
                        <a:rPr lang="id-ID" sz="2000" dirty="0" err="1"/>
                        <a:t>Client</a:t>
                      </a:r>
                      <a:endParaRPr lang="id-ID" sz="2000" dirty="0"/>
                    </a:p>
                  </a:txBody>
                  <a:tcPr/>
                </a:tc>
                <a:tc>
                  <a:txBody>
                    <a:bodyPr/>
                    <a:lstStyle/>
                    <a:p>
                      <a:pPr algn="ctr"/>
                      <a:r>
                        <a:rPr lang="id-ID" sz="2000" dirty="0"/>
                        <a:t>-</a:t>
                      </a:r>
                    </a:p>
                  </a:txBody>
                  <a:tcPr/>
                </a:tc>
                <a:extLst>
                  <a:ext uri="{0D108BD9-81ED-4DB2-BD59-A6C34878D82A}">
                    <a16:rowId xmlns:a16="http://schemas.microsoft.com/office/drawing/2014/main" val="41293953"/>
                  </a:ext>
                </a:extLst>
              </a:tr>
              <a:tr h="404027">
                <a:tc>
                  <a:txBody>
                    <a:bodyPr/>
                    <a:lstStyle/>
                    <a:p>
                      <a:pPr algn="ctr"/>
                      <a:r>
                        <a:rPr lang="id-ID" sz="2000" dirty="0"/>
                        <a:t>LAN</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2000" dirty="0"/>
                        <a:t>ether2, ether3, ether4, ether5, wlan1</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2000" dirty="0"/>
                        <a:t>DHCP Server</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2000" dirty="0"/>
                        <a:t>192.168.10.1/24</a:t>
                      </a:r>
                    </a:p>
                  </a:txBody>
                  <a:tcPr/>
                </a:tc>
                <a:extLst>
                  <a:ext uri="{0D108BD9-81ED-4DB2-BD59-A6C34878D82A}">
                    <a16:rowId xmlns:a16="http://schemas.microsoft.com/office/drawing/2014/main" val="907879234"/>
                  </a:ext>
                </a:extLst>
              </a:tr>
            </a:tbl>
          </a:graphicData>
        </a:graphic>
      </p:graphicFrame>
      <p:sp>
        <p:nvSpPr>
          <p:cNvPr id="2" name="내용 개체 틀 2">
            <a:extLst>
              <a:ext uri="{FF2B5EF4-FFF2-40B4-BE49-F238E27FC236}">
                <a16:creationId xmlns:a16="http://schemas.microsoft.com/office/drawing/2014/main" id="{567E0FE3-8C7A-5025-62AB-20E5415B83E1}"/>
              </a:ext>
            </a:extLst>
          </p:cNvPr>
          <p:cNvSpPr txBox="1">
            <a:spLocks/>
          </p:cNvSpPr>
          <p:nvPr/>
        </p:nvSpPr>
        <p:spPr>
          <a:xfrm>
            <a:off x="108623" y="1199179"/>
            <a:ext cx="7392258" cy="403311"/>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400" b="0" dirty="0">
                <a:highlight>
                  <a:srgbClr val="FFFFFF"/>
                </a:highlight>
                <a:latin typeface="Nunito" pitchFamily="2" charset="0"/>
                <a:cs typeface="Arial" panose="020B0604020202020204" pitchFamily="34" charset="0"/>
              </a:rPr>
              <a:t>Hasil </a:t>
            </a:r>
            <a:r>
              <a:rPr lang="id-ID" sz="2400" b="0" dirty="0" err="1">
                <a:highlight>
                  <a:srgbClr val="FFFFFF"/>
                </a:highlight>
                <a:latin typeface="Nunito" pitchFamily="2" charset="0"/>
                <a:cs typeface="Arial" panose="020B0604020202020204" pitchFamily="34" charset="0"/>
              </a:rPr>
              <a:t>bridge</a:t>
            </a:r>
            <a:r>
              <a:rPr lang="id-ID" sz="2400" b="0" dirty="0">
                <a:highlight>
                  <a:srgbClr val="FFFFFF"/>
                </a:highlight>
                <a:latin typeface="Nunito" pitchFamily="2" charset="0"/>
                <a:cs typeface="Arial" panose="020B0604020202020204" pitchFamily="34" charset="0"/>
              </a:rPr>
              <a:t> akan terlihat seperti gambar berikut</a:t>
            </a:r>
            <a:endParaRPr lang="id-ID" sz="1800" b="0" i="0" dirty="0">
              <a:solidFill>
                <a:srgbClr val="273239"/>
              </a:solidFill>
              <a:effectLst/>
              <a:highlight>
                <a:srgbClr val="FFFFFF"/>
              </a:highlight>
              <a:latin typeface="Nunito" pitchFamily="2" charset="0"/>
              <a:cs typeface="Arial" panose="020B0604020202020204" pitchFamily="34" charset="0"/>
            </a:endParaRPr>
          </a:p>
        </p:txBody>
      </p:sp>
      <p:pic>
        <p:nvPicPr>
          <p:cNvPr id="3" name="Picture 2">
            <a:extLst>
              <a:ext uri="{FF2B5EF4-FFF2-40B4-BE49-F238E27FC236}">
                <a16:creationId xmlns:a16="http://schemas.microsoft.com/office/drawing/2014/main" id="{4DDCFD61-4C72-8A56-C74B-AE0D131BB8FD}"/>
              </a:ext>
            </a:extLst>
          </p:cNvPr>
          <p:cNvPicPr>
            <a:picLocks noChangeAspect="1"/>
          </p:cNvPicPr>
          <p:nvPr/>
        </p:nvPicPr>
        <p:blipFill>
          <a:blip r:embed="rId3"/>
          <a:stretch>
            <a:fillRect/>
          </a:stretch>
        </p:blipFill>
        <p:spPr>
          <a:xfrm>
            <a:off x="240789" y="1874855"/>
            <a:ext cx="9224617" cy="3090845"/>
          </a:xfrm>
          <a:prstGeom prst="rect">
            <a:avLst/>
          </a:prstGeom>
        </p:spPr>
      </p:pic>
    </p:spTree>
    <p:extLst>
      <p:ext uri="{BB962C8B-B14F-4D97-AF65-F5344CB8AC3E}">
        <p14:creationId xmlns:p14="http://schemas.microsoft.com/office/powerpoint/2010/main" val="2037136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4023858" cy="604781"/>
          </a:xfrm>
        </p:spPr>
        <p:txBody>
          <a:bodyPr/>
          <a:lstStyle/>
          <a:p>
            <a:r>
              <a:rPr lang="id-ID" altLang="ko-KR" dirty="0">
                <a:latin typeface="Arial" panose="020B0604020202020204" pitchFamily="34" charset="0"/>
                <a:cs typeface="Arial" panose="020B0604020202020204" pitchFamily="34" charset="0"/>
              </a:rPr>
              <a:t>Port </a:t>
            </a:r>
            <a:r>
              <a:rPr lang="id-ID" altLang="ko-KR" dirty="0" err="1">
                <a:latin typeface="Arial" panose="020B0604020202020204" pitchFamily="34" charset="0"/>
                <a:cs typeface="Arial" panose="020B0604020202020204" pitchFamily="34" charset="0"/>
              </a:rPr>
              <a:t>Bridge</a:t>
            </a:r>
            <a:r>
              <a:rPr lang="id-ID" altLang="ko-KR" dirty="0">
                <a:latin typeface="Arial" panose="020B0604020202020204" pitchFamily="34" charset="0"/>
                <a:cs typeface="Arial" panose="020B0604020202020204" pitchFamily="34" charset="0"/>
              </a:rPr>
              <a:t> - </a:t>
            </a:r>
            <a:r>
              <a:rPr lang="id-ID" altLang="ko-KR" dirty="0" err="1">
                <a:latin typeface="Arial" panose="020B0604020202020204" pitchFamily="34" charset="0"/>
                <a:cs typeface="Arial" panose="020B0604020202020204" pitchFamily="34" charset="0"/>
              </a:rPr>
              <a:t>Router</a:t>
            </a:r>
            <a:endParaRPr lang="ko-KR" altLang="en-US" dirty="0">
              <a:latin typeface="Arial" panose="020B0604020202020204" pitchFamily="34" charset="0"/>
              <a:cs typeface="Arial" panose="020B0604020202020204" pitchFamily="34" charset="0"/>
            </a:endParaRPr>
          </a:p>
        </p:txBody>
      </p:sp>
      <p:sp>
        <p:nvSpPr>
          <p:cNvPr id="6" name="내용 개체 틀 2">
            <a:extLst>
              <a:ext uri="{FF2B5EF4-FFF2-40B4-BE49-F238E27FC236}">
                <a16:creationId xmlns:a16="http://schemas.microsoft.com/office/drawing/2014/main" id="{C67687F6-2E37-E507-A7BF-9C99CC687068}"/>
              </a:ext>
            </a:extLst>
          </p:cNvPr>
          <p:cNvSpPr txBox="1">
            <a:spLocks/>
          </p:cNvSpPr>
          <p:nvPr/>
        </p:nvSpPr>
        <p:spPr>
          <a:xfrm>
            <a:off x="133006" y="1038894"/>
            <a:ext cx="10623551" cy="403311"/>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400" b="0" dirty="0">
                <a:highlight>
                  <a:srgbClr val="FFFFFF"/>
                </a:highlight>
                <a:latin typeface="Nunito" pitchFamily="2" charset="0"/>
                <a:cs typeface="Arial" panose="020B0604020202020204" pitchFamily="34" charset="0"/>
              </a:rPr>
              <a:t>Untuk memasukkan </a:t>
            </a:r>
            <a:r>
              <a:rPr lang="id-ID" sz="2400" b="0" dirty="0" err="1">
                <a:highlight>
                  <a:srgbClr val="FFFFFF"/>
                </a:highlight>
                <a:latin typeface="Nunito" pitchFamily="2" charset="0"/>
                <a:cs typeface="Arial" panose="020B0604020202020204" pitchFamily="34" charset="0"/>
              </a:rPr>
              <a:t>port</a:t>
            </a:r>
            <a:r>
              <a:rPr lang="id-ID" sz="2400" b="0" dirty="0">
                <a:highlight>
                  <a:srgbClr val="FFFFFF"/>
                </a:highlight>
                <a:latin typeface="Nunito" pitchFamily="2" charset="0"/>
                <a:cs typeface="Arial" panose="020B0604020202020204" pitchFamily="34" charset="0"/>
              </a:rPr>
              <a:t> menjadi anggota </a:t>
            </a:r>
            <a:r>
              <a:rPr lang="id-ID" sz="2400" b="0" dirty="0" err="1">
                <a:highlight>
                  <a:srgbClr val="FFFFFF"/>
                </a:highlight>
                <a:latin typeface="Nunito" pitchFamily="2" charset="0"/>
                <a:cs typeface="Arial" panose="020B0604020202020204" pitchFamily="34" charset="0"/>
              </a:rPr>
              <a:t>bridge</a:t>
            </a:r>
            <a:r>
              <a:rPr lang="id-ID" sz="2400" b="0" dirty="0">
                <a:highlight>
                  <a:srgbClr val="FFFFFF"/>
                </a:highlight>
                <a:latin typeface="Nunito" pitchFamily="2" charset="0"/>
                <a:cs typeface="Arial" panose="020B0604020202020204" pitchFamily="34" charset="0"/>
              </a:rPr>
              <a:t>, masuk ke dalam tab </a:t>
            </a:r>
            <a:r>
              <a:rPr lang="id-ID" sz="2400" b="0" dirty="0" err="1">
                <a:highlight>
                  <a:srgbClr val="FFFFFF"/>
                </a:highlight>
                <a:latin typeface="Nunito" pitchFamily="2" charset="0"/>
                <a:cs typeface="Arial" panose="020B0604020202020204" pitchFamily="34" charset="0"/>
              </a:rPr>
              <a:t>port</a:t>
            </a:r>
            <a:endParaRPr lang="id-ID" sz="1800" b="0" i="0" dirty="0">
              <a:solidFill>
                <a:srgbClr val="273239"/>
              </a:solidFill>
              <a:effectLst/>
              <a:highlight>
                <a:srgbClr val="FFFFFF"/>
              </a:highlight>
              <a:latin typeface="Nunito" pitchFamily="2" charset="0"/>
              <a:cs typeface="Arial" panose="020B0604020202020204" pitchFamily="34" charset="0"/>
            </a:endParaRPr>
          </a:p>
        </p:txBody>
      </p:sp>
      <p:sp>
        <p:nvSpPr>
          <p:cNvPr id="7" name="내용 개체 틀 2">
            <a:extLst>
              <a:ext uri="{FF2B5EF4-FFF2-40B4-BE49-F238E27FC236}">
                <a16:creationId xmlns:a16="http://schemas.microsoft.com/office/drawing/2014/main" id="{81CBB4A2-DFC4-D321-26F6-9DADB4BFEAA2}"/>
              </a:ext>
            </a:extLst>
          </p:cNvPr>
          <p:cNvSpPr txBox="1">
            <a:spLocks/>
          </p:cNvSpPr>
          <p:nvPr/>
        </p:nvSpPr>
        <p:spPr>
          <a:xfrm>
            <a:off x="9677223" y="3188451"/>
            <a:ext cx="2298700" cy="1883998"/>
          </a:xfrm>
          <a:prstGeom prst="rect">
            <a:avLst/>
          </a:prstGeom>
        </p:spPr>
        <p:txBody>
          <a:bodyPr vert="horz" wrap="square" lIns="91440" tIns="45720" rIns="91440" bIns="45720" rtlCol="0">
            <a:norm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000" b="0" dirty="0">
                <a:highlight>
                  <a:srgbClr val="FFFFFF"/>
                </a:highlight>
                <a:latin typeface="Nunito" pitchFamily="2" charset="0"/>
                <a:cs typeface="Arial" panose="020B0604020202020204" pitchFamily="34" charset="0"/>
              </a:rPr>
              <a:t>Tambahkan semua </a:t>
            </a:r>
            <a:r>
              <a:rPr lang="id-ID" sz="2000" b="0" dirty="0" err="1">
                <a:highlight>
                  <a:srgbClr val="FFFFFF"/>
                </a:highlight>
                <a:latin typeface="Nunito" pitchFamily="2" charset="0"/>
                <a:cs typeface="Arial" panose="020B0604020202020204" pitchFamily="34" charset="0"/>
              </a:rPr>
              <a:t>port</a:t>
            </a:r>
            <a:r>
              <a:rPr lang="id-ID" sz="2000" b="0" dirty="0">
                <a:highlight>
                  <a:srgbClr val="FFFFFF"/>
                </a:highlight>
                <a:latin typeface="Nunito" pitchFamily="2" charset="0"/>
                <a:cs typeface="Arial" panose="020B0604020202020204" pitchFamily="34" charset="0"/>
              </a:rPr>
              <a:t> pada </a:t>
            </a:r>
            <a:r>
              <a:rPr lang="id-ID" sz="2000" b="0" dirty="0" err="1">
                <a:highlight>
                  <a:srgbClr val="FFFFFF"/>
                </a:highlight>
                <a:latin typeface="Nunito" pitchFamily="2" charset="0"/>
                <a:cs typeface="Arial" panose="020B0604020202020204" pitchFamily="34" charset="0"/>
              </a:rPr>
              <a:t>bridge</a:t>
            </a:r>
            <a:r>
              <a:rPr lang="id-ID" sz="2000" b="0" dirty="0">
                <a:highlight>
                  <a:srgbClr val="FFFFFF"/>
                </a:highlight>
                <a:latin typeface="Nunito" pitchFamily="2" charset="0"/>
                <a:cs typeface="Arial" panose="020B0604020202020204" pitchFamily="34" charset="0"/>
              </a:rPr>
              <a:t> yang sesuai</a:t>
            </a:r>
          </a:p>
        </p:txBody>
      </p:sp>
      <p:pic>
        <p:nvPicPr>
          <p:cNvPr id="5" name="Picture 4">
            <a:extLst>
              <a:ext uri="{FF2B5EF4-FFF2-40B4-BE49-F238E27FC236}">
                <a16:creationId xmlns:a16="http://schemas.microsoft.com/office/drawing/2014/main" id="{A04C7E0F-840D-45D1-BB3F-DE7377FE38EB}"/>
              </a:ext>
            </a:extLst>
          </p:cNvPr>
          <p:cNvPicPr>
            <a:picLocks noChangeAspect="1"/>
          </p:cNvPicPr>
          <p:nvPr/>
        </p:nvPicPr>
        <p:blipFill>
          <a:blip r:embed="rId3"/>
          <a:stretch>
            <a:fillRect/>
          </a:stretch>
        </p:blipFill>
        <p:spPr>
          <a:xfrm>
            <a:off x="240789" y="1606378"/>
            <a:ext cx="9312806" cy="3530860"/>
          </a:xfrm>
          <a:prstGeom prst="rect">
            <a:avLst/>
          </a:prstGeom>
        </p:spPr>
      </p:pic>
      <p:graphicFrame>
        <p:nvGraphicFramePr>
          <p:cNvPr id="8" name="Table 7">
            <a:extLst>
              <a:ext uri="{FF2B5EF4-FFF2-40B4-BE49-F238E27FC236}">
                <a16:creationId xmlns:a16="http://schemas.microsoft.com/office/drawing/2014/main" id="{CB309950-ECF4-5CC0-F605-52105EA4A102}"/>
              </a:ext>
            </a:extLst>
          </p:cNvPr>
          <p:cNvGraphicFramePr>
            <a:graphicFrameLocks noGrp="1"/>
          </p:cNvGraphicFramePr>
          <p:nvPr/>
        </p:nvGraphicFramePr>
        <p:xfrm>
          <a:off x="240789" y="5248659"/>
          <a:ext cx="9285177" cy="1212081"/>
        </p:xfrm>
        <a:graphic>
          <a:graphicData uri="http://schemas.openxmlformats.org/drawingml/2006/table">
            <a:tbl>
              <a:tblPr firstRow="1" bandRow="1">
                <a:tableStyleId>{5C22544A-7EE6-4342-B048-85BDC9FD1C3A}</a:tableStyleId>
              </a:tblPr>
              <a:tblGrid>
                <a:gridCol w="1161291">
                  <a:extLst>
                    <a:ext uri="{9D8B030D-6E8A-4147-A177-3AD203B41FA5}">
                      <a16:colId xmlns:a16="http://schemas.microsoft.com/office/drawing/2014/main" val="3489770319"/>
                    </a:ext>
                  </a:extLst>
                </a:gridCol>
                <a:gridCol w="4413504">
                  <a:extLst>
                    <a:ext uri="{9D8B030D-6E8A-4147-A177-3AD203B41FA5}">
                      <a16:colId xmlns:a16="http://schemas.microsoft.com/office/drawing/2014/main" val="863108143"/>
                    </a:ext>
                  </a:extLst>
                </a:gridCol>
                <a:gridCol w="1719072">
                  <a:extLst>
                    <a:ext uri="{9D8B030D-6E8A-4147-A177-3AD203B41FA5}">
                      <a16:colId xmlns:a16="http://schemas.microsoft.com/office/drawing/2014/main" val="2953872633"/>
                    </a:ext>
                  </a:extLst>
                </a:gridCol>
                <a:gridCol w="1991310">
                  <a:extLst>
                    <a:ext uri="{9D8B030D-6E8A-4147-A177-3AD203B41FA5}">
                      <a16:colId xmlns:a16="http://schemas.microsoft.com/office/drawing/2014/main" val="1067710690"/>
                    </a:ext>
                  </a:extLst>
                </a:gridCol>
              </a:tblGrid>
              <a:tr h="404027">
                <a:tc>
                  <a:txBody>
                    <a:bodyPr/>
                    <a:lstStyle/>
                    <a:p>
                      <a:pPr algn="ctr"/>
                      <a:r>
                        <a:rPr lang="id-ID" sz="2000" dirty="0" err="1"/>
                        <a:t>Bridge</a:t>
                      </a:r>
                      <a:endParaRPr lang="id-ID" sz="2000" dirty="0"/>
                    </a:p>
                  </a:txBody>
                  <a:tcPr/>
                </a:tc>
                <a:tc>
                  <a:txBody>
                    <a:bodyPr/>
                    <a:lstStyle/>
                    <a:p>
                      <a:pPr algn="ctr"/>
                      <a:r>
                        <a:rPr lang="id-ID" sz="2000" dirty="0"/>
                        <a:t>Port</a:t>
                      </a:r>
                    </a:p>
                  </a:txBody>
                  <a:tcPr/>
                </a:tc>
                <a:tc>
                  <a:txBody>
                    <a:bodyPr/>
                    <a:lstStyle/>
                    <a:p>
                      <a:pPr algn="ctr"/>
                      <a:r>
                        <a:rPr lang="id-ID" sz="2000" dirty="0"/>
                        <a:t>DHCP</a:t>
                      </a:r>
                    </a:p>
                  </a:txBody>
                  <a:tcPr/>
                </a:tc>
                <a:tc>
                  <a:txBody>
                    <a:bodyPr/>
                    <a:lstStyle/>
                    <a:p>
                      <a:pPr algn="ctr"/>
                      <a:r>
                        <a:rPr lang="id-ID" sz="2000" dirty="0"/>
                        <a:t>IP </a:t>
                      </a:r>
                      <a:r>
                        <a:rPr lang="id-ID" sz="2000" dirty="0" err="1"/>
                        <a:t>Address</a:t>
                      </a:r>
                      <a:endParaRPr lang="id-ID" sz="2000" dirty="0"/>
                    </a:p>
                  </a:txBody>
                  <a:tcPr/>
                </a:tc>
                <a:extLst>
                  <a:ext uri="{0D108BD9-81ED-4DB2-BD59-A6C34878D82A}">
                    <a16:rowId xmlns:a16="http://schemas.microsoft.com/office/drawing/2014/main" val="3343934513"/>
                  </a:ext>
                </a:extLst>
              </a:tr>
              <a:tr h="404027">
                <a:tc>
                  <a:txBody>
                    <a:bodyPr/>
                    <a:lstStyle/>
                    <a:p>
                      <a:pPr algn="ctr"/>
                      <a:r>
                        <a:rPr lang="id-ID" sz="2000" dirty="0"/>
                        <a:t>Internet</a:t>
                      </a:r>
                    </a:p>
                  </a:txBody>
                  <a:tcPr/>
                </a:tc>
                <a:tc>
                  <a:txBody>
                    <a:bodyPr/>
                    <a:lstStyle/>
                    <a:p>
                      <a:pPr algn="ctr"/>
                      <a:r>
                        <a:rPr lang="id-ID" sz="2000" dirty="0"/>
                        <a:t>ether1</a:t>
                      </a:r>
                    </a:p>
                  </a:txBody>
                  <a:tcPr/>
                </a:tc>
                <a:tc>
                  <a:txBody>
                    <a:bodyPr/>
                    <a:lstStyle/>
                    <a:p>
                      <a:pPr algn="ctr"/>
                      <a:r>
                        <a:rPr lang="id-ID" sz="2000" dirty="0"/>
                        <a:t>DHCP </a:t>
                      </a:r>
                      <a:r>
                        <a:rPr lang="id-ID" sz="2000" dirty="0" err="1"/>
                        <a:t>Client</a:t>
                      </a:r>
                      <a:endParaRPr lang="id-ID" sz="2000" dirty="0"/>
                    </a:p>
                  </a:txBody>
                  <a:tcPr/>
                </a:tc>
                <a:tc>
                  <a:txBody>
                    <a:bodyPr/>
                    <a:lstStyle/>
                    <a:p>
                      <a:pPr algn="ctr"/>
                      <a:r>
                        <a:rPr lang="id-ID" sz="2000" dirty="0"/>
                        <a:t>-</a:t>
                      </a:r>
                    </a:p>
                  </a:txBody>
                  <a:tcPr/>
                </a:tc>
                <a:extLst>
                  <a:ext uri="{0D108BD9-81ED-4DB2-BD59-A6C34878D82A}">
                    <a16:rowId xmlns:a16="http://schemas.microsoft.com/office/drawing/2014/main" val="41293953"/>
                  </a:ext>
                </a:extLst>
              </a:tr>
              <a:tr h="404027">
                <a:tc>
                  <a:txBody>
                    <a:bodyPr/>
                    <a:lstStyle/>
                    <a:p>
                      <a:pPr algn="ctr"/>
                      <a:r>
                        <a:rPr lang="id-ID" sz="2000" dirty="0"/>
                        <a:t>LAN</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2000" dirty="0"/>
                        <a:t>ether2, ether3, ether4, ether5, wlan1</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2000" dirty="0"/>
                        <a:t>DHCP Server</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2000" dirty="0"/>
                        <a:t>192.168.10.1/24</a:t>
                      </a:r>
                    </a:p>
                  </a:txBody>
                  <a:tcPr/>
                </a:tc>
                <a:extLst>
                  <a:ext uri="{0D108BD9-81ED-4DB2-BD59-A6C34878D82A}">
                    <a16:rowId xmlns:a16="http://schemas.microsoft.com/office/drawing/2014/main" val="907879234"/>
                  </a:ext>
                </a:extLst>
              </a:tr>
            </a:tbl>
          </a:graphicData>
        </a:graphic>
      </p:graphicFrame>
    </p:spTree>
    <p:extLst>
      <p:ext uri="{BB962C8B-B14F-4D97-AF65-F5344CB8AC3E}">
        <p14:creationId xmlns:p14="http://schemas.microsoft.com/office/powerpoint/2010/main" val="612168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4023858" cy="604781"/>
          </a:xfrm>
        </p:spPr>
        <p:txBody>
          <a:bodyPr/>
          <a:lstStyle/>
          <a:p>
            <a:r>
              <a:rPr lang="id-ID" altLang="ko-KR" dirty="0">
                <a:latin typeface="Arial" panose="020B0604020202020204" pitchFamily="34" charset="0"/>
                <a:cs typeface="Arial" panose="020B0604020202020204" pitchFamily="34" charset="0"/>
              </a:rPr>
              <a:t>Port </a:t>
            </a:r>
            <a:r>
              <a:rPr lang="id-ID" altLang="ko-KR" dirty="0" err="1">
                <a:latin typeface="Arial" panose="020B0604020202020204" pitchFamily="34" charset="0"/>
                <a:cs typeface="Arial" panose="020B0604020202020204" pitchFamily="34" charset="0"/>
              </a:rPr>
              <a:t>Bridge</a:t>
            </a:r>
            <a:r>
              <a:rPr lang="id-ID" altLang="ko-KR" dirty="0">
                <a:latin typeface="Arial" panose="020B0604020202020204" pitchFamily="34" charset="0"/>
                <a:cs typeface="Arial" panose="020B0604020202020204" pitchFamily="34" charset="0"/>
              </a:rPr>
              <a:t> - </a:t>
            </a:r>
            <a:r>
              <a:rPr lang="id-ID" altLang="ko-KR" dirty="0" err="1">
                <a:latin typeface="Arial" panose="020B0604020202020204" pitchFamily="34" charset="0"/>
                <a:cs typeface="Arial" panose="020B0604020202020204" pitchFamily="34" charset="0"/>
              </a:rPr>
              <a:t>Router</a:t>
            </a:r>
            <a:endParaRPr lang="ko-KR" altLang="en-US" dirty="0">
              <a:latin typeface="Arial" panose="020B0604020202020204" pitchFamily="34" charset="0"/>
              <a:cs typeface="Arial" panose="020B0604020202020204" pitchFamily="34" charset="0"/>
            </a:endParaRPr>
          </a:p>
        </p:txBody>
      </p:sp>
      <p:sp>
        <p:nvSpPr>
          <p:cNvPr id="6" name="내용 개체 틀 2">
            <a:extLst>
              <a:ext uri="{FF2B5EF4-FFF2-40B4-BE49-F238E27FC236}">
                <a16:creationId xmlns:a16="http://schemas.microsoft.com/office/drawing/2014/main" id="{C67687F6-2E37-E507-A7BF-9C99CC687068}"/>
              </a:ext>
            </a:extLst>
          </p:cNvPr>
          <p:cNvSpPr txBox="1">
            <a:spLocks/>
          </p:cNvSpPr>
          <p:nvPr/>
        </p:nvSpPr>
        <p:spPr>
          <a:xfrm>
            <a:off x="133006" y="1183347"/>
            <a:ext cx="10623551" cy="403311"/>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400" b="0" dirty="0">
                <a:highlight>
                  <a:srgbClr val="FFFFFF"/>
                </a:highlight>
                <a:latin typeface="Nunito" pitchFamily="2" charset="0"/>
                <a:cs typeface="Arial" panose="020B0604020202020204" pitchFamily="34" charset="0"/>
              </a:rPr>
              <a:t>Hasil penambahan </a:t>
            </a:r>
            <a:r>
              <a:rPr lang="id-ID" sz="2400" b="0" dirty="0" err="1">
                <a:highlight>
                  <a:srgbClr val="FFFFFF"/>
                </a:highlight>
                <a:latin typeface="Nunito" pitchFamily="2" charset="0"/>
                <a:cs typeface="Arial" panose="020B0604020202020204" pitchFamily="34" charset="0"/>
              </a:rPr>
              <a:t>port</a:t>
            </a:r>
            <a:r>
              <a:rPr lang="id-ID" sz="2400" b="0" dirty="0">
                <a:highlight>
                  <a:srgbClr val="FFFFFF"/>
                </a:highlight>
                <a:latin typeface="Nunito" pitchFamily="2" charset="0"/>
                <a:cs typeface="Arial" panose="020B0604020202020204" pitchFamily="34" charset="0"/>
              </a:rPr>
              <a:t> pada </a:t>
            </a:r>
            <a:r>
              <a:rPr lang="id-ID" sz="2400" b="0" dirty="0" err="1">
                <a:highlight>
                  <a:srgbClr val="FFFFFF"/>
                </a:highlight>
                <a:latin typeface="Nunito" pitchFamily="2" charset="0"/>
                <a:cs typeface="Arial" panose="020B0604020202020204" pitchFamily="34" charset="0"/>
              </a:rPr>
              <a:t>bridge</a:t>
            </a:r>
            <a:r>
              <a:rPr lang="id-ID" sz="2400" b="0" dirty="0">
                <a:highlight>
                  <a:srgbClr val="FFFFFF"/>
                </a:highlight>
                <a:latin typeface="Nunito" pitchFamily="2" charset="0"/>
                <a:cs typeface="Arial" panose="020B0604020202020204" pitchFamily="34" charset="0"/>
              </a:rPr>
              <a:t> yang telah dibuat:</a:t>
            </a:r>
            <a:endParaRPr lang="id-ID" sz="1800" b="0" i="0" dirty="0">
              <a:solidFill>
                <a:srgbClr val="273239"/>
              </a:solidFill>
              <a:effectLst/>
              <a:highlight>
                <a:srgbClr val="FFFFFF"/>
              </a:highlight>
              <a:latin typeface="Nunito" pitchFamily="2" charset="0"/>
              <a:cs typeface="Arial" panose="020B0604020202020204" pitchFamily="34" charset="0"/>
            </a:endParaRPr>
          </a:p>
        </p:txBody>
      </p:sp>
      <p:graphicFrame>
        <p:nvGraphicFramePr>
          <p:cNvPr id="5" name="Table 4">
            <a:extLst>
              <a:ext uri="{FF2B5EF4-FFF2-40B4-BE49-F238E27FC236}">
                <a16:creationId xmlns:a16="http://schemas.microsoft.com/office/drawing/2014/main" id="{1E9790B9-B2B0-3F3D-16E7-EEFC4A260296}"/>
              </a:ext>
            </a:extLst>
          </p:cNvPr>
          <p:cNvGraphicFramePr>
            <a:graphicFrameLocks noGrp="1"/>
          </p:cNvGraphicFramePr>
          <p:nvPr/>
        </p:nvGraphicFramePr>
        <p:xfrm>
          <a:off x="240789" y="5248659"/>
          <a:ext cx="9285177" cy="1212081"/>
        </p:xfrm>
        <a:graphic>
          <a:graphicData uri="http://schemas.openxmlformats.org/drawingml/2006/table">
            <a:tbl>
              <a:tblPr firstRow="1" bandRow="1">
                <a:tableStyleId>{5C22544A-7EE6-4342-B048-85BDC9FD1C3A}</a:tableStyleId>
              </a:tblPr>
              <a:tblGrid>
                <a:gridCol w="1161291">
                  <a:extLst>
                    <a:ext uri="{9D8B030D-6E8A-4147-A177-3AD203B41FA5}">
                      <a16:colId xmlns:a16="http://schemas.microsoft.com/office/drawing/2014/main" val="3489770319"/>
                    </a:ext>
                  </a:extLst>
                </a:gridCol>
                <a:gridCol w="4413504">
                  <a:extLst>
                    <a:ext uri="{9D8B030D-6E8A-4147-A177-3AD203B41FA5}">
                      <a16:colId xmlns:a16="http://schemas.microsoft.com/office/drawing/2014/main" val="863108143"/>
                    </a:ext>
                  </a:extLst>
                </a:gridCol>
                <a:gridCol w="1719072">
                  <a:extLst>
                    <a:ext uri="{9D8B030D-6E8A-4147-A177-3AD203B41FA5}">
                      <a16:colId xmlns:a16="http://schemas.microsoft.com/office/drawing/2014/main" val="2953872633"/>
                    </a:ext>
                  </a:extLst>
                </a:gridCol>
                <a:gridCol w="1991310">
                  <a:extLst>
                    <a:ext uri="{9D8B030D-6E8A-4147-A177-3AD203B41FA5}">
                      <a16:colId xmlns:a16="http://schemas.microsoft.com/office/drawing/2014/main" val="1067710690"/>
                    </a:ext>
                  </a:extLst>
                </a:gridCol>
              </a:tblGrid>
              <a:tr h="404027">
                <a:tc>
                  <a:txBody>
                    <a:bodyPr/>
                    <a:lstStyle/>
                    <a:p>
                      <a:pPr algn="ctr"/>
                      <a:r>
                        <a:rPr lang="id-ID" sz="2000" dirty="0" err="1"/>
                        <a:t>Bridge</a:t>
                      </a:r>
                      <a:endParaRPr lang="id-ID" sz="2000" dirty="0"/>
                    </a:p>
                  </a:txBody>
                  <a:tcPr/>
                </a:tc>
                <a:tc>
                  <a:txBody>
                    <a:bodyPr/>
                    <a:lstStyle/>
                    <a:p>
                      <a:pPr algn="ctr"/>
                      <a:r>
                        <a:rPr lang="id-ID" sz="2000" dirty="0"/>
                        <a:t>Port</a:t>
                      </a:r>
                    </a:p>
                  </a:txBody>
                  <a:tcPr/>
                </a:tc>
                <a:tc>
                  <a:txBody>
                    <a:bodyPr/>
                    <a:lstStyle/>
                    <a:p>
                      <a:pPr algn="ctr"/>
                      <a:r>
                        <a:rPr lang="id-ID" sz="2000" dirty="0"/>
                        <a:t>DHCP</a:t>
                      </a:r>
                    </a:p>
                  </a:txBody>
                  <a:tcPr/>
                </a:tc>
                <a:tc>
                  <a:txBody>
                    <a:bodyPr/>
                    <a:lstStyle/>
                    <a:p>
                      <a:pPr algn="ctr"/>
                      <a:r>
                        <a:rPr lang="id-ID" sz="2000" dirty="0"/>
                        <a:t>IP </a:t>
                      </a:r>
                      <a:r>
                        <a:rPr lang="id-ID" sz="2000" dirty="0" err="1"/>
                        <a:t>Address</a:t>
                      </a:r>
                      <a:endParaRPr lang="id-ID" sz="2000" dirty="0"/>
                    </a:p>
                  </a:txBody>
                  <a:tcPr/>
                </a:tc>
                <a:extLst>
                  <a:ext uri="{0D108BD9-81ED-4DB2-BD59-A6C34878D82A}">
                    <a16:rowId xmlns:a16="http://schemas.microsoft.com/office/drawing/2014/main" val="3343934513"/>
                  </a:ext>
                </a:extLst>
              </a:tr>
              <a:tr h="404027">
                <a:tc>
                  <a:txBody>
                    <a:bodyPr/>
                    <a:lstStyle/>
                    <a:p>
                      <a:pPr algn="ctr"/>
                      <a:r>
                        <a:rPr lang="id-ID" sz="2000" dirty="0"/>
                        <a:t>Internet</a:t>
                      </a:r>
                    </a:p>
                  </a:txBody>
                  <a:tcPr/>
                </a:tc>
                <a:tc>
                  <a:txBody>
                    <a:bodyPr/>
                    <a:lstStyle/>
                    <a:p>
                      <a:pPr algn="ctr"/>
                      <a:r>
                        <a:rPr lang="id-ID" sz="2000" dirty="0"/>
                        <a:t>ether1</a:t>
                      </a:r>
                    </a:p>
                  </a:txBody>
                  <a:tcPr/>
                </a:tc>
                <a:tc>
                  <a:txBody>
                    <a:bodyPr/>
                    <a:lstStyle/>
                    <a:p>
                      <a:pPr algn="ctr"/>
                      <a:r>
                        <a:rPr lang="id-ID" sz="2000" dirty="0"/>
                        <a:t>DHCP </a:t>
                      </a:r>
                      <a:r>
                        <a:rPr lang="id-ID" sz="2000" dirty="0" err="1"/>
                        <a:t>Client</a:t>
                      </a:r>
                      <a:endParaRPr lang="id-ID" sz="2000" dirty="0"/>
                    </a:p>
                  </a:txBody>
                  <a:tcPr/>
                </a:tc>
                <a:tc>
                  <a:txBody>
                    <a:bodyPr/>
                    <a:lstStyle/>
                    <a:p>
                      <a:pPr algn="ctr"/>
                      <a:r>
                        <a:rPr lang="id-ID" sz="2000" dirty="0"/>
                        <a:t>-</a:t>
                      </a:r>
                    </a:p>
                  </a:txBody>
                  <a:tcPr/>
                </a:tc>
                <a:extLst>
                  <a:ext uri="{0D108BD9-81ED-4DB2-BD59-A6C34878D82A}">
                    <a16:rowId xmlns:a16="http://schemas.microsoft.com/office/drawing/2014/main" val="41293953"/>
                  </a:ext>
                </a:extLst>
              </a:tr>
              <a:tr h="404027">
                <a:tc>
                  <a:txBody>
                    <a:bodyPr/>
                    <a:lstStyle/>
                    <a:p>
                      <a:pPr algn="ctr"/>
                      <a:r>
                        <a:rPr lang="id-ID" sz="2000" dirty="0"/>
                        <a:t>LAN</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2000" dirty="0"/>
                        <a:t>ether2, ether3, ether4, ether5, wlan1</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2000" dirty="0"/>
                        <a:t>DHCP Server</a:t>
                      </a:r>
                    </a:p>
                  </a:txBody>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id-ID" sz="2000" dirty="0"/>
                        <a:t>192.168.10.1/24</a:t>
                      </a:r>
                    </a:p>
                  </a:txBody>
                  <a:tcPr/>
                </a:tc>
                <a:extLst>
                  <a:ext uri="{0D108BD9-81ED-4DB2-BD59-A6C34878D82A}">
                    <a16:rowId xmlns:a16="http://schemas.microsoft.com/office/drawing/2014/main" val="907879234"/>
                  </a:ext>
                </a:extLst>
              </a:tr>
            </a:tbl>
          </a:graphicData>
        </a:graphic>
      </p:graphicFrame>
      <p:pic>
        <p:nvPicPr>
          <p:cNvPr id="9" name="Picture 8">
            <a:extLst>
              <a:ext uri="{FF2B5EF4-FFF2-40B4-BE49-F238E27FC236}">
                <a16:creationId xmlns:a16="http://schemas.microsoft.com/office/drawing/2014/main" id="{61703F5D-289D-969B-A955-D5640ECA471B}"/>
              </a:ext>
            </a:extLst>
          </p:cNvPr>
          <p:cNvPicPr>
            <a:picLocks noChangeAspect="1"/>
          </p:cNvPicPr>
          <p:nvPr/>
        </p:nvPicPr>
        <p:blipFill>
          <a:blip r:embed="rId3"/>
          <a:stretch>
            <a:fillRect/>
          </a:stretch>
        </p:blipFill>
        <p:spPr>
          <a:xfrm>
            <a:off x="238615" y="1795242"/>
            <a:ext cx="9287351" cy="3036250"/>
          </a:xfrm>
          <a:prstGeom prst="rect">
            <a:avLst/>
          </a:prstGeom>
        </p:spPr>
      </p:pic>
    </p:spTree>
    <p:extLst>
      <p:ext uri="{BB962C8B-B14F-4D97-AF65-F5344CB8AC3E}">
        <p14:creationId xmlns:p14="http://schemas.microsoft.com/office/powerpoint/2010/main" val="1200450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4331057" cy="604781"/>
          </a:xfrm>
        </p:spPr>
        <p:txBody>
          <a:bodyPr/>
          <a:lstStyle/>
          <a:p>
            <a:r>
              <a:rPr lang="id-ID" altLang="ko-KR" dirty="0">
                <a:latin typeface="Arial" panose="020B0604020202020204" pitchFamily="34" charset="0"/>
                <a:cs typeface="Arial" panose="020B0604020202020204" pitchFamily="34" charset="0"/>
              </a:rPr>
              <a:t>DHCP </a:t>
            </a:r>
            <a:r>
              <a:rPr lang="id-ID" altLang="ko-KR" dirty="0" err="1">
                <a:latin typeface="Arial" panose="020B0604020202020204" pitchFamily="34" charset="0"/>
                <a:cs typeface="Arial" panose="020B0604020202020204" pitchFamily="34" charset="0"/>
              </a:rPr>
              <a:t>Client</a:t>
            </a:r>
            <a:r>
              <a:rPr lang="id-ID" altLang="ko-KR" dirty="0">
                <a:latin typeface="Arial" panose="020B0604020202020204" pitchFamily="34" charset="0"/>
                <a:cs typeface="Arial" panose="020B0604020202020204" pitchFamily="34" charset="0"/>
              </a:rPr>
              <a:t> - </a:t>
            </a:r>
            <a:r>
              <a:rPr lang="id-ID" altLang="ko-KR" dirty="0" err="1">
                <a:latin typeface="Arial" panose="020B0604020202020204" pitchFamily="34" charset="0"/>
                <a:cs typeface="Arial" panose="020B0604020202020204" pitchFamily="34" charset="0"/>
              </a:rPr>
              <a:t>Router</a:t>
            </a:r>
            <a:endParaRPr lang="ko-KR" altLang="en-US" dirty="0">
              <a:latin typeface="Arial" panose="020B0604020202020204" pitchFamily="34" charset="0"/>
              <a:cs typeface="Arial" panose="020B0604020202020204" pitchFamily="34" charset="0"/>
            </a:endParaRPr>
          </a:p>
        </p:txBody>
      </p:sp>
      <p:sp>
        <p:nvSpPr>
          <p:cNvPr id="6" name="내용 개체 틀 2">
            <a:extLst>
              <a:ext uri="{FF2B5EF4-FFF2-40B4-BE49-F238E27FC236}">
                <a16:creationId xmlns:a16="http://schemas.microsoft.com/office/drawing/2014/main" id="{C67687F6-2E37-E507-A7BF-9C99CC687068}"/>
              </a:ext>
            </a:extLst>
          </p:cNvPr>
          <p:cNvSpPr txBox="1">
            <a:spLocks/>
          </p:cNvSpPr>
          <p:nvPr/>
        </p:nvSpPr>
        <p:spPr>
          <a:xfrm>
            <a:off x="133006" y="1038894"/>
            <a:ext cx="11938344" cy="944365"/>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400" b="0" dirty="0">
                <a:highlight>
                  <a:srgbClr val="FFFFFF"/>
                </a:highlight>
                <a:latin typeface="Nunito" pitchFamily="2" charset="0"/>
                <a:cs typeface="Arial" panose="020B0604020202020204" pitchFamily="34" charset="0"/>
              </a:rPr>
              <a:t>IP </a:t>
            </a:r>
            <a:r>
              <a:rPr lang="id-ID" sz="2400" b="0" dirty="0" err="1">
                <a:highlight>
                  <a:srgbClr val="FFFFFF"/>
                </a:highlight>
                <a:latin typeface="Nunito" pitchFamily="2" charset="0"/>
                <a:cs typeface="Arial" panose="020B0604020202020204" pitchFamily="34" charset="0"/>
              </a:rPr>
              <a:t>address</a:t>
            </a:r>
            <a:r>
              <a:rPr lang="id-ID" sz="2400" b="0" dirty="0">
                <a:highlight>
                  <a:srgbClr val="FFFFFF"/>
                </a:highlight>
                <a:latin typeface="Nunito" pitchFamily="2" charset="0"/>
                <a:cs typeface="Arial" panose="020B0604020202020204" pitchFamily="34" charset="0"/>
              </a:rPr>
              <a:t> untuk koneksi internet perlu didapatkan pada </a:t>
            </a:r>
            <a:r>
              <a:rPr lang="id-ID" sz="2400" b="0" dirty="0" err="1">
                <a:highlight>
                  <a:srgbClr val="FFFFFF"/>
                </a:highlight>
                <a:latin typeface="Nunito" pitchFamily="2" charset="0"/>
                <a:cs typeface="Arial" panose="020B0604020202020204" pitchFamily="34" charset="0"/>
              </a:rPr>
              <a:t>bridge</a:t>
            </a:r>
            <a:r>
              <a:rPr lang="id-ID" sz="2400" b="0" dirty="0">
                <a:highlight>
                  <a:srgbClr val="FFFFFF"/>
                </a:highlight>
                <a:latin typeface="Nunito" pitchFamily="2" charset="0"/>
                <a:cs typeface="Arial" panose="020B0604020202020204" pitchFamily="34" charset="0"/>
              </a:rPr>
              <a:t> internet yang telah dibuat, dengan cara menjadikan </a:t>
            </a:r>
            <a:r>
              <a:rPr lang="id-ID" sz="2400" b="0" dirty="0" err="1">
                <a:highlight>
                  <a:srgbClr val="FFFFFF"/>
                </a:highlight>
                <a:latin typeface="Nunito" pitchFamily="2" charset="0"/>
                <a:cs typeface="Arial" panose="020B0604020202020204" pitchFamily="34" charset="0"/>
              </a:rPr>
              <a:t>bridge</a:t>
            </a:r>
            <a:r>
              <a:rPr lang="id-ID" sz="2400" b="0" dirty="0">
                <a:highlight>
                  <a:srgbClr val="FFFFFF"/>
                </a:highlight>
                <a:latin typeface="Nunito" pitchFamily="2" charset="0"/>
                <a:cs typeface="Arial" panose="020B0604020202020204" pitchFamily="34" charset="0"/>
              </a:rPr>
              <a:t> sebagai DHCP </a:t>
            </a:r>
            <a:r>
              <a:rPr lang="id-ID" sz="2400" b="0" dirty="0" err="1">
                <a:highlight>
                  <a:srgbClr val="FFFFFF"/>
                </a:highlight>
                <a:latin typeface="Nunito" pitchFamily="2" charset="0"/>
                <a:cs typeface="Arial" panose="020B0604020202020204" pitchFamily="34" charset="0"/>
              </a:rPr>
              <a:t>CLient</a:t>
            </a:r>
            <a:endParaRPr lang="id-ID" sz="1800" b="0" i="0" dirty="0">
              <a:solidFill>
                <a:srgbClr val="273239"/>
              </a:solidFill>
              <a:effectLst/>
              <a:highlight>
                <a:srgbClr val="FFFFFF"/>
              </a:highlight>
              <a:latin typeface="Nunito" pitchFamily="2" charset="0"/>
              <a:cs typeface="Arial" panose="020B0604020202020204" pitchFamily="34" charset="0"/>
            </a:endParaRPr>
          </a:p>
        </p:txBody>
      </p:sp>
      <p:pic>
        <p:nvPicPr>
          <p:cNvPr id="5" name="Picture 4">
            <a:extLst>
              <a:ext uri="{FF2B5EF4-FFF2-40B4-BE49-F238E27FC236}">
                <a16:creationId xmlns:a16="http://schemas.microsoft.com/office/drawing/2014/main" id="{024037B0-CA74-F7CB-B9EA-B3B76779431D}"/>
              </a:ext>
            </a:extLst>
          </p:cNvPr>
          <p:cNvPicPr>
            <a:picLocks noChangeAspect="1"/>
          </p:cNvPicPr>
          <p:nvPr/>
        </p:nvPicPr>
        <p:blipFill>
          <a:blip r:embed="rId3"/>
          <a:stretch>
            <a:fillRect/>
          </a:stretch>
        </p:blipFill>
        <p:spPr>
          <a:xfrm>
            <a:off x="240789" y="2029544"/>
            <a:ext cx="7408043" cy="2823772"/>
          </a:xfrm>
          <a:prstGeom prst="rect">
            <a:avLst/>
          </a:prstGeom>
        </p:spPr>
      </p:pic>
      <p:pic>
        <p:nvPicPr>
          <p:cNvPr id="13" name="Picture 12">
            <a:extLst>
              <a:ext uri="{FF2B5EF4-FFF2-40B4-BE49-F238E27FC236}">
                <a16:creationId xmlns:a16="http://schemas.microsoft.com/office/drawing/2014/main" id="{7DBF1235-04B8-B80E-6C64-D64F42D4E0C3}"/>
              </a:ext>
            </a:extLst>
          </p:cNvPr>
          <p:cNvPicPr>
            <a:picLocks noChangeAspect="1"/>
          </p:cNvPicPr>
          <p:nvPr/>
        </p:nvPicPr>
        <p:blipFill>
          <a:blip r:embed="rId4"/>
          <a:stretch>
            <a:fillRect/>
          </a:stretch>
        </p:blipFill>
        <p:spPr>
          <a:xfrm>
            <a:off x="7968218" y="2029544"/>
            <a:ext cx="3261001" cy="2823772"/>
          </a:xfrm>
          <a:prstGeom prst="rect">
            <a:avLst/>
          </a:prstGeom>
        </p:spPr>
      </p:pic>
      <p:pic>
        <p:nvPicPr>
          <p:cNvPr id="15" name="Picture 14">
            <a:extLst>
              <a:ext uri="{FF2B5EF4-FFF2-40B4-BE49-F238E27FC236}">
                <a16:creationId xmlns:a16="http://schemas.microsoft.com/office/drawing/2014/main" id="{E34D78D8-9778-78A0-E16A-687C36987730}"/>
              </a:ext>
            </a:extLst>
          </p:cNvPr>
          <p:cNvPicPr>
            <a:picLocks noChangeAspect="1"/>
          </p:cNvPicPr>
          <p:nvPr/>
        </p:nvPicPr>
        <p:blipFill>
          <a:blip r:embed="rId5"/>
          <a:stretch>
            <a:fillRect/>
          </a:stretch>
        </p:blipFill>
        <p:spPr>
          <a:xfrm>
            <a:off x="247274" y="4965700"/>
            <a:ext cx="5108938" cy="1778000"/>
          </a:xfrm>
          <a:prstGeom prst="rect">
            <a:avLst/>
          </a:prstGeom>
        </p:spPr>
      </p:pic>
      <p:sp>
        <p:nvSpPr>
          <p:cNvPr id="16" name="내용 개체 틀 2">
            <a:extLst>
              <a:ext uri="{FF2B5EF4-FFF2-40B4-BE49-F238E27FC236}">
                <a16:creationId xmlns:a16="http://schemas.microsoft.com/office/drawing/2014/main" id="{767CB0D1-603B-3D17-AF89-4FB6FFF430A5}"/>
              </a:ext>
            </a:extLst>
          </p:cNvPr>
          <p:cNvSpPr txBox="1">
            <a:spLocks/>
          </p:cNvSpPr>
          <p:nvPr/>
        </p:nvSpPr>
        <p:spPr>
          <a:xfrm>
            <a:off x="5486400" y="4965700"/>
            <a:ext cx="4170405" cy="1778000"/>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000" b="0" dirty="0">
                <a:highlight>
                  <a:srgbClr val="FFFFFF"/>
                </a:highlight>
                <a:latin typeface="Nunito" pitchFamily="2" charset="0"/>
                <a:cs typeface="Arial" panose="020B0604020202020204" pitchFamily="34" charset="0"/>
              </a:rPr>
              <a:t>Hasil IP </a:t>
            </a:r>
            <a:r>
              <a:rPr lang="id-ID" sz="2000" b="0" dirty="0" err="1">
                <a:highlight>
                  <a:srgbClr val="FFFFFF"/>
                </a:highlight>
                <a:latin typeface="Nunito" pitchFamily="2" charset="0"/>
                <a:cs typeface="Arial" panose="020B0604020202020204" pitchFamily="34" charset="0"/>
              </a:rPr>
              <a:t>Address</a:t>
            </a:r>
            <a:r>
              <a:rPr lang="id-ID" sz="2000" b="0" dirty="0">
                <a:highlight>
                  <a:srgbClr val="FFFFFF"/>
                </a:highlight>
                <a:latin typeface="Nunito" pitchFamily="2" charset="0"/>
                <a:cs typeface="Arial" panose="020B0604020202020204" pitchFamily="34" charset="0"/>
              </a:rPr>
              <a:t> yang didapat bisa saja berbeda, tergantung dari pengaturan sumber internet atau langganan ISP</a:t>
            </a:r>
            <a:endParaRPr lang="id-ID" sz="1600" b="0" i="0" dirty="0">
              <a:solidFill>
                <a:srgbClr val="273239"/>
              </a:solidFill>
              <a:effectLst/>
              <a:highlight>
                <a:srgbClr val="FFFFFF"/>
              </a:highlight>
              <a:latin typeface="Nunito" pitchFamily="2" charset="0"/>
              <a:cs typeface="Arial" panose="020B0604020202020204" pitchFamily="34" charset="0"/>
            </a:endParaRPr>
          </a:p>
        </p:txBody>
      </p:sp>
    </p:spTree>
    <p:extLst>
      <p:ext uri="{BB962C8B-B14F-4D97-AF65-F5344CB8AC3E}">
        <p14:creationId xmlns:p14="http://schemas.microsoft.com/office/powerpoint/2010/main" val="1365351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5805307" cy="604781"/>
          </a:xfrm>
        </p:spPr>
        <p:txBody>
          <a:bodyPr/>
          <a:lstStyle/>
          <a:p>
            <a:r>
              <a:rPr lang="id-ID" altLang="ko-KR" dirty="0">
                <a:latin typeface="Arial" panose="020B0604020202020204" pitchFamily="34" charset="0"/>
                <a:cs typeface="Arial" panose="020B0604020202020204" pitchFamily="34" charset="0"/>
              </a:rPr>
              <a:t>IP </a:t>
            </a:r>
            <a:r>
              <a:rPr lang="id-ID" altLang="ko-KR" dirty="0" err="1">
                <a:latin typeface="Arial" panose="020B0604020202020204" pitchFamily="34" charset="0"/>
                <a:cs typeface="Arial" panose="020B0604020202020204" pitchFamily="34" charset="0"/>
              </a:rPr>
              <a:t>Address</a:t>
            </a:r>
            <a:r>
              <a:rPr lang="id-ID" altLang="ko-KR" dirty="0">
                <a:latin typeface="Arial" panose="020B0604020202020204" pitchFamily="34" charset="0"/>
                <a:cs typeface="Arial" panose="020B0604020202020204" pitchFamily="34" charset="0"/>
              </a:rPr>
              <a:t> </a:t>
            </a:r>
            <a:r>
              <a:rPr lang="id-ID" altLang="ko-KR" dirty="0" err="1">
                <a:latin typeface="Arial" panose="020B0604020202020204" pitchFamily="34" charset="0"/>
                <a:cs typeface="Arial" panose="020B0604020202020204" pitchFamily="34" charset="0"/>
              </a:rPr>
              <a:t>Gateway</a:t>
            </a:r>
            <a:r>
              <a:rPr lang="id-ID" altLang="ko-KR" dirty="0">
                <a:latin typeface="Arial" panose="020B0604020202020204" pitchFamily="34" charset="0"/>
                <a:cs typeface="Arial" panose="020B0604020202020204" pitchFamily="34" charset="0"/>
              </a:rPr>
              <a:t> - </a:t>
            </a:r>
            <a:r>
              <a:rPr lang="id-ID" altLang="ko-KR" dirty="0" err="1">
                <a:latin typeface="Arial" panose="020B0604020202020204" pitchFamily="34" charset="0"/>
                <a:cs typeface="Arial" panose="020B0604020202020204" pitchFamily="34" charset="0"/>
              </a:rPr>
              <a:t>Router</a:t>
            </a:r>
            <a:endParaRPr lang="ko-KR" altLang="en-US" dirty="0">
              <a:latin typeface="Arial" panose="020B0604020202020204" pitchFamily="34" charset="0"/>
              <a:cs typeface="Arial" panose="020B0604020202020204" pitchFamily="34" charset="0"/>
            </a:endParaRPr>
          </a:p>
        </p:txBody>
      </p:sp>
      <p:sp>
        <p:nvSpPr>
          <p:cNvPr id="6" name="내용 개체 틀 2">
            <a:extLst>
              <a:ext uri="{FF2B5EF4-FFF2-40B4-BE49-F238E27FC236}">
                <a16:creationId xmlns:a16="http://schemas.microsoft.com/office/drawing/2014/main" id="{C67687F6-2E37-E507-A7BF-9C99CC687068}"/>
              </a:ext>
            </a:extLst>
          </p:cNvPr>
          <p:cNvSpPr txBox="1">
            <a:spLocks/>
          </p:cNvSpPr>
          <p:nvPr/>
        </p:nvSpPr>
        <p:spPr>
          <a:xfrm>
            <a:off x="133006" y="1038894"/>
            <a:ext cx="11938344" cy="2649598"/>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400" b="0" dirty="0">
                <a:highlight>
                  <a:srgbClr val="FFFFFF"/>
                </a:highlight>
                <a:latin typeface="Nunito" pitchFamily="2" charset="0"/>
                <a:cs typeface="Arial" panose="020B0604020202020204" pitchFamily="34" charset="0"/>
              </a:rPr>
              <a:t>Sebelum dapat membuat DHCP Server yang harus dilakukan adalah menentukan IP </a:t>
            </a:r>
            <a:r>
              <a:rPr lang="id-ID" sz="2400" b="0" dirty="0" err="1">
                <a:highlight>
                  <a:srgbClr val="FFFFFF"/>
                </a:highlight>
                <a:latin typeface="Nunito" pitchFamily="2" charset="0"/>
                <a:cs typeface="Arial" panose="020B0604020202020204" pitchFamily="34" charset="0"/>
              </a:rPr>
              <a:t>Address</a:t>
            </a:r>
            <a:r>
              <a:rPr lang="id-ID" sz="2400" b="0" dirty="0">
                <a:highlight>
                  <a:srgbClr val="FFFFFF"/>
                </a:highlight>
                <a:latin typeface="Nunito" pitchFamily="2" charset="0"/>
                <a:cs typeface="Arial" panose="020B0604020202020204" pitchFamily="34" charset="0"/>
              </a:rPr>
              <a:t> </a:t>
            </a:r>
            <a:r>
              <a:rPr lang="id-ID" sz="2400" b="0" dirty="0" err="1">
                <a:highlight>
                  <a:srgbClr val="FFFFFF"/>
                </a:highlight>
                <a:latin typeface="Nunito" pitchFamily="2" charset="0"/>
                <a:cs typeface="Arial" panose="020B0604020202020204" pitchFamily="34" charset="0"/>
              </a:rPr>
              <a:t>interface</a:t>
            </a:r>
            <a:r>
              <a:rPr lang="id-ID" sz="2400" b="0" dirty="0">
                <a:highlight>
                  <a:srgbClr val="FFFFFF"/>
                </a:highlight>
                <a:latin typeface="Nunito" pitchFamily="2" charset="0"/>
                <a:cs typeface="Arial" panose="020B0604020202020204" pitchFamily="34" charset="0"/>
              </a:rPr>
              <a:t> pada </a:t>
            </a:r>
            <a:r>
              <a:rPr lang="id-ID" sz="2400" b="0" dirty="0" err="1">
                <a:highlight>
                  <a:srgbClr val="FFFFFF"/>
                </a:highlight>
                <a:latin typeface="Nunito" pitchFamily="2" charset="0"/>
                <a:cs typeface="Arial" panose="020B0604020202020204" pitchFamily="34" charset="0"/>
              </a:rPr>
              <a:t>router</a:t>
            </a:r>
            <a:r>
              <a:rPr lang="id-ID" sz="2400" b="0" dirty="0">
                <a:highlight>
                  <a:srgbClr val="FFFFFF"/>
                </a:highlight>
                <a:latin typeface="Nunito" pitchFamily="2" charset="0"/>
                <a:cs typeface="Arial" panose="020B0604020202020204" pitchFamily="34" charset="0"/>
              </a:rPr>
              <a:t> yang akan menjadi DHCP Server</a:t>
            </a:r>
          </a:p>
          <a:p>
            <a:pPr marL="0" indent="0" fontAlgn="base" latinLnBrk="0">
              <a:buNone/>
            </a:pPr>
            <a:r>
              <a:rPr lang="id-ID" sz="2400" b="0" dirty="0">
                <a:solidFill>
                  <a:srgbClr val="273239"/>
                </a:solidFill>
                <a:highlight>
                  <a:srgbClr val="FFFFFF"/>
                </a:highlight>
                <a:latin typeface="Nunito" pitchFamily="2" charset="0"/>
                <a:cs typeface="Arial" panose="020B0604020202020204" pitchFamily="34" charset="0"/>
              </a:rPr>
              <a:t>Pada </a:t>
            </a:r>
            <a:r>
              <a:rPr lang="id-ID" sz="2400" b="0" dirty="0" err="1">
                <a:solidFill>
                  <a:srgbClr val="273239"/>
                </a:solidFill>
                <a:highlight>
                  <a:srgbClr val="FFFFFF"/>
                </a:highlight>
                <a:latin typeface="Nunito" pitchFamily="2" charset="0"/>
                <a:cs typeface="Arial" panose="020B0604020202020204" pitchFamily="34" charset="0"/>
              </a:rPr>
              <a:t>list</a:t>
            </a:r>
            <a:r>
              <a:rPr lang="id-ID" sz="2400" b="0" dirty="0">
                <a:solidFill>
                  <a:srgbClr val="273239"/>
                </a:solidFill>
                <a:highlight>
                  <a:srgbClr val="FFFFFF"/>
                </a:highlight>
                <a:latin typeface="Nunito" pitchFamily="2" charset="0"/>
                <a:cs typeface="Arial" panose="020B0604020202020204" pitchFamily="34" charset="0"/>
              </a:rPr>
              <a:t> yang ada sudah terdapat </a:t>
            </a:r>
            <a:r>
              <a:rPr lang="id-ID" sz="2400" b="0" dirty="0" err="1">
                <a:solidFill>
                  <a:srgbClr val="273239"/>
                </a:solidFill>
                <a:highlight>
                  <a:srgbClr val="FFFFFF"/>
                </a:highlight>
                <a:latin typeface="Nunito" pitchFamily="2" charset="0"/>
                <a:cs typeface="Arial" panose="020B0604020202020204" pitchFamily="34" charset="0"/>
              </a:rPr>
              <a:t>ip</a:t>
            </a:r>
            <a:r>
              <a:rPr lang="id-ID" sz="2400" b="0" dirty="0">
                <a:solidFill>
                  <a:srgbClr val="273239"/>
                </a:solidFill>
                <a:highlight>
                  <a:srgbClr val="FFFFFF"/>
                </a:highlight>
                <a:latin typeface="Nunito" pitchFamily="2" charset="0"/>
                <a:cs typeface="Arial" panose="020B0604020202020204" pitchFamily="34" charset="0"/>
              </a:rPr>
              <a:t> </a:t>
            </a:r>
            <a:r>
              <a:rPr lang="id-ID" sz="2400" b="0" dirty="0" err="1">
                <a:solidFill>
                  <a:srgbClr val="273239"/>
                </a:solidFill>
                <a:highlight>
                  <a:srgbClr val="FFFFFF"/>
                </a:highlight>
                <a:latin typeface="Nunito" pitchFamily="2" charset="0"/>
                <a:cs typeface="Arial" panose="020B0604020202020204" pitchFamily="34" charset="0"/>
              </a:rPr>
              <a:t>address</a:t>
            </a:r>
            <a:r>
              <a:rPr lang="id-ID" sz="2400" b="0" dirty="0">
                <a:solidFill>
                  <a:srgbClr val="273239"/>
                </a:solidFill>
                <a:highlight>
                  <a:srgbClr val="FFFFFF"/>
                </a:highlight>
                <a:latin typeface="Nunito" pitchFamily="2" charset="0"/>
                <a:cs typeface="Arial" panose="020B0604020202020204" pitchFamily="34" charset="0"/>
              </a:rPr>
              <a:t> dari DHCP </a:t>
            </a:r>
            <a:r>
              <a:rPr lang="id-ID" sz="2400" b="0" dirty="0" err="1">
                <a:solidFill>
                  <a:srgbClr val="273239"/>
                </a:solidFill>
                <a:highlight>
                  <a:srgbClr val="FFFFFF"/>
                </a:highlight>
                <a:latin typeface="Nunito" pitchFamily="2" charset="0"/>
                <a:cs typeface="Arial" panose="020B0604020202020204" pitchFamily="34" charset="0"/>
              </a:rPr>
              <a:t>Client</a:t>
            </a:r>
            <a:r>
              <a:rPr lang="id-ID" sz="2400" b="0" dirty="0">
                <a:solidFill>
                  <a:srgbClr val="273239"/>
                </a:solidFill>
                <a:highlight>
                  <a:srgbClr val="FFFFFF"/>
                </a:highlight>
                <a:latin typeface="Nunito" pitchFamily="2" charset="0"/>
                <a:cs typeface="Arial" panose="020B0604020202020204" pitchFamily="34" charset="0"/>
              </a:rPr>
              <a:t> sebelumnya</a:t>
            </a:r>
            <a:endParaRPr lang="id-ID" sz="1800" b="0" i="0" dirty="0">
              <a:solidFill>
                <a:srgbClr val="273239"/>
              </a:solidFill>
              <a:effectLst/>
              <a:highlight>
                <a:srgbClr val="FFFFFF"/>
              </a:highlight>
              <a:latin typeface="Nunito" pitchFamily="2" charset="0"/>
              <a:cs typeface="Arial" panose="020B0604020202020204" pitchFamily="34" charset="0"/>
            </a:endParaRPr>
          </a:p>
        </p:txBody>
      </p:sp>
      <p:pic>
        <p:nvPicPr>
          <p:cNvPr id="7" name="Picture 6">
            <a:extLst>
              <a:ext uri="{FF2B5EF4-FFF2-40B4-BE49-F238E27FC236}">
                <a16:creationId xmlns:a16="http://schemas.microsoft.com/office/drawing/2014/main" id="{423A259C-7511-9649-DC43-B7141F07EAEF}"/>
              </a:ext>
            </a:extLst>
          </p:cNvPr>
          <p:cNvPicPr>
            <a:picLocks noChangeAspect="1"/>
          </p:cNvPicPr>
          <p:nvPr/>
        </p:nvPicPr>
        <p:blipFill>
          <a:blip r:embed="rId3"/>
          <a:stretch>
            <a:fillRect/>
          </a:stretch>
        </p:blipFill>
        <p:spPr>
          <a:xfrm>
            <a:off x="240789" y="2740175"/>
            <a:ext cx="9317162" cy="2965557"/>
          </a:xfrm>
          <a:prstGeom prst="rect">
            <a:avLst/>
          </a:prstGeom>
        </p:spPr>
      </p:pic>
    </p:spTree>
    <p:extLst>
      <p:ext uri="{BB962C8B-B14F-4D97-AF65-F5344CB8AC3E}">
        <p14:creationId xmlns:p14="http://schemas.microsoft.com/office/powerpoint/2010/main" val="2018887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5805307" cy="604781"/>
          </a:xfrm>
        </p:spPr>
        <p:txBody>
          <a:bodyPr/>
          <a:lstStyle/>
          <a:p>
            <a:r>
              <a:rPr lang="id-ID" altLang="ko-KR" dirty="0">
                <a:latin typeface="Arial" panose="020B0604020202020204" pitchFamily="34" charset="0"/>
                <a:cs typeface="Arial" panose="020B0604020202020204" pitchFamily="34" charset="0"/>
              </a:rPr>
              <a:t>IP </a:t>
            </a:r>
            <a:r>
              <a:rPr lang="id-ID" altLang="ko-KR" dirty="0" err="1">
                <a:latin typeface="Arial" panose="020B0604020202020204" pitchFamily="34" charset="0"/>
                <a:cs typeface="Arial" panose="020B0604020202020204" pitchFamily="34" charset="0"/>
              </a:rPr>
              <a:t>Address</a:t>
            </a:r>
            <a:r>
              <a:rPr lang="id-ID" altLang="ko-KR" dirty="0">
                <a:latin typeface="Arial" panose="020B0604020202020204" pitchFamily="34" charset="0"/>
                <a:cs typeface="Arial" panose="020B0604020202020204" pitchFamily="34" charset="0"/>
              </a:rPr>
              <a:t> </a:t>
            </a:r>
            <a:r>
              <a:rPr lang="id-ID" altLang="ko-KR" dirty="0" err="1">
                <a:latin typeface="Arial" panose="020B0604020202020204" pitchFamily="34" charset="0"/>
                <a:cs typeface="Arial" panose="020B0604020202020204" pitchFamily="34" charset="0"/>
              </a:rPr>
              <a:t>Gateway</a:t>
            </a:r>
            <a:r>
              <a:rPr lang="id-ID" altLang="ko-KR" dirty="0">
                <a:latin typeface="Arial" panose="020B0604020202020204" pitchFamily="34" charset="0"/>
                <a:cs typeface="Arial" panose="020B0604020202020204" pitchFamily="34" charset="0"/>
              </a:rPr>
              <a:t> - </a:t>
            </a:r>
            <a:r>
              <a:rPr lang="id-ID" altLang="ko-KR" dirty="0" err="1">
                <a:latin typeface="Arial" panose="020B0604020202020204" pitchFamily="34" charset="0"/>
                <a:cs typeface="Arial" panose="020B0604020202020204" pitchFamily="34" charset="0"/>
              </a:rPr>
              <a:t>Router</a:t>
            </a:r>
            <a:endParaRPr lang="ko-KR" altLang="en-US" dirty="0">
              <a:latin typeface="Arial" panose="020B0604020202020204" pitchFamily="34" charset="0"/>
              <a:cs typeface="Arial" panose="020B0604020202020204" pitchFamily="34" charset="0"/>
            </a:endParaRPr>
          </a:p>
        </p:txBody>
      </p:sp>
      <p:sp>
        <p:nvSpPr>
          <p:cNvPr id="6" name="내용 개체 틀 2">
            <a:extLst>
              <a:ext uri="{FF2B5EF4-FFF2-40B4-BE49-F238E27FC236}">
                <a16:creationId xmlns:a16="http://schemas.microsoft.com/office/drawing/2014/main" id="{C67687F6-2E37-E507-A7BF-9C99CC687068}"/>
              </a:ext>
            </a:extLst>
          </p:cNvPr>
          <p:cNvSpPr txBox="1">
            <a:spLocks/>
          </p:cNvSpPr>
          <p:nvPr/>
        </p:nvSpPr>
        <p:spPr>
          <a:xfrm>
            <a:off x="133006" y="1038894"/>
            <a:ext cx="11938344" cy="1098825"/>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400" b="0" i="0" dirty="0">
                <a:solidFill>
                  <a:srgbClr val="273239"/>
                </a:solidFill>
                <a:effectLst/>
                <a:highlight>
                  <a:srgbClr val="FFFFFF"/>
                </a:highlight>
                <a:latin typeface="Nunito" pitchFamily="2" charset="0"/>
                <a:cs typeface="Arial" panose="020B0604020202020204" pitchFamily="34" charset="0"/>
              </a:rPr>
              <a:t>IP </a:t>
            </a:r>
            <a:r>
              <a:rPr lang="id-ID" sz="2400" b="0" i="0" dirty="0" err="1">
                <a:solidFill>
                  <a:srgbClr val="273239"/>
                </a:solidFill>
                <a:effectLst/>
                <a:highlight>
                  <a:srgbClr val="FFFFFF"/>
                </a:highlight>
                <a:latin typeface="Nunito" pitchFamily="2" charset="0"/>
                <a:cs typeface="Arial" panose="020B0604020202020204" pitchFamily="34" charset="0"/>
              </a:rPr>
              <a:t>Address</a:t>
            </a:r>
            <a:r>
              <a:rPr lang="id-ID" sz="2400" b="0" i="0" dirty="0">
                <a:solidFill>
                  <a:srgbClr val="273239"/>
                </a:solidFill>
                <a:effectLst/>
                <a:highlight>
                  <a:srgbClr val="FFFFFF"/>
                </a:highlight>
                <a:latin typeface="Nunito" pitchFamily="2" charset="0"/>
                <a:cs typeface="Arial" panose="020B0604020202020204" pitchFamily="34" charset="0"/>
              </a:rPr>
              <a:t> pada </a:t>
            </a:r>
            <a:r>
              <a:rPr lang="id-ID" sz="2400" b="0" i="0" dirty="0" err="1">
                <a:solidFill>
                  <a:srgbClr val="273239"/>
                </a:solidFill>
                <a:effectLst/>
                <a:highlight>
                  <a:srgbClr val="FFFFFF"/>
                </a:highlight>
                <a:latin typeface="Nunito" pitchFamily="2" charset="0"/>
                <a:cs typeface="Arial" panose="020B0604020202020204" pitchFamily="34" charset="0"/>
              </a:rPr>
              <a:t>bridge</a:t>
            </a:r>
            <a:r>
              <a:rPr lang="id-ID" sz="2400" b="0" i="0" dirty="0">
                <a:solidFill>
                  <a:srgbClr val="273239"/>
                </a:solidFill>
                <a:effectLst/>
                <a:highlight>
                  <a:srgbClr val="FFFFFF"/>
                </a:highlight>
                <a:latin typeface="Nunito" pitchFamily="2" charset="0"/>
                <a:cs typeface="Arial" panose="020B0604020202020204" pitchFamily="34" charset="0"/>
              </a:rPr>
              <a:t> LAN ini merupakan </a:t>
            </a:r>
            <a:r>
              <a:rPr lang="id-ID" sz="2400" b="0" i="0" dirty="0" err="1">
                <a:solidFill>
                  <a:srgbClr val="273239"/>
                </a:solidFill>
                <a:effectLst/>
                <a:highlight>
                  <a:srgbClr val="FFFFFF"/>
                </a:highlight>
                <a:latin typeface="Nunito" pitchFamily="2" charset="0"/>
                <a:cs typeface="Arial" panose="020B0604020202020204" pitchFamily="34" charset="0"/>
              </a:rPr>
              <a:t>gateway</a:t>
            </a:r>
            <a:r>
              <a:rPr lang="id-ID" sz="2400" b="0" i="0" dirty="0">
                <a:solidFill>
                  <a:srgbClr val="273239"/>
                </a:solidFill>
                <a:effectLst/>
                <a:highlight>
                  <a:srgbClr val="FFFFFF"/>
                </a:highlight>
                <a:latin typeface="Nunito" pitchFamily="2" charset="0"/>
                <a:cs typeface="Arial" panose="020B0604020202020204" pitchFamily="34" charset="0"/>
              </a:rPr>
              <a:t> yang akan digunakan oleh seluruh komputer yang terhubung dengan </a:t>
            </a:r>
            <a:r>
              <a:rPr lang="id-ID" sz="2400" b="0" i="0" dirty="0" err="1">
                <a:solidFill>
                  <a:srgbClr val="273239"/>
                </a:solidFill>
                <a:effectLst/>
                <a:highlight>
                  <a:srgbClr val="FFFFFF"/>
                </a:highlight>
                <a:latin typeface="Nunito" pitchFamily="2" charset="0"/>
                <a:cs typeface="Arial" panose="020B0604020202020204" pitchFamily="34" charset="0"/>
              </a:rPr>
              <a:t>interface</a:t>
            </a:r>
            <a:r>
              <a:rPr lang="id-ID" sz="2400" b="0" i="0" dirty="0">
                <a:solidFill>
                  <a:srgbClr val="273239"/>
                </a:solidFill>
                <a:effectLst/>
                <a:highlight>
                  <a:srgbClr val="FFFFFF"/>
                </a:highlight>
                <a:latin typeface="Nunito" pitchFamily="2" charset="0"/>
                <a:cs typeface="Arial" panose="020B0604020202020204" pitchFamily="34" charset="0"/>
              </a:rPr>
              <a:t> </a:t>
            </a:r>
            <a:r>
              <a:rPr lang="id-ID" sz="2400" b="0" i="0" dirty="0" err="1">
                <a:solidFill>
                  <a:srgbClr val="273239"/>
                </a:solidFill>
                <a:effectLst/>
                <a:highlight>
                  <a:srgbClr val="FFFFFF"/>
                </a:highlight>
                <a:latin typeface="Nunito" pitchFamily="2" charset="0"/>
                <a:cs typeface="Arial" panose="020B0604020202020204" pitchFamily="34" charset="0"/>
              </a:rPr>
              <a:t>bridge</a:t>
            </a:r>
            <a:r>
              <a:rPr lang="id-ID" sz="2400" b="0" i="0" dirty="0">
                <a:solidFill>
                  <a:srgbClr val="273239"/>
                </a:solidFill>
                <a:effectLst/>
                <a:highlight>
                  <a:srgbClr val="FFFFFF"/>
                </a:highlight>
                <a:latin typeface="Nunito" pitchFamily="2" charset="0"/>
                <a:cs typeface="Arial" panose="020B0604020202020204" pitchFamily="34" charset="0"/>
              </a:rPr>
              <a:t> LAN (ether2, ether</a:t>
            </a:r>
            <a:r>
              <a:rPr lang="id-ID" sz="2400" b="0" dirty="0">
                <a:solidFill>
                  <a:srgbClr val="273239"/>
                </a:solidFill>
                <a:highlight>
                  <a:srgbClr val="FFFFFF"/>
                </a:highlight>
                <a:latin typeface="Nunito" pitchFamily="2" charset="0"/>
                <a:cs typeface="Arial" panose="020B0604020202020204" pitchFamily="34" charset="0"/>
              </a:rPr>
              <a:t>3)</a:t>
            </a:r>
            <a:endParaRPr lang="id-ID" sz="2400" b="0" i="0" dirty="0">
              <a:solidFill>
                <a:srgbClr val="273239"/>
              </a:solidFill>
              <a:effectLst/>
              <a:highlight>
                <a:srgbClr val="FFFFFF"/>
              </a:highlight>
              <a:latin typeface="Nunito" pitchFamily="2" charset="0"/>
              <a:cs typeface="Arial" panose="020B0604020202020204" pitchFamily="34" charset="0"/>
            </a:endParaRPr>
          </a:p>
        </p:txBody>
      </p:sp>
      <p:pic>
        <p:nvPicPr>
          <p:cNvPr id="5" name="Picture 4">
            <a:extLst>
              <a:ext uri="{FF2B5EF4-FFF2-40B4-BE49-F238E27FC236}">
                <a16:creationId xmlns:a16="http://schemas.microsoft.com/office/drawing/2014/main" id="{001C96BB-96CD-DAD5-F058-FA7207F5ABC9}"/>
              </a:ext>
            </a:extLst>
          </p:cNvPr>
          <p:cNvPicPr>
            <a:picLocks noChangeAspect="1"/>
          </p:cNvPicPr>
          <p:nvPr/>
        </p:nvPicPr>
        <p:blipFill>
          <a:blip r:embed="rId3"/>
          <a:stretch>
            <a:fillRect/>
          </a:stretch>
        </p:blipFill>
        <p:spPr>
          <a:xfrm>
            <a:off x="240789" y="2137718"/>
            <a:ext cx="3361647" cy="2773359"/>
          </a:xfrm>
          <a:prstGeom prst="rect">
            <a:avLst/>
          </a:prstGeom>
        </p:spPr>
      </p:pic>
      <p:pic>
        <p:nvPicPr>
          <p:cNvPr id="9" name="Picture 8">
            <a:extLst>
              <a:ext uri="{FF2B5EF4-FFF2-40B4-BE49-F238E27FC236}">
                <a16:creationId xmlns:a16="http://schemas.microsoft.com/office/drawing/2014/main" id="{0DF6E7F7-7315-ACC0-0861-E92F9CA89F0D}"/>
              </a:ext>
            </a:extLst>
          </p:cNvPr>
          <p:cNvPicPr>
            <a:picLocks noChangeAspect="1"/>
          </p:cNvPicPr>
          <p:nvPr/>
        </p:nvPicPr>
        <p:blipFill>
          <a:blip r:embed="rId4"/>
          <a:stretch>
            <a:fillRect/>
          </a:stretch>
        </p:blipFill>
        <p:spPr>
          <a:xfrm>
            <a:off x="3947045" y="2808806"/>
            <a:ext cx="5592371" cy="2773359"/>
          </a:xfrm>
          <a:prstGeom prst="rect">
            <a:avLst/>
          </a:prstGeom>
        </p:spPr>
      </p:pic>
      <p:sp>
        <p:nvSpPr>
          <p:cNvPr id="10" name="내용 개체 틀 2">
            <a:extLst>
              <a:ext uri="{FF2B5EF4-FFF2-40B4-BE49-F238E27FC236}">
                <a16:creationId xmlns:a16="http://schemas.microsoft.com/office/drawing/2014/main" id="{F23E2789-9248-DBE9-8FF3-EFF771198D9C}"/>
              </a:ext>
            </a:extLst>
          </p:cNvPr>
          <p:cNvSpPr txBox="1">
            <a:spLocks/>
          </p:cNvSpPr>
          <p:nvPr/>
        </p:nvSpPr>
        <p:spPr>
          <a:xfrm>
            <a:off x="3947045" y="2249799"/>
            <a:ext cx="7427350" cy="1883998"/>
          </a:xfrm>
          <a:prstGeom prst="rect">
            <a:avLst/>
          </a:prstGeom>
        </p:spPr>
        <p:txBody>
          <a:bodyPr vert="horz" wrap="square" lIns="91440" tIns="45720" rIns="91440" bIns="45720" rtlCol="0">
            <a:norm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000" b="0" dirty="0">
                <a:highlight>
                  <a:srgbClr val="FFFFFF"/>
                </a:highlight>
                <a:latin typeface="Nunito" pitchFamily="2" charset="0"/>
                <a:cs typeface="Arial" panose="020B0604020202020204" pitchFamily="34" charset="0"/>
              </a:rPr>
              <a:t>Hasil pemberian IP </a:t>
            </a:r>
            <a:r>
              <a:rPr lang="id-ID" sz="2000" b="0" dirty="0" err="1">
                <a:highlight>
                  <a:srgbClr val="FFFFFF"/>
                </a:highlight>
                <a:latin typeface="Nunito" pitchFamily="2" charset="0"/>
                <a:cs typeface="Arial" panose="020B0604020202020204" pitchFamily="34" charset="0"/>
              </a:rPr>
              <a:t>Address</a:t>
            </a:r>
            <a:r>
              <a:rPr lang="id-ID" sz="2000" b="0" dirty="0">
                <a:highlight>
                  <a:srgbClr val="FFFFFF"/>
                </a:highlight>
                <a:latin typeface="Nunito" pitchFamily="2" charset="0"/>
                <a:cs typeface="Arial" panose="020B0604020202020204" pitchFamily="34" charset="0"/>
              </a:rPr>
              <a:t> </a:t>
            </a:r>
            <a:r>
              <a:rPr lang="id-ID" sz="2000" b="0" dirty="0" err="1">
                <a:highlight>
                  <a:srgbClr val="FFFFFF"/>
                </a:highlight>
                <a:latin typeface="Nunito" pitchFamily="2" charset="0"/>
                <a:cs typeface="Arial" panose="020B0604020202020204" pitchFamily="34" charset="0"/>
              </a:rPr>
              <a:t>gateway</a:t>
            </a:r>
            <a:r>
              <a:rPr lang="id-ID" sz="2000" b="0" dirty="0">
                <a:highlight>
                  <a:srgbClr val="FFFFFF"/>
                </a:highlight>
                <a:latin typeface="Nunito" pitchFamily="2" charset="0"/>
                <a:cs typeface="Arial" panose="020B0604020202020204" pitchFamily="34" charset="0"/>
              </a:rPr>
              <a:t> terlihat seperti berikut</a:t>
            </a:r>
          </a:p>
        </p:txBody>
      </p:sp>
    </p:spTree>
    <p:extLst>
      <p:ext uri="{BB962C8B-B14F-4D97-AF65-F5344CB8AC3E}">
        <p14:creationId xmlns:p14="http://schemas.microsoft.com/office/powerpoint/2010/main" val="3859082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4515403" cy="604781"/>
          </a:xfrm>
        </p:spPr>
        <p:txBody>
          <a:bodyPr/>
          <a:lstStyle/>
          <a:p>
            <a:r>
              <a:rPr lang="id-ID" altLang="ko-KR" dirty="0">
                <a:latin typeface="Arial" panose="020B0604020202020204" pitchFamily="34" charset="0"/>
                <a:cs typeface="Arial" panose="020B0604020202020204" pitchFamily="34" charset="0"/>
              </a:rPr>
              <a:t>DHCP Server - </a:t>
            </a:r>
            <a:r>
              <a:rPr lang="id-ID" altLang="ko-KR" dirty="0" err="1">
                <a:latin typeface="Arial" panose="020B0604020202020204" pitchFamily="34" charset="0"/>
                <a:cs typeface="Arial" panose="020B0604020202020204" pitchFamily="34" charset="0"/>
              </a:rPr>
              <a:t>Router</a:t>
            </a:r>
            <a:endParaRPr lang="ko-KR" altLang="en-US" dirty="0">
              <a:latin typeface="Arial" panose="020B0604020202020204" pitchFamily="34" charset="0"/>
              <a:cs typeface="Arial" panose="020B0604020202020204" pitchFamily="34" charset="0"/>
            </a:endParaRPr>
          </a:p>
        </p:txBody>
      </p:sp>
      <p:sp>
        <p:nvSpPr>
          <p:cNvPr id="6" name="내용 개체 틀 2">
            <a:extLst>
              <a:ext uri="{FF2B5EF4-FFF2-40B4-BE49-F238E27FC236}">
                <a16:creationId xmlns:a16="http://schemas.microsoft.com/office/drawing/2014/main" id="{C67687F6-2E37-E507-A7BF-9C99CC687068}"/>
              </a:ext>
            </a:extLst>
          </p:cNvPr>
          <p:cNvSpPr txBox="1">
            <a:spLocks/>
          </p:cNvSpPr>
          <p:nvPr/>
        </p:nvSpPr>
        <p:spPr>
          <a:xfrm>
            <a:off x="133006" y="1038894"/>
            <a:ext cx="11938344" cy="1098825"/>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400" b="0" i="0" dirty="0">
                <a:solidFill>
                  <a:srgbClr val="273239"/>
                </a:solidFill>
                <a:effectLst/>
                <a:highlight>
                  <a:srgbClr val="FFFFFF"/>
                </a:highlight>
                <a:latin typeface="Nunito" pitchFamily="2" charset="0"/>
                <a:cs typeface="Arial" panose="020B0604020202020204" pitchFamily="34" charset="0"/>
              </a:rPr>
              <a:t>Setelah sudah terdapat </a:t>
            </a:r>
            <a:r>
              <a:rPr lang="id-ID" sz="2400" b="0" i="0" dirty="0" err="1">
                <a:solidFill>
                  <a:srgbClr val="273239"/>
                </a:solidFill>
                <a:effectLst/>
                <a:highlight>
                  <a:srgbClr val="FFFFFF"/>
                </a:highlight>
                <a:latin typeface="Nunito" pitchFamily="2" charset="0"/>
                <a:cs typeface="Arial" panose="020B0604020202020204" pitchFamily="34" charset="0"/>
              </a:rPr>
              <a:t>gateway</a:t>
            </a:r>
            <a:r>
              <a:rPr lang="id-ID" sz="2400" b="0" i="0" dirty="0">
                <a:solidFill>
                  <a:srgbClr val="273239"/>
                </a:solidFill>
                <a:effectLst/>
                <a:highlight>
                  <a:srgbClr val="FFFFFF"/>
                </a:highlight>
                <a:latin typeface="Nunito" pitchFamily="2" charset="0"/>
                <a:cs typeface="Arial" panose="020B0604020202020204" pitchFamily="34" charset="0"/>
              </a:rPr>
              <a:t> selanjutnya dapat dibuat </a:t>
            </a:r>
            <a:r>
              <a:rPr lang="id-ID" sz="2400" b="0" i="0" dirty="0" err="1">
                <a:solidFill>
                  <a:srgbClr val="273239"/>
                </a:solidFill>
                <a:effectLst/>
                <a:highlight>
                  <a:srgbClr val="FFFFFF"/>
                </a:highlight>
                <a:latin typeface="Nunito" pitchFamily="2" charset="0"/>
                <a:cs typeface="Arial" panose="020B0604020202020204" pitchFamily="34" charset="0"/>
              </a:rPr>
              <a:t>dhcp</a:t>
            </a:r>
            <a:r>
              <a:rPr lang="id-ID" sz="2400" b="0" i="0" dirty="0">
                <a:solidFill>
                  <a:srgbClr val="273239"/>
                </a:solidFill>
                <a:effectLst/>
                <a:highlight>
                  <a:srgbClr val="FFFFFF"/>
                </a:highlight>
                <a:latin typeface="Nunito" pitchFamily="2" charset="0"/>
                <a:cs typeface="Arial" panose="020B0604020202020204" pitchFamily="34" charset="0"/>
              </a:rPr>
              <a:t> server untuk </a:t>
            </a:r>
            <a:r>
              <a:rPr lang="id-ID" sz="2400" b="0" i="0" dirty="0" err="1">
                <a:solidFill>
                  <a:srgbClr val="273239"/>
                </a:solidFill>
                <a:effectLst/>
                <a:highlight>
                  <a:srgbClr val="FFFFFF"/>
                </a:highlight>
                <a:latin typeface="Nunito" pitchFamily="2" charset="0"/>
                <a:cs typeface="Arial" panose="020B0604020202020204" pitchFamily="34" charset="0"/>
              </a:rPr>
              <a:t>bridge</a:t>
            </a:r>
            <a:r>
              <a:rPr lang="id-ID" sz="2400" b="0" i="0" dirty="0">
                <a:solidFill>
                  <a:srgbClr val="273239"/>
                </a:solidFill>
                <a:effectLst/>
                <a:highlight>
                  <a:srgbClr val="FFFFFF"/>
                </a:highlight>
                <a:latin typeface="Nunito" pitchFamily="2" charset="0"/>
                <a:cs typeface="Arial" panose="020B0604020202020204" pitchFamily="34" charset="0"/>
              </a:rPr>
              <a:t> LAN, sehingga setiap </a:t>
            </a:r>
            <a:r>
              <a:rPr lang="id-ID" sz="2400" b="0" i="0" dirty="0" err="1">
                <a:solidFill>
                  <a:srgbClr val="273239"/>
                </a:solidFill>
                <a:effectLst/>
                <a:highlight>
                  <a:srgbClr val="FFFFFF"/>
                </a:highlight>
                <a:latin typeface="Nunito" pitchFamily="2" charset="0"/>
                <a:cs typeface="Arial" panose="020B0604020202020204" pitchFamily="34" charset="0"/>
              </a:rPr>
              <a:t>client</a:t>
            </a:r>
            <a:r>
              <a:rPr lang="id-ID" sz="2400" b="0" i="0" dirty="0">
                <a:solidFill>
                  <a:srgbClr val="273239"/>
                </a:solidFill>
                <a:effectLst/>
                <a:highlight>
                  <a:srgbClr val="FFFFFF"/>
                </a:highlight>
                <a:latin typeface="Nunito" pitchFamily="2" charset="0"/>
                <a:cs typeface="Arial" panose="020B0604020202020204" pitchFamily="34" charset="0"/>
              </a:rPr>
              <a:t> yang terhubung dapat IP </a:t>
            </a:r>
            <a:r>
              <a:rPr lang="id-ID" sz="2400" b="0" i="0" dirty="0" err="1">
                <a:solidFill>
                  <a:srgbClr val="273239"/>
                </a:solidFill>
                <a:effectLst/>
                <a:highlight>
                  <a:srgbClr val="FFFFFF"/>
                </a:highlight>
                <a:latin typeface="Nunito" pitchFamily="2" charset="0"/>
                <a:cs typeface="Arial" panose="020B0604020202020204" pitchFamily="34" charset="0"/>
              </a:rPr>
              <a:t>Address</a:t>
            </a:r>
            <a:r>
              <a:rPr lang="id-ID" sz="2400" b="0" i="0" dirty="0">
                <a:solidFill>
                  <a:srgbClr val="273239"/>
                </a:solidFill>
                <a:effectLst/>
                <a:highlight>
                  <a:srgbClr val="FFFFFF"/>
                </a:highlight>
                <a:latin typeface="Nunito" pitchFamily="2" charset="0"/>
                <a:cs typeface="Arial" panose="020B0604020202020204" pitchFamily="34" charset="0"/>
              </a:rPr>
              <a:t> secara otomatis</a:t>
            </a:r>
          </a:p>
        </p:txBody>
      </p:sp>
      <p:pic>
        <p:nvPicPr>
          <p:cNvPr id="7" name="Picture 6">
            <a:extLst>
              <a:ext uri="{FF2B5EF4-FFF2-40B4-BE49-F238E27FC236}">
                <a16:creationId xmlns:a16="http://schemas.microsoft.com/office/drawing/2014/main" id="{C0D6F8BA-6AFE-C00C-AFE7-16F2F7C45E7D}"/>
              </a:ext>
            </a:extLst>
          </p:cNvPr>
          <p:cNvPicPr>
            <a:picLocks noChangeAspect="1"/>
          </p:cNvPicPr>
          <p:nvPr/>
        </p:nvPicPr>
        <p:blipFill>
          <a:blip r:embed="rId3"/>
          <a:stretch>
            <a:fillRect/>
          </a:stretch>
        </p:blipFill>
        <p:spPr>
          <a:xfrm>
            <a:off x="240789" y="2082114"/>
            <a:ext cx="6036443" cy="2154944"/>
          </a:xfrm>
          <a:prstGeom prst="rect">
            <a:avLst/>
          </a:prstGeom>
        </p:spPr>
      </p:pic>
      <p:pic>
        <p:nvPicPr>
          <p:cNvPr id="11" name="Picture 10">
            <a:extLst>
              <a:ext uri="{FF2B5EF4-FFF2-40B4-BE49-F238E27FC236}">
                <a16:creationId xmlns:a16="http://schemas.microsoft.com/office/drawing/2014/main" id="{8A3A4C03-51E1-7999-D170-281013F3DBFD}"/>
              </a:ext>
            </a:extLst>
          </p:cNvPr>
          <p:cNvPicPr>
            <a:picLocks noChangeAspect="1"/>
          </p:cNvPicPr>
          <p:nvPr/>
        </p:nvPicPr>
        <p:blipFill>
          <a:blip r:embed="rId4"/>
          <a:stretch>
            <a:fillRect/>
          </a:stretch>
        </p:blipFill>
        <p:spPr>
          <a:xfrm>
            <a:off x="240790" y="4400521"/>
            <a:ext cx="2415776" cy="1085879"/>
          </a:xfrm>
          <a:prstGeom prst="rect">
            <a:avLst/>
          </a:prstGeom>
        </p:spPr>
      </p:pic>
      <p:pic>
        <p:nvPicPr>
          <p:cNvPr id="13" name="Picture 12">
            <a:extLst>
              <a:ext uri="{FF2B5EF4-FFF2-40B4-BE49-F238E27FC236}">
                <a16:creationId xmlns:a16="http://schemas.microsoft.com/office/drawing/2014/main" id="{60F53FB5-F2C3-758C-14FA-D814DC987D7B}"/>
              </a:ext>
            </a:extLst>
          </p:cNvPr>
          <p:cNvPicPr>
            <a:picLocks noChangeAspect="1"/>
          </p:cNvPicPr>
          <p:nvPr/>
        </p:nvPicPr>
        <p:blipFill>
          <a:blip r:embed="rId5"/>
          <a:stretch>
            <a:fillRect/>
          </a:stretch>
        </p:blipFill>
        <p:spPr>
          <a:xfrm>
            <a:off x="2756423" y="4400521"/>
            <a:ext cx="2415777" cy="1085880"/>
          </a:xfrm>
          <a:prstGeom prst="rect">
            <a:avLst/>
          </a:prstGeom>
        </p:spPr>
      </p:pic>
      <p:pic>
        <p:nvPicPr>
          <p:cNvPr id="15" name="Picture 14">
            <a:extLst>
              <a:ext uri="{FF2B5EF4-FFF2-40B4-BE49-F238E27FC236}">
                <a16:creationId xmlns:a16="http://schemas.microsoft.com/office/drawing/2014/main" id="{F9E46082-BE33-7231-22DD-22ABB8807841}"/>
              </a:ext>
            </a:extLst>
          </p:cNvPr>
          <p:cNvPicPr>
            <a:picLocks noChangeAspect="1"/>
          </p:cNvPicPr>
          <p:nvPr/>
        </p:nvPicPr>
        <p:blipFill>
          <a:blip r:embed="rId6"/>
          <a:stretch>
            <a:fillRect/>
          </a:stretch>
        </p:blipFill>
        <p:spPr>
          <a:xfrm>
            <a:off x="5272058" y="4399595"/>
            <a:ext cx="2415776" cy="1085879"/>
          </a:xfrm>
          <a:prstGeom prst="rect">
            <a:avLst/>
          </a:prstGeom>
        </p:spPr>
      </p:pic>
      <p:pic>
        <p:nvPicPr>
          <p:cNvPr id="17" name="Picture 16">
            <a:extLst>
              <a:ext uri="{FF2B5EF4-FFF2-40B4-BE49-F238E27FC236}">
                <a16:creationId xmlns:a16="http://schemas.microsoft.com/office/drawing/2014/main" id="{C86D979C-38EC-0BC8-0D37-0983B8388A8F}"/>
              </a:ext>
            </a:extLst>
          </p:cNvPr>
          <p:cNvPicPr>
            <a:picLocks noChangeAspect="1"/>
          </p:cNvPicPr>
          <p:nvPr/>
        </p:nvPicPr>
        <p:blipFill>
          <a:blip r:embed="rId7"/>
          <a:stretch>
            <a:fillRect/>
          </a:stretch>
        </p:blipFill>
        <p:spPr>
          <a:xfrm>
            <a:off x="240790" y="5613342"/>
            <a:ext cx="2415776" cy="1085879"/>
          </a:xfrm>
          <a:prstGeom prst="rect">
            <a:avLst/>
          </a:prstGeom>
        </p:spPr>
      </p:pic>
      <p:pic>
        <p:nvPicPr>
          <p:cNvPr id="19" name="Picture 18">
            <a:extLst>
              <a:ext uri="{FF2B5EF4-FFF2-40B4-BE49-F238E27FC236}">
                <a16:creationId xmlns:a16="http://schemas.microsoft.com/office/drawing/2014/main" id="{01078EE7-E2D3-D7C2-1FD2-6E59C1573DF2}"/>
              </a:ext>
            </a:extLst>
          </p:cNvPr>
          <p:cNvPicPr>
            <a:picLocks noChangeAspect="1"/>
          </p:cNvPicPr>
          <p:nvPr/>
        </p:nvPicPr>
        <p:blipFill>
          <a:blip r:embed="rId8"/>
          <a:stretch>
            <a:fillRect/>
          </a:stretch>
        </p:blipFill>
        <p:spPr>
          <a:xfrm>
            <a:off x="2756423" y="5608676"/>
            <a:ext cx="2415777" cy="1085880"/>
          </a:xfrm>
          <a:prstGeom prst="rect">
            <a:avLst/>
          </a:prstGeom>
        </p:spPr>
      </p:pic>
      <p:pic>
        <p:nvPicPr>
          <p:cNvPr id="21" name="Picture 20">
            <a:extLst>
              <a:ext uri="{FF2B5EF4-FFF2-40B4-BE49-F238E27FC236}">
                <a16:creationId xmlns:a16="http://schemas.microsoft.com/office/drawing/2014/main" id="{93554433-2E93-FEBF-B909-B71DFC8CBF24}"/>
              </a:ext>
            </a:extLst>
          </p:cNvPr>
          <p:cNvPicPr>
            <a:picLocks noChangeAspect="1"/>
          </p:cNvPicPr>
          <p:nvPr/>
        </p:nvPicPr>
        <p:blipFill>
          <a:blip r:embed="rId9"/>
          <a:stretch>
            <a:fillRect/>
          </a:stretch>
        </p:blipFill>
        <p:spPr>
          <a:xfrm>
            <a:off x="5272058" y="5608675"/>
            <a:ext cx="2415776" cy="1085879"/>
          </a:xfrm>
          <a:prstGeom prst="rect">
            <a:avLst/>
          </a:prstGeom>
        </p:spPr>
      </p:pic>
      <p:pic>
        <p:nvPicPr>
          <p:cNvPr id="23" name="Picture 22">
            <a:extLst>
              <a:ext uri="{FF2B5EF4-FFF2-40B4-BE49-F238E27FC236}">
                <a16:creationId xmlns:a16="http://schemas.microsoft.com/office/drawing/2014/main" id="{A99D54BD-1919-1FFD-AB00-17779BC84470}"/>
              </a:ext>
            </a:extLst>
          </p:cNvPr>
          <p:cNvPicPr>
            <a:picLocks noChangeAspect="1"/>
          </p:cNvPicPr>
          <p:nvPr/>
        </p:nvPicPr>
        <p:blipFill>
          <a:blip r:embed="rId10"/>
          <a:stretch>
            <a:fillRect/>
          </a:stretch>
        </p:blipFill>
        <p:spPr>
          <a:xfrm>
            <a:off x="7860247" y="5608675"/>
            <a:ext cx="1739989" cy="844593"/>
          </a:xfrm>
          <a:prstGeom prst="rect">
            <a:avLst/>
          </a:prstGeom>
        </p:spPr>
      </p:pic>
      <p:sp>
        <p:nvSpPr>
          <p:cNvPr id="24" name="TextBox 23">
            <a:extLst>
              <a:ext uri="{FF2B5EF4-FFF2-40B4-BE49-F238E27FC236}">
                <a16:creationId xmlns:a16="http://schemas.microsoft.com/office/drawing/2014/main" id="{7CF90E8D-8E10-6587-7E4E-A6C07FD71124}"/>
              </a:ext>
            </a:extLst>
          </p:cNvPr>
          <p:cNvSpPr txBox="1"/>
          <p:nvPr/>
        </p:nvSpPr>
        <p:spPr>
          <a:xfrm>
            <a:off x="671607" y="4965700"/>
            <a:ext cx="362600" cy="461665"/>
          </a:xfrm>
          <a:prstGeom prst="rect">
            <a:avLst/>
          </a:prstGeom>
          <a:noFill/>
        </p:spPr>
        <p:txBody>
          <a:bodyPr wrap="none" rtlCol="0">
            <a:spAutoFit/>
          </a:bodyPr>
          <a:lstStyle/>
          <a:p>
            <a:r>
              <a:rPr lang="id-ID" sz="2400" b="1" dirty="0">
                <a:solidFill>
                  <a:srgbClr val="FF0000"/>
                </a:solidFill>
                <a:latin typeface="Arial" panose="020B0604020202020204" pitchFamily="34" charset="0"/>
                <a:cs typeface="Arial" panose="020B0604020202020204" pitchFamily="34" charset="0"/>
              </a:rPr>
              <a:t>4</a:t>
            </a:r>
            <a:endParaRPr lang="id-ID" b="1" dirty="0">
              <a:solidFill>
                <a:srgbClr val="FF0000"/>
              </a:solidFill>
              <a:latin typeface="Arial" panose="020B0604020202020204" pitchFamily="34" charset="0"/>
              <a:cs typeface="Arial" panose="020B0604020202020204" pitchFamily="34" charset="0"/>
            </a:endParaRPr>
          </a:p>
        </p:txBody>
      </p:sp>
      <p:sp>
        <p:nvSpPr>
          <p:cNvPr id="25" name="TextBox 24">
            <a:extLst>
              <a:ext uri="{FF2B5EF4-FFF2-40B4-BE49-F238E27FC236}">
                <a16:creationId xmlns:a16="http://schemas.microsoft.com/office/drawing/2014/main" id="{4965EA08-97FD-594A-69D3-BAB2FC35C481}"/>
              </a:ext>
            </a:extLst>
          </p:cNvPr>
          <p:cNvSpPr txBox="1"/>
          <p:nvPr/>
        </p:nvSpPr>
        <p:spPr>
          <a:xfrm>
            <a:off x="3005942" y="4972394"/>
            <a:ext cx="362600" cy="461665"/>
          </a:xfrm>
          <a:prstGeom prst="rect">
            <a:avLst/>
          </a:prstGeom>
          <a:noFill/>
        </p:spPr>
        <p:txBody>
          <a:bodyPr wrap="none" rtlCol="0">
            <a:spAutoFit/>
          </a:bodyPr>
          <a:lstStyle/>
          <a:p>
            <a:r>
              <a:rPr lang="id-ID" sz="2400" b="1" dirty="0">
                <a:solidFill>
                  <a:srgbClr val="FF0000"/>
                </a:solidFill>
                <a:latin typeface="Arial" panose="020B0604020202020204" pitchFamily="34" charset="0"/>
                <a:cs typeface="Arial" panose="020B0604020202020204" pitchFamily="34" charset="0"/>
              </a:rPr>
              <a:t>5</a:t>
            </a:r>
            <a:endParaRPr lang="id-ID" b="1" dirty="0">
              <a:solidFill>
                <a:srgbClr val="FF0000"/>
              </a:solidFill>
              <a:latin typeface="Arial" panose="020B0604020202020204" pitchFamily="34" charset="0"/>
              <a:cs typeface="Arial" panose="020B0604020202020204" pitchFamily="34" charset="0"/>
            </a:endParaRPr>
          </a:p>
        </p:txBody>
      </p:sp>
      <p:sp>
        <p:nvSpPr>
          <p:cNvPr id="26" name="TextBox 25">
            <a:extLst>
              <a:ext uri="{FF2B5EF4-FFF2-40B4-BE49-F238E27FC236}">
                <a16:creationId xmlns:a16="http://schemas.microsoft.com/office/drawing/2014/main" id="{58933CD4-3B7F-9A8B-CE74-62CB2144C6EA}"/>
              </a:ext>
            </a:extLst>
          </p:cNvPr>
          <p:cNvSpPr txBox="1"/>
          <p:nvPr/>
        </p:nvSpPr>
        <p:spPr>
          <a:xfrm>
            <a:off x="5412783" y="4961585"/>
            <a:ext cx="362600" cy="461665"/>
          </a:xfrm>
          <a:prstGeom prst="rect">
            <a:avLst/>
          </a:prstGeom>
          <a:noFill/>
        </p:spPr>
        <p:txBody>
          <a:bodyPr wrap="none" rtlCol="0">
            <a:spAutoFit/>
          </a:bodyPr>
          <a:lstStyle/>
          <a:p>
            <a:r>
              <a:rPr lang="id-ID" sz="2400" b="1" dirty="0">
                <a:solidFill>
                  <a:srgbClr val="FF0000"/>
                </a:solidFill>
                <a:latin typeface="Arial" panose="020B0604020202020204" pitchFamily="34" charset="0"/>
                <a:cs typeface="Arial" panose="020B0604020202020204" pitchFamily="34" charset="0"/>
              </a:rPr>
              <a:t>6</a:t>
            </a:r>
            <a:endParaRPr lang="id-ID" b="1" dirty="0">
              <a:solidFill>
                <a:srgbClr val="FF0000"/>
              </a:solidFill>
              <a:latin typeface="Arial" panose="020B0604020202020204" pitchFamily="34" charset="0"/>
              <a:cs typeface="Arial" panose="020B0604020202020204" pitchFamily="34" charset="0"/>
            </a:endParaRPr>
          </a:p>
        </p:txBody>
      </p:sp>
      <p:sp>
        <p:nvSpPr>
          <p:cNvPr id="27" name="TextBox 26">
            <a:extLst>
              <a:ext uri="{FF2B5EF4-FFF2-40B4-BE49-F238E27FC236}">
                <a16:creationId xmlns:a16="http://schemas.microsoft.com/office/drawing/2014/main" id="{76A50172-0694-BDFD-6614-9DD18720DA2B}"/>
              </a:ext>
            </a:extLst>
          </p:cNvPr>
          <p:cNvSpPr txBox="1"/>
          <p:nvPr/>
        </p:nvSpPr>
        <p:spPr>
          <a:xfrm>
            <a:off x="671607" y="6168425"/>
            <a:ext cx="362600" cy="461665"/>
          </a:xfrm>
          <a:prstGeom prst="rect">
            <a:avLst/>
          </a:prstGeom>
          <a:noFill/>
        </p:spPr>
        <p:txBody>
          <a:bodyPr wrap="none" rtlCol="0">
            <a:spAutoFit/>
          </a:bodyPr>
          <a:lstStyle/>
          <a:p>
            <a:r>
              <a:rPr lang="id-ID" sz="2400" b="1" dirty="0">
                <a:solidFill>
                  <a:srgbClr val="FF0000"/>
                </a:solidFill>
                <a:latin typeface="Arial" panose="020B0604020202020204" pitchFamily="34" charset="0"/>
                <a:cs typeface="Arial" panose="020B0604020202020204" pitchFamily="34" charset="0"/>
              </a:rPr>
              <a:t>7</a:t>
            </a:r>
            <a:endParaRPr lang="id-ID" b="1" dirty="0">
              <a:solidFill>
                <a:srgbClr val="FF0000"/>
              </a:solidFill>
              <a:latin typeface="Arial" panose="020B0604020202020204" pitchFamily="34" charset="0"/>
              <a:cs typeface="Arial" panose="020B0604020202020204" pitchFamily="34" charset="0"/>
            </a:endParaRPr>
          </a:p>
        </p:txBody>
      </p:sp>
      <p:sp>
        <p:nvSpPr>
          <p:cNvPr id="28" name="TextBox 27">
            <a:extLst>
              <a:ext uri="{FF2B5EF4-FFF2-40B4-BE49-F238E27FC236}">
                <a16:creationId xmlns:a16="http://schemas.microsoft.com/office/drawing/2014/main" id="{93209ACA-049C-A34B-6ED4-CEDD6187F5C3}"/>
              </a:ext>
            </a:extLst>
          </p:cNvPr>
          <p:cNvSpPr txBox="1"/>
          <p:nvPr/>
        </p:nvSpPr>
        <p:spPr>
          <a:xfrm>
            <a:off x="3005942" y="6175119"/>
            <a:ext cx="362600" cy="461665"/>
          </a:xfrm>
          <a:prstGeom prst="rect">
            <a:avLst/>
          </a:prstGeom>
          <a:noFill/>
        </p:spPr>
        <p:txBody>
          <a:bodyPr wrap="none" rtlCol="0">
            <a:spAutoFit/>
          </a:bodyPr>
          <a:lstStyle/>
          <a:p>
            <a:r>
              <a:rPr lang="id-ID" sz="2400" b="1" dirty="0">
                <a:solidFill>
                  <a:srgbClr val="FF0000"/>
                </a:solidFill>
                <a:latin typeface="Arial" panose="020B0604020202020204" pitchFamily="34" charset="0"/>
                <a:cs typeface="Arial" panose="020B0604020202020204" pitchFamily="34" charset="0"/>
              </a:rPr>
              <a:t>8</a:t>
            </a:r>
            <a:endParaRPr lang="id-ID" b="1" dirty="0">
              <a:solidFill>
                <a:srgbClr val="FF0000"/>
              </a:solidFill>
              <a:latin typeface="Arial" panose="020B0604020202020204" pitchFamily="34" charset="0"/>
              <a:cs typeface="Arial" panose="020B0604020202020204" pitchFamily="34" charset="0"/>
            </a:endParaRPr>
          </a:p>
        </p:txBody>
      </p:sp>
      <p:sp>
        <p:nvSpPr>
          <p:cNvPr id="29" name="TextBox 28">
            <a:extLst>
              <a:ext uri="{FF2B5EF4-FFF2-40B4-BE49-F238E27FC236}">
                <a16:creationId xmlns:a16="http://schemas.microsoft.com/office/drawing/2014/main" id="{C66BE1B0-EB88-B0A3-1E2E-F02D986E166F}"/>
              </a:ext>
            </a:extLst>
          </p:cNvPr>
          <p:cNvSpPr txBox="1"/>
          <p:nvPr/>
        </p:nvSpPr>
        <p:spPr>
          <a:xfrm>
            <a:off x="5412783" y="6164310"/>
            <a:ext cx="362600" cy="461665"/>
          </a:xfrm>
          <a:prstGeom prst="rect">
            <a:avLst/>
          </a:prstGeom>
          <a:noFill/>
        </p:spPr>
        <p:txBody>
          <a:bodyPr wrap="none" rtlCol="0">
            <a:spAutoFit/>
          </a:bodyPr>
          <a:lstStyle/>
          <a:p>
            <a:r>
              <a:rPr lang="id-ID" sz="2400" b="1" dirty="0">
                <a:solidFill>
                  <a:srgbClr val="FF0000"/>
                </a:solidFill>
                <a:latin typeface="Arial" panose="020B0604020202020204" pitchFamily="34" charset="0"/>
                <a:cs typeface="Arial" panose="020B0604020202020204" pitchFamily="34" charset="0"/>
              </a:rPr>
              <a:t>9</a:t>
            </a:r>
            <a:endParaRPr lang="id-ID" b="1" dirty="0">
              <a:solidFill>
                <a:srgbClr val="FF0000"/>
              </a:solidFill>
              <a:latin typeface="Arial" panose="020B0604020202020204" pitchFamily="34" charset="0"/>
              <a:cs typeface="Arial" panose="020B0604020202020204" pitchFamily="34" charset="0"/>
            </a:endParaRPr>
          </a:p>
        </p:txBody>
      </p:sp>
      <p:sp>
        <p:nvSpPr>
          <p:cNvPr id="30" name="TextBox 29">
            <a:extLst>
              <a:ext uri="{FF2B5EF4-FFF2-40B4-BE49-F238E27FC236}">
                <a16:creationId xmlns:a16="http://schemas.microsoft.com/office/drawing/2014/main" id="{86E72BA3-48FD-8FA6-E9AD-4DDB2CBE726E}"/>
              </a:ext>
            </a:extLst>
          </p:cNvPr>
          <p:cNvSpPr txBox="1"/>
          <p:nvPr/>
        </p:nvSpPr>
        <p:spPr>
          <a:xfrm>
            <a:off x="7938678" y="6030971"/>
            <a:ext cx="527709" cy="461665"/>
          </a:xfrm>
          <a:prstGeom prst="rect">
            <a:avLst/>
          </a:prstGeom>
          <a:noFill/>
        </p:spPr>
        <p:txBody>
          <a:bodyPr wrap="none" rtlCol="0">
            <a:spAutoFit/>
          </a:bodyPr>
          <a:lstStyle/>
          <a:p>
            <a:r>
              <a:rPr lang="id-ID" sz="2400" b="1" dirty="0">
                <a:solidFill>
                  <a:srgbClr val="FF0000"/>
                </a:solidFill>
                <a:latin typeface="Arial" panose="020B0604020202020204" pitchFamily="34" charset="0"/>
                <a:cs typeface="Arial" panose="020B0604020202020204" pitchFamily="34" charset="0"/>
              </a:rPr>
              <a:t>10</a:t>
            </a:r>
            <a:endParaRPr lang="id-ID"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04206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500"/>
                                        <p:tgtEl>
                                          <p:spTgt spid="2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500"/>
                                        <p:tgtEl>
                                          <p:spTgt spid="15"/>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500"/>
                                        <p:tgtEl>
                                          <p:spTgt spid="26"/>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500"/>
                                        <p:tgtEl>
                                          <p:spTgt spid="17"/>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fade">
                                      <p:cBhvr>
                                        <p:cTn id="44" dur="500"/>
                                        <p:tgtEl>
                                          <p:spTgt spid="27"/>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fade">
                                      <p:cBhvr>
                                        <p:cTn id="49" dur="500"/>
                                        <p:tgtEl>
                                          <p:spTgt spid="19"/>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fade">
                                      <p:cBhvr>
                                        <p:cTn id="52" dur="500"/>
                                        <p:tgtEl>
                                          <p:spTgt spid="28"/>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fade">
                                      <p:cBhvr>
                                        <p:cTn id="57" dur="500"/>
                                        <p:tgtEl>
                                          <p:spTgt spid="21"/>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29"/>
                                        </p:tgtEl>
                                        <p:attrNameLst>
                                          <p:attrName>style.visibility</p:attrName>
                                        </p:attrNameLst>
                                      </p:cBhvr>
                                      <p:to>
                                        <p:strVal val="visible"/>
                                      </p:to>
                                    </p:set>
                                    <p:animEffect transition="in" filter="fade">
                                      <p:cBhvr>
                                        <p:cTn id="60" dur="500"/>
                                        <p:tgtEl>
                                          <p:spTgt spid="29"/>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nodeType="click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500"/>
                                        <p:tgtEl>
                                          <p:spTgt spid="23"/>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30"/>
                                        </p:tgtEl>
                                        <p:attrNameLst>
                                          <p:attrName>style.visibility</p:attrName>
                                        </p:attrNameLst>
                                      </p:cBhvr>
                                      <p:to>
                                        <p:strVal val="visible"/>
                                      </p:to>
                                    </p:set>
                                    <p:animEffect transition="in" filter="fade">
                                      <p:cBhvr>
                                        <p:cTn id="6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4" grpId="0"/>
      <p:bldP spid="25" grpId="0"/>
      <p:bldP spid="26" grpId="0"/>
      <p:bldP spid="27" grpId="0"/>
      <p:bldP spid="28" grpId="0"/>
      <p:bldP spid="29" grpId="0"/>
      <p:bldP spid="30"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4515403" cy="604781"/>
          </a:xfrm>
        </p:spPr>
        <p:txBody>
          <a:bodyPr/>
          <a:lstStyle/>
          <a:p>
            <a:r>
              <a:rPr lang="id-ID" altLang="ko-KR" dirty="0">
                <a:latin typeface="Arial" panose="020B0604020202020204" pitchFamily="34" charset="0"/>
                <a:cs typeface="Arial" panose="020B0604020202020204" pitchFamily="34" charset="0"/>
              </a:rPr>
              <a:t>DHCP Server - </a:t>
            </a:r>
            <a:r>
              <a:rPr lang="id-ID" altLang="ko-KR" dirty="0" err="1">
                <a:latin typeface="Arial" panose="020B0604020202020204" pitchFamily="34" charset="0"/>
                <a:cs typeface="Arial" panose="020B0604020202020204" pitchFamily="34" charset="0"/>
              </a:rPr>
              <a:t>Router</a:t>
            </a:r>
            <a:endParaRPr lang="ko-KR" altLang="en-US" dirty="0">
              <a:latin typeface="Arial" panose="020B0604020202020204" pitchFamily="34" charset="0"/>
              <a:cs typeface="Arial" panose="020B0604020202020204" pitchFamily="34" charset="0"/>
            </a:endParaRPr>
          </a:p>
        </p:txBody>
      </p:sp>
      <p:sp>
        <p:nvSpPr>
          <p:cNvPr id="6" name="내용 개체 틀 2">
            <a:extLst>
              <a:ext uri="{FF2B5EF4-FFF2-40B4-BE49-F238E27FC236}">
                <a16:creationId xmlns:a16="http://schemas.microsoft.com/office/drawing/2014/main" id="{C67687F6-2E37-E507-A7BF-9C99CC687068}"/>
              </a:ext>
            </a:extLst>
          </p:cNvPr>
          <p:cNvSpPr txBox="1">
            <a:spLocks/>
          </p:cNvSpPr>
          <p:nvPr/>
        </p:nvSpPr>
        <p:spPr>
          <a:xfrm>
            <a:off x="133006" y="1038895"/>
            <a:ext cx="11938344" cy="604782"/>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400" b="0" i="0" dirty="0">
                <a:solidFill>
                  <a:srgbClr val="273239"/>
                </a:solidFill>
                <a:effectLst/>
                <a:highlight>
                  <a:srgbClr val="FFFFFF"/>
                </a:highlight>
                <a:latin typeface="Nunito" pitchFamily="2" charset="0"/>
                <a:cs typeface="Arial" panose="020B0604020202020204" pitchFamily="34" charset="0"/>
              </a:rPr>
              <a:t>Hasil DHCP Server akan terlihat seperti gambar berikut:</a:t>
            </a:r>
          </a:p>
        </p:txBody>
      </p:sp>
      <p:pic>
        <p:nvPicPr>
          <p:cNvPr id="5" name="Picture 4">
            <a:extLst>
              <a:ext uri="{FF2B5EF4-FFF2-40B4-BE49-F238E27FC236}">
                <a16:creationId xmlns:a16="http://schemas.microsoft.com/office/drawing/2014/main" id="{8EE38C1C-0467-AB86-D3A6-04325F088866}"/>
              </a:ext>
            </a:extLst>
          </p:cNvPr>
          <p:cNvPicPr>
            <a:picLocks noChangeAspect="1"/>
          </p:cNvPicPr>
          <p:nvPr/>
        </p:nvPicPr>
        <p:blipFill>
          <a:blip r:embed="rId3"/>
          <a:stretch>
            <a:fillRect/>
          </a:stretch>
        </p:blipFill>
        <p:spPr>
          <a:xfrm>
            <a:off x="240789" y="1562248"/>
            <a:ext cx="9428373" cy="3328266"/>
          </a:xfrm>
          <a:prstGeom prst="rect">
            <a:avLst/>
          </a:prstGeom>
        </p:spPr>
      </p:pic>
      <p:sp>
        <p:nvSpPr>
          <p:cNvPr id="8" name="내용 개체 틀 2">
            <a:extLst>
              <a:ext uri="{FF2B5EF4-FFF2-40B4-BE49-F238E27FC236}">
                <a16:creationId xmlns:a16="http://schemas.microsoft.com/office/drawing/2014/main" id="{F15739CB-F6AF-880C-CAFF-B148AA7E5E29}"/>
              </a:ext>
            </a:extLst>
          </p:cNvPr>
          <p:cNvSpPr txBox="1">
            <a:spLocks/>
          </p:cNvSpPr>
          <p:nvPr/>
        </p:nvSpPr>
        <p:spPr>
          <a:xfrm>
            <a:off x="180374" y="5052782"/>
            <a:ext cx="9488788" cy="604782"/>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400" b="0" i="0" dirty="0">
                <a:solidFill>
                  <a:srgbClr val="273239"/>
                </a:solidFill>
                <a:effectLst/>
                <a:highlight>
                  <a:srgbClr val="FFFFFF"/>
                </a:highlight>
                <a:latin typeface="Nunito" pitchFamily="2" charset="0"/>
                <a:cs typeface="Arial" panose="020B0604020202020204" pitchFamily="34" charset="0"/>
              </a:rPr>
              <a:t>Setiap komputer yang terhubung dengan </a:t>
            </a:r>
            <a:r>
              <a:rPr lang="id-ID" sz="2400" b="0" i="0" dirty="0" err="1">
                <a:solidFill>
                  <a:srgbClr val="273239"/>
                </a:solidFill>
                <a:effectLst/>
                <a:highlight>
                  <a:srgbClr val="FFFFFF"/>
                </a:highlight>
                <a:latin typeface="Nunito" pitchFamily="2" charset="0"/>
                <a:cs typeface="Arial" panose="020B0604020202020204" pitchFamily="34" charset="0"/>
              </a:rPr>
              <a:t>interface</a:t>
            </a:r>
            <a:r>
              <a:rPr lang="id-ID" sz="2400" b="0" i="0" dirty="0">
                <a:solidFill>
                  <a:srgbClr val="273239"/>
                </a:solidFill>
                <a:effectLst/>
                <a:highlight>
                  <a:srgbClr val="FFFFFF"/>
                </a:highlight>
                <a:latin typeface="Nunito" pitchFamily="2" charset="0"/>
                <a:cs typeface="Arial" panose="020B0604020202020204" pitchFamily="34" charset="0"/>
              </a:rPr>
              <a:t> </a:t>
            </a:r>
            <a:r>
              <a:rPr lang="id-ID" sz="2400" b="0" i="0" dirty="0" err="1">
                <a:solidFill>
                  <a:srgbClr val="273239"/>
                </a:solidFill>
                <a:effectLst/>
                <a:highlight>
                  <a:srgbClr val="FFFFFF"/>
                </a:highlight>
                <a:latin typeface="Nunito" pitchFamily="2" charset="0"/>
                <a:cs typeface="Arial" panose="020B0604020202020204" pitchFamily="34" charset="0"/>
              </a:rPr>
              <a:t>bridge</a:t>
            </a:r>
            <a:r>
              <a:rPr lang="id-ID" sz="2400" b="0" i="0" dirty="0">
                <a:solidFill>
                  <a:srgbClr val="273239"/>
                </a:solidFill>
                <a:effectLst/>
                <a:highlight>
                  <a:srgbClr val="FFFFFF"/>
                </a:highlight>
                <a:latin typeface="Nunito" pitchFamily="2" charset="0"/>
                <a:cs typeface="Arial" panose="020B0604020202020204" pitchFamily="34" charset="0"/>
              </a:rPr>
              <a:t> LAN akan mendapatkan </a:t>
            </a:r>
            <a:r>
              <a:rPr lang="id-ID" sz="2400" b="0" i="0" dirty="0" err="1">
                <a:solidFill>
                  <a:srgbClr val="273239"/>
                </a:solidFill>
                <a:effectLst/>
                <a:highlight>
                  <a:srgbClr val="FFFFFF"/>
                </a:highlight>
                <a:latin typeface="Nunito" pitchFamily="2" charset="0"/>
                <a:cs typeface="Arial" panose="020B0604020202020204" pitchFamily="34" charset="0"/>
              </a:rPr>
              <a:t>ip</a:t>
            </a:r>
            <a:r>
              <a:rPr lang="id-ID" sz="2400" b="0" i="0" dirty="0">
                <a:solidFill>
                  <a:srgbClr val="273239"/>
                </a:solidFill>
                <a:effectLst/>
                <a:highlight>
                  <a:srgbClr val="FFFFFF"/>
                </a:highlight>
                <a:latin typeface="Nunito" pitchFamily="2" charset="0"/>
                <a:cs typeface="Arial" panose="020B0604020202020204" pitchFamily="34" charset="0"/>
              </a:rPr>
              <a:t> </a:t>
            </a:r>
            <a:r>
              <a:rPr lang="id-ID" sz="2400" b="0" i="0" dirty="0" err="1">
                <a:solidFill>
                  <a:srgbClr val="273239"/>
                </a:solidFill>
                <a:effectLst/>
                <a:highlight>
                  <a:srgbClr val="FFFFFF"/>
                </a:highlight>
                <a:latin typeface="Nunito" pitchFamily="2" charset="0"/>
                <a:cs typeface="Arial" panose="020B0604020202020204" pitchFamily="34" charset="0"/>
              </a:rPr>
              <a:t>address</a:t>
            </a:r>
            <a:r>
              <a:rPr lang="id-ID" sz="2400" b="0" i="0" dirty="0">
                <a:solidFill>
                  <a:srgbClr val="273239"/>
                </a:solidFill>
                <a:effectLst/>
                <a:highlight>
                  <a:srgbClr val="FFFFFF"/>
                </a:highlight>
                <a:latin typeface="Nunito" pitchFamily="2" charset="0"/>
                <a:cs typeface="Arial" panose="020B0604020202020204" pitchFamily="34" charset="0"/>
              </a:rPr>
              <a:t> dari </a:t>
            </a:r>
            <a:r>
              <a:rPr lang="id-ID" sz="2400" b="0" i="0" dirty="0" err="1">
                <a:solidFill>
                  <a:srgbClr val="273239"/>
                </a:solidFill>
                <a:effectLst/>
                <a:highlight>
                  <a:srgbClr val="FFFFFF"/>
                </a:highlight>
                <a:latin typeface="Nunito" pitchFamily="2" charset="0"/>
                <a:cs typeface="Arial" panose="020B0604020202020204" pitchFamily="34" charset="0"/>
              </a:rPr>
              <a:t>dhcp</a:t>
            </a:r>
            <a:r>
              <a:rPr lang="id-ID" sz="2400" b="0" i="0" dirty="0">
                <a:solidFill>
                  <a:srgbClr val="273239"/>
                </a:solidFill>
                <a:effectLst/>
                <a:highlight>
                  <a:srgbClr val="FFFFFF"/>
                </a:highlight>
                <a:latin typeface="Nunito" pitchFamily="2" charset="0"/>
                <a:cs typeface="Arial" panose="020B0604020202020204" pitchFamily="34" charset="0"/>
              </a:rPr>
              <a:t> server ini, sehingga memiliki rentang </a:t>
            </a:r>
            <a:r>
              <a:rPr lang="id-ID" sz="2400" b="0" i="0" dirty="0" err="1">
                <a:solidFill>
                  <a:srgbClr val="273239"/>
                </a:solidFill>
                <a:effectLst/>
                <a:highlight>
                  <a:srgbClr val="FFFFFF"/>
                </a:highlight>
                <a:latin typeface="Nunito" pitchFamily="2" charset="0"/>
                <a:cs typeface="Arial" panose="020B0604020202020204" pitchFamily="34" charset="0"/>
              </a:rPr>
              <a:t>ip</a:t>
            </a:r>
            <a:r>
              <a:rPr lang="id-ID" sz="2400" b="0" i="0" dirty="0">
                <a:solidFill>
                  <a:srgbClr val="273239"/>
                </a:solidFill>
                <a:effectLst/>
                <a:highlight>
                  <a:srgbClr val="FFFFFF"/>
                </a:highlight>
                <a:latin typeface="Nunito" pitchFamily="2" charset="0"/>
                <a:cs typeface="Arial" panose="020B0604020202020204" pitchFamily="34" charset="0"/>
              </a:rPr>
              <a:t> </a:t>
            </a:r>
            <a:r>
              <a:rPr lang="id-ID" sz="2400" b="0" i="0" dirty="0" err="1">
                <a:solidFill>
                  <a:srgbClr val="273239"/>
                </a:solidFill>
                <a:effectLst/>
                <a:highlight>
                  <a:srgbClr val="FFFFFF"/>
                </a:highlight>
                <a:latin typeface="Nunito" pitchFamily="2" charset="0"/>
                <a:cs typeface="Arial" panose="020B0604020202020204" pitchFamily="34" charset="0"/>
              </a:rPr>
              <a:t>address</a:t>
            </a:r>
            <a:r>
              <a:rPr lang="id-ID" sz="2400" b="0" i="0" dirty="0">
                <a:solidFill>
                  <a:srgbClr val="273239"/>
                </a:solidFill>
                <a:effectLst/>
                <a:highlight>
                  <a:srgbClr val="FFFFFF"/>
                </a:highlight>
                <a:latin typeface="Nunito" pitchFamily="2" charset="0"/>
                <a:cs typeface="Arial" panose="020B0604020202020204" pitchFamily="34" charset="0"/>
              </a:rPr>
              <a:t> pada </a:t>
            </a:r>
            <a:r>
              <a:rPr lang="id-ID" sz="2400" b="0" i="0" dirty="0" err="1">
                <a:solidFill>
                  <a:srgbClr val="273239"/>
                </a:solidFill>
                <a:effectLst/>
                <a:highlight>
                  <a:srgbClr val="FFFFFF"/>
                </a:highlight>
                <a:latin typeface="Nunito" pitchFamily="2" charset="0"/>
                <a:cs typeface="Arial" panose="020B0604020202020204" pitchFamily="34" charset="0"/>
              </a:rPr>
              <a:t>network</a:t>
            </a:r>
            <a:r>
              <a:rPr lang="id-ID" sz="2400" b="0" i="0" dirty="0">
                <a:solidFill>
                  <a:srgbClr val="273239"/>
                </a:solidFill>
                <a:effectLst/>
                <a:highlight>
                  <a:srgbClr val="FFFFFF"/>
                </a:highlight>
                <a:latin typeface="Nunito" pitchFamily="2" charset="0"/>
                <a:cs typeface="Arial" panose="020B0604020202020204" pitchFamily="34" charset="0"/>
              </a:rPr>
              <a:t> 192.168.10.0/24 </a:t>
            </a:r>
          </a:p>
        </p:txBody>
      </p:sp>
    </p:spTree>
    <p:extLst>
      <p:ext uri="{BB962C8B-B14F-4D97-AF65-F5344CB8AC3E}">
        <p14:creationId xmlns:p14="http://schemas.microsoft.com/office/powerpoint/2010/main" val="3682462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8">
                                            <p:txEl>
                                              <p:pRg st="0" end="0"/>
                                            </p:txEl>
                                          </p:spTgt>
                                        </p:tgtEl>
                                        <p:attrNameLst>
                                          <p:attrName>style.visibility</p:attrName>
                                        </p:attrNameLst>
                                      </p:cBhvr>
                                      <p:to>
                                        <p:strVal val="visible"/>
                                      </p:to>
                                    </p:set>
                                    <p:anim calcmode="lin" valueType="num">
                                      <p:cBhvr additive="base">
                                        <p:cTn id="15"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uiExpand="1"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2707280" cy="604781"/>
          </a:xfrm>
        </p:spPr>
        <p:txBody>
          <a:bodyPr/>
          <a:lstStyle/>
          <a:p>
            <a:r>
              <a:rPr lang="id-ID" altLang="ko-KR" dirty="0">
                <a:latin typeface="Arial" panose="020B0604020202020204" pitchFamily="34" charset="0"/>
                <a:cs typeface="Arial" panose="020B0604020202020204" pitchFamily="34" charset="0"/>
              </a:rPr>
              <a:t>NAT - </a:t>
            </a:r>
            <a:r>
              <a:rPr lang="id-ID" altLang="ko-KR" dirty="0" err="1">
                <a:latin typeface="Arial" panose="020B0604020202020204" pitchFamily="34" charset="0"/>
                <a:cs typeface="Arial" panose="020B0604020202020204" pitchFamily="34" charset="0"/>
              </a:rPr>
              <a:t>Router</a:t>
            </a:r>
            <a:endParaRPr lang="ko-KR" altLang="en-US" dirty="0">
              <a:latin typeface="Arial" panose="020B0604020202020204" pitchFamily="34" charset="0"/>
              <a:cs typeface="Arial" panose="020B0604020202020204" pitchFamily="34" charset="0"/>
            </a:endParaRPr>
          </a:p>
        </p:txBody>
      </p:sp>
      <p:sp>
        <p:nvSpPr>
          <p:cNvPr id="6" name="내용 개체 틀 2">
            <a:extLst>
              <a:ext uri="{FF2B5EF4-FFF2-40B4-BE49-F238E27FC236}">
                <a16:creationId xmlns:a16="http://schemas.microsoft.com/office/drawing/2014/main" id="{C67687F6-2E37-E507-A7BF-9C99CC687068}"/>
              </a:ext>
            </a:extLst>
          </p:cNvPr>
          <p:cNvSpPr txBox="1">
            <a:spLocks/>
          </p:cNvSpPr>
          <p:nvPr/>
        </p:nvSpPr>
        <p:spPr>
          <a:xfrm>
            <a:off x="133006" y="1038895"/>
            <a:ext cx="11938344" cy="604782"/>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400" b="0" i="0" dirty="0">
                <a:solidFill>
                  <a:srgbClr val="273239"/>
                </a:solidFill>
                <a:effectLst/>
                <a:highlight>
                  <a:srgbClr val="FFFFFF"/>
                </a:highlight>
                <a:latin typeface="Nunito" pitchFamily="2" charset="0"/>
                <a:cs typeface="Arial" panose="020B0604020202020204" pitchFamily="34" charset="0"/>
              </a:rPr>
              <a:t>Pembuatan NAT dilakukan pada menu </a:t>
            </a:r>
            <a:r>
              <a:rPr lang="id-ID" sz="2400" b="0" i="0" dirty="0" err="1">
                <a:solidFill>
                  <a:srgbClr val="273239"/>
                </a:solidFill>
                <a:effectLst/>
                <a:highlight>
                  <a:srgbClr val="FFFFFF"/>
                </a:highlight>
                <a:latin typeface="Nunito" pitchFamily="2" charset="0"/>
                <a:cs typeface="Arial" panose="020B0604020202020204" pitchFamily="34" charset="0"/>
              </a:rPr>
              <a:t>firewall</a:t>
            </a:r>
            <a:r>
              <a:rPr lang="id-ID" sz="2400" b="0" i="0" dirty="0">
                <a:solidFill>
                  <a:srgbClr val="273239"/>
                </a:solidFill>
                <a:effectLst/>
                <a:highlight>
                  <a:srgbClr val="FFFFFF"/>
                </a:highlight>
                <a:latin typeface="Nunito" pitchFamily="2" charset="0"/>
                <a:cs typeface="Arial" panose="020B0604020202020204" pitchFamily="34" charset="0"/>
              </a:rPr>
              <a:t> pada </a:t>
            </a:r>
            <a:r>
              <a:rPr lang="id-ID" sz="2400" b="0" i="0" dirty="0" err="1">
                <a:solidFill>
                  <a:srgbClr val="273239"/>
                </a:solidFill>
                <a:effectLst/>
                <a:highlight>
                  <a:srgbClr val="FFFFFF"/>
                </a:highlight>
                <a:latin typeface="Nunito" pitchFamily="2" charset="0"/>
                <a:cs typeface="Arial" panose="020B0604020202020204" pitchFamily="34" charset="0"/>
              </a:rPr>
              <a:t>winbox</a:t>
            </a:r>
            <a:endParaRPr lang="id-ID" sz="2400" b="0" i="0" dirty="0">
              <a:solidFill>
                <a:srgbClr val="273239"/>
              </a:solidFill>
              <a:effectLst/>
              <a:highlight>
                <a:srgbClr val="FFFFFF"/>
              </a:highlight>
              <a:latin typeface="Nunito" pitchFamily="2" charset="0"/>
              <a:cs typeface="Arial" panose="020B0604020202020204" pitchFamily="34" charset="0"/>
            </a:endParaRPr>
          </a:p>
        </p:txBody>
      </p:sp>
      <p:pic>
        <p:nvPicPr>
          <p:cNvPr id="7" name="Picture 6">
            <a:extLst>
              <a:ext uri="{FF2B5EF4-FFF2-40B4-BE49-F238E27FC236}">
                <a16:creationId xmlns:a16="http://schemas.microsoft.com/office/drawing/2014/main" id="{E810AF04-B1BF-E4B5-7F02-8E433D1C304F}"/>
              </a:ext>
            </a:extLst>
          </p:cNvPr>
          <p:cNvPicPr>
            <a:picLocks noChangeAspect="1"/>
          </p:cNvPicPr>
          <p:nvPr/>
        </p:nvPicPr>
        <p:blipFill>
          <a:blip r:embed="rId3"/>
          <a:stretch>
            <a:fillRect/>
          </a:stretch>
        </p:blipFill>
        <p:spPr>
          <a:xfrm>
            <a:off x="408973" y="1557180"/>
            <a:ext cx="10810961" cy="3298898"/>
          </a:xfrm>
          <a:prstGeom prst="rect">
            <a:avLst/>
          </a:prstGeom>
        </p:spPr>
      </p:pic>
    </p:spTree>
    <p:extLst>
      <p:ext uri="{BB962C8B-B14F-4D97-AF65-F5344CB8AC3E}">
        <p14:creationId xmlns:p14="http://schemas.microsoft.com/office/powerpoint/2010/main" val="556692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2707280" cy="604781"/>
          </a:xfrm>
        </p:spPr>
        <p:txBody>
          <a:bodyPr/>
          <a:lstStyle/>
          <a:p>
            <a:r>
              <a:rPr lang="id-ID" altLang="ko-KR" dirty="0">
                <a:latin typeface="Arial" panose="020B0604020202020204" pitchFamily="34" charset="0"/>
                <a:cs typeface="Arial" panose="020B0604020202020204" pitchFamily="34" charset="0"/>
              </a:rPr>
              <a:t>NAT - </a:t>
            </a:r>
            <a:r>
              <a:rPr lang="id-ID" altLang="ko-KR" dirty="0" err="1">
                <a:latin typeface="Arial" panose="020B0604020202020204" pitchFamily="34" charset="0"/>
                <a:cs typeface="Arial" panose="020B0604020202020204" pitchFamily="34" charset="0"/>
              </a:rPr>
              <a:t>Router</a:t>
            </a:r>
            <a:endParaRPr lang="ko-KR" altLang="en-US" dirty="0">
              <a:latin typeface="Arial" panose="020B060402020202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325366E0-F489-F715-F42C-3CC28A2FDF9B}"/>
              </a:ext>
            </a:extLst>
          </p:cNvPr>
          <p:cNvPicPr>
            <a:picLocks noChangeAspect="1"/>
          </p:cNvPicPr>
          <p:nvPr/>
        </p:nvPicPr>
        <p:blipFill>
          <a:blip r:embed="rId2"/>
          <a:stretch>
            <a:fillRect/>
          </a:stretch>
        </p:blipFill>
        <p:spPr>
          <a:xfrm>
            <a:off x="299571" y="1156610"/>
            <a:ext cx="2999814" cy="4010278"/>
          </a:xfrm>
          <a:prstGeom prst="rect">
            <a:avLst/>
          </a:prstGeom>
        </p:spPr>
      </p:pic>
      <p:pic>
        <p:nvPicPr>
          <p:cNvPr id="11" name="Picture 10">
            <a:extLst>
              <a:ext uri="{FF2B5EF4-FFF2-40B4-BE49-F238E27FC236}">
                <a16:creationId xmlns:a16="http://schemas.microsoft.com/office/drawing/2014/main" id="{501ADB6A-8660-191D-2739-CE29F92FEA9C}"/>
              </a:ext>
            </a:extLst>
          </p:cNvPr>
          <p:cNvPicPr>
            <a:picLocks noChangeAspect="1"/>
          </p:cNvPicPr>
          <p:nvPr/>
        </p:nvPicPr>
        <p:blipFill>
          <a:blip r:embed="rId3"/>
          <a:stretch>
            <a:fillRect/>
          </a:stretch>
        </p:blipFill>
        <p:spPr>
          <a:xfrm>
            <a:off x="5421316" y="1156610"/>
            <a:ext cx="2999814" cy="4010278"/>
          </a:xfrm>
          <a:prstGeom prst="rect">
            <a:avLst/>
          </a:prstGeom>
        </p:spPr>
      </p:pic>
      <p:pic>
        <p:nvPicPr>
          <p:cNvPr id="13" name="Picture 12">
            <a:extLst>
              <a:ext uri="{FF2B5EF4-FFF2-40B4-BE49-F238E27FC236}">
                <a16:creationId xmlns:a16="http://schemas.microsoft.com/office/drawing/2014/main" id="{1BC8177A-33EC-2F75-C1EB-A76666DB72DA}"/>
              </a:ext>
            </a:extLst>
          </p:cNvPr>
          <p:cNvPicPr>
            <a:picLocks noChangeAspect="1"/>
          </p:cNvPicPr>
          <p:nvPr/>
        </p:nvPicPr>
        <p:blipFill>
          <a:blip r:embed="rId4"/>
          <a:stretch>
            <a:fillRect/>
          </a:stretch>
        </p:blipFill>
        <p:spPr>
          <a:xfrm>
            <a:off x="1337538" y="5233381"/>
            <a:ext cx="8282197" cy="1510319"/>
          </a:xfrm>
          <a:prstGeom prst="rect">
            <a:avLst/>
          </a:prstGeom>
        </p:spPr>
      </p:pic>
      <p:sp>
        <p:nvSpPr>
          <p:cNvPr id="14" name="내용 개체 틀 2">
            <a:extLst>
              <a:ext uri="{FF2B5EF4-FFF2-40B4-BE49-F238E27FC236}">
                <a16:creationId xmlns:a16="http://schemas.microsoft.com/office/drawing/2014/main" id="{D0B34BD5-819A-B19E-38E9-0925FACB80D2}"/>
              </a:ext>
            </a:extLst>
          </p:cNvPr>
          <p:cNvSpPr txBox="1">
            <a:spLocks/>
          </p:cNvSpPr>
          <p:nvPr/>
        </p:nvSpPr>
        <p:spPr>
          <a:xfrm>
            <a:off x="197480" y="5283278"/>
            <a:ext cx="1140058" cy="950705"/>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5"/>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1800" b="0" dirty="0">
                <a:highlight>
                  <a:srgbClr val="FFFFFF"/>
                </a:highlight>
                <a:latin typeface="Nunito" pitchFamily="2" charset="0"/>
                <a:cs typeface="Arial" panose="020B0604020202020204" pitchFamily="34" charset="0"/>
              </a:rPr>
              <a:t>Hasil </a:t>
            </a:r>
            <a:r>
              <a:rPr lang="id-ID" sz="1800" b="0" dirty="0" err="1">
                <a:highlight>
                  <a:srgbClr val="FFFFFF"/>
                </a:highlight>
                <a:latin typeface="Nunito" pitchFamily="2" charset="0"/>
                <a:cs typeface="Arial" panose="020B0604020202020204" pitchFamily="34" charset="0"/>
              </a:rPr>
              <a:t>nat</a:t>
            </a:r>
            <a:endParaRPr lang="id-ID" sz="1400" b="0" i="0" dirty="0">
              <a:solidFill>
                <a:srgbClr val="273239"/>
              </a:solidFill>
              <a:effectLst/>
              <a:highlight>
                <a:srgbClr val="FFFFFF"/>
              </a:highlight>
              <a:latin typeface="Nunito" pitchFamily="2" charset="0"/>
              <a:cs typeface="Arial" panose="020B0604020202020204" pitchFamily="34" charset="0"/>
            </a:endParaRPr>
          </a:p>
        </p:txBody>
      </p:sp>
      <p:sp>
        <p:nvSpPr>
          <p:cNvPr id="15" name="내용 개체 틀 2">
            <a:extLst>
              <a:ext uri="{FF2B5EF4-FFF2-40B4-BE49-F238E27FC236}">
                <a16:creationId xmlns:a16="http://schemas.microsoft.com/office/drawing/2014/main" id="{D81A9672-FA46-744C-D4DF-1EFACEEF43FB}"/>
              </a:ext>
            </a:extLst>
          </p:cNvPr>
          <p:cNvSpPr txBox="1">
            <a:spLocks/>
          </p:cNvSpPr>
          <p:nvPr/>
        </p:nvSpPr>
        <p:spPr>
          <a:xfrm>
            <a:off x="3421930" y="1252916"/>
            <a:ext cx="1999386" cy="3913972"/>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5"/>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1800" b="0" dirty="0" err="1">
                <a:highlight>
                  <a:srgbClr val="FFFFFF"/>
                </a:highlight>
                <a:latin typeface="Nunito" pitchFamily="2" charset="0"/>
                <a:cs typeface="Arial" panose="020B0604020202020204" pitchFamily="34" charset="0"/>
              </a:rPr>
              <a:t>Chain</a:t>
            </a:r>
            <a:r>
              <a:rPr lang="id-ID" sz="1800" b="0" dirty="0">
                <a:highlight>
                  <a:srgbClr val="FFFFFF"/>
                </a:highlight>
                <a:latin typeface="Nunito" pitchFamily="2" charset="0"/>
                <a:cs typeface="Arial" panose="020B0604020202020204" pitchFamily="34" charset="0"/>
              </a:rPr>
              <a:t> </a:t>
            </a:r>
            <a:r>
              <a:rPr lang="id-ID" sz="1800" b="0" dirty="0" err="1">
                <a:highlight>
                  <a:srgbClr val="FFFFFF"/>
                </a:highlight>
                <a:latin typeface="Nunito" pitchFamily="2" charset="0"/>
                <a:cs typeface="Arial" panose="020B0604020202020204" pitchFamily="34" charset="0"/>
              </a:rPr>
              <a:t>srcnat</a:t>
            </a:r>
            <a:r>
              <a:rPr lang="id-ID" sz="1800" b="0" dirty="0">
                <a:highlight>
                  <a:srgbClr val="FFFFFF"/>
                </a:highlight>
                <a:latin typeface="Nunito" pitchFamily="2" charset="0"/>
                <a:cs typeface="Arial" panose="020B0604020202020204" pitchFamily="34" charset="0"/>
              </a:rPr>
              <a:t> dan </a:t>
            </a:r>
            <a:r>
              <a:rPr lang="id-ID" sz="1800" b="0" dirty="0" err="1">
                <a:highlight>
                  <a:srgbClr val="FFFFFF"/>
                </a:highlight>
                <a:latin typeface="Nunito" pitchFamily="2" charset="0"/>
                <a:cs typeface="Arial" panose="020B0604020202020204" pitchFamily="34" charset="0"/>
              </a:rPr>
              <a:t>out</a:t>
            </a:r>
            <a:r>
              <a:rPr lang="id-ID" sz="1800" b="0" dirty="0">
                <a:highlight>
                  <a:srgbClr val="FFFFFF"/>
                </a:highlight>
                <a:latin typeface="Nunito" pitchFamily="2" charset="0"/>
                <a:cs typeface="Arial" panose="020B0604020202020204" pitchFamily="34" charset="0"/>
              </a:rPr>
              <a:t> </a:t>
            </a:r>
            <a:r>
              <a:rPr lang="id-ID" sz="1800" b="0" dirty="0" err="1">
                <a:highlight>
                  <a:srgbClr val="FFFFFF"/>
                </a:highlight>
                <a:latin typeface="Nunito" pitchFamily="2" charset="0"/>
                <a:cs typeface="Arial" panose="020B0604020202020204" pitchFamily="34" charset="0"/>
              </a:rPr>
              <a:t>interface</a:t>
            </a:r>
            <a:r>
              <a:rPr lang="id-ID" sz="1800" b="0" dirty="0">
                <a:highlight>
                  <a:srgbClr val="FFFFFF"/>
                </a:highlight>
                <a:latin typeface="Nunito" pitchFamily="2" charset="0"/>
                <a:cs typeface="Arial" panose="020B0604020202020204" pitchFamily="34" charset="0"/>
              </a:rPr>
              <a:t> Internet artinya </a:t>
            </a:r>
            <a:r>
              <a:rPr lang="id-ID" sz="1800" b="0" dirty="0" err="1">
                <a:highlight>
                  <a:srgbClr val="FFFFFF"/>
                </a:highlight>
                <a:latin typeface="Nunito" pitchFamily="2" charset="0"/>
                <a:cs typeface="Arial" panose="020B0604020202020204" pitchFamily="34" charset="0"/>
              </a:rPr>
              <a:t>pengelompokkan</a:t>
            </a:r>
            <a:r>
              <a:rPr lang="id-ID" sz="1800" b="0" dirty="0">
                <a:highlight>
                  <a:srgbClr val="FFFFFF"/>
                </a:highlight>
                <a:latin typeface="Nunito" pitchFamily="2" charset="0"/>
                <a:cs typeface="Arial" panose="020B0604020202020204" pitchFamily="34" charset="0"/>
              </a:rPr>
              <a:t> setiap </a:t>
            </a:r>
            <a:r>
              <a:rPr lang="id-ID" sz="1800" b="0" dirty="0" err="1">
                <a:highlight>
                  <a:srgbClr val="FFFFFF"/>
                </a:highlight>
                <a:latin typeface="Nunito" pitchFamily="2" charset="0"/>
                <a:cs typeface="Arial" panose="020B0604020202020204" pitchFamily="34" charset="0"/>
              </a:rPr>
              <a:t>traffic</a:t>
            </a:r>
            <a:r>
              <a:rPr lang="id-ID" sz="1800" b="0" dirty="0">
                <a:highlight>
                  <a:srgbClr val="FFFFFF"/>
                </a:highlight>
                <a:latin typeface="Nunito" pitchFamily="2" charset="0"/>
                <a:cs typeface="Arial" panose="020B0604020202020204" pitchFamily="34" charset="0"/>
              </a:rPr>
              <a:t> yang bersumber dari jaringan </a:t>
            </a:r>
            <a:r>
              <a:rPr lang="id-ID" sz="1800" b="0" dirty="0" err="1">
                <a:highlight>
                  <a:srgbClr val="FFFFFF"/>
                </a:highlight>
                <a:latin typeface="Nunito" pitchFamily="2" charset="0"/>
                <a:cs typeface="Arial" panose="020B0604020202020204" pitchFamily="34" charset="0"/>
              </a:rPr>
              <a:t>local</a:t>
            </a:r>
            <a:r>
              <a:rPr lang="id-ID" sz="1800" b="0" dirty="0">
                <a:highlight>
                  <a:srgbClr val="FFFFFF"/>
                </a:highlight>
                <a:latin typeface="Nunito" pitchFamily="2" charset="0"/>
                <a:cs typeface="Arial" panose="020B0604020202020204" pitchFamily="34" charset="0"/>
              </a:rPr>
              <a:t> menuju ke internet</a:t>
            </a:r>
            <a:endParaRPr lang="id-ID" sz="1400" b="0" i="0" dirty="0">
              <a:solidFill>
                <a:srgbClr val="273239"/>
              </a:solidFill>
              <a:effectLst/>
              <a:highlight>
                <a:srgbClr val="FFFFFF"/>
              </a:highlight>
              <a:latin typeface="Nunito" pitchFamily="2" charset="0"/>
              <a:cs typeface="Arial" panose="020B0604020202020204" pitchFamily="34" charset="0"/>
            </a:endParaRPr>
          </a:p>
        </p:txBody>
      </p:sp>
      <p:sp>
        <p:nvSpPr>
          <p:cNvPr id="16" name="내용 개체 틀 2">
            <a:extLst>
              <a:ext uri="{FF2B5EF4-FFF2-40B4-BE49-F238E27FC236}">
                <a16:creationId xmlns:a16="http://schemas.microsoft.com/office/drawing/2014/main" id="{A7407112-0DB1-D23E-B654-28B7CB216D33}"/>
              </a:ext>
            </a:extLst>
          </p:cNvPr>
          <p:cNvSpPr txBox="1">
            <a:spLocks/>
          </p:cNvSpPr>
          <p:nvPr/>
        </p:nvSpPr>
        <p:spPr>
          <a:xfrm>
            <a:off x="8743807" y="1252916"/>
            <a:ext cx="3327543" cy="3913972"/>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5"/>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1800" b="0" dirty="0" err="1">
                <a:highlight>
                  <a:srgbClr val="FFFFFF"/>
                </a:highlight>
                <a:latin typeface="Nunito" pitchFamily="2" charset="0"/>
                <a:cs typeface="Arial" panose="020B0604020202020204" pitchFamily="34" charset="0"/>
              </a:rPr>
              <a:t>Action</a:t>
            </a:r>
            <a:r>
              <a:rPr lang="id-ID" sz="1800" b="0" dirty="0">
                <a:highlight>
                  <a:srgbClr val="FFFFFF"/>
                </a:highlight>
                <a:latin typeface="Nunito" pitchFamily="2" charset="0"/>
                <a:cs typeface="Arial" panose="020B0604020202020204" pitchFamily="34" charset="0"/>
              </a:rPr>
              <a:t> </a:t>
            </a:r>
            <a:r>
              <a:rPr lang="id-ID" sz="1800" b="0" dirty="0" err="1">
                <a:highlight>
                  <a:srgbClr val="FFFFFF"/>
                </a:highlight>
                <a:latin typeface="Nunito" pitchFamily="2" charset="0"/>
                <a:cs typeface="Arial" panose="020B0604020202020204" pitchFamily="34" charset="0"/>
              </a:rPr>
              <a:t>masquerade</a:t>
            </a:r>
            <a:r>
              <a:rPr lang="id-ID" sz="1800" b="0" dirty="0">
                <a:highlight>
                  <a:srgbClr val="FFFFFF"/>
                </a:highlight>
                <a:latin typeface="Nunito" pitchFamily="2" charset="0"/>
                <a:cs typeface="Arial" panose="020B0604020202020204" pitchFamily="34" charset="0"/>
              </a:rPr>
              <a:t> dari setiap </a:t>
            </a:r>
            <a:r>
              <a:rPr lang="id-ID" sz="1800" b="0" dirty="0" err="1">
                <a:highlight>
                  <a:srgbClr val="FFFFFF"/>
                </a:highlight>
                <a:latin typeface="Nunito" pitchFamily="2" charset="0"/>
                <a:cs typeface="Arial" panose="020B0604020202020204" pitchFamily="34" charset="0"/>
              </a:rPr>
              <a:t>traffic</a:t>
            </a:r>
            <a:r>
              <a:rPr lang="id-ID" sz="1800" b="0" dirty="0">
                <a:highlight>
                  <a:srgbClr val="FFFFFF"/>
                </a:highlight>
                <a:latin typeface="Nunito" pitchFamily="2" charset="0"/>
                <a:cs typeface="Arial" panose="020B0604020202020204" pitchFamily="34" charset="0"/>
              </a:rPr>
              <a:t> yang sudah dikelompokkan tersebut akan di </a:t>
            </a:r>
            <a:r>
              <a:rPr lang="id-ID" sz="1800" b="0" dirty="0" err="1">
                <a:highlight>
                  <a:srgbClr val="FFFFFF"/>
                </a:highlight>
                <a:latin typeface="Nunito" pitchFamily="2" charset="0"/>
                <a:cs typeface="Arial" panose="020B0604020202020204" pitchFamily="34" charset="0"/>
              </a:rPr>
              <a:t>tanslasikan</a:t>
            </a:r>
            <a:r>
              <a:rPr lang="id-ID" sz="1800" b="0" dirty="0">
                <a:highlight>
                  <a:srgbClr val="FFFFFF"/>
                </a:highlight>
                <a:latin typeface="Nunito" pitchFamily="2" charset="0"/>
                <a:cs typeface="Arial" panose="020B0604020202020204" pitchFamily="34" charset="0"/>
              </a:rPr>
              <a:t> menjadi agar terlihat bersumber dari </a:t>
            </a:r>
            <a:r>
              <a:rPr lang="id-ID" sz="1800" b="0" dirty="0" err="1">
                <a:highlight>
                  <a:srgbClr val="FFFFFF"/>
                </a:highlight>
                <a:latin typeface="Nunito" pitchFamily="2" charset="0"/>
                <a:cs typeface="Arial" panose="020B0604020202020204" pitchFamily="34" charset="0"/>
              </a:rPr>
              <a:t>ip</a:t>
            </a:r>
            <a:r>
              <a:rPr lang="id-ID" sz="1800" b="0" dirty="0">
                <a:highlight>
                  <a:srgbClr val="FFFFFF"/>
                </a:highlight>
                <a:latin typeface="Nunito" pitchFamily="2" charset="0"/>
                <a:cs typeface="Arial" panose="020B0604020202020204" pitchFamily="34" charset="0"/>
              </a:rPr>
              <a:t> </a:t>
            </a:r>
            <a:r>
              <a:rPr lang="id-ID" sz="1800" b="0" dirty="0" err="1">
                <a:highlight>
                  <a:srgbClr val="FFFFFF"/>
                </a:highlight>
                <a:latin typeface="Nunito" pitchFamily="2" charset="0"/>
                <a:cs typeface="Arial" panose="020B0604020202020204" pitchFamily="34" charset="0"/>
              </a:rPr>
              <a:t>address</a:t>
            </a:r>
            <a:r>
              <a:rPr lang="id-ID" sz="1800" b="0" dirty="0">
                <a:highlight>
                  <a:srgbClr val="FFFFFF"/>
                </a:highlight>
                <a:latin typeface="Nunito" pitchFamily="2" charset="0"/>
                <a:cs typeface="Arial" panose="020B0604020202020204" pitchFamily="34" charset="0"/>
              </a:rPr>
              <a:t> </a:t>
            </a:r>
            <a:r>
              <a:rPr lang="id-ID" sz="1800" b="0" dirty="0" err="1">
                <a:highlight>
                  <a:srgbClr val="FFFFFF"/>
                </a:highlight>
                <a:latin typeface="Nunito" pitchFamily="2" charset="0"/>
                <a:cs typeface="Arial" panose="020B0604020202020204" pitchFamily="34" charset="0"/>
              </a:rPr>
              <a:t>public</a:t>
            </a:r>
            <a:r>
              <a:rPr lang="id-ID" sz="1800" b="0" dirty="0">
                <a:highlight>
                  <a:srgbClr val="FFFFFF"/>
                </a:highlight>
                <a:latin typeface="Nunito" pitchFamily="2" charset="0"/>
                <a:cs typeface="Arial" panose="020B0604020202020204" pitchFamily="34" charset="0"/>
              </a:rPr>
              <a:t> di </a:t>
            </a:r>
            <a:r>
              <a:rPr lang="id-ID" sz="1800" b="0" dirty="0" err="1">
                <a:highlight>
                  <a:srgbClr val="FFFFFF"/>
                </a:highlight>
                <a:latin typeface="Nunito" pitchFamily="2" charset="0"/>
                <a:cs typeface="Arial" panose="020B0604020202020204" pitchFamily="34" charset="0"/>
              </a:rPr>
              <a:t>interface</a:t>
            </a:r>
            <a:r>
              <a:rPr lang="id-ID" sz="1800" b="0" dirty="0">
                <a:highlight>
                  <a:srgbClr val="FFFFFF"/>
                </a:highlight>
                <a:latin typeface="Nunito" pitchFamily="2" charset="0"/>
                <a:cs typeface="Arial" panose="020B0604020202020204" pitchFamily="34" charset="0"/>
              </a:rPr>
              <a:t> </a:t>
            </a:r>
            <a:r>
              <a:rPr lang="id-ID" sz="1800" b="0" dirty="0" err="1">
                <a:highlight>
                  <a:srgbClr val="FFFFFF"/>
                </a:highlight>
                <a:latin typeface="Nunito" pitchFamily="2" charset="0"/>
                <a:cs typeface="Arial" panose="020B0604020202020204" pitchFamily="34" charset="0"/>
              </a:rPr>
              <a:t>bridge</a:t>
            </a:r>
            <a:r>
              <a:rPr lang="id-ID" sz="1800" b="0" dirty="0">
                <a:highlight>
                  <a:srgbClr val="FFFFFF"/>
                </a:highlight>
                <a:latin typeface="Nunito" pitchFamily="2" charset="0"/>
                <a:cs typeface="Arial" panose="020B0604020202020204" pitchFamily="34" charset="0"/>
              </a:rPr>
              <a:t> internet untuk kemudian dilanjutkan ke jaringan di internet</a:t>
            </a:r>
            <a:endParaRPr lang="id-ID" sz="1400" b="0" i="0" dirty="0">
              <a:solidFill>
                <a:srgbClr val="273239"/>
              </a:solidFill>
              <a:effectLst/>
              <a:highlight>
                <a:srgbClr val="FFFFFF"/>
              </a:highlight>
              <a:latin typeface="Nunito" pitchFamily="2" charset="0"/>
              <a:cs typeface="Arial" panose="020B0604020202020204" pitchFamily="34" charset="0"/>
            </a:endParaRPr>
          </a:p>
        </p:txBody>
      </p:sp>
    </p:spTree>
    <p:extLst>
      <p:ext uri="{BB962C8B-B14F-4D97-AF65-F5344CB8AC3E}">
        <p14:creationId xmlns:p14="http://schemas.microsoft.com/office/powerpoint/2010/main" val="2961279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3526928" cy="604781"/>
          </a:xfrm>
        </p:spPr>
        <p:txBody>
          <a:bodyPr/>
          <a:lstStyle/>
          <a:p>
            <a:r>
              <a:rPr lang="id-ID" altLang="ko-KR" dirty="0">
                <a:latin typeface="Arial" panose="020B0604020202020204" pitchFamily="34" charset="0"/>
                <a:cs typeface="Arial" panose="020B0604020202020204" pitchFamily="34" charset="0"/>
              </a:rPr>
              <a:t>Wireless - </a:t>
            </a:r>
            <a:r>
              <a:rPr lang="id-ID" altLang="ko-KR" dirty="0" err="1">
                <a:latin typeface="Arial" panose="020B0604020202020204" pitchFamily="34" charset="0"/>
                <a:cs typeface="Arial" panose="020B0604020202020204" pitchFamily="34" charset="0"/>
              </a:rPr>
              <a:t>Router</a:t>
            </a:r>
            <a:endParaRPr lang="ko-KR" altLang="en-US" dirty="0">
              <a:latin typeface="Arial" panose="020B0604020202020204" pitchFamily="34" charset="0"/>
              <a:cs typeface="Arial" panose="020B0604020202020204" pitchFamily="34" charset="0"/>
            </a:endParaRPr>
          </a:p>
        </p:txBody>
      </p:sp>
      <p:sp>
        <p:nvSpPr>
          <p:cNvPr id="6" name="내용 개체 틀 2">
            <a:extLst>
              <a:ext uri="{FF2B5EF4-FFF2-40B4-BE49-F238E27FC236}">
                <a16:creationId xmlns:a16="http://schemas.microsoft.com/office/drawing/2014/main" id="{C67687F6-2E37-E507-A7BF-9C99CC687068}"/>
              </a:ext>
            </a:extLst>
          </p:cNvPr>
          <p:cNvSpPr txBox="1">
            <a:spLocks/>
          </p:cNvSpPr>
          <p:nvPr/>
        </p:nvSpPr>
        <p:spPr>
          <a:xfrm>
            <a:off x="133006" y="1038895"/>
            <a:ext cx="11938344" cy="604782"/>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400" b="0" i="0" dirty="0">
                <a:solidFill>
                  <a:srgbClr val="273239"/>
                </a:solidFill>
                <a:effectLst/>
                <a:highlight>
                  <a:srgbClr val="FFFFFF"/>
                </a:highlight>
                <a:latin typeface="Nunito" pitchFamily="2" charset="0"/>
                <a:cs typeface="Arial" panose="020B0604020202020204" pitchFamily="34" charset="0"/>
              </a:rPr>
              <a:t>Aktifkan </a:t>
            </a:r>
            <a:r>
              <a:rPr lang="id-ID" sz="2400" b="0" i="0" dirty="0" err="1">
                <a:solidFill>
                  <a:srgbClr val="273239"/>
                </a:solidFill>
                <a:effectLst/>
                <a:highlight>
                  <a:srgbClr val="FFFFFF"/>
                </a:highlight>
                <a:latin typeface="Nunito" pitchFamily="2" charset="0"/>
                <a:cs typeface="Arial" panose="020B0604020202020204" pitchFamily="34" charset="0"/>
              </a:rPr>
              <a:t>interface</a:t>
            </a:r>
            <a:r>
              <a:rPr lang="id-ID" sz="2400" b="0" i="0" dirty="0">
                <a:solidFill>
                  <a:srgbClr val="273239"/>
                </a:solidFill>
                <a:effectLst/>
                <a:highlight>
                  <a:srgbClr val="FFFFFF"/>
                </a:highlight>
                <a:latin typeface="Nunito" pitchFamily="2" charset="0"/>
                <a:cs typeface="Arial" panose="020B0604020202020204" pitchFamily="34" charset="0"/>
              </a:rPr>
              <a:t> </a:t>
            </a:r>
            <a:r>
              <a:rPr lang="id-ID" sz="2400" b="0" i="0" dirty="0" err="1">
                <a:solidFill>
                  <a:srgbClr val="273239"/>
                </a:solidFill>
                <a:effectLst/>
                <a:highlight>
                  <a:srgbClr val="FFFFFF"/>
                </a:highlight>
                <a:latin typeface="Nunito" pitchFamily="2" charset="0"/>
                <a:cs typeface="Arial" panose="020B0604020202020204" pitchFamily="34" charset="0"/>
              </a:rPr>
              <a:t>wireless</a:t>
            </a:r>
            <a:r>
              <a:rPr lang="id-ID" sz="2400" b="0" i="0" dirty="0">
                <a:solidFill>
                  <a:srgbClr val="273239"/>
                </a:solidFill>
                <a:effectLst/>
                <a:highlight>
                  <a:srgbClr val="FFFFFF"/>
                </a:highlight>
                <a:latin typeface="Nunito" pitchFamily="2" charset="0"/>
                <a:cs typeface="Arial" panose="020B0604020202020204" pitchFamily="34" charset="0"/>
              </a:rPr>
              <a:t> pada menu </a:t>
            </a:r>
            <a:r>
              <a:rPr lang="id-ID" sz="2400" b="0" i="0" dirty="0" err="1">
                <a:solidFill>
                  <a:srgbClr val="273239"/>
                </a:solidFill>
                <a:effectLst/>
                <a:highlight>
                  <a:srgbClr val="FFFFFF"/>
                </a:highlight>
                <a:latin typeface="Nunito" pitchFamily="2" charset="0"/>
                <a:cs typeface="Arial" panose="020B0604020202020204" pitchFamily="34" charset="0"/>
              </a:rPr>
              <a:t>interface</a:t>
            </a:r>
            <a:r>
              <a:rPr lang="id-ID" sz="2400" b="0" i="0" dirty="0">
                <a:solidFill>
                  <a:srgbClr val="273239"/>
                </a:solidFill>
                <a:effectLst/>
                <a:highlight>
                  <a:srgbClr val="FFFFFF"/>
                </a:highlight>
                <a:latin typeface="Nunito" pitchFamily="2" charset="0"/>
                <a:cs typeface="Arial" panose="020B0604020202020204" pitchFamily="34" charset="0"/>
              </a:rPr>
              <a:t> kemudian klik kanan pada wlan1, pilih </a:t>
            </a:r>
            <a:r>
              <a:rPr lang="id-ID" sz="2400" b="0" i="0" dirty="0" err="1">
                <a:solidFill>
                  <a:srgbClr val="273239"/>
                </a:solidFill>
                <a:effectLst/>
                <a:highlight>
                  <a:srgbClr val="FFFFFF"/>
                </a:highlight>
                <a:latin typeface="Nunito" pitchFamily="2" charset="0"/>
                <a:cs typeface="Arial" panose="020B0604020202020204" pitchFamily="34" charset="0"/>
              </a:rPr>
              <a:t>enable</a:t>
            </a:r>
            <a:endParaRPr lang="id-ID" sz="2400" b="0" i="0" dirty="0">
              <a:solidFill>
                <a:srgbClr val="273239"/>
              </a:solidFill>
              <a:effectLst/>
              <a:highlight>
                <a:srgbClr val="FFFFFF"/>
              </a:highlight>
              <a:latin typeface="Nunito" pitchFamily="2" charset="0"/>
              <a:cs typeface="Arial" panose="020B0604020202020204" pitchFamily="34" charset="0"/>
            </a:endParaRPr>
          </a:p>
        </p:txBody>
      </p:sp>
      <p:pic>
        <p:nvPicPr>
          <p:cNvPr id="10" name="Picture 9">
            <a:extLst>
              <a:ext uri="{FF2B5EF4-FFF2-40B4-BE49-F238E27FC236}">
                <a16:creationId xmlns:a16="http://schemas.microsoft.com/office/drawing/2014/main" id="{97CCEEB0-0448-14BB-9E00-D142FD0F8FDF}"/>
              </a:ext>
            </a:extLst>
          </p:cNvPr>
          <p:cNvPicPr>
            <a:picLocks noChangeAspect="1"/>
          </p:cNvPicPr>
          <p:nvPr/>
        </p:nvPicPr>
        <p:blipFill>
          <a:blip r:embed="rId3"/>
          <a:stretch>
            <a:fillRect/>
          </a:stretch>
        </p:blipFill>
        <p:spPr>
          <a:xfrm>
            <a:off x="296396" y="2193111"/>
            <a:ext cx="9315194" cy="4201512"/>
          </a:xfrm>
          <a:prstGeom prst="rect">
            <a:avLst/>
          </a:prstGeom>
        </p:spPr>
      </p:pic>
    </p:spTree>
    <p:extLst>
      <p:ext uri="{BB962C8B-B14F-4D97-AF65-F5344CB8AC3E}">
        <p14:creationId xmlns:p14="http://schemas.microsoft.com/office/powerpoint/2010/main" val="1078547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3526928" cy="604781"/>
          </a:xfrm>
        </p:spPr>
        <p:txBody>
          <a:bodyPr/>
          <a:lstStyle/>
          <a:p>
            <a:r>
              <a:rPr lang="id-ID" altLang="ko-KR" dirty="0">
                <a:latin typeface="Arial" panose="020B0604020202020204" pitchFamily="34" charset="0"/>
                <a:cs typeface="Arial" panose="020B0604020202020204" pitchFamily="34" charset="0"/>
              </a:rPr>
              <a:t>Wireless - </a:t>
            </a:r>
            <a:r>
              <a:rPr lang="id-ID" altLang="ko-KR" dirty="0" err="1">
                <a:latin typeface="Arial" panose="020B0604020202020204" pitchFamily="34" charset="0"/>
                <a:cs typeface="Arial" panose="020B0604020202020204" pitchFamily="34" charset="0"/>
              </a:rPr>
              <a:t>Router</a:t>
            </a:r>
            <a:endParaRPr lang="ko-KR" altLang="en-US" dirty="0">
              <a:latin typeface="Arial" panose="020B0604020202020204" pitchFamily="34" charset="0"/>
              <a:cs typeface="Arial" panose="020B0604020202020204" pitchFamily="34" charset="0"/>
            </a:endParaRPr>
          </a:p>
        </p:txBody>
      </p:sp>
      <p:sp>
        <p:nvSpPr>
          <p:cNvPr id="6" name="내용 개체 틀 2">
            <a:extLst>
              <a:ext uri="{FF2B5EF4-FFF2-40B4-BE49-F238E27FC236}">
                <a16:creationId xmlns:a16="http://schemas.microsoft.com/office/drawing/2014/main" id="{C67687F6-2E37-E507-A7BF-9C99CC687068}"/>
              </a:ext>
            </a:extLst>
          </p:cNvPr>
          <p:cNvSpPr txBox="1">
            <a:spLocks/>
          </p:cNvSpPr>
          <p:nvPr/>
        </p:nvSpPr>
        <p:spPr>
          <a:xfrm>
            <a:off x="133006" y="1038895"/>
            <a:ext cx="11938344" cy="604782"/>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000" b="0" i="0" dirty="0">
                <a:solidFill>
                  <a:srgbClr val="273239"/>
                </a:solidFill>
                <a:effectLst/>
                <a:highlight>
                  <a:srgbClr val="FFFFFF"/>
                </a:highlight>
                <a:latin typeface="Nunito" pitchFamily="2" charset="0"/>
                <a:cs typeface="Arial" panose="020B0604020202020204" pitchFamily="34" charset="0"/>
              </a:rPr>
              <a:t>Untuk membuat </a:t>
            </a:r>
            <a:r>
              <a:rPr lang="id-ID" sz="2000" b="0" i="0" dirty="0" err="1">
                <a:solidFill>
                  <a:srgbClr val="273239"/>
                </a:solidFill>
                <a:effectLst/>
                <a:highlight>
                  <a:srgbClr val="FFFFFF"/>
                </a:highlight>
                <a:latin typeface="Nunito" pitchFamily="2" charset="0"/>
                <a:cs typeface="Arial" panose="020B0604020202020204" pitchFamily="34" charset="0"/>
              </a:rPr>
              <a:t>password</a:t>
            </a:r>
            <a:r>
              <a:rPr lang="id-ID" sz="2000" b="0" i="0" dirty="0">
                <a:solidFill>
                  <a:srgbClr val="273239"/>
                </a:solidFill>
                <a:effectLst/>
                <a:highlight>
                  <a:srgbClr val="FFFFFF"/>
                </a:highlight>
                <a:latin typeface="Nunito" pitchFamily="2" charset="0"/>
                <a:cs typeface="Arial" panose="020B0604020202020204" pitchFamily="34" charset="0"/>
              </a:rPr>
              <a:t>, masuk ke tab </a:t>
            </a:r>
            <a:r>
              <a:rPr lang="id-ID" sz="2000" b="0" i="0" dirty="0" err="1">
                <a:solidFill>
                  <a:srgbClr val="273239"/>
                </a:solidFill>
                <a:effectLst/>
                <a:highlight>
                  <a:srgbClr val="FFFFFF"/>
                </a:highlight>
                <a:latin typeface="Nunito" pitchFamily="2" charset="0"/>
                <a:cs typeface="Arial" panose="020B0604020202020204" pitchFamily="34" charset="0"/>
              </a:rPr>
              <a:t>security</a:t>
            </a:r>
            <a:r>
              <a:rPr lang="id-ID" sz="2000" b="0" i="0" dirty="0">
                <a:solidFill>
                  <a:srgbClr val="273239"/>
                </a:solidFill>
                <a:effectLst/>
                <a:highlight>
                  <a:srgbClr val="FFFFFF"/>
                </a:highlight>
                <a:latin typeface="Nunito" pitchFamily="2" charset="0"/>
                <a:cs typeface="Arial" panose="020B0604020202020204" pitchFamily="34" charset="0"/>
              </a:rPr>
              <a:t> </a:t>
            </a:r>
            <a:r>
              <a:rPr lang="id-ID" sz="2000" b="0" i="0" dirty="0" err="1">
                <a:solidFill>
                  <a:srgbClr val="273239"/>
                </a:solidFill>
                <a:effectLst/>
                <a:highlight>
                  <a:srgbClr val="FFFFFF"/>
                </a:highlight>
                <a:latin typeface="Nunito" pitchFamily="2" charset="0"/>
                <a:cs typeface="Arial" panose="020B0604020202020204" pitchFamily="34" charset="0"/>
              </a:rPr>
              <a:t>profile</a:t>
            </a:r>
            <a:r>
              <a:rPr lang="id-ID" sz="2000" b="0" i="0" dirty="0">
                <a:solidFill>
                  <a:srgbClr val="273239"/>
                </a:solidFill>
                <a:effectLst/>
                <a:highlight>
                  <a:srgbClr val="FFFFFF"/>
                </a:highlight>
                <a:latin typeface="Nunito" pitchFamily="2" charset="0"/>
                <a:cs typeface="Arial" panose="020B0604020202020204" pitchFamily="34" charset="0"/>
              </a:rPr>
              <a:t>, edit dengan </a:t>
            </a:r>
            <a:r>
              <a:rPr lang="id-ID" sz="2000" b="0" i="0" dirty="0" err="1">
                <a:solidFill>
                  <a:srgbClr val="273239"/>
                </a:solidFill>
                <a:effectLst/>
                <a:highlight>
                  <a:srgbClr val="FFFFFF"/>
                </a:highlight>
                <a:latin typeface="Nunito" pitchFamily="2" charset="0"/>
                <a:cs typeface="Arial" panose="020B0604020202020204" pitchFamily="34" charset="0"/>
              </a:rPr>
              <a:t>meng</a:t>
            </a:r>
            <a:r>
              <a:rPr lang="id-ID" sz="2000" b="0" i="0" dirty="0">
                <a:solidFill>
                  <a:srgbClr val="273239"/>
                </a:solidFill>
                <a:effectLst/>
                <a:highlight>
                  <a:srgbClr val="FFFFFF"/>
                </a:highlight>
                <a:latin typeface="Nunito" pitchFamily="2" charset="0"/>
                <a:cs typeface="Arial" panose="020B0604020202020204" pitchFamily="34" charset="0"/>
              </a:rPr>
              <a:t>-klik </a:t>
            </a:r>
            <a:r>
              <a:rPr lang="id-ID" sz="2000" b="0" i="0" dirty="0" err="1">
                <a:solidFill>
                  <a:srgbClr val="273239"/>
                </a:solidFill>
                <a:effectLst/>
                <a:highlight>
                  <a:srgbClr val="FFFFFF"/>
                </a:highlight>
                <a:latin typeface="Nunito" pitchFamily="2" charset="0"/>
                <a:cs typeface="Arial" panose="020B0604020202020204" pitchFamily="34" charset="0"/>
              </a:rPr>
              <a:t>double</a:t>
            </a:r>
            <a:r>
              <a:rPr lang="id-ID" sz="2000" b="0" i="0" dirty="0">
                <a:solidFill>
                  <a:srgbClr val="273239"/>
                </a:solidFill>
                <a:effectLst/>
                <a:highlight>
                  <a:srgbClr val="FFFFFF"/>
                </a:highlight>
                <a:latin typeface="Nunito" pitchFamily="2" charset="0"/>
                <a:cs typeface="Arial" panose="020B0604020202020204" pitchFamily="34" charset="0"/>
              </a:rPr>
              <a:t> </a:t>
            </a:r>
            <a:r>
              <a:rPr lang="id-ID" sz="2000" b="0" i="0" dirty="0" err="1">
                <a:solidFill>
                  <a:srgbClr val="273239"/>
                </a:solidFill>
                <a:effectLst/>
                <a:highlight>
                  <a:srgbClr val="FFFFFF"/>
                </a:highlight>
                <a:latin typeface="Nunito" pitchFamily="2" charset="0"/>
                <a:cs typeface="Arial" panose="020B0604020202020204" pitchFamily="34" charset="0"/>
              </a:rPr>
              <a:t>default</a:t>
            </a:r>
            <a:r>
              <a:rPr lang="id-ID" sz="2000" b="0" i="0" dirty="0">
                <a:solidFill>
                  <a:srgbClr val="273239"/>
                </a:solidFill>
                <a:effectLst/>
                <a:highlight>
                  <a:srgbClr val="FFFFFF"/>
                </a:highlight>
                <a:latin typeface="Nunito" pitchFamily="2" charset="0"/>
                <a:cs typeface="Arial" panose="020B0604020202020204" pitchFamily="34" charset="0"/>
              </a:rPr>
              <a:t> </a:t>
            </a:r>
            <a:r>
              <a:rPr lang="id-ID" sz="2000" b="0" i="0" dirty="0" err="1">
                <a:solidFill>
                  <a:srgbClr val="273239"/>
                </a:solidFill>
                <a:effectLst/>
                <a:highlight>
                  <a:srgbClr val="FFFFFF"/>
                </a:highlight>
                <a:latin typeface="Nunito" pitchFamily="2" charset="0"/>
                <a:cs typeface="Arial" panose="020B0604020202020204" pitchFamily="34" charset="0"/>
              </a:rPr>
              <a:t>profile</a:t>
            </a:r>
            <a:r>
              <a:rPr lang="id-ID" sz="2000" b="0" i="0" dirty="0">
                <a:solidFill>
                  <a:srgbClr val="273239"/>
                </a:solidFill>
                <a:effectLst/>
                <a:highlight>
                  <a:srgbClr val="FFFFFF"/>
                </a:highlight>
                <a:latin typeface="Nunito" pitchFamily="2" charset="0"/>
                <a:cs typeface="Arial" panose="020B0604020202020204" pitchFamily="34" charset="0"/>
              </a:rPr>
              <a:t>, lalu masukkan konfigurasi </a:t>
            </a:r>
            <a:r>
              <a:rPr lang="id-ID" sz="2000" b="0" i="0" dirty="0" err="1">
                <a:solidFill>
                  <a:srgbClr val="273239"/>
                </a:solidFill>
                <a:effectLst/>
                <a:highlight>
                  <a:srgbClr val="FFFFFF"/>
                </a:highlight>
                <a:latin typeface="Nunito" pitchFamily="2" charset="0"/>
                <a:cs typeface="Arial" panose="020B0604020202020204" pitchFamily="34" charset="0"/>
              </a:rPr>
              <a:t>dynamic</a:t>
            </a:r>
            <a:r>
              <a:rPr lang="id-ID" sz="2000" b="0" i="0" dirty="0">
                <a:solidFill>
                  <a:srgbClr val="273239"/>
                </a:solidFill>
                <a:effectLst/>
                <a:highlight>
                  <a:srgbClr val="FFFFFF"/>
                </a:highlight>
                <a:latin typeface="Nunito" pitchFamily="2" charset="0"/>
                <a:cs typeface="Arial" panose="020B0604020202020204" pitchFamily="34" charset="0"/>
              </a:rPr>
              <a:t> </a:t>
            </a:r>
            <a:r>
              <a:rPr lang="id-ID" sz="2000" b="0" i="0" dirty="0" err="1">
                <a:solidFill>
                  <a:srgbClr val="273239"/>
                </a:solidFill>
                <a:effectLst/>
                <a:highlight>
                  <a:srgbClr val="FFFFFF"/>
                </a:highlight>
                <a:latin typeface="Nunito" pitchFamily="2" charset="0"/>
                <a:cs typeface="Arial" panose="020B0604020202020204" pitchFamily="34" charset="0"/>
              </a:rPr>
              <a:t>keys</a:t>
            </a:r>
            <a:r>
              <a:rPr lang="id-ID" sz="2000" b="0" i="0" dirty="0">
                <a:solidFill>
                  <a:srgbClr val="273239"/>
                </a:solidFill>
                <a:effectLst/>
                <a:highlight>
                  <a:srgbClr val="FFFFFF"/>
                </a:highlight>
                <a:latin typeface="Nunito" pitchFamily="2" charset="0"/>
                <a:cs typeface="Arial" panose="020B0604020202020204" pitchFamily="34" charset="0"/>
              </a:rPr>
              <a:t> – WPA2 PSK dan masukkan </a:t>
            </a:r>
            <a:r>
              <a:rPr lang="id-ID" sz="2000" b="0" i="0" dirty="0" err="1">
                <a:solidFill>
                  <a:srgbClr val="273239"/>
                </a:solidFill>
                <a:effectLst/>
                <a:highlight>
                  <a:srgbClr val="FFFFFF"/>
                </a:highlight>
                <a:latin typeface="Nunito" pitchFamily="2" charset="0"/>
                <a:cs typeface="Arial" panose="020B0604020202020204" pitchFamily="34" charset="0"/>
              </a:rPr>
              <a:t>password</a:t>
            </a:r>
            <a:r>
              <a:rPr lang="id-ID" sz="2000" b="0" i="0" dirty="0">
                <a:solidFill>
                  <a:srgbClr val="273239"/>
                </a:solidFill>
                <a:effectLst/>
                <a:highlight>
                  <a:srgbClr val="FFFFFF"/>
                </a:highlight>
                <a:latin typeface="Nunito" pitchFamily="2" charset="0"/>
                <a:cs typeface="Arial" panose="020B0604020202020204" pitchFamily="34" charset="0"/>
              </a:rPr>
              <a:t> yang diinginkan</a:t>
            </a:r>
          </a:p>
        </p:txBody>
      </p:sp>
      <p:pic>
        <p:nvPicPr>
          <p:cNvPr id="5" name="Picture 4">
            <a:extLst>
              <a:ext uri="{FF2B5EF4-FFF2-40B4-BE49-F238E27FC236}">
                <a16:creationId xmlns:a16="http://schemas.microsoft.com/office/drawing/2014/main" id="{B53E8E59-0473-39EB-2E09-1D46A30CF987}"/>
              </a:ext>
            </a:extLst>
          </p:cNvPr>
          <p:cNvPicPr>
            <a:picLocks noChangeAspect="1"/>
          </p:cNvPicPr>
          <p:nvPr/>
        </p:nvPicPr>
        <p:blipFill>
          <a:blip r:embed="rId3"/>
          <a:stretch>
            <a:fillRect/>
          </a:stretch>
        </p:blipFill>
        <p:spPr>
          <a:xfrm>
            <a:off x="324456" y="2018713"/>
            <a:ext cx="7454121" cy="4662479"/>
          </a:xfrm>
          <a:prstGeom prst="rect">
            <a:avLst/>
          </a:prstGeom>
        </p:spPr>
      </p:pic>
      <p:sp>
        <p:nvSpPr>
          <p:cNvPr id="7" name="내용 개체 틀 2">
            <a:extLst>
              <a:ext uri="{FF2B5EF4-FFF2-40B4-BE49-F238E27FC236}">
                <a16:creationId xmlns:a16="http://schemas.microsoft.com/office/drawing/2014/main" id="{A392B0E3-A73E-2B31-C811-B3FBDA25DFAD}"/>
              </a:ext>
            </a:extLst>
          </p:cNvPr>
          <p:cNvSpPr txBox="1">
            <a:spLocks/>
          </p:cNvSpPr>
          <p:nvPr/>
        </p:nvSpPr>
        <p:spPr>
          <a:xfrm>
            <a:off x="8081399" y="2060074"/>
            <a:ext cx="3989951" cy="2771418"/>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000" b="0" i="0" dirty="0">
                <a:solidFill>
                  <a:srgbClr val="273239"/>
                </a:solidFill>
                <a:effectLst/>
                <a:highlight>
                  <a:srgbClr val="FFFFFF"/>
                </a:highlight>
                <a:latin typeface="Nunito" pitchFamily="2" charset="0"/>
                <a:cs typeface="Arial" panose="020B0604020202020204" pitchFamily="34" charset="0"/>
              </a:rPr>
              <a:t>Pastikan untuk mengingat </a:t>
            </a:r>
            <a:r>
              <a:rPr lang="id-ID" sz="2000" b="0" i="0" dirty="0" err="1">
                <a:solidFill>
                  <a:srgbClr val="273239"/>
                </a:solidFill>
                <a:effectLst/>
                <a:highlight>
                  <a:srgbClr val="FFFFFF"/>
                </a:highlight>
                <a:latin typeface="Nunito" pitchFamily="2" charset="0"/>
                <a:cs typeface="Arial" panose="020B0604020202020204" pitchFamily="34" charset="0"/>
              </a:rPr>
              <a:t>password</a:t>
            </a:r>
            <a:r>
              <a:rPr lang="id-ID" sz="2000" b="0" i="0" dirty="0">
                <a:solidFill>
                  <a:srgbClr val="273239"/>
                </a:solidFill>
                <a:effectLst/>
                <a:highlight>
                  <a:srgbClr val="FFFFFF"/>
                </a:highlight>
                <a:latin typeface="Nunito" pitchFamily="2" charset="0"/>
                <a:cs typeface="Arial" panose="020B0604020202020204" pitchFamily="34" charset="0"/>
              </a:rPr>
              <a:t> yang dibuat, karena ini akan digunakan ketika kita hendak melakukan koneksi dari laptop/</a:t>
            </a:r>
            <a:r>
              <a:rPr lang="id-ID" sz="2000" b="0" i="0" dirty="0" err="1">
                <a:solidFill>
                  <a:srgbClr val="273239"/>
                </a:solidFill>
                <a:effectLst/>
                <a:highlight>
                  <a:srgbClr val="FFFFFF"/>
                </a:highlight>
                <a:latin typeface="Nunito" pitchFamily="2" charset="0"/>
                <a:cs typeface="Arial" panose="020B0604020202020204" pitchFamily="34" charset="0"/>
              </a:rPr>
              <a:t>pc</a:t>
            </a:r>
            <a:r>
              <a:rPr lang="id-ID" sz="2000" b="0" i="0" dirty="0">
                <a:solidFill>
                  <a:srgbClr val="273239"/>
                </a:solidFill>
                <a:effectLst/>
                <a:highlight>
                  <a:srgbClr val="FFFFFF"/>
                </a:highlight>
                <a:latin typeface="Nunito" pitchFamily="2" charset="0"/>
                <a:cs typeface="Arial" panose="020B0604020202020204" pitchFamily="34" charset="0"/>
              </a:rPr>
              <a:t> ke </a:t>
            </a:r>
            <a:r>
              <a:rPr lang="id-ID" sz="2000" b="0" i="0" dirty="0" err="1">
                <a:solidFill>
                  <a:srgbClr val="273239"/>
                </a:solidFill>
                <a:effectLst/>
                <a:highlight>
                  <a:srgbClr val="FFFFFF"/>
                </a:highlight>
                <a:latin typeface="Nunito" pitchFamily="2" charset="0"/>
                <a:cs typeface="Arial" panose="020B0604020202020204" pitchFamily="34" charset="0"/>
              </a:rPr>
              <a:t>wifi</a:t>
            </a:r>
            <a:r>
              <a:rPr lang="id-ID" sz="2000" b="0" i="0" dirty="0">
                <a:solidFill>
                  <a:srgbClr val="273239"/>
                </a:solidFill>
                <a:effectLst/>
                <a:highlight>
                  <a:srgbClr val="FFFFFF"/>
                </a:highlight>
                <a:latin typeface="Nunito" pitchFamily="2" charset="0"/>
                <a:cs typeface="Arial" panose="020B0604020202020204" pitchFamily="34" charset="0"/>
              </a:rPr>
              <a:t> yang nanti dibuat</a:t>
            </a:r>
          </a:p>
        </p:txBody>
      </p:sp>
    </p:spTree>
    <p:extLst>
      <p:ext uri="{BB962C8B-B14F-4D97-AF65-F5344CB8AC3E}">
        <p14:creationId xmlns:p14="http://schemas.microsoft.com/office/powerpoint/2010/main" val="2043339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3526928" cy="604781"/>
          </a:xfrm>
        </p:spPr>
        <p:txBody>
          <a:bodyPr/>
          <a:lstStyle/>
          <a:p>
            <a:r>
              <a:rPr lang="id-ID" altLang="ko-KR" dirty="0">
                <a:latin typeface="Arial" panose="020B0604020202020204" pitchFamily="34" charset="0"/>
                <a:cs typeface="Arial" panose="020B0604020202020204" pitchFamily="34" charset="0"/>
              </a:rPr>
              <a:t>Wireless - </a:t>
            </a:r>
            <a:r>
              <a:rPr lang="id-ID" altLang="ko-KR" dirty="0" err="1">
                <a:latin typeface="Arial" panose="020B0604020202020204" pitchFamily="34" charset="0"/>
                <a:cs typeface="Arial" panose="020B0604020202020204" pitchFamily="34" charset="0"/>
              </a:rPr>
              <a:t>Router</a:t>
            </a:r>
            <a:endParaRPr lang="ko-KR" altLang="en-US" dirty="0">
              <a:latin typeface="Arial" panose="020B0604020202020204" pitchFamily="34" charset="0"/>
              <a:cs typeface="Arial" panose="020B0604020202020204" pitchFamily="34" charset="0"/>
            </a:endParaRPr>
          </a:p>
        </p:txBody>
      </p:sp>
      <p:sp>
        <p:nvSpPr>
          <p:cNvPr id="6" name="내용 개체 틀 2">
            <a:extLst>
              <a:ext uri="{FF2B5EF4-FFF2-40B4-BE49-F238E27FC236}">
                <a16:creationId xmlns:a16="http://schemas.microsoft.com/office/drawing/2014/main" id="{C67687F6-2E37-E507-A7BF-9C99CC687068}"/>
              </a:ext>
            </a:extLst>
          </p:cNvPr>
          <p:cNvSpPr txBox="1">
            <a:spLocks/>
          </p:cNvSpPr>
          <p:nvPr/>
        </p:nvSpPr>
        <p:spPr>
          <a:xfrm>
            <a:off x="133006" y="1116131"/>
            <a:ext cx="11938344" cy="604782"/>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000" b="0" i="0" dirty="0">
                <a:solidFill>
                  <a:srgbClr val="273239"/>
                </a:solidFill>
                <a:effectLst/>
                <a:highlight>
                  <a:srgbClr val="FFFFFF"/>
                </a:highlight>
                <a:latin typeface="Nunito" pitchFamily="2" charset="0"/>
                <a:cs typeface="Arial" panose="020B0604020202020204" pitchFamily="34" charset="0"/>
              </a:rPr>
              <a:t>Memberikan nama dan pengaturan </a:t>
            </a:r>
            <a:r>
              <a:rPr lang="id-ID" sz="2000" b="0" i="0" dirty="0" err="1">
                <a:solidFill>
                  <a:srgbClr val="273239"/>
                </a:solidFill>
                <a:effectLst/>
                <a:highlight>
                  <a:srgbClr val="FFFFFF"/>
                </a:highlight>
                <a:latin typeface="Nunito" pitchFamily="2" charset="0"/>
                <a:cs typeface="Arial" panose="020B0604020202020204" pitchFamily="34" charset="0"/>
              </a:rPr>
              <a:t>channel</a:t>
            </a:r>
            <a:r>
              <a:rPr lang="id-ID" sz="2000" b="0" i="0" dirty="0">
                <a:solidFill>
                  <a:srgbClr val="273239"/>
                </a:solidFill>
                <a:effectLst/>
                <a:highlight>
                  <a:srgbClr val="FFFFFF"/>
                </a:highlight>
                <a:latin typeface="Nunito" pitchFamily="2" charset="0"/>
                <a:cs typeface="Arial" panose="020B0604020202020204" pitchFamily="34" charset="0"/>
              </a:rPr>
              <a:t> yang diinginkan dilakukan pada tab </a:t>
            </a:r>
            <a:r>
              <a:rPr lang="id-ID" sz="2000" b="0" i="0" dirty="0" err="1">
                <a:solidFill>
                  <a:srgbClr val="273239"/>
                </a:solidFill>
                <a:effectLst/>
                <a:highlight>
                  <a:srgbClr val="FFFFFF"/>
                </a:highlight>
                <a:latin typeface="Nunito" pitchFamily="2" charset="0"/>
                <a:cs typeface="Arial" panose="020B0604020202020204" pitchFamily="34" charset="0"/>
              </a:rPr>
              <a:t>WiFi</a:t>
            </a:r>
            <a:r>
              <a:rPr lang="id-ID" sz="2000" b="0" i="0" dirty="0">
                <a:solidFill>
                  <a:srgbClr val="273239"/>
                </a:solidFill>
                <a:effectLst/>
                <a:highlight>
                  <a:srgbClr val="FFFFFF"/>
                </a:highlight>
                <a:latin typeface="Nunito" pitchFamily="2" charset="0"/>
                <a:cs typeface="Arial" panose="020B0604020202020204" pitchFamily="34" charset="0"/>
              </a:rPr>
              <a:t> </a:t>
            </a:r>
            <a:r>
              <a:rPr lang="id-ID" sz="2000" b="0" i="0" dirty="0" err="1">
                <a:solidFill>
                  <a:srgbClr val="273239"/>
                </a:solidFill>
                <a:effectLst/>
                <a:highlight>
                  <a:srgbClr val="FFFFFF"/>
                </a:highlight>
                <a:latin typeface="Nunito" pitchFamily="2" charset="0"/>
                <a:cs typeface="Arial" panose="020B0604020202020204" pitchFamily="34" charset="0"/>
              </a:rPr>
              <a:t>Interface</a:t>
            </a:r>
            <a:endParaRPr lang="id-ID" sz="2000" b="0" i="0" dirty="0">
              <a:solidFill>
                <a:srgbClr val="273239"/>
              </a:solidFill>
              <a:effectLst/>
              <a:highlight>
                <a:srgbClr val="FFFFFF"/>
              </a:highlight>
              <a:latin typeface="Nunito" pitchFamily="2" charset="0"/>
              <a:cs typeface="Arial" panose="020B0604020202020204" pitchFamily="34" charset="0"/>
            </a:endParaRPr>
          </a:p>
        </p:txBody>
      </p:sp>
      <p:pic>
        <p:nvPicPr>
          <p:cNvPr id="8" name="Picture 7">
            <a:extLst>
              <a:ext uri="{FF2B5EF4-FFF2-40B4-BE49-F238E27FC236}">
                <a16:creationId xmlns:a16="http://schemas.microsoft.com/office/drawing/2014/main" id="{B7C404F7-A93A-8A7F-F5F0-B3684A3E122F}"/>
              </a:ext>
            </a:extLst>
          </p:cNvPr>
          <p:cNvPicPr>
            <a:picLocks noChangeAspect="1"/>
          </p:cNvPicPr>
          <p:nvPr/>
        </p:nvPicPr>
        <p:blipFill>
          <a:blip r:embed="rId3"/>
          <a:stretch>
            <a:fillRect/>
          </a:stretch>
        </p:blipFill>
        <p:spPr>
          <a:xfrm>
            <a:off x="240789" y="1689999"/>
            <a:ext cx="5888559" cy="1206719"/>
          </a:xfrm>
          <a:prstGeom prst="rect">
            <a:avLst/>
          </a:prstGeom>
        </p:spPr>
      </p:pic>
      <p:pic>
        <p:nvPicPr>
          <p:cNvPr id="10" name="Picture 9">
            <a:extLst>
              <a:ext uri="{FF2B5EF4-FFF2-40B4-BE49-F238E27FC236}">
                <a16:creationId xmlns:a16="http://schemas.microsoft.com/office/drawing/2014/main" id="{AE3EE71C-CCC4-95D6-BC05-ED0B93045D51}"/>
              </a:ext>
            </a:extLst>
          </p:cNvPr>
          <p:cNvPicPr>
            <a:picLocks noChangeAspect="1"/>
          </p:cNvPicPr>
          <p:nvPr/>
        </p:nvPicPr>
        <p:blipFill rotWithShape="1">
          <a:blip r:embed="rId4"/>
          <a:srcRect b="22357"/>
          <a:stretch/>
        </p:blipFill>
        <p:spPr>
          <a:xfrm>
            <a:off x="240789" y="2988832"/>
            <a:ext cx="4144511" cy="3759330"/>
          </a:xfrm>
          <a:prstGeom prst="rect">
            <a:avLst/>
          </a:prstGeom>
        </p:spPr>
      </p:pic>
      <p:sp>
        <p:nvSpPr>
          <p:cNvPr id="11" name="내용 개체 틀 2">
            <a:extLst>
              <a:ext uri="{FF2B5EF4-FFF2-40B4-BE49-F238E27FC236}">
                <a16:creationId xmlns:a16="http://schemas.microsoft.com/office/drawing/2014/main" id="{5C0851FA-98A8-8BB8-3438-9A031C686B3E}"/>
              </a:ext>
            </a:extLst>
          </p:cNvPr>
          <p:cNvSpPr txBox="1">
            <a:spLocks/>
          </p:cNvSpPr>
          <p:nvPr/>
        </p:nvSpPr>
        <p:spPr>
          <a:xfrm>
            <a:off x="4578177" y="3076832"/>
            <a:ext cx="5041557" cy="3666868"/>
          </a:xfrm>
          <a:prstGeom prst="rect">
            <a:avLst/>
          </a:prstGeom>
        </p:spPr>
        <p:txBody>
          <a:bodyPr vert="horz" wrap="square" lIns="91440" tIns="45720" rIns="91440" bIns="45720" rtlCol="0">
            <a:normAutofit fontScale="70000" lnSpcReduction="20000"/>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latinLnBrk="0"/>
            <a:r>
              <a:rPr lang="id-ID" b="0" dirty="0">
                <a:latin typeface="Nunito" pitchFamily="2" charset="0"/>
                <a:cs typeface="Arial" panose="020B0604020202020204" pitchFamily="34" charset="0"/>
              </a:rPr>
              <a:t>Pastikan mode </a:t>
            </a:r>
            <a:r>
              <a:rPr lang="id-ID" b="0" dirty="0" err="1">
                <a:latin typeface="Nunito" pitchFamily="2" charset="0"/>
                <a:cs typeface="Arial" panose="020B0604020202020204" pitchFamily="34" charset="0"/>
              </a:rPr>
              <a:t>wireless</a:t>
            </a:r>
            <a:r>
              <a:rPr lang="id-ID" b="0" dirty="0">
                <a:latin typeface="Nunito" pitchFamily="2" charset="0"/>
                <a:cs typeface="Arial" panose="020B0604020202020204" pitchFamily="34" charset="0"/>
              </a:rPr>
              <a:t> adalah </a:t>
            </a:r>
            <a:r>
              <a:rPr lang="id-ID" b="0" dirty="0" err="1">
                <a:latin typeface="Nunito" pitchFamily="2" charset="0"/>
                <a:cs typeface="Arial" panose="020B0604020202020204" pitchFamily="34" charset="0"/>
              </a:rPr>
              <a:t>ap_bridge</a:t>
            </a:r>
            <a:endParaRPr lang="id-ID" b="0" dirty="0">
              <a:latin typeface="Nunito" pitchFamily="2" charset="0"/>
              <a:cs typeface="Arial" panose="020B0604020202020204" pitchFamily="34" charset="0"/>
            </a:endParaRPr>
          </a:p>
          <a:p>
            <a:pPr fontAlgn="base" latinLnBrk="0"/>
            <a:r>
              <a:rPr lang="id-ID" b="0" dirty="0" err="1">
                <a:latin typeface="Nunito" pitchFamily="2" charset="0"/>
                <a:cs typeface="Arial" panose="020B0604020202020204" pitchFamily="34" charset="0"/>
              </a:rPr>
              <a:t>Frequency</a:t>
            </a:r>
            <a:r>
              <a:rPr lang="id-ID" b="0" dirty="0">
                <a:latin typeface="Nunito" pitchFamily="2" charset="0"/>
                <a:cs typeface="Arial" panose="020B0604020202020204" pitchFamily="34" charset="0"/>
              </a:rPr>
              <a:t> merupakan pilihan kanal </a:t>
            </a:r>
            <a:r>
              <a:rPr lang="id-ID" b="0" dirty="0" err="1">
                <a:latin typeface="Nunito" pitchFamily="2" charset="0"/>
                <a:cs typeface="Arial" panose="020B0604020202020204" pitchFamily="34" charset="0"/>
              </a:rPr>
              <a:t>wifi</a:t>
            </a:r>
            <a:r>
              <a:rPr lang="id-ID" b="0" dirty="0">
                <a:latin typeface="Nunito" pitchFamily="2" charset="0"/>
                <a:cs typeface="Arial" panose="020B0604020202020204" pitchFamily="34" charset="0"/>
              </a:rPr>
              <a:t> yang diinginkan, </a:t>
            </a:r>
            <a:r>
              <a:rPr lang="id-ID" b="0" dirty="0" err="1">
                <a:latin typeface="Nunito" pitchFamily="2" charset="0"/>
                <a:cs typeface="Arial" panose="020B0604020202020204" pitchFamily="34" charset="0"/>
              </a:rPr>
              <a:t>mikrotik</a:t>
            </a:r>
            <a:r>
              <a:rPr lang="id-ID" b="0" dirty="0">
                <a:latin typeface="Nunito" pitchFamily="2" charset="0"/>
                <a:cs typeface="Arial" panose="020B0604020202020204" pitchFamily="34" charset="0"/>
              </a:rPr>
              <a:t> tidak menuliskan nomor melainkan frekuensi kanal langsung</a:t>
            </a:r>
          </a:p>
          <a:p>
            <a:pPr fontAlgn="base" latinLnBrk="0"/>
            <a:r>
              <a:rPr lang="id-ID" b="0" dirty="0">
                <a:latin typeface="Nunito" pitchFamily="2" charset="0"/>
                <a:cs typeface="Arial" panose="020B0604020202020204" pitchFamily="34" charset="0"/>
              </a:rPr>
              <a:t>SSID merupakan nama </a:t>
            </a:r>
            <a:r>
              <a:rPr lang="id-ID" b="0" dirty="0" err="1">
                <a:latin typeface="Nunito" pitchFamily="2" charset="0"/>
                <a:cs typeface="Arial" panose="020B0604020202020204" pitchFamily="34" charset="0"/>
              </a:rPr>
              <a:t>wifi</a:t>
            </a:r>
            <a:r>
              <a:rPr lang="id-ID" b="0" dirty="0">
                <a:latin typeface="Nunito" pitchFamily="2" charset="0"/>
                <a:cs typeface="Arial" panose="020B0604020202020204" pitchFamily="34" charset="0"/>
              </a:rPr>
              <a:t> yang akan tampil ketika laptop/</a:t>
            </a:r>
            <a:r>
              <a:rPr lang="id-ID" b="0" dirty="0" err="1">
                <a:latin typeface="Nunito" pitchFamily="2" charset="0"/>
                <a:cs typeface="Arial" panose="020B0604020202020204" pitchFamily="34" charset="0"/>
              </a:rPr>
              <a:t>pc</a:t>
            </a:r>
            <a:r>
              <a:rPr lang="id-ID" b="0" dirty="0">
                <a:latin typeface="Nunito" pitchFamily="2" charset="0"/>
                <a:cs typeface="Arial" panose="020B0604020202020204" pitchFamily="34" charset="0"/>
              </a:rPr>
              <a:t> melakukan </a:t>
            </a:r>
            <a:r>
              <a:rPr lang="id-ID" b="0" dirty="0" err="1">
                <a:latin typeface="Nunito" pitchFamily="2" charset="0"/>
                <a:cs typeface="Arial" panose="020B0604020202020204" pitchFamily="34" charset="0"/>
              </a:rPr>
              <a:t>scanning</a:t>
            </a:r>
            <a:r>
              <a:rPr lang="id-ID" b="0" dirty="0">
                <a:latin typeface="Nunito" pitchFamily="2" charset="0"/>
                <a:cs typeface="Arial" panose="020B0604020202020204" pitchFamily="34" charset="0"/>
              </a:rPr>
              <a:t> sinyal </a:t>
            </a:r>
            <a:r>
              <a:rPr lang="id-ID" b="0" dirty="0" err="1">
                <a:latin typeface="Nunito" pitchFamily="2" charset="0"/>
                <a:cs typeface="Arial" panose="020B0604020202020204" pitchFamily="34" charset="0"/>
              </a:rPr>
              <a:t>wifi</a:t>
            </a:r>
            <a:endParaRPr lang="id-ID" b="0" dirty="0">
              <a:latin typeface="Nunito" pitchFamily="2" charset="0"/>
              <a:cs typeface="Arial" panose="020B0604020202020204" pitchFamily="34" charset="0"/>
            </a:endParaRPr>
          </a:p>
        </p:txBody>
      </p:sp>
    </p:spTree>
    <p:extLst>
      <p:ext uri="{BB962C8B-B14F-4D97-AF65-F5344CB8AC3E}">
        <p14:creationId xmlns:p14="http://schemas.microsoft.com/office/powerpoint/2010/main" val="237728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4653838" cy="604781"/>
          </a:xfrm>
        </p:spPr>
        <p:txBody>
          <a:bodyPr/>
          <a:lstStyle/>
          <a:p>
            <a:r>
              <a:rPr lang="id-ID" altLang="ko-KR" dirty="0">
                <a:latin typeface="Arial" panose="020B0604020202020204" pitchFamily="34" charset="0"/>
                <a:cs typeface="Arial" panose="020B0604020202020204" pitchFamily="34" charset="0"/>
              </a:rPr>
              <a:t>Pengujian </a:t>
            </a:r>
            <a:r>
              <a:rPr lang="id-ID" altLang="ko-KR" dirty="0" err="1">
                <a:latin typeface="Arial" panose="020B0604020202020204" pitchFamily="34" charset="0"/>
                <a:cs typeface="Arial" panose="020B0604020202020204" pitchFamily="34" charset="0"/>
              </a:rPr>
              <a:t>Wifi</a:t>
            </a:r>
            <a:r>
              <a:rPr lang="id-ID" altLang="ko-KR" dirty="0">
                <a:latin typeface="Arial" panose="020B0604020202020204" pitchFamily="34" charset="0"/>
                <a:cs typeface="Arial" panose="020B0604020202020204" pitchFamily="34" charset="0"/>
              </a:rPr>
              <a:t> - Laptop</a:t>
            </a:r>
            <a:endParaRPr lang="ko-KR" altLang="en-US" dirty="0">
              <a:latin typeface="Arial" panose="020B0604020202020204" pitchFamily="34" charset="0"/>
              <a:cs typeface="Arial" panose="020B0604020202020204" pitchFamily="34" charset="0"/>
            </a:endParaRPr>
          </a:p>
        </p:txBody>
      </p:sp>
      <p:sp>
        <p:nvSpPr>
          <p:cNvPr id="6" name="내용 개체 틀 2">
            <a:extLst>
              <a:ext uri="{FF2B5EF4-FFF2-40B4-BE49-F238E27FC236}">
                <a16:creationId xmlns:a16="http://schemas.microsoft.com/office/drawing/2014/main" id="{C67687F6-2E37-E507-A7BF-9C99CC687068}"/>
              </a:ext>
            </a:extLst>
          </p:cNvPr>
          <p:cNvSpPr txBox="1">
            <a:spLocks/>
          </p:cNvSpPr>
          <p:nvPr/>
        </p:nvSpPr>
        <p:spPr>
          <a:xfrm>
            <a:off x="133006" y="1116131"/>
            <a:ext cx="11938344" cy="604782"/>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000" b="0" i="0" dirty="0">
                <a:solidFill>
                  <a:srgbClr val="273239"/>
                </a:solidFill>
                <a:effectLst/>
                <a:highlight>
                  <a:srgbClr val="FFFFFF"/>
                </a:highlight>
                <a:latin typeface="Nunito" pitchFamily="2" charset="0"/>
                <a:cs typeface="Arial" panose="020B0604020202020204" pitchFamily="34" charset="0"/>
              </a:rPr>
              <a:t>Scan </a:t>
            </a:r>
            <a:r>
              <a:rPr lang="id-ID" sz="2000" b="0" i="0" dirty="0" err="1">
                <a:solidFill>
                  <a:srgbClr val="273239"/>
                </a:solidFill>
                <a:effectLst/>
                <a:highlight>
                  <a:srgbClr val="FFFFFF"/>
                </a:highlight>
                <a:latin typeface="Nunito" pitchFamily="2" charset="0"/>
                <a:cs typeface="Arial" panose="020B0604020202020204" pitchFamily="34" charset="0"/>
              </a:rPr>
              <a:t>wifi</a:t>
            </a:r>
            <a:r>
              <a:rPr lang="id-ID" sz="2000" b="0" i="0" dirty="0">
                <a:solidFill>
                  <a:srgbClr val="273239"/>
                </a:solidFill>
                <a:effectLst/>
                <a:highlight>
                  <a:srgbClr val="FFFFFF"/>
                </a:highlight>
                <a:latin typeface="Nunito" pitchFamily="2" charset="0"/>
                <a:cs typeface="Arial" panose="020B0604020202020204" pitchFamily="34" charset="0"/>
              </a:rPr>
              <a:t> di laptop dapat dilakukan pada menu </a:t>
            </a:r>
            <a:r>
              <a:rPr lang="id-ID" sz="2000" b="0" i="0" dirty="0" err="1">
                <a:solidFill>
                  <a:srgbClr val="273239"/>
                </a:solidFill>
                <a:effectLst/>
                <a:highlight>
                  <a:srgbClr val="FFFFFF"/>
                </a:highlight>
                <a:latin typeface="Nunito" pitchFamily="2" charset="0"/>
                <a:cs typeface="Arial" panose="020B0604020202020204" pitchFamily="34" charset="0"/>
              </a:rPr>
              <a:t>setting</a:t>
            </a:r>
            <a:r>
              <a:rPr lang="id-ID" sz="2000" b="0" dirty="0">
                <a:solidFill>
                  <a:srgbClr val="273239"/>
                </a:solidFill>
                <a:highlight>
                  <a:srgbClr val="FFFFFF"/>
                </a:highlight>
                <a:latin typeface="Nunito" pitchFamily="2" charset="0"/>
                <a:cs typeface="Arial" panose="020B0604020202020204" pitchFamily="34" charset="0"/>
              </a:rPr>
              <a:t> -  </a:t>
            </a:r>
            <a:r>
              <a:rPr lang="id-ID" sz="2000" b="0" dirty="0" err="1">
                <a:solidFill>
                  <a:srgbClr val="273239"/>
                </a:solidFill>
                <a:highlight>
                  <a:srgbClr val="FFFFFF"/>
                </a:highlight>
                <a:latin typeface="Nunito" pitchFamily="2" charset="0"/>
                <a:cs typeface="Arial" panose="020B0604020202020204" pitchFamily="34" charset="0"/>
              </a:rPr>
              <a:t>network</a:t>
            </a:r>
            <a:r>
              <a:rPr lang="id-ID" sz="2000" b="0" dirty="0">
                <a:solidFill>
                  <a:srgbClr val="273239"/>
                </a:solidFill>
                <a:highlight>
                  <a:srgbClr val="FFFFFF"/>
                </a:highlight>
                <a:latin typeface="Nunito" pitchFamily="2" charset="0"/>
                <a:cs typeface="Arial" panose="020B0604020202020204" pitchFamily="34" charset="0"/>
              </a:rPr>
              <a:t> </a:t>
            </a:r>
            <a:r>
              <a:rPr lang="id-ID" sz="2000" b="0" dirty="0" err="1">
                <a:solidFill>
                  <a:srgbClr val="273239"/>
                </a:solidFill>
                <a:highlight>
                  <a:srgbClr val="FFFFFF"/>
                </a:highlight>
                <a:latin typeface="Nunito" pitchFamily="2" charset="0"/>
                <a:cs typeface="Arial" panose="020B0604020202020204" pitchFamily="34" charset="0"/>
              </a:rPr>
              <a:t>and</a:t>
            </a:r>
            <a:r>
              <a:rPr lang="id-ID" sz="2000" b="0" dirty="0">
                <a:solidFill>
                  <a:srgbClr val="273239"/>
                </a:solidFill>
                <a:highlight>
                  <a:srgbClr val="FFFFFF"/>
                </a:highlight>
                <a:latin typeface="Nunito" pitchFamily="2" charset="0"/>
                <a:cs typeface="Arial" panose="020B0604020202020204" pitchFamily="34" charset="0"/>
              </a:rPr>
              <a:t> internet – </a:t>
            </a:r>
            <a:r>
              <a:rPr lang="id-ID" sz="2000" b="0" dirty="0" err="1">
                <a:solidFill>
                  <a:srgbClr val="273239"/>
                </a:solidFill>
                <a:highlight>
                  <a:srgbClr val="FFFFFF"/>
                </a:highlight>
                <a:latin typeface="Nunito" pitchFamily="2" charset="0"/>
                <a:cs typeface="Arial" panose="020B0604020202020204" pitchFamily="34" charset="0"/>
              </a:rPr>
              <a:t>show</a:t>
            </a:r>
            <a:r>
              <a:rPr lang="id-ID" sz="2000" b="0" dirty="0">
                <a:solidFill>
                  <a:srgbClr val="273239"/>
                </a:solidFill>
                <a:highlight>
                  <a:srgbClr val="FFFFFF"/>
                </a:highlight>
                <a:latin typeface="Nunito" pitchFamily="2" charset="0"/>
                <a:cs typeface="Arial" panose="020B0604020202020204" pitchFamily="34" charset="0"/>
              </a:rPr>
              <a:t> </a:t>
            </a:r>
            <a:r>
              <a:rPr lang="id-ID" sz="2000" b="0" dirty="0" err="1">
                <a:solidFill>
                  <a:srgbClr val="273239"/>
                </a:solidFill>
                <a:highlight>
                  <a:srgbClr val="FFFFFF"/>
                </a:highlight>
                <a:latin typeface="Nunito" pitchFamily="2" charset="0"/>
                <a:cs typeface="Arial" panose="020B0604020202020204" pitchFamily="34" charset="0"/>
              </a:rPr>
              <a:t>available</a:t>
            </a:r>
            <a:r>
              <a:rPr lang="id-ID" sz="2000" b="0" dirty="0">
                <a:solidFill>
                  <a:srgbClr val="273239"/>
                </a:solidFill>
                <a:highlight>
                  <a:srgbClr val="FFFFFF"/>
                </a:highlight>
                <a:latin typeface="Nunito" pitchFamily="2" charset="0"/>
                <a:cs typeface="Arial" panose="020B0604020202020204" pitchFamily="34" charset="0"/>
              </a:rPr>
              <a:t> </a:t>
            </a:r>
            <a:r>
              <a:rPr lang="id-ID" sz="2000" b="0" dirty="0" err="1">
                <a:solidFill>
                  <a:srgbClr val="273239"/>
                </a:solidFill>
                <a:highlight>
                  <a:srgbClr val="FFFFFF"/>
                </a:highlight>
                <a:latin typeface="Nunito" pitchFamily="2" charset="0"/>
                <a:cs typeface="Arial" panose="020B0604020202020204" pitchFamily="34" charset="0"/>
              </a:rPr>
              <a:t>networks</a:t>
            </a:r>
            <a:r>
              <a:rPr lang="id-ID" sz="2000" b="0" dirty="0">
                <a:solidFill>
                  <a:srgbClr val="273239"/>
                </a:solidFill>
                <a:highlight>
                  <a:srgbClr val="FFFFFF"/>
                </a:highlight>
                <a:latin typeface="Nunito" pitchFamily="2" charset="0"/>
                <a:cs typeface="Arial" panose="020B0604020202020204" pitchFamily="34" charset="0"/>
              </a:rPr>
              <a:t> – cari nama </a:t>
            </a:r>
            <a:r>
              <a:rPr lang="id-ID" sz="2000" b="0" dirty="0" err="1">
                <a:solidFill>
                  <a:srgbClr val="273239"/>
                </a:solidFill>
                <a:highlight>
                  <a:srgbClr val="FFFFFF"/>
                </a:highlight>
                <a:latin typeface="Nunito" pitchFamily="2" charset="0"/>
                <a:cs typeface="Arial" panose="020B0604020202020204" pitchFamily="34" charset="0"/>
              </a:rPr>
              <a:t>wifi</a:t>
            </a:r>
            <a:r>
              <a:rPr lang="id-ID" sz="2000" b="0" dirty="0">
                <a:solidFill>
                  <a:srgbClr val="273239"/>
                </a:solidFill>
                <a:highlight>
                  <a:srgbClr val="FFFFFF"/>
                </a:highlight>
                <a:latin typeface="Nunito" pitchFamily="2" charset="0"/>
                <a:cs typeface="Arial" panose="020B0604020202020204" pitchFamily="34" charset="0"/>
              </a:rPr>
              <a:t> yang sesuai dengan konfigurasi yang dilakukan, masukkan </a:t>
            </a:r>
            <a:r>
              <a:rPr lang="id-ID" sz="2000" b="0" dirty="0" err="1">
                <a:solidFill>
                  <a:srgbClr val="273239"/>
                </a:solidFill>
                <a:highlight>
                  <a:srgbClr val="FFFFFF"/>
                </a:highlight>
                <a:latin typeface="Nunito" pitchFamily="2" charset="0"/>
                <a:cs typeface="Arial" panose="020B0604020202020204" pitchFamily="34" charset="0"/>
              </a:rPr>
              <a:t>password</a:t>
            </a:r>
            <a:r>
              <a:rPr lang="id-ID" sz="2000" b="0" dirty="0">
                <a:solidFill>
                  <a:srgbClr val="273239"/>
                </a:solidFill>
                <a:highlight>
                  <a:srgbClr val="FFFFFF"/>
                </a:highlight>
                <a:latin typeface="Nunito" pitchFamily="2" charset="0"/>
                <a:cs typeface="Arial" panose="020B0604020202020204" pitchFamily="34" charset="0"/>
              </a:rPr>
              <a:t> dan klik </a:t>
            </a:r>
            <a:r>
              <a:rPr lang="id-ID" sz="2000" b="0" dirty="0" err="1">
                <a:solidFill>
                  <a:srgbClr val="273239"/>
                </a:solidFill>
                <a:highlight>
                  <a:srgbClr val="FFFFFF"/>
                </a:highlight>
                <a:latin typeface="Nunito" pitchFamily="2" charset="0"/>
                <a:cs typeface="Arial" panose="020B0604020202020204" pitchFamily="34" charset="0"/>
              </a:rPr>
              <a:t>next</a:t>
            </a:r>
            <a:endParaRPr lang="id-ID" sz="2000" b="0" i="0" dirty="0">
              <a:solidFill>
                <a:srgbClr val="273239"/>
              </a:solidFill>
              <a:effectLst/>
              <a:highlight>
                <a:srgbClr val="FFFFFF"/>
              </a:highlight>
              <a:latin typeface="Nunito" pitchFamily="2" charset="0"/>
              <a:cs typeface="Arial" panose="020B0604020202020204" pitchFamily="34" charset="0"/>
            </a:endParaRPr>
          </a:p>
        </p:txBody>
      </p:sp>
      <p:pic>
        <p:nvPicPr>
          <p:cNvPr id="9" name="Picture 8">
            <a:extLst>
              <a:ext uri="{FF2B5EF4-FFF2-40B4-BE49-F238E27FC236}">
                <a16:creationId xmlns:a16="http://schemas.microsoft.com/office/drawing/2014/main" id="{06BEC820-2292-36D8-D4CD-A1E7D507072C}"/>
              </a:ext>
            </a:extLst>
          </p:cNvPr>
          <p:cNvPicPr>
            <a:picLocks noChangeAspect="1"/>
          </p:cNvPicPr>
          <p:nvPr/>
        </p:nvPicPr>
        <p:blipFill>
          <a:blip r:embed="rId3"/>
          <a:stretch>
            <a:fillRect/>
          </a:stretch>
        </p:blipFill>
        <p:spPr>
          <a:xfrm>
            <a:off x="240789" y="2440543"/>
            <a:ext cx="4073883" cy="4107081"/>
          </a:xfrm>
          <a:prstGeom prst="rect">
            <a:avLst/>
          </a:prstGeom>
        </p:spPr>
      </p:pic>
      <p:pic>
        <p:nvPicPr>
          <p:cNvPr id="13" name="Picture 12">
            <a:extLst>
              <a:ext uri="{FF2B5EF4-FFF2-40B4-BE49-F238E27FC236}">
                <a16:creationId xmlns:a16="http://schemas.microsoft.com/office/drawing/2014/main" id="{D2473906-D09D-D73C-790B-A3D12268A067}"/>
              </a:ext>
            </a:extLst>
          </p:cNvPr>
          <p:cNvPicPr>
            <a:picLocks noChangeAspect="1"/>
          </p:cNvPicPr>
          <p:nvPr/>
        </p:nvPicPr>
        <p:blipFill>
          <a:blip r:embed="rId4"/>
          <a:stretch>
            <a:fillRect/>
          </a:stretch>
        </p:blipFill>
        <p:spPr>
          <a:xfrm>
            <a:off x="5168146" y="2440543"/>
            <a:ext cx="3751030" cy="4190557"/>
          </a:xfrm>
          <a:prstGeom prst="rect">
            <a:avLst/>
          </a:prstGeom>
        </p:spPr>
      </p:pic>
      <p:sp>
        <p:nvSpPr>
          <p:cNvPr id="14" name="내용 개체 틀 2">
            <a:extLst>
              <a:ext uri="{FF2B5EF4-FFF2-40B4-BE49-F238E27FC236}">
                <a16:creationId xmlns:a16="http://schemas.microsoft.com/office/drawing/2014/main" id="{27D15602-708E-DD12-AD20-9FE5CC1E4383}"/>
              </a:ext>
            </a:extLst>
          </p:cNvPr>
          <p:cNvSpPr txBox="1">
            <a:spLocks/>
          </p:cNvSpPr>
          <p:nvPr/>
        </p:nvSpPr>
        <p:spPr>
          <a:xfrm>
            <a:off x="9700054" y="2440542"/>
            <a:ext cx="2371296" cy="2390949"/>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latinLnBrk="0">
              <a:buNone/>
            </a:pPr>
            <a:r>
              <a:rPr lang="id-ID" sz="2000" b="0" i="0" dirty="0" err="1">
                <a:solidFill>
                  <a:srgbClr val="273239"/>
                </a:solidFill>
                <a:effectLst/>
                <a:highlight>
                  <a:srgbClr val="FFFFFF"/>
                </a:highlight>
                <a:latin typeface="Nunito" pitchFamily="2" charset="0"/>
                <a:cs typeface="Arial" panose="020B0604020202020204" pitchFamily="34" charset="0"/>
              </a:rPr>
              <a:t>Wifi</a:t>
            </a:r>
            <a:r>
              <a:rPr lang="id-ID" sz="2000" b="0" i="0" dirty="0">
                <a:solidFill>
                  <a:srgbClr val="273239"/>
                </a:solidFill>
                <a:effectLst/>
                <a:highlight>
                  <a:srgbClr val="FFFFFF"/>
                </a:highlight>
                <a:latin typeface="Nunito" pitchFamily="2" charset="0"/>
                <a:cs typeface="Arial" panose="020B0604020202020204" pitchFamily="34" charset="0"/>
              </a:rPr>
              <a:t> sudah dapat digunakan untuk mengakses internet</a:t>
            </a:r>
          </a:p>
        </p:txBody>
      </p:sp>
    </p:spTree>
    <p:extLst>
      <p:ext uri="{BB962C8B-B14F-4D97-AF65-F5344CB8AC3E}">
        <p14:creationId xmlns:p14="http://schemas.microsoft.com/office/powerpoint/2010/main" val="303417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1B92995-DE89-4B4E-915F-9D5C47F97480}"/>
              </a:ext>
            </a:extLst>
          </p:cNvPr>
          <p:cNvSpPr>
            <a:spLocks noGrp="1"/>
          </p:cNvSpPr>
          <p:nvPr>
            <p:ph type="title"/>
          </p:nvPr>
        </p:nvSpPr>
        <p:spPr>
          <a:xfrm>
            <a:off x="1120302" y="3290493"/>
            <a:ext cx="10515600" cy="1200329"/>
          </a:xfrm>
        </p:spPr>
        <p:txBody>
          <a:bodyPr/>
          <a:lstStyle/>
          <a:p>
            <a:r>
              <a:rPr lang="id-ID" altLang="ko-KR" sz="8000" dirty="0">
                <a:latin typeface="Arial" panose="020B0604020202020204" pitchFamily="34" charset="0"/>
                <a:cs typeface="Arial" panose="020B0604020202020204" pitchFamily="34" charset="0"/>
              </a:rPr>
              <a:t>Kesimpulan</a:t>
            </a:r>
            <a:endParaRPr lang="ko-KR" altLang="en-US" sz="8000" dirty="0">
              <a:latin typeface="Arial" panose="020B0604020202020204" pitchFamily="34" charset="0"/>
              <a:cs typeface="Arial" panose="020B0604020202020204" pitchFamily="34" charset="0"/>
            </a:endParaRPr>
          </a:p>
        </p:txBody>
      </p:sp>
      <p:sp>
        <p:nvSpPr>
          <p:cNvPr id="3" name="대각선 방향의 모서리가 둥근 사각형 175">
            <a:extLst>
              <a:ext uri="{FF2B5EF4-FFF2-40B4-BE49-F238E27FC236}">
                <a16:creationId xmlns:a16="http://schemas.microsoft.com/office/drawing/2014/main" id="{49987A58-EA8A-4EE5-B048-BC1CF79AFA7A}"/>
              </a:ext>
            </a:extLst>
          </p:cNvPr>
          <p:cNvSpPr/>
          <p:nvPr/>
        </p:nvSpPr>
        <p:spPr bwMode="auto">
          <a:xfrm>
            <a:off x="1345965" y="1113896"/>
            <a:ext cx="1579196" cy="1221699"/>
          </a:xfrm>
          <a:prstGeom prst="round2DiagRect">
            <a:avLst>
              <a:gd name="adj1" fmla="val 34495"/>
              <a:gd name="adj2" fmla="val 0"/>
            </a:avLst>
          </a:prstGeom>
          <a:solidFill>
            <a:srgbClr val="000000">
              <a:alpha val="1803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p>
        </p:txBody>
      </p:sp>
      <p:sp>
        <p:nvSpPr>
          <p:cNvPr id="4" name="대각선 방향의 모서리가 둥근 사각형 175">
            <a:extLst>
              <a:ext uri="{FF2B5EF4-FFF2-40B4-BE49-F238E27FC236}">
                <a16:creationId xmlns:a16="http://schemas.microsoft.com/office/drawing/2014/main" id="{788F82DA-B240-486F-832E-E3F25C24FCB5}"/>
              </a:ext>
            </a:extLst>
          </p:cNvPr>
          <p:cNvSpPr/>
          <p:nvPr/>
        </p:nvSpPr>
        <p:spPr bwMode="auto">
          <a:xfrm>
            <a:off x="1206110" y="973062"/>
            <a:ext cx="1579196" cy="1221699"/>
          </a:xfrm>
          <a:prstGeom prst="round2DiagRect">
            <a:avLst>
              <a:gd name="adj1" fmla="val 34495"/>
              <a:gd name="adj2" fmla="val 0"/>
            </a:avLst>
          </a:prstGeom>
          <a:solidFill>
            <a:srgbClr val="311B7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5" name="직사각형 35">
            <a:extLst>
              <a:ext uri="{FF2B5EF4-FFF2-40B4-BE49-F238E27FC236}">
                <a16:creationId xmlns:a16="http://schemas.microsoft.com/office/drawing/2014/main" id="{3F339899-2FA4-488C-A4AA-B11FD52ACAE5}"/>
              </a:ext>
            </a:extLst>
          </p:cNvPr>
          <p:cNvSpPr/>
          <p:nvPr/>
        </p:nvSpPr>
        <p:spPr bwMode="auto">
          <a:xfrm>
            <a:off x="1368727" y="1215861"/>
            <a:ext cx="1162656"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defRPr/>
            </a:pPr>
            <a:r>
              <a:rPr lang="id-ID" altLang="ko-KR" sz="6000" b="1" spc="-100" dirty="0">
                <a:solidFill>
                  <a:srgbClr val="F9E9DA"/>
                </a:solidFill>
                <a:latin typeface="나눔스퀘어_ac Light" panose="020B0600000101010101" pitchFamily="50" charset="-127"/>
                <a:ea typeface="나눔스퀘어_ac Light" panose="020B0600000101010101" pitchFamily="50" charset="-127"/>
                <a:sym typeface="Monotype Sorts"/>
              </a:rPr>
              <a:t>04</a:t>
            </a:r>
            <a:endParaRPr lang="ko-KR" altLang="en-US" sz="6000" spc="-100" dirty="0">
              <a:gradFill flip="none" rotWithShape="1">
                <a:gsLst>
                  <a:gs pos="0">
                    <a:schemeClr val="bg1"/>
                  </a:gs>
                  <a:gs pos="100000">
                    <a:schemeClr val="bg1"/>
                  </a:gs>
                </a:gsLst>
                <a:path path="circle">
                  <a:fillToRect l="100000" t="100000"/>
                </a:path>
                <a:tileRect r="-100000" b="-100000"/>
              </a:gradFill>
              <a:latin typeface="나눔스퀘어_ac Light" panose="020B0600000101010101" pitchFamily="50" charset="-127"/>
              <a:ea typeface="나눔스퀘어_ac Light" panose="020B0600000101010101" pitchFamily="50" charset="-127"/>
              <a:sym typeface="Monotype Sorts"/>
            </a:endParaRPr>
          </a:p>
        </p:txBody>
      </p:sp>
    </p:spTree>
    <p:extLst>
      <p:ext uri="{BB962C8B-B14F-4D97-AF65-F5344CB8AC3E}">
        <p14:creationId xmlns:p14="http://schemas.microsoft.com/office/powerpoint/2010/main" val="3809760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randombar(horizontal)">
                                      <p:cBhvr>
                                        <p:cTn id="10" dur="500"/>
                                        <p:tgtEl>
                                          <p:spTgt spid="3"/>
                                        </p:tgtEl>
                                      </p:cBhvr>
                                    </p:animEffect>
                                  </p:childTnLst>
                                </p:cTn>
                              </p:par>
                            </p:childTnLst>
                          </p:cTn>
                        </p:par>
                        <p:par>
                          <p:cTn id="11" fill="hold">
                            <p:stCondLst>
                              <p:cond delay="500"/>
                            </p:stCondLst>
                            <p:childTnLst>
                              <p:par>
                                <p:cTn id="12" presetID="22" presetClass="entr" presetSubtype="4" fill="hold" grpId="0" nodeType="afterEffect">
                                  <p:stCondLst>
                                    <p:cond delay="0"/>
                                  </p:stCondLst>
                                  <p:iterate type="lt">
                                    <p:tmPct val="10000"/>
                                  </p:iterate>
                                  <p:childTnLst>
                                    <p:set>
                                      <p:cBhvr>
                                        <p:cTn id="13" dur="1" fill="hold">
                                          <p:stCondLst>
                                            <p:cond delay="0"/>
                                          </p:stCondLst>
                                        </p:cTn>
                                        <p:tgtEl>
                                          <p:spTgt spid="2"/>
                                        </p:tgtEl>
                                        <p:attrNameLst>
                                          <p:attrName>style.visibility</p:attrName>
                                        </p:attrNameLst>
                                      </p:cBhvr>
                                      <p:to>
                                        <p:strVal val="visible"/>
                                      </p:to>
                                    </p:set>
                                    <p:animEffect transition="in" filter="wipe(down)">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22033"/>
            <a:ext cx="2475358" cy="604781"/>
          </a:xfrm>
        </p:spPr>
        <p:txBody>
          <a:bodyPr/>
          <a:lstStyle/>
          <a:p>
            <a:r>
              <a:rPr lang="id-ID" altLang="ko-KR" dirty="0">
                <a:latin typeface="Arial" panose="020B0604020202020204" pitchFamily="34" charset="0"/>
                <a:cs typeface="Arial" panose="020B0604020202020204" pitchFamily="34" charset="0"/>
              </a:rPr>
              <a:t>Kesimpulan</a:t>
            </a:r>
            <a:endParaRPr lang="ko-KR" altLang="en-US" dirty="0">
              <a:latin typeface="Arial" panose="020B0604020202020204" pitchFamily="34" charset="0"/>
              <a:cs typeface="Arial" panose="020B0604020202020204" pitchFamily="34" charset="0"/>
            </a:endParaRPr>
          </a:p>
        </p:txBody>
      </p:sp>
      <p:sp>
        <p:nvSpPr>
          <p:cNvPr id="3" name="내용 개체 틀 2">
            <a:extLst>
              <a:ext uri="{FF2B5EF4-FFF2-40B4-BE49-F238E27FC236}">
                <a16:creationId xmlns:a16="http://schemas.microsoft.com/office/drawing/2014/main" id="{36DD8773-75D1-71AF-ED7A-80B5132BCF4D}"/>
              </a:ext>
            </a:extLst>
          </p:cNvPr>
          <p:cNvSpPr txBox="1">
            <a:spLocks/>
          </p:cNvSpPr>
          <p:nvPr/>
        </p:nvSpPr>
        <p:spPr>
          <a:xfrm>
            <a:off x="175958" y="1057169"/>
            <a:ext cx="11978031" cy="2815748"/>
          </a:xfrm>
          <a:prstGeom prst="rect">
            <a:avLst/>
          </a:prstGeom>
        </p:spPr>
        <p:txBody>
          <a:bodyPr vert="horz" wrap="square" lIns="91440" tIns="45720" rIns="91440" bIns="45720" rtlCol="0">
            <a:noAutofit/>
          </a:bodyPr>
          <a:lstStyle>
            <a:lvl1pPr marL="252000" indent="-252000" algn="l" defTabSz="914400" rtl="0" eaLnBrk="1" latinLnBrk="1" hangingPunct="1">
              <a:lnSpc>
                <a:spcPct val="120000"/>
              </a:lnSpc>
              <a:spcBef>
                <a:spcPts val="1000"/>
              </a:spcBef>
              <a:buClr>
                <a:srgbClr val="D5B8EA"/>
              </a:buClr>
              <a:buSzPct val="100000"/>
              <a:buFontTx/>
              <a:buBlip>
                <a:blip r:embed="rId2"/>
              </a:buBlip>
              <a:defRPr sz="3200" b="1" kern="1200">
                <a:solidFill>
                  <a:schemeClr val="tx1"/>
                </a:solidFill>
                <a:latin typeface="나눔스퀘어_ac" panose="020B0600000101010101" pitchFamily="50" charset="-127"/>
                <a:ea typeface="나눔스퀘어_ac" panose="020B0600000101010101" pitchFamily="50" charset="-127"/>
                <a:cs typeface="+mn-cs"/>
              </a:defRPr>
            </a:lvl1pPr>
            <a:lvl2pPr marL="504000" indent="-228600" algn="l" defTabSz="914400" rtl="0" eaLnBrk="1" latinLnBrk="1" hangingPunct="1">
              <a:lnSpc>
                <a:spcPct val="120000"/>
              </a:lnSpc>
              <a:spcBef>
                <a:spcPts val="500"/>
              </a:spcBef>
              <a:buClr>
                <a:schemeClr val="accent4"/>
              </a:buClr>
              <a:buFont typeface="Wingdings" panose="05000000000000000000" pitchFamily="2" charset="2"/>
              <a:buChar char="§"/>
              <a:defRPr sz="3000" kern="1200">
                <a:solidFill>
                  <a:schemeClr val="tx1"/>
                </a:solidFill>
                <a:latin typeface="나눔바른고딕" panose="020B0603020101020101" pitchFamily="50" charset="-127"/>
                <a:ea typeface="나눔바른고딕" panose="020B0603020101020101" pitchFamily="50" charset="-127"/>
                <a:cs typeface="+mn-cs"/>
              </a:defRPr>
            </a:lvl2pPr>
            <a:lvl3pPr marL="828000" indent="-228600" algn="l" defTabSz="914400" rtl="0" eaLnBrk="1" latinLnBrk="1" hangingPunct="1">
              <a:lnSpc>
                <a:spcPct val="120000"/>
              </a:lnSpc>
              <a:spcBef>
                <a:spcPts val="500"/>
              </a:spcBef>
              <a:buClr>
                <a:schemeClr val="accent3">
                  <a:lumMod val="75000"/>
                </a:schemeClr>
              </a:buClr>
              <a:buFont typeface="Arial" panose="020B0604020202020204" pitchFamily="34" charset="0"/>
              <a:buChar char="•"/>
              <a:defRPr sz="2800" kern="1200">
                <a:solidFill>
                  <a:schemeClr val="tx1"/>
                </a:solidFill>
                <a:latin typeface="나눔바른고딕" panose="020B0603020101020101" pitchFamily="50" charset="-127"/>
                <a:ea typeface="나눔바른고딕" panose="020B0603020101020101" pitchFamily="50" charset="-127"/>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2600" kern="1200">
                <a:solidFill>
                  <a:schemeClr val="tx1"/>
                </a:solidFill>
                <a:latin typeface="나눔바른고딕" panose="020B0603020101020101" pitchFamily="50" charset="-127"/>
                <a:ea typeface="나눔바른고딕" panose="020B0603020101020101" pitchFamily="50" charset="-127"/>
                <a:cs typeface="+mn-cs"/>
              </a:defRPr>
            </a:lvl4pPr>
            <a:lvl5pPr marL="1828800" indent="0" algn="l" defTabSz="914400" rtl="0" eaLnBrk="1" latinLnBrk="1" hangingPunct="1">
              <a:lnSpc>
                <a:spcPct val="90000"/>
              </a:lnSpc>
              <a:spcBef>
                <a:spcPts val="500"/>
              </a:spcBef>
              <a:buClr>
                <a:srgbClr val="D5B8EA"/>
              </a:buClr>
              <a:buFont typeface="Arial" panose="020B0604020202020204" pitchFamily="34" charset="0"/>
              <a:buNone/>
              <a:defRPr sz="2600" kern="1200">
                <a:solidFill>
                  <a:schemeClr val="tx1"/>
                </a:solidFill>
                <a:latin typeface="나눔바른고딕" panose="020B0603020101020101" pitchFamily="50" charset="-127"/>
                <a:ea typeface="나눔바른고딕" panose="020B0603020101020101" pitchFamily="50" charset="-127"/>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0" fontAlgn="base" latinLnBrk="0"/>
            <a:r>
              <a:rPr lang="id-ID" sz="2400" b="0" i="0" dirty="0">
                <a:solidFill>
                  <a:srgbClr val="273239"/>
                </a:solidFill>
                <a:effectLst/>
                <a:latin typeface="Nunito" pitchFamily="2" charset="0"/>
              </a:rPr>
              <a:t>Wireless merupakan media transmisi tidak terpandu, sedangkan segala jenis kabel untuk jaringan komputer lainnya merupakan media transmisi terpandu</a:t>
            </a:r>
          </a:p>
          <a:p>
            <a:pPr algn="just" rtl="0" fontAlgn="base" latinLnBrk="0"/>
            <a:r>
              <a:rPr lang="id-ID" sz="2400" b="0" dirty="0">
                <a:solidFill>
                  <a:srgbClr val="273239"/>
                </a:solidFill>
                <a:latin typeface="Nunito" pitchFamily="2" charset="0"/>
              </a:rPr>
              <a:t>Interferensi kanal </a:t>
            </a:r>
            <a:r>
              <a:rPr lang="id-ID" sz="2400" b="0" dirty="0" err="1">
                <a:solidFill>
                  <a:srgbClr val="273239"/>
                </a:solidFill>
                <a:latin typeface="Nunito" pitchFamily="2" charset="0"/>
              </a:rPr>
              <a:t>wifi</a:t>
            </a:r>
            <a:r>
              <a:rPr lang="id-ID" sz="2400" b="0" dirty="0">
                <a:solidFill>
                  <a:srgbClr val="273239"/>
                </a:solidFill>
                <a:latin typeface="Nunito" pitchFamily="2" charset="0"/>
              </a:rPr>
              <a:t> akan menyebabkan kualitas transmisi data menurun</a:t>
            </a:r>
            <a:endParaRPr lang="id-ID" sz="2400" b="0" i="0" dirty="0">
              <a:solidFill>
                <a:srgbClr val="273239"/>
              </a:solidFill>
              <a:effectLst/>
              <a:latin typeface="Nunito" pitchFamily="2" charset="0"/>
            </a:endParaRPr>
          </a:p>
          <a:p>
            <a:pPr algn="just" rtl="0" fontAlgn="base" latinLnBrk="0"/>
            <a:r>
              <a:rPr lang="id-ID" sz="2400" b="0" dirty="0">
                <a:solidFill>
                  <a:srgbClr val="273239"/>
                </a:solidFill>
                <a:latin typeface="Nunito" pitchFamily="2" charset="0"/>
              </a:rPr>
              <a:t>Wireless dengan frekuensi 2.4 GHz memiliki 3 kanal yang tidak saling berinterferensi yaitu kanal 1, 6, dan 11 sedangkan frekuensi 5 GHz memiliki 24 kanal yang tidak saling </a:t>
            </a:r>
            <a:r>
              <a:rPr lang="id-ID" sz="2400" b="0" dirty="0" err="1">
                <a:solidFill>
                  <a:srgbClr val="273239"/>
                </a:solidFill>
                <a:latin typeface="Nunito" pitchFamily="2" charset="0"/>
              </a:rPr>
              <a:t>berinteferensi</a:t>
            </a:r>
            <a:endParaRPr lang="id-ID" sz="2400" b="0" dirty="0">
              <a:solidFill>
                <a:srgbClr val="273239"/>
              </a:solidFill>
              <a:latin typeface="Nunito" pitchFamily="2" charset="0"/>
            </a:endParaRPr>
          </a:p>
          <a:p>
            <a:pPr rtl="0" fontAlgn="base" latinLnBrk="0"/>
            <a:r>
              <a:rPr lang="id-ID" sz="2400" b="0" i="0" dirty="0">
                <a:solidFill>
                  <a:srgbClr val="273239"/>
                </a:solidFill>
                <a:effectLst/>
                <a:latin typeface="Nunito" pitchFamily="2" charset="0"/>
              </a:rPr>
              <a:t>Pembuatan </a:t>
            </a:r>
            <a:r>
              <a:rPr lang="id-ID" sz="2400" b="0" i="0" dirty="0" err="1">
                <a:solidFill>
                  <a:srgbClr val="273239"/>
                </a:solidFill>
                <a:effectLst/>
                <a:latin typeface="Nunito" pitchFamily="2" charset="0"/>
              </a:rPr>
              <a:t>wifi</a:t>
            </a:r>
            <a:r>
              <a:rPr lang="id-ID" sz="2400" b="0" i="0" dirty="0">
                <a:solidFill>
                  <a:srgbClr val="273239"/>
                </a:solidFill>
                <a:effectLst/>
                <a:latin typeface="Nunito" pitchFamily="2" charset="0"/>
              </a:rPr>
              <a:t> dimulai dengan membuat </a:t>
            </a:r>
            <a:r>
              <a:rPr lang="id-ID" sz="2400" b="0" i="0" dirty="0" err="1">
                <a:solidFill>
                  <a:srgbClr val="273239"/>
                </a:solidFill>
                <a:effectLst/>
                <a:latin typeface="Nunito" pitchFamily="2" charset="0"/>
              </a:rPr>
              <a:t>password</a:t>
            </a:r>
            <a:r>
              <a:rPr lang="id-ID" sz="2400" b="0" i="0" dirty="0">
                <a:solidFill>
                  <a:srgbClr val="273239"/>
                </a:solidFill>
                <a:effectLst/>
                <a:latin typeface="Nunito" pitchFamily="2" charset="0"/>
              </a:rPr>
              <a:t> agar pengguna dapat dibatasi sehingga pengguna yang mengetahui </a:t>
            </a:r>
            <a:r>
              <a:rPr lang="id-ID" sz="2400" b="0" i="0" dirty="0" err="1">
                <a:solidFill>
                  <a:srgbClr val="273239"/>
                </a:solidFill>
                <a:effectLst/>
                <a:latin typeface="Nunito" pitchFamily="2" charset="0"/>
              </a:rPr>
              <a:t>password</a:t>
            </a:r>
            <a:r>
              <a:rPr lang="id-ID" sz="2400" b="0" i="0" dirty="0">
                <a:solidFill>
                  <a:srgbClr val="273239"/>
                </a:solidFill>
                <a:effectLst/>
                <a:latin typeface="Nunito" pitchFamily="2" charset="0"/>
              </a:rPr>
              <a:t> saja yang </a:t>
            </a:r>
            <a:br>
              <a:rPr lang="id-ID" sz="2400" b="0" i="0" dirty="0">
                <a:solidFill>
                  <a:srgbClr val="273239"/>
                </a:solidFill>
                <a:effectLst/>
                <a:latin typeface="Nunito" pitchFamily="2" charset="0"/>
              </a:rPr>
            </a:br>
            <a:r>
              <a:rPr lang="id-ID" sz="2400" b="0" i="0" dirty="0">
                <a:solidFill>
                  <a:srgbClr val="273239"/>
                </a:solidFill>
                <a:effectLst/>
                <a:latin typeface="Nunito" pitchFamily="2" charset="0"/>
              </a:rPr>
              <a:t>dapat terhubung dengan jaringan WLAN</a:t>
            </a:r>
          </a:p>
        </p:txBody>
      </p:sp>
    </p:spTree>
    <p:extLst>
      <p:ext uri="{BB962C8B-B14F-4D97-AF65-F5344CB8AC3E}">
        <p14:creationId xmlns:p14="http://schemas.microsoft.com/office/powerpoint/2010/main" val="3891296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그룹 6">
            <a:extLst>
              <a:ext uri="{FF2B5EF4-FFF2-40B4-BE49-F238E27FC236}">
                <a16:creationId xmlns:a16="http://schemas.microsoft.com/office/drawing/2014/main" id="{2BDC60AF-50D5-42B0-A336-F00B15A0157C}"/>
              </a:ext>
            </a:extLst>
          </p:cNvPr>
          <p:cNvGrpSpPr/>
          <p:nvPr/>
        </p:nvGrpSpPr>
        <p:grpSpPr>
          <a:xfrm>
            <a:off x="887552" y="871619"/>
            <a:ext cx="2400432" cy="1154075"/>
            <a:chOff x="887552" y="871619"/>
            <a:chExt cx="2400432" cy="1154075"/>
          </a:xfrm>
        </p:grpSpPr>
        <p:sp>
          <p:nvSpPr>
            <p:cNvPr id="3" name="직사각형 2">
              <a:extLst>
                <a:ext uri="{FF2B5EF4-FFF2-40B4-BE49-F238E27FC236}">
                  <a16:creationId xmlns:a16="http://schemas.microsoft.com/office/drawing/2014/main" id="{C8728EED-9067-42A3-8531-D75B974CFFEF}"/>
                </a:ext>
              </a:extLst>
            </p:cNvPr>
            <p:cNvSpPr/>
            <p:nvPr/>
          </p:nvSpPr>
          <p:spPr>
            <a:xfrm>
              <a:off x="918945" y="883510"/>
              <a:ext cx="2092720" cy="1142184"/>
            </a:xfrm>
            <a:prstGeom prst="rect">
              <a:avLst/>
            </a:prstGeom>
            <a:solidFill>
              <a:srgbClr val="311B7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latin typeface="Arial" panose="020B0604020202020204" pitchFamily="34" charset="0"/>
                <a:cs typeface="Arial" panose="020B0604020202020204" pitchFamily="34" charset="0"/>
              </a:endParaRPr>
            </a:p>
          </p:txBody>
        </p:sp>
        <p:sp>
          <p:nvSpPr>
            <p:cNvPr id="4" name="직사각형 35">
              <a:extLst>
                <a:ext uri="{FF2B5EF4-FFF2-40B4-BE49-F238E27FC236}">
                  <a16:creationId xmlns:a16="http://schemas.microsoft.com/office/drawing/2014/main" id="{203C6810-D772-4DFF-A8C2-DCB99AA0938B}"/>
                </a:ext>
              </a:extLst>
            </p:cNvPr>
            <p:cNvSpPr/>
            <p:nvPr/>
          </p:nvSpPr>
          <p:spPr bwMode="auto">
            <a:xfrm>
              <a:off x="887552" y="1092351"/>
              <a:ext cx="2070664" cy="724561"/>
            </a:xfrm>
            <a:prstGeom prst="rect">
              <a:avLst/>
            </a:prstGeom>
            <a:noFill/>
          </p:spPr>
          <p:txBody>
            <a:bodyPr anchor="ctr">
              <a:scene3d>
                <a:camera prst="orthographicFront"/>
                <a:lightRig rig="threePt" dir="t"/>
              </a:scene3d>
              <a:sp3d>
                <a:bevelT w="1270" h="1270"/>
                <a:bevelB w="1270" h="1270"/>
              </a:sp3d>
            </a:bodyPr>
            <a:lstStyle/>
            <a:p>
              <a:pPr marL="0" lvl="1" algn="ctr">
                <a:buClr>
                  <a:srgbClr val="008400"/>
                </a:buClr>
                <a:buSzPct val="140000"/>
                <a:tabLst>
                  <a:tab pos="5645270" algn="l"/>
                </a:tabLst>
                <a:defRPr/>
              </a:pPr>
              <a:r>
                <a:rPr lang="en-US" altLang="ko-KR" sz="3600" b="1" spc="-100" dirty="0">
                  <a:solidFill>
                    <a:schemeClr val="bg1"/>
                  </a:solidFill>
                  <a:latin typeface="Arial" panose="020B0604020202020204" pitchFamily="34" charset="0"/>
                  <a:ea typeface="나눔스퀘어_ac Light" panose="020B0600000101010101" pitchFamily="50" charset="-127"/>
                  <a:cs typeface="Arial" panose="020B0604020202020204" pitchFamily="34" charset="0"/>
                  <a:sym typeface="Monotype Sorts"/>
                </a:rPr>
                <a:t>Week </a:t>
              </a:r>
              <a:r>
                <a:rPr lang="id-ID" altLang="ko-KR" sz="3600" b="1" spc="-100" dirty="0">
                  <a:solidFill>
                    <a:schemeClr val="bg1"/>
                  </a:solidFill>
                  <a:latin typeface="Arial" panose="020B0604020202020204" pitchFamily="34" charset="0"/>
                  <a:ea typeface="나눔스퀘어_ac Light" panose="020B0600000101010101" pitchFamily="50" charset="-127"/>
                  <a:cs typeface="Arial" panose="020B0604020202020204" pitchFamily="34" charset="0"/>
                  <a:sym typeface="Monotype Sorts"/>
                </a:rPr>
                <a:t>12</a:t>
              </a:r>
              <a:endParaRPr lang="ko-KR" altLang="en-US" sz="3600" spc="-100" dirty="0">
                <a:gradFill flip="none" rotWithShape="1">
                  <a:gsLst>
                    <a:gs pos="0">
                      <a:schemeClr val="bg1"/>
                    </a:gs>
                    <a:gs pos="100000">
                      <a:schemeClr val="bg1"/>
                    </a:gs>
                  </a:gsLst>
                  <a:path path="circle">
                    <a:fillToRect l="100000" t="100000"/>
                  </a:path>
                  <a:tileRect r="-100000" b="-100000"/>
                </a:gradFill>
                <a:latin typeface="Arial" panose="020B0604020202020204" pitchFamily="34" charset="0"/>
                <a:ea typeface="나눔스퀘어_ac Light" panose="020B0600000101010101" pitchFamily="50" charset="-127"/>
                <a:cs typeface="Arial" panose="020B0604020202020204" pitchFamily="34" charset="0"/>
                <a:sym typeface="Monotype Sorts"/>
              </a:endParaRPr>
            </a:p>
          </p:txBody>
        </p:sp>
        <p:sp>
          <p:nvSpPr>
            <p:cNvPr id="5" name="직각 삼각형 4">
              <a:extLst>
                <a:ext uri="{FF2B5EF4-FFF2-40B4-BE49-F238E27FC236}">
                  <a16:creationId xmlns:a16="http://schemas.microsoft.com/office/drawing/2014/main" id="{BD4157F2-8529-4DFE-9279-9405E098EC99}"/>
                </a:ext>
              </a:extLst>
            </p:cNvPr>
            <p:cNvSpPr/>
            <p:nvPr/>
          </p:nvSpPr>
          <p:spPr>
            <a:xfrm>
              <a:off x="3005510" y="871619"/>
              <a:ext cx="282474" cy="892142"/>
            </a:xfrm>
            <a:prstGeom prst="r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latin typeface="Arial" panose="020B0604020202020204" pitchFamily="34" charset="0"/>
                <a:cs typeface="Arial" panose="020B0604020202020204" pitchFamily="34" charset="0"/>
              </a:endParaRPr>
            </a:p>
          </p:txBody>
        </p:sp>
        <p:pic>
          <p:nvPicPr>
            <p:cNvPr id="6" name="그래픽 5">
              <a:extLst>
                <a:ext uri="{FF2B5EF4-FFF2-40B4-BE49-F238E27FC236}">
                  <a16:creationId xmlns:a16="http://schemas.microsoft.com/office/drawing/2014/main" id="{44DB670B-A50A-4486-8464-D45D3273105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5400000">
              <a:off x="977384" y="992020"/>
              <a:ext cx="303094" cy="252232"/>
            </a:xfrm>
            <a:prstGeom prst="rect">
              <a:avLst/>
            </a:prstGeom>
          </p:spPr>
        </p:pic>
      </p:grpSp>
      <p:sp>
        <p:nvSpPr>
          <p:cNvPr id="9" name="제목 8">
            <a:extLst>
              <a:ext uri="{FF2B5EF4-FFF2-40B4-BE49-F238E27FC236}">
                <a16:creationId xmlns:a16="http://schemas.microsoft.com/office/drawing/2014/main" id="{C3CE7482-9FAA-447A-9D15-5D650716379A}"/>
              </a:ext>
            </a:extLst>
          </p:cNvPr>
          <p:cNvSpPr>
            <a:spLocks noGrp="1"/>
          </p:cNvSpPr>
          <p:nvPr>
            <p:ph type="title"/>
          </p:nvPr>
        </p:nvSpPr>
        <p:spPr>
          <a:xfrm>
            <a:off x="909801" y="3153481"/>
            <a:ext cx="8436080" cy="1107996"/>
          </a:xfrm>
        </p:spPr>
        <p:txBody>
          <a:bodyPr/>
          <a:lstStyle/>
          <a:p>
            <a:r>
              <a:rPr lang="id-ID" altLang="ko-KR" sz="6600" dirty="0" err="1">
                <a:latin typeface="Arial" panose="020B0604020202020204" pitchFamily="34" charset="0"/>
                <a:cs typeface="Arial" panose="020B0604020202020204" pitchFamily="34" charset="0"/>
              </a:rPr>
              <a:t>Point</a:t>
            </a:r>
            <a:r>
              <a:rPr lang="id-ID" altLang="ko-KR" sz="6600" dirty="0">
                <a:latin typeface="Arial" panose="020B0604020202020204" pitchFamily="34" charset="0"/>
                <a:cs typeface="Arial" panose="020B0604020202020204" pitchFamily="34" charset="0"/>
              </a:rPr>
              <a:t> </a:t>
            </a:r>
            <a:r>
              <a:rPr lang="id-ID" altLang="ko-KR" sz="6600" dirty="0" err="1">
                <a:latin typeface="Arial" panose="020B0604020202020204" pitchFamily="34" charset="0"/>
                <a:cs typeface="Arial" panose="020B0604020202020204" pitchFamily="34" charset="0"/>
              </a:rPr>
              <a:t>to</a:t>
            </a:r>
            <a:r>
              <a:rPr lang="id-ID" altLang="ko-KR" sz="6600" dirty="0">
                <a:latin typeface="Arial" panose="020B0604020202020204" pitchFamily="34" charset="0"/>
                <a:cs typeface="Arial" panose="020B0604020202020204" pitchFamily="34" charset="0"/>
              </a:rPr>
              <a:t> </a:t>
            </a:r>
            <a:r>
              <a:rPr lang="id-ID" altLang="ko-KR" sz="6600" dirty="0" err="1">
                <a:latin typeface="Arial" panose="020B0604020202020204" pitchFamily="34" charset="0"/>
                <a:cs typeface="Arial" panose="020B0604020202020204" pitchFamily="34" charset="0"/>
              </a:rPr>
              <a:t>Point</a:t>
            </a:r>
            <a:r>
              <a:rPr lang="id-ID" altLang="ko-KR" sz="6600" dirty="0">
                <a:latin typeface="Arial" panose="020B0604020202020204" pitchFamily="34" charset="0"/>
                <a:cs typeface="Arial" panose="020B0604020202020204" pitchFamily="34" charset="0"/>
              </a:rPr>
              <a:t> Wireless</a:t>
            </a:r>
            <a:endParaRPr lang="ko-KR" altLang="en-US" sz="6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77548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iterate type="lt">
                                    <p:tmPct val="10000"/>
                                  </p:iterate>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5503</TotalTime>
  <Words>2013</Words>
  <Application>Microsoft Office PowerPoint</Application>
  <PresentationFormat>Widescreen</PresentationFormat>
  <Paragraphs>249</Paragraphs>
  <Slides>47</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47</vt:i4>
      </vt:variant>
    </vt:vector>
  </HeadingPairs>
  <TitlesOfParts>
    <vt:vector size="58" baseType="lpstr">
      <vt:lpstr>맑은 고딕</vt:lpstr>
      <vt:lpstr>나눔바른고딕</vt:lpstr>
      <vt:lpstr>나눔스퀘어 Bold</vt:lpstr>
      <vt:lpstr>나눔스퀘어_ac</vt:lpstr>
      <vt:lpstr>나눔스퀘어_ac Bold</vt:lpstr>
      <vt:lpstr>나눔스퀘어_ac Light</vt:lpstr>
      <vt:lpstr>Arial</vt:lpstr>
      <vt:lpstr>Helvetica</vt:lpstr>
      <vt:lpstr>Nunito</vt:lpstr>
      <vt:lpstr>Wingdings</vt:lpstr>
      <vt:lpstr>Office 테마</vt:lpstr>
      <vt:lpstr>Wireless LAN (WLAN)</vt:lpstr>
      <vt:lpstr>PowerPoint Presentation</vt:lpstr>
      <vt:lpstr>Media Transmisi</vt:lpstr>
      <vt:lpstr>Media Transmisi</vt:lpstr>
      <vt:lpstr>Media Transmisi</vt:lpstr>
      <vt:lpstr>Jenis Transmisi</vt:lpstr>
      <vt:lpstr>Wireless LAN (WLAN)</vt:lpstr>
      <vt:lpstr>Wireless LAN (WLAN)</vt:lpstr>
      <vt:lpstr>WLAN – 2.4 GHz</vt:lpstr>
      <vt:lpstr>WLAN – 5 GHz</vt:lpstr>
      <vt:lpstr>Manajemen Kanal WLAN</vt:lpstr>
      <vt:lpstr>Contoh WLAN</vt:lpstr>
      <vt:lpstr>Wireless NIC</vt:lpstr>
      <vt:lpstr>Jenis Komunikasi Antar Titik</vt:lpstr>
      <vt:lpstr>Jenis Antena</vt:lpstr>
      <vt:lpstr>Antena</vt:lpstr>
      <vt:lpstr>Antena Omnidirectional</vt:lpstr>
      <vt:lpstr>Antena Omnidirectional</vt:lpstr>
      <vt:lpstr>Antena Sectoral</vt:lpstr>
      <vt:lpstr>Antena Sectoral</vt:lpstr>
      <vt:lpstr>Antena Sectoral</vt:lpstr>
      <vt:lpstr>Antena Grid</vt:lpstr>
      <vt:lpstr>Antena Grid</vt:lpstr>
      <vt:lpstr>Antena Solid Disk</vt:lpstr>
      <vt:lpstr>Antena Solid Disk</vt:lpstr>
      <vt:lpstr>Antena Yagi</vt:lpstr>
      <vt:lpstr>Antena Yagi</vt:lpstr>
      <vt:lpstr>Implementasi WLAN</vt:lpstr>
      <vt:lpstr>Topologi</vt:lpstr>
      <vt:lpstr>PowerPoint Presentation</vt:lpstr>
      <vt:lpstr>PowerPoint Presentation</vt:lpstr>
      <vt:lpstr>Port Bridge - Router</vt:lpstr>
      <vt:lpstr>Port Bridge - Router</vt:lpstr>
      <vt:lpstr>DHCP Client - Router</vt:lpstr>
      <vt:lpstr>IP Address Gateway - Router</vt:lpstr>
      <vt:lpstr>IP Address Gateway - Router</vt:lpstr>
      <vt:lpstr>DHCP Server - Router</vt:lpstr>
      <vt:lpstr>DHCP Server - Router</vt:lpstr>
      <vt:lpstr>NAT - Router</vt:lpstr>
      <vt:lpstr>NAT - Router</vt:lpstr>
      <vt:lpstr>Wireless - Router</vt:lpstr>
      <vt:lpstr>Wireless - Router</vt:lpstr>
      <vt:lpstr>Wireless - Router</vt:lpstr>
      <vt:lpstr>Pengujian Wifi - Laptop</vt:lpstr>
      <vt:lpstr>Kesimpulan</vt:lpstr>
      <vt:lpstr>Kesimpulan</vt:lpstr>
      <vt:lpstr>Point to Point Wireless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최성실</dc:creator>
  <cp:lastModifiedBy>Fajar Hariadi</cp:lastModifiedBy>
  <cp:revision>181</cp:revision>
  <dcterms:created xsi:type="dcterms:W3CDTF">2021-04-29T04:21:21Z</dcterms:created>
  <dcterms:modified xsi:type="dcterms:W3CDTF">2024-06-07T17:28:35Z</dcterms:modified>
</cp:coreProperties>
</file>