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5"/>
  </p:handoutMasterIdLst>
  <p:sldIdLst>
    <p:sldId id="256" r:id="rId2"/>
    <p:sldId id="257" r:id="rId3"/>
    <p:sldId id="258" r:id="rId4"/>
    <p:sldId id="337" r:id="rId5"/>
    <p:sldId id="466" r:id="rId6"/>
    <p:sldId id="294" r:id="rId7"/>
    <p:sldId id="467" r:id="rId8"/>
    <p:sldId id="469" r:id="rId9"/>
    <p:sldId id="471" r:id="rId10"/>
    <p:sldId id="470" r:id="rId11"/>
    <p:sldId id="472" r:id="rId12"/>
    <p:sldId id="473" r:id="rId13"/>
    <p:sldId id="474" r:id="rId14"/>
    <p:sldId id="475" r:id="rId15"/>
    <p:sldId id="468" r:id="rId16"/>
    <p:sldId id="476" r:id="rId17"/>
    <p:sldId id="460" r:id="rId18"/>
    <p:sldId id="430" r:id="rId19"/>
    <p:sldId id="431" r:id="rId20"/>
    <p:sldId id="461" r:id="rId21"/>
    <p:sldId id="396" r:id="rId22"/>
    <p:sldId id="397" r:id="rId23"/>
    <p:sldId id="398" r:id="rId24"/>
    <p:sldId id="399" r:id="rId25"/>
    <p:sldId id="400" r:id="rId26"/>
    <p:sldId id="401" r:id="rId27"/>
    <p:sldId id="402" r:id="rId28"/>
    <p:sldId id="404" r:id="rId29"/>
    <p:sldId id="405" r:id="rId30"/>
    <p:sldId id="462" r:id="rId31"/>
    <p:sldId id="463" r:id="rId32"/>
    <p:sldId id="464" r:id="rId33"/>
    <p:sldId id="477" r:id="rId34"/>
    <p:sldId id="479" r:id="rId35"/>
    <p:sldId id="480" r:id="rId36"/>
    <p:sldId id="481" r:id="rId37"/>
    <p:sldId id="482" r:id="rId38"/>
    <p:sldId id="483" r:id="rId39"/>
    <p:sldId id="484" r:id="rId40"/>
    <p:sldId id="465" r:id="rId41"/>
    <p:sldId id="297" r:id="rId42"/>
    <p:sldId id="336" r:id="rId43"/>
    <p:sldId id="268" r:id="rId4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20" autoAdjust="0"/>
    <p:restoredTop sz="95985" autoAdjust="0"/>
  </p:normalViewPr>
  <p:slideViewPr>
    <p:cSldViewPr snapToGrid="0">
      <p:cViewPr varScale="1">
        <p:scale>
          <a:sx n="102" d="100"/>
          <a:sy n="102" d="100"/>
        </p:scale>
        <p:origin x="67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2024-06-08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Wireless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787178"/>
              <a:ext cx="1587886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- 12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4591963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Mode Dasar Wireless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894553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Mode Lanjutan Wireless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982894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P2P Wireless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Mode Dasar Wireless</a:t>
            </a:r>
            <a:endParaRPr lang="en-US" altLang="ko-KR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89510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Mode Access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210753" y="2173703"/>
            <a:ext cx="11830561" cy="421474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Melakukan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broadcast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informasi seperti SSID, enkripsi yang digunakan (WEP, WPA, WPA2)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dll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Memilih kanal frekuensi yang digunakan (2,4Ghz, 5GHz, atau 6 GHz) untuk komunikasi serta lebar pita frekuensi yang digunakan (20, 30, 80, 160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MHz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Mendata setiap perangkat yang terkoneksi dengan dirinya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Melakukan penjadwalan transmisi untuk setiap </a:t>
            </a:r>
            <a:b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perangkat yang terhubung dengan dirinya untuk </a:t>
            </a:r>
            <a:b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pengiriman data mencegah terjadinya tabrakan </a:t>
            </a:r>
            <a:b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pengiriman data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240789" y="1128642"/>
            <a:ext cx="11830561" cy="128092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Access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merupakan mode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sebagai pemancar atau pusat dari komunikasi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yang memiliki beberapa peranan sebagai berikut:</a:t>
            </a:r>
          </a:p>
        </p:txBody>
      </p: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5267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Mode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210753" y="2409567"/>
            <a:ext cx="11830561" cy="397887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Melakukan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scanning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terhadap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broadcast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sinyal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(SSID) dari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seluruh kanal frekuensi yang didukung oleh perangkat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station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Menjalin koneksi dengan SSID yang diinginkan dan menyesuaikan frekuensi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agar sama dengan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point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Mode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tidak mengetahui perangkat lain yang </a:t>
            </a:r>
            <a:b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terhubung dengan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point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Memantau giliran waktu </a:t>
            </a:r>
            <a:r>
              <a:rPr lang="en-US" b="0" dirty="0">
                <a:highlight>
                  <a:srgbClr val="FFFFFF"/>
                </a:highlight>
              </a:rPr>
              <a:t>Time Division Multiple Access </a:t>
            </a:r>
            <a:br>
              <a:rPr lang="id-ID" b="0" dirty="0">
                <a:highlight>
                  <a:srgbClr val="FFFFFF"/>
                </a:highlight>
              </a:rPr>
            </a:br>
            <a:r>
              <a:rPr lang="en-US" b="0" dirty="0">
                <a:highlight>
                  <a:srgbClr val="FFFFFF"/>
                </a:highlight>
              </a:rPr>
              <a:t>(TDMA)</a:t>
            </a:r>
            <a:r>
              <a:rPr lang="id-ID" b="0" dirty="0">
                <a:highlight>
                  <a:srgbClr val="FFFFFF"/>
                </a:highlight>
              </a:rPr>
              <a:t> yang diberikan </a:t>
            </a:r>
            <a:r>
              <a:rPr lang="id-ID" b="0" dirty="0" err="1">
                <a:highlight>
                  <a:srgbClr val="FFFFFF"/>
                </a:highlight>
              </a:rPr>
              <a:t>access</a:t>
            </a:r>
            <a:r>
              <a:rPr lang="id-ID" b="0" dirty="0">
                <a:highlight>
                  <a:srgbClr val="FFFFFF"/>
                </a:highlight>
              </a:rPr>
              <a:t> </a:t>
            </a:r>
            <a:r>
              <a:rPr lang="id-ID" b="0" dirty="0" err="1">
                <a:highlight>
                  <a:srgbClr val="FFFFFF"/>
                </a:highlight>
              </a:rPr>
              <a:t>point</a:t>
            </a:r>
            <a:r>
              <a:rPr lang="id-ID" b="0" dirty="0">
                <a:highlight>
                  <a:srgbClr val="FFFFFF"/>
                </a:highlight>
              </a:rPr>
              <a:t> untuk melakukan </a:t>
            </a:r>
            <a:br>
              <a:rPr lang="id-ID" b="0" dirty="0">
                <a:highlight>
                  <a:srgbClr val="FFFFFF"/>
                </a:highlight>
              </a:rPr>
            </a:br>
            <a:r>
              <a:rPr lang="id-ID" b="0" dirty="0">
                <a:highlight>
                  <a:srgbClr val="FFFFFF"/>
                </a:highlight>
              </a:rPr>
              <a:t>transmisi data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240789" y="1128642"/>
            <a:ext cx="11830561" cy="128092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Mode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pada perangkat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akan mencari sinyal dari Access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(AP) dan melakukan koneksi. Jenis koneksi yang dibentuk akan bergantung dari tipe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yang digunakan. Tapi secara umum peranan dari mode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adalah:</a:t>
            </a:r>
          </a:p>
        </p:txBody>
      </p:sp>
    </p:spTree>
    <p:extLst>
      <p:ext uri="{BB962C8B-B14F-4D97-AF65-F5344CB8AC3E}">
        <p14:creationId xmlns:p14="http://schemas.microsoft.com/office/powerpoint/2010/main" val="234857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Mode Lanjutan Wireless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9248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AP Mode – AP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6250400" y="1326434"/>
            <a:ext cx="5624719" cy="263120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Mode AP-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digunakan sebagai Access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atau pemancar yang bisa melayani banyak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atau disebut juga dengan PTMP (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To Multi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), mode ini bisa kita gunakan untuk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sifatnya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Routing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ataupun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Bridging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EF63BB0-DA95-08C0-2B8E-003200B482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03" y="1994693"/>
            <a:ext cx="5732307" cy="392588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14C66E7-9247-0822-A6EE-4D6182C05563}"/>
              </a:ext>
            </a:extLst>
          </p:cNvPr>
          <p:cNvSpPr/>
          <p:nvPr/>
        </p:nvSpPr>
        <p:spPr>
          <a:xfrm>
            <a:off x="2408182" y="1326434"/>
            <a:ext cx="1334530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AP </a:t>
            </a:r>
            <a:r>
              <a:rPr lang="id-ID" dirty="0" err="1"/>
              <a:t>Bridge</a:t>
            </a:r>
            <a:endParaRPr lang="id-ID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96354E8-7AF4-216A-248B-7AA2F11C9C3F}"/>
              </a:ext>
            </a:extLst>
          </p:cNvPr>
          <p:cNvSpPr/>
          <p:nvPr/>
        </p:nvSpPr>
        <p:spPr>
          <a:xfrm>
            <a:off x="1773273" y="5941473"/>
            <a:ext cx="2604349" cy="60478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Wireless </a:t>
            </a:r>
            <a:r>
              <a:rPr lang="id-ID" dirty="0" err="1"/>
              <a:t>Station</a:t>
            </a:r>
            <a:endParaRPr lang="id-ID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F06D402-15F2-A8BF-5FC0-648CF72C1361}"/>
              </a:ext>
            </a:extLst>
          </p:cNvPr>
          <p:cNvSpPr/>
          <p:nvPr/>
        </p:nvSpPr>
        <p:spPr>
          <a:xfrm>
            <a:off x="2094470" y="1994693"/>
            <a:ext cx="2007974" cy="189946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648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72191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AP Mode –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439437" y="3904763"/>
            <a:ext cx="8926985" cy="263120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Mode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mirip seperti mode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,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dimana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sebagai pemancar atau pusat pengelola komunikasi namun perangkat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bisa terhubung hanya satu saja, tidak seperti mode AP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bisa menghubungkan banyak perangkat. Biasanya mode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digunakan menjalin komunikasi yang lebih aman antara dua buah titik</a:t>
            </a:r>
          </a:p>
        </p:txBody>
      </p:sp>
      <p:pic>
        <p:nvPicPr>
          <p:cNvPr id="2050" name="Picture 2" descr="Bridging Networks with SXT - MikroTik Wiki">
            <a:extLst>
              <a:ext uri="{FF2B5EF4-FFF2-40B4-BE49-F238E27FC236}">
                <a16:creationId xmlns:a16="http://schemas.microsoft.com/office/drawing/2014/main" id="{2BB95EE1-3692-4486-7E27-2A9875084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37" y="1354352"/>
            <a:ext cx="10014379" cy="219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B97B74B0-4B17-F736-15B9-BABAC746D7E4}"/>
              </a:ext>
            </a:extLst>
          </p:cNvPr>
          <p:cNvSpPr/>
          <p:nvPr/>
        </p:nvSpPr>
        <p:spPr>
          <a:xfrm>
            <a:off x="2604572" y="1167700"/>
            <a:ext cx="2647049" cy="26312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7313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66052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Mode – WDS-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SLave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439438" y="4457261"/>
            <a:ext cx="8197936" cy="20787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Mode ini mirip dengan AP-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Brigde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dapat digunakan untuk melayani lebih dari satu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. Pada mode WDS-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Slave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punya kemampuan untuk melakukan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scanning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terhadap SSID yang sama antara yang dipancarkan dirinya dengan yang dipancarkan dari Access-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kemudian melakukan koneksi untuk membentuk WDS-Link antara Access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97B74B0-4B17-F736-15B9-BABAC746D7E4}"/>
              </a:ext>
            </a:extLst>
          </p:cNvPr>
          <p:cNvSpPr/>
          <p:nvPr/>
        </p:nvSpPr>
        <p:spPr>
          <a:xfrm>
            <a:off x="2512180" y="1270324"/>
            <a:ext cx="2998933" cy="2980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026" name="Picture 2" descr="Freaks Contents: Difference Mode Wireless">
            <a:extLst>
              <a:ext uri="{FF2B5EF4-FFF2-40B4-BE49-F238E27FC236}">
                <a16:creationId xmlns:a16="http://schemas.microsoft.com/office/drawing/2014/main" id="{F47FC7BC-44E5-3344-73C3-D93CD3D63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40" y="1476862"/>
            <a:ext cx="6853598" cy="255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66FDF0-D5AA-8CEA-DA83-05ED1B4D65C9}"/>
              </a:ext>
            </a:extLst>
          </p:cNvPr>
          <p:cNvSpPr txBox="1"/>
          <p:nvPr/>
        </p:nvSpPr>
        <p:spPr>
          <a:xfrm>
            <a:off x="8225482" y="1722542"/>
            <a:ext cx="377293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4000" b="0" i="0" dirty="0">
                <a:solidFill>
                  <a:srgbClr val="303030"/>
                </a:solidFill>
                <a:effectLst/>
                <a:highlight>
                  <a:srgbClr val="FFFFFF"/>
                </a:highlight>
                <a:latin typeface="-apple-system"/>
              </a:rPr>
              <a:t>W = Wireless</a:t>
            </a:r>
          </a:p>
          <a:p>
            <a:r>
              <a:rPr lang="id-ID" sz="4000" dirty="0">
                <a:solidFill>
                  <a:srgbClr val="303030"/>
                </a:solidFill>
                <a:highlight>
                  <a:srgbClr val="FFFFFF"/>
                </a:highlight>
                <a:latin typeface="-apple-system"/>
              </a:rPr>
              <a:t>D = </a:t>
            </a:r>
            <a:r>
              <a:rPr lang="id-ID" sz="4000" dirty="0" err="1">
                <a:solidFill>
                  <a:srgbClr val="303030"/>
                </a:solidFill>
                <a:highlight>
                  <a:srgbClr val="FFFFFF"/>
                </a:highlight>
                <a:latin typeface="-apple-system"/>
              </a:rPr>
              <a:t>Distribution</a:t>
            </a:r>
            <a:endParaRPr lang="id-ID" sz="4000" dirty="0">
              <a:solidFill>
                <a:srgbClr val="303030"/>
              </a:solidFill>
              <a:highlight>
                <a:srgbClr val="FFFFFF"/>
              </a:highlight>
              <a:latin typeface="-apple-system"/>
            </a:endParaRPr>
          </a:p>
          <a:p>
            <a:r>
              <a:rPr lang="id-ID" sz="4000" dirty="0">
                <a:solidFill>
                  <a:srgbClr val="303030"/>
                </a:solidFill>
                <a:highlight>
                  <a:srgbClr val="FFFFFF"/>
                </a:highlight>
                <a:latin typeface="-apple-system"/>
              </a:rPr>
              <a:t>S = System</a:t>
            </a:r>
            <a:endParaRPr lang="id-ID" sz="4000" dirty="0"/>
          </a:p>
        </p:txBody>
      </p:sp>
    </p:spTree>
    <p:extLst>
      <p:ext uri="{BB962C8B-B14F-4D97-AF65-F5344CB8AC3E}">
        <p14:creationId xmlns:p14="http://schemas.microsoft.com/office/powerpoint/2010/main" val="266316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726248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Mode –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WDS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352940" y="4495427"/>
            <a:ext cx="8099081" cy="17439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Wireless dengan Mode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WDS ini digunakan sebagai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/ penerima dari AP yang mengaktifkan WDS, komunikasi ini akan membentuk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antara AP-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sehingga dapat digunakan untuk mengontrol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di sisi lain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ED671E7-EAD3-41E7-D509-36CC847A8843}"/>
              </a:ext>
            </a:extLst>
          </p:cNvPr>
          <p:cNvSpPr/>
          <p:nvPr/>
        </p:nvSpPr>
        <p:spPr>
          <a:xfrm>
            <a:off x="4950580" y="1098081"/>
            <a:ext cx="2998933" cy="2980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2" descr="Freaks Contents: Difference Mode Wireless">
            <a:extLst>
              <a:ext uri="{FF2B5EF4-FFF2-40B4-BE49-F238E27FC236}">
                <a16:creationId xmlns:a16="http://schemas.microsoft.com/office/drawing/2014/main" id="{9D02D2CF-567A-C269-2E5C-948F2AD2C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40" y="1476862"/>
            <a:ext cx="6853598" cy="255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C7D48BF-EF95-9533-5249-4E493C5A62D0}"/>
              </a:ext>
            </a:extLst>
          </p:cNvPr>
          <p:cNvSpPr txBox="1"/>
          <p:nvPr/>
        </p:nvSpPr>
        <p:spPr>
          <a:xfrm>
            <a:off x="8225482" y="1722542"/>
            <a:ext cx="377293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4000" b="0" i="0" dirty="0">
                <a:solidFill>
                  <a:srgbClr val="303030"/>
                </a:solidFill>
                <a:effectLst/>
                <a:highlight>
                  <a:srgbClr val="FFFFFF"/>
                </a:highlight>
                <a:latin typeface="-apple-system"/>
              </a:rPr>
              <a:t>W = Wireless</a:t>
            </a:r>
          </a:p>
          <a:p>
            <a:r>
              <a:rPr lang="id-ID" sz="4000" dirty="0">
                <a:solidFill>
                  <a:srgbClr val="303030"/>
                </a:solidFill>
                <a:highlight>
                  <a:srgbClr val="FFFFFF"/>
                </a:highlight>
                <a:latin typeface="-apple-system"/>
              </a:rPr>
              <a:t>D = </a:t>
            </a:r>
            <a:r>
              <a:rPr lang="id-ID" sz="4000" dirty="0" err="1">
                <a:solidFill>
                  <a:srgbClr val="303030"/>
                </a:solidFill>
                <a:highlight>
                  <a:srgbClr val="FFFFFF"/>
                </a:highlight>
                <a:latin typeface="-apple-system"/>
              </a:rPr>
              <a:t>Distribution</a:t>
            </a:r>
            <a:endParaRPr lang="id-ID" sz="4000" dirty="0">
              <a:solidFill>
                <a:srgbClr val="303030"/>
              </a:solidFill>
              <a:highlight>
                <a:srgbClr val="FFFFFF"/>
              </a:highlight>
              <a:latin typeface="-apple-system"/>
            </a:endParaRPr>
          </a:p>
          <a:p>
            <a:r>
              <a:rPr lang="id-ID" sz="4000" dirty="0">
                <a:solidFill>
                  <a:srgbClr val="303030"/>
                </a:solidFill>
                <a:highlight>
                  <a:srgbClr val="FFFFFF"/>
                </a:highlight>
                <a:latin typeface="-apple-system"/>
              </a:rPr>
              <a:t>S = System</a:t>
            </a:r>
            <a:endParaRPr lang="id-ID" sz="4000" dirty="0"/>
          </a:p>
        </p:txBody>
      </p:sp>
    </p:spTree>
    <p:extLst>
      <p:ext uri="{BB962C8B-B14F-4D97-AF65-F5344CB8AC3E}">
        <p14:creationId xmlns:p14="http://schemas.microsoft.com/office/powerpoint/2010/main" val="1327626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3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94AAEA2-01D8-5190-F276-3AE7DC95A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1217520"/>
            <a:ext cx="7185622" cy="3367051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65673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Mode –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352940" y="4495427"/>
            <a:ext cx="8099081" cy="17439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Wireless dengan Mode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ini digunakan sebagai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/ penerima pada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topologi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PTP (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To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) atau PTMP (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To Multi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),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Mode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hanya bisa digunakan untuk membentuk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sifatnya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routing</a:t>
            </a:r>
            <a:endParaRPr lang="id-ID" sz="24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97B74B0-4B17-F736-15B9-BABAC746D7E4}"/>
              </a:ext>
            </a:extLst>
          </p:cNvPr>
          <p:cNvSpPr/>
          <p:nvPr/>
        </p:nvSpPr>
        <p:spPr>
          <a:xfrm>
            <a:off x="3825049" y="1217521"/>
            <a:ext cx="2390400" cy="234122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024A31-6E5D-910A-855C-CBD3D6A5F933}"/>
              </a:ext>
            </a:extLst>
          </p:cNvPr>
          <p:cNvSpPr txBox="1"/>
          <p:nvPr/>
        </p:nvSpPr>
        <p:spPr>
          <a:xfrm>
            <a:off x="8167816" y="1044795"/>
            <a:ext cx="378339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en-US" sz="2400" dirty="0"/>
              <a:t>mode yang </a:t>
            </a:r>
            <a:r>
              <a:rPr lang="en-US" sz="2400" dirty="0" err="1"/>
              <a:t>efektif</a:t>
            </a:r>
            <a:r>
              <a:rPr lang="en-US" sz="2400" dirty="0"/>
              <a:t> dan </a:t>
            </a:r>
            <a:r>
              <a:rPr lang="en-US" sz="2400" dirty="0" err="1"/>
              <a:t>efisi</a:t>
            </a:r>
            <a:r>
              <a:rPr lang="id-ID" sz="2400" dirty="0"/>
              <a:t>e</a:t>
            </a:r>
            <a:r>
              <a:rPr lang="en-US" sz="2400" dirty="0"/>
              <a:t>n </a:t>
            </a:r>
            <a:r>
              <a:rPr lang="en-US" sz="2400" dirty="0" err="1"/>
              <a:t>jika</a:t>
            </a:r>
            <a:r>
              <a:rPr lang="en-US" sz="2400" dirty="0"/>
              <a:t> pada </a:t>
            </a:r>
            <a:r>
              <a:rPr lang="en-US" sz="2400" dirty="0" err="1"/>
              <a:t>sisi</a:t>
            </a:r>
            <a:r>
              <a:rPr lang="en-US" sz="2400" dirty="0"/>
              <a:t> wireless client/station tidak </a:t>
            </a:r>
            <a:r>
              <a:rPr lang="en-US" sz="2400" dirty="0" err="1"/>
              <a:t>dibutuhkan</a:t>
            </a:r>
            <a:r>
              <a:rPr lang="en-US" sz="2400" dirty="0"/>
              <a:t> bridging</a:t>
            </a:r>
            <a:r>
              <a:rPr lang="id-ID" sz="2400" dirty="0"/>
              <a:t>.</a:t>
            </a:r>
          </a:p>
          <a:p>
            <a:pPr latinLnBrk="0"/>
            <a:r>
              <a:rPr lang="id-ID" sz="2400" dirty="0"/>
              <a:t>Kedua perangkat baik AP-</a:t>
            </a:r>
            <a:r>
              <a:rPr lang="id-ID" sz="2400" dirty="0" err="1"/>
              <a:t>bridge</a:t>
            </a:r>
            <a:r>
              <a:rPr lang="id-ID" sz="2400" dirty="0"/>
              <a:t>/</a:t>
            </a:r>
            <a:r>
              <a:rPr lang="id-ID" sz="2400" dirty="0" err="1"/>
              <a:t>Bridge</a:t>
            </a:r>
            <a:r>
              <a:rPr lang="id-ID" sz="2400" dirty="0"/>
              <a:t> dengan </a:t>
            </a:r>
            <a:r>
              <a:rPr lang="id-ID" sz="2400" dirty="0" err="1"/>
              <a:t>stationnya</a:t>
            </a:r>
            <a:r>
              <a:rPr lang="id-ID" sz="2400" dirty="0"/>
              <a:t> harus </a:t>
            </a:r>
            <a:r>
              <a:rPr lang="id-ID" sz="2400" dirty="0" err="1"/>
              <a:t>mikrotik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7250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 animBg="1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BAB7108-A89F-5CD6-421F-F74A3ACC5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350" y="1181507"/>
            <a:ext cx="7647508" cy="331392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936240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Mode –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352940" y="4495427"/>
            <a:ext cx="8099081" cy="17439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Wireless dengan Mode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ini digunakan sebagai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/ penerima dan tetap mempertahankan jaringan pada layer ke 2 sehingga perangkat dari dua belah sisi bisa saling tetap mengetahui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mac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perangkat dari sisi lainnya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97B74B0-4B17-F736-15B9-BABAC746D7E4}"/>
              </a:ext>
            </a:extLst>
          </p:cNvPr>
          <p:cNvSpPr/>
          <p:nvPr/>
        </p:nvSpPr>
        <p:spPr>
          <a:xfrm>
            <a:off x="4154232" y="1044795"/>
            <a:ext cx="2551367" cy="24779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024A31-6E5D-910A-855C-CBD3D6A5F933}"/>
              </a:ext>
            </a:extLst>
          </p:cNvPr>
          <p:cNvSpPr txBox="1"/>
          <p:nvPr/>
        </p:nvSpPr>
        <p:spPr>
          <a:xfrm>
            <a:off x="8167816" y="1044795"/>
            <a:ext cx="378339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Kedua perangkat baik AP-</a:t>
            </a:r>
            <a:r>
              <a:rPr lang="id-ID" sz="2400" dirty="0" err="1"/>
              <a:t>bridge</a:t>
            </a:r>
            <a:r>
              <a:rPr lang="id-ID" sz="2400" dirty="0"/>
              <a:t>/</a:t>
            </a:r>
            <a:r>
              <a:rPr lang="id-ID" sz="2400" dirty="0" err="1"/>
              <a:t>Bridge</a:t>
            </a:r>
            <a:r>
              <a:rPr lang="id-ID" sz="2400" dirty="0"/>
              <a:t> dengan </a:t>
            </a:r>
            <a:r>
              <a:rPr lang="id-ID" sz="2400" dirty="0" err="1"/>
              <a:t>stationnya</a:t>
            </a:r>
            <a:r>
              <a:rPr lang="id-ID" sz="2400" dirty="0"/>
              <a:t> harus </a:t>
            </a:r>
            <a:r>
              <a:rPr lang="id-ID" sz="2400" dirty="0" err="1"/>
              <a:t>mikrotik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052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FD3E637-703C-2B2F-9141-FC58649C6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1206567"/>
            <a:ext cx="7467187" cy="3170361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469767" cy="480131"/>
          </a:xfrm>
        </p:spPr>
        <p:txBody>
          <a:bodyPr/>
          <a:lstStyle/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Mode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Pseudobridge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352940" y="4495427"/>
            <a:ext cx="8099081" cy="17439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Wireless dengan Mode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ini digunakan sebagai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/ penerima dan tetap mempertahankan jaringan pada layer ke 2, digunakan jika pada sisi Access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merupakan perangkat yang bukan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endParaRPr lang="id-ID" sz="24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97B74B0-4B17-F736-15B9-BABAC746D7E4}"/>
              </a:ext>
            </a:extLst>
          </p:cNvPr>
          <p:cNvSpPr/>
          <p:nvPr/>
        </p:nvSpPr>
        <p:spPr>
          <a:xfrm>
            <a:off x="4154232" y="1044795"/>
            <a:ext cx="2551367" cy="24779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024A31-6E5D-910A-855C-CBD3D6A5F933}"/>
              </a:ext>
            </a:extLst>
          </p:cNvPr>
          <p:cNvSpPr txBox="1"/>
          <p:nvPr/>
        </p:nvSpPr>
        <p:spPr>
          <a:xfrm>
            <a:off x="8167816" y="1044795"/>
            <a:ext cx="378339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Kedua perangkat baik AP-</a:t>
            </a:r>
            <a:r>
              <a:rPr lang="id-ID" sz="2400" dirty="0" err="1"/>
              <a:t>bridge</a:t>
            </a:r>
            <a:r>
              <a:rPr lang="id-ID" sz="2400" dirty="0"/>
              <a:t>/</a:t>
            </a:r>
            <a:r>
              <a:rPr lang="id-ID" sz="2400" dirty="0" err="1"/>
              <a:t>Bridge</a:t>
            </a:r>
            <a:r>
              <a:rPr lang="id-ID" sz="2400" dirty="0"/>
              <a:t> biasanya merupakan perangkat non </a:t>
            </a:r>
            <a:r>
              <a:rPr lang="id-ID" sz="2400" dirty="0" err="1"/>
              <a:t>mikrotik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0897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318AF3-145D-32D1-4525-E459B3057B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1176601"/>
            <a:ext cx="7732779" cy="3283124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412057"/>
            <a:ext cx="5389617" cy="424732"/>
          </a:xfrm>
        </p:spPr>
        <p:txBody>
          <a:bodyPr/>
          <a:lstStyle/>
          <a:p>
            <a:r>
              <a:rPr lang="id-ID" altLang="ko-KR" sz="2400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 Mode – </a:t>
            </a:r>
            <a:r>
              <a:rPr lang="id-ID" altLang="ko-KR" sz="2400" dirty="0" err="1">
                <a:latin typeface="Arial" panose="020B0604020202020204" pitchFamily="34" charset="0"/>
                <a:cs typeface="Arial" panose="020B0604020202020204" pitchFamily="34" charset="0"/>
              </a:rPr>
              <a:t>Station</a:t>
            </a:r>
            <a:r>
              <a:rPr lang="id-ID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 Pseudobridge </a:t>
            </a:r>
            <a:r>
              <a:rPr lang="id-ID" altLang="ko-KR" sz="2400" dirty="0" err="1">
                <a:latin typeface="Arial" panose="020B0604020202020204" pitchFamily="34" charset="0"/>
                <a:cs typeface="Arial" panose="020B0604020202020204" pitchFamily="34" charset="0"/>
              </a:rPr>
              <a:t>Clone</a:t>
            </a:r>
            <a:endParaRPr lang="ko-K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240789" y="4489685"/>
            <a:ext cx="8817867" cy="150503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Mode ini mirip seperti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pseudobridge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membedakan adalah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pseudobridge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clone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akan melakukan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cloning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mac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, sehingga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terhubung dengan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seolah-olah terhubung langsung dengan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point</a:t>
            </a:r>
            <a:endParaRPr lang="id-ID" sz="24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B97B74B0-4B17-F736-15B9-BABAC746D7E4}"/>
              </a:ext>
            </a:extLst>
          </p:cNvPr>
          <p:cNvSpPr/>
          <p:nvPr/>
        </p:nvSpPr>
        <p:spPr>
          <a:xfrm>
            <a:off x="4275399" y="1230736"/>
            <a:ext cx="2551367" cy="24779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024A31-6E5D-910A-855C-CBD3D6A5F933}"/>
              </a:ext>
            </a:extLst>
          </p:cNvPr>
          <p:cNvSpPr txBox="1"/>
          <p:nvPr/>
        </p:nvSpPr>
        <p:spPr>
          <a:xfrm>
            <a:off x="8167816" y="1044795"/>
            <a:ext cx="378339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400" dirty="0"/>
              <a:t>Kedua perangkat baik AP-</a:t>
            </a:r>
            <a:r>
              <a:rPr lang="id-ID" sz="2400" dirty="0" err="1"/>
              <a:t>bridge</a:t>
            </a:r>
            <a:r>
              <a:rPr lang="id-ID" sz="2400" dirty="0"/>
              <a:t>/</a:t>
            </a:r>
            <a:r>
              <a:rPr lang="id-ID" sz="2400" dirty="0" err="1"/>
              <a:t>Bridge</a:t>
            </a:r>
            <a:r>
              <a:rPr lang="id-ID" sz="2400" dirty="0"/>
              <a:t> biasanya merupakan perangkat non </a:t>
            </a:r>
            <a:r>
              <a:rPr lang="id-ID" sz="2400" dirty="0" err="1"/>
              <a:t>mikrotik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0046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6233886" cy="60478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Mode Spesial  - Alignment Only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5379245" y="1326434"/>
            <a:ext cx="6495874" cy="263120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Mode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alignment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only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merupakan mode spesial dengan membuat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men-transmit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data secara kontinu untuk menemukan titik temu yang lurus antara dua buah antena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57660C-661A-8F3A-CDCC-D1F1515650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8338"/>
          <a:stretch/>
        </p:blipFill>
        <p:spPr>
          <a:xfrm rot="5400000">
            <a:off x="950854" y="569004"/>
            <a:ext cx="3318051" cy="45859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DEC500-C99F-152B-6D33-A220BD5ECF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881" y="4664414"/>
            <a:ext cx="9009175" cy="193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9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998758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Mode Spesial  -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Nstreme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dual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slave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E49B384-62D7-040A-8EAC-33B6ED759A1B}"/>
              </a:ext>
            </a:extLst>
          </p:cNvPr>
          <p:cNvSpPr txBox="1">
            <a:spLocks/>
          </p:cNvSpPr>
          <p:nvPr/>
        </p:nvSpPr>
        <p:spPr>
          <a:xfrm>
            <a:off x="240789" y="4280634"/>
            <a:ext cx="9061707" cy="263120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Pada dasarnya mekanisme kerja pada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adalah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half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duplex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, akan tetapi dengan menggunakan mode ini kita dapat mengaktifkan mekanisme kerja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full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duplex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, mode ini  merupakan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proprietary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di dalam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, tentunya kita juga membutuhkan 2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card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dan 2 antena pada masing-masing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endParaRPr lang="id-ID" sz="28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2" descr="http://www.mikrotik.co.id/images/artikel/perbedaan-wireless/nstremedual.png">
            <a:extLst>
              <a:ext uri="{FF2B5EF4-FFF2-40B4-BE49-F238E27FC236}">
                <a16:creationId xmlns:a16="http://schemas.microsoft.com/office/drawing/2014/main" id="{D0C428A0-D483-8DD9-F647-E58830142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73" y="1173368"/>
            <a:ext cx="6521300" cy="280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7EDBFB07-7315-B262-82A6-FC49150324CD}"/>
              </a:ext>
            </a:extLst>
          </p:cNvPr>
          <p:cNvSpPr txBox="1">
            <a:spLocks/>
          </p:cNvSpPr>
          <p:nvPr/>
        </p:nvSpPr>
        <p:spPr>
          <a:xfrm>
            <a:off x="7522464" y="1048512"/>
            <a:ext cx="4548886" cy="3082487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Satu pasang antena untuk jalur pengiriman dari sisi A ke B, dan satu pasang antena lainnya untuk pengiriman dari B ke A</a:t>
            </a:r>
          </a:p>
        </p:txBody>
      </p:sp>
    </p:spTree>
    <p:extLst>
      <p:ext uri="{BB962C8B-B14F-4D97-AF65-F5344CB8AC3E}">
        <p14:creationId xmlns:p14="http://schemas.microsoft.com/office/powerpoint/2010/main" val="1221905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Implementasi WLAN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36205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44572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Implementasi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221C24B3-6ACE-614F-9040-CD851C62E6BF}"/>
              </a:ext>
            </a:extLst>
          </p:cNvPr>
          <p:cNvSpPr txBox="1">
            <a:spLocks/>
          </p:cNvSpPr>
          <p:nvPr/>
        </p:nvSpPr>
        <p:spPr>
          <a:xfrm>
            <a:off x="6620255" y="1170432"/>
            <a:ext cx="5330958" cy="196291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Seluruh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dijadikan 1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baik pada mikrotik-1 maupun di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kedua, kecuali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datangnya sumber internet yaitu ether1 pada mikrotik-1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B3BEC7-0BA5-F603-6D62-54DC82E482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6382"/>
          <a:stretch/>
        </p:blipFill>
        <p:spPr>
          <a:xfrm>
            <a:off x="240787" y="1317034"/>
            <a:ext cx="6163739" cy="332811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9168B65-438C-00DD-240E-F485EAAAF36A}"/>
              </a:ext>
            </a:extLst>
          </p:cNvPr>
          <p:cNvSpPr/>
          <p:nvPr/>
        </p:nvSpPr>
        <p:spPr>
          <a:xfrm>
            <a:off x="466804" y="4732981"/>
            <a:ext cx="1902168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Mikrotik-1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28CCEB-E3A1-88E8-7C4F-CEBE80D48F5C}"/>
              </a:ext>
            </a:extLst>
          </p:cNvPr>
          <p:cNvSpPr/>
          <p:nvPr/>
        </p:nvSpPr>
        <p:spPr>
          <a:xfrm>
            <a:off x="4502357" y="4732981"/>
            <a:ext cx="1902169" cy="60478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Mikrotik-2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D0E756C-092F-6873-021C-31810A9CBE00}"/>
              </a:ext>
            </a:extLst>
          </p:cNvPr>
          <p:cNvSpPr/>
          <p:nvPr/>
        </p:nvSpPr>
        <p:spPr>
          <a:xfrm>
            <a:off x="466804" y="5534572"/>
            <a:ext cx="1902168" cy="604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/>
              <a:t>AP </a:t>
            </a:r>
            <a:r>
              <a:rPr lang="id-ID" dirty="0" err="1"/>
              <a:t>Bridge</a:t>
            </a:r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DE27BDC-D0E9-3B9D-2AC4-3F5105D6CAA4}"/>
              </a:ext>
            </a:extLst>
          </p:cNvPr>
          <p:cNvSpPr/>
          <p:nvPr/>
        </p:nvSpPr>
        <p:spPr>
          <a:xfrm>
            <a:off x="4502356" y="5534571"/>
            <a:ext cx="1902169" cy="60478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 err="1"/>
              <a:t>Station</a:t>
            </a:r>
            <a:r>
              <a:rPr lang="id-ID" dirty="0"/>
              <a:t> </a:t>
            </a:r>
            <a:r>
              <a:rPr lang="id-ID" dirty="0" err="1"/>
              <a:t>Bridge</a:t>
            </a:r>
            <a:endParaRPr lang="id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D66034-ED68-2308-1E6B-B7C2A5DA6B6A}"/>
              </a:ext>
            </a:extLst>
          </p:cNvPr>
          <p:cNvSpPr txBox="1"/>
          <p:nvPr/>
        </p:nvSpPr>
        <p:spPr>
          <a:xfrm>
            <a:off x="466804" y="3148584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ether1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99C516-0F14-B8E3-F54D-89325D01BD43}"/>
              </a:ext>
            </a:extLst>
          </p:cNvPr>
          <p:cNvSpPr txBox="1"/>
          <p:nvPr/>
        </p:nvSpPr>
        <p:spPr>
          <a:xfrm>
            <a:off x="5453440" y="3059668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ether1</a:t>
            </a:r>
          </a:p>
        </p:txBody>
      </p:sp>
    </p:spTree>
    <p:extLst>
      <p:ext uri="{BB962C8B-B14F-4D97-AF65-F5344CB8AC3E}">
        <p14:creationId xmlns:p14="http://schemas.microsoft.com/office/powerpoint/2010/main" val="1487014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 animBg="1"/>
      <p:bldP spid="6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>
            <a:extLst>
              <a:ext uri="{FF2B5EF4-FFF2-40B4-BE49-F238E27FC236}">
                <a16:creationId xmlns:a16="http://schemas.microsoft.com/office/drawing/2014/main" id="{4EC94A23-B810-FA58-FC1D-38AEC43F7FFB}"/>
              </a:ext>
            </a:extLst>
          </p:cNvPr>
          <p:cNvSpPr txBox="1">
            <a:spLocks/>
          </p:cNvSpPr>
          <p:nvPr/>
        </p:nvSpPr>
        <p:spPr>
          <a:xfrm>
            <a:off x="240789" y="322033"/>
            <a:ext cx="5963492" cy="604781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ko-KR" sz="3700" b="0" kern="120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6EA369C9-9079-31DD-E52F-4DF20FEDA9A5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4086826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Langkah Konfigurasi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F1FB5F0-BA64-075D-8FC0-74F6009BBF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260" y="1548535"/>
            <a:ext cx="9297706" cy="3593794"/>
          </a:xfrm>
          <a:prstGeom prst="rect">
            <a:avLst/>
          </a:prstGeom>
        </p:spPr>
      </p:pic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376A600F-6590-554D-A0CA-9AFC4F92D4E2}"/>
              </a:ext>
            </a:extLst>
          </p:cNvPr>
          <p:cNvSpPr txBox="1">
            <a:spLocks/>
          </p:cNvSpPr>
          <p:nvPr/>
        </p:nvSpPr>
        <p:spPr>
          <a:xfrm>
            <a:off x="9772650" y="1442205"/>
            <a:ext cx="2298700" cy="34139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kedua sesuai dengan tabel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F36BE75-3294-E7A3-60F1-0690950513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397780"/>
              </p:ext>
            </p:extLst>
          </p:nvPr>
        </p:nvGraphicFramePr>
        <p:xfrm>
          <a:off x="240789" y="5248659"/>
          <a:ext cx="9285177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9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4413504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1310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IP </a:t>
                      </a:r>
                      <a:r>
                        <a:rPr lang="id-ID" sz="2000" dirty="0" err="1"/>
                        <a:t>Address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ether3, ether4, ether5, wlan1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293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>
            <a:extLst>
              <a:ext uri="{FF2B5EF4-FFF2-40B4-BE49-F238E27FC236}">
                <a16:creationId xmlns:a16="http://schemas.microsoft.com/office/drawing/2014/main" id="{4EC94A23-B810-FA58-FC1D-38AEC43F7FFB}"/>
              </a:ext>
            </a:extLst>
          </p:cNvPr>
          <p:cNvSpPr txBox="1">
            <a:spLocks/>
          </p:cNvSpPr>
          <p:nvPr/>
        </p:nvSpPr>
        <p:spPr>
          <a:xfrm>
            <a:off x="240789" y="322033"/>
            <a:ext cx="5857694" cy="604781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ko-KR" sz="3700" b="0" kern="120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F36BE75-3294-E7A3-60F1-06909505131C}"/>
              </a:ext>
            </a:extLst>
          </p:cNvPr>
          <p:cNvGraphicFramePr>
            <a:graphicFrameLocks noGrp="1"/>
          </p:cNvGraphicFramePr>
          <p:nvPr/>
        </p:nvGraphicFramePr>
        <p:xfrm>
          <a:off x="240789" y="5248659"/>
          <a:ext cx="9285177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9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4413504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1310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IP </a:t>
                      </a:r>
                      <a:r>
                        <a:rPr lang="id-ID" sz="2000" dirty="0" err="1"/>
                        <a:t>Address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ether3, ether4, ether5, wlan1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2" name="내용 개체 틀 2">
            <a:extLst>
              <a:ext uri="{FF2B5EF4-FFF2-40B4-BE49-F238E27FC236}">
                <a16:creationId xmlns:a16="http://schemas.microsoft.com/office/drawing/2014/main" id="{567E0FE3-8C7A-5025-62AB-20E5415B83E1}"/>
              </a:ext>
            </a:extLst>
          </p:cNvPr>
          <p:cNvSpPr txBox="1">
            <a:spLocks/>
          </p:cNvSpPr>
          <p:nvPr/>
        </p:nvSpPr>
        <p:spPr>
          <a:xfrm>
            <a:off x="108623" y="1199179"/>
            <a:ext cx="7392258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seperti gambar berikut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DCFD61-4C72-8A56-C74B-AE0D131BB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874855"/>
            <a:ext cx="9224617" cy="309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13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0452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masuk ke dalam tab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677223" y="3188451"/>
            <a:ext cx="229870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Tambahkan semua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sesuai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4C7E0F-840D-45D1-BB3F-DE7377FE3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6378"/>
            <a:ext cx="9312806" cy="3530860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B309950-ECF4-5CC0-F605-52105EA4A102}"/>
              </a:ext>
            </a:extLst>
          </p:cNvPr>
          <p:cNvGraphicFramePr>
            <a:graphicFrameLocks noGrp="1"/>
          </p:cNvGraphicFramePr>
          <p:nvPr/>
        </p:nvGraphicFramePr>
        <p:xfrm>
          <a:off x="240789" y="5248659"/>
          <a:ext cx="9285177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9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4413504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1310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IP </a:t>
                      </a:r>
                      <a:r>
                        <a:rPr lang="id-ID" sz="2000" dirty="0" err="1"/>
                        <a:t>Address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ether3, ether4, ether5, wlan1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216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0452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183347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penambahan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E9790B9-B2B0-3F3D-16E7-EEFC4A260296}"/>
              </a:ext>
            </a:extLst>
          </p:cNvPr>
          <p:cNvGraphicFramePr>
            <a:graphicFrameLocks noGrp="1"/>
          </p:cNvGraphicFramePr>
          <p:nvPr/>
        </p:nvGraphicFramePr>
        <p:xfrm>
          <a:off x="240789" y="5248659"/>
          <a:ext cx="9285177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9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4413504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1310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err="1"/>
                        <a:t>Bridge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IP </a:t>
                      </a:r>
                      <a:r>
                        <a:rPr lang="id-ID" sz="2000" dirty="0" err="1"/>
                        <a:t>Address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DHCP </a:t>
                      </a:r>
                      <a:r>
                        <a:rPr lang="id-ID" sz="2000" dirty="0" err="1"/>
                        <a:t>Client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ether2, ether3, ether4, ether5, wlan1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0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61703F5D-289D-969B-A955-D5640ECA4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15" y="1795242"/>
            <a:ext cx="9287351" cy="303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5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11172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9443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koneksi internet perlu didapatkan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yang telah dibuat, dengan cara menjadikan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DHCP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4037B0-CA74-F7CB-B9EA-B3B767794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29544"/>
            <a:ext cx="7408043" cy="28237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BF1235-04B8-B80E-6C64-D64F42D4E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218" y="2029544"/>
            <a:ext cx="3261001" cy="28237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4D78D8-9778-78A0-E16A-687C36987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274" y="4965700"/>
            <a:ext cx="5108938" cy="1778000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767CB0D1-603B-3D17-AF89-4FB6FFF430A5}"/>
              </a:ext>
            </a:extLst>
          </p:cNvPr>
          <p:cNvSpPr txBox="1">
            <a:spLocks/>
          </p:cNvSpPr>
          <p:nvPr/>
        </p:nvSpPr>
        <p:spPr>
          <a:xfrm>
            <a:off x="5486400" y="4965700"/>
            <a:ext cx="4170405" cy="1778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bisa saja berbeda, tergantung dari pengaturan sumber internet atau langganan ISP</a:t>
            </a:r>
            <a:endParaRPr lang="id-ID" sz="1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35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624040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sz="3200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sz="3200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26495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Sebelum dapat membuat DHCP Server yang harus dilakukan adalah menentukan 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menjadi DHCP Server</a:t>
            </a:r>
          </a:p>
          <a:p>
            <a:pPr marL="0" indent="0" fontAlgn="base" latinLnBrk="0">
              <a:buNone/>
            </a:pP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list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ada sudah terdapat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DHCP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sebelumnya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3A259C-7511-9649-DC43-B7141F07E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740175"/>
            <a:ext cx="9317162" cy="296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88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624040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sz="3200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sz="3200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ini merupakan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digunakan oleh seluruh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(ether2, ether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3)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C96BB-96CD-DAD5-F058-FA7207F5AB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137718"/>
            <a:ext cx="3361647" cy="27733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F6E7F7-7315-ACC0-0861-E92F9CA89F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7045" y="2808806"/>
            <a:ext cx="5592371" cy="2773359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F23E2789-9248-DBE9-8FF3-EFF771198D9C}"/>
              </a:ext>
            </a:extLst>
          </p:cNvPr>
          <p:cNvSpPr txBox="1">
            <a:spLocks/>
          </p:cNvSpPr>
          <p:nvPr/>
        </p:nvSpPr>
        <p:spPr>
          <a:xfrm>
            <a:off x="3947045" y="2249799"/>
            <a:ext cx="742735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pemberian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seperti berikut</a:t>
            </a:r>
          </a:p>
        </p:txBody>
      </p:sp>
    </p:spTree>
    <p:extLst>
      <p:ext uri="{BB962C8B-B14F-4D97-AF65-F5344CB8AC3E}">
        <p14:creationId xmlns:p14="http://schemas.microsoft.com/office/powerpoint/2010/main" val="385908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29606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Server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Setelah sudah terdapat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selanjutnya dapat dibuat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untuk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LAN, sehingga setiap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terhubung dapat 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secara otomatis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D6F8BA-6AFE-C00C-AFE7-16F2F7C45E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82114"/>
            <a:ext cx="6036443" cy="21549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3A4C03-51E1-7999-D170-281013F3D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90" y="4400521"/>
            <a:ext cx="2415776" cy="10858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0F53FB5-F2C3-758C-14FA-D814DC987D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6423" y="4400521"/>
            <a:ext cx="2415777" cy="10858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9E46082-BE33-7231-22DD-22ABB88078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2058" y="4399595"/>
            <a:ext cx="2415776" cy="10858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86D979C-38EC-0BC8-0D37-0983B8388A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790" y="5613342"/>
            <a:ext cx="2415776" cy="10858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078EE7-E2D3-D7C2-1FD2-6E59C1573D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6423" y="5608676"/>
            <a:ext cx="2415777" cy="10858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3554433-2E93-FEBF-B909-B71DFC8CBF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2058" y="5608675"/>
            <a:ext cx="2415776" cy="10858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99D54BD-1919-1FFD-AB00-17779BC844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0247" y="5608675"/>
            <a:ext cx="1739989" cy="84459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CF90E8D-8E10-6587-7E4E-A6C07FD71124}"/>
              </a:ext>
            </a:extLst>
          </p:cNvPr>
          <p:cNvSpPr txBox="1"/>
          <p:nvPr/>
        </p:nvSpPr>
        <p:spPr>
          <a:xfrm>
            <a:off x="671607" y="496570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65EA08-97FD-594A-69D3-BAB2FC35C481}"/>
              </a:ext>
            </a:extLst>
          </p:cNvPr>
          <p:cNvSpPr txBox="1"/>
          <p:nvPr/>
        </p:nvSpPr>
        <p:spPr>
          <a:xfrm>
            <a:off x="3005942" y="497239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8933CD4-3B7F-9A8B-CE74-62CB2144C6EA}"/>
              </a:ext>
            </a:extLst>
          </p:cNvPr>
          <p:cNvSpPr txBox="1"/>
          <p:nvPr/>
        </p:nvSpPr>
        <p:spPr>
          <a:xfrm>
            <a:off x="5412783" y="496158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A50172-0694-BDFD-6614-9DD18720DA2B}"/>
              </a:ext>
            </a:extLst>
          </p:cNvPr>
          <p:cNvSpPr txBox="1"/>
          <p:nvPr/>
        </p:nvSpPr>
        <p:spPr>
          <a:xfrm>
            <a:off x="671607" y="616842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3209ACA-049C-A34B-6ED4-CEDD6187F5C3}"/>
              </a:ext>
            </a:extLst>
          </p:cNvPr>
          <p:cNvSpPr txBox="1"/>
          <p:nvPr/>
        </p:nvSpPr>
        <p:spPr>
          <a:xfrm>
            <a:off x="3005942" y="6175119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6BE1B0-EB88-B0A3-1E2E-F02D986E166F}"/>
              </a:ext>
            </a:extLst>
          </p:cNvPr>
          <p:cNvSpPr txBox="1"/>
          <p:nvPr/>
        </p:nvSpPr>
        <p:spPr>
          <a:xfrm>
            <a:off x="5412783" y="616431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6E72BA3-48FD-8FA6-E9AD-4DDB2CBE726E}"/>
              </a:ext>
            </a:extLst>
          </p:cNvPr>
          <p:cNvSpPr txBox="1"/>
          <p:nvPr/>
        </p:nvSpPr>
        <p:spPr>
          <a:xfrm>
            <a:off x="7938678" y="6030971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20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29606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Server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DHCP Server akan terlihat seperti gambar berikut: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E38C1C-0467-AB86-D3A6-04325F088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562248"/>
            <a:ext cx="9428373" cy="3328266"/>
          </a:xfrm>
          <a:prstGeom prst="rect">
            <a:avLst/>
          </a:prstGeom>
        </p:spPr>
      </p:pic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F15739CB-F6AF-880C-CAFF-B148AA7E5E29}"/>
              </a:ext>
            </a:extLst>
          </p:cNvPr>
          <p:cNvSpPr txBox="1">
            <a:spLocks/>
          </p:cNvSpPr>
          <p:nvPr/>
        </p:nvSpPr>
        <p:spPr>
          <a:xfrm>
            <a:off x="180374" y="5052782"/>
            <a:ext cx="9488788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Setiap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akan mendapatkan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ini, sehingga memiliki rentang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192.168.10.0/24 </a:t>
            </a:r>
          </a:p>
        </p:txBody>
      </p:sp>
    </p:spTree>
    <p:extLst>
      <p:ext uri="{BB962C8B-B14F-4D97-AF65-F5344CB8AC3E}">
        <p14:creationId xmlns:p14="http://schemas.microsoft.com/office/powerpoint/2010/main" val="368246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48794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NAT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Pembuatan NAT dilakukan pada menu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firewall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winbox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10AF04-B1BF-E4B5-7F02-8E433D1C3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73" y="1557180"/>
            <a:ext cx="10810961" cy="32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9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48794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NAT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366E0-F489-F715-F42C-3CC28A2FD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71" y="1156610"/>
            <a:ext cx="2999814" cy="40102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01ADB6A-8660-191D-2739-CE29F92FE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316" y="1156610"/>
            <a:ext cx="2999814" cy="401027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C8177A-33EC-2F75-C1EB-A76666DB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7538" y="5233381"/>
            <a:ext cx="8282197" cy="1510319"/>
          </a:xfrm>
          <a:prstGeom prst="rect">
            <a:avLst/>
          </a:prstGeom>
        </p:spPr>
      </p:pic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0B34BD5-819A-B19E-38E9-0925FACB80D2}"/>
              </a:ext>
            </a:extLst>
          </p:cNvPr>
          <p:cNvSpPr txBox="1">
            <a:spLocks/>
          </p:cNvSpPr>
          <p:nvPr/>
        </p:nvSpPr>
        <p:spPr>
          <a:xfrm>
            <a:off x="197480" y="5283278"/>
            <a:ext cx="1140058" cy="9507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nat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1A9672-FA46-744C-D4DF-1EFACEEF43FB}"/>
              </a:ext>
            </a:extLst>
          </p:cNvPr>
          <p:cNvSpPr txBox="1">
            <a:spLocks/>
          </p:cNvSpPr>
          <p:nvPr/>
        </p:nvSpPr>
        <p:spPr>
          <a:xfrm>
            <a:off x="3499766" y="1252916"/>
            <a:ext cx="1751855" cy="391397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Chain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srcnat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out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artinya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pengelompokkan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traffic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bersumber dari jaringan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local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menuju ke internet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A7407112-0DB1-D23E-B654-28B7CB216D33}"/>
              </a:ext>
            </a:extLst>
          </p:cNvPr>
          <p:cNvSpPr txBox="1">
            <a:spLocks/>
          </p:cNvSpPr>
          <p:nvPr/>
        </p:nvSpPr>
        <p:spPr>
          <a:xfrm>
            <a:off x="8743807" y="1252916"/>
            <a:ext cx="3327543" cy="391397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Action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masquerade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traffic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sudah dikelompokkan tersebut akan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tanslasikan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agar terlihat bersumber dari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untuk kemudian dilanjutkan ke jaringan di internet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27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075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Wireless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Aktifkan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menu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kemudian klik kanan pada wlan1, pilih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enable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CCEEB0-0448-14BB-9E00-D142FD0F8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96" y="2193111"/>
            <a:ext cx="9315194" cy="420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54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075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Wireless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membuat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password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masuk ke tab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security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edit dengan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meng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-klik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double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default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lalu masukkan konfigurasi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dynamic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keys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– WPA2 PSK dan masukkan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password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diinginkan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3E8E59-0473-39EB-2E09-1D46A30CF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56" y="2018713"/>
            <a:ext cx="7454121" cy="4662479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A392B0E3-A73E-2B31-C811-B3FBDA25DFAD}"/>
              </a:ext>
            </a:extLst>
          </p:cNvPr>
          <p:cNvSpPr txBox="1">
            <a:spLocks/>
          </p:cNvSpPr>
          <p:nvPr/>
        </p:nvSpPr>
        <p:spPr>
          <a:xfrm>
            <a:off x="8081399" y="2060074"/>
            <a:ext cx="3989951" cy="277141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Pastikan untuk mengingat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password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dibuat, karena ini akan digunakan ketika kita hendak melakukan koneksi dari laptop/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pc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wifi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nanti dibuat</a:t>
            </a:r>
          </a:p>
        </p:txBody>
      </p:sp>
    </p:spTree>
    <p:extLst>
      <p:ext uri="{BB962C8B-B14F-4D97-AF65-F5344CB8AC3E}">
        <p14:creationId xmlns:p14="http://schemas.microsoft.com/office/powerpoint/2010/main" val="204333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075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Wireless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- 1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116131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Memberikan nama dan pengaturan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channel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diinginkan dilakukan pada tab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WiFi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C404F7-A93A-8A7F-F5F0-B3684A3E12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89999"/>
            <a:ext cx="5888559" cy="12067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E3EE71C-CCC4-95D6-BC05-ED0B93045D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2357"/>
          <a:stretch/>
        </p:blipFill>
        <p:spPr>
          <a:xfrm>
            <a:off x="240789" y="2988832"/>
            <a:ext cx="4144511" cy="3759330"/>
          </a:xfrm>
          <a:prstGeom prst="rect">
            <a:avLst/>
          </a:prstGeom>
        </p:spPr>
      </p:pic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5C0851FA-98A8-8BB8-3438-9A031C686B3E}"/>
              </a:ext>
            </a:extLst>
          </p:cNvPr>
          <p:cNvSpPr txBox="1">
            <a:spLocks/>
          </p:cNvSpPr>
          <p:nvPr/>
        </p:nvSpPr>
        <p:spPr>
          <a:xfrm>
            <a:off x="4578177" y="3076832"/>
            <a:ext cx="5041557" cy="366686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Pastikan mode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adalah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ap_bridge</a:t>
            </a:r>
            <a:endParaRPr lang="id-ID" b="0" dirty="0"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Frequency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merupakan pilihan kanal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wifi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yang diinginkan,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tidak menuliskan nomor melainkan frekuensi kanal langsung</a:t>
            </a:r>
          </a:p>
          <a:p>
            <a:pPr fontAlgn="base" latinLnBrk="0"/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SSID merupakan nama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wifi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yang akan tampil ketika laptop/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pc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melakukan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scanning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sinyal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wifi</a:t>
            </a:r>
            <a:endParaRPr lang="id-ID" b="0" dirty="0"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28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>
            <a:extLst>
              <a:ext uri="{FF2B5EF4-FFF2-40B4-BE49-F238E27FC236}">
                <a16:creationId xmlns:a16="http://schemas.microsoft.com/office/drawing/2014/main" id="{4EC94A23-B810-FA58-FC1D-38AEC43F7FFB}"/>
              </a:ext>
            </a:extLst>
          </p:cNvPr>
          <p:cNvSpPr txBox="1">
            <a:spLocks/>
          </p:cNvSpPr>
          <p:nvPr/>
        </p:nvSpPr>
        <p:spPr>
          <a:xfrm>
            <a:off x="240789" y="322033"/>
            <a:ext cx="5963492" cy="604781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ko-KR" sz="3700" b="0" kern="120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- 2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6EA369C9-9079-31DD-E52F-4DF20FEDA9A5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4086826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Langkah Konfigurasi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376A600F-6590-554D-A0CA-9AFC4F92D4E2}"/>
              </a:ext>
            </a:extLst>
          </p:cNvPr>
          <p:cNvSpPr txBox="1">
            <a:spLocks/>
          </p:cNvSpPr>
          <p:nvPr/>
        </p:nvSpPr>
        <p:spPr>
          <a:xfrm>
            <a:off x="9772650" y="1442205"/>
            <a:ext cx="2298700" cy="34139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sesuai dengan tabel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F36BE75-3294-E7A3-60F1-0690950513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198575"/>
              </p:ext>
            </p:extLst>
          </p:nvPr>
        </p:nvGraphicFramePr>
        <p:xfrm>
          <a:off x="240789" y="5248659"/>
          <a:ext cx="9285177" cy="808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9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4413504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1310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ether1, ether2, ether3, ether4, ether5, wlan1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167B43B-8861-4BC5-DD97-598A6CA96A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37155"/>
            <a:ext cx="9285177" cy="341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61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>
            <a:extLst>
              <a:ext uri="{FF2B5EF4-FFF2-40B4-BE49-F238E27FC236}">
                <a16:creationId xmlns:a16="http://schemas.microsoft.com/office/drawing/2014/main" id="{4EC94A23-B810-FA58-FC1D-38AEC43F7FFB}"/>
              </a:ext>
            </a:extLst>
          </p:cNvPr>
          <p:cNvSpPr txBox="1">
            <a:spLocks/>
          </p:cNvSpPr>
          <p:nvPr/>
        </p:nvSpPr>
        <p:spPr>
          <a:xfrm>
            <a:off x="240789" y="322033"/>
            <a:ext cx="5857694" cy="604781"/>
          </a:xfrm>
          <a:prstGeom prst="rect">
            <a:avLst/>
          </a:prstGeom>
          <a:noFill/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altLang="ko-KR" sz="3700" b="0" kern="120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- 2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내용 개체 틀 2">
            <a:extLst>
              <a:ext uri="{FF2B5EF4-FFF2-40B4-BE49-F238E27FC236}">
                <a16:creationId xmlns:a16="http://schemas.microsoft.com/office/drawing/2014/main" id="{567E0FE3-8C7A-5025-62AB-20E5415B83E1}"/>
              </a:ext>
            </a:extLst>
          </p:cNvPr>
          <p:cNvSpPr txBox="1">
            <a:spLocks/>
          </p:cNvSpPr>
          <p:nvPr/>
        </p:nvSpPr>
        <p:spPr>
          <a:xfrm>
            <a:off x="108623" y="1199179"/>
            <a:ext cx="7392258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seperti gambar berikut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40B95E3-2576-87DC-2655-43B1B227AC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565649"/>
              </p:ext>
            </p:extLst>
          </p:nvPr>
        </p:nvGraphicFramePr>
        <p:xfrm>
          <a:off x="240789" y="5248659"/>
          <a:ext cx="9285177" cy="808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9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4413504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1310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ether1, ether2, ether3, ether4, ether5, wlan1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B6710EB0-82C1-DAE9-B7F3-215E77A18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765129"/>
            <a:ext cx="9285177" cy="337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0452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- 2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masuk ke dalam tab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671277" y="1963741"/>
            <a:ext cx="229870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Tambahkan semua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sesuai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74B4BE-1351-49BC-3F20-E3AEAD0C6D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05" y="2052090"/>
            <a:ext cx="9303943" cy="2592779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0456300-2663-655A-7460-34611AA0B6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696474"/>
              </p:ext>
            </p:extLst>
          </p:nvPr>
        </p:nvGraphicFramePr>
        <p:xfrm>
          <a:off x="240789" y="5248659"/>
          <a:ext cx="9285177" cy="808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9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4413504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1310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ether1, ether2, ether3, ether4, ether5, wlan1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640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0452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- 2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110195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penambahan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73EFE0B-D452-BF90-C0BE-3D444C9EA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710764"/>
              </p:ext>
            </p:extLst>
          </p:nvPr>
        </p:nvGraphicFramePr>
        <p:xfrm>
          <a:off x="240789" y="5928658"/>
          <a:ext cx="9285177" cy="808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29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4413504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719072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1310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ether1, ether2, ether3, ether4, ether5, wlan1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E4159A47-8C1C-70A2-B1EF-58D5B7210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26460"/>
            <a:ext cx="9285177" cy="422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2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075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Wireless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- 2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Aktifkan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wireless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menu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kemudian klik kanan pada wlan1, pilih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enable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CCEEB0-0448-14BB-9E00-D142FD0F8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96" y="2193111"/>
            <a:ext cx="9315194" cy="420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22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075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Wireless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- 2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membuat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password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masuk ke tab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security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edit dengan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meng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-klik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double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default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lalu masukkan konfigurasi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dynamic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keys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– WPA2 PSK dan masukkan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password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3E8E59-0473-39EB-2E09-1D46A30CF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456" y="2018713"/>
            <a:ext cx="7454121" cy="4662479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A392B0E3-A73E-2B31-C811-B3FBDA25DFAD}"/>
              </a:ext>
            </a:extLst>
          </p:cNvPr>
          <p:cNvSpPr txBox="1">
            <a:spLocks/>
          </p:cNvSpPr>
          <p:nvPr/>
        </p:nvSpPr>
        <p:spPr>
          <a:xfrm>
            <a:off x="8081399" y="2060074"/>
            <a:ext cx="3989951" cy="277141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Pastikan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password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dibuat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sama dengan </a:t>
            </a: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password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wlan1 di </a:t>
            </a:r>
            <a:r>
              <a:rPr lang="id-ID" sz="20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- 1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79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075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Wireless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r>
              <a:rPr lang="id-ID" dirty="0">
                <a:latin typeface="Arial" panose="020B0604020202020204" pitchFamily="34" charset="0"/>
                <a:cs typeface="Arial" panose="020B0604020202020204" pitchFamily="34" charset="0"/>
              </a:rPr>
              <a:t> - 2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Lakukan pengaturan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wlan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 dengan mengubah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mode-nya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lalu lakukan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scanning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membaca SSID dari mikrotik-1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A392B0E3-A73E-2B31-C811-B3FBDA25DFAD}"/>
              </a:ext>
            </a:extLst>
          </p:cNvPr>
          <p:cNvSpPr txBox="1">
            <a:spLocks/>
          </p:cNvSpPr>
          <p:nvPr/>
        </p:nvSpPr>
        <p:spPr>
          <a:xfrm>
            <a:off x="8081399" y="2060074"/>
            <a:ext cx="3989951" cy="277141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Pastikan SSID yang dipilih adalah SSID dari mikrotik-1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48E8AA-889B-2F60-EDF2-0D7406667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901952"/>
            <a:ext cx="7163891" cy="486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7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79302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Pengujian Koneksi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665978"/>
            <a:ext cx="447557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473906-D09D-D73C-790B-A3D12268A0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4626" y="2270760"/>
            <a:ext cx="3944573" cy="4406778"/>
          </a:xfrm>
          <a:prstGeom prst="rect">
            <a:avLst/>
          </a:prstGeom>
        </p:spPr>
      </p:pic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27D15602-708E-DD12-AD20-9FE5CC1E4383}"/>
              </a:ext>
            </a:extLst>
          </p:cNvPr>
          <p:cNvSpPr txBox="1">
            <a:spLocks/>
          </p:cNvSpPr>
          <p:nvPr/>
        </p:nvSpPr>
        <p:spPr>
          <a:xfrm>
            <a:off x="9125249" y="1184766"/>
            <a:ext cx="2933745" cy="31555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berasal dari DHCP Server Mikrotik-1 walaupun Laptop/PC terhubung dengan </a:t>
            </a:r>
            <a:r>
              <a:rPr lang="id-ID" sz="20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-2</a:t>
            </a:r>
          </a:p>
          <a:p>
            <a:pPr marL="0" indent="0" fontAlgn="base" latinLnBrk="0">
              <a:buNone/>
            </a:pPr>
            <a:r>
              <a:rPr lang="id-ID" sz="20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Koneksi internet juga bisa didapat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82EE26-E051-2C3A-EA79-2E1563F1B6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2270760"/>
            <a:ext cx="4367787" cy="4403380"/>
          </a:xfrm>
          <a:prstGeom prst="rect">
            <a:avLst/>
          </a:prstGeom>
        </p:spPr>
      </p:pic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565F5A01-2F55-FE57-B61F-D988F1158986}"/>
              </a:ext>
            </a:extLst>
          </p:cNvPr>
          <p:cNvSpPr txBox="1">
            <a:spLocks/>
          </p:cNvSpPr>
          <p:nvPr/>
        </p:nvSpPr>
        <p:spPr>
          <a:xfrm>
            <a:off x="4894626" y="1665978"/>
            <a:ext cx="3944573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Koneksi Internet</a:t>
            </a:r>
          </a:p>
        </p:txBody>
      </p:sp>
    </p:spTree>
    <p:extLst>
      <p:ext uri="{BB962C8B-B14F-4D97-AF65-F5344CB8AC3E}">
        <p14:creationId xmlns:p14="http://schemas.microsoft.com/office/powerpoint/2010/main" val="30341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8" y="1057168"/>
            <a:ext cx="11978031" cy="56118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Mode dasar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wireless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ada 2 yaitu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access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point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station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Access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point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merupakan sisi 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yang berperan aktif dalam mengatur komunikasi antar perangkat mulai dari SSID, frekuensi, serta pengamanan koneksi</a:t>
            </a:r>
          </a:p>
          <a:p>
            <a:pPr algn="just" rtl="0" fontAlgn="base" latinLnBrk="0"/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Station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berperan pasif dengan melakukan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scanning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sesuai dengan kemampuan frekuensi perangkat dan mengikuti pengaturan yang ada di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access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point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tujuan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Berbagai mode lanjutan dipergunakan sesuai dengan jenis perangkat yang digunakan beserta dengan jenis koneksi yang mau dibuat</a:t>
            </a:r>
          </a:p>
          <a:p>
            <a:pPr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Dengan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bridging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koneksi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wireless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antara AP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Bridge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dan </a:t>
            </a:r>
            <a:br>
              <a:rPr lang="id-ID" sz="2400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Station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Bridge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, Laptop/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pc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yang terhubung dapat mendapatkan </a:t>
            </a:r>
            <a:br>
              <a:rPr lang="id-ID" sz="2400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IP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dari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dhcp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server di sisi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access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point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dan koneksi</a:t>
            </a:r>
            <a:br>
              <a:rPr lang="id-ID" sz="2400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internetnya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13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Network Performance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5832</TotalTime>
  <Words>1774</Words>
  <Application>Microsoft Office PowerPoint</Application>
  <PresentationFormat>Widescreen</PresentationFormat>
  <Paragraphs>233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-apple-system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Nunito</vt:lpstr>
      <vt:lpstr>Wingdings</vt:lpstr>
      <vt:lpstr>Office 테마</vt:lpstr>
      <vt:lpstr>Point To Point Wireless</vt:lpstr>
      <vt:lpstr>PowerPoint Presentation</vt:lpstr>
      <vt:lpstr>Mode Dasar Wireless</vt:lpstr>
      <vt:lpstr>Mode Access Point</vt:lpstr>
      <vt:lpstr>Mode Station</vt:lpstr>
      <vt:lpstr>Mode Lanjutan Wireless</vt:lpstr>
      <vt:lpstr>AP Mode – AP Bridge</vt:lpstr>
      <vt:lpstr>AP Mode – Bridge</vt:lpstr>
      <vt:lpstr>Station Mode – WDS-SLave</vt:lpstr>
      <vt:lpstr>Station Mode – Station WDS</vt:lpstr>
      <vt:lpstr>Station Mode – Station</vt:lpstr>
      <vt:lpstr>Station Mode – Station Bridge</vt:lpstr>
      <vt:lpstr>Station Mode – Station Pseudobridge</vt:lpstr>
      <vt:lpstr>Station Mode – Station Pseudobridge Clone</vt:lpstr>
      <vt:lpstr>Mode Spesial  - Alignment Only</vt:lpstr>
      <vt:lpstr>Mode Spesial  - Nstreme dual slave</vt:lpstr>
      <vt:lpstr>Implementasi WLAN</vt:lpstr>
      <vt:lpstr>Implementasi Point to Point</vt:lpstr>
      <vt:lpstr>PowerPoint Presentation</vt:lpstr>
      <vt:lpstr>PowerPoint Presentation</vt:lpstr>
      <vt:lpstr>Port Bridge - Mikrotik - 1</vt:lpstr>
      <vt:lpstr>Port Bridge - Mikrotik - 1</vt:lpstr>
      <vt:lpstr>DHCP Client - Mikrotik - 1</vt:lpstr>
      <vt:lpstr>IP Address Gateway - Mikrotik - 1</vt:lpstr>
      <vt:lpstr>IP Address Gateway - Mikrotik - 1</vt:lpstr>
      <vt:lpstr>DHCP Server - Mikrotik - 1</vt:lpstr>
      <vt:lpstr>DHCP Server - Mikrotik - 1</vt:lpstr>
      <vt:lpstr>NAT - Mikrotik - 1</vt:lpstr>
      <vt:lpstr>NAT - Mikrotik - 1</vt:lpstr>
      <vt:lpstr>Wireless - Mikrotik - 1</vt:lpstr>
      <vt:lpstr>Wireless - Mikrotik - 1</vt:lpstr>
      <vt:lpstr>Wireless - Mikrotik - 1</vt:lpstr>
      <vt:lpstr>PowerPoint Presentation</vt:lpstr>
      <vt:lpstr>PowerPoint Presentation</vt:lpstr>
      <vt:lpstr>Port Bridge - Mikrotik - 2</vt:lpstr>
      <vt:lpstr>Port Bridge - Mikrotik - 2</vt:lpstr>
      <vt:lpstr>Wireless - Mikrotik - 2</vt:lpstr>
      <vt:lpstr>Wireless - Mikrotik - 2</vt:lpstr>
      <vt:lpstr>Wireless - Mikrotik - 2</vt:lpstr>
      <vt:lpstr>Pengujian Koneksi</vt:lpstr>
      <vt:lpstr>Kesimpulan</vt:lpstr>
      <vt:lpstr>Kesimpulan</vt:lpstr>
      <vt:lpstr>Network Performance Analysis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192</cp:revision>
  <dcterms:created xsi:type="dcterms:W3CDTF">2021-04-29T04:21:21Z</dcterms:created>
  <dcterms:modified xsi:type="dcterms:W3CDTF">2024-06-08T08:49:07Z</dcterms:modified>
</cp:coreProperties>
</file>