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50"/>
  </p:handoutMasterIdLst>
  <p:sldIdLst>
    <p:sldId id="256" r:id="rId2"/>
    <p:sldId id="257" r:id="rId3"/>
    <p:sldId id="258" r:id="rId4"/>
    <p:sldId id="466" r:id="rId5"/>
    <p:sldId id="485" r:id="rId6"/>
    <p:sldId id="337" r:id="rId7"/>
    <p:sldId id="486" r:id="rId8"/>
    <p:sldId id="487" r:id="rId9"/>
    <p:sldId id="488" r:id="rId10"/>
    <p:sldId id="489" r:id="rId11"/>
    <p:sldId id="490" r:id="rId12"/>
    <p:sldId id="491" r:id="rId13"/>
    <p:sldId id="492" r:id="rId14"/>
    <p:sldId id="493" r:id="rId15"/>
    <p:sldId id="294" r:id="rId16"/>
    <p:sldId id="467" r:id="rId17"/>
    <p:sldId id="494" r:id="rId18"/>
    <p:sldId id="495" r:id="rId19"/>
    <p:sldId id="496" r:id="rId20"/>
    <p:sldId id="498" r:id="rId21"/>
    <p:sldId id="499" r:id="rId22"/>
    <p:sldId id="460" r:id="rId23"/>
    <p:sldId id="430" r:id="rId24"/>
    <p:sldId id="394" r:id="rId25"/>
    <p:sldId id="395" r:id="rId26"/>
    <p:sldId id="396" r:id="rId27"/>
    <p:sldId id="397" r:id="rId28"/>
    <p:sldId id="398" r:id="rId29"/>
    <p:sldId id="399" r:id="rId30"/>
    <p:sldId id="400" r:id="rId31"/>
    <p:sldId id="401" r:id="rId32"/>
    <p:sldId id="402" r:id="rId33"/>
    <p:sldId id="404" r:id="rId34"/>
    <p:sldId id="405" r:id="rId35"/>
    <p:sldId id="465" r:id="rId36"/>
    <p:sldId id="500" r:id="rId37"/>
    <p:sldId id="501" r:id="rId38"/>
    <p:sldId id="502" r:id="rId39"/>
    <p:sldId id="503" r:id="rId40"/>
    <p:sldId id="504" r:id="rId41"/>
    <p:sldId id="505" r:id="rId42"/>
    <p:sldId id="506" r:id="rId43"/>
    <p:sldId id="507" r:id="rId44"/>
    <p:sldId id="508" r:id="rId45"/>
    <p:sldId id="509" r:id="rId46"/>
    <p:sldId id="297" r:id="rId47"/>
    <p:sldId id="336" r:id="rId48"/>
    <p:sldId id="268" r:id="rId4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7F"/>
    <a:srgbClr val="AAFFFF"/>
    <a:srgbClr val="2880CA"/>
    <a:srgbClr val="585C65"/>
    <a:srgbClr val="E7ECF1"/>
    <a:srgbClr val="29455F"/>
    <a:srgbClr val="2F333E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520" autoAdjust="0"/>
    <p:restoredTop sz="95985" autoAdjust="0"/>
  </p:normalViewPr>
  <p:slideViewPr>
    <p:cSldViewPr snapToGrid="0">
      <p:cViewPr>
        <p:scale>
          <a:sx n="100" d="100"/>
          <a:sy n="100" d="100"/>
        </p:scale>
        <p:origin x="168" y="13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2024-06-05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2024-06-05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1.bp.blogspot.com/-Oi6R4JkRoGM/XOnUVZnMVpI/AAAAAAAAPQs/Xf4UPBX412E4HidBGAlFStvsl4B_YmE2ACLcBGAs/s1600/Standar%2BJitter%2BMenurut%2BTIPHON.png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6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5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5.png"/><Relationship Id="rId2" Type="http://schemas.openxmlformats.org/officeDocument/2006/relationships/hyperlink" Target="https://1.bp.blogspot.com/-Oi6R4JkRoGM/XOnUVZnMVpI/AAAAAAAAPQs/Xf4UPBX412E4HidBGAlFStvsl4B_YmE2ACLcBGAs/s1600/Standar%2BJitter%2BMenurut%2BTIPHON.png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29.png"/><Relationship Id="rId4" Type="http://schemas.openxmlformats.org/officeDocument/2006/relationships/image" Target="../media/image7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114" y="3166769"/>
            <a:ext cx="11969010" cy="701731"/>
          </a:xfrm>
          <a:solidFill>
            <a:srgbClr val="E7ECF1"/>
          </a:solidFill>
        </p:spPr>
        <p:txBody>
          <a:bodyPr/>
          <a:lstStyle/>
          <a:p>
            <a:pPr algn="ctr"/>
            <a: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Network Performance </a:t>
            </a:r>
            <a:r>
              <a:rPr lang="id-ID" altLang="ko-KR" sz="4400" spc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Analysis</a:t>
            </a:r>
            <a:endParaRPr lang="ko-KR" altLang="en-US" sz="4400" spc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21333"/>
            <a:ext cx="12192000" cy="1754326"/>
          </a:xfrm>
          <a:solidFill>
            <a:srgbClr val="585C65"/>
          </a:solidFill>
        </p:spPr>
        <p:txBody>
          <a:bodyPr anchor="ctr"/>
          <a:lstStyle/>
          <a:p>
            <a:pPr algn="ctr"/>
            <a:r>
              <a:rPr lang="id-ID" altLang="ko-KR" sz="6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COMPUTER NETWORK MANAGEMENT</a:t>
            </a:r>
            <a:endParaRPr lang="ko-KR" altLang="en-US" sz="6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116114" y="1318865"/>
            <a:ext cx="2703370" cy="1331878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462418" y="787178"/>
              <a:ext cx="1587886" cy="743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</a:t>
              </a:r>
              <a:r>
                <a:rPr lang="id-ID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- 13</a:t>
              </a:r>
              <a:endParaRPr lang="ko-KR" altLang="en-US" sz="36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116114" y="4599735"/>
            <a:ext cx="8672087" cy="1119752"/>
          </a:xfrm>
          <a:prstGeom prst="rect">
            <a:avLst/>
          </a:prstGeom>
          <a:solidFill>
            <a:srgbClr val="585C65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0">
            <a:noAutofit/>
          </a:bodyPr>
          <a:lstStyle/>
          <a:p>
            <a:pPr>
              <a:tabLst>
                <a:tab pos="682625" algn="l"/>
              </a:tabLst>
            </a:pPr>
            <a:r>
              <a:rPr lang="id-ID" altLang="ko-KR" sz="32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Universitas Kristen Wira Wacana Sumba</a:t>
            </a:r>
          </a:p>
          <a:p>
            <a:pPr marL="174625">
              <a:tabLst>
                <a:tab pos="682625" algn="l"/>
              </a:tabLst>
            </a:pP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Lecturer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- Fajar Hariadi</a:t>
            </a:r>
            <a:endParaRPr lang="ko-KR" altLang="en-US" sz="28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5791200" y="104597"/>
            <a:ext cx="62939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id-ID" altLang="ko-KR" sz="3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omputer</a:t>
            </a:r>
            <a:r>
              <a:rPr lang="id-ID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Network </a:t>
            </a:r>
            <a:r>
              <a:rPr lang="id-ID" altLang="ko-KR" sz="3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Management</a:t>
            </a:r>
            <a:endParaRPr lang="ko-KR" altLang="en-US" sz="3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75957"/>
            <a:ext cx="8119078" cy="685735"/>
            <a:chOff x="434203" y="2075957"/>
            <a:chExt cx="8119078" cy="685735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75957"/>
              <a:ext cx="8119078" cy="685735"/>
              <a:chOff x="434203" y="2075957"/>
              <a:chExt cx="8119078" cy="685735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209104" y="2075957"/>
                <a:ext cx="1101584" cy="6617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r>
                  <a:rPr lang="id-ID" altLang="ko-KR" sz="37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QoS</a:t>
                </a:r>
                <a:endParaRPr lang="en-US" altLang="ko-KR" sz="37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434203" y="3661225"/>
            <a:ext cx="7415071" cy="661829"/>
            <a:chOff x="434203" y="3661225"/>
            <a:chExt cx="7415071" cy="66182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11625" y="448938"/>
            <a:ext cx="3346717" cy="1370910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40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B94F30AC-880D-7089-5A72-29BABD34890B}"/>
              </a:ext>
            </a:extLst>
          </p:cNvPr>
          <p:cNvSpPr txBox="1"/>
          <p:nvPr/>
        </p:nvSpPr>
        <p:spPr>
          <a:xfrm>
            <a:off x="1230875" y="2855423"/>
            <a:ext cx="6894553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Parameter </a:t>
            </a:r>
            <a:r>
              <a:rPr lang="id-ID" altLang="ko-KR" sz="3700" dirty="0" err="1">
                <a:latin typeface="Arial" panose="020B0604020202020204" pitchFamily="34" charset="0"/>
                <a:cs typeface="Arial" panose="020B0604020202020204" pitchFamily="34" charset="0"/>
              </a:rPr>
              <a:t>QoS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3CA0F21-33FD-6533-9BA1-0EEE3CB32F77}"/>
              </a:ext>
            </a:extLst>
          </p:cNvPr>
          <p:cNvSpPr txBox="1"/>
          <p:nvPr/>
        </p:nvSpPr>
        <p:spPr>
          <a:xfrm>
            <a:off x="1258165" y="3586679"/>
            <a:ext cx="5982894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Analisis Kualitas Jaringan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387443"/>
            <a:ext cx="10515600" cy="1006429"/>
          </a:xfrm>
        </p:spPr>
        <p:txBody>
          <a:bodyPr/>
          <a:lstStyle/>
          <a:p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Quality </a:t>
            </a:r>
            <a:r>
              <a:rPr lang="id-ID" altLang="ko-KR" sz="6600" dirty="0" err="1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 Service (</a:t>
            </a:r>
            <a:r>
              <a:rPr lang="id-ID" altLang="ko-KR" sz="6600" dirty="0" err="1">
                <a:latin typeface="Arial" panose="020B0604020202020204" pitchFamily="34" charset="0"/>
                <a:cs typeface="Arial" panose="020B0604020202020204" pitchFamily="34" charset="0"/>
              </a:rPr>
              <a:t>QoS</a:t>
            </a:r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altLang="ko-KR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84139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Quality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Service (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QoS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1E81FCF-F4B5-21E2-AC95-DF603C4FB95E}"/>
              </a:ext>
            </a:extLst>
          </p:cNvPr>
          <p:cNvSpPr txBox="1">
            <a:spLocks/>
          </p:cNvSpPr>
          <p:nvPr/>
        </p:nvSpPr>
        <p:spPr>
          <a:xfrm>
            <a:off x="180719" y="2298357"/>
            <a:ext cx="11890631" cy="444534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7F1B9EB8-77D3-F704-4AD1-8953301B8278}"/>
              </a:ext>
            </a:extLst>
          </p:cNvPr>
          <p:cNvSpPr txBox="1">
            <a:spLocks/>
          </p:cNvSpPr>
          <p:nvPr/>
        </p:nvSpPr>
        <p:spPr>
          <a:xfrm>
            <a:off x="210753" y="1155701"/>
            <a:ext cx="11830561" cy="523274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Quality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of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Service (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QoS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) merupakan mekanisme atau teknologi yang bekerja dengan cara mengontrol lalu lintas jaringan dan memastikan aplikasi yang penting dapat berjalan dengan lancar.</a:t>
            </a:r>
          </a:p>
          <a:p>
            <a:pPr fontAlgn="base" latinLnBrk="0"/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Pemilihan aplikasi yang dianggap penting bagi organisasi tentu saja berbeda-beda, ada yang lebih mengutamakan IPTV,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Voice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over IP (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VoIP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), Video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Conference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atau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Game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Online</a:t>
            </a:r>
          </a:p>
          <a:p>
            <a:pPr fontAlgn="base" latinLnBrk="0"/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Setiap transmisi data dari aplikasi-aplikasi </a:t>
            </a:r>
            <a:b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</a:b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tersebut akan lebih didahulukan untuk diproses </a:t>
            </a:r>
            <a:b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</a:b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atau dikirimkan oleh perangkat jaringan </a:t>
            </a:r>
            <a:b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</a:b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dibandingkan data dari aplikasi lainnya</a:t>
            </a:r>
          </a:p>
        </p:txBody>
      </p:sp>
    </p:spTree>
    <p:extLst>
      <p:ext uri="{BB962C8B-B14F-4D97-AF65-F5344CB8AC3E}">
        <p14:creationId xmlns:p14="http://schemas.microsoft.com/office/powerpoint/2010/main" val="2348577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84139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Quality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Service (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QoS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1E81FCF-F4B5-21E2-AC95-DF603C4FB95E}"/>
              </a:ext>
            </a:extLst>
          </p:cNvPr>
          <p:cNvSpPr txBox="1">
            <a:spLocks/>
          </p:cNvSpPr>
          <p:nvPr/>
        </p:nvSpPr>
        <p:spPr>
          <a:xfrm>
            <a:off x="180719" y="2298357"/>
            <a:ext cx="11890631" cy="444534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4" name="Picture 2" descr="Traffic flow across a router without QOS ">
            <a:extLst>
              <a:ext uri="{FF2B5EF4-FFF2-40B4-BE49-F238E27FC236}">
                <a16:creationId xmlns:a16="http://schemas.microsoft.com/office/drawing/2014/main" id="{E14AAC92-E3A5-DF9D-E2F8-3696B7F1CE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0" r="5867" b="6228"/>
          <a:stretch/>
        </p:blipFill>
        <p:spPr bwMode="auto">
          <a:xfrm>
            <a:off x="256919" y="1458206"/>
            <a:ext cx="8805456" cy="1492130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BF808E6-75DF-4C89-42E3-092FFBF49C0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140" t="12264" r="6745" b="4085"/>
          <a:stretch/>
        </p:blipFill>
        <p:spPr>
          <a:xfrm>
            <a:off x="180719" y="4075481"/>
            <a:ext cx="8925595" cy="14766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21F59F7-3786-FD85-53B5-D47547A0F222}"/>
              </a:ext>
            </a:extLst>
          </p:cNvPr>
          <p:cNvSpPr txBox="1"/>
          <p:nvPr/>
        </p:nvSpPr>
        <p:spPr>
          <a:xfrm>
            <a:off x="256919" y="3059668"/>
            <a:ext cx="8805456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b="1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Aliran Data Tanpa </a:t>
            </a:r>
            <a:r>
              <a:rPr lang="id-ID" b="1" i="0" dirty="0" err="1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QoS</a:t>
            </a:r>
            <a:endParaRPr lang="id-ID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1E13BA7-E9D9-E9F1-82F7-8FB30305C457}"/>
              </a:ext>
            </a:extLst>
          </p:cNvPr>
          <p:cNvSpPr txBox="1"/>
          <p:nvPr/>
        </p:nvSpPr>
        <p:spPr>
          <a:xfrm>
            <a:off x="256919" y="5743969"/>
            <a:ext cx="8805455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b="1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Aliran Data dengan </a:t>
            </a:r>
            <a:r>
              <a:rPr lang="id-ID" b="1" i="0" dirty="0" err="1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QoS</a:t>
            </a:r>
            <a:endParaRPr lang="id-ID" dirty="0"/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6C966B3E-EC5C-7C71-CFA3-15534D90E92A}"/>
              </a:ext>
            </a:extLst>
          </p:cNvPr>
          <p:cNvSpPr txBox="1">
            <a:spLocks/>
          </p:cNvSpPr>
          <p:nvPr/>
        </p:nvSpPr>
        <p:spPr>
          <a:xfrm>
            <a:off x="9238631" y="1372286"/>
            <a:ext cx="2908919" cy="337476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QoS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bekerja dengan memprioritaskan data tertentu / penjadwalan, sehingga ada data yang lebih cepat dikirimkan dan ada data yang lebih lambat dikirimkan oleh perangkat jaringan</a:t>
            </a:r>
          </a:p>
        </p:txBody>
      </p:sp>
    </p:spTree>
    <p:extLst>
      <p:ext uri="{BB962C8B-B14F-4D97-AF65-F5344CB8AC3E}">
        <p14:creationId xmlns:p14="http://schemas.microsoft.com/office/powerpoint/2010/main" val="2300453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40136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Policer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Tool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1E81FCF-F4B5-21E2-AC95-DF603C4FB95E}"/>
              </a:ext>
            </a:extLst>
          </p:cNvPr>
          <p:cNvSpPr txBox="1">
            <a:spLocks/>
          </p:cNvSpPr>
          <p:nvPr/>
        </p:nvSpPr>
        <p:spPr>
          <a:xfrm>
            <a:off x="180719" y="2298357"/>
            <a:ext cx="11890631" cy="444534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6C966B3E-EC5C-7C71-CFA3-15534D90E92A}"/>
              </a:ext>
            </a:extLst>
          </p:cNvPr>
          <p:cNvSpPr txBox="1">
            <a:spLocks/>
          </p:cNvSpPr>
          <p:nvPr/>
        </p:nvSpPr>
        <p:spPr>
          <a:xfrm>
            <a:off x="386731" y="4083204"/>
            <a:ext cx="8731869" cy="266049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Hasil luaran aliran data setelah melewati </a:t>
            </a:r>
            <a:r>
              <a:rPr lang="id-ID" sz="2800" b="0" dirty="0" err="1">
                <a:latin typeface="Nunito" pitchFamily="2" charset="0"/>
                <a:cs typeface="Arial" panose="020B0604020202020204" pitchFamily="34" charset="0"/>
              </a:rPr>
              <a:t>policer</a:t>
            </a:r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800" b="0" dirty="0" err="1">
                <a:latin typeface="Nunito" pitchFamily="2" charset="0"/>
                <a:cs typeface="Arial" panose="020B0604020202020204" pitchFamily="34" charset="0"/>
              </a:rPr>
              <a:t>tools</a:t>
            </a:r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 adalah aliran data yang sama dengan aliran data masuk namun telah dibatasi sesuai dengan limit </a:t>
            </a:r>
            <a:r>
              <a:rPr lang="id-ID" sz="2800" b="0" dirty="0" err="1">
                <a:latin typeface="Nunito" pitchFamily="2" charset="0"/>
                <a:cs typeface="Arial" panose="020B0604020202020204" pitchFamily="34" charset="0"/>
              </a:rPr>
              <a:t>bandwidth</a:t>
            </a:r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 yang diatur kelebihan aliran data yang melewati limit akan dibuang</a:t>
            </a:r>
            <a:endParaRPr lang="id-ID" sz="2800" dirty="0"/>
          </a:p>
        </p:txBody>
      </p:sp>
      <p:pic>
        <p:nvPicPr>
          <p:cNvPr id="4" name="Picture 2" descr="Combining the policer and the metering tools ">
            <a:extLst>
              <a:ext uri="{FF2B5EF4-FFF2-40B4-BE49-F238E27FC236}">
                <a16:creationId xmlns:a16="http://schemas.microsoft.com/office/drawing/2014/main" id="{8D6B7593-C859-F349-752A-766D7188D8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52" r="18245" b="57017"/>
          <a:stretch/>
        </p:blipFill>
        <p:spPr bwMode="auto">
          <a:xfrm>
            <a:off x="240789" y="1273257"/>
            <a:ext cx="7036311" cy="275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78D065A-6B68-9F95-DAB4-FB65C0995327}"/>
              </a:ext>
            </a:extLst>
          </p:cNvPr>
          <p:cNvSpPr txBox="1"/>
          <p:nvPr/>
        </p:nvSpPr>
        <p:spPr>
          <a:xfrm>
            <a:off x="7277100" y="1154736"/>
            <a:ext cx="4567365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Policer </a:t>
            </a:r>
            <a:r>
              <a:rPr lang="id-ID" sz="2800" b="0" dirty="0" err="1">
                <a:latin typeface="Nunito" pitchFamily="2" charset="0"/>
                <a:cs typeface="Arial" panose="020B0604020202020204" pitchFamily="34" charset="0"/>
              </a:rPr>
              <a:t>tool</a:t>
            </a:r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 bertugas untuk memastikan aliran data sesuai dengan batasan </a:t>
            </a:r>
            <a:r>
              <a:rPr lang="id-ID" sz="2800" b="0" dirty="0" err="1">
                <a:latin typeface="Nunito" pitchFamily="2" charset="0"/>
                <a:cs typeface="Arial" panose="020B0604020202020204" pitchFamily="34" charset="0"/>
              </a:rPr>
              <a:t>bandwidth</a:t>
            </a:r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 yang telah ditentukan. 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val="59551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1E81FCF-F4B5-21E2-AC95-DF603C4FB95E}"/>
              </a:ext>
            </a:extLst>
          </p:cNvPr>
          <p:cNvSpPr txBox="1">
            <a:spLocks/>
          </p:cNvSpPr>
          <p:nvPr/>
        </p:nvSpPr>
        <p:spPr>
          <a:xfrm>
            <a:off x="180719" y="2298357"/>
            <a:ext cx="11890631" cy="444534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6C966B3E-EC5C-7C71-CFA3-15534D90E92A}"/>
              </a:ext>
            </a:extLst>
          </p:cNvPr>
          <p:cNvSpPr txBox="1">
            <a:spLocks/>
          </p:cNvSpPr>
          <p:nvPr/>
        </p:nvSpPr>
        <p:spPr>
          <a:xfrm>
            <a:off x="347535" y="4221199"/>
            <a:ext cx="8731869" cy="252250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Perbedaannya adalah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policer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tools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membuang ukuran data yang lebih dari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bandwidth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, sedangkan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shaper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function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memasukkan potongan data berlebih tersebut ke dalam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antrian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untuk kemudian dijadwalkan untuk dikirim berikutnya, fungsi ini juga menambah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delay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pengiriman</a:t>
            </a:r>
            <a:endParaRPr lang="id-ID"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8D065A-6B68-9F95-DAB4-FB65C0995327}"/>
              </a:ext>
            </a:extLst>
          </p:cNvPr>
          <p:cNvSpPr txBox="1"/>
          <p:nvPr/>
        </p:nvSpPr>
        <p:spPr>
          <a:xfrm>
            <a:off x="8426511" y="1058821"/>
            <a:ext cx="358477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Shaper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function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juga bertugas untuk memastikan aliran data sesuai dengan batasan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bandwidth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yang telah ditentukan. </a:t>
            </a:r>
            <a:endParaRPr lang="id-ID" sz="240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595E03B-931A-CE14-4CE9-A0FDC7074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3397084" cy="604781"/>
          </a:xfrm>
        </p:spPr>
        <p:txBody>
          <a:bodyPr/>
          <a:lstStyle/>
          <a:p>
            <a:r>
              <a:rPr lang="id-ID" dirty="0"/>
              <a:t>Shaper </a:t>
            </a:r>
            <a:r>
              <a:rPr lang="id-ID" dirty="0" err="1"/>
              <a:t>Function</a:t>
            </a:r>
            <a:endParaRPr lang="id-ID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CB13C20-63B9-ABBD-3842-E25673BF2DC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956" t="6911" r="4182"/>
          <a:stretch/>
        </p:blipFill>
        <p:spPr>
          <a:xfrm>
            <a:off x="213357" y="1246630"/>
            <a:ext cx="8013700" cy="2920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005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1E81FCF-F4B5-21E2-AC95-DF603C4FB95E}"/>
              </a:ext>
            </a:extLst>
          </p:cNvPr>
          <p:cNvSpPr txBox="1">
            <a:spLocks/>
          </p:cNvSpPr>
          <p:nvPr/>
        </p:nvSpPr>
        <p:spPr>
          <a:xfrm>
            <a:off x="180719" y="2298357"/>
            <a:ext cx="11890631" cy="444534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6C966B3E-EC5C-7C71-CFA3-15534D90E92A}"/>
              </a:ext>
            </a:extLst>
          </p:cNvPr>
          <p:cNvSpPr txBox="1">
            <a:spLocks/>
          </p:cNvSpPr>
          <p:nvPr/>
        </p:nvSpPr>
        <p:spPr>
          <a:xfrm>
            <a:off x="180719" y="1173199"/>
            <a:ext cx="11890631" cy="252250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Policer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tool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dan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shaper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function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pada umumnya akan bekerja sama dalam fungsi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antrian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dan penjadwalan transmisi pada perangkat jaringan.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Queue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dan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schedule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akan diterapkan pada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untuk dipisahkan menjadi beberapa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antrian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lalu kemudian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scheduler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akan menentukan perlakuan terhadap setiap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antrian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, perlakuan yang diberikan dapat saja berbeda antara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antrian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satu dengan yang lainnya.</a:t>
            </a:r>
            <a:endParaRPr lang="id-ID" sz="240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595E03B-931A-CE14-4CE9-A0FDC7074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5109091" cy="604781"/>
          </a:xfrm>
        </p:spPr>
        <p:txBody>
          <a:bodyPr/>
          <a:lstStyle/>
          <a:p>
            <a:r>
              <a:rPr lang="id-ID" dirty="0" err="1"/>
              <a:t>Queuing</a:t>
            </a:r>
            <a:r>
              <a:rPr lang="id-ID" dirty="0"/>
              <a:t> </a:t>
            </a:r>
            <a:r>
              <a:rPr lang="id-ID" dirty="0" err="1"/>
              <a:t>and</a:t>
            </a:r>
            <a:r>
              <a:rPr lang="id-ID" dirty="0"/>
              <a:t> </a:t>
            </a:r>
            <a:r>
              <a:rPr lang="id-ID" dirty="0" err="1"/>
              <a:t>Scheduling</a:t>
            </a:r>
            <a:endParaRPr lang="id-ID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C5CF64B-5729-8F9C-EFC3-7F0686C4900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17" t="7086" r="6486" b="4670"/>
          <a:stretch/>
        </p:blipFill>
        <p:spPr>
          <a:xfrm>
            <a:off x="180719" y="3848100"/>
            <a:ext cx="4196461" cy="17399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6E7A433-292F-53D3-0EC3-FAA7A595A117}"/>
              </a:ext>
            </a:extLst>
          </p:cNvPr>
          <p:cNvSpPr txBox="1"/>
          <p:nvPr/>
        </p:nvSpPr>
        <p:spPr>
          <a:xfrm>
            <a:off x="213357" y="5869805"/>
            <a:ext cx="4196461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latinLnBrk="0"/>
            <a:r>
              <a:rPr lang="id-ID" dirty="0" err="1"/>
              <a:t>Antrian</a:t>
            </a:r>
            <a:r>
              <a:rPr lang="id-ID" dirty="0"/>
              <a:t> dan </a:t>
            </a:r>
            <a:r>
              <a:rPr lang="id-ID" dirty="0" err="1"/>
              <a:t>penjdwalan</a:t>
            </a:r>
            <a:r>
              <a:rPr lang="id-ID" dirty="0"/>
              <a:t> dapat menerapkan perlakuan yang berbeda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07DD50E-924D-7415-AD23-2CB59F816C2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34" t="15770" r="10179" b="3094"/>
          <a:stretch/>
        </p:blipFill>
        <p:spPr>
          <a:xfrm>
            <a:off x="4648200" y="3848100"/>
            <a:ext cx="4382704" cy="182515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E624FB2-8FA9-3F99-537C-758D4FFBD1BF}"/>
              </a:ext>
            </a:extLst>
          </p:cNvPr>
          <p:cNvSpPr txBox="1"/>
          <p:nvPr/>
        </p:nvSpPr>
        <p:spPr>
          <a:xfrm>
            <a:off x="4648200" y="5869805"/>
            <a:ext cx="4382704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latinLnBrk="0"/>
            <a:r>
              <a:rPr lang="id-ID" dirty="0"/>
              <a:t>Parameter </a:t>
            </a:r>
            <a:r>
              <a:rPr lang="id-ID" dirty="0" err="1"/>
              <a:t>bandwidth</a:t>
            </a:r>
            <a:r>
              <a:rPr lang="id-ID" dirty="0"/>
              <a:t> pada </a:t>
            </a:r>
            <a:r>
              <a:rPr lang="id-ID" dirty="0" err="1"/>
              <a:t>antrian</a:t>
            </a:r>
            <a:r>
              <a:rPr lang="id-ID" dirty="0"/>
              <a:t> dan penjadwalan</a:t>
            </a:r>
          </a:p>
        </p:txBody>
      </p:sp>
    </p:spTree>
    <p:extLst>
      <p:ext uri="{BB962C8B-B14F-4D97-AF65-F5344CB8AC3E}">
        <p14:creationId xmlns:p14="http://schemas.microsoft.com/office/powerpoint/2010/main" val="566729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9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1E81FCF-F4B5-21E2-AC95-DF603C4FB95E}"/>
              </a:ext>
            </a:extLst>
          </p:cNvPr>
          <p:cNvSpPr txBox="1">
            <a:spLocks/>
          </p:cNvSpPr>
          <p:nvPr/>
        </p:nvSpPr>
        <p:spPr>
          <a:xfrm>
            <a:off x="180719" y="2298357"/>
            <a:ext cx="11890631" cy="444534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595E03B-931A-CE14-4CE9-A0FDC7074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697633" cy="604781"/>
          </a:xfrm>
        </p:spPr>
        <p:txBody>
          <a:bodyPr/>
          <a:lstStyle/>
          <a:p>
            <a:r>
              <a:rPr lang="id-ID" dirty="0"/>
              <a:t>First In First </a:t>
            </a:r>
            <a:r>
              <a:rPr lang="id-ID" dirty="0" err="1"/>
              <a:t>Out</a:t>
            </a:r>
            <a:r>
              <a:rPr lang="id-ID" dirty="0"/>
              <a:t> - FIFO</a:t>
            </a: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E0788752-6BD1-2FFB-20AD-5661482AA720}"/>
              </a:ext>
            </a:extLst>
          </p:cNvPr>
          <p:cNvSpPr txBox="1">
            <a:spLocks/>
          </p:cNvSpPr>
          <p:nvPr/>
        </p:nvSpPr>
        <p:spPr>
          <a:xfrm>
            <a:off x="180719" y="2872181"/>
            <a:ext cx="8417181" cy="380603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FIFO merupakan tipe penjadwalan paling dasar. Semua paket diperlakukan sama rata sehingga siapa yang masuk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duluan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akan diproses dan di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forward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terlebih dahulu. </a:t>
            </a:r>
          </a:p>
          <a:p>
            <a:pPr fontAlgn="base" latinLnBrk="0"/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Sehingga boleh dibilang tidak ada prioritas dalam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antrian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. </a:t>
            </a:r>
          </a:p>
          <a:p>
            <a:pPr fontAlgn="base" latinLnBrk="0"/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Pada mekanisme ini berarti penanganan kelebihan paket terhadap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bandwidth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dihapus atau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diantrikan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menggunakan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shaper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function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tergantung dari kecepatan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atau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shaper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rate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yang diatur pada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2FC0AA7-5E94-B12A-44A2-28577325B79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994" t="9211" r="5184"/>
          <a:stretch/>
        </p:blipFill>
        <p:spPr>
          <a:xfrm>
            <a:off x="213357" y="1461430"/>
            <a:ext cx="8107960" cy="134527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6954D74-1C79-223E-37E7-66660B565640}"/>
              </a:ext>
            </a:extLst>
          </p:cNvPr>
          <p:cNvSpPr txBox="1"/>
          <p:nvPr/>
        </p:nvSpPr>
        <p:spPr>
          <a:xfrm>
            <a:off x="8851900" y="1104708"/>
            <a:ext cx="321944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 latinLnBrk="0"/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Urutan paket yang masuk akan sama dengan urutan paket yang keluar karena bentuk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antrian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Cuma satu dan tidak ada mekanisme perubahan sistem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antrian</a:t>
            </a:r>
            <a:endParaRPr lang="id-ID" sz="2400" b="0" dirty="0"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5659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1E81FCF-F4B5-21E2-AC95-DF603C4FB95E}"/>
              </a:ext>
            </a:extLst>
          </p:cNvPr>
          <p:cNvSpPr txBox="1">
            <a:spLocks/>
          </p:cNvSpPr>
          <p:nvPr/>
        </p:nvSpPr>
        <p:spPr>
          <a:xfrm>
            <a:off x="180719" y="2298357"/>
            <a:ext cx="11890631" cy="444534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595E03B-931A-CE14-4CE9-A0FDC7074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2716065" cy="604781"/>
          </a:xfrm>
        </p:spPr>
        <p:txBody>
          <a:bodyPr/>
          <a:lstStyle/>
          <a:p>
            <a:r>
              <a:rPr lang="id-ID" dirty="0" err="1"/>
              <a:t>Fair</a:t>
            </a:r>
            <a:r>
              <a:rPr lang="id-ID" dirty="0"/>
              <a:t> </a:t>
            </a:r>
            <a:r>
              <a:rPr lang="id-ID" dirty="0" err="1"/>
              <a:t>Queuing</a:t>
            </a:r>
            <a:endParaRPr lang="id-ID" dirty="0"/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E0788752-6BD1-2FFB-20AD-5661482AA720}"/>
              </a:ext>
            </a:extLst>
          </p:cNvPr>
          <p:cNvSpPr txBox="1">
            <a:spLocks/>
          </p:cNvSpPr>
          <p:nvPr/>
        </p:nvSpPr>
        <p:spPr>
          <a:xfrm>
            <a:off x="180719" y="3684897"/>
            <a:ext cx="8556881" cy="299332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Antrian-antrian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yang dibuat kemudian di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forward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secara bergantian dengan bobot yang sama.</a:t>
            </a:r>
          </a:p>
          <a:p>
            <a:pPr fontAlgn="base" latinLnBrk="0"/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FQ memisahkan antara lalu lintas jaringan secara keseluruhan dengan aliran data per aplikasi.</a:t>
            </a:r>
          </a:p>
          <a:p>
            <a:pPr fontAlgn="base" latinLnBrk="0"/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Hal ini digunakan untuk menghindari aplikasi yang memerlukan sedikit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bandwidth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tertutupi oleh aliran data aplikasi yang memerlukan aliran data yang besar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6954D74-1C79-223E-37E7-66660B565640}"/>
              </a:ext>
            </a:extLst>
          </p:cNvPr>
          <p:cNvSpPr txBox="1"/>
          <p:nvPr/>
        </p:nvSpPr>
        <p:spPr>
          <a:xfrm>
            <a:off x="8851900" y="1104708"/>
            <a:ext cx="3219449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 latinLnBrk="0"/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Fair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queuing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(FQ) menggunakan algoritma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fairness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yang merupakan penjadwalan dengan membagi aliran data utama menjadi beberapa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antrian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91242DC-01D1-D123-606F-FEBDBF5026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44" t="10359" r="2539" b="-1603"/>
          <a:stretch/>
        </p:blipFill>
        <p:spPr>
          <a:xfrm>
            <a:off x="213357" y="1226304"/>
            <a:ext cx="8524243" cy="2458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353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1E81FCF-F4B5-21E2-AC95-DF603C4FB95E}"/>
              </a:ext>
            </a:extLst>
          </p:cNvPr>
          <p:cNvSpPr txBox="1">
            <a:spLocks/>
          </p:cNvSpPr>
          <p:nvPr/>
        </p:nvSpPr>
        <p:spPr>
          <a:xfrm>
            <a:off x="180719" y="2298357"/>
            <a:ext cx="11890631" cy="444534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595E03B-931A-CE14-4CE9-A0FDC7074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3411511" cy="604781"/>
          </a:xfrm>
        </p:spPr>
        <p:txBody>
          <a:bodyPr/>
          <a:lstStyle/>
          <a:p>
            <a:r>
              <a:rPr lang="id-ID" dirty="0" err="1"/>
              <a:t>Priority</a:t>
            </a:r>
            <a:r>
              <a:rPr lang="id-ID" dirty="0"/>
              <a:t> </a:t>
            </a:r>
            <a:r>
              <a:rPr lang="id-ID" dirty="0" err="1"/>
              <a:t>Queuing</a:t>
            </a:r>
            <a:endParaRPr lang="id-ID" dirty="0"/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E0788752-6BD1-2FFB-20AD-5661482AA720}"/>
              </a:ext>
            </a:extLst>
          </p:cNvPr>
          <p:cNvSpPr txBox="1">
            <a:spLocks/>
          </p:cNvSpPr>
          <p:nvPr/>
        </p:nvSpPr>
        <p:spPr>
          <a:xfrm>
            <a:off x="180719" y="3684897"/>
            <a:ext cx="8086981" cy="299332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PQ memiliki kemampuan untuk membagi kelas berdasarkan skema tertentu</a:t>
            </a:r>
          </a:p>
          <a:p>
            <a:pPr fontAlgn="base" latinLnBrk="0"/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Setelah dibagi kelas paket akan ditempatkan ke dalam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antrian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yang berbeda dan diberikan prioritas yang berbeda.</a:t>
            </a:r>
          </a:p>
          <a:p>
            <a:pPr fontAlgn="base" latinLnBrk="0"/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Antrian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yang memiliki prioritas lebih tinggi akan didahulukan untuk dikirim, sampai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antrian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kosong baru kemudian dilanjutkan untuk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antrian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yang lebih rendah prioritasnya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6954D74-1C79-223E-37E7-66660B565640}"/>
              </a:ext>
            </a:extLst>
          </p:cNvPr>
          <p:cNvSpPr txBox="1"/>
          <p:nvPr/>
        </p:nvSpPr>
        <p:spPr>
          <a:xfrm>
            <a:off x="8267700" y="1104708"/>
            <a:ext cx="3803649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 latinLnBrk="0"/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Priority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queuing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biasa di pakai pada jaringan yang memiliki aplikasi yang sensitif terhadap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delay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dan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packet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loss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, sehingga pemrosesan dan penjadwalan akan diprioritaskan untuk aplikasi tersebut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9325A6A-2AB9-C0D2-7E73-3DAC1DD317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718" y="1126002"/>
            <a:ext cx="7967579" cy="236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547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1E81FCF-F4B5-21E2-AC95-DF603C4FB95E}"/>
              </a:ext>
            </a:extLst>
          </p:cNvPr>
          <p:cNvSpPr txBox="1">
            <a:spLocks/>
          </p:cNvSpPr>
          <p:nvPr/>
        </p:nvSpPr>
        <p:spPr>
          <a:xfrm>
            <a:off x="180719" y="2298357"/>
            <a:ext cx="11890631" cy="444534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595E03B-931A-CE14-4CE9-A0FDC7074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777333" cy="604781"/>
          </a:xfrm>
        </p:spPr>
        <p:txBody>
          <a:bodyPr/>
          <a:lstStyle/>
          <a:p>
            <a:r>
              <a:rPr lang="id-ID" dirty="0" err="1"/>
              <a:t>Weighted</a:t>
            </a:r>
            <a:r>
              <a:rPr lang="id-ID" dirty="0"/>
              <a:t> </a:t>
            </a:r>
            <a:r>
              <a:rPr lang="id-ID" dirty="0" err="1"/>
              <a:t>Fair</a:t>
            </a:r>
            <a:r>
              <a:rPr lang="id-ID" dirty="0"/>
              <a:t> </a:t>
            </a:r>
            <a:r>
              <a:rPr lang="id-ID" dirty="0" err="1"/>
              <a:t>Queuing</a:t>
            </a:r>
            <a:endParaRPr lang="id-ID" dirty="0"/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E0788752-6BD1-2FFB-20AD-5661482AA720}"/>
              </a:ext>
            </a:extLst>
          </p:cNvPr>
          <p:cNvSpPr txBox="1">
            <a:spLocks/>
          </p:cNvSpPr>
          <p:nvPr/>
        </p:nvSpPr>
        <p:spPr>
          <a:xfrm>
            <a:off x="180717" y="4152512"/>
            <a:ext cx="8912475" cy="259118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Pada WFQ paket-paket akan diurutkan sesuai dengan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antriannya</a:t>
            </a:r>
            <a:endParaRPr lang="id-ID" sz="2000" b="0" dirty="0">
              <a:latin typeface="Nunito" pitchFamily="2" charset="0"/>
              <a:cs typeface="Arial" panose="020B0604020202020204" pitchFamily="34" charset="0"/>
            </a:endParaRPr>
          </a:p>
          <a:p>
            <a:pPr fontAlgn="base" latinLnBrk="0"/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Selanjutnya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antrian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dengan prioritas tertinggi akan diberikan kesempatan lebih lama untuk mengirimkan pesan per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bit-nya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dibandingkan dengan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antrian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yang prioritasnya rendah</a:t>
            </a:r>
          </a:p>
          <a:p>
            <a:pPr fontAlgn="base" latinLnBrk="0"/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Sampai pada bit terakhir setiap paket dalam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antrian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bit-bit paket akan disusun kembali untuk dikirimkan paket seutuhnya.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6954D74-1C79-223E-37E7-66660B565640}"/>
              </a:ext>
            </a:extLst>
          </p:cNvPr>
          <p:cNvSpPr txBox="1"/>
          <p:nvPr/>
        </p:nvSpPr>
        <p:spPr>
          <a:xfrm>
            <a:off x="9207500" y="1104708"/>
            <a:ext cx="2863849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 latinLnBrk="0"/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Weighted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fair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queuing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sering juga disebut bit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by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bit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round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robin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karena mekanisme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antrian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dan penjadwalan berdasarkan urutan dari bit-bit paket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antriannya</a:t>
            </a:r>
            <a:endParaRPr lang="id-ID" sz="2000" b="0" dirty="0"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E4F94942-3BF1-F101-01DE-9B1EF87E54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71" r="1587" b="9257"/>
          <a:stretch/>
        </p:blipFill>
        <p:spPr bwMode="auto">
          <a:xfrm>
            <a:off x="180718" y="1104708"/>
            <a:ext cx="8912476" cy="3162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0582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595E03B-931A-CE14-4CE9-A0FDC7074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829207" cy="604781"/>
          </a:xfrm>
        </p:spPr>
        <p:txBody>
          <a:bodyPr/>
          <a:lstStyle/>
          <a:p>
            <a:r>
              <a:rPr lang="id-ID" dirty="0" err="1"/>
              <a:t>Weighted</a:t>
            </a:r>
            <a:r>
              <a:rPr lang="id-ID" dirty="0"/>
              <a:t> </a:t>
            </a:r>
            <a:r>
              <a:rPr lang="id-ID" dirty="0" err="1"/>
              <a:t>Round</a:t>
            </a:r>
            <a:r>
              <a:rPr lang="id-ID" dirty="0"/>
              <a:t> Robin</a:t>
            </a: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E0788752-6BD1-2FFB-20AD-5661482AA720}"/>
              </a:ext>
            </a:extLst>
          </p:cNvPr>
          <p:cNvSpPr txBox="1">
            <a:spLocks/>
          </p:cNvSpPr>
          <p:nvPr/>
        </p:nvSpPr>
        <p:spPr>
          <a:xfrm>
            <a:off x="180717" y="4152512"/>
            <a:ext cx="9306183" cy="259118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279400" fontAlgn="base" latinLnBrk="0">
              <a:lnSpc>
                <a:spcPct val="100000"/>
              </a:lnSpc>
              <a:spcBef>
                <a:spcPts val="0"/>
              </a:spcBef>
            </a:pP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Pada WRR paket diklasifikasikan ke beberapa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antrian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dan diberikan bobot</a:t>
            </a:r>
          </a:p>
          <a:p>
            <a:pPr marL="342900" indent="-279400" fontAlgn="base" latinLnBrk="0">
              <a:lnSpc>
                <a:spcPct val="100000"/>
              </a:lnSpc>
              <a:spcBef>
                <a:spcPts val="0"/>
              </a:spcBef>
            </a:pP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Pada putaran pertama q1 karena bobotnya 5 maka paket yang dikirim adalah 5, sisa paket yang lainnya akan menunggu di putaran berikutnya</a:t>
            </a:r>
          </a:p>
          <a:p>
            <a:pPr marL="342900" indent="-279400" fontAlgn="base" latinLnBrk="0">
              <a:lnSpc>
                <a:spcPct val="100000"/>
              </a:lnSpc>
              <a:spcBef>
                <a:spcPts val="0"/>
              </a:spcBef>
            </a:pP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Sedangkan q2 karena bobotnya 2 maka 2 paket akan dikirimkan, sisanya menunggu putaran berikutnya</a:t>
            </a:r>
          </a:p>
          <a:p>
            <a:pPr marL="342900" indent="-279400" fontAlgn="base" latinLnBrk="0">
              <a:lnSpc>
                <a:spcPct val="100000"/>
              </a:lnSpc>
              <a:spcBef>
                <a:spcPts val="0"/>
              </a:spcBef>
            </a:pP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Pada q3 karena bobotnya 2 maka seluruh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antrian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dikirimkan</a:t>
            </a:r>
          </a:p>
          <a:p>
            <a:pPr marL="342900" indent="-279400" fontAlgn="base" latinLnBrk="0">
              <a:lnSpc>
                <a:spcPct val="100000"/>
              </a:lnSpc>
              <a:spcBef>
                <a:spcPts val="0"/>
              </a:spcBef>
            </a:pP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Pada putaran kedua seluruh paket q1 dikirimkan diikuti dengan sisa paket pada q2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BF95043E-328D-016E-4414-957DCCED35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967"/>
          <a:stretch/>
        </p:blipFill>
        <p:spPr bwMode="auto">
          <a:xfrm>
            <a:off x="1092199" y="1407566"/>
            <a:ext cx="10852149" cy="2595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1AEEC69-E8C6-C23C-91B1-29F6203CE29F}"/>
              </a:ext>
            </a:extLst>
          </p:cNvPr>
          <p:cNvSpPr txBox="1"/>
          <p:nvPr/>
        </p:nvSpPr>
        <p:spPr>
          <a:xfrm>
            <a:off x="371217" y="1765300"/>
            <a:ext cx="8191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dirty="0"/>
              <a:t>W=5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6B45552-ABEE-39F9-AC55-F2F5F1727F1F}"/>
              </a:ext>
            </a:extLst>
          </p:cNvPr>
          <p:cNvSpPr txBox="1"/>
          <p:nvPr/>
        </p:nvSpPr>
        <p:spPr>
          <a:xfrm>
            <a:off x="371217" y="2545800"/>
            <a:ext cx="8191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dirty="0"/>
              <a:t>W=2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D425A79-87DC-BDAD-A31F-0C90D39E7440}"/>
              </a:ext>
            </a:extLst>
          </p:cNvPr>
          <p:cNvSpPr txBox="1"/>
          <p:nvPr/>
        </p:nvSpPr>
        <p:spPr>
          <a:xfrm>
            <a:off x="358516" y="3311757"/>
            <a:ext cx="8191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dirty="0"/>
              <a:t>W=2</a:t>
            </a:r>
          </a:p>
        </p:txBody>
      </p:sp>
    </p:spTree>
    <p:extLst>
      <p:ext uri="{BB962C8B-B14F-4D97-AF65-F5344CB8AC3E}">
        <p14:creationId xmlns:p14="http://schemas.microsoft.com/office/powerpoint/2010/main" val="3541813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2" grpId="0"/>
      <p:bldP spid="4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595E03B-931A-CE14-4CE9-A0FDC7074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6199774" cy="604781"/>
          </a:xfrm>
        </p:spPr>
        <p:txBody>
          <a:bodyPr/>
          <a:lstStyle/>
          <a:p>
            <a:r>
              <a:rPr lang="id-ID" sz="3600" dirty="0" err="1"/>
              <a:t>Deficit</a:t>
            </a:r>
            <a:r>
              <a:rPr lang="id-ID" sz="3600" dirty="0"/>
              <a:t> </a:t>
            </a:r>
            <a:r>
              <a:rPr lang="id-ID" sz="3600" dirty="0" err="1"/>
              <a:t>Weighted</a:t>
            </a:r>
            <a:r>
              <a:rPr lang="id-ID" sz="3600" dirty="0"/>
              <a:t> </a:t>
            </a:r>
            <a:r>
              <a:rPr lang="id-ID" sz="3600" dirty="0" err="1"/>
              <a:t>Round</a:t>
            </a:r>
            <a:r>
              <a:rPr lang="id-ID" sz="3600" dirty="0"/>
              <a:t> Robin</a:t>
            </a: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E0788752-6BD1-2FFB-20AD-5661482AA720}"/>
              </a:ext>
            </a:extLst>
          </p:cNvPr>
          <p:cNvSpPr txBox="1">
            <a:spLocks/>
          </p:cNvSpPr>
          <p:nvPr/>
        </p:nvSpPr>
        <p:spPr>
          <a:xfrm>
            <a:off x="180717" y="4152512"/>
            <a:ext cx="9306183" cy="259118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279400" fontAlgn="base" latinLnBrk="0">
              <a:lnSpc>
                <a:spcPct val="100000"/>
              </a:lnSpc>
              <a:spcBef>
                <a:spcPts val="0"/>
              </a:spcBef>
            </a:pP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Deficit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WRR merupakan modifikasi WRR dengan menambahkan penjadwalan dengan mempertimbangkan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varisi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dari besarnya paket</a:t>
            </a:r>
          </a:p>
          <a:p>
            <a:pPr marL="342900" indent="-279400" fontAlgn="base" latinLnBrk="0">
              <a:lnSpc>
                <a:spcPct val="100000"/>
              </a:lnSpc>
              <a:spcBef>
                <a:spcPts val="0"/>
              </a:spcBef>
            </a:pP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Pada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deficit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round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robin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setiap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antrian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diberikan kredit, bila besar paket lebih kecil dari kredit maka paket akan dikirimkan dan sisa kreditnya akan disimpan untuk putaran berikutnya</a:t>
            </a:r>
          </a:p>
          <a:p>
            <a:pPr marL="342900" indent="-279400" fontAlgn="base" latinLnBrk="0">
              <a:lnSpc>
                <a:spcPct val="100000"/>
              </a:lnSpc>
              <a:spcBef>
                <a:spcPts val="0"/>
              </a:spcBef>
            </a:pP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Paket yang lebih besar dari kredit akan disimpan dan nilai kreditnya akan ditambahkan ke putaran berikutnya, sehingga ketika nilai kredit sudah mencapai besarnya paket, baru paket akan dikirimkan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7D0A21-0A43-D454-7BD6-EB5D591CEE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717" y="1080006"/>
            <a:ext cx="4819650" cy="29146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6452501-D13B-E7FC-2AC8-D99F85A2C3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7529" y="1110167"/>
            <a:ext cx="6096000" cy="282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9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387443"/>
            <a:ext cx="10515600" cy="1006429"/>
          </a:xfrm>
        </p:spPr>
        <p:txBody>
          <a:bodyPr/>
          <a:lstStyle/>
          <a:p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Parameter </a:t>
            </a:r>
            <a:r>
              <a:rPr lang="id-ID" altLang="ko-KR" sz="6600" dirty="0" err="1">
                <a:latin typeface="Arial" panose="020B0604020202020204" pitchFamily="34" charset="0"/>
                <a:cs typeface="Arial" panose="020B0604020202020204" pitchFamily="34" charset="0"/>
              </a:rPr>
              <a:t>QoS</a:t>
            </a:r>
            <a:endParaRPr lang="ko-KR" alt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65007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23009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Bandwidth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72E1B2A9-A40D-B2D6-0764-7262D6CFE9B8}"/>
              </a:ext>
            </a:extLst>
          </p:cNvPr>
          <p:cNvSpPr txBox="1">
            <a:spLocks/>
          </p:cNvSpPr>
          <p:nvPr/>
        </p:nvSpPr>
        <p:spPr>
          <a:xfrm>
            <a:off x="210754" y="1155701"/>
            <a:ext cx="6571046" cy="227329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Bandwidth adalah luas atau lebar cakupan frekuensi yang digunakan oleh sinyal dalam medium transmisi. Bandwidth sering digunakan sebagai suatu sinonim untuk kecepatan transfer data (transfer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rate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) yaitu jumlah data yang dapat dibawa dari sebuah titik ke titik lain dalam jangka waktu tertentu (pada umumnya dalam detik).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000526B-42A9-35D5-383E-876B32E60889}"/>
              </a:ext>
            </a:extLst>
          </p:cNvPr>
          <p:cNvGrpSpPr/>
          <p:nvPr/>
        </p:nvGrpSpPr>
        <p:grpSpPr>
          <a:xfrm>
            <a:off x="668467" y="4285734"/>
            <a:ext cx="5427533" cy="2239149"/>
            <a:chOff x="668467" y="4285734"/>
            <a:chExt cx="5427533" cy="2239149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119309D7-682A-8469-33BA-3EB3295B4536}"/>
                </a:ext>
              </a:extLst>
            </p:cNvPr>
            <p:cNvCxnSpPr/>
            <p:nvPr/>
          </p:nvCxnSpPr>
          <p:spPr>
            <a:xfrm>
              <a:off x="668467" y="4285734"/>
              <a:ext cx="53975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D2940D0E-6A38-A1D4-CC6D-6A131E5C58A9}"/>
                </a:ext>
              </a:extLst>
            </p:cNvPr>
            <p:cNvCxnSpPr/>
            <p:nvPr/>
          </p:nvCxnSpPr>
          <p:spPr>
            <a:xfrm>
              <a:off x="668467" y="5936734"/>
              <a:ext cx="53975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8A22579E-BE30-9A9E-F4E7-8F2ED195C22B}"/>
                </a:ext>
              </a:extLst>
            </p:cNvPr>
            <p:cNvCxnSpPr/>
            <p:nvPr/>
          </p:nvCxnSpPr>
          <p:spPr>
            <a:xfrm>
              <a:off x="871667" y="4349234"/>
              <a:ext cx="0" cy="154940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4A2A62C8-F986-6B42-E5C3-E554E138E4DA}"/>
                </a:ext>
              </a:extLst>
            </p:cNvPr>
            <p:cNvSpPr txBox="1"/>
            <p:nvPr/>
          </p:nvSpPr>
          <p:spPr>
            <a:xfrm>
              <a:off x="949748" y="4944587"/>
              <a:ext cx="16606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dirty="0"/>
                <a:t>Diameter Pipa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3DD674B4-3B84-AD42-A934-C8D4E9F5219D}"/>
                </a:ext>
              </a:extLst>
            </p:cNvPr>
            <p:cNvSpPr txBox="1"/>
            <p:nvPr/>
          </p:nvSpPr>
          <p:spPr>
            <a:xfrm>
              <a:off x="1019930" y="6155551"/>
              <a:ext cx="50760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dirty="0"/>
                <a:t>Bandwidth dapat digambarkan seperti pipa air</a:t>
              </a:r>
            </a:p>
          </p:txBody>
        </p:sp>
      </p:grpSp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7366FD7D-DF63-8170-8F00-774C2B5D9829}"/>
              </a:ext>
            </a:extLst>
          </p:cNvPr>
          <p:cNvSpPr txBox="1">
            <a:spLocks/>
          </p:cNvSpPr>
          <p:nvPr/>
        </p:nvSpPr>
        <p:spPr>
          <a:xfrm>
            <a:off x="6781799" y="1155701"/>
            <a:ext cx="5229481" cy="227329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Besarnya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bandwidth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bergantung dari kualitas perangkat yang kita gunakan atau kalau dalam hal langganan internet bergantung dari besarnya paket internet yang dibayarkan</a:t>
            </a:r>
          </a:p>
        </p:txBody>
      </p:sp>
    </p:spTree>
    <p:extLst>
      <p:ext uri="{BB962C8B-B14F-4D97-AF65-F5344CB8AC3E}">
        <p14:creationId xmlns:p14="http://schemas.microsoft.com/office/powerpoint/2010/main" val="3516487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17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424062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Throughput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72E1B2A9-A40D-B2D6-0764-7262D6CFE9B8}"/>
              </a:ext>
            </a:extLst>
          </p:cNvPr>
          <p:cNvSpPr txBox="1">
            <a:spLocks/>
          </p:cNvSpPr>
          <p:nvPr/>
        </p:nvSpPr>
        <p:spPr>
          <a:xfrm>
            <a:off x="210754" y="1155701"/>
            <a:ext cx="6571046" cy="227329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Throughput adalah kemampuan sebenarnya suatu jaringan dalam melakukan pengiriman data. Biasanya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throughput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selalu dikaitkan dengan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bandwidth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dalam kondisi yang sebenarnya. Bandwidth lebih bersifat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fix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sementara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throughput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sifatnya adalah dinamis tergantung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trafik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yang sedang terjadi.</a:t>
            </a:r>
            <a:br>
              <a:rPr lang="id-ID" sz="2000" b="0" dirty="0">
                <a:latin typeface="Nunito" pitchFamily="2" charset="0"/>
                <a:cs typeface="Arial" panose="020B0604020202020204" pitchFamily="34" charset="0"/>
              </a:rPr>
            </a:br>
            <a:br>
              <a:rPr lang="id-ID" sz="2000" b="0" dirty="0">
                <a:latin typeface="Nunito" pitchFamily="2" charset="0"/>
                <a:cs typeface="Arial" panose="020B0604020202020204" pitchFamily="34" charset="0"/>
              </a:rPr>
            </a:br>
            <a:endParaRPr lang="id-ID" sz="2000" b="0" dirty="0">
              <a:latin typeface="Nunito" pitchFamily="2" charset="0"/>
              <a:cs typeface="Arial" panose="020B0604020202020204" pitchFamily="34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4D61C8A-113D-895F-5FCC-A3638F8973A5}"/>
              </a:ext>
            </a:extLst>
          </p:cNvPr>
          <p:cNvGrpSpPr/>
          <p:nvPr/>
        </p:nvGrpSpPr>
        <p:grpSpPr>
          <a:xfrm>
            <a:off x="668467" y="4285734"/>
            <a:ext cx="5855214" cy="1651000"/>
            <a:chOff x="668467" y="4285734"/>
            <a:chExt cx="5855214" cy="1651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119309D7-682A-8469-33BA-3EB3295B4536}"/>
                </a:ext>
              </a:extLst>
            </p:cNvPr>
            <p:cNvCxnSpPr>
              <a:cxnSpLocks/>
            </p:cNvCxnSpPr>
            <p:nvPr/>
          </p:nvCxnSpPr>
          <p:spPr>
            <a:xfrm>
              <a:off x="668467" y="4285734"/>
              <a:ext cx="5855214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D2940D0E-6A38-A1D4-CC6D-6A131E5C58A9}"/>
                </a:ext>
              </a:extLst>
            </p:cNvPr>
            <p:cNvCxnSpPr>
              <a:cxnSpLocks/>
            </p:cNvCxnSpPr>
            <p:nvPr/>
          </p:nvCxnSpPr>
          <p:spPr>
            <a:xfrm>
              <a:off x="668467" y="5936734"/>
              <a:ext cx="5855214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3DD674B4-3B84-AD42-A934-C8D4E9F5219D}"/>
              </a:ext>
            </a:extLst>
          </p:cNvPr>
          <p:cNvSpPr txBox="1"/>
          <p:nvPr/>
        </p:nvSpPr>
        <p:spPr>
          <a:xfrm>
            <a:off x="668467" y="6024436"/>
            <a:ext cx="61133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0"/>
            <a:r>
              <a:rPr lang="id-ID" dirty="0"/>
              <a:t>Throughput dapat digambarkan seperti banyaknya air yang mengalir melewati pipa dalam satuan waktu</a:t>
            </a:r>
          </a:p>
        </p:txBody>
      </p:sp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7366FD7D-DF63-8170-8F00-774C2B5D9829}"/>
              </a:ext>
            </a:extLst>
          </p:cNvPr>
          <p:cNvSpPr txBox="1">
            <a:spLocks/>
          </p:cNvSpPr>
          <p:nvPr/>
        </p:nvSpPr>
        <p:spPr>
          <a:xfrm>
            <a:off x="6781799" y="1155701"/>
            <a:ext cx="5229481" cy="227329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Beberapa faktor yang mempengaruhi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bandwidth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dan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throughput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yaitu antara lain piranti jaringan, tipe data yang ditransfer, banyaknya pengguna jaringan,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topologi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jaringan, spesifikasi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computer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client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/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user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, spesifikasi server komputer, induksi listrik, cuaca dan lain sebagainya.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E68EC27-8B60-04A0-D4FE-5FE755152F69}"/>
              </a:ext>
            </a:extLst>
          </p:cNvPr>
          <p:cNvSpPr/>
          <p:nvPr/>
        </p:nvSpPr>
        <p:spPr>
          <a:xfrm>
            <a:off x="668467" y="5055804"/>
            <a:ext cx="5855214" cy="856729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/>
              <a:t>Banyaknya Air =  </a:t>
            </a:r>
            <a:r>
              <a:rPr lang="id-ID" dirty="0" err="1"/>
              <a:t>throughput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654682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16" grpId="0"/>
      <p:bldP spid="17" grpId="0" build="p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424062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Throughput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72E1B2A9-A40D-B2D6-0764-7262D6CFE9B8}"/>
              </a:ext>
            </a:extLst>
          </p:cNvPr>
          <p:cNvSpPr txBox="1">
            <a:spLocks/>
          </p:cNvSpPr>
          <p:nvPr/>
        </p:nvSpPr>
        <p:spPr>
          <a:xfrm>
            <a:off x="210753" y="1155701"/>
            <a:ext cx="11800527" cy="227329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Throughput adalah kecepatan (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rate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) transfer data efektif yang diukur dalam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bps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. Throughput merupakan jumlah total kedatangan paket yang sukses yang diamati pada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destination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selama interval waktu tertentu dibagi oleh durasi interval waktu tersebut. Throughput dirumuskan 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0635328-C889-FC0F-94B1-224FB24F2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349" y="2332918"/>
            <a:ext cx="4681660" cy="12014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AC9A894-C471-C773-0F9A-D7479AEDF5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349" y="3910099"/>
            <a:ext cx="4673096" cy="278483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68DF228-3040-1A67-5C96-7409710B0967}"/>
              </a:ext>
            </a:extLst>
          </p:cNvPr>
          <p:cNvSpPr txBox="1"/>
          <p:nvPr/>
        </p:nvSpPr>
        <p:spPr>
          <a:xfrm>
            <a:off x="482348" y="3534406"/>
            <a:ext cx="4673095" cy="3756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dirty="0"/>
              <a:t>Standar Throughput menurut TIPHON </a:t>
            </a:r>
          </a:p>
        </p:txBody>
      </p:sp>
    </p:spTree>
    <p:extLst>
      <p:ext uri="{BB962C8B-B14F-4D97-AF65-F5344CB8AC3E}">
        <p14:creationId xmlns:p14="http://schemas.microsoft.com/office/powerpoint/2010/main" val="1582558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303562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Delay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72E1B2A9-A40D-B2D6-0764-7262D6CFE9B8}"/>
              </a:ext>
            </a:extLst>
          </p:cNvPr>
          <p:cNvSpPr txBox="1">
            <a:spLocks/>
          </p:cNvSpPr>
          <p:nvPr/>
        </p:nvSpPr>
        <p:spPr>
          <a:xfrm>
            <a:off x="210754" y="1155702"/>
            <a:ext cx="6571046" cy="161289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Delay adalah waktu yang dibutuhkan data untuk menempuh jarak dari asal ke tujuan. Delay dapat di pengaruhi oleh jarak, media fisik, kongesti atau waktu proses yang lama.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DD674B4-3B84-AD42-A934-C8D4E9F5219D}"/>
              </a:ext>
            </a:extLst>
          </p:cNvPr>
          <p:cNvSpPr txBox="1"/>
          <p:nvPr/>
        </p:nvSpPr>
        <p:spPr>
          <a:xfrm>
            <a:off x="668467" y="6024436"/>
            <a:ext cx="61133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0"/>
            <a:r>
              <a:rPr lang="id-ID" dirty="0"/>
              <a:t>Delay seperti rata-rata waktu sampai setiap elemen air ke tujuan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523DD41B-DD83-F385-52ED-93360EBE54B8}"/>
              </a:ext>
            </a:extLst>
          </p:cNvPr>
          <p:cNvGrpSpPr/>
          <p:nvPr/>
        </p:nvGrpSpPr>
        <p:grpSpPr>
          <a:xfrm>
            <a:off x="668467" y="4285734"/>
            <a:ext cx="5855214" cy="1651000"/>
            <a:chOff x="668467" y="4285734"/>
            <a:chExt cx="5855214" cy="1651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119309D7-682A-8469-33BA-3EB3295B4536}"/>
                </a:ext>
              </a:extLst>
            </p:cNvPr>
            <p:cNvCxnSpPr>
              <a:cxnSpLocks/>
            </p:cNvCxnSpPr>
            <p:nvPr/>
          </p:nvCxnSpPr>
          <p:spPr>
            <a:xfrm>
              <a:off x="668467" y="4285734"/>
              <a:ext cx="5855214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D2940D0E-6A38-A1D4-CC6D-6A131E5C58A9}"/>
                </a:ext>
              </a:extLst>
            </p:cNvPr>
            <p:cNvCxnSpPr>
              <a:cxnSpLocks/>
            </p:cNvCxnSpPr>
            <p:nvPr/>
          </p:nvCxnSpPr>
          <p:spPr>
            <a:xfrm>
              <a:off x="668467" y="5936734"/>
              <a:ext cx="5855214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1E68EC27-8B60-04A0-D4FE-5FE755152F69}"/>
                </a:ext>
              </a:extLst>
            </p:cNvPr>
            <p:cNvSpPr/>
            <p:nvPr/>
          </p:nvSpPr>
          <p:spPr>
            <a:xfrm>
              <a:off x="668467" y="5055804"/>
              <a:ext cx="5855214" cy="856729"/>
            </a:xfrm>
            <a:prstGeom prst="rect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dirty="0"/>
                <a:t>Lama Waktu Sampai = Delay</a:t>
              </a:r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0E71C3FE-C2EC-4FBD-B1CA-4EE553B629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100" y="2768600"/>
            <a:ext cx="4614438" cy="85428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6358263-0D71-3F83-3DE5-24D095D10A44}"/>
              </a:ext>
            </a:extLst>
          </p:cNvPr>
          <p:cNvSpPr txBox="1"/>
          <p:nvPr/>
        </p:nvSpPr>
        <p:spPr>
          <a:xfrm>
            <a:off x="6959348" y="1163490"/>
            <a:ext cx="4673095" cy="3756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dirty="0"/>
              <a:t>Standar Delay menurut TIPHON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50618F9-CC4F-0D51-F18F-A6E395B34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-1" b="2587"/>
          <a:stretch/>
        </p:blipFill>
        <p:spPr>
          <a:xfrm>
            <a:off x="7216872" y="1566820"/>
            <a:ext cx="4854478" cy="1913226"/>
          </a:xfrm>
          <a:prstGeom prst="rect">
            <a:avLst/>
          </a:prstGeom>
        </p:spPr>
      </p:pic>
      <p:grpSp>
        <p:nvGrpSpPr>
          <p:cNvPr id="33" name="Group 32">
            <a:extLst>
              <a:ext uri="{FF2B5EF4-FFF2-40B4-BE49-F238E27FC236}">
                <a16:creationId xmlns:a16="http://schemas.microsoft.com/office/drawing/2014/main" id="{699CB704-9524-4B1D-CE5A-D6B42590D6A7}"/>
              </a:ext>
            </a:extLst>
          </p:cNvPr>
          <p:cNvGrpSpPr/>
          <p:nvPr/>
        </p:nvGrpSpPr>
        <p:grpSpPr>
          <a:xfrm>
            <a:off x="749204" y="5055804"/>
            <a:ext cx="6300583" cy="276999"/>
            <a:chOff x="749204" y="5055804"/>
            <a:chExt cx="6300583" cy="276999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7C0563BD-B02E-7E01-B750-2A0C5FB58155}"/>
                </a:ext>
              </a:extLst>
            </p:cNvPr>
            <p:cNvSpPr/>
            <p:nvPr/>
          </p:nvSpPr>
          <p:spPr>
            <a:xfrm>
              <a:off x="749204" y="5101032"/>
              <a:ext cx="193880" cy="193880"/>
            </a:xfrm>
            <a:prstGeom prst="ellipse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FA9211EC-2990-8EB1-7928-6777B39CBE2F}"/>
                </a:ext>
              </a:extLst>
            </p:cNvPr>
            <p:cNvSpPr/>
            <p:nvPr/>
          </p:nvSpPr>
          <p:spPr>
            <a:xfrm>
              <a:off x="6235604" y="5101032"/>
              <a:ext cx="193880" cy="193880"/>
            </a:xfrm>
            <a:prstGeom prst="ellipse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8592728A-BD6F-396E-7C09-1B77948C703A}"/>
                </a:ext>
              </a:extLst>
            </p:cNvPr>
            <p:cNvCxnSpPr>
              <a:stCxn id="11" idx="6"/>
              <a:endCxn id="14" idx="2"/>
            </p:cNvCxnSpPr>
            <p:nvPr/>
          </p:nvCxnSpPr>
          <p:spPr>
            <a:xfrm>
              <a:off x="943084" y="5197972"/>
              <a:ext cx="529252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BDDE9E3C-E00F-ABE9-1A0A-C5BFEED0D346}"/>
                </a:ext>
              </a:extLst>
            </p:cNvPr>
            <p:cNvSpPr txBox="1"/>
            <p:nvPr/>
          </p:nvSpPr>
          <p:spPr>
            <a:xfrm>
              <a:off x="6523681" y="5055804"/>
              <a:ext cx="52610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1200" dirty="0"/>
                <a:t>5 </a:t>
              </a:r>
              <a:r>
                <a:rPr lang="id-ID" sz="1200" dirty="0" err="1"/>
                <a:t>ms</a:t>
              </a:r>
              <a:endParaRPr lang="id-ID" sz="1200" dirty="0"/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0541077B-4A7C-53D2-210A-BA89F0149591}"/>
              </a:ext>
            </a:extLst>
          </p:cNvPr>
          <p:cNvGrpSpPr/>
          <p:nvPr/>
        </p:nvGrpSpPr>
        <p:grpSpPr>
          <a:xfrm>
            <a:off x="749204" y="5345668"/>
            <a:ext cx="6371331" cy="276999"/>
            <a:chOff x="749204" y="5345668"/>
            <a:chExt cx="6371331" cy="276999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22770EF-19FD-8F0C-0BA2-DDF949AF2E02}"/>
                </a:ext>
              </a:extLst>
            </p:cNvPr>
            <p:cNvSpPr/>
            <p:nvPr/>
          </p:nvSpPr>
          <p:spPr>
            <a:xfrm>
              <a:off x="749204" y="5382076"/>
              <a:ext cx="204184" cy="204184"/>
            </a:xfrm>
            <a:prstGeom prst="ellipse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78B162FF-2422-E9AB-19E4-800B0CED09EF}"/>
                </a:ext>
              </a:extLst>
            </p:cNvPr>
            <p:cNvSpPr/>
            <p:nvPr/>
          </p:nvSpPr>
          <p:spPr>
            <a:xfrm>
              <a:off x="6235604" y="5382076"/>
              <a:ext cx="204184" cy="204184"/>
            </a:xfrm>
            <a:prstGeom prst="ellipse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3F566CB1-38DA-8E86-477D-428E4680A31E}"/>
                </a:ext>
              </a:extLst>
            </p:cNvPr>
            <p:cNvCxnSpPr>
              <a:cxnSpLocks/>
              <a:stCxn id="12" idx="6"/>
            </p:cNvCxnSpPr>
            <p:nvPr/>
          </p:nvCxnSpPr>
          <p:spPr>
            <a:xfrm>
              <a:off x="953388" y="5484168"/>
              <a:ext cx="1056387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59AB261C-FC0D-A7D1-1F4C-2AB5F29CA3E2}"/>
                </a:ext>
              </a:extLst>
            </p:cNvPr>
            <p:cNvCxnSpPr>
              <a:cxnSpLocks/>
            </p:cNvCxnSpPr>
            <p:nvPr/>
          </p:nvCxnSpPr>
          <p:spPr>
            <a:xfrm>
              <a:off x="5179217" y="5484168"/>
              <a:ext cx="1056387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AF5F092A-BAB6-502E-2566-30C50C6EF9B2}"/>
                </a:ext>
              </a:extLst>
            </p:cNvPr>
            <p:cNvSpPr txBox="1"/>
            <p:nvPr/>
          </p:nvSpPr>
          <p:spPr>
            <a:xfrm>
              <a:off x="6509470" y="5345668"/>
              <a:ext cx="6110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1200" dirty="0"/>
                <a:t>20 </a:t>
              </a:r>
              <a:r>
                <a:rPr lang="id-ID" sz="1200" dirty="0" err="1"/>
                <a:t>ms</a:t>
              </a:r>
              <a:endParaRPr lang="id-ID" sz="1200" dirty="0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D6A0B423-DA2A-08A9-B120-33065425CEE7}"/>
              </a:ext>
            </a:extLst>
          </p:cNvPr>
          <p:cNvGrpSpPr/>
          <p:nvPr/>
        </p:nvGrpSpPr>
        <p:grpSpPr>
          <a:xfrm>
            <a:off x="749204" y="5648399"/>
            <a:ext cx="6385542" cy="276999"/>
            <a:chOff x="749204" y="5648399"/>
            <a:chExt cx="6385542" cy="276999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3E58F122-88C5-9C76-923F-A16C650F5939}"/>
                </a:ext>
              </a:extLst>
            </p:cNvPr>
            <p:cNvSpPr/>
            <p:nvPr/>
          </p:nvSpPr>
          <p:spPr>
            <a:xfrm>
              <a:off x="749204" y="5666926"/>
              <a:ext cx="204184" cy="204184"/>
            </a:xfrm>
            <a:prstGeom prst="ellipse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2A78280F-0D7F-AC1C-96DC-C76B612240F5}"/>
                </a:ext>
              </a:extLst>
            </p:cNvPr>
            <p:cNvSpPr/>
            <p:nvPr/>
          </p:nvSpPr>
          <p:spPr>
            <a:xfrm>
              <a:off x="6235604" y="5666926"/>
              <a:ext cx="204184" cy="204184"/>
            </a:xfrm>
            <a:prstGeom prst="ellipse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308B664F-D196-041F-6E40-232E2596BB71}"/>
                </a:ext>
              </a:extLst>
            </p:cNvPr>
            <p:cNvCxnSpPr>
              <a:cxnSpLocks/>
              <a:stCxn id="13" idx="6"/>
              <a:endCxn id="18" idx="2"/>
            </p:cNvCxnSpPr>
            <p:nvPr/>
          </p:nvCxnSpPr>
          <p:spPr>
            <a:xfrm>
              <a:off x="953388" y="5769018"/>
              <a:ext cx="5282216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315A81E0-A220-198A-4651-92D2DAC938C5}"/>
                </a:ext>
              </a:extLst>
            </p:cNvPr>
            <p:cNvSpPr txBox="1"/>
            <p:nvPr/>
          </p:nvSpPr>
          <p:spPr>
            <a:xfrm>
              <a:off x="6523681" y="5648399"/>
              <a:ext cx="6110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1200" dirty="0"/>
                <a:t>15 </a:t>
              </a:r>
              <a:r>
                <a:rPr lang="id-ID" sz="1200" dirty="0" err="1"/>
                <a:t>ms</a:t>
              </a:r>
              <a:endParaRPr lang="id-ID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267355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16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09837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Jitter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72E1B2A9-A40D-B2D6-0764-7262D6CFE9B8}"/>
              </a:ext>
            </a:extLst>
          </p:cNvPr>
          <p:cNvSpPr txBox="1">
            <a:spLocks/>
          </p:cNvSpPr>
          <p:nvPr/>
        </p:nvSpPr>
        <p:spPr>
          <a:xfrm>
            <a:off x="210754" y="1155702"/>
            <a:ext cx="6748594" cy="161289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Jitter adalah variasi atau perubahan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latency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dari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delay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atau variasi waktu kedatangan paket.</a:t>
            </a:r>
          </a:p>
          <a:p>
            <a:pPr fontAlgn="base" latinLnBrk="0"/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Banyak hal yang dapat menyebabkan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jitter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, antara lain:</a:t>
            </a:r>
          </a:p>
          <a:p>
            <a:pPr lvl="1" fontAlgn="base" latinLnBrk="0"/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Panjangnya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antrian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dalam waktu pengolahan data,</a:t>
            </a:r>
          </a:p>
          <a:p>
            <a:pPr lvl="1" fontAlgn="base" latinLnBrk="0"/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Peningkatan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trafik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secara tiba-tiba sehingga menyebabkan penyempitan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bandwith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dan menimbulkan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antrian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dan, </a:t>
            </a:r>
          </a:p>
          <a:p>
            <a:pPr lvl="1" fontAlgn="base" latinLnBrk="0"/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Kecepatan terima dan kirim paket dari setiap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node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juga dapat menyebabkan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jitter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DD674B4-3B84-AD42-A934-C8D4E9F5219D}"/>
              </a:ext>
            </a:extLst>
          </p:cNvPr>
          <p:cNvSpPr txBox="1"/>
          <p:nvPr/>
        </p:nvSpPr>
        <p:spPr>
          <a:xfrm>
            <a:off x="668467" y="6024436"/>
            <a:ext cx="61133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0"/>
            <a:r>
              <a:rPr lang="id-ID" dirty="0"/>
              <a:t>Jitter merupakan variasi selisih waktu sampai antar elemen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358263-0D71-3F83-3DE5-24D095D10A44}"/>
              </a:ext>
            </a:extLst>
          </p:cNvPr>
          <p:cNvSpPr txBox="1"/>
          <p:nvPr/>
        </p:nvSpPr>
        <p:spPr>
          <a:xfrm>
            <a:off x="7134746" y="2137143"/>
            <a:ext cx="4673095" cy="3756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dirty="0"/>
              <a:t>Standar Jitter menurut TIPHON 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D89FEEEE-1A5E-4054-B9BA-BB3AC96F3695}"/>
              </a:ext>
            </a:extLst>
          </p:cNvPr>
          <p:cNvGrpSpPr/>
          <p:nvPr/>
        </p:nvGrpSpPr>
        <p:grpSpPr>
          <a:xfrm>
            <a:off x="668467" y="4285734"/>
            <a:ext cx="6466279" cy="1651000"/>
            <a:chOff x="668467" y="4285734"/>
            <a:chExt cx="6466279" cy="1651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119309D7-682A-8469-33BA-3EB3295B4536}"/>
                </a:ext>
              </a:extLst>
            </p:cNvPr>
            <p:cNvCxnSpPr>
              <a:cxnSpLocks/>
            </p:cNvCxnSpPr>
            <p:nvPr/>
          </p:nvCxnSpPr>
          <p:spPr>
            <a:xfrm>
              <a:off x="668467" y="4285734"/>
              <a:ext cx="5855214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D2940D0E-6A38-A1D4-CC6D-6A131E5C58A9}"/>
                </a:ext>
              </a:extLst>
            </p:cNvPr>
            <p:cNvCxnSpPr>
              <a:cxnSpLocks/>
            </p:cNvCxnSpPr>
            <p:nvPr/>
          </p:nvCxnSpPr>
          <p:spPr>
            <a:xfrm>
              <a:off x="668467" y="5936734"/>
              <a:ext cx="5855214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1E68EC27-8B60-04A0-D4FE-5FE755152F69}"/>
                </a:ext>
              </a:extLst>
            </p:cNvPr>
            <p:cNvSpPr/>
            <p:nvPr/>
          </p:nvSpPr>
          <p:spPr>
            <a:xfrm>
              <a:off x="668467" y="5055804"/>
              <a:ext cx="5855214" cy="856729"/>
            </a:xfrm>
            <a:prstGeom prst="rect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dirty="0"/>
                <a:t>Lama Waktu Sampai = Delay</a:t>
              </a: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7C0563BD-B02E-7E01-B750-2A0C5FB58155}"/>
                </a:ext>
              </a:extLst>
            </p:cNvPr>
            <p:cNvSpPr/>
            <p:nvPr/>
          </p:nvSpPr>
          <p:spPr>
            <a:xfrm>
              <a:off x="749204" y="5101032"/>
              <a:ext cx="193880" cy="193880"/>
            </a:xfrm>
            <a:prstGeom prst="ellipse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22770EF-19FD-8F0C-0BA2-DDF949AF2E02}"/>
                </a:ext>
              </a:extLst>
            </p:cNvPr>
            <p:cNvSpPr/>
            <p:nvPr/>
          </p:nvSpPr>
          <p:spPr>
            <a:xfrm>
              <a:off x="749204" y="5382076"/>
              <a:ext cx="204184" cy="204184"/>
            </a:xfrm>
            <a:prstGeom prst="ellipse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3E58F122-88C5-9C76-923F-A16C650F5939}"/>
                </a:ext>
              </a:extLst>
            </p:cNvPr>
            <p:cNvSpPr/>
            <p:nvPr/>
          </p:nvSpPr>
          <p:spPr>
            <a:xfrm>
              <a:off x="749204" y="5666926"/>
              <a:ext cx="204184" cy="204184"/>
            </a:xfrm>
            <a:prstGeom prst="ellipse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FA9211EC-2990-8EB1-7928-6777B39CBE2F}"/>
                </a:ext>
              </a:extLst>
            </p:cNvPr>
            <p:cNvSpPr/>
            <p:nvPr/>
          </p:nvSpPr>
          <p:spPr>
            <a:xfrm>
              <a:off x="6235604" y="5101032"/>
              <a:ext cx="193880" cy="193880"/>
            </a:xfrm>
            <a:prstGeom prst="ellipse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78B162FF-2422-E9AB-19E4-800B0CED09EF}"/>
                </a:ext>
              </a:extLst>
            </p:cNvPr>
            <p:cNvSpPr/>
            <p:nvPr/>
          </p:nvSpPr>
          <p:spPr>
            <a:xfrm>
              <a:off x="6235604" y="5382076"/>
              <a:ext cx="204184" cy="204184"/>
            </a:xfrm>
            <a:prstGeom prst="ellipse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2A78280F-0D7F-AC1C-96DC-C76B612240F5}"/>
                </a:ext>
              </a:extLst>
            </p:cNvPr>
            <p:cNvSpPr/>
            <p:nvPr/>
          </p:nvSpPr>
          <p:spPr>
            <a:xfrm>
              <a:off x="6235604" y="5666926"/>
              <a:ext cx="204184" cy="204184"/>
            </a:xfrm>
            <a:prstGeom prst="ellipse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8592728A-BD6F-396E-7C09-1B77948C703A}"/>
                </a:ext>
              </a:extLst>
            </p:cNvPr>
            <p:cNvCxnSpPr>
              <a:stCxn id="11" idx="6"/>
              <a:endCxn id="14" idx="2"/>
            </p:cNvCxnSpPr>
            <p:nvPr/>
          </p:nvCxnSpPr>
          <p:spPr>
            <a:xfrm>
              <a:off x="943084" y="5197972"/>
              <a:ext cx="529252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308B664F-D196-041F-6E40-232E2596BB71}"/>
                </a:ext>
              </a:extLst>
            </p:cNvPr>
            <p:cNvCxnSpPr>
              <a:cxnSpLocks/>
              <a:stCxn id="13" idx="6"/>
              <a:endCxn id="18" idx="2"/>
            </p:cNvCxnSpPr>
            <p:nvPr/>
          </p:nvCxnSpPr>
          <p:spPr>
            <a:xfrm>
              <a:off x="953388" y="5769018"/>
              <a:ext cx="5282216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3F566CB1-38DA-8E86-477D-428E4680A31E}"/>
                </a:ext>
              </a:extLst>
            </p:cNvPr>
            <p:cNvCxnSpPr>
              <a:cxnSpLocks/>
              <a:stCxn id="12" idx="6"/>
            </p:cNvCxnSpPr>
            <p:nvPr/>
          </p:nvCxnSpPr>
          <p:spPr>
            <a:xfrm>
              <a:off x="953388" y="5484168"/>
              <a:ext cx="1056387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59AB261C-FC0D-A7D1-1F4C-2AB5F29CA3E2}"/>
                </a:ext>
              </a:extLst>
            </p:cNvPr>
            <p:cNvCxnSpPr>
              <a:cxnSpLocks/>
            </p:cNvCxnSpPr>
            <p:nvPr/>
          </p:nvCxnSpPr>
          <p:spPr>
            <a:xfrm>
              <a:off x="5179217" y="5484168"/>
              <a:ext cx="1056387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BDDE9E3C-E00F-ABE9-1A0A-C5BFEED0D346}"/>
                </a:ext>
              </a:extLst>
            </p:cNvPr>
            <p:cNvSpPr txBox="1"/>
            <p:nvPr/>
          </p:nvSpPr>
          <p:spPr>
            <a:xfrm>
              <a:off x="6523681" y="5055804"/>
              <a:ext cx="52610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1200" dirty="0"/>
                <a:t>5 </a:t>
              </a:r>
              <a:r>
                <a:rPr lang="id-ID" sz="1200" dirty="0" err="1"/>
                <a:t>ms</a:t>
              </a:r>
              <a:endParaRPr lang="id-ID" sz="1200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AF5F092A-BAB6-502E-2566-30C50C6EF9B2}"/>
                </a:ext>
              </a:extLst>
            </p:cNvPr>
            <p:cNvSpPr txBox="1"/>
            <p:nvPr/>
          </p:nvSpPr>
          <p:spPr>
            <a:xfrm>
              <a:off x="6509470" y="5345668"/>
              <a:ext cx="6110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1200" dirty="0"/>
                <a:t>20 </a:t>
              </a:r>
              <a:r>
                <a:rPr lang="id-ID" sz="1200" dirty="0" err="1"/>
                <a:t>ms</a:t>
              </a:r>
              <a:endParaRPr lang="id-ID" sz="1200" dirty="0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315A81E0-A220-198A-4651-92D2DAC938C5}"/>
                </a:ext>
              </a:extLst>
            </p:cNvPr>
            <p:cNvSpPr txBox="1"/>
            <p:nvPr/>
          </p:nvSpPr>
          <p:spPr>
            <a:xfrm>
              <a:off x="6523681" y="5648399"/>
              <a:ext cx="6110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1200" dirty="0"/>
                <a:t>15 </a:t>
              </a:r>
              <a:r>
                <a:rPr lang="id-ID" sz="1200" dirty="0" err="1"/>
                <a:t>ms</a:t>
              </a:r>
              <a:endParaRPr lang="id-ID" sz="1200" dirty="0"/>
            </a:p>
          </p:txBody>
        </p:sp>
      </p:grpSp>
      <p:pic>
        <p:nvPicPr>
          <p:cNvPr id="17" name="Picture 2" descr="Standar Jitter Menurut TIPHON">
            <a:hlinkClick r:id="rId3"/>
            <a:extLst>
              <a:ext uri="{FF2B5EF4-FFF2-40B4-BE49-F238E27FC236}">
                <a16:creationId xmlns:a16="http://schemas.microsoft.com/office/drawing/2014/main" id="{DA07EC4F-7EB3-1D85-042E-203FE9BD2E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2103" y="2524172"/>
            <a:ext cx="4779143" cy="199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F9444B9-467C-DBE3-A6B5-E8AF785D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2103" y="1137006"/>
            <a:ext cx="4597150" cy="767994"/>
          </a:xfrm>
          <a:prstGeom prst="rect">
            <a:avLst/>
          </a:prstGeom>
        </p:spPr>
      </p:pic>
      <p:grpSp>
        <p:nvGrpSpPr>
          <p:cNvPr id="33" name="Group 32">
            <a:extLst>
              <a:ext uri="{FF2B5EF4-FFF2-40B4-BE49-F238E27FC236}">
                <a16:creationId xmlns:a16="http://schemas.microsoft.com/office/drawing/2014/main" id="{F31404E4-4959-457D-1009-69DE324AB676}"/>
              </a:ext>
            </a:extLst>
          </p:cNvPr>
          <p:cNvGrpSpPr/>
          <p:nvPr/>
        </p:nvGrpSpPr>
        <p:grpSpPr>
          <a:xfrm>
            <a:off x="7051972" y="5517251"/>
            <a:ext cx="631637" cy="332127"/>
            <a:chOff x="7051972" y="5517251"/>
            <a:chExt cx="631637" cy="332127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92E95592-EBE7-FBA5-6AEA-B024FE90BAC6}"/>
                </a:ext>
              </a:extLst>
            </p:cNvPr>
            <p:cNvSpPr txBox="1"/>
            <p:nvPr/>
          </p:nvSpPr>
          <p:spPr>
            <a:xfrm>
              <a:off x="7157503" y="5517251"/>
              <a:ext cx="52610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1200" dirty="0"/>
                <a:t>5 </a:t>
              </a:r>
              <a:r>
                <a:rPr lang="id-ID" sz="1200" dirty="0" err="1"/>
                <a:t>ms</a:t>
              </a:r>
              <a:endParaRPr lang="id-ID" sz="1200" dirty="0"/>
            </a:p>
          </p:txBody>
        </p:sp>
        <p:sp>
          <p:nvSpPr>
            <p:cNvPr id="25" name="Right Brace 24">
              <a:extLst>
                <a:ext uri="{FF2B5EF4-FFF2-40B4-BE49-F238E27FC236}">
                  <a16:creationId xmlns:a16="http://schemas.microsoft.com/office/drawing/2014/main" id="{2C1A289B-9BBD-A603-293E-6754FF5BA832}"/>
                </a:ext>
              </a:extLst>
            </p:cNvPr>
            <p:cNvSpPr/>
            <p:nvPr/>
          </p:nvSpPr>
          <p:spPr>
            <a:xfrm>
              <a:off x="7051972" y="5535032"/>
              <a:ext cx="70748" cy="314346"/>
            </a:xfrm>
            <a:prstGeom prst="righ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68C0D466-A1F7-14AF-3BDB-FEEE4F758B70}"/>
              </a:ext>
            </a:extLst>
          </p:cNvPr>
          <p:cNvGrpSpPr/>
          <p:nvPr/>
        </p:nvGrpSpPr>
        <p:grpSpPr>
          <a:xfrm>
            <a:off x="7049787" y="4923737"/>
            <a:ext cx="636997" cy="569531"/>
            <a:chOff x="7049787" y="4923737"/>
            <a:chExt cx="636997" cy="569531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257057E-6D9E-3A65-1DF6-72A691113D63}"/>
                </a:ext>
              </a:extLst>
            </p:cNvPr>
            <p:cNvSpPr txBox="1"/>
            <p:nvPr/>
          </p:nvSpPr>
          <p:spPr>
            <a:xfrm>
              <a:off x="7075719" y="5209587"/>
              <a:ext cx="6110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1200" dirty="0"/>
                <a:t>10 </a:t>
              </a:r>
              <a:r>
                <a:rPr lang="id-ID" sz="1200" dirty="0" err="1"/>
                <a:t>ms</a:t>
              </a:r>
              <a:endParaRPr lang="id-ID" sz="1200" dirty="0"/>
            </a:p>
          </p:txBody>
        </p:sp>
        <p:sp>
          <p:nvSpPr>
            <p:cNvPr id="23" name="Right Brace 22">
              <a:extLst>
                <a:ext uri="{FF2B5EF4-FFF2-40B4-BE49-F238E27FC236}">
                  <a16:creationId xmlns:a16="http://schemas.microsoft.com/office/drawing/2014/main" id="{FF261D6C-5EAD-208E-6A3D-49E8A61CA2C9}"/>
                </a:ext>
              </a:extLst>
            </p:cNvPr>
            <p:cNvSpPr/>
            <p:nvPr/>
          </p:nvSpPr>
          <p:spPr>
            <a:xfrm>
              <a:off x="7049787" y="5178922"/>
              <a:ext cx="70748" cy="314346"/>
            </a:xfrm>
            <a:prstGeom prst="righ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BAF83B2A-AA82-D0D0-52CC-34AAB6C00B49}"/>
                </a:ext>
              </a:extLst>
            </p:cNvPr>
            <p:cNvSpPr txBox="1"/>
            <p:nvPr/>
          </p:nvSpPr>
          <p:spPr>
            <a:xfrm>
              <a:off x="7126627" y="4923737"/>
              <a:ext cx="52001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1200" dirty="0"/>
                <a:t>Jitter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80304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16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>
            <a:extLst>
              <a:ext uri="{FF2B5EF4-FFF2-40B4-BE49-F238E27FC236}">
                <a16:creationId xmlns:a16="http://schemas.microsoft.com/office/drawing/2014/main" id="{0FCAA214-D005-002C-3C08-5C1CAFD54791}"/>
              </a:ext>
            </a:extLst>
          </p:cNvPr>
          <p:cNvGrpSpPr/>
          <p:nvPr/>
        </p:nvGrpSpPr>
        <p:grpSpPr>
          <a:xfrm>
            <a:off x="668467" y="4285734"/>
            <a:ext cx="5855214" cy="1412913"/>
            <a:chOff x="668467" y="4285734"/>
            <a:chExt cx="5855214" cy="1412913"/>
          </a:xfrm>
        </p:grpSpPr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37E993F9-580D-F0FC-7B1A-E4E8E5AD4740}"/>
                </a:ext>
              </a:extLst>
            </p:cNvPr>
            <p:cNvSpPr/>
            <p:nvPr/>
          </p:nvSpPr>
          <p:spPr>
            <a:xfrm>
              <a:off x="3219450" y="5540910"/>
              <a:ext cx="753248" cy="157737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119309D7-682A-8469-33BA-3EB3295B4536}"/>
                </a:ext>
              </a:extLst>
            </p:cNvPr>
            <p:cNvCxnSpPr>
              <a:cxnSpLocks/>
            </p:cNvCxnSpPr>
            <p:nvPr/>
          </p:nvCxnSpPr>
          <p:spPr>
            <a:xfrm>
              <a:off x="668467" y="4285734"/>
              <a:ext cx="5855214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D2940D0E-6A38-A1D4-CC6D-6A131E5C58A9}"/>
                </a:ext>
              </a:extLst>
            </p:cNvPr>
            <p:cNvCxnSpPr>
              <a:cxnSpLocks/>
            </p:cNvCxnSpPr>
            <p:nvPr/>
          </p:nvCxnSpPr>
          <p:spPr>
            <a:xfrm>
              <a:off x="668467" y="5606534"/>
              <a:ext cx="2550983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1E68EC27-8B60-04A0-D4FE-5FE755152F69}"/>
                </a:ext>
              </a:extLst>
            </p:cNvPr>
            <p:cNvSpPr/>
            <p:nvPr/>
          </p:nvSpPr>
          <p:spPr>
            <a:xfrm>
              <a:off x="668467" y="4725604"/>
              <a:ext cx="5855214" cy="85672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/>
            </a:p>
          </p:txBody>
        </p: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838F1CAB-0DFB-594E-5275-AD342754C688}"/>
                </a:ext>
              </a:extLst>
            </p:cNvPr>
            <p:cNvCxnSpPr>
              <a:cxnSpLocks/>
            </p:cNvCxnSpPr>
            <p:nvPr/>
          </p:nvCxnSpPr>
          <p:spPr>
            <a:xfrm>
              <a:off x="3972698" y="5618718"/>
              <a:ext cx="2550983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558714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Packet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Loss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72E1B2A9-A40D-B2D6-0764-7262D6CFE9B8}"/>
              </a:ext>
            </a:extLst>
          </p:cNvPr>
          <p:cNvSpPr txBox="1">
            <a:spLocks/>
          </p:cNvSpPr>
          <p:nvPr/>
        </p:nvSpPr>
        <p:spPr>
          <a:xfrm>
            <a:off x="210754" y="1155702"/>
            <a:ext cx="6748594" cy="161289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Packet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loss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adalah parameter yang menggambarkan suatu kondisi yang menunjukkan jumlah total paket yang hilang.</a:t>
            </a:r>
          </a:p>
          <a:p>
            <a:pPr fontAlgn="base" latinLnBrk="0"/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Packet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Loss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dapat disebabkan oleh beberapa hal:</a:t>
            </a:r>
          </a:p>
          <a:p>
            <a:pPr lvl="1" fontAlgn="base" latinLnBrk="0"/>
            <a:r>
              <a:rPr lang="id-ID" sz="1600" b="0" dirty="0">
                <a:latin typeface="Nunito" pitchFamily="2" charset="0"/>
                <a:cs typeface="Arial" panose="020B0604020202020204" pitchFamily="34" charset="0"/>
              </a:rPr>
              <a:t>Terjadinya </a:t>
            </a:r>
            <a:r>
              <a:rPr lang="id-ID" sz="1600" b="0" dirty="0" err="1">
                <a:latin typeface="Nunito" pitchFamily="2" charset="0"/>
                <a:cs typeface="Arial" panose="020B0604020202020204" pitchFamily="34" charset="0"/>
              </a:rPr>
              <a:t>overload</a:t>
            </a:r>
            <a:r>
              <a:rPr lang="id-ID" sz="16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600" b="0" dirty="0" err="1">
                <a:latin typeface="Nunito" pitchFamily="2" charset="0"/>
                <a:cs typeface="Arial" panose="020B0604020202020204" pitchFamily="34" charset="0"/>
              </a:rPr>
              <a:t>trafik</a:t>
            </a:r>
            <a:r>
              <a:rPr lang="id-ID" sz="16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600" b="0" dirty="0" err="1">
                <a:latin typeface="Nunito" pitchFamily="2" charset="0"/>
                <a:cs typeface="Arial" panose="020B0604020202020204" pitchFamily="34" charset="0"/>
              </a:rPr>
              <a:t>didalam</a:t>
            </a:r>
            <a:r>
              <a:rPr lang="id-ID" sz="1600" b="0" dirty="0">
                <a:latin typeface="Nunito" pitchFamily="2" charset="0"/>
                <a:cs typeface="Arial" panose="020B0604020202020204" pitchFamily="34" charset="0"/>
              </a:rPr>
              <a:t> jaringan.</a:t>
            </a:r>
          </a:p>
          <a:p>
            <a:pPr lvl="1" fontAlgn="base" latinLnBrk="0"/>
            <a:r>
              <a:rPr lang="id-ID" sz="1600" b="0" dirty="0">
                <a:latin typeface="Nunito" pitchFamily="2" charset="0"/>
                <a:cs typeface="Arial" panose="020B0604020202020204" pitchFamily="34" charset="0"/>
              </a:rPr>
              <a:t>Tabrakan (</a:t>
            </a:r>
            <a:r>
              <a:rPr lang="id-ID" sz="1600" b="0" dirty="0" err="1">
                <a:latin typeface="Nunito" pitchFamily="2" charset="0"/>
                <a:cs typeface="Arial" panose="020B0604020202020204" pitchFamily="34" charset="0"/>
              </a:rPr>
              <a:t>congestion</a:t>
            </a:r>
            <a:r>
              <a:rPr lang="id-ID" sz="1600" b="0" dirty="0">
                <a:latin typeface="Nunito" pitchFamily="2" charset="0"/>
                <a:cs typeface="Arial" panose="020B0604020202020204" pitchFamily="34" charset="0"/>
              </a:rPr>
              <a:t>) dalam jaringan. </a:t>
            </a:r>
          </a:p>
          <a:p>
            <a:pPr lvl="1" fontAlgn="base" latinLnBrk="0"/>
            <a:r>
              <a:rPr lang="id-ID" sz="1600" b="0" dirty="0" err="1">
                <a:latin typeface="Nunito" pitchFamily="2" charset="0"/>
                <a:cs typeface="Arial" panose="020B0604020202020204" pitchFamily="34" charset="0"/>
              </a:rPr>
              <a:t>Error</a:t>
            </a:r>
            <a:r>
              <a:rPr lang="id-ID" sz="1600" b="0" dirty="0">
                <a:latin typeface="Nunito" pitchFamily="2" charset="0"/>
                <a:cs typeface="Arial" panose="020B0604020202020204" pitchFamily="34" charset="0"/>
              </a:rPr>
              <a:t> yang terjadi pada media fisik.</a:t>
            </a:r>
          </a:p>
          <a:p>
            <a:pPr lvl="1" fontAlgn="base" latinLnBrk="0"/>
            <a:r>
              <a:rPr lang="id-ID" sz="1600" b="0" dirty="0">
                <a:latin typeface="Nunito" pitchFamily="2" charset="0"/>
                <a:cs typeface="Arial" panose="020B0604020202020204" pitchFamily="34" charset="0"/>
              </a:rPr>
              <a:t>Kegagalan yang terjadi pada sisi penerima antara lain bisa disebabkan karena </a:t>
            </a:r>
            <a:r>
              <a:rPr lang="id-ID" sz="1600" b="0" dirty="0" err="1">
                <a:latin typeface="Nunito" pitchFamily="2" charset="0"/>
                <a:cs typeface="Arial" panose="020B0604020202020204" pitchFamily="34" charset="0"/>
              </a:rPr>
              <a:t>Overflow</a:t>
            </a:r>
            <a:r>
              <a:rPr lang="id-ID" sz="1600" b="0" dirty="0">
                <a:latin typeface="Nunito" pitchFamily="2" charset="0"/>
                <a:cs typeface="Arial" panose="020B0604020202020204" pitchFamily="34" charset="0"/>
              </a:rPr>
              <a:t> yang terjadi pada </a:t>
            </a:r>
            <a:r>
              <a:rPr lang="id-ID" sz="1600" b="0" dirty="0" err="1">
                <a:latin typeface="Nunito" pitchFamily="2" charset="0"/>
                <a:cs typeface="Arial" panose="020B0604020202020204" pitchFamily="34" charset="0"/>
              </a:rPr>
              <a:t>buffer</a:t>
            </a:r>
            <a:r>
              <a:rPr lang="id-ID" sz="1600" b="0" dirty="0">
                <a:latin typeface="Nunito" pitchFamily="2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DD674B4-3B84-AD42-A934-C8D4E9F5219D}"/>
              </a:ext>
            </a:extLst>
          </p:cNvPr>
          <p:cNvSpPr txBox="1"/>
          <p:nvPr/>
        </p:nvSpPr>
        <p:spPr>
          <a:xfrm>
            <a:off x="668467" y="6024436"/>
            <a:ext cx="61133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0"/>
            <a:r>
              <a:rPr lang="id-ID" dirty="0" err="1"/>
              <a:t>Packet</a:t>
            </a:r>
            <a:r>
              <a:rPr lang="id-ID" dirty="0"/>
              <a:t> </a:t>
            </a:r>
            <a:r>
              <a:rPr lang="id-ID" dirty="0" err="1"/>
              <a:t>loss</a:t>
            </a:r>
            <a:r>
              <a:rPr lang="id-ID" dirty="0"/>
              <a:t> merupakan elemen/paket yang tidak sampai ke tujuan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358263-0D71-3F83-3DE5-24D095D10A44}"/>
              </a:ext>
            </a:extLst>
          </p:cNvPr>
          <p:cNvSpPr txBox="1"/>
          <p:nvPr/>
        </p:nvSpPr>
        <p:spPr>
          <a:xfrm>
            <a:off x="7178625" y="1774304"/>
            <a:ext cx="4673095" cy="3756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dirty="0"/>
              <a:t>Standar </a:t>
            </a:r>
            <a:r>
              <a:rPr lang="id-ID" dirty="0" err="1"/>
              <a:t>Packet</a:t>
            </a:r>
            <a:r>
              <a:rPr lang="id-ID" dirty="0"/>
              <a:t> </a:t>
            </a:r>
            <a:r>
              <a:rPr lang="id-ID" dirty="0" err="1"/>
              <a:t>Loss</a:t>
            </a:r>
            <a:r>
              <a:rPr lang="id-ID" dirty="0"/>
              <a:t> menurut TIPHON 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C20D52A1-8913-5A1F-5014-6C386E2A4BA7}"/>
              </a:ext>
            </a:extLst>
          </p:cNvPr>
          <p:cNvGrpSpPr/>
          <p:nvPr/>
        </p:nvGrpSpPr>
        <p:grpSpPr>
          <a:xfrm>
            <a:off x="749204" y="4770832"/>
            <a:ext cx="5690584" cy="485228"/>
            <a:chOff x="749204" y="4770832"/>
            <a:chExt cx="5690584" cy="485228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7C0563BD-B02E-7E01-B750-2A0C5FB58155}"/>
                </a:ext>
              </a:extLst>
            </p:cNvPr>
            <p:cNvSpPr/>
            <p:nvPr/>
          </p:nvSpPr>
          <p:spPr>
            <a:xfrm>
              <a:off x="749204" y="4770832"/>
              <a:ext cx="193880" cy="193880"/>
            </a:xfrm>
            <a:prstGeom prst="ellipse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22770EF-19FD-8F0C-0BA2-DDF949AF2E02}"/>
                </a:ext>
              </a:extLst>
            </p:cNvPr>
            <p:cNvSpPr/>
            <p:nvPr/>
          </p:nvSpPr>
          <p:spPr>
            <a:xfrm>
              <a:off x="749204" y="5051876"/>
              <a:ext cx="204184" cy="204184"/>
            </a:xfrm>
            <a:prstGeom prst="ellipse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FA9211EC-2990-8EB1-7928-6777B39CBE2F}"/>
                </a:ext>
              </a:extLst>
            </p:cNvPr>
            <p:cNvSpPr/>
            <p:nvPr/>
          </p:nvSpPr>
          <p:spPr>
            <a:xfrm>
              <a:off x="6235604" y="4770832"/>
              <a:ext cx="193880" cy="193880"/>
            </a:xfrm>
            <a:prstGeom prst="ellipse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78B162FF-2422-E9AB-19E4-800B0CED09EF}"/>
                </a:ext>
              </a:extLst>
            </p:cNvPr>
            <p:cNvSpPr/>
            <p:nvPr/>
          </p:nvSpPr>
          <p:spPr>
            <a:xfrm>
              <a:off x="6235604" y="5051876"/>
              <a:ext cx="204184" cy="204184"/>
            </a:xfrm>
            <a:prstGeom prst="ellipse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8592728A-BD6F-396E-7C09-1B77948C703A}"/>
                </a:ext>
              </a:extLst>
            </p:cNvPr>
            <p:cNvCxnSpPr>
              <a:stCxn id="11" idx="6"/>
              <a:endCxn id="14" idx="2"/>
            </p:cNvCxnSpPr>
            <p:nvPr/>
          </p:nvCxnSpPr>
          <p:spPr>
            <a:xfrm>
              <a:off x="943084" y="4867772"/>
              <a:ext cx="529252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3F566CB1-38DA-8E86-477D-428E4680A31E}"/>
                </a:ext>
              </a:extLst>
            </p:cNvPr>
            <p:cNvCxnSpPr>
              <a:cxnSpLocks/>
              <a:stCxn id="12" idx="6"/>
              <a:endCxn id="15" idx="2"/>
            </p:cNvCxnSpPr>
            <p:nvPr/>
          </p:nvCxnSpPr>
          <p:spPr>
            <a:xfrm>
              <a:off x="953388" y="5153968"/>
              <a:ext cx="5282216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F227165E-9883-B222-9000-63CB3E36EA74}"/>
              </a:ext>
            </a:extLst>
          </p:cNvPr>
          <p:cNvGrpSpPr/>
          <p:nvPr/>
        </p:nvGrpSpPr>
        <p:grpSpPr>
          <a:xfrm>
            <a:off x="749204" y="5336726"/>
            <a:ext cx="2937939" cy="716860"/>
            <a:chOff x="749204" y="5336726"/>
            <a:chExt cx="2937939" cy="71686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3E58F122-88C5-9C76-923F-A16C650F5939}"/>
                </a:ext>
              </a:extLst>
            </p:cNvPr>
            <p:cNvSpPr/>
            <p:nvPr/>
          </p:nvSpPr>
          <p:spPr>
            <a:xfrm>
              <a:off x="749204" y="5336726"/>
              <a:ext cx="204184" cy="204184"/>
            </a:xfrm>
            <a:prstGeom prst="ellipse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2A78280F-0D7F-AC1C-96DC-C76B612240F5}"/>
                </a:ext>
              </a:extLst>
            </p:cNvPr>
            <p:cNvSpPr/>
            <p:nvPr/>
          </p:nvSpPr>
          <p:spPr>
            <a:xfrm>
              <a:off x="3482959" y="5849402"/>
              <a:ext cx="204184" cy="204184"/>
            </a:xfrm>
            <a:prstGeom prst="ellipse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cxnSp>
          <p:nvCxnSpPr>
            <p:cNvPr id="35" name="Connector: Elbow 34">
              <a:extLst>
                <a:ext uri="{FF2B5EF4-FFF2-40B4-BE49-F238E27FC236}">
                  <a16:creationId xmlns:a16="http://schemas.microsoft.com/office/drawing/2014/main" id="{39BC3253-C366-3B95-967F-7F2A6852A692}"/>
                </a:ext>
              </a:extLst>
            </p:cNvPr>
            <p:cNvCxnSpPr>
              <a:stCxn id="13" idx="6"/>
              <a:endCxn id="18" idx="0"/>
            </p:cNvCxnSpPr>
            <p:nvPr/>
          </p:nvCxnSpPr>
          <p:spPr>
            <a:xfrm>
              <a:off x="953388" y="5438818"/>
              <a:ext cx="2631663" cy="410584"/>
            </a:xfrm>
            <a:prstGeom prst="bentConnector2">
              <a:avLst/>
            </a:prstGeom>
            <a:ln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</p:grpSp>
      <p:pic>
        <p:nvPicPr>
          <p:cNvPr id="39" name="Picture 38">
            <a:extLst>
              <a:ext uri="{FF2B5EF4-FFF2-40B4-BE49-F238E27FC236}">
                <a16:creationId xmlns:a16="http://schemas.microsoft.com/office/drawing/2014/main" id="{E536DDB2-B7D4-270F-29A0-E380622DDA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1799" y="917137"/>
            <a:ext cx="5289199" cy="92333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642C8350-A910-4430-B43D-57C9A2547F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3851" y="2085344"/>
            <a:ext cx="4737869" cy="241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122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16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387443"/>
            <a:ext cx="10515600" cy="1006429"/>
          </a:xfrm>
        </p:spPr>
        <p:txBody>
          <a:bodyPr/>
          <a:lstStyle/>
          <a:p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Analisis Kualitas Jaringan</a:t>
            </a:r>
            <a:endParaRPr lang="ko-KR" alt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2362051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802416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Topologi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 descr="A white circle with arrows in it&#10;&#10;Description automatically generated">
            <a:extLst>
              <a:ext uri="{FF2B5EF4-FFF2-40B4-BE49-F238E27FC236}">
                <a16:creationId xmlns:a16="http://schemas.microsoft.com/office/drawing/2014/main" id="{0C330F80-0F00-D11D-4F73-3B3B75DE52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78" y="1389883"/>
            <a:ext cx="2030866" cy="4999969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E349300C-6F45-9E83-1455-D202A0A60B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435279"/>
              </p:ext>
            </p:extLst>
          </p:nvPr>
        </p:nvGraphicFramePr>
        <p:xfrm>
          <a:off x="2876971" y="1389883"/>
          <a:ext cx="9190409" cy="1212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7808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2240867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2240867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  <a:gridCol w="2240867">
                  <a:extLst>
                    <a:ext uri="{9D8B030D-6E8A-4147-A177-3AD203B41FA5}">
                      <a16:colId xmlns:a16="http://schemas.microsoft.com/office/drawing/2014/main" val="1067710690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Bridge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IP </a:t>
                      </a:r>
                      <a:r>
                        <a:rPr lang="id-ID" sz="1600" dirty="0" err="1"/>
                        <a:t>Address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 </a:t>
                      </a:r>
                      <a:r>
                        <a:rPr lang="id-ID" sz="1600" dirty="0" err="1"/>
                        <a:t>Client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ether2, ether3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DHCP Server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192.168.10.1/24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585B1EE9-B18B-E824-BED6-7F1A8BF45025}"/>
              </a:ext>
            </a:extLst>
          </p:cNvPr>
          <p:cNvSpPr txBox="1">
            <a:spLocks/>
          </p:cNvSpPr>
          <p:nvPr/>
        </p:nvSpPr>
        <p:spPr>
          <a:xfrm>
            <a:off x="2876971" y="2753218"/>
            <a:ext cx="9190408" cy="150282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Ether1 akan masuk dalam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Internet yang merupakan sumber internet</a:t>
            </a:r>
          </a:p>
          <a:p>
            <a:pPr fontAlgn="base" latinLnBrk="0"/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Ether2 dan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Ether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3 masuk dalam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LAN, dan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ini akan menjadi DHCP Server bagi setiap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client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yang terhubung dengan Ether2 atau Ether3</a:t>
            </a:r>
          </a:p>
        </p:txBody>
      </p:sp>
    </p:spTree>
    <p:extLst>
      <p:ext uri="{BB962C8B-B14F-4D97-AF65-F5344CB8AC3E}">
        <p14:creationId xmlns:p14="http://schemas.microsoft.com/office/powerpoint/2010/main" val="1487014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07703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Membuat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7" y="1038894"/>
            <a:ext cx="4086826" cy="40331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Langkah Konfigurasi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A92F81-CB08-7541-9DB3-11159A532C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007" y="1554285"/>
            <a:ext cx="9297706" cy="3593794"/>
          </a:xfrm>
          <a:prstGeom prst="rect">
            <a:avLst/>
          </a:prstGeom>
        </p:spPr>
      </p:pic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81CBB4A2-DFC4-D321-26F6-9DADB4BFEAA2}"/>
              </a:ext>
            </a:extLst>
          </p:cNvPr>
          <p:cNvSpPr txBox="1">
            <a:spLocks/>
          </p:cNvSpPr>
          <p:nvPr/>
        </p:nvSpPr>
        <p:spPr>
          <a:xfrm>
            <a:off x="9772650" y="1442205"/>
            <a:ext cx="2298700" cy="3413999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Buat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untuk kedua sesuai dengan tabel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E2245EC-5E70-E141-640B-3ECDFFC5E5DA}"/>
              </a:ext>
            </a:extLst>
          </p:cNvPr>
          <p:cNvGraphicFramePr>
            <a:graphicFrameLocks noGrp="1"/>
          </p:cNvGraphicFramePr>
          <p:nvPr/>
        </p:nvGraphicFramePr>
        <p:xfrm>
          <a:off x="335557" y="5248659"/>
          <a:ext cx="9190409" cy="1212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7808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2240867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2240867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  <a:gridCol w="2240867">
                  <a:extLst>
                    <a:ext uri="{9D8B030D-6E8A-4147-A177-3AD203B41FA5}">
                      <a16:colId xmlns:a16="http://schemas.microsoft.com/office/drawing/2014/main" val="1067710690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Bridge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IP </a:t>
                      </a:r>
                      <a:r>
                        <a:rPr lang="id-ID" sz="1600" dirty="0" err="1"/>
                        <a:t>Address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 </a:t>
                      </a:r>
                      <a:r>
                        <a:rPr lang="id-ID" sz="1600" dirty="0" err="1"/>
                        <a:t>Client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ether2, ether3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DHCP Server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192.168.10.1/24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3069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07703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Membuat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7" y="1038894"/>
            <a:ext cx="7392258" cy="40331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akan terlihat seperti gambar berikut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81CBB4A2-DFC4-D321-26F6-9DADB4BFEAA2}"/>
              </a:ext>
            </a:extLst>
          </p:cNvPr>
          <p:cNvSpPr txBox="1">
            <a:spLocks/>
          </p:cNvSpPr>
          <p:nvPr/>
        </p:nvSpPr>
        <p:spPr>
          <a:xfrm>
            <a:off x="61485" y="4747133"/>
            <a:ext cx="9224617" cy="5565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Selanjutnya memasukkan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sebagai anggota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sesuai dengan tabel berikut: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3F24164-C3D1-DF91-D790-BBC9647314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09" y="1554284"/>
            <a:ext cx="9224617" cy="3090845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4670B2B-0E69-A861-5796-DCE9EA33E0A8}"/>
              </a:ext>
            </a:extLst>
          </p:cNvPr>
          <p:cNvGraphicFramePr>
            <a:graphicFrameLocks noGrp="1"/>
          </p:cNvGraphicFramePr>
          <p:nvPr/>
        </p:nvGraphicFramePr>
        <p:xfrm>
          <a:off x="197409" y="5248659"/>
          <a:ext cx="9224618" cy="1212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76994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2249208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2249208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  <a:gridCol w="2249208">
                  <a:extLst>
                    <a:ext uri="{9D8B030D-6E8A-4147-A177-3AD203B41FA5}">
                      <a16:colId xmlns:a16="http://schemas.microsoft.com/office/drawing/2014/main" val="1067710690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Bridge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IP </a:t>
                      </a:r>
                      <a:r>
                        <a:rPr lang="id-ID" sz="1600" dirty="0" err="1"/>
                        <a:t>Address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 </a:t>
                      </a:r>
                      <a:r>
                        <a:rPr lang="id-ID" sz="1600" dirty="0" err="1"/>
                        <a:t>Client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ether2, ether3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DHCP Server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192.168.10.1/24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3829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02385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Port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0623551" cy="40331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Untuk memasukkan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menjadi anggota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masuk ke dalam tab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81CBB4A2-DFC4-D321-26F6-9DADB4BFEAA2}"/>
              </a:ext>
            </a:extLst>
          </p:cNvPr>
          <p:cNvSpPr txBox="1">
            <a:spLocks/>
          </p:cNvSpPr>
          <p:nvPr/>
        </p:nvSpPr>
        <p:spPr>
          <a:xfrm>
            <a:off x="9677223" y="3188451"/>
            <a:ext cx="2298700" cy="1883998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Tambahkan semua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sesuai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4C7E0F-840D-45D1-BB3F-DE7377FE38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606378"/>
            <a:ext cx="9312806" cy="3530860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AE75547-D1CA-4864-55D8-1A2FA3F90B89}"/>
              </a:ext>
            </a:extLst>
          </p:cNvPr>
          <p:cNvGraphicFramePr>
            <a:graphicFrameLocks noGrp="1"/>
          </p:cNvGraphicFramePr>
          <p:nvPr/>
        </p:nvGraphicFramePr>
        <p:xfrm>
          <a:off x="213161" y="5248659"/>
          <a:ext cx="9312807" cy="1212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0674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2270711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2270711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  <a:gridCol w="2270711">
                  <a:extLst>
                    <a:ext uri="{9D8B030D-6E8A-4147-A177-3AD203B41FA5}">
                      <a16:colId xmlns:a16="http://schemas.microsoft.com/office/drawing/2014/main" val="1067710690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Bridge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IP </a:t>
                      </a:r>
                      <a:r>
                        <a:rPr lang="id-ID" sz="1600" dirty="0" err="1"/>
                        <a:t>Address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 </a:t>
                      </a:r>
                      <a:r>
                        <a:rPr lang="id-ID" sz="1600" dirty="0" err="1"/>
                        <a:t>Client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ether2, ether3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DHCP Server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192.168.10.1/24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2168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02385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Port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0623551" cy="40331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penambahan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telah dibuat: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8C63E22-4FA9-C1F6-6518-B1A746E598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603581"/>
            <a:ext cx="9301377" cy="3203918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01951EC-16CA-9D99-483E-25D5F164E1BB}"/>
              </a:ext>
            </a:extLst>
          </p:cNvPr>
          <p:cNvGraphicFramePr>
            <a:graphicFrameLocks noGrp="1"/>
          </p:cNvGraphicFramePr>
          <p:nvPr/>
        </p:nvGraphicFramePr>
        <p:xfrm>
          <a:off x="335557" y="5248659"/>
          <a:ext cx="9190409" cy="1212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7808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2240867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2240867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  <a:gridCol w="2240867">
                  <a:extLst>
                    <a:ext uri="{9D8B030D-6E8A-4147-A177-3AD203B41FA5}">
                      <a16:colId xmlns:a16="http://schemas.microsoft.com/office/drawing/2014/main" val="1067710690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Bridge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IP </a:t>
                      </a:r>
                      <a:r>
                        <a:rPr lang="id-ID" sz="1600" dirty="0" err="1"/>
                        <a:t>Address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 </a:t>
                      </a:r>
                      <a:r>
                        <a:rPr lang="id-ID" sz="1600" dirty="0" err="1"/>
                        <a:t>Client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ether2, ether3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DHCP Server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192.168.10.1/24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0450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331057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DHCP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Client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1938344" cy="94436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untuk koneksi internet perlu didapatkan pada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internet yang telah dibuat, dengan cara menjadikan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sebagai DHCP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CLient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4037B0-CA74-F7CB-B9EA-B3B7677943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2029544"/>
            <a:ext cx="7408043" cy="28237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DBF1235-04B8-B80E-6C64-D64F42D4E0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68218" y="2029544"/>
            <a:ext cx="3261001" cy="282377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34D78D8-9778-78A0-E16A-687C369877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7274" y="4965700"/>
            <a:ext cx="5108938" cy="1778000"/>
          </a:xfrm>
          <a:prstGeom prst="rect">
            <a:avLst/>
          </a:prstGeom>
        </p:spPr>
      </p:pic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767CB0D1-603B-3D17-AF89-4FB6FFF430A5}"/>
              </a:ext>
            </a:extLst>
          </p:cNvPr>
          <p:cNvSpPr txBox="1">
            <a:spLocks/>
          </p:cNvSpPr>
          <p:nvPr/>
        </p:nvSpPr>
        <p:spPr>
          <a:xfrm>
            <a:off x="5486400" y="4965700"/>
            <a:ext cx="4170405" cy="177800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IP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didapat bisa saja berbeda, tergantung dari pengaturan sumber internet atau langganan ISP</a:t>
            </a:r>
            <a:endParaRPr lang="id-ID" sz="16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351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805307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IP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Gateway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1938344" cy="264959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Sebelum dapat membuat DHCP Server yang harus dilakukan adalah menentukan IP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router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akan menjadi DHCP Server</a:t>
            </a:r>
          </a:p>
          <a:p>
            <a:pPr marL="0" indent="0" fontAlgn="base" latinLnBrk="0">
              <a:buNone/>
            </a:pP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Pada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list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ada sudah terdapat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DHCP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Client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sebelumnya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23A259C-7511-9649-DC43-B7141F07EA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2740175"/>
            <a:ext cx="9317162" cy="2965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887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805307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IP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Gateway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1938344" cy="109882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LAN ini merupakan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gateway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akan digunakan oleh seluruh komputer yang terhubung dengan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LAN (ether2, ether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3)</a:t>
            </a:r>
            <a:endParaRPr lang="id-ID" sz="2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1C96BB-96CD-DAD5-F058-FA7207F5AB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2137718"/>
            <a:ext cx="3361647" cy="277335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DF6E7F7-7315-ACC0-0861-E92F9CA89F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7045" y="2808806"/>
            <a:ext cx="5592371" cy="2773359"/>
          </a:xfrm>
          <a:prstGeom prst="rect">
            <a:avLst/>
          </a:prstGeom>
        </p:spPr>
      </p:pic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F23E2789-9248-DBE9-8FF3-EFF771198D9C}"/>
              </a:ext>
            </a:extLst>
          </p:cNvPr>
          <p:cNvSpPr txBox="1">
            <a:spLocks/>
          </p:cNvSpPr>
          <p:nvPr/>
        </p:nvSpPr>
        <p:spPr>
          <a:xfrm>
            <a:off x="3947045" y="2249799"/>
            <a:ext cx="7427350" cy="1883998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pemberian IP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gateway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terlihat seperti berikut</a:t>
            </a:r>
          </a:p>
        </p:txBody>
      </p:sp>
    </p:spTree>
    <p:extLst>
      <p:ext uri="{BB962C8B-B14F-4D97-AF65-F5344CB8AC3E}">
        <p14:creationId xmlns:p14="http://schemas.microsoft.com/office/powerpoint/2010/main" val="3859082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51540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DHCP Server -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1938344" cy="109882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Setelah sudah terdapat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gateway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selanjutnya dapat dibuat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dhcp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server untuk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LAN, sehingga setiap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client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terhubung dapat IP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secara otomatis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0D6F8BA-6AFE-C00C-AFE7-16F2F7C45E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2082114"/>
            <a:ext cx="6036443" cy="215494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A3A4C03-51E1-7999-D170-281013F3DB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90" y="4400521"/>
            <a:ext cx="2415776" cy="108587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0F53FB5-F2C3-758C-14FA-D814DC987D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6423" y="4400521"/>
            <a:ext cx="2415777" cy="108588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9E46082-BE33-7231-22DD-22ABB88078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72058" y="4399595"/>
            <a:ext cx="2415776" cy="108587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86D979C-38EC-0BC8-0D37-0983B8388A8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0790" y="5613342"/>
            <a:ext cx="2415776" cy="108587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1078EE7-E2D3-D7C2-1FD2-6E59C1573DF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56423" y="5608676"/>
            <a:ext cx="2415777" cy="108588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3554433-2E93-FEBF-B909-B71DFC8CBF2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72058" y="5608675"/>
            <a:ext cx="2415776" cy="108587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99D54BD-1919-1FFD-AB00-17779BC8447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60247" y="5608675"/>
            <a:ext cx="1739989" cy="84459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7CF90E8D-8E10-6587-7E4E-A6C07FD71124}"/>
              </a:ext>
            </a:extLst>
          </p:cNvPr>
          <p:cNvSpPr txBox="1"/>
          <p:nvPr/>
        </p:nvSpPr>
        <p:spPr>
          <a:xfrm>
            <a:off x="671607" y="4965700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965EA08-97FD-594A-69D3-BAB2FC35C481}"/>
              </a:ext>
            </a:extLst>
          </p:cNvPr>
          <p:cNvSpPr txBox="1"/>
          <p:nvPr/>
        </p:nvSpPr>
        <p:spPr>
          <a:xfrm>
            <a:off x="3005942" y="4972394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8933CD4-3B7F-9A8B-CE74-62CB2144C6EA}"/>
              </a:ext>
            </a:extLst>
          </p:cNvPr>
          <p:cNvSpPr txBox="1"/>
          <p:nvPr/>
        </p:nvSpPr>
        <p:spPr>
          <a:xfrm>
            <a:off x="5412783" y="4961585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6A50172-0694-BDFD-6614-9DD18720DA2B}"/>
              </a:ext>
            </a:extLst>
          </p:cNvPr>
          <p:cNvSpPr txBox="1"/>
          <p:nvPr/>
        </p:nvSpPr>
        <p:spPr>
          <a:xfrm>
            <a:off x="671607" y="6168425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3209ACA-049C-A34B-6ED4-CEDD6187F5C3}"/>
              </a:ext>
            </a:extLst>
          </p:cNvPr>
          <p:cNvSpPr txBox="1"/>
          <p:nvPr/>
        </p:nvSpPr>
        <p:spPr>
          <a:xfrm>
            <a:off x="3005942" y="6175119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66BE1B0-EB88-B0A3-1E2E-F02D986E166F}"/>
              </a:ext>
            </a:extLst>
          </p:cNvPr>
          <p:cNvSpPr txBox="1"/>
          <p:nvPr/>
        </p:nvSpPr>
        <p:spPr>
          <a:xfrm>
            <a:off x="5412783" y="6164310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6E72BA3-48FD-8FA6-E9AD-4DDB2CBE726E}"/>
              </a:ext>
            </a:extLst>
          </p:cNvPr>
          <p:cNvSpPr txBox="1"/>
          <p:nvPr/>
        </p:nvSpPr>
        <p:spPr>
          <a:xfrm>
            <a:off x="7938678" y="6030971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206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51540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DHCP Server -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5"/>
            <a:ext cx="11938344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DHCP Server akan terlihat seperti gambar berikut: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E38C1C-0467-AB86-D3A6-04325F0888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562248"/>
            <a:ext cx="9428373" cy="3328266"/>
          </a:xfrm>
          <a:prstGeom prst="rect">
            <a:avLst/>
          </a:prstGeom>
        </p:spPr>
      </p:pic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F15739CB-F6AF-880C-CAFF-B148AA7E5E29}"/>
              </a:ext>
            </a:extLst>
          </p:cNvPr>
          <p:cNvSpPr txBox="1">
            <a:spLocks/>
          </p:cNvSpPr>
          <p:nvPr/>
        </p:nvSpPr>
        <p:spPr>
          <a:xfrm>
            <a:off x="180374" y="5052782"/>
            <a:ext cx="9488788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Setiap komputer yang terhubung dengan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LAN akan mendapatkan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dhcp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server ini, sehingga memiliki rentang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network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192.168.10.0/24 </a:t>
            </a:r>
          </a:p>
        </p:txBody>
      </p:sp>
    </p:spTree>
    <p:extLst>
      <p:ext uri="{BB962C8B-B14F-4D97-AF65-F5344CB8AC3E}">
        <p14:creationId xmlns:p14="http://schemas.microsoft.com/office/powerpoint/2010/main" val="3682462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70728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NAT -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5"/>
            <a:ext cx="11938344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Pembuatan NAT dilakukan pada menu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firewall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winbox</a:t>
            </a:r>
            <a:endParaRPr lang="id-ID" sz="2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810AF04-B1BF-E4B5-7F02-8E433D1C30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973" y="1557180"/>
            <a:ext cx="10810961" cy="3298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692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70728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NAT -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25366E0-F489-F715-F42C-3CC28A2FDF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571" y="1156610"/>
            <a:ext cx="2999814" cy="40102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01ADB6A-8660-191D-2739-CE29F92FEA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1316" y="1156610"/>
            <a:ext cx="2999814" cy="401027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BC8177A-33EC-2F75-C1EB-A76666DB72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7538" y="5233381"/>
            <a:ext cx="8282197" cy="1510319"/>
          </a:xfrm>
          <a:prstGeom prst="rect">
            <a:avLst/>
          </a:prstGeom>
        </p:spPr>
      </p:pic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D0B34BD5-819A-B19E-38E9-0925FACB80D2}"/>
              </a:ext>
            </a:extLst>
          </p:cNvPr>
          <p:cNvSpPr txBox="1">
            <a:spLocks/>
          </p:cNvSpPr>
          <p:nvPr/>
        </p:nvSpPr>
        <p:spPr>
          <a:xfrm>
            <a:off x="197480" y="5283278"/>
            <a:ext cx="1140058" cy="9507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5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nat</a:t>
            </a:r>
            <a:endParaRPr lang="id-ID" sz="1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5" name="내용 개체 틀 2">
            <a:extLst>
              <a:ext uri="{FF2B5EF4-FFF2-40B4-BE49-F238E27FC236}">
                <a16:creationId xmlns:a16="http://schemas.microsoft.com/office/drawing/2014/main" id="{D81A9672-FA46-744C-D4DF-1EFACEEF43FB}"/>
              </a:ext>
            </a:extLst>
          </p:cNvPr>
          <p:cNvSpPr txBox="1">
            <a:spLocks/>
          </p:cNvSpPr>
          <p:nvPr/>
        </p:nvSpPr>
        <p:spPr>
          <a:xfrm>
            <a:off x="3499766" y="1252916"/>
            <a:ext cx="1751855" cy="391397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5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Chain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srcnat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dan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out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Internet artinya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pengelompokkan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setiap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traffic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bersumber dari jaringan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local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menuju ke internet</a:t>
            </a:r>
            <a:endParaRPr lang="id-ID" sz="1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A7407112-0DB1-D23E-B654-28B7CB216D33}"/>
              </a:ext>
            </a:extLst>
          </p:cNvPr>
          <p:cNvSpPr txBox="1">
            <a:spLocks/>
          </p:cNvSpPr>
          <p:nvPr/>
        </p:nvSpPr>
        <p:spPr>
          <a:xfrm>
            <a:off x="8743807" y="1252916"/>
            <a:ext cx="3327543" cy="391397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5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Action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masquerade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setiap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traffic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sudah dikelompokkan tersebut akan di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tanslasikan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menjadi agar terlihat bersumber dari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public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di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internet untuk kemudian dilanjutkan ke jaringan di internet</a:t>
            </a:r>
            <a:endParaRPr lang="id-ID" sz="1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1279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793026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Pengujian Koneksi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665978"/>
            <a:ext cx="447557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endParaRPr lang="id-ID" sz="20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2473906-D09D-D73C-790B-A3D12268A0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4626" y="2270760"/>
            <a:ext cx="3944573" cy="4406778"/>
          </a:xfrm>
          <a:prstGeom prst="rect">
            <a:avLst/>
          </a:prstGeom>
        </p:spPr>
      </p:pic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27D15602-708E-DD12-AD20-9FE5CC1E4383}"/>
              </a:ext>
            </a:extLst>
          </p:cNvPr>
          <p:cNvSpPr txBox="1">
            <a:spLocks/>
          </p:cNvSpPr>
          <p:nvPr/>
        </p:nvSpPr>
        <p:spPr>
          <a:xfrm>
            <a:off x="9125249" y="1184766"/>
            <a:ext cx="2933745" cy="315558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didapat berasal dari DHCP Server Mikrotik-1 walaupun Laptop/PC terhubung dengan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mikrotik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-2</a:t>
            </a:r>
          </a:p>
          <a:p>
            <a:pPr marL="0" indent="0" fontAlgn="base" latinLnBrk="0">
              <a:buNone/>
            </a:pPr>
            <a:r>
              <a:rPr lang="id-ID" sz="20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Koneksi internet juga bisa didapat</a:t>
            </a:r>
            <a:endParaRPr lang="id-ID" sz="20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82EE26-E051-2C3A-EA79-2E1563F1B6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89" y="2270760"/>
            <a:ext cx="4367787" cy="4403380"/>
          </a:xfrm>
          <a:prstGeom prst="rect">
            <a:avLst/>
          </a:prstGeom>
        </p:spPr>
      </p:pic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565F5A01-2F55-FE57-B61F-D988F1158986}"/>
              </a:ext>
            </a:extLst>
          </p:cNvPr>
          <p:cNvSpPr txBox="1">
            <a:spLocks/>
          </p:cNvSpPr>
          <p:nvPr/>
        </p:nvSpPr>
        <p:spPr>
          <a:xfrm>
            <a:off x="4894626" y="1665978"/>
            <a:ext cx="3944573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Koneksi Internet</a:t>
            </a:r>
          </a:p>
        </p:txBody>
      </p:sp>
    </p:spTree>
    <p:extLst>
      <p:ext uri="{BB962C8B-B14F-4D97-AF65-F5344CB8AC3E}">
        <p14:creationId xmlns:p14="http://schemas.microsoft.com/office/powerpoint/2010/main" val="303417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4" grpId="0"/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188693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Capture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Packet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27D15602-708E-DD12-AD20-9FE5CC1E4383}"/>
              </a:ext>
            </a:extLst>
          </p:cNvPr>
          <p:cNvSpPr txBox="1">
            <a:spLocks/>
          </p:cNvSpPr>
          <p:nvPr/>
        </p:nvSpPr>
        <p:spPr>
          <a:xfrm>
            <a:off x="221334" y="1184766"/>
            <a:ext cx="11782598" cy="86777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Buka aplikasi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wireshark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lalu pilih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terkoneksi ke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router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lalu start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capture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dan buka beberapa tab pada browser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E95EC48-A0D6-BBA2-B85F-44DB5BE237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721" y="2052536"/>
            <a:ext cx="8614634" cy="4630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152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188693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Capture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Packet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27D15602-708E-DD12-AD20-9FE5CC1E4383}"/>
              </a:ext>
            </a:extLst>
          </p:cNvPr>
          <p:cNvSpPr txBox="1">
            <a:spLocks/>
          </p:cNvSpPr>
          <p:nvPr/>
        </p:nvSpPr>
        <p:spPr>
          <a:xfrm>
            <a:off x="221334" y="1184766"/>
            <a:ext cx="11782598" cy="86777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Wireshark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akan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mengcapture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aliran data, tunggu beberapa saat baru stop untuk dianalisis lebih lanjut kualitas jaringannya (Parameter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QoS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5373F8-6020-0CE3-48C5-F24C396429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2052536"/>
            <a:ext cx="7431841" cy="4027354"/>
          </a:xfrm>
          <a:prstGeom prst="rect">
            <a:avLst/>
          </a:prstGeom>
        </p:spPr>
      </p:pic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8D5F2182-16CA-70BB-C859-153C4DBCB0E0}"/>
              </a:ext>
            </a:extLst>
          </p:cNvPr>
          <p:cNvSpPr txBox="1">
            <a:spLocks/>
          </p:cNvSpPr>
          <p:nvPr/>
        </p:nvSpPr>
        <p:spPr>
          <a:xfrm>
            <a:off x="7906049" y="2052536"/>
            <a:ext cx="4097883" cy="315558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Paket berwarna hitam artinya merupakan paket yang tidak sampai ke tujuan, sedangkan warna lainnya merupakan paket yang berhasil sampai ke tujuan, hanya dibedakan berdasarkan protokol yang digunakan</a:t>
            </a:r>
          </a:p>
        </p:txBody>
      </p:sp>
    </p:spTree>
    <p:extLst>
      <p:ext uri="{BB962C8B-B14F-4D97-AF65-F5344CB8AC3E}">
        <p14:creationId xmlns:p14="http://schemas.microsoft.com/office/powerpoint/2010/main" val="2063748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188693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Capture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Packet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27D15602-708E-DD12-AD20-9FE5CC1E4383}"/>
              </a:ext>
            </a:extLst>
          </p:cNvPr>
          <p:cNvSpPr txBox="1">
            <a:spLocks/>
          </p:cNvSpPr>
          <p:nvPr/>
        </p:nvSpPr>
        <p:spPr>
          <a:xfrm>
            <a:off x="221334" y="1184766"/>
            <a:ext cx="11782598" cy="86777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Filter datanya agar hanya paket yang tidak sampai saja yang terlihat dengan </a:t>
            </a:r>
            <a:r>
              <a:rPr lang="id-ID" sz="20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menggunakan filter:</a:t>
            </a:r>
            <a:br>
              <a:rPr lang="id-ID" sz="20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</a:br>
            <a:r>
              <a:rPr lang="id-ID" sz="2000" b="0" dirty="0" err="1">
                <a:solidFill>
                  <a:srgbClr val="273239"/>
                </a:solidFill>
                <a:latin typeface="Nunito" pitchFamily="2" charset="0"/>
                <a:cs typeface="Arial" panose="020B0604020202020204" pitchFamily="34" charset="0"/>
              </a:rPr>
              <a:t>tcp.analysis.out_of_order</a:t>
            </a:r>
            <a:r>
              <a:rPr lang="id-ID" sz="2000" b="0" dirty="0">
                <a:solidFill>
                  <a:srgbClr val="273239"/>
                </a:solidFill>
                <a:latin typeface="Nunito" pitchFamily="2" charset="0"/>
                <a:cs typeface="Arial" panose="020B0604020202020204" pitchFamily="34" charset="0"/>
              </a:rPr>
              <a:t> || </a:t>
            </a:r>
            <a:r>
              <a:rPr lang="id-ID" sz="2000" b="0" dirty="0" err="1">
                <a:solidFill>
                  <a:srgbClr val="273239"/>
                </a:solidFill>
                <a:latin typeface="Nunito" pitchFamily="2" charset="0"/>
                <a:cs typeface="Arial" panose="020B0604020202020204" pitchFamily="34" charset="0"/>
              </a:rPr>
              <a:t>tcp.analysis.retransmission</a:t>
            </a:r>
            <a:r>
              <a:rPr lang="id-ID" sz="2000" b="0" dirty="0">
                <a:solidFill>
                  <a:srgbClr val="273239"/>
                </a:solidFill>
                <a:latin typeface="Nunito" pitchFamily="2" charset="0"/>
                <a:cs typeface="Arial" panose="020B0604020202020204" pitchFamily="34" charset="0"/>
              </a:rPr>
              <a:t> || </a:t>
            </a:r>
            <a:r>
              <a:rPr lang="id-ID" sz="2000" b="0" dirty="0" err="1">
                <a:solidFill>
                  <a:srgbClr val="273239"/>
                </a:solidFill>
                <a:latin typeface="Nunito" pitchFamily="2" charset="0"/>
                <a:cs typeface="Arial" panose="020B0604020202020204" pitchFamily="34" charset="0"/>
              </a:rPr>
              <a:t>tcp.analysis.duplicate_ack</a:t>
            </a:r>
            <a:r>
              <a:rPr lang="id-ID" sz="2000" b="0" dirty="0">
                <a:solidFill>
                  <a:srgbClr val="273239"/>
                </a:solidFill>
                <a:latin typeface="Nunito" pitchFamily="2" charset="0"/>
                <a:cs typeface="Arial" panose="020B0604020202020204" pitchFamily="34" charset="0"/>
              </a:rPr>
              <a:t> || </a:t>
            </a:r>
            <a:r>
              <a:rPr lang="id-ID" sz="2000" b="0" dirty="0" err="1">
                <a:solidFill>
                  <a:srgbClr val="273239"/>
                </a:solidFill>
                <a:latin typeface="Nunito" pitchFamily="2" charset="0"/>
                <a:cs typeface="Arial" panose="020B0604020202020204" pitchFamily="34" charset="0"/>
              </a:rPr>
              <a:t>tcp.analysis.lost_segment</a:t>
            </a:r>
            <a:endParaRPr lang="id-ID" sz="20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8D5F2182-16CA-70BB-C859-153C4DBCB0E0}"/>
              </a:ext>
            </a:extLst>
          </p:cNvPr>
          <p:cNvSpPr txBox="1">
            <a:spLocks/>
          </p:cNvSpPr>
          <p:nvPr/>
        </p:nvSpPr>
        <p:spPr>
          <a:xfrm>
            <a:off x="7906049" y="2451100"/>
            <a:ext cx="4097883" cy="315558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Seluruh paket berwarna hitam, artinya seluruh paket yang ditampilkan merupakan paket yang tidak sampai di tujuan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7094BB7-3A48-8470-B54D-151AF4B2CA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110" y="2451100"/>
            <a:ext cx="7419163" cy="398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091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75830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Throughput dan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Packet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Loss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27D15602-708E-DD12-AD20-9FE5CC1E4383}"/>
              </a:ext>
            </a:extLst>
          </p:cNvPr>
          <p:cNvSpPr txBox="1">
            <a:spLocks/>
          </p:cNvSpPr>
          <p:nvPr/>
        </p:nvSpPr>
        <p:spPr>
          <a:xfrm>
            <a:off x="240789" y="1251314"/>
            <a:ext cx="5855211" cy="94578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Untuk melihat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throughput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dan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packet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loss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kita tinggal melihat statistik tampilan yang sudah difilter</a:t>
            </a: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8D5F2182-16CA-70BB-C859-153C4DBCB0E0}"/>
              </a:ext>
            </a:extLst>
          </p:cNvPr>
          <p:cNvSpPr txBox="1">
            <a:spLocks/>
          </p:cNvSpPr>
          <p:nvPr/>
        </p:nvSpPr>
        <p:spPr>
          <a:xfrm>
            <a:off x="370729" y="4095398"/>
            <a:ext cx="5628368" cy="257210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Throughput didapat dari total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bytes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dibagi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timespan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dikali 8 bit per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second</a:t>
            </a:r>
            <a:endParaRPr lang="id-ID" sz="20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  <a:p>
            <a:pPr marL="0" indent="0" fontAlgn="base" latinLnBrk="0">
              <a:buNone/>
            </a:pPr>
            <a:r>
              <a:rPr lang="id-ID" sz="20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Packet</a:t>
            </a:r>
            <a:r>
              <a:rPr lang="id-ID" sz="20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loss</a:t>
            </a:r>
            <a:r>
              <a:rPr lang="id-ID" sz="20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didapat dari paket yang hilang dibagi jumlah paket dikali 100%</a:t>
            </a:r>
            <a:endParaRPr lang="id-ID" sz="20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14D9A8-2C67-8D71-3740-AB7C565B2A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1059"/>
          <a:stretch/>
        </p:blipFill>
        <p:spPr>
          <a:xfrm>
            <a:off x="370729" y="2533298"/>
            <a:ext cx="5572289" cy="122590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9F82AB5-20A8-B571-F232-24A8CCC3B3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6461" y="1070521"/>
            <a:ext cx="5212275" cy="361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242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17747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Delay dan Jitter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27D15602-708E-DD12-AD20-9FE5CC1E4383}"/>
              </a:ext>
            </a:extLst>
          </p:cNvPr>
          <p:cNvSpPr txBox="1">
            <a:spLocks/>
          </p:cNvSpPr>
          <p:nvPr/>
        </p:nvSpPr>
        <p:spPr>
          <a:xfrm>
            <a:off x="240789" y="1219928"/>
            <a:ext cx="6579449" cy="94578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Untuk menghitung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delay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rubah tampilan waktu antar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packet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menjadi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second</a:t>
            </a:r>
            <a:r>
              <a:rPr lang="id-ID" sz="20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</a:t>
            </a:r>
            <a:r>
              <a:rPr lang="id-ID" sz="20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since</a:t>
            </a:r>
            <a:r>
              <a:rPr lang="id-ID" sz="20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previous</a:t>
            </a:r>
            <a:r>
              <a:rPr lang="id-ID" sz="20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capture</a:t>
            </a:r>
            <a:r>
              <a:rPr lang="id-ID" sz="20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packet</a:t>
            </a:r>
            <a:r>
              <a:rPr lang="id-ID" sz="20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artinya waktu yang ditampilkan merupakan selisih waktu dari paket sebelumnya</a:t>
            </a:r>
            <a:endParaRPr lang="id-ID" sz="20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8D5F2182-16CA-70BB-C859-153C4DBCB0E0}"/>
              </a:ext>
            </a:extLst>
          </p:cNvPr>
          <p:cNvSpPr txBox="1">
            <a:spLocks/>
          </p:cNvSpPr>
          <p:nvPr/>
        </p:nvSpPr>
        <p:spPr>
          <a:xfrm>
            <a:off x="7117216" y="927542"/>
            <a:ext cx="4935595" cy="84418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Hapus filter yang digunakan agar seluruh paket ditampilkan, lalu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copy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paste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ke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microsoft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excel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untuk dianalisis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BCD6C0-AC50-164B-493A-FF38F6EA2D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264" y="2845516"/>
            <a:ext cx="6466974" cy="340958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5606E00-39BF-5F3D-FA39-D52C0E4BFB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4253" y="2160091"/>
            <a:ext cx="4721520" cy="2537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755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17747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Delay dan Jitter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27D15602-708E-DD12-AD20-9FE5CC1E4383}"/>
              </a:ext>
            </a:extLst>
          </p:cNvPr>
          <p:cNvSpPr txBox="1">
            <a:spLocks/>
          </p:cNvSpPr>
          <p:nvPr/>
        </p:nvSpPr>
        <p:spPr>
          <a:xfrm>
            <a:off x="240789" y="1219928"/>
            <a:ext cx="6579449" cy="94578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Buka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excel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dan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paste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hasil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copy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wireshark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lalu hapus semua kolom kecuali kolom waktu</a:t>
            </a: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8D5F2182-16CA-70BB-C859-153C4DBCB0E0}"/>
              </a:ext>
            </a:extLst>
          </p:cNvPr>
          <p:cNvSpPr txBox="1">
            <a:spLocks/>
          </p:cNvSpPr>
          <p:nvPr/>
        </p:nvSpPr>
        <p:spPr>
          <a:xfrm>
            <a:off x="7117216" y="927542"/>
            <a:ext cx="4935595" cy="84418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Siapkan bagian /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cell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untuk tempat hasil analisis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delay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dan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jitter</a:t>
            </a:r>
            <a:endParaRPr lang="id-ID" sz="20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41EA31-ABCA-0AC5-C8FD-B2B3A4231B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276" y="2064843"/>
            <a:ext cx="6479962" cy="17354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F4CE2C0-862E-AABA-23E6-EA1951AC1F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276" y="4697908"/>
            <a:ext cx="6479962" cy="1910758"/>
          </a:xfrm>
          <a:prstGeom prst="rect">
            <a:avLst/>
          </a:prstGeom>
        </p:spPr>
      </p:pic>
      <p:sp>
        <p:nvSpPr>
          <p:cNvPr id="10" name="Arrow: Down 9">
            <a:extLst>
              <a:ext uri="{FF2B5EF4-FFF2-40B4-BE49-F238E27FC236}">
                <a16:creationId xmlns:a16="http://schemas.microsoft.com/office/drawing/2014/main" id="{44D2E372-699A-336C-83E0-8D745AE791BD}"/>
              </a:ext>
            </a:extLst>
          </p:cNvPr>
          <p:cNvSpPr/>
          <p:nvPr/>
        </p:nvSpPr>
        <p:spPr>
          <a:xfrm>
            <a:off x="3289138" y="3957002"/>
            <a:ext cx="582238" cy="584200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4A48DCF-6803-00F2-0663-6CD5B5485F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7216" y="2064843"/>
            <a:ext cx="4935595" cy="1124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162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5" grpId="0"/>
      <p:bldP spid="1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17747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Delay dan Jitter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27D15602-708E-DD12-AD20-9FE5CC1E4383}"/>
              </a:ext>
            </a:extLst>
          </p:cNvPr>
          <p:cNvSpPr txBox="1">
            <a:spLocks/>
          </p:cNvSpPr>
          <p:nvPr/>
        </p:nvSpPr>
        <p:spPr>
          <a:xfrm>
            <a:off x="240789" y="1219928"/>
            <a:ext cx="6579449" cy="94578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Dimulai dari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delay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pakai rumus AVERAGE(B:B)*1000 untuk menghitung nilai rata-rata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delay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pada kolom B dan dikali dengan 1000 untuk mengubah dari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second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(s) menjadi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milisecond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(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ms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FC4E281-4FF0-87E7-356A-EE57AC9AE6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422" y="2943156"/>
            <a:ext cx="6075778" cy="991567"/>
          </a:xfrm>
          <a:prstGeom prst="rect">
            <a:avLst/>
          </a:prstGeom>
        </p:spPr>
      </p:pic>
      <p:sp>
        <p:nvSpPr>
          <p:cNvPr id="11" name="Arrow: Down 10">
            <a:extLst>
              <a:ext uri="{FF2B5EF4-FFF2-40B4-BE49-F238E27FC236}">
                <a16:creationId xmlns:a16="http://schemas.microsoft.com/office/drawing/2014/main" id="{7E716792-300E-1F9C-B024-95C292B3E1B4}"/>
              </a:ext>
            </a:extLst>
          </p:cNvPr>
          <p:cNvSpPr/>
          <p:nvPr/>
        </p:nvSpPr>
        <p:spPr>
          <a:xfrm>
            <a:off x="3239394" y="4127965"/>
            <a:ext cx="582238" cy="584200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8C62CEA-888D-0A09-4711-1C640DEE70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422" y="4905407"/>
            <a:ext cx="6075778" cy="1009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810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17747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Delay dan Jitter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27D15602-708E-DD12-AD20-9FE5CC1E4383}"/>
              </a:ext>
            </a:extLst>
          </p:cNvPr>
          <p:cNvSpPr txBox="1">
            <a:spLocks/>
          </p:cNvSpPr>
          <p:nvPr/>
        </p:nvSpPr>
        <p:spPr>
          <a:xfrm>
            <a:off x="240789" y="1219928"/>
            <a:ext cx="6579449" cy="94578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Untuk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jitter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hitung selisih waktu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delay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antar paket dengan menggunakan rumus ABS(B2-B1) untuk setiap baris nilai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delay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dimulai dari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delay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kedua sampai terakhir</a:t>
            </a:r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7E716792-300E-1F9C-B024-95C292B3E1B4}"/>
              </a:ext>
            </a:extLst>
          </p:cNvPr>
          <p:cNvSpPr/>
          <p:nvPr/>
        </p:nvSpPr>
        <p:spPr>
          <a:xfrm>
            <a:off x="3239394" y="4127965"/>
            <a:ext cx="582238" cy="584200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783F41-02C8-9FF2-FA3F-4AD0C5615F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422" y="2825565"/>
            <a:ext cx="5896798" cy="9526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9AE8FA6-660F-57FF-DC18-6AD2B6DED2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506" y="5170562"/>
            <a:ext cx="5885714" cy="1190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971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1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17747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Delay dan Jitter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27D15602-708E-DD12-AD20-9FE5CC1E4383}"/>
              </a:ext>
            </a:extLst>
          </p:cNvPr>
          <p:cNvSpPr txBox="1">
            <a:spLocks/>
          </p:cNvSpPr>
          <p:nvPr/>
        </p:nvSpPr>
        <p:spPr>
          <a:xfrm>
            <a:off x="240789" y="1219928"/>
            <a:ext cx="6579449" cy="94578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Lalu cari rata-rata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nilay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jitter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kolom C dengan menggunakan rumus AVERAGE(C:C)*1000, dikali dengan seribu untuk mengubah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second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(s) menjadi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milisecond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(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ms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7E716792-300E-1F9C-B024-95C292B3E1B4}"/>
              </a:ext>
            </a:extLst>
          </p:cNvPr>
          <p:cNvSpPr/>
          <p:nvPr/>
        </p:nvSpPr>
        <p:spPr>
          <a:xfrm>
            <a:off x="3239394" y="4127965"/>
            <a:ext cx="582238" cy="584200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1DB5A0-FCCF-34D9-5D9E-9A3F15C077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506" y="2889065"/>
            <a:ext cx="5925377" cy="9335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E42B947-C239-2FD1-A520-A10BB2C09F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505" y="5197547"/>
            <a:ext cx="5925377" cy="116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217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1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Standar Jitter Menurut TIPHON">
            <a:hlinkClick r:id="rId2"/>
            <a:extLst>
              <a:ext uri="{FF2B5EF4-FFF2-40B4-BE49-F238E27FC236}">
                <a16:creationId xmlns:a16="http://schemas.microsoft.com/office/drawing/2014/main" id="{40A62B87-69F3-D097-F92B-7AFF71B276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6890" y="3894782"/>
            <a:ext cx="2823154" cy="1179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17747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Delay dan Jitter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27D15602-708E-DD12-AD20-9FE5CC1E4383}"/>
              </a:ext>
            </a:extLst>
          </p:cNvPr>
          <p:cNvSpPr txBox="1">
            <a:spLocks/>
          </p:cNvSpPr>
          <p:nvPr/>
        </p:nvSpPr>
        <p:spPr>
          <a:xfrm>
            <a:off x="240789" y="1073371"/>
            <a:ext cx="11659111" cy="94578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Setiap nilai tersebut kemudian dipasangkan dengan tabel standar TIPHON untuk melihat kualitas jaringan (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QoS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) yang dimiliki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D191020-6B30-5A0C-BAAE-07E3BF535B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9022674"/>
              </p:ext>
            </p:extLst>
          </p:nvPr>
        </p:nvGraphicFramePr>
        <p:xfrm>
          <a:off x="292100" y="1987771"/>
          <a:ext cx="6591300" cy="14411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1027635338"/>
                    </a:ext>
                  </a:extLst>
                </a:gridCol>
                <a:gridCol w="1393825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1393825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1393825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  <a:gridCol w="1393825">
                  <a:extLst>
                    <a:ext uri="{9D8B030D-6E8A-4147-A177-3AD203B41FA5}">
                      <a16:colId xmlns:a16="http://schemas.microsoft.com/office/drawing/2014/main" val="1067710690"/>
                    </a:ext>
                  </a:extLst>
                </a:gridCol>
              </a:tblGrid>
              <a:tr h="419013">
                <a:tc>
                  <a:txBody>
                    <a:bodyPr/>
                    <a:lstStyle/>
                    <a:p>
                      <a:pPr algn="ctr"/>
                      <a:endParaRPr lang="id-ID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>
                          <a:solidFill>
                            <a:schemeClr val="tx1"/>
                          </a:solidFill>
                        </a:rPr>
                        <a:t>Throughput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err="1">
                          <a:solidFill>
                            <a:schemeClr val="tx1"/>
                          </a:solidFill>
                        </a:rPr>
                        <a:t>Packet</a:t>
                      </a:r>
                      <a:r>
                        <a:rPr lang="id-ID" sz="14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id-ID" sz="1400" dirty="0" err="1">
                          <a:solidFill>
                            <a:schemeClr val="tx1"/>
                          </a:solidFill>
                        </a:rPr>
                        <a:t>Loss</a:t>
                      </a:r>
                      <a:endParaRPr lang="id-ID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>
                          <a:solidFill>
                            <a:schemeClr val="tx1"/>
                          </a:solidFill>
                        </a:rPr>
                        <a:t>Delay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>
                          <a:solidFill>
                            <a:schemeClr val="tx1"/>
                          </a:solidFill>
                        </a:rPr>
                        <a:t>Jitter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19013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>
                          <a:solidFill>
                            <a:schemeClr val="tx1"/>
                          </a:solidFill>
                        </a:rPr>
                        <a:t>Nilai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>
                          <a:solidFill>
                            <a:schemeClr val="tx1"/>
                          </a:solidFill>
                        </a:rPr>
                        <a:t>810 </a:t>
                      </a:r>
                      <a:r>
                        <a:rPr lang="id-ID" sz="1400" dirty="0" err="1">
                          <a:solidFill>
                            <a:schemeClr val="tx1"/>
                          </a:solidFill>
                        </a:rPr>
                        <a:t>kbps</a:t>
                      </a:r>
                      <a:endParaRPr lang="id-ID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>
                          <a:solidFill>
                            <a:schemeClr val="tx1"/>
                          </a:solidFill>
                        </a:rPr>
                        <a:t>5.3%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>
                          <a:solidFill>
                            <a:schemeClr val="tx1"/>
                          </a:solidFill>
                        </a:rPr>
                        <a:t>4.9 </a:t>
                      </a:r>
                      <a:r>
                        <a:rPr lang="id-ID" sz="1400" dirty="0" err="1">
                          <a:solidFill>
                            <a:schemeClr val="tx1"/>
                          </a:solidFill>
                        </a:rPr>
                        <a:t>ms</a:t>
                      </a:r>
                      <a:endParaRPr lang="id-ID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>
                          <a:solidFill>
                            <a:schemeClr val="tx1"/>
                          </a:solidFill>
                        </a:rPr>
                        <a:t>7.9 </a:t>
                      </a:r>
                      <a:r>
                        <a:rPr lang="id-ID" sz="1400" dirty="0" err="1">
                          <a:solidFill>
                            <a:schemeClr val="tx1"/>
                          </a:solidFill>
                        </a:rPr>
                        <a:t>ms</a:t>
                      </a:r>
                      <a:endParaRPr lang="id-ID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603109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>
                          <a:solidFill>
                            <a:schemeClr val="tx1"/>
                          </a:solidFill>
                        </a:rPr>
                        <a:t>Kualitas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err="1">
                          <a:solidFill>
                            <a:schemeClr val="tx1"/>
                          </a:solidFill>
                        </a:rPr>
                        <a:t>Fair</a:t>
                      </a:r>
                      <a:endParaRPr lang="id-ID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 err="1">
                          <a:solidFill>
                            <a:schemeClr val="tx1"/>
                          </a:solidFill>
                        </a:rPr>
                        <a:t>Good</a:t>
                      </a:r>
                      <a:endParaRPr lang="id-ID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>
                          <a:solidFill>
                            <a:schemeClr val="tx1"/>
                          </a:solidFill>
                        </a:rPr>
                        <a:t>Sangat Bagus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 err="1">
                          <a:solidFill>
                            <a:schemeClr val="tx1"/>
                          </a:solidFill>
                        </a:rPr>
                        <a:t>Good</a:t>
                      </a:r>
                      <a:endParaRPr lang="id-ID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B789CBD0-C17B-C3C0-4EA4-96B231D5D5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62401" y="1890169"/>
            <a:ext cx="3758689" cy="223991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5386B18-45E7-CDAA-6BC0-A354620BDFDD}"/>
              </a:ext>
            </a:extLst>
          </p:cNvPr>
          <p:cNvSpPr txBox="1"/>
          <p:nvPr/>
        </p:nvSpPr>
        <p:spPr>
          <a:xfrm>
            <a:off x="7503224" y="1596000"/>
            <a:ext cx="307704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sz="1200" dirty="0"/>
              <a:t>Standar Throughput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29F088E-DA65-D774-E9DB-0421A9C7ABD3}"/>
              </a:ext>
            </a:extLst>
          </p:cNvPr>
          <p:cNvSpPr txBox="1"/>
          <p:nvPr/>
        </p:nvSpPr>
        <p:spPr>
          <a:xfrm>
            <a:off x="3596890" y="3587338"/>
            <a:ext cx="282315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sz="1400" dirty="0"/>
              <a:t>Standar Jitter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CC1BD2-2943-4D74-09B5-348C39559000}"/>
              </a:ext>
            </a:extLst>
          </p:cNvPr>
          <p:cNvSpPr txBox="1"/>
          <p:nvPr/>
        </p:nvSpPr>
        <p:spPr>
          <a:xfrm>
            <a:off x="3831361" y="5195043"/>
            <a:ext cx="220088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sz="1400" dirty="0"/>
              <a:t>Standar Delay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FFF7A1A-CC60-0631-5FA4-636D722061C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-1" b="2587"/>
          <a:stretch/>
        </p:blipFill>
        <p:spPr>
          <a:xfrm>
            <a:off x="3573611" y="5476836"/>
            <a:ext cx="2903899" cy="114447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6287571-ED6E-D60C-5F74-C7C26CF79219}"/>
              </a:ext>
            </a:extLst>
          </p:cNvPr>
          <p:cNvSpPr txBox="1"/>
          <p:nvPr/>
        </p:nvSpPr>
        <p:spPr>
          <a:xfrm>
            <a:off x="506449" y="3600901"/>
            <a:ext cx="264615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sz="1200" dirty="0"/>
              <a:t>Standar </a:t>
            </a:r>
            <a:r>
              <a:rPr lang="id-ID" sz="1200" dirty="0" err="1"/>
              <a:t>Packet</a:t>
            </a:r>
            <a:r>
              <a:rPr lang="id-ID" sz="1200" dirty="0"/>
              <a:t> </a:t>
            </a:r>
            <a:r>
              <a:rPr lang="id-ID" sz="1200" dirty="0" err="1"/>
              <a:t>Loss</a:t>
            </a:r>
            <a:endParaRPr lang="id-ID" sz="1200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C8C827F-5CE1-7C9B-5190-3A81CD7A9A9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3703" y="3831370"/>
            <a:ext cx="3297481" cy="1680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847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6" grpId="0"/>
      <p:bldP spid="7" grpId="0"/>
      <p:bldP spid="10" grpId="0"/>
      <p:bldP spid="1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90493"/>
            <a:ext cx="10515600" cy="1200329"/>
          </a:xfrm>
        </p:spPr>
        <p:txBody>
          <a:bodyPr/>
          <a:lstStyle/>
          <a:p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04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3809760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47535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6DD8773-75D1-71AF-ED7A-80B5132BCF4D}"/>
              </a:ext>
            </a:extLst>
          </p:cNvPr>
          <p:cNvSpPr txBox="1">
            <a:spLocks/>
          </p:cNvSpPr>
          <p:nvPr/>
        </p:nvSpPr>
        <p:spPr>
          <a:xfrm>
            <a:off x="175959" y="1057168"/>
            <a:ext cx="11889042" cy="561185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Metode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Quality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of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Service digunakan untuk memprioritaskan transmisi terhadap paket yang berasal dari aplikasi yang dirasa penting bagi organisasi/perorangan</a:t>
            </a:r>
          </a:p>
          <a:p>
            <a:pPr algn="just" rtl="0" fontAlgn="base" latinLnBrk="0"/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Terdapat bermacam-macam algoritma yang dapat dipilih dengan menyesuaikan kondisi peralatan dan kasus yang dihadapi</a:t>
            </a:r>
          </a:p>
          <a:p>
            <a:pPr algn="just" rtl="0" fontAlgn="base" latinLnBrk="0"/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Parameter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QoS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untuk mengukur kualitas jaringan yang dimiliki adalah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throughput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,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Packet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Loss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, Delay dan Jitter</a:t>
            </a:r>
          </a:p>
          <a:p>
            <a:pPr rtl="0" fontAlgn="base" latinLnBrk="0"/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Analisis dilakukan dengan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meng-capture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lalu lintas </a:t>
            </a:r>
            <a:br>
              <a:rPr lang="id-ID" sz="2400" b="0" dirty="0">
                <a:solidFill>
                  <a:srgbClr val="273239"/>
                </a:solidFill>
                <a:latin typeface="Nunito" pitchFamily="2" charset="0"/>
              </a:rPr>
            </a:b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kemudian menganalisisnya menggunakan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tools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atau rumus</a:t>
            </a:r>
            <a:br>
              <a:rPr lang="id-ID" sz="2400" b="0" dirty="0">
                <a:solidFill>
                  <a:srgbClr val="273239"/>
                </a:solidFill>
                <a:latin typeface="Nunito" pitchFamily="2" charset="0"/>
              </a:rPr>
            </a:b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yang tersedia</a:t>
            </a:r>
          </a:p>
          <a:p>
            <a:pPr rtl="0" fontAlgn="base" latinLnBrk="0"/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Hasil analisis kemudian dibandingkan dengan standar yang </a:t>
            </a:r>
            <a:b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</a:b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berlaku</a:t>
            </a:r>
          </a:p>
        </p:txBody>
      </p:sp>
    </p:spTree>
    <p:extLst>
      <p:ext uri="{BB962C8B-B14F-4D97-AF65-F5344CB8AC3E}">
        <p14:creationId xmlns:p14="http://schemas.microsoft.com/office/powerpoint/2010/main" val="3891296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36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</a:t>
              </a:r>
              <a:r>
                <a:rPr lang="id-ID" altLang="ko-KR" sz="36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14</a:t>
              </a:r>
              <a:endParaRPr lang="ko-KR" altLang="en-US" sz="36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801" y="3291980"/>
            <a:ext cx="8436080" cy="830997"/>
          </a:xfrm>
        </p:spPr>
        <p:txBody>
          <a:bodyPr/>
          <a:lstStyle/>
          <a:p>
            <a:r>
              <a:rPr lang="id-ID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Network </a:t>
            </a:r>
            <a:r>
              <a:rPr lang="id-ID" altLang="ko-KR" sz="4800" dirty="0" err="1">
                <a:latin typeface="Arial" panose="020B0604020202020204" pitchFamily="34" charset="0"/>
                <a:cs typeface="Arial" panose="020B0604020202020204" pitchFamily="34" charset="0"/>
              </a:rPr>
              <a:t>Monitoring</a:t>
            </a:r>
            <a:endParaRPr lang="ko-KR" altLang="en-US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54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6047</TotalTime>
  <Words>2247</Words>
  <Application>Microsoft Office PowerPoint</Application>
  <PresentationFormat>Widescreen</PresentationFormat>
  <Paragraphs>275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8" baseType="lpstr">
      <vt:lpstr>맑은 고딕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Nunito</vt:lpstr>
      <vt:lpstr>Wingdings</vt:lpstr>
      <vt:lpstr>Office 테마</vt:lpstr>
      <vt:lpstr>Network Performance Analysis</vt:lpstr>
      <vt:lpstr>PowerPoint Presentation</vt:lpstr>
      <vt:lpstr>Quality of Service (QoS)</vt:lpstr>
      <vt:lpstr>Quality of Service (QoS)</vt:lpstr>
      <vt:lpstr>Quality of Service (QoS)</vt:lpstr>
      <vt:lpstr>Policer Tool</vt:lpstr>
      <vt:lpstr>Shaper Function</vt:lpstr>
      <vt:lpstr>Queuing and Scheduling</vt:lpstr>
      <vt:lpstr>First In First Out - FIFO</vt:lpstr>
      <vt:lpstr>Fair Queuing</vt:lpstr>
      <vt:lpstr>Priority Queuing</vt:lpstr>
      <vt:lpstr>Weighted Fair Queuing</vt:lpstr>
      <vt:lpstr>Weighted Round Robin</vt:lpstr>
      <vt:lpstr>Deficit Weighted Round Robin</vt:lpstr>
      <vt:lpstr>Parameter QoS</vt:lpstr>
      <vt:lpstr>Bandwidth</vt:lpstr>
      <vt:lpstr>Throughput</vt:lpstr>
      <vt:lpstr>Throughput</vt:lpstr>
      <vt:lpstr>Delay</vt:lpstr>
      <vt:lpstr>Jitter</vt:lpstr>
      <vt:lpstr>Packet Loss</vt:lpstr>
      <vt:lpstr>Analisis Kualitas Jaringan</vt:lpstr>
      <vt:lpstr>Topologi</vt:lpstr>
      <vt:lpstr>Membuat Bridge - Router</vt:lpstr>
      <vt:lpstr>Membuat Bridge - Router</vt:lpstr>
      <vt:lpstr>Port Bridge - Router</vt:lpstr>
      <vt:lpstr>Port Bridge - Router</vt:lpstr>
      <vt:lpstr>DHCP Client - Router</vt:lpstr>
      <vt:lpstr>IP Address Gateway - Router</vt:lpstr>
      <vt:lpstr>IP Address Gateway - Router</vt:lpstr>
      <vt:lpstr>DHCP Server - Router</vt:lpstr>
      <vt:lpstr>DHCP Server - Router</vt:lpstr>
      <vt:lpstr>NAT - Router</vt:lpstr>
      <vt:lpstr>NAT - Router</vt:lpstr>
      <vt:lpstr>Pengujian Koneksi</vt:lpstr>
      <vt:lpstr>Capture Packet</vt:lpstr>
      <vt:lpstr>Capture Packet</vt:lpstr>
      <vt:lpstr>Capture Packet</vt:lpstr>
      <vt:lpstr>Throughput dan Packet Loss</vt:lpstr>
      <vt:lpstr>Delay dan Jitter</vt:lpstr>
      <vt:lpstr>Delay dan Jitter</vt:lpstr>
      <vt:lpstr>Delay dan Jitter</vt:lpstr>
      <vt:lpstr>Delay dan Jitter</vt:lpstr>
      <vt:lpstr>Delay dan Jitter</vt:lpstr>
      <vt:lpstr>Delay dan Jitter</vt:lpstr>
      <vt:lpstr>Kesimpulan</vt:lpstr>
      <vt:lpstr>Kesimpulan</vt:lpstr>
      <vt:lpstr>Network Monitoring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Fajar Hariadi</cp:lastModifiedBy>
  <cp:revision>210</cp:revision>
  <dcterms:created xsi:type="dcterms:W3CDTF">2021-04-29T04:21:21Z</dcterms:created>
  <dcterms:modified xsi:type="dcterms:W3CDTF">2024-06-05T17:39:33Z</dcterms:modified>
</cp:coreProperties>
</file>