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256" r:id="rId2"/>
    <p:sldId id="257" r:id="rId3"/>
    <p:sldId id="258" r:id="rId4"/>
    <p:sldId id="466" r:id="rId5"/>
    <p:sldId id="510" r:id="rId6"/>
    <p:sldId id="511" r:id="rId7"/>
    <p:sldId id="512" r:id="rId8"/>
    <p:sldId id="513" r:id="rId9"/>
    <p:sldId id="514" r:id="rId10"/>
    <p:sldId id="294" r:id="rId11"/>
    <p:sldId id="467" r:id="rId12"/>
    <p:sldId id="460" r:id="rId13"/>
    <p:sldId id="430" r:id="rId14"/>
    <p:sldId id="394" r:id="rId15"/>
    <p:sldId id="395" r:id="rId16"/>
    <p:sldId id="396" r:id="rId17"/>
    <p:sldId id="397" r:id="rId18"/>
    <p:sldId id="398" r:id="rId19"/>
    <p:sldId id="399" r:id="rId20"/>
    <p:sldId id="400" r:id="rId21"/>
    <p:sldId id="401" r:id="rId22"/>
    <p:sldId id="402" r:id="rId23"/>
    <p:sldId id="404" r:id="rId24"/>
    <p:sldId id="405" r:id="rId25"/>
    <p:sldId id="526" r:id="rId26"/>
    <p:sldId id="515" r:id="rId27"/>
    <p:sldId id="516" r:id="rId28"/>
    <p:sldId id="517" r:id="rId29"/>
    <p:sldId id="518" r:id="rId30"/>
    <p:sldId id="527" r:id="rId31"/>
    <p:sldId id="519" r:id="rId32"/>
    <p:sldId id="520" r:id="rId33"/>
    <p:sldId id="521" r:id="rId34"/>
    <p:sldId id="522" r:id="rId35"/>
    <p:sldId id="523" r:id="rId36"/>
    <p:sldId id="525" r:id="rId37"/>
    <p:sldId id="524" r:id="rId38"/>
    <p:sldId id="528" r:id="rId39"/>
    <p:sldId id="529" r:id="rId40"/>
    <p:sldId id="530" r:id="rId41"/>
    <p:sldId id="531" r:id="rId42"/>
    <p:sldId id="297" r:id="rId43"/>
    <p:sldId id="336" r:id="rId44"/>
    <p:sldId id="268" r:id="rId4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20" autoAdjust="0"/>
    <p:restoredTop sz="95985" autoAdjust="0"/>
  </p:normalViewPr>
  <p:slideViewPr>
    <p:cSldViewPr snapToGrid="0">
      <p:cViewPr varScale="1">
        <p:scale>
          <a:sx n="102" d="100"/>
          <a:sy n="102" d="100"/>
        </p:scale>
        <p:origin x="132" y="14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2024-06-08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11B2B-65DD-4CE9-A863-A4B32B724ADE}" type="datetimeFigureOut">
              <a:rPr lang="id-ID" smtClean="0"/>
              <a:t>08/06/2024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257F7D-CC52-4A70-8751-4DAD7B03E93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6735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257F7D-CC52-4A70-8751-4DAD7B03E930}" type="slidenum">
              <a:rPr lang="id-ID" smtClean="0"/>
              <a:t>43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5625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2024-06-08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7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7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7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5.png"/><Relationship Id="rId5" Type="http://schemas.openxmlformats.org/officeDocument/2006/relationships/image" Target="../media/image70.png"/><Relationship Id="rId4" Type="http://schemas.openxmlformats.org/officeDocument/2006/relationships/image" Target="../media/image6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8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1333"/>
            <a:ext cx="12192000" cy="1754326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NETWORK MANAGEMENT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62418" y="787178"/>
              <a:ext cx="1587886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- 14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omputer</a:t>
            </a:r>
            <a:r>
              <a:rPr lang="id-ID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Network 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1200329"/>
            <a:chOff x="434203" y="2075957"/>
            <a:chExt cx="8119078" cy="1200329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1200329"/>
              <a:chOff x="434203" y="2075957"/>
              <a:chExt cx="8119078" cy="12003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4641014" cy="120032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36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Simple</a:t>
                </a:r>
                <a:r>
                  <a:rPr lang="id-ID" altLang="ko-KR" sz="3600" dirty="0">
                    <a:latin typeface="Arial" panose="020B0604020202020204" pitchFamily="34" charset="0"/>
                    <a:cs typeface="Arial" panose="020B0604020202020204" pitchFamily="34" charset="0"/>
                  </a:rPr>
                  <a:t> Network </a:t>
                </a:r>
                <a:br>
                  <a:rPr lang="id-ID" altLang="ko-KR" sz="3600" dirty="0"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id-ID" altLang="ko-KR" sz="36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Management</a:t>
                </a:r>
                <a:r>
                  <a:rPr lang="id-ID" altLang="ko-KR" sz="36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id-ID" altLang="ko-KR" sz="36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Protocol</a:t>
                </a:r>
                <a:endParaRPr lang="en-US" altLang="ko-KR" sz="3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12266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3319832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4106077"/>
            <a:ext cx="7415071" cy="661720"/>
            <a:chOff x="434203" y="3661225"/>
            <a:chExt cx="7415071" cy="661720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242736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3300275"/>
            <a:ext cx="6894553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The Dude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5" y="4031531"/>
            <a:ext cx="598289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Implementasi Network </a:t>
            </a:r>
            <a:r>
              <a:rPr lang="id-ID" altLang="ko-KR" sz="3700" dirty="0" err="1"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2847294"/>
            <a:ext cx="10515600" cy="2086725"/>
          </a:xfrm>
        </p:spPr>
        <p:txBody>
          <a:bodyPr/>
          <a:lstStyle/>
          <a:p>
            <a:pPr latinLnBrk="0"/>
            <a:r>
              <a:rPr lang="id-ID" altLang="en-US" sz="7200" dirty="0"/>
              <a:t>Simple Network Management Protocol</a:t>
            </a:r>
            <a:endParaRPr lang="en-US" altLang="ko-KR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47829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SNMP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7F1B9EB8-77D3-F704-4AD1-8953301B8278}"/>
              </a:ext>
            </a:extLst>
          </p:cNvPr>
          <p:cNvSpPr txBox="1">
            <a:spLocks/>
          </p:cNvSpPr>
          <p:nvPr/>
        </p:nvSpPr>
        <p:spPr>
          <a:xfrm>
            <a:off x="210753" y="1155701"/>
            <a:ext cx="11830561" cy="551272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SNMP atau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Simple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Network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Management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Protocol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merupakan protokol yang digunakan untuk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Monitoring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perangkat-perangkat di dalam jaringan komputer. </a:t>
            </a:r>
          </a:p>
          <a:p>
            <a:pPr fontAlgn="base" latinLnBrk="0"/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SNMP bekerja dengan cara mengumpulkan data terkait perubahan dalam jaringan untuk menentukan status dari perangkat yang terhubung dalam jaringan.</a:t>
            </a:r>
          </a:p>
          <a:p>
            <a:pPr fontAlgn="base" latinLnBrk="0"/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SNMP ini banyak digunakan karena protokol ini </a:t>
            </a:r>
            <a:br>
              <a:rPr lang="id-ID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dapat memberikan informasi-informasi penting </a:t>
            </a:r>
            <a:br>
              <a:rPr lang="id-ID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yang perlu dikumpulkan dari perangkat jaringan, </a:t>
            </a:r>
            <a:br>
              <a:rPr lang="id-ID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dari mulai informasi status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, besarnya </a:t>
            </a:r>
            <a:br>
              <a:rPr lang="id-ID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bandwidth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, hingga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monitoring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suhu prosesor.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57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73531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Komponen SNMP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7F1B9EB8-77D3-F704-4AD1-8953301B8278}"/>
              </a:ext>
            </a:extLst>
          </p:cNvPr>
          <p:cNvSpPr txBox="1">
            <a:spLocks/>
          </p:cNvSpPr>
          <p:nvPr/>
        </p:nvSpPr>
        <p:spPr>
          <a:xfrm>
            <a:off x="210753" y="1155701"/>
            <a:ext cx="11830561" cy="523274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7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dirty="0">
                <a:latin typeface="Nunito" pitchFamily="2" charset="0"/>
                <a:cs typeface="Arial" panose="020B0604020202020204" pitchFamily="34" charset="0"/>
              </a:rPr>
              <a:t>SNMP </a:t>
            </a:r>
            <a:r>
              <a:rPr lang="id-ID" dirty="0" err="1">
                <a:latin typeface="Nunito" pitchFamily="2" charset="0"/>
                <a:cs typeface="Arial" panose="020B0604020202020204" pitchFamily="34" charset="0"/>
              </a:rPr>
              <a:t>Manager</a:t>
            </a:r>
            <a:r>
              <a:rPr lang="id-ID" dirty="0">
                <a:latin typeface="Nunito" pitchFamily="2" charset="0"/>
                <a:cs typeface="Arial" panose="020B0604020202020204" pitchFamily="34" charset="0"/>
              </a:rPr>
              <a:t> : 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sering juga disebut Network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Management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Station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(NMS) merupakan server yang menjadi pusat pengumpulan data terkait seluruh perangkat yang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dimonitoring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di dalam jaringan. Pada perangkat ini biasanya admin jaringan melakukan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monitoring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.</a:t>
            </a:r>
          </a:p>
          <a:p>
            <a:pPr fontAlgn="base" latinLnBrk="0"/>
            <a:r>
              <a:rPr lang="id-ID" dirty="0">
                <a:latin typeface="Nunito" pitchFamily="2" charset="0"/>
                <a:cs typeface="Arial" panose="020B0604020202020204" pitchFamily="34" charset="0"/>
              </a:rPr>
              <a:t>SNMP </a:t>
            </a:r>
            <a:r>
              <a:rPr lang="id-ID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dirty="0">
                <a:latin typeface="Nunito" pitchFamily="2" charset="0"/>
                <a:cs typeface="Arial" panose="020B0604020202020204" pitchFamily="34" charset="0"/>
              </a:rPr>
              <a:t> : 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merupakan perangkat lunak yang terdapat pada perangkat yang terhubung dalam jaringan. SNMP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akan mengumpulkan informasi terkait dirinya dan mengirimkan informasi tersebut kepada SNMP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Manager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untuk diproses lebih lanjut.</a:t>
            </a:r>
          </a:p>
          <a:p>
            <a:pPr fontAlgn="base" latinLnBrk="0"/>
            <a:r>
              <a:rPr lang="id-ID" dirty="0" err="1">
                <a:latin typeface="Nunito" pitchFamily="2" charset="0"/>
                <a:cs typeface="Arial" panose="020B0604020202020204" pitchFamily="34" charset="0"/>
              </a:rPr>
              <a:t>Managed</a:t>
            </a:r>
            <a:r>
              <a:rPr lang="id-ID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dirty="0" err="1">
                <a:latin typeface="Nunito" pitchFamily="2" charset="0"/>
                <a:cs typeface="Arial" panose="020B0604020202020204" pitchFamily="34" charset="0"/>
              </a:rPr>
              <a:t>Device</a:t>
            </a:r>
            <a:r>
              <a:rPr lang="id-ID" dirty="0">
                <a:latin typeface="Nunito" pitchFamily="2" charset="0"/>
                <a:cs typeface="Arial" panose="020B0604020202020204" pitchFamily="34" charset="0"/>
              </a:rPr>
              <a:t> : 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merupakan perangkat-perangkat </a:t>
            </a:r>
            <a:br>
              <a:rPr lang="id-ID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yang terhubung ke dalam jaringan yang perlu </a:t>
            </a:r>
            <a:br>
              <a:rPr lang="id-ID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dilakukan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monitoring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, misalnya komputer server, </a:t>
            </a:r>
            <a:br>
              <a:rPr lang="id-ID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,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dll.</a:t>
            </a:r>
          </a:p>
        </p:txBody>
      </p:sp>
    </p:spTree>
    <p:extLst>
      <p:ext uri="{BB962C8B-B14F-4D97-AF65-F5344CB8AC3E}">
        <p14:creationId xmlns:p14="http://schemas.microsoft.com/office/powerpoint/2010/main" val="632195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73531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Komponen SNMP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7F1B9EB8-77D3-F704-4AD1-8953301B8278}"/>
              </a:ext>
            </a:extLst>
          </p:cNvPr>
          <p:cNvSpPr txBox="1">
            <a:spLocks/>
          </p:cNvSpPr>
          <p:nvPr/>
        </p:nvSpPr>
        <p:spPr>
          <a:xfrm>
            <a:off x="210753" y="1155701"/>
            <a:ext cx="11830561" cy="523274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Management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Information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Base (MIB) yang merupakan daftar terstruktur yang berisi berbagai macam informasi terkait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dan objek-objek informasi dari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itu sendiri (OID)</a:t>
            </a:r>
          </a:p>
          <a:p>
            <a:pPr fontAlgn="base" latinLnBrk="0"/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Object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Identifier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(OID) merupakan data satu objek spesifik yang terdapat pada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. Data ini bisa merepresentasikan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uptime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, suhu perangkat, nama perangkat, tipe,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dll</a:t>
            </a:r>
            <a:endParaRPr lang="id-ID" b="0" dirty="0"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Kumpulan OID dalam bentuk MIB tersebut </a:t>
            </a:r>
            <a:br>
              <a:rPr lang="id-ID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akan dikirimkan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ke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Manager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agar </a:t>
            </a:r>
            <a:br>
              <a:rPr lang="id-ID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dapat dipantau secara berkala</a:t>
            </a:r>
          </a:p>
        </p:txBody>
      </p:sp>
    </p:spTree>
    <p:extLst>
      <p:ext uri="{BB962C8B-B14F-4D97-AF65-F5344CB8AC3E}">
        <p14:creationId xmlns:p14="http://schemas.microsoft.com/office/powerpoint/2010/main" val="3469864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78180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Cara Kerja SNMP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7F1B9EB8-77D3-F704-4AD1-8953301B8278}"/>
              </a:ext>
            </a:extLst>
          </p:cNvPr>
          <p:cNvSpPr txBox="1">
            <a:spLocks/>
          </p:cNvSpPr>
          <p:nvPr/>
        </p:nvSpPr>
        <p:spPr>
          <a:xfrm>
            <a:off x="6460216" y="1307759"/>
            <a:ext cx="5448984" cy="256574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SNMP melakukan pertukaran informasi antara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dan SNMP </a:t>
            </a:r>
            <a:r>
              <a:rPr lang="id-ID" b="0" dirty="0" err="1">
                <a:latin typeface="Nunito" pitchFamily="2" charset="0"/>
                <a:cs typeface="Arial" panose="020B0604020202020204" pitchFamily="34" charset="0"/>
              </a:rPr>
              <a:t>Manager</a:t>
            </a:r>
            <a:r>
              <a:rPr lang="id-ID" b="0" dirty="0">
                <a:latin typeface="Nunito" pitchFamily="2" charset="0"/>
                <a:cs typeface="Arial" panose="020B0604020202020204" pitchFamily="34" charset="0"/>
              </a:rPr>
              <a:t> dalam bentuk pesan yang memiliki beberapa fungsi yang berbeda.</a:t>
            </a:r>
          </a:p>
        </p:txBody>
      </p:sp>
      <p:pic>
        <p:nvPicPr>
          <p:cNvPr id="10" name="Picture 9" descr="A screenshot of a computer&#10;&#10;Description automatically generated">
            <a:extLst>
              <a:ext uri="{FF2B5EF4-FFF2-40B4-BE49-F238E27FC236}">
                <a16:creationId xmlns:a16="http://schemas.microsoft.com/office/drawing/2014/main" id="{C9BA20BA-AC15-78E2-9778-3F9F0F53EE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9" y="1307759"/>
            <a:ext cx="6117348" cy="492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889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84084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Pesan SNMP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7F1B9EB8-77D3-F704-4AD1-8953301B8278}"/>
              </a:ext>
            </a:extLst>
          </p:cNvPr>
          <p:cNvSpPr txBox="1">
            <a:spLocks/>
          </p:cNvSpPr>
          <p:nvPr/>
        </p:nvSpPr>
        <p:spPr>
          <a:xfrm>
            <a:off x="361439" y="1184079"/>
            <a:ext cx="11830561" cy="523274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dirty="0">
                <a:latin typeface="Nunito" pitchFamily="2" charset="0"/>
                <a:cs typeface="Arial" panose="020B0604020202020204" pitchFamily="34" charset="0"/>
              </a:rPr>
              <a:t>SNMP Trap : 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Pesan ini merupakan pesan yang diinisiasi oleh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untuk memberikan informasi kepada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Manager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terkait kejadian atau status pada dirinya sekaligus memberikan pernyataan kepada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Manager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bahwa dirinya masih aktif, contoh pesan ini adalah pesan berisi informasi bahwa penggunaan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cpu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perangkat atau beban lalu lintas jaringan yang melalui perangkat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endParaRPr lang="id-ID" sz="2400" b="0" dirty="0"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sz="2400" dirty="0">
                <a:latin typeface="Nunito" pitchFamily="2" charset="0"/>
                <a:cs typeface="Arial" panose="020B0604020202020204" pitchFamily="34" charset="0"/>
              </a:rPr>
              <a:t>SNMP </a:t>
            </a:r>
            <a:r>
              <a:rPr lang="id-ID" sz="2400" dirty="0" err="1">
                <a:latin typeface="Nunito" pitchFamily="2" charset="0"/>
                <a:cs typeface="Arial" panose="020B0604020202020204" pitchFamily="34" charset="0"/>
              </a:rPr>
              <a:t>Get</a:t>
            </a:r>
            <a:r>
              <a:rPr lang="id-ID" sz="2400" dirty="0">
                <a:latin typeface="Nunito" pitchFamily="2" charset="0"/>
                <a:cs typeface="Arial" panose="020B0604020202020204" pitchFamily="34" charset="0"/>
              </a:rPr>
              <a:t> : 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merupakan pesan dari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Manager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kepada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untuk meminta informasi khusus terkait informasi yang ada pada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, informasi ini berbentuk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Object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Identifier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(OID) </a:t>
            </a:r>
          </a:p>
          <a:p>
            <a:pPr fontAlgn="base" latinLnBrk="0"/>
            <a:r>
              <a:rPr lang="id-ID" sz="2400" dirty="0">
                <a:latin typeface="Nunito" pitchFamily="2" charset="0"/>
                <a:cs typeface="Arial" panose="020B0604020202020204" pitchFamily="34" charset="0"/>
              </a:rPr>
              <a:t>SNMP </a:t>
            </a:r>
            <a:r>
              <a:rPr lang="id-ID" sz="2400" dirty="0" err="1">
                <a:latin typeface="Nunito" pitchFamily="2" charset="0"/>
                <a:cs typeface="Arial" panose="020B0604020202020204" pitchFamily="34" charset="0"/>
              </a:rPr>
              <a:t>GetNext</a:t>
            </a:r>
            <a:r>
              <a:rPr lang="id-ID" sz="2400" dirty="0">
                <a:latin typeface="Nunito" pitchFamily="2" charset="0"/>
                <a:cs typeface="Arial" panose="020B0604020202020204" pitchFamily="34" charset="0"/>
              </a:rPr>
              <a:t>: 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merupakan pesan untuk mendapatkan </a:t>
            </a:r>
            <a:br>
              <a:rPr lang="id-ID" sz="2400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informasi selanjutnya dari informasi yang telah </a:t>
            </a:r>
            <a:br>
              <a:rPr lang="id-ID" sz="2400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dikirimkan sebelumnya, urutannya akan sesuai dengan </a:t>
            </a:r>
            <a:br>
              <a:rPr lang="id-ID" sz="2400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MIB Tree yang ada pada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endParaRPr lang="id-ID" sz="2400" b="0" dirty="0"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53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84084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Pesan SNMP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180719" y="2298357"/>
            <a:ext cx="11890631" cy="444534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7F1B9EB8-77D3-F704-4AD1-8953301B8278}"/>
              </a:ext>
            </a:extLst>
          </p:cNvPr>
          <p:cNvSpPr txBox="1">
            <a:spLocks/>
          </p:cNvSpPr>
          <p:nvPr/>
        </p:nvSpPr>
        <p:spPr>
          <a:xfrm>
            <a:off x="210753" y="1155701"/>
            <a:ext cx="11830561" cy="523274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400" dirty="0">
                <a:latin typeface="Nunito" pitchFamily="2" charset="0"/>
                <a:cs typeface="Arial" panose="020B0604020202020204" pitchFamily="34" charset="0"/>
              </a:rPr>
              <a:t>SNMP </a:t>
            </a:r>
            <a:r>
              <a:rPr lang="id-ID" sz="2400" dirty="0" err="1">
                <a:latin typeface="Nunito" pitchFamily="2" charset="0"/>
                <a:cs typeface="Arial" panose="020B0604020202020204" pitchFamily="34" charset="0"/>
              </a:rPr>
              <a:t>GetBulk</a:t>
            </a:r>
            <a:r>
              <a:rPr lang="id-ID" sz="2400" dirty="0">
                <a:latin typeface="Nunito" pitchFamily="2" charset="0"/>
                <a:cs typeface="Arial" panose="020B0604020202020204" pitchFamily="34" charset="0"/>
              </a:rPr>
              <a:t> : 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pesan ini merupakan pesan untuk mendapatkan seluruh informasi yang ada di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. Hal ini akan lebih menghemat waktu dibandingkan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GetNext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yang mengirimkan informasi (OID) satu per satu sampai seluruh informasi dikirimkan.</a:t>
            </a:r>
          </a:p>
          <a:p>
            <a:pPr fontAlgn="base" latinLnBrk="0"/>
            <a:r>
              <a:rPr lang="id-ID" sz="2400" dirty="0">
                <a:latin typeface="Nunito" pitchFamily="2" charset="0"/>
                <a:cs typeface="Arial" panose="020B0604020202020204" pitchFamily="34" charset="0"/>
              </a:rPr>
              <a:t>SNMP </a:t>
            </a:r>
            <a:r>
              <a:rPr lang="id-ID" sz="2400" dirty="0" err="1">
                <a:latin typeface="Nunito" pitchFamily="2" charset="0"/>
                <a:cs typeface="Arial" panose="020B0604020202020204" pitchFamily="34" charset="0"/>
              </a:rPr>
              <a:t>Response</a:t>
            </a:r>
            <a:r>
              <a:rPr lang="id-ID" sz="2400" dirty="0">
                <a:latin typeface="Nunito" pitchFamily="2" charset="0"/>
                <a:cs typeface="Arial" panose="020B0604020202020204" pitchFamily="34" charset="0"/>
              </a:rPr>
              <a:t> : 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pesan ini merupakan pesan untuk balasan dari seluruh pesan GET yang diterima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dari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Manager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. Pesan ini akan berisi informasi yang diminta oleh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manager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dalam bentuk OID.</a:t>
            </a:r>
          </a:p>
          <a:p>
            <a:pPr fontAlgn="base" latinLnBrk="0"/>
            <a:r>
              <a:rPr lang="id-ID" sz="2400" dirty="0">
                <a:latin typeface="Nunito" pitchFamily="2" charset="0"/>
                <a:cs typeface="Arial" panose="020B0604020202020204" pitchFamily="34" charset="0"/>
              </a:rPr>
              <a:t>SNMP Set : 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pesan ini merupakan pesan dari </a:t>
            </a:r>
            <a:br>
              <a:rPr lang="id-ID" sz="2400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Manager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ke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agar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agent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</a:t>
            </a:r>
            <a:br>
              <a:rPr lang="id-ID" sz="2400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mengubah parameter di dirinya sesuai permintaan </a:t>
            </a:r>
            <a:br>
              <a:rPr lang="id-ID" sz="2400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dari SNMP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manager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, contohnya mengubah konfigurasi </a:t>
            </a:r>
            <a:br>
              <a:rPr lang="id-ID" sz="2400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latin typeface="Nunito" pitchFamily="2" charset="0"/>
                <a:cs typeface="Arial" panose="020B0604020202020204" pitchFamily="34" charset="0"/>
              </a:rPr>
              <a:t> atau melakukan </a:t>
            </a:r>
            <a:r>
              <a:rPr lang="id-ID" sz="2400" b="0" dirty="0" err="1">
                <a:latin typeface="Nunito" pitchFamily="2" charset="0"/>
                <a:cs typeface="Arial" panose="020B0604020202020204" pitchFamily="34" charset="0"/>
              </a:rPr>
              <a:t>backup</a:t>
            </a:r>
            <a:endParaRPr lang="id-ID" sz="2400" b="0" dirty="0"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376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The Dude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650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11788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The Dude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72E1B2A9-A40D-B2D6-0764-7262D6CFE9B8}"/>
              </a:ext>
            </a:extLst>
          </p:cNvPr>
          <p:cNvSpPr txBox="1">
            <a:spLocks/>
          </p:cNvSpPr>
          <p:nvPr/>
        </p:nvSpPr>
        <p:spPr>
          <a:xfrm>
            <a:off x="210754" y="1282709"/>
            <a:ext cx="5855213" cy="525325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The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dude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merupakan aplikasi buatan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untuk melakukan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monitoring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dan manajemen perangkat-perangkat di dalam jaringan yang dikelola.</a:t>
            </a: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The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dude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dapat melakukan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scanning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terhadap perangkat di dalam jaringan komputer</a:t>
            </a: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Melakukan pemetaan terhadap jaringan perangkat-perangkat yang dikelola</a:t>
            </a: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Memberikan notifikasi terhadap perubahan terhadap kondisi jaringan</a:t>
            </a: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Mendukung SNMP, ICMP, DNS dan TCP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monitoring</a:t>
            </a:r>
            <a:endParaRPr lang="id-ID" sz="2000" b="0" dirty="0"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endParaRPr lang="id-ID" sz="20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Index of /KB/MikroTik/DUDE">
            <a:extLst>
              <a:ext uri="{FF2B5EF4-FFF2-40B4-BE49-F238E27FC236}">
                <a16:creationId xmlns:a16="http://schemas.microsoft.com/office/drawing/2014/main" id="{D88D3B7A-31E5-714B-8D84-3684C5892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202" y="1155701"/>
            <a:ext cx="5621044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648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470543"/>
            <a:ext cx="10515600" cy="840230"/>
          </a:xfrm>
        </p:spPr>
        <p:txBody>
          <a:bodyPr/>
          <a:lstStyle/>
          <a:p>
            <a:r>
              <a:rPr lang="id-ID" altLang="ko-KR" sz="5400" dirty="0">
                <a:latin typeface="Arial" panose="020B0604020202020204" pitchFamily="34" charset="0"/>
                <a:cs typeface="Arial" panose="020B0604020202020204" pitchFamily="34" charset="0"/>
              </a:rPr>
              <a:t>Implementasi Network </a:t>
            </a:r>
            <a:r>
              <a:rPr lang="id-ID" altLang="ko-KR" sz="5400" dirty="0" err="1">
                <a:latin typeface="Arial" panose="020B0604020202020204" pitchFamily="34" charset="0"/>
                <a:cs typeface="Arial" panose="020B0604020202020204" pitchFamily="34" charset="0"/>
              </a:rPr>
              <a:t>Monitoring</a:t>
            </a:r>
            <a:endParaRPr lang="ko-KR" alt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362051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802416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Topologi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349300C-6F45-9E83-1455-D202A0A60B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568192"/>
              </p:ext>
            </p:extLst>
          </p:nvPr>
        </p:nvGraphicFramePr>
        <p:xfrm>
          <a:off x="4448431" y="1389883"/>
          <a:ext cx="7618949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5840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1857703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857703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1857703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4448431" y="2753218"/>
            <a:ext cx="7618947" cy="150282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Ether1 akan masuk dalam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Internet yang merupakan sumber internet</a:t>
            </a: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Ether2 dan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Ether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3 masuk dalam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LAN, dan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ini akan menjadi DHCP Server bagi setiap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yang terhubung dengan Ether2 atau Ether3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9AF2D9-0F8E-1B19-CDEB-01BF5F14DC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620" y="1093573"/>
            <a:ext cx="4237315" cy="556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014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07703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7" y="1038894"/>
            <a:ext cx="4086826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Langkah Konfigurasi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A92F81-CB08-7541-9DB3-11159A532C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07" y="1554285"/>
            <a:ext cx="9297706" cy="3593794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9772650" y="1442205"/>
            <a:ext cx="2298700" cy="341399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Buat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kedua sesuai dengan tabel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E2245EC-5E70-E141-640B-3ECDFFC5E5DA}"/>
              </a:ext>
            </a:extLst>
          </p:cNvPr>
          <p:cNvGraphicFramePr>
            <a:graphicFrameLocks noGrp="1"/>
          </p:cNvGraphicFramePr>
          <p:nvPr/>
        </p:nvGraphicFramePr>
        <p:xfrm>
          <a:off x="335557" y="5248659"/>
          <a:ext cx="9190409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808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306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07703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7" y="1038894"/>
            <a:ext cx="7392258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terlihat seperti gambar berikut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61485" y="4747133"/>
            <a:ext cx="9224617" cy="5565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Selanjutnya memasukkan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sebagai anggota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sesuai dengan tabel berikut: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F24164-C3D1-DF91-D790-BBC964731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09" y="1554284"/>
            <a:ext cx="9224617" cy="3090845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4670B2B-0E69-A861-5796-DCE9EA33E0A8}"/>
              </a:ext>
            </a:extLst>
          </p:cNvPr>
          <p:cNvGraphicFramePr>
            <a:graphicFrameLocks noGrp="1"/>
          </p:cNvGraphicFramePr>
          <p:nvPr/>
        </p:nvGraphicFramePr>
        <p:xfrm>
          <a:off x="197409" y="5248659"/>
          <a:ext cx="9224618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6994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49208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49208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49208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382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238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0623551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memasukkan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anggota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masuk ke dalam tab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9677223" y="3188451"/>
            <a:ext cx="2298700" cy="188399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Tambahkan semua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sesuai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4C7E0F-840D-45D1-BB3F-DE7377FE3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06378"/>
            <a:ext cx="9312806" cy="353086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AE75547-D1CA-4864-55D8-1A2FA3F90B89}"/>
              </a:ext>
            </a:extLst>
          </p:cNvPr>
          <p:cNvGraphicFramePr>
            <a:graphicFrameLocks noGrp="1"/>
          </p:cNvGraphicFramePr>
          <p:nvPr/>
        </p:nvGraphicFramePr>
        <p:xfrm>
          <a:off x="213161" y="5248659"/>
          <a:ext cx="9312807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674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70711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70711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70711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216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238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0623551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penambahan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telah dibuat: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C63E22-4FA9-C1F6-6518-B1A746E598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03581"/>
            <a:ext cx="9301377" cy="3203918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01951EC-16CA-9D99-483E-25D5F164E1BB}"/>
              </a:ext>
            </a:extLst>
          </p:cNvPr>
          <p:cNvGraphicFramePr>
            <a:graphicFrameLocks noGrp="1"/>
          </p:cNvGraphicFramePr>
          <p:nvPr/>
        </p:nvGraphicFramePr>
        <p:xfrm>
          <a:off x="335557" y="5248659"/>
          <a:ext cx="9190409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808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045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3105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94436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koneksi internet perlu didapatkan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yang telah dibuat, dengan cara menjadikan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sebagai DHCP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4037B0-CA74-F7CB-B9EA-B3B767794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029544"/>
            <a:ext cx="7408043" cy="28237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DBF1235-04B8-B80E-6C64-D64F42D4E0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8218" y="2029544"/>
            <a:ext cx="3261001" cy="28237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34D78D8-9778-78A0-E16A-687C369877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274" y="4965700"/>
            <a:ext cx="5108938" cy="1778000"/>
          </a:xfrm>
          <a:prstGeom prst="rect">
            <a:avLst/>
          </a:prstGeom>
        </p:spPr>
      </p:pic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767CB0D1-603B-3D17-AF89-4FB6FFF430A5}"/>
              </a:ext>
            </a:extLst>
          </p:cNvPr>
          <p:cNvSpPr txBox="1">
            <a:spLocks/>
          </p:cNvSpPr>
          <p:nvPr/>
        </p:nvSpPr>
        <p:spPr>
          <a:xfrm>
            <a:off x="5486400" y="4965700"/>
            <a:ext cx="4170405" cy="177800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IP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didapat bisa saja berbeda, tergantung dari pengaturan sumber internet atau langganan ISP</a:t>
            </a:r>
            <a:endParaRPr lang="id-ID" sz="16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35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80530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26495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Sebelum dapat membuat DHCP Server yang harus dilakukan adalah menentukan IP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akan menjadi DHCP Server</a:t>
            </a:r>
          </a:p>
          <a:p>
            <a:pPr marL="0" indent="0" fontAlgn="base" latinLnBrk="0">
              <a:buNone/>
            </a:pP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Pada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list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ada sudah terdapat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DHCP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sebelumnya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3A259C-7511-9649-DC43-B7141F07EA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740175"/>
            <a:ext cx="9317162" cy="2965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88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80530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109882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ini merupakan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akan digunakan oleh seluruh komputer yang terhubung dengan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(ether2, ether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3)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1C96BB-96CD-DAD5-F058-FA7207F5AB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137718"/>
            <a:ext cx="3361647" cy="27733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F6E7F7-7315-ACC0-0861-E92F9CA89F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7045" y="2808806"/>
            <a:ext cx="5592371" cy="2773359"/>
          </a:xfrm>
          <a:prstGeom prst="rect">
            <a:avLst/>
          </a:prstGeom>
        </p:spPr>
      </p:pic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F23E2789-9248-DBE9-8FF3-EFF771198D9C}"/>
              </a:ext>
            </a:extLst>
          </p:cNvPr>
          <p:cNvSpPr txBox="1">
            <a:spLocks/>
          </p:cNvSpPr>
          <p:nvPr/>
        </p:nvSpPr>
        <p:spPr>
          <a:xfrm>
            <a:off x="3947045" y="2249799"/>
            <a:ext cx="7427350" cy="188399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pemberian IP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terlihat seperti berikut</a:t>
            </a:r>
          </a:p>
        </p:txBody>
      </p:sp>
    </p:spTree>
    <p:extLst>
      <p:ext uri="{BB962C8B-B14F-4D97-AF65-F5344CB8AC3E}">
        <p14:creationId xmlns:p14="http://schemas.microsoft.com/office/powerpoint/2010/main" val="3859082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5154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Server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109882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Setelah sudah terdapat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selanjutnya dapat dibuat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 untuk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LAN, sehingga setiap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terhubung dapat IP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secara otomatis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D6F8BA-6AFE-C00C-AFE7-16F2F7C45E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082114"/>
            <a:ext cx="6036443" cy="215494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A3A4C03-51E1-7999-D170-281013F3DB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90" y="4400521"/>
            <a:ext cx="2415776" cy="10858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0F53FB5-F2C3-758C-14FA-D814DC987D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6423" y="4400521"/>
            <a:ext cx="2415777" cy="10858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9E46082-BE33-7231-22DD-22ABB88078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2058" y="4399595"/>
            <a:ext cx="2415776" cy="10858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86D979C-38EC-0BC8-0D37-0983B8388A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790" y="5613342"/>
            <a:ext cx="2415776" cy="108587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1078EE7-E2D3-D7C2-1FD2-6E59C1573D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6423" y="5608676"/>
            <a:ext cx="2415777" cy="10858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3554433-2E93-FEBF-B909-B71DFC8CBF2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72058" y="5608675"/>
            <a:ext cx="2415776" cy="108587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99D54BD-1919-1FFD-AB00-17779BC844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60247" y="5608675"/>
            <a:ext cx="1739989" cy="84459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CF90E8D-8E10-6587-7E4E-A6C07FD71124}"/>
              </a:ext>
            </a:extLst>
          </p:cNvPr>
          <p:cNvSpPr txBox="1"/>
          <p:nvPr/>
        </p:nvSpPr>
        <p:spPr>
          <a:xfrm>
            <a:off x="671607" y="4965700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65EA08-97FD-594A-69D3-BAB2FC35C481}"/>
              </a:ext>
            </a:extLst>
          </p:cNvPr>
          <p:cNvSpPr txBox="1"/>
          <p:nvPr/>
        </p:nvSpPr>
        <p:spPr>
          <a:xfrm>
            <a:off x="3005942" y="4972394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8933CD4-3B7F-9A8B-CE74-62CB2144C6EA}"/>
              </a:ext>
            </a:extLst>
          </p:cNvPr>
          <p:cNvSpPr txBox="1"/>
          <p:nvPr/>
        </p:nvSpPr>
        <p:spPr>
          <a:xfrm>
            <a:off x="5412783" y="4961585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6A50172-0694-BDFD-6614-9DD18720DA2B}"/>
              </a:ext>
            </a:extLst>
          </p:cNvPr>
          <p:cNvSpPr txBox="1"/>
          <p:nvPr/>
        </p:nvSpPr>
        <p:spPr>
          <a:xfrm>
            <a:off x="671607" y="6168425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3209ACA-049C-A34B-6ED4-CEDD6187F5C3}"/>
              </a:ext>
            </a:extLst>
          </p:cNvPr>
          <p:cNvSpPr txBox="1"/>
          <p:nvPr/>
        </p:nvSpPr>
        <p:spPr>
          <a:xfrm>
            <a:off x="3005942" y="6175119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66BE1B0-EB88-B0A3-1E2E-F02D986E166F}"/>
              </a:ext>
            </a:extLst>
          </p:cNvPr>
          <p:cNvSpPr txBox="1"/>
          <p:nvPr/>
        </p:nvSpPr>
        <p:spPr>
          <a:xfrm>
            <a:off x="5412783" y="6164310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6E72BA3-48FD-8FA6-E9AD-4DDB2CBE726E}"/>
              </a:ext>
            </a:extLst>
          </p:cNvPr>
          <p:cNvSpPr txBox="1"/>
          <p:nvPr/>
        </p:nvSpPr>
        <p:spPr>
          <a:xfrm>
            <a:off x="7938678" y="6030971"/>
            <a:ext cx="5277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id-ID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206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5154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Server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DHCP Server akan terlihat seperti gambar berikut: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E38C1C-0467-AB86-D3A6-04325F0888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562248"/>
            <a:ext cx="9428373" cy="3328266"/>
          </a:xfrm>
          <a:prstGeom prst="rect">
            <a:avLst/>
          </a:prstGeom>
        </p:spPr>
      </p:pic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F15739CB-F6AF-880C-CAFF-B148AA7E5E29}"/>
              </a:ext>
            </a:extLst>
          </p:cNvPr>
          <p:cNvSpPr txBox="1">
            <a:spLocks/>
          </p:cNvSpPr>
          <p:nvPr/>
        </p:nvSpPr>
        <p:spPr>
          <a:xfrm>
            <a:off x="180374" y="5052782"/>
            <a:ext cx="9488788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Setiap komputer yang terhubung dengan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akan mendapatkan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 ini, sehingga memiliki rentang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192.168.10.0/24 </a:t>
            </a:r>
          </a:p>
        </p:txBody>
      </p:sp>
    </p:spTree>
    <p:extLst>
      <p:ext uri="{BB962C8B-B14F-4D97-AF65-F5344CB8AC3E}">
        <p14:creationId xmlns:p14="http://schemas.microsoft.com/office/powerpoint/2010/main" val="368246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70728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NAT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5"/>
            <a:ext cx="11938344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Pembuatan NAT dilakukan pada menu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firewall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winbox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10AF04-B1BF-E4B5-7F02-8E433D1C30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973" y="1557180"/>
            <a:ext cx="10810961" cy="329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9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70728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NAT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5366E0-F489-F715-F42C-3CC28A2FD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571" y="1156610"/>
            <a:ext cx="2999814" cy="40102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01ADB6A-8660-191D-2739-CE29F92FEA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1316" y="1156610"/>
            <a:ext cx="2999814" cy="401027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BC8177A-33EC-2F75-C1EB-A76666DB72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7538" y="5233381"/>
            <a:ext cx="8282197" cy="1510319"/>
          </a:xfrm>
          <a:prstGeom prst="rect">
            <a:avLst/>
          </a:prstGeom>
        </p:spPr>
      </p:pic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D0B34BD5-819A-B19E-38E9-0925FACB80D2}"/>
              </a:ext>
            </a:extLst>
          </p:cNvPr>
          <p:cNvSpPr txBox="1">
            <a:spLocks/>
          </p:cNvSpPr>
          <p:nvPr/>
        </p:nvSpPr>
        <p:spPr>
          <a:xfrm>
            <a:off x="197480" y="5283278"/>
            <a:ext cx="1140058" cy="9507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5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nat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D81A9672-FA46-744C-D4DF-1EFACEEF43FB}"/>
              </a:ext>
            </a:extLst>
          </p:cNvPr>
          <p:cNvSpPr txBox="1">
            <a:spLocks/>
          </p:cNvSpPr>
          <p:nvPr/>
        </p:nvSpPr>
        <p:spPr>
          <a:xfrm>
            <a:off x="3499766" y="1252916"/>
            <a:ext cx="1751855" cy="391397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5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Chain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srcnat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out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artinya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pengelompokkan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setiap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traffic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bersumber dari jaringan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local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menuju ke internet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A7407112-0DB1-D23E-B654-28B7CB216D33}"/>
              </a:ext>
            </a:extLst>
          </p:cNvPr>
          <p:cNvSpPr txBox="1">
            <a:spLocks/>
          </p:cNvSpPr>
          <p:nvPr/>
        </p:nvSpPr>
        <p:spPr>
          <a:xfrm>
            <a:off x="8743807" y="1252916"/>
            <a:ext cx="3327543" cy="391397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5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Action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masquerade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setiap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traffic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sudah dikelompokkan tersebut akan di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tanslasikan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agar terlihat bersumber dari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public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untuk kemudian dilanjutkan ke jaringan di internet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27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144835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SNMP - 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D81A9672-FA46-744C-D4DF-1EFACEEF43FB}"/>
              </a:ext>
            </a:extLst>
          </p:cNvPr>
          <p:cNvSpPr txBox="1">
            <a:spLocks/>
          </p:cNvSpPr>
          <p:nvPr/>
        </p:nvSpPr>
        <p:spPr>
          <a:xfrm>
            <a:off x="169682" y="1252916"/>
            <a:ext cx="9869864" cy="84926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Aktifkan SNMP dan masukkan trap target IP dari PC yang akan dijadikan Server The Dude 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57633F-E99C-4908-CD0E-4C0143D58E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738" y="1833655"/>
            <a:ext cx="8345187" cy="435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274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744936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Konfigurasi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349300C-6F45-9E83-1455-D202A0A60B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73645"/>
              </p:ext>
            </p:extLst>
          </p:nvPr>
        </p:nvGraphicFramePr>
        <p:xfrm>
          <a:off x="4448431" y="1389883"/>
          <a:ext cx="7618949" cy="808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9883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383660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857703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1857703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Ether1-5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4448431" y="2753218"/>
            <a:ext cx="7618947" cy="214005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Ether1-5 digabungkan menjadi 1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agar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berfungsi sebagai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switch</a:t>
            </a:r>
            <a:endParaRPr lang="id-ID" sz="2000" b="0" dirty="0"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Selanjutnya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yang sudah dibuat dijadikan DHCP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agar mendapatkan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dr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DHCP server yang ada di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router</a:t>
            </a:r>
            <a:endParaRPr lang="id-ID" sz="20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9AF2D9-0F8E-1B19-CDEB-01BF5F14DC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620" y="1093573"/>
            <a:ext cx="4237315" cy="556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366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46656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Pengaturan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349300C-6F45-9E83-1455-D202A0A60B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811022"/>
              </p:ext>
            </p:extLst>
          </p:nvPr>
        </p:nvGraphicFramePr>
        <p:xfrm>
          <a:off x="240789" y="1266315"/>
          <a:ext cx="8180341" cy="808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1874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559297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994585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1994585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Ether1-5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240789" y="5264124"/>
            <a:ext cx="2669059" cy="10005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akan terlihat sebagai berikut: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F9812C-9D9D-FCB1-0F71-11CE1B3153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2821"/>
          <a:stretch/>
        </p:blipFill>
        <p:spPr>
          <a:xfrm>
            <a:off x="240790" y="2172123"/>
            <a:ext cx="4213822" cy="28485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61359B-4E9F-FF15-4EED-24420A328B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3980" y="2172123"/>
            <a:ext cx="3157150" cy="28727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7586A2-3A60-1B89-59BA-4F4B720305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5173" y="5264124"/>
            <a:ext cx="5016589" cy="141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427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99500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349300C-6F45-9E83-1455-D202A0A60B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4845"/>
              </p:ext>
            </p:extLst>
          </p:nvPr>
        </p:nvGraphicFramePr>
        <p:xfrm>
          <a:off x="7864907" y="1160389"/>
          <a:ext cx="4226179" cy="808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4915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1557087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1554177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Ether1-5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240789" y="4166112"/>
            <a:ext cx="2181135" cy="10005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akan terlihat sebagai berikut: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EE6D77-C574-A7B5-C40D-ECD6298986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5133"/>
          <a:stretch/>
        </p:blipFill>
        <p:spPr>
          <a:xfrm>
            <a:off x="240789" y="1160389"/>
            <a:ext cx="4226179" cy="29203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F06F8E2-C4C3-0F1B-7879-D8C812B251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234" y="1164156"/>
            <a:ext cx="3251408" cy="291281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435B2A1-E54C-57D3-D7B3-79ABF7C768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69873" y="4666396"/>
            <a:ext cx="5221769" cy="193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606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0220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86329" y="1120172"/>
            <a:ext cx="11726730" cy="10005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Buat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LAN menjadi DHCP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agar mendapatkan IP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dan bisa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di-remote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dari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router</a:t>
            </a:r>
            <a:endParaRPr lang="id-ID" sz="20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E1DACF-87B8-7299-9D6F-2EE1E29CB0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20456"/>
            <a:ext cx="5807843" cy="17334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C841CC5-8BAF-48D9-6072-BBABA5EC89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0027" y="1620456"/>
            <a:ext cx="3211746" cy="2809657"/>
          </a:xfrm>
          <a:prstGeom prst="rect">
            <a:avLst/>
          </a:prstGeom>
        </p:spPr>
      </p:pic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545D144A-BD86-21F5-0023-4A0B7B977422}"/>
              </a:ext>
            </a:extLst>
          </p:cNvPr>
          <p:cNvSpPr txBox="1">
            <a:spLocks/>
          </p:cNvSpPr>
          <p:nvPr/>
        </p:nvSpPr>
        <p:spPr>
          <a:xfrm>
            <a:off x="202856" y="3429000"/>
            <a:ext cx="5845776" cy="10005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IP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didapat bisa saja berbeda tapi semestinya ada di rentang alamat pada jaringan 192.168.10.0/24 karena pengaturan DHCP Server di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network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tersebut.</a:t>
            </a:r>
            <a:endParaRPr lang="id-ID" sz="1400" b="0" dirty="0">
              <a:solidFill>
                <a:srgbClr val="273239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67F2C3-05D5-F4C3-A343-3F021998A1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789" y="4851951"/>
            <a:ext cx="5385077" cy="1911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466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9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11598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SNMP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id-ID" dirty="0" err="1">
                <a:latin typeface="Arial" panose="020B0604020202020204" pitchFamily="34" charset="0"/>
                <a:cs typeface="Arial" panose="020B0604020202020204" pitchFamily="34" charset="0"/>
              </a:rPr>
              <a:t>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D81A9672-FA46-744C-D4DF-1EFACEEF43FB}"/>
              </a:ext>
            </a:extLst>
          </p:cNvPr>
          <p:cNvSpPr txBox="1">
            <a:spLocks/>
          </p:cNvSpPr>
          <p:nvPr/>
        </p:nvSpPr>
        <p:spPr>
          <a:xfrm>
            <a:off x="169682" y="1252916"/>
            <a:ext cx="9869864" cy="84926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Aktifkan SNMP dan masukkan trap target IP dari PC yang akan dijadikan Server The Dude </a:t>
            </a:r>
            <a:endParaRPr lang="id-ID" sz="1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57633F-E99C-4908-CD0E-4C0143D58E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738" y="1833655"/>
            <a:ext cx="8345187" cy="435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92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640164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PC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86329" y="1120172"/>
            <a:ext cx="11726730" cy="10005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Pastikan setiap PC mendapatkan IP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yang sesuai dengan DHCP Server yang terdapat pada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router</a:t>
            </a:r>
            <a:endParaRPr lang="id-ID" sz="20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D3CF42-A2FD-0BA7-4579-13A07E3AAF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624" y="1620456"/>
            <a:ext cx="4369199" cy="28792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8D7E3B7-DAB1-C8A4-C3FF-91333C12B2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5031" y="1620457"/>
            <a:ext cx="4369198" cy="287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008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701176" cy="535531"/>
          </a:xfrm>
        </p:spPr>
        <p:txBody>
          <a:bodyPr/>
          <a:lstStyle/>
          <a:p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Download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The Dude – PC Server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86329" y="1120172"/>
            <a:ext cx="11726730" cy="100056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Untuk dapat menginstalasi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the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dude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, buka halaman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download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di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mikrotik</a:t>
            </a:r>
            <a:endParaRPr lang="id-ID" sz="20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F9A6B8-FA9F-37B2-59E0-7A6D3AB5A6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37284"/>
            <a:ext cx="7816990" cy="35834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703C14-B055-6ED8-7F64-64114C0F6D97}"/>
              </a:ext>
            </a:extLst>
          </p:cNvPr>
          <p:cNvSpPr txBox="1"/>
          <p:nvPr/>
        </p:nvSpPr>
        <p:spPr>
          <a:xfrm>
            <a:off x="240789" y="5117911"/>
            <a:ext cx="6094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https://mikrotik.com/download</a:t>
            </a:r>
          </a:p>
        </p:txBody>
      </p:sp>
    </p:spTree>
    <p:extLst>
      <p:ext uri="{BB962C8B-B14F-4D97-AF65-F5344CB8AC3E}">
        <p14:creationId xmlns:p14="http://schemas.microsoft.com/office/powerpoint/2010/main" val="346883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362943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Instalasi The Dude – PC Server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86329" y="1120172"/>
            <a:ext cx="11864881" cy="53553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Buka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file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hasil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download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jalankan, biarkan semua konfigurasi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default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dan jalankan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the</a:t>
            </a:r>
            <a:r>
              <a:rPr lang="id-ID" sz="20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latin typeface="Nunito" pitchFamily="2" charset="0"/>
                <a:cs typeface="Arial" panose="020B0604020202020204" pitchFamily="34" charset="0"/>
              </a:rPr>
              <a:t>dude</a:t>
            </a:r>
            <a:endParaRPr lang="id-ID" sz="20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7C59C8-919C-4C20-8F81-7FBA4064F3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90" y="1655703"/>
            <a:ext cx="2825888" cy="22047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714D55-AC28-2D0F-C2A3-24999842EF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6270" y="1655703"/>
            <a:ext cx="2825888" cy="22058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6C4CBCA-AD5C-2872-4646-3197E9879C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9844" y="1655703"/>
            <a:ext cx="2847619" cy="220476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097B8F1-0375-A8AD-83A5-AF44EF0C63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17876" y="1655703"/>
            <a:ext cx="2833334" cy="22047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0D96485-C1C7-10E2-E31A-B7AD7A7705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3821" y="4101763"/>
            <a:ext cx="2825888" cy="220106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3E44462-7A8F-403E-65C8-C2E17A63D06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42" r="26038" b="6285"/>
          <a:stretch/>
        </p:blipFill>
        <p:spPr>
          <a:xfrm>
            <a:off x="3196270" y="4101763"/>
            <a:ext cx="3107253" cy="220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719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3945311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The Dude – PC Server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165508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Mulai dengan menambahkan internet, pada tombol + 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device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12840B-F577-19BC-BBB5-9156170D57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9" y="1853666"/>
            <a:ext cx="3407779" cy="2127784"/>
          </a:xfrm>
          <a:prstGeom prst="rect">
            <a:avLst/>
          </a:prstGeom>
        </p:spPr>
      </p:pic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9499D275-9865-5BB5-501C-9AA6C95CBEFF}"/>
              </a:ext>
            </a:extLst>
          </p:cNvPr>
          <p:cNvSpPr txBox="1">
            <a:spLocks/>
          </p:cNvSpPr>
          <p:nvPr/>
        </p:nvSpPr>
        <p:spPr>
          <a:xfrm>
            <a:off x="4143619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Sesuaikan dengan IP DHCP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pada Mikrotik-1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2F02C2F-DF58-4319-CE91-5F1BF89C08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0097" y="1853666"/>
            <a:ext cx="3371806" cy="2127784"/>
          </a:xfrm>
          <a:prstGeom prst="rect">
            <a:avLst/>
          </a:prstGeom>
        </p:spPr>
      </p:pic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006DCC1B-3C76-0817-2BF6-053D43C67849}"/>
              </a:ext>
            </a:extLst>
          </p:cNvPr>
          <p:cNvSpPr txBox="1">
            <a:spLocks/>
          </p:cNvSpPr>
          <p:nvPr/>
        </p:nvSpPr>
        <p:spPr>
          <a:xfrm>
            <a:off x="8161253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Tambah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service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dengan menekan tombol +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A0D5773-51CE-CA53-753E-3B9AB02B70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8208" y="1853666"/>
            <a:ext cx="3378423" cy="212778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90663E6-A945-17FF-9608-0532A702E0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3999" y="4514850"/>
            <a:ext cx="3361905" cy="2209524"/>
          </a:xfrm>
          <a:prstGeom prst="rect">
            <a:avLst/>
          </a:prstGeom>
        </p:spPr>
      </p:pic>
      <p:sp>
        <p:nvSpPr>
          <p:cNvPr id="22" name="내용 개체 틀 2">
            <a:extLst>
              <a:ext uri="{FF2B5EF4-FFF2-40B4-BE49-F238E27FC236}">
                <a16:creationId xmlns:a16="http://schemas.microsoft.com/office/drawing/2014/main" id="{E4A74C90-D31F-A620-3B80-ABF518ACD629}"/>
              </a:ext>
            </a:extLst>
          </p:cNvPr>
          <p:cNvSpPr txBox="1">
            <a:spLocks/>
          </p:cNvSpPr>
          <p:nvPr/>
        </p:nvSpPr>
        <p:spPr>
          <a:xfrm>
            <a:off x="142570" y="4075477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probe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ping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, kemudian klik OK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6E206A3-37B9-07DA-CAFD-6B09BC49C6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38933" y="4514850"/>
            <a:ext cx="3714133" cy="2209524"/>
          </a:xfrm>
          <a:prstGeom prst="rect">
            <a:avLst/>
          </a:prstGeom>
        </p:spPr>
      </p:pic>
      <p:sp>
        <p:nvSpPr>
          <p:cNvPr id="25" name="내용 개체 틀 2">
            <a:extLst>
              <a:ext uri="{FF2B5EF4-FFF2-40B4-BE49-F238E27FC236}">
                <a16:creationId xmlns:a16="http://schemas.microsoft.com/office/drawing/2014/main" id="{7C283A89-73F0-9F4C-0434-165FFB7A1C63}"/>
              </a:ext>
            </a:extLst>
          </p:cNvPr>
          <p:cNvSpPr txBox="1">
            <a:spLocks/>
          </p:cNvSpPr>
          <p:nvPr/>
        </p:nvSpPr>
        <p:spPr>
          <a:xfrm>
            <a:off x="4143618" y="4075477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Finish</a:t>
            </a:r>
            <a:endParaRPr lang="id-ID" sz="1800" b="0" dirty="0"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61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9" grpId="0" build="p"/>
      <p:bldP spid="15" grpId="0" build="p"/>
      <p:bldP spid="22" grpId="0" build="p"/>
      <p:bldP spid="25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485797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The Dude - Internet – PC Server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165508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Pada perangkat yang muncul klik kanan 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settings</a:t>
            </a:r>
            <a:endParaRPr lang="id-ID" sz="1800" b="0" dirty="0"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9499D275-9865-5BB5-501C-9AA6C95CBEFF}"/>
              </a:ext>
            </a:extLst>
          </p:cNvPr>
          <p:cNvSpPr txBox="1">
            <a:spLocks/>
          </p:cNvSpPr>
          <p:nvPr/>
        </p:nvSpPr>
        <p:spPr>
          <a:xfrm>
            <a:off x="4143619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Rubah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name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menjadi internet kemudian klik OK</a:t>
            </a: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006DCC1B-3C76-0817-2BF6-053D43C67849}"/>
              </a:ext>
            </a:extLst>
          </p:cNvPr>
          <p:cNvSpPr txBox="1">
            <a:spLocks/>
          </p:cNvSpPr>
          <p:nvPr/>
        </p:nvSpPr>
        <p:spPr>
          <a:xfrm>
            <a:off x="8161253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Klik kanan dan 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appearance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untuk mengubah tampilan</a:t>
            </a:r>
          </a:p>
        </p:txBody>
      </p:sp>
      <p:sp>
        <p:nvSpPr>
          <p:cNvPr id="22" name="내용 개체 틀 2">
            <a:extLst>
              <a:ext uri="{FF2B5EF4-FFF2-40B4-BE49-F238E27FC236}">
                <a16:creationId xmlns:a16="http://schemas.microsoft.com/office/drawing/2014/main" id="{E4A74C90-D31F-A620-3B80-ABF518ACD629}"/>
              </a:ext>
            </a:extLst>
          </p:cNvPr>
          <p:cNvSpPr txBox="1">
            <a:spLocks/>
          </p:cNvSpPr>
          <p:nvPr/>
        </p:nvSpPr>
        <p:spPr>
          <a:xfrm>
            <a:off x="202182" y="3895725"/>
            <a:ext cx="3904762" cy="39943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Atur label</a:t>
            </a:r>
          </a:p>
        </p:txBody>
      </p:sp>
      <p:sp>
        <p:nvSpPr>
          <p:cNvPr id="25" name="내용 개체 틀 2">
            <a:extLst>
              <a:ext uri="{FF2B5EF4-FFF2-40B4-BE49-F238E27FC236}">
                <a16:creationId xmlns:a16="http://schemas.microsoft.com/office/drawing/2014/main" id="{7C283A89-73F0-9F4C-0434-165FFB7A1C63}"/>
              </a:ext>
            </a:extLst>
          </p:cNvPr>
          <p:cNvSpPr txBox="1">
            <a:spLocks/>
          </p:cNvSpPr>
          <p:nvPr/>
        </p:nvSpPr>
        <p:spPr>
          <a:xfrm>
            <a:off x="2950572" y="3802128"/>
            <a:ext cx="3904762" cy="38305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Atur tampilan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icon</a:t>
            </a:r>
            <a:endParaRPr lang="id-ID" sz="18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BFE409-9F75-A73B-71D4-425EC46203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785" y="1853666"/>
            <a:ext cx="2319124" cy="19059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248BAC-1512-2621-A422-26BC8B1F84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3996" y="1836145"/>
            <a:ext cx="3524007" cy="19409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6F41393-144A-2B22-629D-BECF911CCC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6741" y="1951348"/>
            <a:ext cx="2258009" cy="18557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C480460-0DEE-6960-AB9C-C7769CF039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825" y="4214870"/>
            <a:ext cx="2469101" cy="250950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C47B8B3-474A-C9F7-85DD-B0837CACFA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4554" y="4202708"/>
            <a:ext cx="2469102" cy="250935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1CA639C-0ACC-F5B5-7662-DB9B17A42E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5866" y="4097899"/>
            <a:ext cx="2590476" cy="2028571"/>
          </a:xfrm>
          <a:prstGeom prst="rect">
            <a:avLst/>
          </a:prstGeom>
        </p:spPr>
      </p:pic>
      <p:sp>
        <p:nvSpPr>
          <p:cNvPr id="20" name="내용 개체 틀 2">
            <a:extLst>
              <a:ext uri="{FF2B5EF4-FFF2-40B4-BE49-F238E27FC236}">
                <a16:creationId xmlns:a16="http://schemas.microsoft.com/office/drawing/2014/main" id="{4433FDCC-01C5-4EBB-7A88-646D2C2D4ACC}"/>
              </a:ext>
            </a:extLst>
          </p:cNvPr>
          <p:cNvSpPr txBox="1">
            <a:spLocks/>
          </p:cNvSpPr>
          <p:nvPr/>
        </p:nvSpPr>
        <p:spPr>
          <a:xfrm>
            <a:off x="6285866" y="3784607"/>
            <a:ext cx="2590476" cy="38305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Hasil pengaturan</a:t>
            </a:r>
          </a:p>
        </p:txBody>
      </p:sp>
    </p:spTree>
    <p:extLst>
      <p:ext uri="{BB962C8B-B14F-4D97-AF65-F5344CB8AC3E}">
        <p14:creationId xmlns:p14="http://schemas.microsoft.com/office/powerpoint/2010/main" val="1558807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9" grpId="0" build="p"/>
      <p:bldP spid="15" grpId="0" build="p"/>
      <p:bldP spid="22" grpId="0" build="p"/>
      <p:bldP spid="25" grpId="0" build="p"/>
      <p:bldP spid="20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365571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The Dude –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- PC Server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165508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Mulai dengan menambahkan internet, pada tombol + 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device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12840B-F577-19BC-BBB5-9156170D57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9" y="1853666"/>
            <a:ext cx="3407779" cy="2127784"/>
          </a:xfrm>
          <a:prstGeom prst="rect">
            <a:avLst/>
          </a:prstGeom>
        </p:spPr>
      </p:pic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9499D275-9865-5BB5-501C-9AA6C95CBEFF}"/>
              </a:ext>
            </a:extLst>
          </p:cNvPr>
          <p:cNvSpPr txBox="1">
            <a:spLocks/>
          </p:cNvSpPr>
          <p:nvPr/>
        </p:nvSpPr>
        <p:spPr>
          <a:xfrm>
            <a:off x="4184062" y="116026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Tambahkan IP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LAN dan centang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RouterOS</a:t>
            </a:r>
            <a:endParaRPr lang="id-ID" sz="1800" b="0" dirty="0"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006DCC1B-3C76-0817-2BF6-053D43C67849}"/>
              </a:ext>
            </a:extLst>
          </p:cNvPr>
          <p:cNvSpPr txBox="1">
            <a:spLocks/>
          </p:cNvSpPr>
          <p:nvPr/>
        </p:nvSpPr>
        <p:spPr>
          <a:xfrm>
            <a:off x="8161253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Tambah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service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dengan menekan tombol +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A0D5773-51CE-CA53-753E-3B9AB02B70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8208" y="1853666"/>
            <a:ext cx="3378423" cy="2127784"/>
          </a:xfrm>
          <a:prstGeom prst="rect">
            <a:avLst/>
          </a:prstGeom>
        </p:spPr>
      </p:pic>
      <p:sp>
        <p:nvSpPr>
          <p:cNvPr id="22" name="내용 개체 틀 2">
            <a:extLst>
              <a:ext uri="{FF2B5EF4-FFF2-40B4-BE49-F238E27FC236}">
                <a16:creationId xmlns:a16="http://schemas.microsoft.com/office/drawing/2014/main" id="{E4A74C90-D31F-A620-3B80-ABF518ACD629}"/>
              </a:ext>
            </a:extLst>
          </p:cNvPr>
          <p:cNvSpPr txBox="1">
            <a:spLocks/>
          </p:cNvSpPr>
          <p:nvPr/>
        </p:nvSpPr>
        <p:spPr>
          <a:xfrm>
            <a:off x="142569" y="4075477"/>
            <a:ext cx="4096363" cy="55308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probe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, kemudian klik OK</a:t>
            </a:r>
          </a:p>
        </p:txBody>
      </p:sp>
      <p:sp>
        <p:nvSpPr>
          <p:cNvPr id="25" name="내용 개체 틀 2">
            <a:extLst>
              <a:ext uri="{FF2B5EF4-FFF2-40B4-BE49-F238E27FC236}">
                <a16:creationId xmlns:a16="http://schemas.microsoft.com/office/drawing/2014/main" id="{7C283A89-73F0-9F4C-0434-165FFB7A1C63}"/>
              </a:ext>
            </a:extLst>
          </p:cNvPr>
          <p:cNvSpPr txBox="1">
            <a:spLocks/>
          </p:cNvSpPr>
          <p:nvPr/>
        </p:nvSpPr>
        <p:spPr>
          <a:xfrm>
            <a:off x="4143618" y="4075477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Finish</a:t>
            </a:r>
            <a:endParaRPr lang="id-ID" sz="18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96FAE8-1E47-6EAE-29CF-639FDD50C5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4090" y="1853666"/>
            <a:ext cx="3407779" cy="20459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25B5F2-ED33-0B53-A37D-64650269B6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3998" y="4491065"/>
            <a:ext cx="3407779" cy="22352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8923A2-4797-B286-FD4A-C416CEC62B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02933" y="4466730"/>
            <a:ext cx="3785891" cy="227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22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9" grpId="0" build="p"/>
      <p:bldP spid="15" grpId="0" build="p"/>
      <p:bldP spid="22" grpId="0" build="p"/>
      <p:bldP spid="25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436104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The Dude –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– PC Server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165508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Pada perangkat yang muncul klik kanan 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settings</a:t>
            </a:r>
            <a:endParaRPr lang="id-ID" sz="1800" b="0" dirty="0"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9499D275-9865-5BB5-501C-9AA6C95CBEFF}"/>
              </a:ext>
            </a:extLst>
          </p:cNvPr>
          <p:cNvSpPr txBox="1">
            <a:spLocks/>
          </p:cNvSpPr>
          <p:nvPr/>
        </p:nvSpPr>
        <p:spPr>
          <a:xfrm>
            <a:off x="4143619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Rubah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name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menjadi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kemudian klik OK</a:t>
            </a: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006DCC1B-3C76-0817-2BF6-053D43C67849}"/>
              </a:ext>
            </a:extLst>
          </p:cNvPr>
          <p:cNvSpPr txBox="1">
            <a:spLocks/>
          </p:cNvSpPr>
          <p:nvPr/>
        </p:nvSpPr>
        <p:spPr>
          <a:xfrm>
            <a:off x="8161253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Klik kanan dan 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appearance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untuk mengubah tampilan</a:t>
            </a:r>
          </a:p>
        </p:txBody>
      </p:sp>
      <p:sp>
        <p:nvSpPr>
          <p:cNvPr id="22" name="내용 개체 틀 2">
            <a:extLst>
              <a:ext uri="{FF2B5EF4-FFF2-40B4-BE49-F238E27FC236}">
                <a16:creationId xmlns:a16="http://schemas.microsoft.com/office/drawing/2014/main" id="{E4A74C90-D31F-A620-3B80-ABF518ACD629}"/>
              </a:ext>
            </a:extLst>
          </p:cNvPr>
          <p:cNvSpPr txBox="1">
            <a:spLocks/>
          </p:cNvSpPr>
          <p:nvPr/>
        </p:nvSpPr>
        <p:spPr>
          <a:xfrm>
            <a:off x="202182" y="3895725"/>
            <a:ext cx="3904762" cy="39943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Atur label</a:t>
            </a:r>
          </a:p>
        </p:txBody>
      </p:sp>
      <p:sp>
        <p:nvSpPr>
          <p:cNvPr id="25" name="내용 개체 틀 2">
            <a:extLst>
              <a:ext uri="{FF2B5EF4-FFF2-40B4-BE49-F238E27FC236}">
                <a16:creationId xmlns:a16="http://schemas.microsoft.com/office/drawing/2014/main" id="{7C283A89-73F0-9F4C-0434-165FFB7A1C63}"/>
              </a:ext>
            </a:extLst>
          </p:cNvPr>
          <p:cNvSpPr txBox="1">
            <a:spLocks/>
          </p:cNvSpPr>
          <p:nvPr/>
        </p:nvSpPr>
        <p:spPr>
          <a:xfrm>
            <a:off x="2759414" y="3793728"/>
            <a:ext cx="3904762" cy="38305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Atur tampilan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icon</a:t>
            </a:r>
            <a:endParaRPr lang="id-ID" sz="18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480460-0DEE-6960-AB9C-C7769CF039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825" y="4214870"/>
            <a:ext cx="2469101" cy="2509504"/>
          </a:xfrm>
          <a:prstGeom prst="rect">
            <a:avLst/>
          </a:prstGeom>
        </p:spPr>
      </p:pic>
      <p:sp>
        <p:nvSpPr>
          <p:cNvPr id="20" name="내용 개체 틀 2">
            <a:extLst>
              <a:ext uri="{FF2B5EF4-FFF2-40B4-BE49-F238E27FC236}">
                <a16:creationId xmlns:a16="http://schemas.microsoft.com/office/drawing/2014/main" id="{4433FDCC-01C5-4EBB-7A88-646D2C2D4ACC}"/>
              </a:ext>
            </a:extLst>
          </p:cNvPr>
          <p:cNvSpPr txBox="1">
            <a:spLocks/>
          </p:cNvSpPr>
          <p:nvPr/>
        </p:nvSpPr>
        <p:spPr>
          <a:xfrm>
            <a:off x="6285866" y="3784607"/>
            <a:ext cx="2590476" cy="38305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Hasil pengaturan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508288-C34E-3FE4-9992-28C350DD55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597" y="1860845"/>
            <a:ext cx="3286584" cy="160042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F0501B-96E3-D595-988A-C1F9CD1681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7344" y="1800199"/>
            <a:ext cx="3488623" cy="191144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F2FA5CF-8D09-E8D8-224D-7B7E36541D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4544" y="1860845"/>
            <a:ext cx="3286584" cy="160042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B2731A0-E98B-9353-22DC-3461B3EEE0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7173" y="4180452"/>
            <a:ext cx="2469245" cy="25095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69BCB32-5B5C-AC66-2117-A4A0C1861F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5431" y="4295163"/>
            <a:ext cx="2229113" cy="1327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44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9" grpId="0" build="p"/>
      <p:bldP spid="15" grpId="0" build="p"/>
      <p:bldP spid="22" grpId="0" build="p"/>
      <p:bldP spid="25" grpId="0" build="p"/>
      <p:bldP spid="20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344733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The Dude –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- PC Server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165508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Mulai dengan menambahkan internet, pada tombol + 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device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12840B-F577-19BC-BBB5-9156170D57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9" y="1853666"/>
            <a:ext cx="3407779" cy="2127784"/>
          </a:xfrm>
          <a:prstGeom prst="rect">
            <a:avLst/>
          </a:prstGeom>
        </p:spPr>
      </p:pic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9499D275-9865-5BB5-501C-9AA6C95CBEFF}"/>
              </a:ext>
            </a:extLst>
          </p:cNvPr>
          <p:cNvSpPr txBox="1">
            <a:spLocks/>
          </p:cNvSpPr>
          <p:nvPr/>
        </p:nvSpPr>
        <p:spPr>
          <a:xfrm>
            <a:off x="4184062" y="116026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Tambahkan IP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LAN yang didapat dari DHCP Server</a:t>
            </a: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006DCC1B-3C76-0817-2BF6-053D43C67849}"/>
              </a:ext>
            </a:extLst>
          </p:cNvPr>
          <p:cNvSpPr txBox="1">
            <a:spLocks/>
          </p:cNvSpPr>
          <p:nvPr/>
        </p:nvSpPr>
        <p:spPr>
          <a:xfrm>
            <a:off x="8161253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Tambah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service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dengan menekan tombol +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A0D5773-51CE-CA53-753E-3B9AB02B70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8208" y="1853666"/>
            <a:ext cx="3378423" cy="2127784"/>
          </a:xfrm>
          <a:prstGeom prst="rect">
            <a:avLst/>
          </a:prstGeom>
        </p:spPr>
      </p:pic>
      <p:sp>
        <p:nvSpPr>
          <p:cNvPr id="22" name="내용 개체 틀 2">
            <a:extLst>
              <a:ext uri="{FF2B5EF4-FFF2-40B4-BE49-F238E27FC236}">
                <a16:creationId xmlns:a16="http://schemas.microsoft.com/office/drawing/2014/main" id="{E4A74C90-D31F-A620-3B80-ABF518ACD629}"/>
              </a:ext>
            </a:extLst>
          </p:cNvPr>
          <p:cNvSpPr txBox="1">
            <a:spLocks/>
          </p:cNvSpPr>
          <p:nvPr/>
        </p:nvSpPr>
        <p:spPr>
          <a:xfrm>
            <a:off x="142569" y="4075477"/>
            <a:ext cx="4096363" cy="55308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probe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, kemudian klik OK</a:t>
            </a:r>
          </a:p>
        </p:txBody>
      </p:sp>
      <p:sp>
        <p:nvSpPr>
          <p:cNvPr id="25" name="내용 개체 틀 2">
            <a:extLst>
              <a:ext uri="{FF2B5EF4-FFF2-40B4-BE49-F238E27FC236}">
                <a16:creationId xmlns:a16="http://schemas.microsoft.com/office/drawing/2014/main" id="{7C283A89-73F0-9F4C-0434-165FFB7A1C63}"/>
              </a:ext>
            </a:extLst>
          </p:cNvPr>
          <p:cNvSpPr txBox="1">
            <a:spLocks/>
          </p:cNvSpPr>
          <p:nvPr/>
        </p:nvSpPr>
        <p:spPr>
          <a:xfrm>
            <a:off x="4143618" y="4075477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Finish</a:t>
            </a:r>
            <a:endParaRPr lang="id-ID" sz="18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38923A2-4797-B286-FD4A-C416CEC62B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2933" y="4466730"/>
            <a:ext cx="3785891" cy="22729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4D3FBB-7306-2222-D633-1A947FABEF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7225" y="1951348"/>
            <a:ext cx="3378423" cy="20283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E5BF0D-7FA9-1620-4576-BC04373798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8491" y="4466730"/>
            <a:ext cx="3433287" cy="2252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80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9" grpId="0" build="p"/>
      <p:bldP spid="15" grpId="0" build="p"/>
      <p:bldP spid="22" grpId="0" build="p"/>
      <p:bldP spid="25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436104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The Dude – </a:t>
            </a:r>
            <a:r>
              <a:rPr lang="id-ID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– PC Server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165508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Pada perangkat yang muncul klik kanan 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settings</a:t>
            </a:r>
            <a:endParaRPr lang="id-ID" sz="1800" b="0" dirty="0"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9499D275-9865-5BB5-501C-9AA6C95CBEFF}"/>
              </a:ext>
            </a:extLst>
          </p:cNvPr>
          <p:cNvSpPr txBox="1">
            <a:spLocks/>
          </p:cNvSpPr>
          <p:nvPr/>
        </p:nvSpPr>
        <p:spPr>
          <a:xfrm>
            <a:off x="4143619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Rubah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name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menjadi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kemudian klik OK</a:t>
            </a: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006DCC1B-3C76-0817-2BF6-053D43C67849}"/>
              </a:ext>
            </a:extLst>
          </p:cNvPr>
          <p:cNvSpPr txBox="1">
            <a:spLocks/>
          </p:cNvSpPr>
          <p:nvPr/>
        </p:nvSpPr>
        <p:spPr>
          <a:xfrm>
            <a:off x="8161253" y="112017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Klik kanan dan 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appearance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untuk mengubah tampilan</a:t>
            </a:r>
          </a:p>
        </p:txBody>
      </p:sp>
      <p:sp>
        <p:nvSpPr>
          <p:cNvPr id="22" name="내용 개체 틀 2">
            <a:extLst>
              <a:ext uri="{FF2B5EF4-FFF2-40B4-BE49-F238E27FC236}">
                <a16:creationId xmlns:a16="http://schemas.microsoft.com/office/drawing/2014/main" id="{E4A74C90-D31F-A620-3B80-ABF518ACD629}"/>
              </a:ext>
            </a:extLst>
          </p:cNvPr>
          <p:cNvSpPr txBox="1">
            <a:spLocks/>
          </p:cNvSpPr>
          <p:nvPr/>
        </p:nvSpPr>
        <p:spPr>
          <a:xfrm>
            <a:off x="336293" y="3866763"/>
            <a:ext cx="2469102" cy="39943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Atur label</a:t>
            </a:r>
          </a:p>
        </p:txBody>
      </p:sp>
      <p:sp>
        <p:nvSpPr>
          <p:cNvPr id="25" name="내용 개체 틀 2">
            <a:extLst>
              <a:ext uri="{FF2B5EF4-FFF2-40B4-BE49-F238E27FC236}">
                <a16:creationId xmlns:a16="http://schemas.microsoft.com/office/drawing/2014/main" id="{7C283A89-73F0-9F4C-0434-165FFB7A1C63}"/>
              </a:ext>
            </a:extLst>
          </p:cNvPr>
          <p:cNvSpPr txBox="1">
            <a:spLocks/>
          </p:cNvSpPr>
          <p:nvPr/>
        </p:nvSpPr>
        <p:spPr>
          <a:xfrm>
            <a:off x="3108684" y="3793728"/>
            <a:ext cx="2529846" cy="38305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Atur tampilan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icon</a:t>
            </a:r>
            <a:endParaRPr lang="id-ID" sz="1800" b="0" dirty="0"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480460-0DEE-6960-AB9C-C7769CF039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93" y="4185908"/>
            <a:ext cx="2469101" cy="2509504"/>
          </a:xfrm>
          <a:prstGeom prst="rect">
            <a:avLst/>
          </a:prstGeom>
        </p:spPr>
      </p:pic>
      <p:sp>
        <p:nvSpPr>
          <p:cNvPr id="20" name="내용 개체 틀 2">
            <a:extLst>
              <a:ext uri="{FF2B5EF4-FFF2-40B4-BE49-F238E27FC236}">
                <a16:creationId xmlns:a16="http://schemas.microsoft.com/office/drawing/2014/main" id="{4433FDCC-01C5-4EBB-7A88-646D2C2D4ACC}"/>
              </a:ext>
            </a:extLst>
          </p:cNvPr>
          <p:cNvSpPr txBox="1">
            <a:spLocks/>
          </p:cNvSpPr>
          <p:nvPr/>
        </p:nvSpPr>
        <p:spPr>
          <a:xfrm>
            <a:off x="6285866" y="3784607"/>
            <a:ext cx="2590476" cy="38305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Hasil pengaturan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16F372-6A4A-9B41-2819-10E0E83058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293" y="1865349"/>
            <a:ext cx="3496163" cy="18100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1DFF20-9226-B693-A53F-BF0DE0B669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9544" y="1832406"/>
            <a:ext cx="3496163" cy="181000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2D80B3-7BA3-3DB7-57B7-9979A982CF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6505" y="1823975"/>
            <a:ext cx="3378990" cy="185137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CBDB677-3A00-A6BA-0B18-7E75E310DE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8684" y="4185908"/>
            <a:ext cx="2529846" cy="257109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F4297CC-95BF-97FB-DFC1-ED8E82150B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47658" y="4266201"/>
            <a:ext cx="3436812" cy="820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10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9" grpId="0" build="p"/>
      <p:bldP spid="15" grpId="0" build="p"/>
      <p:bldP spid="22" grpId="0" build="p"/>
      <p:bldP spid="25" grpId="0" build="p"/>
      <p:bldP spid="20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3175869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Membuat Koneksi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-25929" y="1123942"/>
            <a:ext cx="390476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Mulai dengan menambahkan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link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, pada tombol + pilih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link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9499D275-9865-5BB5-501C-9AA6C95CBEFF}"/>
              </a:ext>
            </a:extLst>
          </p:cNvPr>
          <p:cNvSpPr txBox="1">
            <a:spLocks/>
          </p:cNvSpPr>
          <p:nvPr/>
        </p:nvSpPr>
        <p:spPr>
          <a:xfrm>
            <a:off x="3857629" y="1113531"/>
            <a:ext cx="5207772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Lakukan dengan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mengklik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tahan perangkat pertama dan tarik sampai ke perangkat kedua</a:t>
            </a:r>
          </a:p>
        </p:txBody>
      </p:sp>
      <p:sp>
        <p:nvSpPr>
          <p:cNvPr id="22" name="내용 개체 틀 2">
            <a:extLst>
              <a:ext uri="{FF2B5EF4-FFF2-40B4-BE49-F238E27FC236}">
                <a16:creationId xmlns:a16="http://schemas.microsoft.com/office/drawing/2014/main" id="{E4A74C90-D31F-A620-3B80-ABF518ACD629}"/>
              </a:ext>
            </a:extLst>
          </p:cNvPr>
          <p:cNvSpPr txBox="1">
            <a:spLocks/>
          </p:cNvSpPr>
          <p:nvPr/>
        </p:nvSpPr>
        <p:spPr>
          <a:xfrm>
            <a:off x="8749573" y="1219812"/>
            <a:ext cx="3375752" cy="39943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Atur perangkat dan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interface</a:t>
            </a:r>
            <a:endParaRPr lang="id-ID" sz="1800" b="0" dirty="0"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20" name="내용 개체 틀 2">
            <a:extLst>
              <a:ext uri="{FF2B5EF4-FFF2-40B4-BE49-F238E27FC236}">
                <a16:creationId xmlns:a16="http://schemas.microsoft.com/office/drawing/2014/main" id="{4433FDCC-01C5-4EBB-7A88-646D2C2D4ACC}"/>
              </a:ext>
            </a:extLst>
          </p:cNvPr>
          <p:cNvSpPr txBox="1">
            <a:spLocks/>
          </p:cNvSpPr>
          <p:nvPr/>
        </p:nvSpPr>
        <p:spPr>
          <a:xfrm>
            <a:off x="533485" y="4132232"/>
            <a:ext cx="2590476" cy="38305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Hasil pengaturan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2342EC-856D-B601-E2AB-557C9D219A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166" y="1944707"/>
            <a:ext cx="2228571" cy="17333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7BF6BBA-9699-6C8F-A9F5-405A780846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2243" y="2101328"/>
            <a:ext cx="4601595" cy="13522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262A7B-48C2-E001-A00A-12648EE317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658" y="1619250"/>
            <a:ext cx="2707114" cy="244814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12FAB0E-D5A7-6C11-D9CC-1A288D91D8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485" y="4888155"/>
            <a:ext cx="8780057" cy="1182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94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9" grpId="0" build="p"/>
      <p:bldP spid="22" grpId="0" build="p"/>
      <p:bldP spid="20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56658"/>
            <a:ext cx="5548314" cy="535531"/>
          </a:xfrm>
        </p:spPr>
        <p:txBody>
          <a:bodyPr/>
          <a:lstStyle/>
          <a:p>
            <a:r>
              <a:rPr lang="id-ID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Pengujian Mematikan Perangkat</a:t>
            </a:r>
            <a:endParaRPr lang="ko-KR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585B1EE9-B18B-E824-BED6-7F1A8BF45025}"/>
              </a:ext>
            </a:extLst>
          </p:cNvPr>
          <p:cNvSpPr txBox="1">
            <a:spLocks/>
          </p:cNvSpPr>
          <p:nvPr/>
        </p:nvSpPr>
        <p:spPr>
          <a:xfrm>
            <a:off x="240787" y="1131897"/>
            <a:ext cx="11836911" cy="83117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Matikan perangkat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dan lihat hasil perbedaan tampilannya, </a:t>
            </a:r>
            <a:br>
              <a:rPr lang="id-ID" sz="1800" b="0" dirty="0">
                <a:latin typeface="Nunito" pitchFamily="2" charset="0"/>
                <a:cs typeface="Arial" panose="020B0604020202020204" pitchFamily="34" charset="0"/>
              </a:rPr>
            </a:b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setelah beberapa saat tampilan dari </a:t>
            </a:r>
            <a:r>
              <a:rPr lang="id-ID" sz="1800" b="0" dirty="0" err="1">
                <a:latin typeface="Nunito" pitchFamily="2" charset="0"/>
                <a:cs typeface="Arial" panose="020B0604020202020204" pitchFamily="34" charset="0"/>
              </a:rPr>
              <a:t>switch</a:t>
            </a: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 akan berwarna jingga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484291-53A8-D220-16E6-55ADD8DE0D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8" y="1847900"/>
            <a:ext cx="8963502" cy="1365668"/>
          </a:xfrm>
          <a:prstGeom prst="rect">
            <a:avLst/>
          </a:prstGeom>
        </p:spPr>
      </p:pic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3E3AD6FB-2ADD-307A-9BEA-C2F0C01A9731}"/>
              </a:ext>
            </a:extLst>
          </p:cNvPr>
          <p:cNvSpPr txBox="1">
            <a:spLocks/>
          </p:cNvSpPr>
          <p:nvPr/>
        </p:nvSpPr>
        <p:spPr>
          <a:xfrm>
            <a:off x="240787" y="3243294"/>
            <a:ext cx="11836911" cy="40113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Jika tidak ada perbaikan maka akan berubah menjadi warna merah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B8D5041-7E50-235E-9380-539018EB57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678" y="3611069"/>
            <a:ext cx="8795935" cy="1313585"/>
          </a:xfrm>
          <a:prstGeom prst="rect">
            <a:avLst/>
          </a:prstGeom>
        </p:spPr>
      </p:pic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70A5F103-4732-173A-02DB-1333A32E5EDB}"/>
              </a:ext>
            </a:extLst>
          </p:cNvPr>
          <p:cNvSpPr txBox="1">
            <a:spLocks/>
          </p:cNvSpPr>
          <p:nvPr/>
        </p:nvSpPr>
        <p:spPr>
          <a:xfrm>
            <a:off x="240787" y="4972467"/>
            <a:ext cx="8879719" cy="48296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latin typeface="Nunito" pitchFamily="2" charset="0"/>
                <a:cs typeface="Arial" panose="020B0604020202020204" pitchFamily="34" charset="0"/>
              </a:rPr>
              <a:t>Jika dihidupkan kembali, tampilan akan kembali menjadi hijau setelah beberapa saat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2549725-ED6E-C7A7-7844-F95262E0E9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787" y="5315826"/>
            <a:ext cx="8963503" cy="1387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081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6" grpId="0" build="p"/>
      <p:bldP spid="11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80976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753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75959" y="1057168"/>
            <a:ext cx="11889042" cy="561185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SNMP merupakan protokol untuk melakukan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monitoring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perangkat-perangkat dalam jaringan yang dikelola</a:t>
            </a:r>
          </a:p>
          <a:p>
            <a:pPr algn="just" rtl="0" fontAlgn="base" latinLnBrk="0"/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SNMP bekerja dengan 2 peran yang pertama sebagai SNMP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Manager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yang dapat melakukan pengelolaan dan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monitoring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pada perangkat, yang kedua sebagai SNMP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Agent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yang memberikan laporan terkait status dirinya kepada SNMP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Manager</a:t>
            </a:r>
            <a:endParaRPr lang="id-ID" sz="2000" b="0" dirty="0">
              <a:solidFill>
                <a:srgbClr val="273239"/>
              </a:solidFill>
              <a:latin typeface="Nunito" pitchFamily="2" charset="0"/>
            </a:endParaRPr>
          </a:p>
          <a:p>
            <a:pPr algn="just" rtl="0" fontAlgn="base" latinLnBrk="0"/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SNMP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Agent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melapor secara berkala menggunakan pesan SNMP Trap</a:t>
            </a:r>
          </a:p>
          <a:p>
            <a:pPr algn="just" rtl="0" fontAlgn="base" latinLnBrk="0"/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SNMP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manager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dapat meminta informasi kepada SNMP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Agent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dengan menggunakan pesan GET atau memerintah SNMP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Agent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menggunakan pesan SET</a:t>
            </a:r>
          </a:p>
          <a:p>
            <a:pPr rtl="0" fontAlgn="base" latinLnBrk="0"/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The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dude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merupakan aplikasi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monitoring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perangkat jaringan yang </a:t>
            </a:r>
            <a:br>
              <a:rPr lang="id-ID" sz="2000" b="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bekerja dengan menggunakan berbagai protokol, salah satunya </a:t>
            </a:r>
            <a:br>
              <a:rPr lang="id-ID" sz="2000" b="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adalah SNMP</a:t>
            </a:r>
          </a:p>
          <a:p>
            <a:pPr rtl="0" fontAlgn="base" latinLnBrk="0"/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Dengan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the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dude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kita dapat melakukan </a:t>
            </a:r>
            <a:r>
              <a:rPr lang="id-ID" sz="2000" b="0" dirty="0" err="1">
                <a:solidFill>
                  <a:srgbClr val="273239"/>
                </a:solidFill>
                <a:latin typeface="Nunito" pitchFamily="2" charset="0"/>
              </a:rPr>
              <a:t>monitoring</a:t>
            </a: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 perangkat yang </a:t>
            </a:r>
            <a:br>
              <a:rPr lang="id-ID" sz="2000" b="0" dirty="0">
                <a:solidFill>
                  <a:srgbClr val="273239"/>
                </a:solidFill>
                <a:latin typeface="Nunito" pitchFamily="2" charset="0"/>
              </a:rPr>
            </a:br>
            <a:r>
              <a:rPr lang="id-ID" sz="2000" b="0" dirty="0">
                <a:solidFill>
                  <a:srgbClr val="273239"/>
                </a:solidFill>
                <a:latin typeface="Nunito" pitchFamily="2" charset="0"/>
              </a:rPr>
              <a:t>sedang aktif atau sedang mengalami gangguan</a:t>
            </a:r>
          </a:p>
          <a:p>
            <a:pPr algn="just" rtl="0" fontAlgn="base" latinLnBrk="0"/>
            <a:endParaRPr lang="id-ID" sz="20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29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15</a:t>
              </a:r>
              <a:endParaRPr lang="ko-KR" altLang="en-US" sz="36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291980"/>
            <a:ext cx="8436080" cy="830997"/>
          </a:xfrm>
        </p:spPr>
        <p:txBody>
          <a:bodyPr/>
          <a:lstStyle/>
          <a:p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Network Design</a:t>
            </a:r>
            <a:endParaRPr lang="ko-KR" alt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6673</TotalTime>
  <Words>1701</Words>
  <Application>Microsoft Office PowerPoint</Application>
  <PresentationFormat>Widescreen</PresentationFormat>
  <Paragraphs>250</Paragraphs>
  <Slides>44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5" baseType="lpstr"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Aptos</vt:lpstr>
      <vt:lpstr>Arial</vt:lpstr>
      <vt:lpstr>Nunito</vt:lpstr>
      <vt:lpstr>Wingdings</vt:lpstr>
      <vt:lpstr>Office 테마</vt:lpstr>
      <vt:lpstr>Network Monitoring</vt:lpstr>
      <vt:lpstr>PowerPoint Presentation</vt:lpstr>
      <vt:lpstr>Simple Network Management Protocol</vt:lpstr>
      <vt:lpstr>SNMP</vt:lpstr>
      <vt:lpstr>Komponen SNMP</vt:lpstr>
      <vt:lpstr>Komponen SNMP</vt:lpstr>
      <vt:lpstr>Cara Kerja SNMP</vt:lpstr>
      <vt:lpstr>Pesan SNMP</vt:lpstr>
      <vt:lpstr>Pesan SNMP</vt:lpstr>
      <vt:lpstr>The Dude</vt:lpstr>
      <vt:lpstr>The Dude</vt:lpstr>
      <vt:lpstr>Implementasi Network Monitoring</vt:lpstr>
      <vt:lpstr>Topologi</vt:lpstr>
      <vt:lpstr>Membuat Bridge - Router</vt:lpstr>
      <vt:lpstr>Membuat Bridge - Router</vt:lpstr>
      <vt:lpstr>Port Bridge - Router</vt:lpstr>
      <vt:lpstr>Port Bridge - Router</vt:lpstr>
      <vt:lpstr>DHCP Client - Router</vt:lpstr>
      <vt:lpstr>IP Address Gateway - Router</vt:lpstr>
      <vt:lpstr>IP Address Gateway - Router</vt:lpstr>
      <vt:lpstr>DHCP Server - Router</vt:lpstr>
      <vt:lpstr>DHCP Server - Router</vt:lpstr>
      <vt:lpstr>NAT - Router</vt:lpstr>
      <vt:lpstr>NAT - Router</vt:lpstr>
      <vt:lpstr>SNMP - Router</vt:lpstr>
      <vt:lpstr>Konfigurasi Switch</vt:lpstr>
      <vt:lpstr>Pengaturan Bridge - Switch</vt:lpstr>
      <vt:lpstr>Port Bridge - Switch</vt:lpstr>
      <vt:lpstr>DHCP Client - Switch</vt:lpstr>
      <vt:lpstr>SNMP - Switch</vt:lpstr>
      <vt:lpstr>DHCP Client - PC</vt:lpstr>
      <vt:lpstr>Download The Dude – PC Server</vt:lpstr>
      <vt:lpstr>Instalasi The Dude – PC Server</vt:lpstr>
      <vt:lpstr>The Dude – PC Server</vt:lpstr>
      <vt:lpstr>The Dude - Internet – PC Server</vt:lpstr>
      <vt:lpstr>The Dude – Router - PC Server</vt:lpstr>
      <vt:lpstr>The Dude – Router – PC Server</vt:lpstr>
      <vt:lpstr>The Dude – Switch - PC Server</vt:lpstr>
      <vt:lpstr>The Dude – Router – PC Server</vt:lpstr>
      <vt:lpstr>Membuat Koneksi</vt:lpstr>
      <vt:lpstr>Pengujian Mematikan Perangkat</vt:lpstr>
      <vt:lpstr>Kesimpulan</vt:lpstr>
      <vt:lpstr>Kesimpulan</vt:lpstr>
      <vt:lpstr>Network Design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229</cp:revision>
  <dcterms:created xsi:type="dcterms:W3CDTF">2021-04-29T04:21:21Z</dcterms:created>
  <dcterms:modified xsi:type="dcterms:W3CDTF">2024-06-08T15:24:14Z</dcterms:modified>
</cp:coreProperties>
</file>