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52" roundtripDataSignature="AMtx7mj5JB+dAnjXIhnVOw4XVmeL55ljO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EF40577-F29C-4CCB-B979-621E78E07993}">
  <a:tblStyle styleId="{9EF40577-F29C-4CCB-B979-621E78E07993}" styleName="Table_0">
    <a:wholeTbl>
      <a:tcTxStyle b="off" i="off">
        <a:font>
          <a:latin typeface="맑은 고딕"/>
          <a:ea typeface="맑은 고딕"/>
          <a:cs typeface="맑은 고딕"/>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맑은 고딕"/>
          <a:ea typeface="맑은 고딕"/>
          <a:cs typeface="맑은 고딕"/>
        </a:font>
        <a:schemeClr val="lt1"/>
      </a:tcTxStyle>
      <a:tcStyle>
        <a:fill>
          <a:solidFill>
            <a:schemeClr val="accent1"/>
          </a:solidFill>
        </a:fill>
      </a:tcStyle>
    </a:lastCol>
    <a:firstCol>
      <a:tcTxStyle b="on" i="off">
        <a:font>
          <a:latin typeface="맑은 고딕"/>
          <a:ea typeface="맑은 고딕"/>
          <a:cs typeface="맑은 고딕"/>
        </a:font>
        <a:schemeClr val="lt1"/>
      </a:tcTxStyle>
      <a:tcStyle>
        <a:fill>
          <a:solidFill>
            <a:schemeClr val="accent1"/>
          </a:solidFill>
        </a:fill>
      </a:tcStyle>
    </a:firstCol>
    <a:lastRow>
      <a:tcTxStyle b="on" i="off">
        <a:font>
          <a:latin typeface="맑은 고딕"/>
          <a:ea typeface="맑은 고딕"/>
          <a:cs typeface="맑은 고딕"/>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맑은 고딕"/>
          <a:ea typeface="맑은 고딕"/>
          <a:cs typeface="맑은 고딕"/>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2" Type="http://customschemas.google.com/relationships/presentationmetadata" Target="meta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 name="Google Shape;76;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 name="Google Shape;87;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88" name="Google Shape;88;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9" name="Google Shape;239;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3" name="Google Shape;343;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2" name="Google Shape;392;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3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3" name="Google Shape;423;p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1" name="Google Shape;431;p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9" name="Google Shape;439;p3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7" name="Google Shape;447;p4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4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5" name="Google Shape;455;p4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3" name="Google Shape;463;p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1" name="Google Shape;471;p4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9" name="Google Shape;479;p4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7" name="Google Shape;487;p4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6.png"/><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표지">
  <p:cSld name="표지">
    <p:spTree>
      <p:nvGrpSpPr>
        <p:cNvPr id="15" name="Shape 15"/>
        <p:cNvGrpSpPr/>
        <p:nvPr/>
      </p:nvGrpSpPr>
      <p:grpSpPr>
        <a:xfrm>
          <a:off x="0" y="0"/>
          <a:ext cx="0" cy="0"/>
          <a:chOff x="0" y="0"/>
          <a:chExt cx="0" cy="0"/>
        </a:xfrm>
      </p:grpSpPr>
      <p:pic>
        <p:nvPicPr>
          <p:cNvPr id="16" name="Google Shape;16;p47"/>
          <p:cNvPicPr preferRelativeResize="0"/>
          <p:nvPr/>
        </p:nvPicPr>
        <p:blipFill rotWithShape="1">
          <a:blip r:embed="rId2">
            <a:alphaModFix/>
          </a:blip>
          <a:srcRect b="0" l="0" r="0" t="0"/>
          <a:stretch/>
        </p:blipFill>
        <p:spPr>
          <a:xfrm rot="-494469">
            <a:off x="6020906" y="1345035"/>
            <a:ext cx="7004124" cy="5805700"/>
          </a:xfrm>
          <a:prstGeom prst="rect">
            <a:avLst/>
          </a:prstGeom>
          <a:noFill/>
          <a:ln>
            <a:noFill/>
          </a:ln>
        </p:spPr>
      </p:pic>
      <p:sp>
        <p:nvSpPr>
          <p:cNvPr id="17" name="Google Shape;17;p47"/>
          <p:cNvSpPr/>
          <p:nvPr/>
        </p:nvSpPr>
        <p:spPr>
          <a:xfrm>
            <a:off x="5628319" y="1815966"/>
            <a:ext cx="4602079" cy="5042034"/>
          </a:xfrm>
          <a:custGeom>
            <a:rect b="b" l="l" r="r" t="t"/>
            <a:pathLst>
              <a:path extrusionOk="0" h="5410200" w="4602079">
                <a:moveTo>
                  <a:pt x="0" y="0"/>
                </a:moveTo>
                <a:lnTo>
                  <a:pt x="1241659" y="0"/>
                </a:lnTo>
                <a:lnTo>
                  <a:pt x="4602079" y="5410200"/>
                </a:lnTo>
                <a:lnTo>
                  <a:pt x="3360420" y="5410200"/>
                </a:lnTo>
                <a:close/>
              </a:path>
            </a:pathLst>
          </a:custGeom>
          <a:solidFill>
            <a:srgbClr val="8FCBDC">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8" name="Google Shape;18;p47"/>
          <p:cNvSpPr/>
          <p:nvPr/>
        </p:nvSpPr>
        <p:spPr>
          <a:xfrm>
            <a:off x="0" y="1371826"/>
            <a:ext cx="6067033" cy="5042033"/>
          </a:xfrm>
          <a:custGeom>
            <a:rect b="b" l="l" r="r" t="t"/>
            <a:pathLst>
              <a:path extrusionOk="0" h="5042033" w="6067033">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9" name="Google Shape;19;p47"/>
          <p:cNvSpPr/>
          <p:nvPr/>
        </p:nvSpPr>
        <p:spPr>
          <a:xfrm>
            <a:off x="0" y="592754"/>
            <a:ext cx="8815537" cy="5042034"/>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20" name="Google Shape;20;p47"/>
          <p:cNvSpPr/>
          <p:nvPr/>
        </p:nvSpPr>
        <p:spPr>
          <a:xfrm rot="10800000">
            <a:off x="404660" y="1024399"/>
            <a:ext cx="2415448" cy="277000"/>
          </a:xfrm>
          <a:prstGeom prst="rect">
            <a:avLst/>
          </a:prstGeom>
          <a:noFill/>
          <a:ln>
            <a:noFill/>
          </a:ln>
        </p:spPr>
        <p:txBody>
          <a:bodyPr anchorCtr="0" anchor="t" bIns="45700" lIns="91425" spcFirstLastPara="1" rIns="91425" wrap="square" tIns="45700">
            <a:spAutoFit/>
          </a:bodyPr>
          <a:lstStyle/>
          <a:p>
            <a:pPr indent="0" lvl="1" marL="0" marR="0" rtl="0" algn="l">
              <a:spcBef>
                <a:spcPts val="0"/>
              </a:spcBef>
              <a:spcAft>
                <a:spcPts val="0"/>
              </a:spcAft>
              <a:buNone/>
            </a:pPr>
            <a:r>
              <a:t/>
            </a:r>
            <a:endParaRPr b="1" i="0" sz="1200" u="none" cap="none" strike="noStrike">
              <a:solidFill>
                <a:schemeClr val="lt1"/>
              </a:solidFill>
              <a:latin typeface="Arial"/>
              <a:ea typeface="Arial"/>
              <a:cs typeface="Arial"/>
              <a:sym typeface="Arial"/>
            </a:endParaRPr>
          </a:p>
        </p:txBody>
      </p:sp>
      <p:pic>
        <p:nvPicPr>
          <p:cNvPr id="21" name="Google Shape;21;p47"/>
          <p:cNvPicPr preferRelativeResize="0"/>
          <p:nvPr/>
        </p:nvPicPr>
        <p:blipFill rotWithShape="1">
          <a:blip r:embed="rId3">
            <a:alphaModFix/>
          </a:blip>
          <a:srcRect b="12243" l="27344" r="0" t="0"/>
          <a:stretch/>
        </p:blipFill>
        <p:spPr>
          <a:xfrm>
            <a:off x="-1914980" y="829517"/>
            <a:ext cx="7561807" cy="6028483"/>
          </a:xfrm>
          <a:prstGeom prst="rect">
            <a:avLst/>
          </a:prstGeom>
          <a:noFill/>
          <a:ln>
            <a:noFill/>
          </a:ln>
        </p:spPr>
      </p:pic>
      <p:sp>
        <p:nvSpPr>
          <p:cNvPr id="22" name="Google Shape;22;p47"/>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23" name="Google Shape;23;p47"/>
          <p:cNvSpPr/>
          <p:nvPr/>
        </p:nvSpPr>
        <p:spPr>
          <a:xfrm>
            <a:off x="-4265411" y="-386447"/>
            <a:ext cx="6987820" cy="6023983"/>
          </a:xfrm>
          <a:prstGeom prst="triangle">
            <a:avLst>
              <a:gd fmla="val 50000" name="adj"/>
            </a:avLst>
          </a:prstGeom>
          <a:solidFill>
            <a:srgbClr val="152375">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24" name="Google Shape;24;p47"/>
          <p:cNvSpPr txBox="1"/>
          <p:nvPr>
            <p:ph type="ctrTitle"/>
          </p:nvPr>
        </p:nvSpPr>
        <p:spPr>
          <a:xfrm>
            <a:off x="459692" y="2735225"/>
            <a:ext cx="6197962" cy="1477328"/>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chemeClr val="lt1"/>
              </a:buClr>
              <a:buSzPts val="10000"/>
              <a:buFont typeface="Arial"/>
              <a:buNone/>
              <a:defRPr sz="100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7"/>
          <p:cNvSpPr txBox="1"/>
          <p:nvPr>
            <p:ph idx="1" type="subTitle"/>
          </p:nvPr>
        </p:nvSpPr>
        <p:spPr>
          <a:xfrm>
            <a:off x="9128490" y="195861"/>
            <a:ext cx="3963517" cy="424732"/>
          </a:xfrm>
          <a:prstGeom prst="rect">
            <a:avLst/>
          </a:prstGeom>
          <a:noFill/>
          <a:ln>
            <a:noFill/>
          </a:ln>
        </p:spPr>
        <p:txBody>
          <a:bodyPr anchorCtr="0" anchor="t" bIns="45700" lIns="91425" spcFirstLastPara="1" rIns="91425" wrap="square" tIns="45700">
            <a:spAutoFit/>
          </a:bodyPr>
          <a:lstStyle>
            <a:lvl1pPr lvl="0" algn="l">
              <a:lnSpc>
                <a:spcPct val="90000"/>
              </a:lnSpc>
              <a:spcBef>
                <a:spcPts val="1000"/>
              </a:spcBef>
              <a:spcAft>
                <a:spcPts val="0"/>
              </a:spcAft>
              <a:buClr>
                <a:schemeClr val="lt1"/>
              </a:buClr>
              <a:buSzPts val="3000"/>
              <a:buNone/>
              <a:defRPr b="1" i="0" sz="3000" u="none" cap="none" strike="noStrike">
                <a:solidFill>
                  <a:schemeClr val="lt1"/>
                </a:solidFill>
                <a:latin typeface="Arial"/>
                <a:ea typeface="Arial"/>
                <a:cs typeface="Arial"/>
                <a:sym typeface="Aria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목차">
  <p:cSld name="목차">
    <p:spTree>
      <p:nvGrpSpPr>
        <p:cNvPr id="26" name="Shape 26"/>
        <p:cNvGrpSpPr/>
        <p:nvPr/>
      </p:nvGrpSpPr>
      <p:grpSpPr>
        <a:xfrm>
          <a:off x="0" y="0"/>
          <a:ext cx="0" cy="0"/>
          <a:chOff x="0" y="0"/>
          <a:chExt cx="0" cy="0"/>
        </a:xfrm>
      </p:grpSpPr>
      <p:sp>
        <p:nvSpPr>
          <p:cNvPr id="27" name="Google Shape;27;p48"/>
          <p:cNvSpPr/>
          <p:nvPr/>
        </p:nvSpPr>
        <p:spPr>
          <a:xfrm>
            <a:off x="0" y="-58141"/>
            <a:ext cx="10053114" cy="6913497"/>
          </a:xfrm>
          <a:custGeom>
            <a:rect b="b" l="l" r="r" t="t"/>
            <a:pathLst>
              <a:path extrusionOk="0" h="6914139" w="9984402">
                <a:moveTo>
                  <a:pt x="0" y="45719"/>
                </a:moveTo>
                <a:lnTo>
                  <a:pt x="9984402" y="0"/>
                </a:lnTo>
                <a:lnTo>
                  <a:pt x="6569938" y="6914139"/>
                </a:lnTo>
                <a:lnTo>
                  <a:pt x="0" y="6910201"/>
                </a:lnTo>
                <a:lnTo>
                  <a:pt x="0" y="45719"/>
                </a:lnTo>
                <a:close/>
              </a:path>
            </a:pathLst>
          </a:custGeom>
          <a:solidFill>
            <a:srgbClr val="E7ECF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8" name="Google Shape;28;p48"/>
          <p:cNvSpPr/>
          <p:nvPr/>
        </p:nvSpPr>
        <p:spPr>
          <a:xfrm>
            <a:off x="768815" y="1243616"/>
            <a:ext cx="8815537" cy="5307946"/>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rgbClr val="8FCBDC">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9" name="Google Shape;29;p48"/>
          <p:cNvSpPr/>
          <p:nvPr/>
        </p:nvSpPr>
        <p:spPr>
          <a:xfrm>
            <a:off x="11495" y="845026"/>
            <a:ext cx="8815537" cy="5307946"/>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0" name="Google Shape;30;p48"/>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31" name="Google Shape;31;p48"/>
          <p:cNvPicPr preferRelativeResize="0"/>
          <p:nvPr/>
        </p:nvPicPr>
        <p:blipFill rotWithShape="1">
          <a:blip r:embed="rId2">
            <a:alphaModFix/>
          </a:blip>
          <a:srcRect b="12243" l="27344" r="0" t="0"/>
          <a:stretch/>
        </p:blipFill>
        <p:spPr>
          <a:xfrm rot="10800000">
            <a:off x="4641688" y="805103"/>
            <a:ext cx="7561807" cy="6074667"/>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본문_bg">
  <p:cSld name="본문_bg">
    <p:spTree>
      <p:nvGrpSpPr>
        <p:cNvPr id="32" name="Shape 32"/>
        <p:cNvGrpSpPr/>
        <p:nvPr/>
      </p:nvGrpSpPr>
      <p:grpSpPr>
        <a:xfrm>
          <a:off x="0" y="0"/>
          <a:ext cx="0" cy="0"/>
          <a:chOff x="0" y="0"/>
          <a:chExt cx="0" cy="0"/>
        </a:xfrm>
      </p:grpSpPr>
      <p:pic>
        <p:nvPicPr>
          <p:cNvPr id="33" name="Google Shape;33;p49"/>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34" name="Google Shape;34;p49"/>
          <p:cNvSpPr/>
          <p:nvPr/>
        </p:nvSpPr>
        <p:spPr>
          <a:xfrm>
            <a:off x="0" y="766472"/>
            <a:ext cx="10833768" cy="6095103"/>
          </a:xfrm>
          <a:custGeom>
            <a:rect b="b" l="l" r="r" t="t"/>
            <a:pathLst>
              <a:path extrusionOk="0" h="6095103" w="10833768">
                <a:moveTo>
                  <a:pt x="0" y="60960"/>
                </a:moveTo>
                <a:lnTo>
                  <a:pt x="10833768" y="0"/>
                </a:lnTo>
                <a:lnTo>
                  <a:pt x="7806088" y="6095103"/>
                </a:lnTo>
                <a:lnTo>
                  <a:pt x="0" y="6084943"/>
                </a:lnTo>
                <a:lnTo>
                  <a:pt x="0" y="6096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5" name="Google Shape;35;p49"/>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6" name="Google Shape;36;p49"/>
          <p:cNvSpPr/>
          <p:nvPr/>
        </p:nvSpPr>
        <p:spPr>
          <a:xfrm>
            <a:off x="4386807" y="827432"/>
            <a:ext cx="6987820" cy="6023983"/>
          </a:xfrm>
          <a:prstGeom prst="triangle">
            <a:avLst>
              <a:gd fmla="val 50000" name="adj"/>
            </a:avLst>
          </a:prstGeom>
          <a:solidFill>
            <a:srgbClr val="FFFFFF">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7" name="Google Shape;37;p49"/>
          <p:cNvSpPr/>
          <p:nvPr/>
        </p:nvSpPr>
        <p:spPr>
          <a:xfrm>
            <a:off x="208679" y="253332"/>
            <a:ext cx="6111356" cy="842580"/>
          </a:xfrm>
          <a:prstGeom prst="rect">
            <a:avLst/>
          </a:prstGeom>
          <a:solidFill>
            <a:srgbClr val="404040">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8" name="Google Shape;38;p49"/>
          <p:cNvSpPr/>
          <p:nvPr/>
        </p:nvSpPr>
        <p:spPr>
          <a:xfrm>
            <a:off x="134381" y="178308"/>
            <a:ext cx="6111356" cy="842580"/>
          </a:xfrm>
          <a:prstGeom prst="rect">
            <a:avLst/>
          </a:prstGeom>
          <a:gradFill>
            <a:gsLst>
              <a:gs pos="0">
                <a:srgbClr val="CFE6ED"/>
              </a:gs>
              <a:gs pos="100000">
                <a:srgbClr val="DDEEF3"/>
              </a:gs>
            </a:gsLst>
            <a:lin ang="18900000" scaled="0"/>
          </a:gradFill>
          <a:ln cap="flat" cmpd="sng" w="9525">
            <a:solidFill>
              <a:srgbClr val="1F386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9" name="Google Shape;39;p49"/>
          <p:cNvSpPr txBox="1"/>
          <p:nvPr>
            <p:ph type="title"/>
          </p:nvPr>
        </p:nvSpPr>
        <p:spPr>
          <a:xfrm>
            <a:off x="213357" y="268894"/>
            <a:ext cx="761747" cy="701731"/>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3C1E06"/>
              </a:buClr>
              <a:buSzPts val="3700"/>
              <a:buFont typeface="Arial"/>
              <a:buNone/>
              <a:defRPr b="0" sz="370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본문_기본">
  <p:cSld name="본문_기본">
    <p:spTree>
      <p:nvGrpSpPr>
        <p:cNvPr id="40" name="Shape 40"/>
        <p:cNvGrpSpPr/>
        <p:nvPr/>
      </p:nvGrpSpPr>
      <p:grpSpPr>
        <a:xfrm>
          <a:off x="0" y="0"/>
          <a:ext cx="0" cy="0"/>
          <a:chOff x="0" y="0"/>
          <a:chExt cx="0" cy="0"/>
        </a:xfrm>
      </p:grpSpPr>
      <p:pic>
        <p:nvPicPr>
          <p:cNvPr id="41" name="Google Shape;41;p50"/>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42" name="Google Shape;42;p50"/>
          <p:cNvSpPr/>
          <p:nvPr/>
        </p:nvSpPr>
        <p:spPr>
          <a:xfrm>
            <a:off x="0" y="766472"/>
            <a:ext cx="10833768" cy="6095103"/>
          </a:xfrm>
          <a:custGeom>
            <a:rect b="b" l="l" r="r" t="t"/>
            <a:pathLst>
              <a:path extrusionOk="0" h="6095103" w="10833768">
                <a:moveTo>
                  <a:pt x="0" y="60960"/>
                </a:moveTo>
                <a:lnTo>
                  <a:pt x="10833768" y="0"/>
                </a:lnTo>
                <a:lnTo>
                  <a:pt x="7806088" y="6095103"/>
                </a:lnTo>
                <a:lnTo>
                  <a:pt x="0" y="6084943"/>
                </a:lnTo>
                <a:lnTo>
                  <a:pt x="0" y="6096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3" name="Google Shape;43;p50"/>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4" name="Google Shape;44;p50"/>
          <p:cNvSpPr/>
          <p:nvPr/>
        </p:nvSpPr>
        <p:spPr>
          <a:xfrm>
            <a:off x="4386807" y="827432"/>
            <a:ext cx="6987820" cy="6023983"/>
          </a:xfrm>
          <a:prstGeom prst="triangle">
            <a:avLst>
              <a:gd fmla="val 50000" name="adj"/>
            </a:avLst>
          </a:prstGeom>
          <a:solidFill>
            <a:srgbClr val="FFFFFF">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5" name="Google Shape;45;p50"/>
          <p:cNvSpPr/>
          <p:nvPr/>
        </p:nvSpPr>
        <p:spPr>
          <a:xfrm>
            <a:off x="208679" y="253332"/>
            <a:ext cx="6111356" cy="842580"/>
          </a:xfrm>
          <a:prstGeom prst="rect">
            <a:avLst/>
          </a:prstGeom>
          <a:solidFill>
            <a:srgbClr val="404040">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6" name="Google Shape;46;p50"/>
          <p:cNvSpPr/>
          <p:nvPr/>
        </p:nvSpPr>
        <p:spPr>
          <a:xfrm>
            <a:off x="134381" y="178308"/>
            <a:ext cx="6111356" cy="842580"/>
          </a:xfrm>
          <a:prstGeom prst="rect">
            <a:avLst/>
          </a:prstGeom>
          <a:gradFill>
            <a:gsLst>
              <a:gs pos="0">
                <a:srgbClr val="CFE6ED"/>
              </a:gs>
              <a:gs pos="100000">
                <a:srgbClr val="DDEEF3"/>
              </a:gs>
            </a:gsLst>
            <a:lin ang="18900000" scaled="0"/>
          </a:gradFill>
          <a:ln cap="flat" cmpd="sng" w="9525">
            <a:solidFill>
              <a:srgbClr val="1F386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7" name="Google Shape;47;p50"/>
          <p:cNvSpPr txBox="1"/>
          <p:nvPr>
            <p:ph type="title"/>
          </p:nvPr>
        </p:nvSpPr>
        <p:spPr>
          <a:xfrm>
            <a:off x="213357" y="268894"/>
            <a:ext cx="761747" cy="701731"/>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3C1E06"/>
              </a:buClr>
              <a:buSzPts val="3700"/>
              <a:buFont typeface="Arial"/>
              <a:buNone/>
              <a:defRPr b="0" sz="370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50"/>
          <p:cNvSpPr txBox="1"/>
          <p:nvPr>
            <p:ph idx="1" type="body"/>
          </p:nvPr>
        </p:nvSpPr>
        <p:spPr>
          <a:xfrm>
            <a:off x="446482" y="1233348"/>
            <a:ext cx="9026291" cy="5351094"/>
          </a:xfrm>
          <a:prstGeom prst="rect">
            <a:avLst/>
          </a:prstGeom>
          <a:noFill/>
          <a:ln>
            <a:noFill/>
          </a:ln>
        </p:spPr>
        <p:txBody>
          <a:bodyPr anchorCtr="0" anchor="t" bIns="45700" lIns="91425" spcFirstLastPara="1" rIns="91425" wrap="square" tIns="45700">
            <a:normAutofit/>
          </a:bodyPr>
          <a:lstStyle>
            <a:lvl1pPr indent="-431800" lvl="0" marL="457200" algn="l">
              <a:lnSpc>
                <a:spcPct val="120000"/>
              </a:lnSpc>
              <a:spcBef>
                <a:spcPts val="1000"/>
              </a:spcBef>
              <a:spcAft>
                <a:spcPts val="0"/>
              </a:spcAft>
              <a:buClr>
                <a:srgbClr val="D5B8EA"/>
              </a:buClr>
              <a:buSzPts val="3200"/>
              <a:buFont typeface="Arial"/>
              <a:buChar char="•"/>
              <a:defRPr b="1" sz="3200">
                <a:latin typeface="Arial"/>
                <a:ea typeface="Arial"/>
                <a:cs typeface="Arial"/>
                <a:sym typeface="Arial"/>
              </a:defRPr>
            </a:lvl1pPr>
            <a:lvl2pPr indent="-419100" lvl="1" marL="914400" algn="l">
              <a:lnSpc>
                <a:spcPct val="120000"/>
              </a:lnSpc>
              <a:spcBef>
                <a:spcPts val="500"/>
              </a:spcBef>
              <a:spcAft>
                <a:spcPts val="0"/>
              </a:spcAft>
              <a:buClr>
                <a:schemeClr val="accent4"/>
              </a:buClr>
              <a:buSzPts val="3000"/>
              <a:buFont typeface="Noto Sans Symbols"/>
              <a:buChar char="▪"/>
              <a:defRPr sz="3000">
                <a:latin typeface="Arial"/>
                <a:ea typeface="Arial"/>
                <a:cs typeface="Arial"/>
                <a:sym typeface="Arial"/>
              </a:defRPr>
            </a:lvl2pPr>
            <a:lvl3pPr indent="-406400" lvl="2" marL="1371600" algn="l">
              <a:lnSpc>
                <a:spcPct val="120000"/>
              </a:lnSpc>
              <a:spcBef>
                <a:spcPts val="500"/>
              </a:spcBef>
              <a:spcAft>
                <a:spcPts val="0"/>
              </a:spcAft>
              <a:buClr>
                <a:srgbClr val="7B7B7B"/>
              </a:buClr>
              <a:buSzPts val="2800"/>
              <a:buChar char="•"/>
              <a:defRPr sz="2800">
                <a:latin typeface="Arial"/>
                <a:ea typeface="Arial"/>
                <a:cs typeface="Arial"/>
                <a:sym typeface="Arial"/>
              </a:defRPr>
            </a:lvl3pPr>
            <a:lvl4pPr indent="-393700" lvl="3" marL="1828800" algn="l">
              <a:lnSpc>
                <a:spcPct val="90000"/>
              </a:lnSpc>
              <a:spcBef>
                <a:spcPts val="500"/>
              </a:spcBef>
              <a:spcAft>
                <a:spcPts val="0"/>
              </a:spcAft>
              <a:buClr>
                <a:schemeClr val="dk1"/>
              </a:buClr>
              <a:buSzPts val="2600"/>
              <a:buChar char="•"/>
              <a:defRPr sz="2600">
                <a:latin typeface="Arial"/>
                <a:ea typeface="Arial"/>
                <a:cs typeface="Arial"/>
                <a:sym typeface="Arial"/>
              </a:defRPr>
            </a:lvl4pPr>
            <a:lvl5pPr indent="-228600" lvl="4" marL="2286000" algn="l">
              <a:lnSpc>
                <a:spcPct val="90000"/>
              </a:lnSpc>
              <a:spcBef>
                <a:spcPts val="500"/>
              </a:spcBef>
              <a:spcAft>
                <a:spcPts val="0"/>
              </a:spcAft>
              <a:buClr>
                <a:srgbClr val="D5B8EA"/>
              </a:buClr>
              <a:buSzPts val="2600"/>
              <a:buNone/>
              <a:defRPr sz="2600">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정리하기">
  <p:cSld name="정리하기">
    <p:spTree>
      <p:nvGrpSpPr>
        <p:cNvPr id="49" name="Shape 49"/>
        <p:cNvGrpSpPr/>
        <p:nvPr/>
      </p:nvGrpSpPr>
      <p:grpSpPr>
        <a:xfrm>
          <a:off x="0" y="0"/>
          <a:ext cx="0" cy="0"/>
          <a:chOff x="0" y="0"/>
          <a:chExt cx="0" cy="0"/>
        </a:xfrm>
      </p:grpSpPr>
      <p:pic>
        <p:nvPicPr>
          <p:cNvPr id="50" name="Google Shape;50;p51"/>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51" name="Google Shape;51;p51"/>
          <p:cNvSpPr/>
          <p:nvPr/>
        </p:nvSpPr>
        <p:spPr>
          <a:xfrm>
            <a:off x="13750" y="823551"/>
            <a:ext cx="12185048" cy="6027166"/>
          </a:xfrm>
          <a:prstGeom prst="rect">
            <a:avLst/>
          </a:prstGeom>
          <a:solidFill>
            <a:schemeClr val="lt1">
              <a:alpha val="4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2" name="Google Shape;52;p51"/>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3" name="Google Shape;53;p51"/>
          <p:cNvSpPr/>
          <p:nvPr/>
        </p:nvSpPr>
        <p:spPr>
          <a:xfrm>
            <a:off x="9247671" y="833398"/>
            <a:ext cx="6987820" cy="6023983"/>
          </a:xfrm>
          <a:prstGeom prst="triangle">
            <a:avLst>
              <a:gd fmla="val 50000" name="adj"/>
            </a:avLst>
          </a:prstGeom>
          <a:solidFill>
            <a:srgbClr val="2F5496">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4" name="Google Shape;54;p51"/>
          <p:cNvSpPr/>
          <p:nvPr/>
        </p:nvSpPr>
        <p:spPr>
          <a:xfrm>
            <a:off x="446482" y="413245"/>
            <a:ext cx="2417191" cy="907308"/>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5" name="Google Shape;55;p51"/>
          <p:cNvSpPr/>
          <p:nvPr/>
        </p:nvSpPr>
        <p:spPr>
          <a:xfrm>
            <a:off x="296353" y="272411"/>
            <a:ext cx="2417191" cy="907308"/>
          </a:xfrm>
          <a:prstGeom prst="round2DiagRect">
            <a:avLst>
              <a:gd fmla="val 34495" name="adj1"/>
              <a:gd fmla="val 0" name="adj2"/>
            </a:avLst>
          </a:prstGeom>
          <a:solidFill>
            <a:srgbClr val="2B90D9">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6" name="Google Shape;56;p51"/>
          <p:cNvSpPr/>
          <p:nvPr/>
        </p:nvSpPr>
        <p:spPr>
          <a:xfrm>
            <a:off x="68241" y="365404"/>
            <a:ext cx="2417191"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t/>
            </a:r>
            <a:endParaRPr b="1" i="0" sz="4000" u="none" cap="none" strike="noStrike">
              <a:solidFill>
                <a:schemeClr val="lt1"/>
              </a:solidFill>
              <a:latin typeface="Arial"/>
              <a:ea typeface="Arial"/>
              <a:cs typeface="Arial"/>
              <a:sym typeface="Arial"/>
            </a:endParaRPr>
          </a:p>
        </p:txBody>
      </p:sp>
      <p:pic>
        <p:nvPicPr>
          <p:cNvPr id="57" name="Google Shape;57;p51"/>
          <p:cNvPicPr preferRelativeResize="0"/>
          <p:nvPr/>
        </p:nvPicPr>
        <p:blipFill rotWithShape="1">
          <a:blip r:embed="rId3">
            <a:alphaModFix/>
          </a:blip>
          <a:srcRect b="0" l="0" r="0" t="0"/>
          <a:stretch/>
        </p:blipFill>
        <p:spPr>
          <a:xfrm rot="5400000">
            <a:off x="460700" y="434443"/>
            <a:ext cx="238271" cy="198287"/>
          </a:xfrm>
          <a:prstGeom prst="rect">
            <a:avLst/>
          </a:prstGeom>
          <a:noFill/>
          <a:ln>
            <a:noFill/>
          </a:ln>
        </p:spPr>
      </p:pic>
      <p:pic>
        <p:nvPicPr>
          <p:cNvPr id="58" name="Google Shape;58;p51"/>
          <p:cNvPicPr preferRelativeResize="0"/>
          <p:nvPr/>
        </p:nvPicPr>
        <p:blipFill rotWithShape="1">
          <a:blip r:embed="rId4">
            <a:alphaModFix/>
          </a:blip>
          <a:srcRect b="0" l="0" r="0" t="0"/>
          <a:stretch/>
        </p:blipFill>
        <p:spPr>
          <a:xfrm rot="817888">
            <a:off x="9061189" y="2125299"/>
            <a:ext cx="7004124" cy="5805700"/>
          </a:xfrm>
          <a:prstGeom prst="rect">
            <a:avLst/>
          </a:prstGeom>
          <a:noFill/>
          <a:ln>
            <a:noFill/>
          </a:ln>
        </p:spPr>
      </p:pic>
      <p:sp>
        <p:nvSpPr>
          <p:cNvPr id="59" name="Google Shape;59;p51"/>
          <p:cNvSpPr txBox="1"/>
          <p:nvPr>
            <p:ph idx="1" type="body"/>
          </p:nvPr>
        </p:nvSpPr>
        <p:spPr>
          <a:xfrm>
            <a:off x="446482" y="1513530"/>
            <a:ext cx="9026291" cy="4351338"/>
          </a:xfrm>
          <a:prstGeom prst="rect">
            <a:avLst/>
          </a:prstGeom>
          <a:noFill/>
          <a:ln>
            <a:noFill/>
          </a:ln>
        </p:spPr>
        <p:txBody>
          <a:bodyPr anchorCtr="0" anchor="t" bIns="45700" lIns="91425" spcFirstLastPara="1" rIns="91425" wrap="square" tIns="45700">
            <a:normAutofit/>
          </a:bodyPr>
          <a:lstStyle>
            <a:lvl1pPr indent="-360680" lvl="0" marL="457200" algn="l">
              <a:lnSpc>
                <a:spcPct val="90000"/>
              </a:lnSpc>
              <a:spcBef>
                <a:spcPts val="1000"/>
              </a:spcBef>
              <a:spcAft>
                <a:spcPts val="0"/>
              </a:spcAft>
              <a:buClr>
                <a:srgbClr val="D5B8EA"/>
              </a:buClr>
              <a:buSzPts val="2080"/>
              <a:buFont typeface="Noto Sans Symbols"/>
              <a:buChar char="●"/>
              <a:defRPr sz="2600">
                <a:latin typeface="Arial"/>
                <a:ea typeface="Arial"/>
                <a:cs typeface="Arial"/>
                <a:sym typeface="Arial"/>
              </a:defRPr>
            </a:lvl1pPr>
            <a:lvl2pPr indent="-393700" lvl="1" marL="914400" algn="l">
              <a:lnSpc>
                <a:spcPct val="90000"/>
              </a:lnSpc>
              <a:spcBef>
                <a:spcPts val="500"/>
              </a:spcBef>
              <a:spcAft>
                <a:spcPts val="0"/>
              </a:spcAft>
              <a:buClr>
                <a:schemeClr val="dk1"/>
              </a:buClr>
              <a:buSzPts val="2600"/>
              <a:buFont typeface="Noto Sans Symbols"/>
              <a:buChar char="❖"/>
              <a:defRPr sz="2600">
                <a:latin typeface="Arial"/>
                <a:ea typeface="Arial"/>
                <a:cs typeface="Arial"/>
                <a:sym typeface="Arial"/>
              </a:defRPr>
            </a:lvl2pPr>
            <a:lvl3pPr indent="-393700" lvl="2" marL="1371600" algn="l">
              <a:lnSpc>
                <a:spcPct val="90000"/>
              </a:lnSpc>
              <a:spcBef>
                <a:spcPts val="500"/>
              </a:spcBef>
              <a:spcAft>
                <a:spcPts val="0"/>
              </a:spcAft>
              <a:buClr>
                <a:schemeClr val="dk1"/>
              </a:buClr>
              <a:buSzPts val="2600"/>
              <a:buChar char="•"/>
              <a:defRPr sz="2600">
                <a:latin typeface="Arial"/>
                <a:ea typeface="Arial"/>
                <a:cs typeface="Arial"/>
                <a:sym typeface="Arial"/>
              </a:defRPr>
            </a:lvl3pPr>
            <a:lvl4pPr indent="-393700" lvl="3" marL="1828800" algn="l">
              <a:lnSpc>
                <a:spcPct val="90000"/>
              </a:lnSpc>
              <a:spcBef>
                <a:spcPts val="500"/>
              </a:spcBef>
              <a:spcAft>
                <a:spcPts val="0"/>
              </a:spcAft>
              <a:buClr>
                <a:schemeClr val="dk1"/>
              </a:buClr>
              <a:buSzPts val="2600"/>
              <a:buChar char="•"/>
              <a:defRPr sz="2600">
                <a:latin typeface="Arial"/>
                <a:ea typeface="Arial"/>
                <a:cs typeface="Arial"/>
                <a:sym typeface="Arial"/>
              </a:defRPr>
            </a:lvl4pPr>
            <a:lvl5pPr indent="-228600" lvl="4" marL="2286000" algn="l">
              <a:lnSpc>
                <a:spcPct val="90000"/>
              </a:lnSpc>
              <a:spcBef>
                <a:spcPts val="500"/>
              </a:spcBef>
              <a:spcAft>
                <a:spcPts val="0"/>
              </a:spcAft>
              <a:buClr>
                <a:srgbClr val="D5B8EA"/>
              </a:buClr>
              <a:buSzPts val="2600"/>
              <a:buNone/>
              <a:defRPr sz="2600">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절제목_간지" type="titleOnly">
  <p:cSld name="TITLE_ONLY">
    <p:spTree>
      <p:nvGrpSpPr>
        <p:cNvPr id="60" name="Shape 60"/>
        <p:cNvGrpSpPr/>
        <p:nvPr/>
      </p:nvGrpSpPr>
      <p:grpSpPr>
        <a:xfrm>
          <a:off x="0" y="0"/>
          <a:ext cx="0" cy="0"/>
          <a:chOff x="0" y="0"/>
          <a:chExt cx="0" cy="0"/>
        </a:xfrm>
      </p:grpSpPr>
      <p:sp>
        <p:nvSpPr>
          <p:cNvPr id="61" name="Google Shape;61;p52"/>
          <p:cNvSpPr/>
          <p:nvPr/>
        </p:nvSpPr>
        <p:spPr>
          <a:xfrm rot="10800000">
            <a:off x="7666723" y="132125"/>
            <a:ext cx="4394137" cy="3651766"/>
          </a:xfrm>
          <a:custGeom>
            <a:rect b="b" l="l" r="r" t="t"/>
            <a:pathLst>
              <a:path extrusionOk="0" h="5042033" w="6067033">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2" name="Google Shape;62;p52"/>
          <p:cNvSpPr/>
          <p:nvPr/>
        </p:nvSpPr>
        <p:spPr>
          <a:xfrm>
            <a:off x="556097" y="1613463"/>
            <a:ext cx="11079805" cy="4105072"/>
          </a:xfrm>
          <a:prstGeom prst="roundRect">
            <a:avLst>
              <a:gd fmla="val 16667" name="adj"/>
            </a:avLst>
          </a:prstGeom>
          <a:solidFill>
            <a:schemeClr val="lt1">
              <a:alpha val="49803"/>
            </a:schemeClr>
          </a:solidFill>
          <a:ln cap="flat" cmpd="sng" w="12700">
            <a:solidFill>
              <a:schemeClr val="dk1"/>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63" name="Google Shape;63;p52"/>
          <p:cNvPicPr preferRelativeResize="0"/>
          <p:nvPr/>
        </p:nvPicPr>
        <p:blipFill rotWithShape="1">
          <a:blip r:embed="rId2">
            <a:alphaModFix/>
          </a:blip>
          <a:srcRect b="12243" l="27344" r="0" t="0"/>
          <a:stretch/>
        </p:blipFill>
        <p:spPr>
          <a:xfrm rot="10800000">
            <a:off x="3575174" y="-645"/>
            <a:ext cx="8616826" cy="6858002"/>
          </a:xfrm>
          <a:prstGeom prst="rect">
            <a:avLst/>
          </a:prstGeom>
          <a:noFill/>
          <a:ln>
            <a:noFill/>
          </a:ln>
        </p:spPr>
      </p:pic>
      <p:pic>
        <p:nvPicPr>
          <p:cNvPr id="64" name="Google Shape;64;p52"/>
          <p:cNvPicPr preferRelativeResize="0"/>
          <p:nvPr/>
        </p:nvPicPr>
        <p:blipFill rotWithShape="1">
          <a:blip r:embed="rId3">
            <a:alphaModFix/>
          </a:blip>
          <a:srcRect b="0" l="0" r="0" t="0"/>
          <a:stretch/>
        </p:blipFill>
        <p:spPr>
          <a:xfrm rot="-494469">
            <a:off x="7071037" y="2495151"/>
            <a:ext cx="7004124" cy="5805700"/>
          </a:xfrm>
          <a:prstGeom prst="rect">
            <a:avLst/>
          </a:prstGeom>
          <a:noFill/>
          <a:ln>
            <a:noFill/>
          </a:ln>
        </p:spPr>
      </p:pic>
      <p:sp>
        <p:nvSpPr>
          <p:cNvPr id="65" name="Google Shape;65;p52"/>
          <p:cNvSpPr txBox="1"/>
          <p:nvPr>
            <p:ph type="title"/>
          </p:nvPr>
        </p:nvSpPr>
        <p:spPr>
          <a:xfrm>
            <a:off x="1120302" y="3221244"/>
            <a:ext cx="10515600" cy="1338828"/>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222A35"/>
              </a:buClr>
              <a:buSzPts val="9000"/>
              <a:buFont typeface="Arial"/>
              <a:buNone/>
              <a:defRPr sz="9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다음시간안내">
  <p:cSld name="다음시간안내">
    <p:spTree>
      <p:nvGrpSpPr>
        <p:cNvPr id="66" name="Shape 66"/>
        <p:cNvGrpSpPr/>
        <p:nvPr/>
      </p:nvGrpSpPr>
      <p:grpSpPr>
        <a:xfrm>
          <a:off x="0" y="0"/>
          <a:ext cx="0" cy="0"/>
          <a:chOff x="0" y="0"/>
          <a:chExt cx="0" cy="0"/>
        </a:xfrm>
      </p:grpSpPr>
      <p:sp>
        <p:nvSpPr>
          <p:cNvPr id="67" name="Google Shape;67;p53"/>
          <p:cNvSpPr/>
          <p:nvPr/>
        </p:nvSpPr>
        <p:spPr>
          <a:xfrm>
            <a:off x="-1" y="-2945"/>
            <a:ext cx="8942227" cy="6879996"/>
          </a:xfrm>
          <a:custGeom>
            <a:rect b="b" l="l" r="r" t="t"/>
            <a:pathLst>
              <a:path extrusionOk="0" h="6844840" w="8896350">
                <a:moveTo>
                  <a:pt x="0" y="0"/>
                </a:moveTo>
                <a:lnTo>
                  <a:pt x="8896350" y="0"/>
                </a:lnTo>
                <a:lnTo>
                  <a:pt x="5486400" y="6835315"/>
                </a:lnTo>
                <a:lnTo>
                  <a:pt x="0" y="6844840"/>
                </a:lnTo>
                <a:lnTo>
                  <a:pt x="0" y="0"/>
                </a:lnTo>
                <a:close/>
              </a:path>
            </a:pathLst>
          </a:custGeom>
          <a:solidFill>
            <a:srgbClr val="E7ECF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68" name="Google Shape;68;p53"/>
          <p:cNvPicPr preferRelativeResize="0"/>
          <p:nvPr/>
        </p:nvPicPr>
        <p:blipFill rotWithShape="1">
          <a:blip r:embed="rId2">
            <a:alphaModFix/>
          </a:blip>
          <a:srcRect b="37766" l="0" r="0" t="0"/>
          <a:stretch/>
        </p:blipFill>
        <p:spPr>
          <a:xfrm>
            <a:off x="9524" y="-1849374"/>
            <a:ext cx="7004124" cy="3613135"/>
          </a:xfrm>
          <a:prstGeom prst="rect">
            <a:avLst/>
          </a:prstGeom>
          <a:noFill/>
          <a:ln>
            <a:noFill/>
          </a:ln>
        </p:spPr>
      </p:pic>
      <p:sp>
        <p:nvSpPr>
          <p:cNvPr id="69" name="Google Shape;69;p53"/>
          <p:cNvSpPr/>
          <p:nvPr/>
        </p:nvSpPr>
        <p:spPr>
          <a:xfrm>
            <a:off x="0" y="-13063"/>
            <a:ext cx="12192000" cy="1784842"/>
          </a:xfrm>
          <a:prstGeom prst="rect">
            <a:avLst/>
          </a:prstGeom>
          <a:solidFill>
            <a:srgbClr val="1F3864">
              <a:alpha val="4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grpSp>
        <p:nvGrpSpPr>
          <p:cNvPr id="70" name="Google Shape;70;p53"/>
          <p:cNvGrpSpPr/>
          <p:nvPr/>
        </p:nvGrpSpPr>
        <p:grpSpPr>
          <a:xfrm>
            <a:off x="857294" y="2370244"/>
            <a:ext cx="4756327" cy="2536467"/>
            <a:chOff x="857294" y="2370244"/>
            <a:chExt cx="4756327" cy="2536467"/>
          </a:xfrm>
        </p:grpSpPr>
        <p:cxnSp>
          <p:nvCxnSpPr>
            <p:cNvPr id="71" name="Google Shape;71;p53"/>
            <p:cNvCxnSpPr/>
            <p:nvPr/>
          </p:nvCxnSpPr>
          <p:spPr>
            <a:xfrm>
              <a:off x="857294" y="4906711"/>
              <a:ext cx="4756327" cy="0"/>
            </a:xfrm>
            <a:prstGeom prst="straightConnector1">
              <a:avLst/>
            </a:prstGeom>
            <a:noFill/>
            <a:ln cap="flat" cmpd="sng" w="9525">
              <a:solidFill>
                <a:srgbClr val="2F5496"/>
              </a:solidFill>
              <a:prstDash val="dash"/>
              <a:miter lim="800000"/>
              <a:headEnd len="sm" w="sm" type="none"/>
              <a:tailEnd len="sm" w="sm" type="none"/>
            </a:ln>
          </p:spPr>
        </p:cxnSp>
        <p:cxnSp>
          <p:nvCxnSpPr>
            <p:cNvPr id="72" name="Google Shape;72;p53"/>
            <p:cNvCxnSpPr/>
            <p:nvPr/>
          </p:nvCxnSpPr>
          <p:spPr>
            <a:xfrm>
              <a:off x="857294" y="2370244"/>
              <a:ext cx="4756327" cy="0"/>
            </a:xfrm>
            <a:prstGeom prst="straightConnector1">
              <a:avLst/>
            </a:prstGeom>
            <a:noFill/>
            <a:ln cap="flat" cmpd="sng" w="9525">
              <a:solidFill>
                <a:srgbClr val="2F5496"/>
              </a:solidFill>
              <a:prstDash val="dash"/>
              <a:miter lim="800000"/>
              <a:headEnd len="sm" w="sm" type="none"/>
              <a:tailEnd len="sm" w="sm" type="none"/>
            </a:ln>
          </p:spPr>
        </p:cxnSp>
      </p:grpSp>
      <p:sp>
        <p:nvSpPr>
          <p:cNvPr id="73" name="Google Shape;73;p53"/>
          <p:cNvSpPr txBox="1"/>
          <p:nvPr>
            <p:ph type="title"/>
          </p:nvPr>
        </p:nvSpPr>
        <p:spPr>
          <a:xfrm>
            <a:off x="857294" y="2439211"/>
            <a:ext cx="5186199" cy="2554545"/>
          </a:xfrm>
          <a:prstGeom prst="rect">
            <a:avLst/>
          </a:prstGeom>
          <a:noFill/>
          <a:ln>
            <a:noFill/>
          </a:ln>
        </p:spPr>
        <p:txBody>
          <a:bodyPr anchorCtr="0" anchor="ctr" bIns="45700" lIns="91425" spcFirstLastPara="1" rIns="91425" wrap="square" tIns="45700">
            <a:spAutoFit/>
          </a:bodyPr>
          <a:lstStyle>
            <a:lvl1pPr lvl="0" algn="l">
              <a:lnSpc>
                <a:spcPct val="100000"/>
              </a:lnSpc>
              <a:spcBef>
                <a:spcPts val="0"/>
              </a:spcBef>
              <a:spcAft>
                <a:spcPts val="0"/>
              </a:spcAft>
              <a:buClr>
                <a:srgbClr val="222A35"/>
              </a:buClr>
              <a:buSzPts val="8000"/>
              <a:buFont typeface="Arial"/>
              <a:buNone/>
              <a:defRPr sz="8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0"/>
                                        </p:tgtEl>
                                        <p:attrNameLst>
                                          <p:attrName>style.visibility</p:attrName>
                                        </p:attrNameLst>
                                      </p:cBhvr>
                                      <p:to>
                                        <p:strVal val="visible"/>
                                      </p:to>
                                    </p:set>
                                    <p:animEffect filter="fade" transition="in">
                                      <p:cBhvr>
                                        <p:cTn dur="500"/>
                                        <p:tgtEl>
                                          <p:spTgt spid="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1E8">
            <a:alpha val="61960"/>
          </a:srgbClr>
        </a:solidFill>
      </p:bgPr>
    </p:bg>
    <p:spTree>
      <p:nvGrpSpPr>
        <p:cNvPr id="9" name="Shape 9"/>
        <p:cNvGrpSpPr/>
        <p:nvPr/>
      </p:nvGrpSpPr>
      <p:grpSpPr>
        <a:xfrm>
          <a:off x="0" y="0"/>
          <a:ext cx="0" cy="0"/>
          <a:chOff x="0" y="0"/>
          <a:chExt cx="0" cy="0"/>
        </a:xfrm>
      </p:grpSpPr>
      <p:sp>
        <p:nvSpPr>
          <p:cNvPr id="10" name="Google Shape;10;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Malgun Gothic"/>
              <a:buNone/>
              <a:defRPr b="0" i="0" sz="4400" u="none" cap="none" strike="noStrike">
                <a:solidFill>
                  <a:schemeClr val="dk1"/>
                </a:solidFill>
                <a:latin typeface="Malgun Gothic"/>
                <a:ea typeface="Malgun Gothic"/>
                <a:cs typeface="Malgun Gothic"/>
                <a:sym typeface="Malgun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Malgun Gothic"/>
                <a:ea typeface="Malgun Gothic"/>
                <a:cs typeface="Malgun Gothic"/>
                <a:sym typeface="Malgun Gothic"/>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Malgun Gothic"/>
                <a:ea typeface="Malgun Gothic"/>
                <a:cs typeface="Malgun Gothic"/>
                <a:sym typeface="Malgun Gothic"/>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Malgun Gothic"/>
                <a:ea typeface="Malgun Gothic"/>
                <a:cs typeface="Malgun Gothic"/>
                <a:sym typeface="Malgun Gothic"/>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9pPr>
          </a:lstStyle>
          <a:p/>
        </p:txBody>
      </p:sp>
      <p:sp>
        <p:nvSpPr>
          <p:cNvPr id="12" name="Google Shape;1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3" name="Google Shape;1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4" name="Google Shape;1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Malgun Gothic"/>
                <a:ea typeface="Malgun Gothic"/>
                <a:cs typeface="Malgun Gothic"/>
                <a:sym typeface="Malgun Gothic"/>
              </a:defRPr>
            </a:lvl1pPr>
            <a:lvl2pPr indent="0" lvl="1" marL="0" marR="0" rtl="0" algn="r">
              <a:spcBef>
                <a:spcPts val="0"/>
              </a:spcBef>
              <a:buNone/>
              <a:defRPr b="0" i="0" sz="1200" u="none" cap="none" strike="noStrike">
                <a:solidFill>
                  <a:srgbClr val="888888"/>
                </a:solidFill>
                <a:latin typeface="Malgun Gothic"/>
                <a:ea typeface="Malgun Gothic"/>
                <a:cs typeface="Malgun Gothic"/>
                <a:sym typeface="Malgun Gothic"/>
              </a:defRPr>
            </a:lvl2pPr>
            <a:lvl3pPr indent="0" lvl="2" marL="0" marR="0" rtl="0" algn="r">
              <a:spcBef>
                <a:spcPts val="0"/>
              </a:spcBef>
              <a:buNone/>
              <a:defRPr b="0" i="0" sz="1200" u="none" cap="none" strike="noStrike">
                <a:solidFill>
                  <a:srgbClr val="888888"/>
                </a:solidFill>
                <a:latin typeface="Malgun Gothic"/>
                <a:ea typeface="Malgun Gothic"/>
                <a:cs typeface="Malgun Gothic"/>
                <a:sym typeface="Malgun Gothic"/>
              </a:defRPr>
            </a:lvl3pPr>
            <a:lvl4pPr indent="0" lvl="3" marL="0" marR="0" rtl="0" algn="r">
              <a:spcBef>
                <a:spcPts val="0"/>
              </a:spcBef>
              <a:buNone/>
              <a:defRPr b="0" i="0" sz="1200" u="none" cap="none" strike="noStrike">
                <a:solidFill>
                  <a:srgbClr val="888888"/>
                </a:solidFill>
                <a:latin typeface="Malgun Gothic"/>
                <a:ea typeface="Malgun Gothic"/>
                <a:cs typeface="Malgun Gothic"/>
                <a:sym typeface="Malgun Gothic"/>
              </a:defRPr>
            </a:lvl4pPr>
            <a:lvl5pPr indent="0" lvl="4" marL="0" marR="0" rtl="0" algn="r">
              <a:spcBef>
                <a:spcPts val="0"/>
              </a:spcBef>
              <a:buNone/>
              <a:defRPr b="0" i="0" sz="1200" u="none" cap="none" strike="noStrike">
                <a:solidFill>
                  <a:srgbClr val="888888"/>
                </a:solidFill>
                <a:latin typeface="Malgun Gothic"/>
                <a:ea typeface="Malgun Gothic"/>
                <a:cs typeface="Malgun Gothic"/>
                <a:sym typeface="Malgun Gothic"/>
              </a:defRPr>
            </a:lvl5pPr>
            <a:lvl6pPr indent="0" lvl="5" marL="0" marR="0" rtl="0" algn="r">
              <a:spcBef>
                <a:spcPts val="0"/>
              </a:spcBef>
              <a:buNone/>
              <a:defRPr b="0" i="0" sz="1200" u="none" cap="none" strike="noStrike">
                <a:solidFill>
                  <a:srgbClr val="888888"/>
                </a:solidFill>
                <a:latin typeface="Malgun Gothic"/>
                <a:ea typeface="Malgun Gothic"/>
                <a:cs typeface="Malgun Gothic"/>
                <a:sym typeface="Malgun Gothic"/>
              </a:defRPr>
            </a:lvl6pPr>
            <a:lvl7pPr indent="0" lvl="6" marL="0" marR="0" rtl="0" algn="r">
              <a:spcBef>
                <a:spcPts val="0"/>
              </a:spcBef>
              <a:buNone/>
              <a:defRPr b="0" i="0" sz="1200" u="none" cap="none" strike="noStrike">
                <a:solidFill>
                  <a:srgbClr val="888888"/>
                </a:solidFill>
                <a:latin typeface="Malgun Gothic"/>
                <a:ea typeface="Malgun Gothic"/>
                <a:cs typeface="Malgun Gothic"/>
                <a:sym typeface="Malgun Gothic"/>
              </a:defRPr>
            </a:lvl7pPr>
            <a:lvl8pPr indent="0" lvl="7" marL="0" marR="0" rtl="0" algn="r">
              <a:spcBef>
                <a:spcPts val="0"/>
              </a:spcBef>
              <a:buNone/>
              <a:defRPr b="0" i="0" sz="1200" u="none" cap="none" strike="noStrike">
                <a:solidFill>
                  <a:srgbClr val="888888"/>
                </a:solidFill>
                <a:latin typeface="Malgun Gothic"/>
                <a:ea typeface="Malgun Gothic"/>
                <a:cs typeface="Malgun Gothic"/>
                <a:sym typeface="Malgun Gothic"/>
              </a:defRPr>
            </a:lvl8pPr>
            <a:lvl9pPr indent="0" lvl="8" marL="0" marR="0" rtl="0" algn="r">
              <a:spcBef>
                <a:spcPts val="0"/>
              </a:spcBef>
              <a:buNone/>
              <a:defRPr b="0" i="0" sz="1200" u="none" cap="none" strike="noStrike">
                <a:solidFill>
                  <a:srgbClr val="888888"/>
                </a:solidFill>
                <a:latin typeface="Malgun Gothic"/>
                <a:ea typeface="Malgun Gothic"/>
                <a:cs typeface="Malgun Gothic"/>
                <a:sym typeface="Malgun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bstudy.net/983270/tehnika/primery_sovremennyh_sistem"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hyperlink" Target="https://www.comnews.ru/content/215634/2021-07-26/2021-w30/t-flex-analiz-17-novye-vozmozhnosti-inzhenernogo-analiza"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hyperlink" Target="https://www.simtec-silicon.com/CAE-analysis-in-ISR-product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hyperlink" Target="https://www.verifiedmarketreports.com/"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hyperlink" Target="https://bstudy.net/983270/tehnika/primery_sovremennyh_sistem"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hyperlink" Target="https://www.verifiedmarketreports.com/"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hyperlink" Target="https://www.verifiedmarketreports.com/blog/top-7-trends-in-computer-aided-engineering-cae-software/" TargetMode="External"/><Relationship Id="rId4" Type="http://schemas.openxmlformats.org/officeDocument/2006/relationships/hyperlink" Target="https://www.verifiedmarketreports.com/"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 Id="rId3" Type="http://schemas.openxmlformats.org/officeDocument/2006/relationships/hyperlink" Target="https://www.simtec-silicon.com/CAE-analysis-in-ISR-products" TargetMode="External"/><Relationship Id="rId4" Type="http://schemas.openxmlformats.org/officeDocument/2006/relationships/hyperlink" Target="https://www.comnews.ru/content/215634/2021-07-26/2021-w30/t-flex-analiz-17-novye-vozmozhnosti-inzhenernogo-analiza" TargetMode="External"/><Relationship Id="rId5" Type="http://schemas.openxmlformats.org/officeDocument/2006/relationships/hyperlink" Target="https://cadcamcae.lv/104" TargetMode="External"/><Relationship Id="rId6" Type="http://schemas.openxmlformats.org/officeDocument/2006/relationships/hyperlink" Target="https://isicad.ru/ru/articles.php?article_num=16587" TargetMode="External"/><Relationship Id="rId7" Type="http://schemas.openxmlformats.org/officeDocument/2006/relationships/hyperlink" Target="https://www.cleverence.ru/articles/auto-busines/cae-sistema-chto-eto-za-tekhnologiya-dlya-chego-prednaznacheny-computer-aided-engineering-programmy/"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 Id="rId3" Type="http://schemas.openxmlformats.org/officeDocument/2006/relationships/hyperlink" Target="https://www.g2.com/categories/simulation-cae" TargetMode="External"/><Relationship Id="rId4" Type="http://schemas.openxmlformats.org/officeDocument/2006/relationships/hyperlink" Target="https://www.verifiedmarketreports.com/" TargetMode="External"/><Relationship Id="rId5" Type="http://schemas.openxmlformats.org/officeDocument/2006/relationships/hyperlink" Target="https://damassets.autodesk.net/content/dam/autodesk/www/campaigns/emea/docs/ru/fy18-mechanical-engineer-modern-toolkit-ebook-ru.pdf" TargetMode="External"/><Relationship Id="rId6" Type="http://schemas.openxmlformats.org/officeDocument/2006/relationships/hyperlink" Target="https://www.linkedin.com/pulse/top-10-companies-computer-aided-engineering/" TargetMode="External"/><Relationship Id="rId7" Type="http://schemas.openxmlformats.org/officeDocument/2006/relationships/hyperlink" Target="https://bstudy.net/983270/tehnika/primery_sovremennyh_sistem"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4.xml"/><Relationship Id="rId3" Type="http://schemas.openxmlformats.org/officeDocument/2006/relationships/hyperlink" Target="mailto:ateshabaev1958@gmail.com"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
          <p:cNvSpPr txBox="1"/>
          <p:nvPr>
            <p:ph type="ctrTitle"/>
          </p:nvPr>
        </p:nvSpPr>
        <p:spPr>
          <a:xfrm>
            <a:off x="1511407" y="2838723"/>
            <a:ext cx="5126899"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chemeClr val="dk1"/>
              </a:buClr>
              <a:buSzPts val="3200"/>
              <a:buFont typeface="Arial"/>
              <a:buNone/>
            </a:pPr>
            <a:r>
              <a:rPr lang="en-US" sz="3200">
                <a:solidFill>
                  <a:schemeClr val="dk1"/>
                </a:solidFill>
                <a:latin typeface="Arial"/>
                <a:ea typeface="Arial"/>
                <a:cs typeface="Arial"/>
                <a:sym typeface="Arial"/>
              </a:rPr>
              <a:t>Engineering Analysis Tools </a:t>
            </a:r>
            <a:endParaRPr sz="3200">
              <a:solidFill>
                <a:schemeClr val="dk1"/>
              </a:solidFill>
              <a:latin typeface="Arial"/>
              <a:ea typeface="Arial"/>
              <a:cs typeface="Arial"/>
              <a:sym typeface="Arial"/>
            </a:endParaRPr>
          </a:p>
        </p:txBody>
      </p:sp>
      <p:sp>
        <p:nvSpPr>
          <p:cNvPr id="79" name="Google Shape;79;p1"/>
          <p:cNvSpPr txBox="1"/>
          <p:nvPr>
            <p:ph idx="1" type="subTitle"/>
          </p:nvPr>
        </p:nvSpPr>
        <p:spPr>
          <a:xfrm>
            <a:off x="4118579" y="126060"/>
            <a:ext cx="7821963" cy="978729"/>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lt1"/>
              </a:buClr>
              <a:buSzPts val="3200"/>
              <a:buNone/>
            </a:pPr>
            <a:r>
              <a:rPr lang="en-US" sz="3200">
                <a:latin typeface="Arial"/>
                <a:ea typeface="Arial"/>
                <a:cs typeface="Arial"/>
                <a:sym typeface="Arial"/>
              </a:rPr>
              <a:t>Engineering of CAD/CAM/CAE projects. </a:t>
            </a:r>
            <a:endParaRPr b="0">
              <a:latin typeface="Arial"/>
              <a:ea typeface="Arial"/>
              <a:cs typeface="Arial"/>
              <a:sym typeface="Arial"/>
            </a:endParaRPr>
          </a:p>
        </p:txBody>
      </p:sp>
      <p:grpSp>
        <p:nvGrpSpPr>
          <p:cNvPr id="80" name="Google Shape;80;p1"/>
          <p:cNvGrpSpPr/>
          <p:nvPr/>
        </p:nvGrpSpPr>
        <p:grpSpPr>
          <a:xfrm>
            <a:off x="2434927" y="540020"/>
            <a:ext cx="1633103" cy="1290448"/>
            <a:chOff x="2434927" y="600476"/>
            <a:chExt cx="1633103" cy="1290448"/>
          </a:xfrm>
        </p:grpSpPr>
        <p:sp>
          <p:nvSpPr>
            <p:cNvPr id="81" name="Google Shape;81;p1"/>
            <p:cNvSpPr/>
            <p:nvPr/>
          </p:nvSpPr>
          <p:spPr>
            <a:xfrm>
              <a:off x="2434927" y="600476"/>
              <a:ext cx="1633103" cy="1290448"/>
            </a:xfrm>
            <a:custGeom>
              <a:rect b="b" l="l" r="r" t="t"/>
              <a:pathLst>
                <a:path extrusionOk="0" h="1188723" w="1578927">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D9E1E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2" name="Google Shape;82;p1"/>
            <p:cNvSpPr txBox="1"/>
            <p:nvPr/>
          </p:nvSpPr>
          <p:spPr>
            <a:xfrm>
              <a:off x="2492532" y="1121173"/>
              <a:ext cx="156703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3200" u="none" cap="none" strike="noStrike">
                  <a:solidFill>
                    <a:srgbClr val="282C37"/>
                  </a:solidFill>
                  <a:latin typeface="Arial"/>
                  <a:ea typeface="Arial"/>
                  <a:cs typeface="Arial"/>
                  <a:sym typeface="Arial"/>
                </a:rPr>
                <a:t>Week 7</a:t>
              </a:r>
              <a:endParaRPr sz="3200">
                <a:solidFill>
                  <a:srgbClr val="282C37"/>
                </a:solidFill>
                <a:latin typeface="Arial"/>
                <a:ea typeface="Arial"/>
                <a:cs typeface="Arial"/>
                <a:sym typeface="Arial"/>
              </a:endParaRPr>
            </a:p>
          </p:txBody>
        </p:sp>
      </p:grpSp>
      <p:sp>
        <p:nvSpPr>
          <p:cNvPr id="83" name="Google Shape;83;p1"/>
          <p:cNvSpPr txBox="1"/>
          <p:nvPr/>
        </p:nvSpPr>
        <p:spPr>
          <a:xfrm>
            <a:off x="2216915" y="5765521"/>
            <a:ext cx="2868963"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500">
                <a:solidFill>
                  <a:srgbClr val="29455F"/>
                </a:solidFill>
                <a:latin typeface="Arial"/>
                <a:ea typeface="Arial"/>
                <a:cs typeface="Arial"/>
                <a:sym typeface="Arial"/>
              </a:rPr>
              <a:t>Teshabaev  Anvar  E. </a:t>
            </a:r>
            <a:endParaRPr sz="2500">
              <a:solidFill>
                <a:srgbClr val="29455F"/>
              </a:solidFill>
              <a:latin typeface="Arial"/>
              <a:ea typeface="Arial"/>
              <a:cs typeface="Arial"/>
              <a:sym typeface="Arial"/>
            </a:endParaRPr>
          </a:p>
        </p:txBody>
      </p:sp>
      <p:cxnSp>
        <p:nvCxnSpPr>
          <p:cNvPr id="84" name="Google Shape;84;p1"/>
          <p:cNvCxnSpPr/>
          <p:nvPr/>
        </p:nvCxnSpPr>
        <p:spPr>
          <a:xfrm flipH="1" rot="10800000">
            <a:off x="417201" y="4327542"/>
            <a:ext cx="5961917" cy="33420"/>
          </a:xfrm>
          <a:prstGeom prst="straightConnector1">
            <a:avLst/>
          </a:prstGeom>
          <a:noFill/>
          <a:ln cap="flat" cmpd="sng" w="9525">
            <a:solidFill>
              <a:schemeClr val="lt1"/>
            </a:solidFill>
            <a:prstDash val="dashDot"/>
            <a:miter lim="800000"/>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80"/>
                                        </p:tgtEl>
                                        <p:attrNameLst>
                                          <p:attrName>style.visibility</p:attrName>
                                        </p:attrNameLst>
                                      </p:cBhvr>
                                      <p:to>
                                        <p:strVal val="visible"/>
                                      </p:to>
                                    </p:set>
                                    <p:animEffect filter="fade" transition="in">
                                      <p:cBhvr>
                                        <p:cTn dur="500"/>
                                        <p:tgtEl>
                                          <p:spTgt spid="80"/>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84"/>
                                        </p:tgtEl>
                                        <p:attrNameLst>
                                          <p:attrName>style.visibility</p:attrName>
                                        </p:attrNameLst>
                                      </p:cBhvr>
                                      <p:to>
                                        <p:strVal val="visible"/>
                                      </p:to>
                                    </p:set>
                                    <p:animEffect filter="fade" transition="in">
                                      <p:cBhvr>
                                        <p:cTn dur="500"/>
                                        <p:tgtEl>
                                          <p:spTgt spid="84"/>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78"/>
                                        </p:tgtEl>
                                        <p:attrNameLst>
                                          <p:attrName>style.visibility</p:attrName>
                                        </p:attrNameLst>
                                      </p:cBhvr>
                                      <p:to>
                                        <p:strVal val="visible"/>
                                      </p:to>
                                    </p:set>
                                    <p:animEffect filter="fade" transition="in">
                                      <p:cBhvr>
                                        <p:cTn dur="500"/>
                                        <p:tgtEl>
                                          <p:spTgt spid="78"/>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83"/>
                                        </p:tgtEl>
                                        <p:attrNameLst>
                                          <p:attrName>style.visibility</p:attrName>
                                        </p:attrNameLst>
                                      </p:cBhvr>
                                      <p:to>
                                        <p:strVal val="visible"/>
                                      </p:to>
                                    </p:set>
                                    <p:animEffect filter="fade" transition="in">
                                      <p:cBhvr>
                                        <p:cTn dur="500"/>
                                        <p:tgtEl>
                                          <p:spTgt spid="8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nvSpPr>
        <p:spPr>
          <a:xfrm>
            <a:off x="4623876" y="104598"/>
            <a:ext cx="6493950"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2800">
                <a:solidFill>
                  <a:schemeClr val="dk1"/>
                </a:solidFill>
                <a:latin typeface="Arial"/>
                <a:ea typeface="Arial"/>
                <a:cs typeface="Arial"/>
                <a:sym typeface="Arial"/>
              </a:rPr>
              <a:t>Engineering of CAD/CAM/CAE projects</a:t>
            </a:r>
            <a:endParaRPr sz="3000">
              <a:solidFill>
                <a:schemeClr val="lt1"/>
              </a:solidFill>
              <a:latin typeface="Arial"/>
              <a:ea typeface="Arial"/>
              <a:cs typeface="Arial"/>
              <a:sym typeface="Arial"/>
            </a:endParaRPr>
          </a:p>
        </p:txBody>
      </p:sp>
      <p:grpSp>
        <p:nvGrpSpPr>
          <p:cNvPr id="91" name="Google Shape;91;p2"/>
          <p:cNvGrpSpPr/>
          <p:nvPr/>
        </p:nvGrpSpPr>
        <p:grpSpPr>
          <a:xfrm>
            <a:off x="1017235" y="4447283"/>
            <a:ext cx="551291" cy="662579"/>
            <a:chOff x="1017235" y="4447283"/>
            <a:chExt cx="551291" cy="662579"/>
          </a:xfrm>
        </p:grpSpPr>
        <p:sp>
          <p:nvSpPr>
            <p:cNvPr id="92" name="Google Shape;92;p2"/>
            <p:cNvSpPr txBox="1"/>
            <p:nvPr/>
          </p:nvSpPr>
          <p:spPr>
            <a:xfrm>
              <a:off x="1184027" y="4448142"/>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93" name="Google Shape;93;p2"/>
            <p:cNvSpPr/>
            <p:nvPr/>
          </p:nvSpPr>
          <p:spPr>
            <a:xfrm>
              <a:off x="1017235" y="4447283"/>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4" name="Google Shape;94;p2"/>
            <p:cNvSpPr txBox="1"/>
            <p:nvPr/>
          </p:nvSpPr>
          <p:spPr>
            <a:xfrm>
              <a:off x="1100140" y="4463512"/>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Arial"/>
                  <a:ea typeface="Arial"/>
                  <a:cs typeface="Arial"/>
                  <a:sym typeface="Arial"/>
                </a:rPr>
                <a:t>4</a:t>
              </a:r>
              <a:endParaRPr sz="2800">
                <a:solidFill>
                  <a:schemeClr val="lt1"/>
                </a:solidFill>
                <a:latin typeface="Arial"/>
                <a:ea typeface="Arial"/>
                <a:cs typeface="Arial"/>
                <a:sym typeface="Arial"/>
              </a:endParaRPr>
            </a:p>
          </p:txBody>
        </p:sp>
      </p:grpSp>
      <p:grpSp>
        <p:nvGrpSpPr>
          <p:cNvPr id="95" name="Google Shape;95;p2"/>
          <p:cNvGrpSpPr/>
          <p:nvPr/>
        </p:nvGrpSpPr>
        <p:grpSpPr>
          <a:xfrm>
            <a:off x="1016094" y="2128912"/>
            <a:ext cx="8708931" cy="2754600"/>
            <a:chOff x="434203" y="2091128"/>
            <a:chExt cx="11141121" cy="2430150"/>
          </a:xfrm>
        </p:grpSpPr>
        <p:sp>
          <p:nvSpPr>
            <p:cNvPr id="96" name="Google Shape;96;p2"/>
            <p:cNvSpPr/>
            <p:nvPr/>
          </p:nvSpPr>
          <p:spPr>
            <a:xfrm>
              <a:off x="532676" y="2131172"/>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97" name="Google Shape;97;p2"/>
            <p:cNvGrpSpPr/>
            <p:nvPr/>
          </p:nvGrpSpPr>
          <p:grpSpPr>
            <a:xfrm>
              <a:off x="434203" y="2091128"/>
              <a:ext cx="11141121" cy="2430150"/>
              <a:chOff x="434203" y="2091128"/>
              <a:chExt cx="11141121" cy="2430150"/>
            </a:xfrm>
          </p:grpSpPr>
          <p:sp>
            <p:nvSpPr>
              <p:cNvPr id="98" name="Google Shape;98;p2"/>
              <p:cNvSpPr txBox="1"/>
              <p:nvPr/>
            </p:nvSpPr>
            <p:spPr>
              <a:xfrm>
                <a:off x="1118716" y="2091128"/>
                <a:ext cx="10456608" cy="24301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C00000"/>
                    </a:solidFill>
                    <a:latin typeface="Arial"/>
                    <a:ea typeface="Arial"/>
                    <a:cs typeface="Arial"/>
                    <a:sym typeface="Arial"/>
                  </a:rPr>
                  <a:t> KMT tizimlari</a:t>
                </a:r>
                <a:endParaRPr b="1" sz="3200">
                  <a:solidFill>
                    <a:srgbClr val="C00000"/>
                  </a:solidFill>
                  <a:latin typeface="Arial"/>
                  <a:ea typeface="Arial"/>
                  <a:cs typeface="Arial"/>
                  <a:sym typeface="Arial"/>
                </a:endParaRPr>
              </a:p>
              <a:p>
                <a:pPr indent="0" lvl="0" marL="0" marR="0" rtl="0" algn="l">
                  <a:spcBef>
                    <a:spcPts val="1800"/>
                  </a:spcBef>
                  <a:spcAft>
                    <a:spcPts val="0"/>
                  </a:spcAft>
                  <a:buNone/>
                </a:pPr>
                <a:r>
                  <a:rPr b="1" lang="en-US" sz="3200">
                    <a:solidFill>
                      <a:srgbClr val="C00000"/>
                    </a:solidFill>
                    <a:latin typeface="Arial"/>
                    <a:ea typeface="Arial"/>
                    <a:cs typeface="Arial"/>
                    <a:sym typeface="Arial"/>
                  </a:rPr>
                  <a:t> KMT vositalaridan foydalanish </a:t>
                </a:r>
                <a:endParaRPr/>
              </a:p>
              <a:p>
                <a:pPr indent="0" lvl="0" marL="0" marR="0" rtl="0" algn="l">
                  <a:spcBef>
                    <a:spcPts val="1800"/>
                  </a:spcBef>
                  <a:spcAft>
                    <a:spcPts val="0"/>
                  </a:spcAft>
                  <a:buNone/>
                </a:pPr>
                <a:r>
                  <a:rPr b="1" lang="en-US" sz="3200">
                    <a:solidFill>
                      <a:srgbClr val="C00000"/>
                    </a:solidFill>
                    <a:latin typeface="Arial"/>
                    <a:ea typeface="Arial"/>
                    <a:cs typeface="Arial"/>
                    <a:sym typeface="Arial"/>
                  </a:rPr>
                  <a:t>Muhandislik tahlilda yangi texnologiyalar</a:t>
                </a:r>
                <a:endParaRPr b="1" sz="3200">
                  <a:solidFill>
                    <a:srgbClr val="C00000"/>
                  </a:solidFill>
                  <a:latin typeface="Arial"/>
                  <a:ea typeface="Arial"/>
                  <a:cs typeface="Arial"/>
                  <a:sym typeface="Arial"/>
                </a:endParaRPr>
              </a:p>
              <a:p>
                <a:pPr indent="0" lvl="0" marL="0" marR="0" rtl="0" algn="l">
                  <a:spcBef>
                    <a:spcPts val="1800"/>
                  </a:spcBef>
                  <a:spcAft>
                    <a:spcPts val="0"/>
                  </a:spcAft>
                  <a:buNone/>
                </a:pPr>
                <a:r>
                  <a:rPr b="1" lang="en-US" sz="3200">
                    <a:solidFill>
                      <a:srgbClr val="C00000"/>
                    </a:solidFill>
                    <a:latin typeface="Arial"/>
                    <a:ea typeface="Arial"/>
                    <a:cs typeface="Arial"/>
                    <a:sym typeface="Arial"/>
                  </a:rPr>
                  <a:t>KMT ning rivojlanish yonalishlari</a:t>
                </a:r>
                <a:endParaRPr b="1" sz="3200">
                  <a:solidFill>
                    <a:srgbClr val="C00000"/>
                  </a:solidFill>
                  <a:latin typeface="Arial"/>
                  <a:ea typeface="Arial"/>
                  <a:cs typeface="Arial"/>
                  <a:sym typeface="Arial"/>
                </a:endParaRPr>
              </a:p>
            </p:txBody>
          </p:sp>
          <p:sp>
            <p:nvSpPr>
              <p:cNvPr id="99" name="Google Shape;99;p2"/>
              <p:cNvSpPr txBox="1"/>
              <p:nvPr/>
            </p:nvSpPr>
            <p:spPr>
              <a:xfrm>
                <a:off x="608024" y="2166451"/>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Arial"/>
                    <a:ea typeface="Arial"/>
                    <a:cs typeface="Arial"/>
                    <a:sym typeface="Arial"/>
                  </a:rPr>
                  <a:t>1</a:t>
                </a:r>
                <a:endParaRPr sz="2800">
                  <a:solidFill>
                    <a:schemeClr val="lt1"/>
                  </a:solidFill>
                  <a:latin typeface="Arial"/>
                  <a:ea typeface="Arial"/>
                  <a:cs typeface="Arial"/>
                  <a:sym typeface="Arial"/>
                </a:endParaRPr>
              </a:p>
            </p:txBody>
          </p:sp>
          <p:cxnSp>
            <p:nvCxnSpPr>
              <p:cNvPr id="100" name="Google Shape;100;p2"/>
              <p:cNvCxnSpPr/>
              <p:nvPr/>
            </p:nvCxnSpPr>
            <p:spPr>
              <a:xfrm>
                <a:off x="434203" y="2761692"/>
                <a:ext cx="8119078" cy="0"/>
              </a:xfrm>
              <a:prstGeom prst="straightConnector1">
                <a:avLst/>
              </a:prstGeom>
              <a:noFill/>
              <a:ln cap="flat" cmpd="sng" w="9525">
                <a:solidFill>
                  <a:srgbClr val="B3C6E7"/>
                </a:solidFill>
                <a:prstDash val="lgDash"/>
                <a:miter lim="800000"/>
                <a:headEnd len="sm" w="sm" type="none"/>
                <a:tailEnd len="sm" w="sm" type="none"/>
              </a:ln>
            </p:spPr>
          </p:cxnSp>
        </p:grpSp>
      </p:grpSp>
      <p:grpSp>
        <p:nvGrpSpPr>
          <p:cNvPr id="101" name="Google Shape;101;p2"/>
          <p:cNvGrpSpPr/>
          <p:nvPr/>
        </p:nvGrpSpPr>
        <p:grpSpPr>
          <a:xfrm>
            <a:off x="434203" y="2874980"/>
            <a:ext cx="7795397" cy="670874"/>
            <a:chOff x="434203" y="2874980"/>
            <a:chExt cx="7795397" cy="670874"/>
          </a:xfrm>
        </p:grpSpPr>
        <p:sp>
          <p:nvSpPr>
            <p:cNvPr id="102" name="Google Shape;102;p2"/>
            <p:cNvSpPr txBox="1"/>
            <p:nvPr/>
          </p:nvSpPr>
          <p:spPr>
            <a:xfrm>
              <a:off x="1140487" y="2874980"/>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103" name="Google Shape;103;p2"/>
            <p:cNvSpPr/>
            <p:nvPr/>
          </p:nvSpPr>
          <p:spPr>
            <a:xfrm>
              <a:off x="1055205" y="2908058"/>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4" name="Google Shape;104;p2"/>
            <p:cNvSpPr txBox="1"/>
            <p:nvPr/>
          </p:nvSpPr>
          <p:spPr>
            <a:xfrm>
              <a:off x="1168339" y="2901616"/>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Arial"/>
                  <a:ea typeface="Arial"/>
                  <a:cs typeface="Arial"/>
                  <a:sym typeface="Arial"/>
                </a:rPr>
                <a:t>2 </a:t>
              </a:r>
              <a:endParaRPr sz="2800">
                <a:solidFill>
                  <a:schemeClr val="lt1"/>
                </a:solidFill>
                <a:latin typeface="Arial"/>
                <a:ea typeface="Arial"/>
                <a:cs typeface="Arial"/>
                <a:sym typeface="Arial"/>
              </a:endParaRPr>
            </a:p>
          </p:txBody>
        </p:sp>
        <p:cxnSp>
          <p:nvCxnSpPr>
            <p:cNvPr id="105" name="Google Shape;105;p2"/>
            <p:cNvCxnSpPr/>
            <p:nvPr/>
          </p:nvCxnSpPr>
          <p:spPr>
            <a:xfrm>
              <a:off x="434203" y="3545854"/>
              <a:ext cx="7795397" cy="0"/>
            </a:xfrm>
            <a:prstGeom prst="straightConnector1">
              <a:avLst/>
            </a:prstGeom>
            <a:noFill/>
            <a:ln cap="flat" cmpd="sng" w="9525">
              <a:solidFill>
                <a:srgbClr val="B3C6E7"/>
              </a:solidFill>
              <a:prstDash val="lgDash"/>
              <a:miter lim="800000"/>
              <a:headEnd len="sm" w="sm" type="none"/>
              <a:tailEnd len="sm" w="sm" type="none"/>
            </a:ln>
          </p:spPr>
        </p:cxnSp>
      </p:grpSp>
      <p:grpSp>
        <p:nvGrpSpPr>
          <p:cNvPr id="106" name="Google Shape;106;p2"/>
          <p:cNvGrpSpPr/>
          <p:nvPr/>
        </p:nvGrpSpPr>
        <p:grpSpPr>
          <a:xfrm>
            <a:off x="434203" y="3655824"/>
            <a:ext cx="7415071" cy="667230"/>
            <a:chOff x="434203" y="3655824"/>
            <a:chExt cx="7415071" cy="667230"/>
          </a:xfrm>
        </p:grpSpPr>
        <p:sp>
          <p:nvSpPr>
            <p:cNvPr id="107" name="Google Shape;107;p2"/>
            <p:cNvSpPr txBox="1"/>
            <p:nvPr/>
          </p:nvSpPr>
          <p:spPr>
            <a:xfrm>
              <a:off x="1162257" y="3661225"/>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108" name="Google Shape;108;p2"/>
            <p:cNvSpPr/>
            <p:nvPr/>
          </p:nvSpPr>
          <p:spPr>
            <a:xfrm>
              <a:off x="1040092" y="3655824"/>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9" name="Google Shape;109;p2"/>
            <p:cNvSpPr txBox="1"/>
            <p:nvPr/>
          </p:nvSpPr>
          <p:spPr>
            <a:xfrm>
              <a:off x="1100326" y="3719363"/>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Arial"/>
                  <a:ea typeface="Arial"/>
                  <a:cs typeface="Arial"/>
                  <a:sym typeface="Arial"/>
                </a:rPr>
                <a:t>3</a:t>
              </a:r>
              <a:endParaRPr sz="2800">
                <a:solidFill>
                  <a:schemeClr val="lt1"/>
                </a:solidFill>
                <a:latin typeface="Arial"/>
                <a:ea typeface="Arial"/>
                <a:cs typeface="Arial"/>
                <a:sym typeface="Arial"/>
              </a:endParaRPr>
            </a:p>
          </p:txBody>
        </p:sp>
        <p:cxnSp>
          <p:nvCxnSpPr>
            <p:cNvPr id="110" name="Google Shape;110;p2"/>
            <p:cNvCxnSpPr/>
            <p:nvPr/>
          </p:nvCxnSpPr>
          <p:spPr>
            <a:xfrm>
              <a:off x="434203" y="4323054"/>
              <a:ext cx="7415071" cy="0"/>
            </a:xfrm>
            <a:prstGeom prst="straightConnector1">
              <a:avLst/>
            </a:prstGeom>
            <a:noFill/>
            <a:ln cap="flat" cmpd="sng" w="9525">
              <a:solidFill>
                <a:srgbClr val="B3C6E7"/>
              </a:solidFill>
              <a:prstDash val="lgDash"/>
              <a:miter lim="800000"/>
              <a:headEnd len="sm" w="sm" type="none"/>
              <a:tailEnd len="sm" w="sm" type="none"/>
            </a:ln>
          </p:spPr>
        </p:cxnSp>
      </p:grpSp>
      <p:grpSp>
        <p:nvGrpSpPr>
          <p:cNvPr id="111" name="Google Shape;111;p2"/>
          <p:cNvGrpSpPr/>
          <p:nvPr/>
        </p:nvGrpSpPr>
        <p:grpSpPr>
          <a:xfrm>
            <a:off x="1084723" y="532065"/>
            <a:ext cx="3346717" cy="1370910"/>
            <a:chOff x="11625" y="448938"/>
            <a:chExt cx="3346717" cy="1370910"/>
          </a:xfrm>
        </p:grpSpPr>
        <p:sp>
          <p:nvSpPr>
            <p:cNvPr id="112" name="Google Shape;112;p2"/>
            <p:cNvSpPr/>
            <p:nvPr/>
          </p:nvSpPr>
          <p:spPr>
            <a:xfrm>
              <a:off x="554410" y="827201"/>
              <a:ext cx="2803932" cy="992647"/>
            </a:xfrm>
            <a:prstGeom prst="round2DiagRect">
              <a:avLst>
                <a:gd fmla="val 34495" name="adj1"/>
                <a:gd fmla="val 0" name="adj2"/>
              </a:avLst>
            </a:prstGeom>
            <a:solidFill>
              <a:srgbClr val="595959">
                <a:alpha val="2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3" name="Google Shape;113;p2"/>
            <p:cNvSpPr/>
            <p:nvPr/>
          </p:nvSpPr>
          <p:spPr>
            <a:xfrm>
              <a:off x="343459" y="448938"/>
              <a:ext cx="2649123" cy="1188723"/>
            </a:xfrm>
            <a:custGeom>
              <a:rect b="b" l="l" r="r" t="t"/>
              <a:pathLst>
                <a:path extrusionOk="0" h="1188723" w="1578927">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2B90D9">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4" name="Google Shape;114;p2"/>
            <p:cNvSpPr/>
            <p:nvPr/>
          </p:nvSpPr>
          <p:spPr>
            <a:xfrm>
              <a:off x="11625" y="757531"/>
              <a:ext cx="2768138"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en-US" sz="4000" u="none" cap="none" strike="noStrike">
                  <a:solidFill>
                    <a:schemeClr val="lt1"/>
                  </a:solidFill>
                  <a:latin typeface="Arial"/>
                  <a:ea typeface="Arial"/>
                  <a:cs typeface="Arial"/>
                  <a:sym typeface="Arial"/>
                </a:rPr>
                <a:t>Contents</a:t>
              </a:r>
              <a:endParaRPr b="1" i="0" sz="4000" u="none" cap="none" strike="noStrike">
                <a:solidFill>
                  <a:schemeClr val="lt1"/>
                </a:solidFill>
                <a:latin typeface="Arial"/>
                <a:ea typeface="Arial"/>
                <a:cs typeface="Arial"/>
                <a:sym typeface="Arial"/>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11"/>
                                        </p:tgtEl>
                                        <p:attrNameLst>
                                          <p:attrName>style.visibility</p:attrName>
                                        </p:attrNameLst>
                                      </p:cBhvr>
                                      <p:to>
                                        <p:strVal val="visible"/>
                                      </p:to>
                                    </p:set>
                                    <p:animEffect filter="fade" transition="in">
                                      <p:cBhvr>
                                        <p:cTn dur="500"/>
                                        <p:tgtEl>
                                          <p:spTgt spid="11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95"/>
                                        </p:tgtEl>
                                        <p:attrNameLst>
                                          <p:attrName>style.visibility</p:attrName>
                                        </p:attrNameLst>
                                      </p:cBhvr>
                                      <p:to>
                                        <p:strVal val="visible"/>
                                      </p:to>
                                    </p:set>
                                    <p:animEffect filter="fade" transition="in">
                                      <p:cBhvr>
                                        <p:cTn dur="500"/>
                                        <p:tgtEl>
                                          <p:spTgt spid="95"/>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01"/>
                                        </p:tgtEl>
                                        <p:attrNameLst>
                                          <p:attrName>style.visibility</p:attrName>
                                        </p:attrNameLst>
                                      </p:cBhvr>
                                      <p:to>
                                        <p:strVal val="visible"/>
                                      </p:to>
                                    </p:set>
                                    <p:animEffect filter="fade" transition="in">
                                      <p:cBhvr>
                                        <p:cTn dur="500"/>
                                        <p:tgtEl>
                                          <p:spTgt spid="101"/>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106"/>
                                        </p:tgtEl>
                                        <p:attrNameLst>
                                          <p:attrName>style.visibility</p:attrName>
                                        </p:attrNameLst>
                                      </p:cBhvr>
                                      <p:to>
                                        <p:strVal val="visible"/>
                                      </p:to>
                                    </p:set>
                                    <p:animEffect filter="fade" transition="in">
                                      <p:cBhvr>
                                        <p:cTn dur="500"/>
                                        <p:tgtEl>
                                          <p:spTgt spid="106"/>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91"/>
                                        </p:tgtEl>
                                        <p:attrNameLst>
                                          <p:attrName>style.visibility</p:attrName>
                                        </p:attrNameLst>
                                      </p:cBhvr>
                                      <p:to>
                                        <p:strVal val="visible"/>
                                      </p:to>
                                    </p:set>
                                    <p:animEffect filter="fade" transition="in">
                                      <p:cBhvr>
                                        <p:cTn dur="500"/>
                                        <p:tgtEl>
                                          <p:spTgt spid="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3"/>
          <p:cNvSpPr txBox="1"/>
          <p:nvPr>
            <p:ph type="title"/>
          </p:nvPr>
        </p:nvSpPr>
        <p:spPr>
          <a:xfrm>
            <a:off x="1109393" y="257499"/>
            <a:ext cx="5110252" cy="507831"/>
          </a:xfrm>
          <a:prstGeom prst="rect">
            <a:avLst/>
          </a:prstGeom>
          <a:noFill/>
          <a:ln>
            <a:noFill/>
          </a:ln>
        </p:spPr>
        <p:txBody>
          <a:bodyPr anchorCtr="0" anchor="ctr" bIns="45700" lIns="91425" spcFirstLastPara="1" rIns="91425" wrap="square" tIns="45700">
            <a:spAutoFit/>
          </a:bodyPr>
          <a:lstStyle/>
          <a:p>
            <a:pPr indent="0" lvl="0" marL="0" rtl="0" algn="r">
              <a:lnSpc>
                <a:spcPct val="90000"/>
              </a:lnSpc>
              <a:spcBef>
                <a:spcPts val="0"/>
              </a:spcBef>
              <a:spcAft>
                <a:spcPts val="0"/>
              </a:spcAft>
              <a:buClr>
                <a:srgbClr val="C00000"/>
              </a:buClr>
              <a:buSzPts val="3000"/>
              <a:buFont typeface="Arial"/>
              <a:buNone/>
            </a:pPr>
            <a:r>
              <a:rPr b="1" lang="en-US" sz="3000">
                <a:solidFill>
                  <a:srgbClr val="C00000"/>
                </a:solidFill>
                <a:latin typeface="Arial"/>
                <a:ea typeface="Arial"/>
                <a:cs typeface="Arial"/>
                <a:sym typeface="Arial"/>
              </a:rPr>
              <a:t>  KMT maqsad va vazifalari </a:t>
            </a:r>
            <a:endParaRPr sz="3000">
              <a:solidFill>
                <a:srgbClr val="C00000"/>
              </a:solidFill>
              <a:latin typeface="Arial"/>
              <a:ea typeface="Arial"/>
              <a:cs typeface="Arial"/>
              <a:sym typeface="Arial"/>
            </a:endParaRPr>
          </a:p>
        </p:txBody>
      </p:sp>
      <p:sp>
        <p:nvSpPr>
          <p:cNvPr id="120" name="Google Shape;120;p3"/>
          <p:cNvSpPr txBox="1"/>
          <p:nvPr>
            <p:ph idx="4294967295" type="sldNum"/>
          </p:nvPr>
        </p:nvSpPr>
        <p:spPr>
          <a:xfrm>
            <a:off x="1699979" y="6049547"/>
            <a:ext cx="560142"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b="1" lang="en-US" sz="2400">
                <a:solidFill>
                  <a:schemeClr val="dk1"/>
                </a:solidFill>
                <a:latin typeface="Arial"/>
                <a:ea typeface="Arial"/>
                <a:cs typeface="Arial"/>
                <a:sym typeface="Arial"/>
              </a:rPr>
              <a:t>‹#›</a:t>
            </a:fld>
            <a:endParaRPr b="1" sz="2400">
              <a:solidFill>
                <a:schemeClr val="dk1"/>
              </a:solidFill>
              <a:latin typeface="Arial"/>
              <a:ea typeface="Arial"/>
              <a:cs typeface="Arial"/>
              <a:sym typeface="Arial"/>
            </a:endParaRPr>
          </a:p>
        </p:txBody>
      </p:sp>
      <p:sp>
        <p:nvSpPr>
          <p:cNvPr id="121" name="Google Shape;121;p3"/>
          <p:cNvSpPr txBox="1"/>
          <p:nvPr/>
        </p:nvSpPr>
        <p:spPr>
          <a:xfrm>
            <a:off x="1834911" y="5578775"/>
            <a:ext cx="512445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Adabiyot tahlili va shahsiy ma’lumotlar</a:t>
            </a:r>
            <a:endParaRPr sz="1800">
              <a:solidFill>
                <a:schemeClr val="dk1"/>
              </a:solidFill>
              <a:latin typeface="Malgun Gothic"/>
              <a:ea typeface="Malgun Gothic"/>
              <a:cs typeface="Malgun Gothic"/>
              <a:sym typeface="Malgun Gothic"/>
            </a:endParaRPr>
          </a:p>
        </p:txBody>
      </p:sp>
      <p:sp>
        <p:nvSpPr>
          <p:cNvPr id="122" name="Google Shape;122;p3"/>
          <p:cNvSpPr txBox="1"/>
          <p:nvPr/>
        </p:nvSpPr>
        <p:spPr>
          <a:xfrm>
            <a:off x="1371600" y="1304925"/>
            <a:ext cx="749617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123" name="Google Shape;123;p3"/>
          <p:cNvSpPr txBox="1"/>
          <p:nvPr/>
        </p:nvSpPr>
        <p:spPr>
          <a:xfrm>
            <a:off x="990600" y="1095375"/>
            <a:ext cx="7553325" cy="452431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Korxonada kerak bo'lsa:</a:t>
            </a:r>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dizayn echimlarining to'g'riligini tekshirish,</a:t>
            </a:r>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mahsulot prototiplari sonini va sinovlari hajmini      kamaytirish,</a:t>
            </a:r>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tanlash uchun ko‘p dizayn variantlarini o'rganish,</a:t>
            </a:r>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mahsulot dizayni va bozor talablari muvofiqligini      tekshirish,</a:t>
            </a:r>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mahsulotda topilgan mahalliy muammoni hal qilis</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yangi yuqori texnologiyali mahsulotlarni loyihalash va hisoblash metodologiyasini yaratish,</a:t>
            </a:r>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yuqori texnologiyali mahsulotning parametrlari       optimallashtirish. </a:t>
            </a:r>
            <a:endParaRPr sz="24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19"/>
                                        </p:tgtEl>
                                        <p:attrNameLst>
                                          <p:attrName>style.visibility</p:attrName>
                                        </p:attrNameLst>
                                      </p:cBhvr>
                                      <p:to>
                                        <p:strVal val="visible"/>
                                      </p:to>
                                    </p:set>
                                    <p:animEffect filter="fade" transition="in">
                                      <p:cBhvr>
                                        <p:cTn dur="1000"/>
                                        <p:tgtEl>
                                          <p:spTgt spid="1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4"/>
          <p:cNvSpPr txBox="1"/>
          <p:nvPr>
            <p:ph type="title"/>
          </p:nvPr>
        </p:nvSpPr>
        <p:spPr>
          <a:xfrm>
            <a:off x="1027392" y="354630"/>
            <a:ext cx="5192447" cy="535531"/>
          </a:xfrm>
          <a:prstGeom prst="rect">
            <a:avLst/>
          </a:prstGeom>
          <a:noFill/>
          <a:ln>
            <a:noFill/>
          </a:ln>
        </p:spPr>
        <p:txBody>
          <a:bodyPr anchorCtr="0" anchor="ctr" bIns="45700" lIns="91425" spcFirstLastPara="1" rIns="91425" wrap="square" tIns="45700">
            <a:spAutoFit/>
          </a:bodyPr>
          <a:lstStyle/>
          <a:p>
            <a:pPr indent="0" lvl="0" marL="0" rtl="0" algn="r">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  Foydalanadigan tizimlar</a:t>
            </a:r>
            <a:endParaRPr sz="3200">
              <a:solidFill>
                <a:srgbClr val="C00000"/>
              </a:solidFill>
              <a:latin typeface="Arial"/>
              <a:ea typeface="Arial"/>
              <a:cs typeface="Arial"/>
              <a:sym typeface="Arial"/>
            </a:endParaRPr>
          </a:p>
        </p:txBody>
      </p:sp>
      <p:sp>
        <p:nvSpPr>
          <p:cNvPr id="129" name="Google Shape;129;p4"/>
          <p:cNvSpPr txBox="1"/>
          <p:nvPr>
            <p:ph idx="4294967295" type="sldNum"/>
          </p:nvPr>
        </p:nvSpPr>
        <p:spPr>
          <a:xfrm>
            <a:off x="1543021" y="6125653"/>
            <a:ext cx="592855" cy="57595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800">
                <a:solidFill>
                  <a:schemeClr val="dk1"/>
                </a:solidFill>
                <a:latin typeface="Arial"/>
                <a:ea typeface="Arial"/>
                <a:cs typeface="Arial"/>
                <a:sym typeface="Arial"/>
              </a:rPr>
              <a:t>‹#›</a:t>
            </a:fld>
            <a:endParaRPr b="1" sz="2800">
              <a:solidFill>
                <a:schemeClr val="dk1"/>
              </a:solidFill>
              <a:latin typeface="Arial"/>
              <a:ea typeface="Arial"/>
              <a:cs typeface="Arial"/>
              <a:sym typeface="Arial"/>
            </a:endParaRPr>
          </a:p>
        </p:txBody>
      </p:sp>
      <p:sp>
        <p:nvSpPr>
          <p:cNvPr id="130" name="Google Shape;130;p4"/>
          <p:cNvSpPr txBox="1"/>
          <p:nvPr/>
        </p:nvSpPr>
        <p:spPr>
          <a:xfrm>
            <a:off x="1075128" y="5446021"/>
            <a:ext cx="719760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Zamonaviy CAE Tizimlar </a:t>
            </a:r>
            <a:r>
              <a:rPr lang="en-US" sz="1800" u="sng">
                <a:solidFill>
                  <a:schemeClr val="dk1"/>
                </a:solidFill>
                <a:latin typeface="Malgun Gothic"/>
                <a:ea typeface="Malgun Gothic"/>
                <a:cs typeface="Malgun Gothic"/>
                <a:sym typeface="Malgun Gothic"/>
                <a:hlinkClick r:id="rId3">
                  <a:extLst>
                    <a:ext uri="{A12FA001-AC4F-418D-AE19-62706E023703}">
                      <ahyp:hlinkClr val="tx"/>
                    </a:ext>
                  </a:extLst>
                </a:hlinkClick>
              </a:rPr>
              <a:t>https://bstudy.net/983270/tehnika/primery_sovremennyh_sistem</a:t>
            </a:r>
            <a:r>
              <a:rPr lang="en-US" sz="1800">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p:txBody>
      </p:sp>
      <p:sp>
        <p:nvSpPr>
          <p:cNvPr id="131" name="Google Shape;131;p4"/>
          <p:cNvSpPr txBox="1"/>
          <p:nvPr/>
        </p:nvSpPr>
        <p:spPr>
          <a:xfrm>
            <a:off x="1187532" y="1246909"/>
            <a:ext cx="1080655" cy="369332"/>
          </a:xfrm>
          <a:prstGeom prst="rect">
            <a:avLst/>
          </a:prstGeom>
          <a:no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Loyihash </a:t>
            </a:r>
            <a:endParaRPr sz="1800">
              <a:solidFill>
                <a:schemeClr val="dk1"/>
              </a:solidFill>
              <a:latin typeface="Malgun Gothic"/>
              <a:ea typeface="Malgun Gothic"/>
              <a:cs typeface="Malgun Gothic"/>
              <a:sym typeface="Malgun Gothic"/>
            </a:endParaRPr>
          </a:p>
        </p:txBody>
      </p:sp>
      <p:sp>
        <p:nvSpPr>
          <p:cNvPr id="132" name="Google Shape;132;p4"/>
          <p:cNvSpPr txBox="1"/>
          <p:nvPr/>
        </p:nvSpPr>
        <p:spPr>
          <a:xfrm>
            <a:off x="2375066" y="1423060"/>
            <a:ext cx="2006930" cy="646331"/>
          </a:xfrm>
          <a:prstGeom prst="rect">
            <a:avLst/>
          </a:prstGeom>
          <a:no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Ishlab chiqarishni tayorlash</a:t>
            </a:r>
            <a:endParaRPr sz="1800">
              <a:solidFill>
                <a:schemeClr val="dk1"/>
              </a:solidFill>
              <a:latin typeface="Malgun Gothic"/>
              <a:ea typeface="Malgun Gothic"/>
              <a:cs typeface="Malgun Gothic"/>
              <a:sym typeface="Malgun Gothic"/>
            </a:endParaRPr>
          </a:p>
        </p:txBody>
      </p:sp>
      <p:sp>
        <p:nvSpPr>
          <p:cNvPr id="133" name="Google Shape;133;p4"/>
          <p:cNvSpPr txBox="1"/>
          <p:nvPr/>
        </p:nvSpPr>
        <p:spPr>
          <a:xfrm>
            <a:off x="4463142" y="1777341"/>
            <a:ext cx="2006930" cy="369332"/>
          </a:xfrm>
          <a:prstGeom prst="rect">
            <a:avLst/>
          </a:prstGeom>
          <a:no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Ishlab chiqarish</a:t>
            </a:r>
            <a:endParaRPr sz="1800">
              <a:solidFill>
                <a:schemeClr val="dk1"/>
              </a:solidFill>
              <a:latin typeface="Malgun Gothic"/>
              <a:ea typeface="Malgun Gothic"/>
              <a:cs typeface="Malgun Gothic"/>
              <a:sym typeface="Malgun Gothic"/>
            </a:endParaRPr>
          </a:p>
        </p:txBody>
      </p:sp>
      <p:sp>
        <p:nvSpPr>
          <p:cNvPr id="134" name="Google Shape;134;p4"/>
          <p:cNvSpPr txBox="1"/>
          <p:nvPr/>
        </p:nvSpPr>
        <p:spPr>
          <a:xfrm>
            <a:off x="5981205" y="2321625"/>
            <a:ext cx="1535875" cy="369332"/>
          </a:xfrm>
          <a:prstGeom prst="rect">
            <a:avLst/>
          </a:prstGeom>
          <a:no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Foydalanish  </a:t>
            </a:r>
            <a:endParaRPr sz="1800">
              <a:solidFill>
                <a:schemeClr val="dk1"/>
              </a:solidFill>
              <a:latin typeface="Malgun Gothic"/>
              <a:ea typeface="Malgun Gothic"/>
              <a:cs typeface="Malgun Gothic"/>
              <a:sym typeface="Malgun Gothic"/>
            </a:endParaRPr>
          </a:p>
        </p:txBody>
      </p:sp>
      <p:sp>
        <p:nvSpPr>
          <p:cNvPr id="135" name="Google Shape;135;p4"/>
          <p:cNvSpPr txBox="1"/>
          <p:nvPr/>
        </p:nvSpPr>
        <p:spPr>
          <a:xfrm>
            <a:off x="6970815" y="3449779"/>
            <a:ext cx="1365662" cy="369332"/>
          </a:xfrm>
          <a:prstGeom prst="rect">
            <a:avLst/>
          </a:prstGeom>
          <a:no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Utilizatsiya </a:t>
            </a:r>
            <a:endParaRPr sz="1800">
              <a:solidFill>
                <a:schemeClr val="dk1"/>
              </a:solidFill>
              <a:latin typeface="Malgun Gothic"/>
              <a:ea typeface="Malgun Gothic"/>
              <a:cs typeface="Malgun Gothic"/>
              <a:sym typeface="Malgun Gothic"/>
            </a:endParaRPr>
          </a:p>
        </p:txBody>
      </p:sp>
      <p:sp>
        <p:nvSpPr>
          <p:cNvPr id="136" name="Google Shape;136;p4"/>
          <p:cNvSpPr txBox="1"/>
          <p:nvPr/>
        </p:nvSpPr>
        <p:spPr>
          <a:xfrm>
            <a:off x="1054925" y="3251859"/>
            <a:ext cx="66699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CAE</a:t>
            </a:r>
            <a:endParaRPr sz="1800">
              <a:solidFill>
                <a:schemeClr val="dk1"/>
              </a:solidFill>
              <a:latin typeface="Malgun Gothic"/>
              <a:ea typeface="Malgun Gothic"/>
              <a:cs typeface="Malgun Gothic"/>
              <a:sym typeface="Malgun Gothic"/>
            </a:endParaRPr>
          </a:p>
        </p:txBody>
      </p:sp>
      <p:sp>
        <p:nvSpPr>
          <p:cNvPr id="137" name="Google Shape;137;p4"/>
          <p:cNvSpPr txBox="1"/>
          <p:nvPr/>
        </p:nvSpPr>
        <p:spPr>
          <a:xfrm>
            <a:off x="1670464" y="3261756"/>
            <a:ext cx="66699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CAD</a:t>
            </a:r>
            <a:endParaRPr sz="1800">
              <a:solidFill>
                <a:schemeClr val="dk1"/>
              </a:solidFill>
              <a:latin typeface="Malgun Gothic"/>
              <a:ea typeface="Malgun Gothic"/>
              <a:cs typeface="Malgun Gothic"/>
              <a:sym typeface="Malgun Gothic"/>
            </a:endParaRPr>
          </a:p>
        </p:txBody>
      </p:sp>
      <p:sp>
        <p:nvSpPr>
          <p:cNvPr id="138" name="Google Shape;138;p4"/>
          <p:cNvSpPr txBox="1"/>
          <p:nvPr/>
        </p:nvSpPr>
        <p:spPr>
          <a:xfrm>
            <a:off x="2369129" y="2582883"/>
            <a:ext cx="66699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SCM</a:t>
            </a:r>
            <a:endParaRPr sz="1800">
              <a:solidFill>
                <a:schemeClr val="dk1"/>
              </a:solidFill>
              <a:latin typeface="Malgun Gothic"/>
              <a:ea typeface="Malgun Gothic"/>
              <a:cs typeface="Malgun Gothic"/>
              <a:sym typeface="Malgun Gothic"/>
            </a:endParaRPr>
          </a:p>
        </p:txBody>
      </p:sp>
      <p:sp>
        <p:nvSpPr>
          <p:cNvPr id="139" name="Google Shape;139;p4"/>
          <p:cNvSpPr txBox="1"/>
          <p:nvPr/>
        </p:nvSpPr>
        <p:spPr>
          <a:xfrm>
            <a:off x="1706089" y="3843646"/>
            <a:ext cx="7639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PDM</a:t>
            </a:r>
            <a:endParaRPr sz="1800">
              <a:solidFill>
                <a:schemeClr val="dk1"/>
              </a:solidFill>
              <a:latin typeface="Malgun Gothic"/>
              <a:ea typeface="Malgun Gothic"/>
              <a:cs typeface="Malgun Gothic"/>
              <a:sym typeface="Malgun Gothic"/>
            </a:endParaRPr>
          </a:p>
        </p:txBody>
      </p:sp>
      <p:sp>
        <p:nvSpPr>
          <p:cNvPr id="140" name="Google Shape;140;p4"/>
          <p:cNvSpPr txBox="1"/>
          <p:nvPr/>
        </p:nvSpPr>
        <p:spPr>
          <a:xfrm>
            <a:off x="3111335" y="3451760"/>
            <a:ext cx="75804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CAM</a:t>
            </a:r>
            <a:endParaRPr sz="1800">
              <a:solidFill>
                <a:schemeClr val="dk1"/>
              </a:solidFill>
              <a:latin typeface="Malgun Gothic"/>
              <a:ea typeface="Malgun Gothic"/>
              <a:cs typeface="Malgun Gothic"/>
              <a:sym typeface="Malgun Gothic"/>
            </a:endParaRPr>
          </a:p>
        </p:txBody>
      </p:sp>
      <p:sp>
        <p:nvSpPr>
          <p:cNvPr id="141" name="Google Shape;141;p4"/>
          <p:cNvSpPr txBox="1"/>
          <p:nvPr/>
        </p:nvSpPr>
        <p:spPr>
          <a:xfrm>
            <a:off x="4413663" y="3463636"/>
            <a:ext cx="66699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ERP</a:t>
            </a:r>
            <a:endParaRPr sz="1800">
              <a:solidFill>
                <a:schemeClr val="dk1"/>
              </a:solidFill>
              <a:latin typeface="Malgun Gothic"/>
              <a:ea typeface="Malgun Gothic"/>
              <a:cs typeface="Malgun Gothic"/>
              <a:sym typeface="Malgun Gothic"/>
            </a:endParaRPr>
          </a:p>
        </p:txBody>
      </p:sp>
      <p:sp>
        <p:nvSpPr>
          <p:cNvPr id="142" name="Google Shape;142;p4"/>
          <p:cNvSpPr txBox="1"/>
          <p:nvPr/>
        </p:nvSpPr>
        <p:spPr>
          <a:xfrm>
            <a:off x="5138057" y="3487386"/>
            <a:ext cx="93023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SCADACNC</a:t>
            </a:r>
            <a:endParaRPr sz="1800">
              <a:solidFill>
                <a:schemeClr val="dk1"/>
              </a:solidFill>
              <a:latin typeface="Malgun Gothic"/>
              <a:ea typeface="Malgun Gothic"/>
              <a:cs typeface="Malgun Gothic"/>
              <a:sym typeface="Malgun Gothic"/>
            </a:endParaRPr>
          </a:p>
        </p:txBody>
      </p:sp>
      <p:sp>
        <p:nvSpPr>
          <p:cNvPr id="143" name="Google Shape;143;p4"/>
          <p:cNvSpPr txBox="1"/>
          <p:nvPr/>
        </p:nvSpPr>
        <p:spPr>
          <a:xfrm>
            <a:off x="6032665" y="3368633"/>
            <a:ext cx="75804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CRM</a:t>
            </a:r>
            <a:endParaRPr sz="1800">
              <a:solidFill>
                <a:schemeClr val="dk1"/>
              </a:solidFill>
              <a:latin typeface="Malgun Gothic"/>
              <a:ea typeface="Malgun Gothic"/>
              <a:cs typeface="Malgun Gothic"/>
              <a:sym typeface="Malgun Gothic"/>
            </a:endParaRPr>
          </a:p>
        </p:txBody>
      </p:sp>
      <p:sp>
        <p:nvSpPr>
          <p:cNvPr id="144" name="Google Shape;144;p4"/>
          <p:cNvSpPr txBox="1"/>
          <p:nvPr/>
        </p:nvSpPr>
        <p:spPr>
          <a:xfrm>
            <a:off x="3285506" y="4924300"/>
            <a:ext cx="66699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CPC</a:t>
            </a:r>
            <a:endParaRPr sz="1800">
              <a:solidFill>
                <a:schemeClr val="dk1"/>
              </a:solidFill>
              <a:latin typeface="Malgun Gothic"/>
              <a:ea typeface="Malgun Gothic"/>
              <a:cs typeface="Malgun Gothic"/>
              <a:sym typeface="Malgun Gothic"/>
            </a:endParaRPr>
          </a:p>
        </p:txBody>
      </p:sp>
      <p:cxnSp>
        <p:nvCxnSpPr>
          <p:cNvPr id="145" name="Google Shape;145;p4"/>
          <p:cNvCxnSpPr>
            <a:stCxn id="131" idx="2"/>
            <a:endCxn id="136" idx="0"/>
          </p:cNvCxnSpPr>
          <p:nvPr/>
        </p:nvCxnSpPr>
        <p:spPr>
          <a:xfrm flipH="1">
            <a:off x="1388560" y="1616241"/>
            <a:ext cx="339300" cy="1635600"/>
          </a:xfrm>
          <a:prstGeom prst="straightConnector1">
            <a:avLst/>
          </a:prstGeom>
          <a:noFill/>
          <a:ln cap="flat" cmpd="sng" w="12700">
            <a:solidFill>
              <a:schemeClr val="dk1"/>
            </a:solidFill>
            <a:prstDash val="solid"/>
            <a:miter lim="800000"/>
            <a:headEnd len="sm" w="sm" type="none"/>
            <a:tailEnd len="sm" w="sm" type="none"/>
          </a:ln>
        </p:spPr>
      </p:cxnSp>
      <p:cxnSp>
        <p:nvCxnSpPr>
          <p:cNvPr id="146" name="Google Shape;146;p4"/>
          <p:cNvCxnSpPr>
            <a:stCxn id="131" idx="2"/>
            <a:endCxn id="137" idx="0"/>
          </p:cNvCxnSpPr>
          <p:nvPr/>
        </p:nvCxnSpPr>
        <p:spPr>
          <a:xfrm>
            <a:off x="1727860" y="1616241"/>
            <a:ext cx="276000" cy="1645500"/>
          </a:xfrm>
          <a:prstGeom prst="straightConnector1">
            <a:avLst/>
          </a:prstGeom>
          <a:noFill/>
          <a:ln cap="flat" cmpd="sng" w="12700">
            <a:solidFill>
              <a:schemeClr val="dk1"/>
            </a:solidFill>
            <a:prstDash val="solid"/>
            <a:miter lim="800000"/>
            <a:headEnd len="sm" w="sm" type="none"/>
            <a:tailEnd len="sm" w="sm" type="none"/>
          </a:ln>
        </p:spPr>
      </p:cxnSp>
      <p:cxnSp>
        <p:nvCxnSpPr>
          <p:cNvPr id="147" name="Google Shape;147;p4"/>
          <p:cNvCxnSpPr>
            <a:endCxn id="139" idx="0"/>
          </p:cNvCxnSpPr>
          <p:nvPr/>
        </p:nvCxnSpPr>
        <p:spPr>
          <a:xfrm>
            <a:off x="2022679" y="3597346"/>
            <a:ext cx="65400" cy="246300"/>
          </a:xfrm>
          <a:prstGeom prst="straightConnector1">
            <a:avLst/>
          </a:prstGeom>
          <a:noFill/>
          <a:ln cap="flat" cmpd="sng" w="12700">
            <a:solidFill>
              <a:schemeClr val="dk1"/>
            </a:solidFill>
            <a:prstDash val="solid"/>
            <a:miter lim="800000"/>
            <a:headEnd len="sm" w="sm" type="none"/>
            <a:tailEnd len="sm" w="sm" type="none"/>
          </a:ln>
        </p:spPr>
      </p:cxnSp>
      <p:cxnSp>
        <p:nvCxnSpPr>
          <p:cNvPr id="148" name="Google Shape;148;p4"/>
          <p:cNvCxnSpPr/>
          <p:nvPr/>
        </p:nvCxnSpPr>
        <p:spPr>
          <a:xfrm flipH="1" rot="-5400000">
            <a:off x="1932319" y="3687886"/>
            <a:ext cx="246206" cy="65315"/>
          </a:xfrm>
          <a:prstGeom prst="straightConnector1">
            <a:avLst/>
          </a:prstGeom>
          <a:noFill/>
          <a:ln cap="flat" cmpd="sng" w="12700">
            <a:solidFill>
              <a:schemeClr val="dk1"/>
            </a:solidFill>
            <a:prstDash val="solid"/>
            <a:miter lim="800000"/>
            <a:headEnd len="sm" w="sm" type="none"/>
            <a:tailEnd len="sm" w="sm" type="none"/>
          </a:ln>
        </p:spPr>
      </p:cxnSp>
      <p:cxnSp>
        <p:nvCxnSpPr>
          <p:cNvPr id="149" name="Google Shape;149;p4"/>
          <p:cNvCxnSpPr>
            <a:endCxn id="144" idx="0"/>
          </p:cNvCxnSpPr>
          <p:nvPr/>
        </p:nvCxnSpPr>
        <p:spPr>
          <a:xfrm>
            <a:off x="2163405" y="4177300"/>
            <a:ext cx="1455600" cy="747000"/>
          </a:xfrm>
          <a:prstGeom prst="straightConnector1">
            <a:avLst/>
          </a:prstGeom>
          <a:noFill/>
          <a:ln cap="flat" cmpd="sng" w="12700">
            <a:solidFill>
              <a:schemeClr val="dk1"/>
            </a:solidFill>
            <a:prstDash val="solid"/>
            <a:miter lim="800000"/>
            <a:headEnd len="sm" w="sm" type="none"/>
            <a:tailEnd len="sm" w="sm" type="none"/>
          </a:ln>
        </p:spPr>
      </p:cxnSp>
      <p:cxnSp>
        <p:nvCxnSpPr>
          <p:cNvPr id="150" name="Google Shape;150;p4"/>
          <p:cNvCxnSpPr>
            <a:stCxn id="131" idx="2"/>
            <a:endCxn id="138" idx="0"/>
          </p:cNvCxnSpPr>
          <p:nvPr/>
        </p:nvCxnSpPr>
        <p:spPr>
          <a:xfrm>
            <a:off x="1727860" y="1616241"/>
            <a:ext cx="974700" cy="966600"/>
          </a:xfrm>
          <a:prstGeom prst="straightConnector1">
            <a:avLst/>
          </a:prstGeom>
          <a:noFill/>
          <a:ln cap="flat" cmpd="sng" w="12700">
            <a:solidFill>
              <a:schemeClr val="dk1"/>
            </a:solidFill>
            <a:prstDash val="solid"/>
            <a:miter lim="800000"/>
            <a:headEnd len="sm" w="sm" type="none"/>
            <a:tailEnd len="sm" w="sm" type="none"/>
          </a:ln>
        </p:spPr>
      </p:cxnSp>
      <p:cxnSp>
        <p:nvCxnSpPr>
          <p:cNvPr id="151" name="Google Shape;151;p4"/>
          <p:cNvCxnSpPr>
            <a:endCxn id="140" idx="0"/>
          </p:cNvCxnSpPr>
          <p:nvPr/>
        </p:nvCxnSpPr>
        <p:spPr>
          <a:xfrm>
            <a:off x="3424056" y="2113160"/>
            <a:ext cx="66300" cy="1338600"/>
          </a:xfrm>
          <a:prstGeom prst="straightConnector1">
            <a:avLst/>
          </a:prstGeom>
          <a:noFill/>
          <a:ln cap="flat" cmpd="sng" w="12700">
            <a:solidFill>
              <a:schemeClr val="dk1"/>
            </a:solidFill>
            <a:prstDash val="solid"/>
            <a:miter lim="800000"/>
            <a:headEnd len="sm" w="sm" type="none"/>
            <a:tailEnd len="sm" w="sm" type="none"/>
          </a:ln>
        </p:spPr>
      </p:cxnSp>
      <p:cxnSp>
        <p:nvCxnSpPr>
          <p:cNvPr id="152" name="Google Shape;152;p4"/>
          <p:cNvCxnSpPr/>
          <p:nvPr/>
        </p:nvCxnSpPr>
        <p:spPr>
          <a:xfrm flipH="1" rot="10800000">
            <a:off x="2933205" y="2113808"/>
            <a:ext cx="1531917" cy="712519"/>
          </a:xfrm>
          <a:prstGeom prst="straightConnector1">
            <a:avLst/>
          </a:prstGeom>
          <a:noFill/>
          <a:ln cap="flat" cmpd="sng" w="12700">
            <a:solidFill>
              <a:schemeClr val="dk1"/>
            </a:solidFill>
            <a:prstDash val="solid"/>
            <a:miter lim="800000"/>
            <a:headEnd len="sm" w="sm" type="none"/>
            <a:tailEnd len="sm" w="sm" type="none"/>
          </a:ln>
        </p:spPr>
      </p:cxnSp>
      <p:cxnSp>
        <p:nvCxnSpPr>
          <p:cNvPr id="153" name="Google Shape;153;p4"/>
          <p:cNvCxnSpPr>
            <a:stCxn id="138" idx="2"/>
            <a:endCxn id="144" idx="0"/>
          </p:cNvCxnSpPr>
          <p:nvPr/>
        </p:nvCxnSpPr>
        <p:spPr>
          <a:xfrm>
            <a:off x="2702628" y="2952215"/>
            <a:ext cx="916500" cy="1972200"/>
          </a:xfrm>
          <a:prstGeom prst="straightConnector1">
            <a:avLst/>
          </a:prstGeom>
          <a:noFill/>
          <a:ln cap="flat" cmpd="sng" w="12700">
            <a:solidFill>
              <a:schemeClr val="dk1"/>
            </a:solidFill>
            <a:prstDash val="solid"/>
            <a:miter lim="800000"/>
            <a:headEnd len="sm" w="sm" type="none"/>
            <a:tailEnd len="sm" w="sm" type="none"/>
          </a:ln>
        </p:spPr>
      </p:cxnSp>
      <p:cxnSp>
        <p:nvCxnSpPr>
          <p:cNvPr id="154" name="Google Shape;154;p4"/>
          <p:cNvCxnSpPr>
            <a:endCxn id="141" idx="1"/>
          </p:cNvCxnSpPr>
          <p:nvPr/>
        </p:nvCxnSpPr>
        <p:spPr>
          <a:xfrm flipH="1" rot="10800000">
            <a:off x="2343363" y="3648302"/>
            <a:ext cx="2070300" cy="388500"/>
          </a:xfrm>
          <a:prstGeom prst="straightConnector1">
            <a:avLst/>
          </a:prstGeom>
          <a:noFill/>
          <a:ln cap="flat" cmpd="sng" w="12700">
            <a:solidFill>
              <a:schemeClr val="dk1"/>
            </a:solidFill>
            <a:prstDash val="solid"/>
            <a:miter lim="800000"/>
            <a:headEnd len="sm" w="sm" type="none"/>
            <a:tailEnd len="sm" w="sm" type="none"/>
          </a:ln>
        </p:spPr>
      </p:cxnSp>
      <p:cxnSp>
        <p:nvCxnSpPr>
          <p:cNvPr id="155" name="Google Shape;155;p4"/>
          <p:cNvCxnSpPr/>
          <p:nvPr/>
        </p:nvCxnSpPr>
        <p:spPr>
          <a:xfrm flipH="1" rot="10800000">
            <a:off x="2351314" y="3728852"/>
            <a:ext cx="831273" cy="237506"/>
          </a:xfrm>
          <a:prstGeom prst="straightConnector1">
            <a:avLst/>
          </a:prstGeom>
          <a:noFill/>
          <a:ln cap="flat" cmpd="sng" w="12700">
            <a:solidFill>
              <a:schemeClr val="dk1"/>
            </a:solidFill>
            <a:prstDash val="solid"/>
            <a:miter lim="800000"/>
            <a:headEnd len="sm" w="sm" type="none"/>
            <a:tailEnd len="sm" w="sm" type="none"/>
          </a:ln>
        </p:spPr>
      </p:cxnSp>
      <p:cxnSp>
        <p:nvCxnSpPr>
          <p:cNvPr id="156" name="Google Shape;156;p4"/>
          <p:cNvCxnSpPr/>
          <p:nvPr/>
        </p:nvCxnSpPr>
        <p:spPr>
          <a:xfrm flipH="1" rot="-5400000">
            <a:off x="4812176" y="2811781"/>
            <a:ext cx="1235632" cy="77191"/>
          </a:xfrm>
          <a:prstGeom prst="straightConnector1">
            <a:avLst/>
          </a:prstGeom>
          <a:noFill/>
          <a:ln cap="flat" cmpd="sng" w="12700">
            <a:solidFill>
              <a:schemeClr val="dk1"/>
            </a:solidFill>
            <a:prstDash val="solid"/>
            <a:miter lim="800000"/>
            <a:headEnd len="sm" w="sm" type="none"/>
            <a:tailEnd len="sm" w="sm" type="none"/>
          </a:ln>
        </p:spPr>
      </p:cxnSp>
      <p:cxnSp>
        <p:nvCxnSpPr>
          <p:cNvPr id="157" name="Google Shape;157;p4"/>
          <p:cNvCxnSpPr>
            <a:stCxn id="141" idx="0"/>
          </p:cNvCxnSpPr>
          <p:nvPr/>
        </p:nvCxnSpPr>
        <p:spPr>
          <a:xfrm flipH="1" rot="10800000">
            <a:off x="4747162" y="2185036"/>
            <a:ext cx="596700" cy="1278600"/>
          </a:xfrm>
          <a:prstGeom prst="straightConnector1">
            <a:avLst/>
          </a:prstGeom>
          <a:noFill/>
          <a:ln cap="flat" cmpd="sng" w="12700">
            <a:solidFill>
              <a:schemeClr val="dk1"/>
            </a:solidFill>
            <a:prstDash val="solid"/>
            <a:miter lim="800000"/>
            <a:headEnd len="sm" w="sm" type="none"/>
            <a:tailEnd len="sm" w="sm" type="none"/>
          </a:ln>
        </p:spPr>
      </p:cxnSp>
      <p:cxnSp>
        <p:nvCxnSpPr>
          <p:cNvPr id="158" name="Google Shape;158;p4"/>
          <p:cNvCxnSpPr>
            <a:stCxn id="143" idx="0"/>
          </p:cNvCxnSpPr>
          <p:nvPr/>
        </p:nvCxnSpPr>
        <p:spPr>
          <a:xfrm rot="10800000">
            <a:off x="5415086" y="2220833"/>
            <a:ext cx="996600" cy="1147800"/>
          </a:xfrm>
          <a:prstGeom prst="straightConnector1">
            <a:avLst/>
          </a:prstGeom>
          <a:noFill/>
          <a:ln cap="flat" cmpd="sng" w="12700">
            <a:solidFill>
              <a:schemeClr val="dk1"/>
            </a:solidFill>
            <a:prstDash val="solid"/>
            <a:miter lim="800000"/>
            <a:headEnd len="sm" w="sm" type="none"/>
            <a:tailEnd len="sm" w="sm" type="none"/>
          </a:ln>
        </p:spPr>
      </p:cxnSp>
      <p:cxnSp>
        <p:nvCxnSpPr>
          <p:cNvPr id="159" name="Google Shape;159;p4"/>
          <p:cNvCxnSpPr>
            <a:stCxn id="144" idx="3"/>
          </p:cNvCxnSpPr>
          <p:nvPr/>
        </p:nvCxnSpPr>
        <p:spPr>
          <a:xfrm flipH="1" rot="10800000">
            <a:off x="3952503" y="3681866"/>
            <a:ext cx="3048000" cy="1427100"/>
          </a:xfrm>
          <a:prstGeom prst="straightConnector1">
            <a:avLst/>
          </a:prstGeom>
          <a:noFill/>
          <a:ln cap="flat" cmpd="sng" w="12700">
            <a:solidFill>
              <a:schemeClr val="dk1"/>
            </a:solidFill>
            <a:prstDash val="solid"/>
            <a:miter lim="800000"/>
            <a:headEnd len="sm" w="sm" type="none"/>
            <a:tailEnd len="sm" w="sm" type="none"/>
          </a:ln>
        </p:spPr>
      </p:cxnSp>
      <p:cxnSp>
        <p:nvCxnSpPr>
          <p:cNvPr id="160" name="Google Shape;160;p4"/>
          <p:cNvCxnSpPr>
            <a:stCxn id="143" idx="0"/>
            <a:endCxn id="134" idx="2"/>
          </p:cNvCxnSpPr>
          <p:nvPr/>
        </p:nvCxnSpPr>
        <p:spPr>
          <a:xfrm flipH="1" rot="10800000">
            <a:off x="6411686" y="2690933"/>
            <a:ext cx="337500" cy="677700"/>
          </a:xfrm>
          <a:prstGeom prst="straightConnector1">
            <a:avLst/>
          </a:prstGeom>
          <a:noFill/>
          <a:ln cap="flat" cmpd="sng" w="12700">
            <a:solidFill>
              <a:schemeClr val="dk1"/>
            </a:solidFill>
            <a:prstDash val="solid"/>
            <a:miter lim="800000"/>
            <a:headEnd len="sm" w="sm" type="none"/>
            <a:tailEnd len="sm" w="sm" type="none"/>
          </a:ln>
        </p:spPr>
      </p:cxnSp>
      <p:cxnSp>
        <p:nvCxnSpPr>
          <p:cNvPr id="161" name="Google Shape;161;p4"/>
          <p:cNvCxnSpPr>
            <a:stCxn id="144" idx="3"/>
          </p:cNvCxnSpPr>
          <p:nvPr/>
        </p:nvCxnSpPr>
        <p:spPr>
          <a:xfrm flipH="1" rot="10800000">
            <a:off x="3952503" y="3727466"/>
            <a:ext cx="2428500" cy="1381500"/>
          </a:xfrm>
          <a:prstGeom prst="straightConnector1">
            <a:avLst/>
          </a:prstGeom>
          <a:noFill/>
          <a:ln cap="flat" cmpd="sng" w="12700">
            <a:solidFill>
              <a:schemeClr val="dk1"/>
            </a:solidFill>
            <a:prstDash val="solid"/>
            <a:miter lim="800000"/>
            <a:headEnd len="sm" w="sm" type="none"/>
            <a:tailEnd len="sm" w="sm" type="none"/>
          </a:ln>
        </p:spPr>
      </p:cxnSp>
      <p:cxnSp>
        <p:nvCxnSpPr>
          <p:cNvPr id="162" name="Google Shape;162;p4"/>
          <p:cNvCxnSpPr/>
          <p:nvPr/>
        </p:nvCxnSpPr>
        <p:spPr>
          <a:xfrm rot="-5400000">
            <a:off x="3628407" y="4121231"/>
            <a:ext cx="1264722" cy="741223"/>
          </a:xfrm>
          <a:prstGeom prst="straightConnector1">
            <a:avLst/>
          </a:prstGeom>
          <a:noFill/>
          <a:ln cap="flat" cmpd="sng" w="12700">
            <a:solidFill>
              <a:schemeClr val="dk1"/>
            </a:solidFill>
            <a:prstDash val="solid"/>
            <a:miter lim="800000"/>
            <a:headEnd len="sm" w="sm" type="none"/>
            <a:tailEnd len="sm" w="sm" type="none"/>
          </a:ln>
        </p:spPr>
      </p:cxnSp>
      <p:cxnSp>
        <p:nvCxnSpPr>
          <p:cNvPr id="163" name="Google Shape;163;p4"/>
          <p:cNvCxnSpPr>
            <a:endCxn id="139" idx="0"/>
          </p:cNvCxnSpPr>
          <p:nvPr/>
        </p:nvCxnSpPr>
        <p:spPr>
          <a:xfrm>
            <a:off x="1440979" y="3621046"/>
            <a:ext cx="647100" cy="222600"/>
          </a:xfrm>
          <a:prstGeom prst="straightConnector1">
            <a:avLst/>
          </a:prstGeom>
          <a:noFill/>
          <a:ln cap="flat" cmpd="sng" w="12700">
            <a:solidFill>
              <a:schemeClr val="dk1"/>
            </a:solidFill>
            <a:prstDash val="solid"/>
            <a:miter lim="800000"/>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28"/>
                                        </p:tgtEl>
                                        <p:attrNameLst>
                                          <p:attrName>style.visibility</p:attrName>
                                        </p:attrNameLst>
                                      </p:cBhvr>
                                      <p:to>
                                        <p:strVal val="visible"/>
                                      </p:to>
                                    </p:set>
                                    <p:animEffect filter="fade" transition="in">
                                      <p:cBhvr>
                                        <p:cTn dur="1000"/>
                                        <p:tgtEl>
                                          <p:spTgt spid="1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5"/>
          <p:cNvSpPr txBox="1"/>
          <p:nvPr>
            <p:ph type="title"/>
          </p:nvPr>
        </p:nvSpPr>
        <p:spPr>
          <a:xfrm>
            <a:off x="3851155" y="272415"/>
            <a:ext cx="2348720" cy="5355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KMT turlari</a:t>
            </a:r>
            <a:endParaRPr sz="3200">
              <a:solidFill>
                <a:srgbClr val="C00000"/>
              </a:solidFill>
              <a:latin typeface="Arial"/>
              <a:ea typeface="Arial"/>
              <a:cs typeface="Arial"/>
              <a:sym typeface="Arial"/>
            </a:endParaRPr>
          </a:p>
        </p:txBody>
      </p:sp>
      <p:sp>
        <p:nvSpPr>
          <p:cNvPr id="169" name="Google Shape;169;p5"/>
          <p:cNvSpPr txBox="1"/>
          <p:nvPr>
            <p:ph idx="4294967295" type="sldNum"/>
          </p:nvPr>
        </p:nvSpPr>
        <p:spPr>
          <a:xfrm>
            <a:off x="1754253" y="6230163"/>
            <a:ext cx="5490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b="1" lang="en-US" sz="2400">
                <a:solidFill>
                  <a:schemeClr val="dk1"/>
                </a:solidFill>
                <a:latin typeface="Arial"/>
                <a:ea typeface="Arial"/>
                <a:cs typeface="Arial"/>
                <a:sym typeface="Arial"/>
              </a:rPr>
              <a:t>‹#›</a:t>
            </a:fld>
            <a:endParaRPr b="1" sz="2400">
              <a:solidFill>
                <a:schemeClr val="dk1"/>
              </a:solidFill>
              <a:latin typeface="Arial"/>
              <a:ea typeface="Arial"/>
              <a:cs typeface="Arial"/>
              <a:sym typeface="Arial"/>
            </a:endParaRPr>
          </a:p>
        </p:txBody>
      </p:sp>
      <p:sp>
        <p:nvSpPr>
          <p:cNvPr id="170" name="Google Shape;170;p5"/>
          <p:cNvSpPr txBox="1"/>
          <p:nvPr/>
        </p:nvSpPr>
        <p:spPr>
          <a:xfrm>
            <a:off x="1819275" y="5524500"/>
            <a:ext cx="512445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Adabiyot tahlili va shahsiy ma’lumotlar</a:t>
            </a:r>
            <a:endParaRPr sz="1800">
              <a:solidFill>
                <a:schemeClr val="dk1"/>
              </a:solidFill>
              <a:latin typeface="Malgun Gothic"/>
              <a:ea typeface="Malgun Gothic"/>
              <a:cs typeface="Malgun Gothic"/>
              <a:sym typeface="Malgun Gothic"/>
            </a:endParaRPr>
          </a:p>
        </p:txBody>
      </p:sp>
      <p:sp>
        <p:nvSpPr>
          <p:cNvPr id="171" name="Google Shape;171;p5"/>
          <p:cNvSpPr txBox="1"/>
          <p:nvPr/>
        </p:nvSpPr>
        <p:spPr>
          <a:xfrm>
            <a:off x="1371600" y="1304925"/>
            <a:ext cx="749617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172" name="Google Shape;172;p5"/>
          <p:cNvSpPr txBox="1"/>
          <p:nvPr/>
        </p:nvSpPr>
        <p:spPr>
          <a:xfrm>
            <a:off x="990600" y="1095375"/>
            <a:ext cx="7696200" cy="415498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Muammolarni SAE muhandislik tahlili:</a:t>
            </a:r>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Mahsulotlar va inshootlarning mustahkamligi</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Barqarorlikni hisoblash</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Vibratsiyali yuklash paytida kuchni hisoblash</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Mashinasozlik mahsulotning chidamliligini hisoblash</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Dinamik yuklashda quvvatni hisoblash</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Suyuqlik va gazlarning dinamikasi</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Tegishli ko'p tarmoqli vazifalar</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Vibroakustika</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Parametrik optimallashtirish</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Topologik optimallashtirish</a:t>
            </a:r>
            <a:endParaRPr sz="24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68"/>
                                        </p:tgtEl>
                                        <p:attrNameLst>
                                          <p:attrName>style.visibility</p:attrName>
                                        </p:attrNameLst>
                                      </p:cBhvr>
                                      <p:to>
                                        <p:strVal val="visible"/>
                                      </p:to>
                                    </p:set>
                                    <p:animEffect filter="fade" transition="in">
                                      <p:cBhvr>
                                        <p:cTn dur="1000"/>
                                        <p:tgtEl>
                                          <p:spTgt spid="16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6"/>
          <p:cNvSpPr txBox="1"/>
          <p:nvPr>
            <p:ph type="title"/>
          </p:nvPr>
        </p:nvSpPr>
        <p:spPr>
          <a:xfrm>
            <a:off x="4246551" y="387595"/>
            <a:ext cx="1926168" cy="369332"/>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000"/>
              <a:buFont typeface="Arial"/>
              <a:buNone/>
            </a:pPr>
            <a:r>
              <a:rPr b="1" lang="en-US" sz="2000">
                <a:solidFill>
                  <a:srgbClr val="FF0000"/>
                </a:solidFill>
                <a:latin typeface="Arial"/>
                <a:ea typeface="Arial"/>
                <a:cs typeface="Arial"/>
                <a:sym typeface="Arial"/>
              </a:rPr>
              <a:t>KMT bajarishi </a:t>
            </a:r>
            <a:endParaRPr b="1" sz="2000">
              <a:solidFill>
                <a:srgbClr val="FF0000"/>
              </a:solidFill>
              <a:latin typeface="Arial"/>
              <a:ea typeface="Arial"/>
              <a:cs typeface="Arial"/>
              <a:sym typeface="Arial"/>
            </a:endParaRPr>
          </a:p>
        </p:txBody>
      </p:sp>
      <p:sp>
        <p:nvSpPr>
          <p:cNvPr id="178" name="Google Shape;178;p6"/>
          <p:cNvSpPr txBox="1"/>
          <p:nvPr/>
        </p:nvSpPr>
        <p:spPr>
          <a:xfrm>
            <a:off x="1056903" y="1377538"/>
            <a:ext cx="3990109" cy="923330"/>
          </a:xfrm>
          <a:prstGeom prst="rect">
            <a:avLst/>
          </a:prstGeom>
          <a:no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Malgun Gothic"/>
                <a:ea typeface="Malgun Gothic"/>
                <a:cs typeface="Malgun Gothic"/>
                <a:sym typeface="Malgun Gothic"/>
              </a:rPr>
              <a:t>KMT </a:t>
            </a:r>
            <a:endParaRPr/>
          </a:p>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Xisoblash modelning geometriyasini yaratish</a:t>
            </a:r>
            <a:endParaRPr sz="1800">
              <a:solidFill>
                <a:schemeClr val="dk1"/>
              </a:solidFill>
              <a:latin typeface="Malgun Gothic"/>
              <a:ea typeface="Malgun Gothic"/>
              <a:cs typeface="Malgun Gothic"/>
              <a:sym typeface="Malgun Gothic"/>
            </a:endParaRPr>
          </a:p>
        </p:txBody>
      </p:sp>
      <p:sp>
        <p:nvSpPr>
          <p:cNvPr id="179" name="Google Shape;179;p6"/>
          <p:cNvSpPr txBox="1"/>
          <p:nvPr/>
        </p:nvSpPr>
        <p:spPr>
          <a:xfrm>
            <a:off x="1043048" y="2456209"/>
            <a:ext cx="3990109" cy="1015663"/>
          </a:xfrm>
          <a:prstGeom prst="rect">
            <a:avLst/>
          </a:prstGeom>
          <a:no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PRE-PROCESSOR</a:t>
            </a:r>
            <a:r>
              <a:rPr lang="en-US" sz="2000">
                <a:solidFill>
                  <a:schemeClr val="dk1"/>
                </a:solidFill>
                <a:latin typeface="Arial"/>
                <a:ea typeface="Arial"/>
                <a:cs typeface="Arial"/>
                <a:sym typeface="Arial"/>
              </a:rPr>
              <a:t> </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Torni tuzish va chegaraviy                          sharoitlarni belgilash</a:t>
            </a:r>
            <a:endParaRPr sz="2000">
              <a:solidFill>
                <a:schemeClr val="dk1"/>
              </a:solidFill>
              <a:latin typeface="Arial"/>
              <a:ea typeface="Arial"/>
              <a:cs typeface="Arial"/>
              <a:sym typeface="Arial"/>
            </a:endParaRPr>
          </a:p>
        </p:txBody>
      </p:sp>
      <p:sp>
        <p:nvSpPr>
          <p:cNvPr id="180" name="Google Shape;180;p6"/>
          <p:cNvSpPr txBox="1"/>
          <p:nvPr/>
        </p:nvSpPr>
        <p:spPr>
          <a:xfrm>
            <a:off x="1029194" y="3560601"/>
            <a:ext cx="3990109" cy="1015663"/>
          </a:xfrm>
          <a:prstGeom prst="rect">
            <a:avLst/>
          </a:prstGeom>
          <a:no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Malgun Gothic"/>
                <a:ea typeface="Malgun Gothic"/>
                <a:cs typeface="Malgun Gothic"/>
                <a:sym typeface="Malgun Gothic"/>
              </a:rPr>
              <a:t>PROCESSOR</a:t>
            </a:r>
            <a:r>
              <a:rPr lang="en-US" sz="2000">
                <a:solidFill>
                  <a:schemeClr val="dk1"/>
                </a:solidFill>
                <a:latin typeface="Malgun Gothic"/>
                <a:ea typeface="Malgun Gothic"/>
                <a:cs typeface="Malgun Gothic"/>
                <a:sym typeface="Malgun Gothic"/>
              </a:rPr>
              <a:t> </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Xisoblichni</a:t>
            </a:r>
            <a:r>
              <a:rPr lang="en-US" sz="2000">
                <a:solidFill>
                  <a:schemeClr val="dk1"/>
                </a:solidFill>
                <a:latin typeface="Malgun Gothic"/>
                <a:ea typeface="Malgun Gothic"/>
                <a:cs typeface="Malgun Gothic"/>
                <a:sym typeface="Malgun Gothic"/>
              </a:rPr>
              <a:t> sozlash, tenglamalarni tuzish va masalalarni yechish</a:t>
            </a:r>
            <a:endParaRPr sz="2000">
              <a:solidFill>
                <a:schemeClr val="dk1"/>
              </a:solidFill>
              <a:latin typeface="Malgun Gothic"/>
              <a:ea typeface="Malgun Gothic"/>
              <a:cs typeface="Malgun Gothic"/>
              <a:sym typeface="Malgun Gothic"/>
            </a:endParaRPr>
          </a:p>
        </p:txBody>
      </p:sp>
      <p:sp>
        <p:nvSpPr>
          <p:cNvPr id="181" name="Google Shape;181;p6"/>
          <p:cNvSpPr txBox="1"/>
          <p:nvPr/>
        </p:nvSpPr>
        <p:spPr>
          <a:xfrm>
            <a:off x="1027215" y="4656762"/>
            <a:ext cx="3990109" cy="1015663"/>
          </a:xfrm>
          <a:prstGeom prst="rect">
            <a:avLst/>
          </a:prstGeom>
          <a:no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POST-PROCESSOR</a:t>
            </a:r>
            <a:r>
              <a:rPr lang="en-US" sz="2000">
                <a:solidFill>
                  <a:schemeClr val="dk1"/>
                </a:solidFill>
                <a:latin typeface="Arial"/>
                <a:ea typeface="Arial"/>
                <a:cs typeface="Arial"/>
                <a:sym typeface="Arial"/>
              </a:rPr>
              <a:t> </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Natijalar tahlili, xulosa qilish va                     Vizualizatsiya</a:t>
            </a:r>
            <a:endParaRPr sz="2000">
              <a:solidFill>
                <a:schemeClr val="dk1"/>
              </a:solidFill>
              <a:latin typeface="Arial"/>
              <a:ea typeface="Arial"/>
              <a:cs typeface="Arial"/>
              <a:sym typeface="Arial"/>
            </a:endParaRPr>
          </a:p>
        </p:txBody>
      </p:sp>
      <p:sp>
        <p:nvSpPr>
          <p:cNvPr id="182" name="Google Shape;182;p6"/>
          <p:cNvSpPr/>
          <p:nvPr/>
        </p:nvSpPr>
        <p:spPr>
          <a:xfrm>
            <a:off x="5360260" y="1318161"/>
            <a:ext cx="2765824" cy="4441371"/>
          </a:xfrm>
          <a:prstGeom prst="roundRect">
            <a:avLst>
              <a:gd fmla="val 16667" name="adj"/>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83" name="Google Shape;183;p6"/>
          <p:cNvSpPr txBox="1"/>
          <p:nvPr/>
        </p:nvSpPr>
        <p:spPr>
          <a:xfrm>
            <a:off x="5504235" y="1543792"/>
            <a:ext cx="238694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Masalalar turlari</a:t>
            </a:r>
            <a:endParaRPr b="1" sz="2000">
              <a:solidFill>
                <a:schemeClr val="dk1"/>
              </a:solidFill>
              <a:latin typeface="Arial"/>
              <a:ea typeface="Arial"/>
              <a:cs typeface="Arial"/>
              <a:sym typeface="Arial"/>
            </a:endParaRPr>
          </a:p>
        </p:txBody>
      </p:sp>
      <p:sp>
        <p:nvSpPr>
          <p:cNvPr id="184" name="Google Shape;184;p6"/>
          <p:cNvSpPr txBox="1"/>
          <p:nvPr/>
        </p:nvSpPr>
        <p:spPr>
          <a:xfrm>
            <a:off x="5632884" y="2705594"/>
            <a:ext cx="238694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Statik tahlili</a:t>
            </a:r>
            <a:endParaRPr b="1" sz="2000">
              <a:solidFill>
                <a:schemeClr val="dk1"/>
              </a:solidFill>
              <a:latin typeface="Arial"/>
              <a:ea typeface="Arial"/>
              <a:cs typeface="Arial"/>
              <a:sym typeface="Arial"/>
            </a:endParaRPr>
          </a:p>
        </p:txBody>
      </p:sp>
      <p:sp>
        <p:nvSpPr>
          <p:cNvPr id="185" name="Google Shape;185;p6"/>
          <p:cNvSpPr txBox="1"/>
          <p:nvPr/>
        </p:nvSpPr>
        <p:spPr>
          <a:xfrm>
            <a:off x="5595279" y="3855520"/>
            <a:ext cx="238694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Dinamik tahlili</a:t>
            </a:r>
            <a:endParaRPr b="1" sz="2000">
              <a:solidFill>
                <a:schemeClr val="dk1"/>
              </a:solidFill>
              <a:latin typeface="Arial"/>
              <a:ea typeface="Arial"/>
              <a:cs typeface="Arial"/>
              <a:sym typeface="Arial"/>
            </a:endParaRPr>
          </a:p>
        </p:txBody>
      </p:sp>
      <p:sp>
        <p:nvSpPr>
          <p:cNvPr id="186" name="Google Shape;186;p6"/>
          <p:cNvSpPr txBox="1"/>
          <p:nvPr/>
        </p:nvSpPr>
        <p:spPr>
          <a:xfrm>
            <a:off x="5640801" y="4898570"/>
            <a:ext cx="238694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Malgun Gothic"/>
                <a:ea typeface="Malgun Gothic"/>
                <a:cs typeface="Malgun Gothic"/>
                <a:sym typeface="Malgun Gothic"/>
              </a:rPr>
              <a:t>Issiqlik tahlili</a:t>
            </a:r>
            <a:endParaRPr b="1" sz="2000">
              <a:solidFill>
                <a:schemeClr val="dk1"/>
              </a:solidFill>
              <a:latin typeface="Malgun Gothic"/>
              <a:ea typeface="Malgun Gothic"/>
              <a:cs typeface="Malgun Gothic"/>
              <a:sym typeface="Malgun Gothic"/>
            </a:endParaRPr>
          </a:p>
        </p:txBody>
      </p:sp>
      <p:cxnSp>
        <p:nvCxnSpPr>
          <p:cNvPr id="187" name="Google Shape;187;p6"/>
          <p:cNvCxnSpPr/>
          <p:nvPr/>
        </p:nvCxnSpPr>
        <p:spPr>
          <a:xfrm>
            <a:off x="5023262" y="4120738"/>
            <a:ext cx="342368" cy="11315"/>
          </a:xfrm>
          <a:prstGeom prst="straightConnector1">
            <a:avLst/>
          </a:prstGeom>
          <a:noFill/>
          <a:ln cap="flat" cmpd="sng" w="19050">
            <a:solidFill>
              <a:schemeClr val="dk1"/>
            </a:solidFill>
            <a:prstDash val="solid"/>
            <a:miter lim="800000"/>
            <a:headEnd len="sm" w="sm" type="none"/>
            <a:tailEnd len="sm" w="sm" type="none"/>
          </a:ln>
        </p:spPr>
      </p:cxnSp>
      <p:cxnSp>
        <p:nvCxnSpPr>
          <p:cNvPr id="188" name="Google Shape;188;p6"/>
          <p:cNvCxnSpPr/>
          <p:nvPr/>
        </p:nvCxnSpPr>
        <p:spPr>
          <a:xfrm rot="5400000">
            <a:off x="1686371" y="2359984"/>
            <a:ext cx="157510" cy="15152"/>
          </a:xfrm>
          <a:prstGeom prst="straightConnector1">
            <a:avLst/>
          </a:prstGeom>
          <a:noFill/>
          <a:ln cap="flat" cmpd="sng" w="19050">
            <a:solidFill>
              <a:schemeClr val="dk1"/>
            </a:solidFill>
            <a:prstDash val="solid"/>
            <a:miter lim="800000"/>
            <a:headEnd len="sm" w="sm" type="none"/>
            <a:tailEnd len="sm" w="sm" type="none"/>
          </a:ln>
        </p:spPr>
      </p:cxnSp>
      <p:cxnSp>
        <p:nvCxnSpPr>
          <p:cNvPr id="189" name="Google Shape;189;p6"/>
          <p:cNvCxnSpPr/>
          <p:nvPr/>
        </p:nvCxnSpPr>
        <p:spPr>
          <a:xfrm rot="5400000">
            <a:off x="1676087" y="3460443"/>
            <a:ext cx="157510" cy="15152"/>
          </a:xfrm>
          <a:prstGeom prst="straightConnector1">
            <a:avLst/>
          </a:prstGeom>
          <a:noFill/>
          <a:ln cap="flat" cmpd="sng" w="19050">
            <a:solidFill>
              <a:schemeClr val="dk1"/>
            </a:solidFill>
            <a:prstDash val="solid"/>
            <a:miter lim="800000"/>
            <a:headEnd len="sm" w="sm" type="none"/>
            <a:tailEnd len="sm" w="sm" type="none"/>
          </a:ln>
        </p:spPr>
      </p:cxnSp>
      <p:cxnSp>
        <p:nvCxnSpPr>
          <p:cNvPr id="190" name="Google Shape;190;p6"/>
          <p:cNvCxnSpPr/>
          <p:nvPr/>
        </p:nvCxnSpPr>
        <p:spPr>
          <a:xfrm rot="5400000">
            <a:off x="1682632" y="4560901"/>
            <a:ext cx="157510" cy="15152"/>
          </a:xfrm>
          <a:prstGeom prst="straightConnector1">
            <a:avLst/>
          </a:prstGeom>
          <a:noFill/>
          <a:ln cap="flat" cmpd="sng" w="19050">
            <a:solidFill>
              <a:schemeClr val="dk1"/>
            </a:solidFill>
            <a:prstDash val="solid"/>
            <a:miter lim="800000"/>
            <a:headEnd len="sm" w="sm" type="none"/>
            <a:tailEnd len="sm" w="sm" type="none"/>
          </a:ln>
        </p:spPr>
      </p:cxnSp>
      <p:sp>
        <p:nvSpPr>
          <p:cNvPr id="191" name="Google Shape;191;p6"/>
          <p:cNvSpPr txBox="1"/>
          <p:nvPr/>
        </p:nvSpPr>
        <p:spPr>
          <a:xfrm>
            <a:off x="992036" y="5702061"/>
            <a:ext cx="756536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manba:T-FLEX Анализ 17: новые возможности инженерного анализа</a:t>
            </a:r>
            <a:endParaRPr/>
          </a:p>
          <a:p>
            <a:pPr indent="0" lvl="0" marL="0" marR="0" rtl="0" algn="l">
              <a:spcBef>
                <a:spcPts val="0"/>
              </a:spcBef>
              <a:spcAft>
                <a:spcPts val="0"/>
              </a:spcAft>
              <a:buNone/>
            </a:pPr>
            <a:r>
              <a:rPr lang="en-US" sz="1800" u="sng">
                <a:solidFill>
                  <a:schemeClr val="dk1"/>
                </a:solidFill>
                <a:latin typeface="Arial"/>
                <a:ea typeface="Arial"/>
                <a:cs typeface="Arial"/>
                <a:sym typeface="Arial"/>
                <a:hlinkClick r:id="rId3">
                  <a:extLst>
                    <a:ext uri="{A12FA001-AC4F-418D-AE19-62706E023703}">
                      <ahyp:hlinkClr val="tx"/>
                    </a:ext>
                  </a:extLst>
                </a:hlinkClick>
              </a:rPr>
              <a:t>https://www.comnews.ru/content/215634/2021-07-26/2021-w30/t-flex-analiz-17-novye-vozmozhnosti-inzhenernogo-analiza</a:t>
            </a:r>
            <a:endParaRPr sz="1800">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7"/>
          <p:cNvSpPr/>
          <p:nvPr/>
        </p:nvSpPr>
        <p:spPr>
          <a:xfrm>
            <a:off x="2257425" y="1190626"/>
            <a:ext cx="4257675" cy="4305300"/>
          </a:xfrm>
          <a:prstGeom prst="donut">
            <a:avLst>
              <a:gd fmla="val 25000" name="adj"/>
            </a:avLst>
          </a:prstGeom>
          <a:solidFill>
            <a:srgbClr val="FFC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197" name="Google Shape;197;p7"/>
          <p:cNvSpPr txBox="1"/>
          <p:nvPr>
            <p:ph type="title"/>
          </p:nvPr>
        </p:nvSpPr>
        <p:spPr>
          <a:xfrm>
            <a:off x="1406106" y="350053"/>
            <a:ext cx="4787660" cy="5355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KMT - Muhandislik tahlili </a:t>
            </a:r>
            <a:endParaRPr sz="3200">
              <a:solidFill>
                <a:srgbClr val="C00000"/>
              </a:solidFill>
              <a:latin typeface="Arial"/>
              <a:ea typeface="Arial"/>
              <a:cs typeface="Arial"/>
              <a:sym typeface="Arial"/>
            </a:endParaRPr>
          </a:p>
        </p:txBody>
      </p:sp>
      <p:sp>
        <p:nvSpPr>
          <p:cNvPr id="198" name="Google Shape;198;p7"/>
          <p:cNvSpPr txBox="1"/>
          <p:nvPr>
            <p:ph idx="4294967295" type="sldNum"/>
          </p:nvPr>
        </p:nvSpPr>
        <p:spPr>
          <a:xfrm>
            <a:off x="1754253" y="6230163"/>
            <a:ext cx="39800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b="1" lang="en-US" sz="2400">
                <a:solidFill>
                  <a:schemeClr val="dk1"/>
                </a:solidFill>
                <a:latin typeface="Arial"/>
                <a:ea typeface="Arial"/>
                <a:cs typeface="Arial"/>
                <a:sym typeface="Arial"/>
              </a:rPr>
              <a:t>‹#›</a:t>
            </a:fld>
            <a:endParaRPr b="1" sz="2400">
              <a:solidFill>
                <a:schemeClr val="dk1"/>
              </a:solidFill>
              <a:latin typeface="Arial"/>
              <a:ea typeface="Arial"/>
              <a:cs typeface="Arial"/>
              <a:sym typeface="Arial"/>
            </a:endParaRPr>
          </a:p>
        </p:txBody>
      </p:sp>
      <p:sp>
        <p:nvSpPr>
          <p:cNvPr id="199" name="Google Shape;199;p7"/>
          <p:cNvSpPr txBox="1"/>
          <p:nvPr/>
        </p:nvSpPr>
        <p:spPr>
          <a:xfrm>
            <a:off x="1819275" y="5524500"/>
            <a:ext cx="512445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Adabiyot tahlili va shahsiy ma’lumotlar</a:t>
            </a:r>
            <a:endParaRPr sz="1800">
              <a:solidFill>
                <a:schemeClr val="dk1"/>
              </a:solidFill>
              <a:latin typeface="Malgun Gothic"/>
              <a:ea typeface="Malgun Gothic"/>
              <a:cs typeface="Malgun Gothic"/>
              <a:sym typeface="Malgun Gothic"/>
            </a:endParaRPr>
          </a:p>
        </p:txBody>
      </p:sp>
      <p:sp>
        <p:nvSpPr>
          <p:cNvPr id="200" name="Google Shape;200;p7"/>
          <p:cNvSpPr txBox="1"/>
          <p:nvPr/>
        </p:nvSpPr>
        <p:spPr>
          <a:xfrm>
            <a:off x="1000125" y="1428750"/>
            <a:ext cx="7696200" cy="415498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p:txBody>
      </p:sp>
      <p:sp>
        <p:nvSpPr>
          <p:cNvPr id="201" name="Google Shape;201;p7"/>
          <p:cNvSpPr txBox="1"/>
          <p:nvPr/>
        </p:nvSpPr>
        <p:spPr>
          <a:xfrm>
            <a:off x="1266824" y="1809750"/>
            <a:ext cx="2638425" cy="923330"/>
          </a:xfrm>
          <a:prstGeom prst="rect">
            <a:avLst/>
          </a:prstGeom>
          <a:solidFill>
            <a:srgbClr val="FF0000">
              <a:alpha val="47843"/>
            </a:srgbClr>
          </a:solidFill>
          <a:ln cap="flat" cmpd="sng" w="1905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Tajribali muhandislar:</a:t>
            </a:r>
            <a:endParaRPr/>
          </a:p>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	-Loyihachi</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	- dasturchi</a:t>
            </a:r>
            <a:endParaRPr sz="1800">
              <a:solidFill>
                <a:schemeClr val="dk1"/>
              </a:solidFill>
              <a:latin typeface="Malgun Gothic"/>
              <a:ea typeface="Malgun Gothic"/>
              <a:cs typeface="Malgun Gothic"/>
              <a:sym typeface="Malgun Gothic"/>
            </a:endParaRPr>
          </a:p>
        </p:txBody>
      </p:sp>
      <p:sp>
        <p:nvSpPr>
          <p:cNvPr id="202" name="Google Shape;202;p7"/>
          <p:cNvSpPr txBox="1"/>
          <p:nvPr/>
        </p:nvSpPr>
        <p:spPr>
          <a:xfrm>
            <a:off x="1247774" y="2895600"/>
            <a:ext cx="2676525" cy="923330"/>
          </a:xfrm>
          <a:prstGeom prst="rect">
            <a:avLst/>
          </a:prstGeom>
          <a:solidFill>
            <a:srgbClr val="FF0000">
              <a:alpha val="47843"/>
            </a:srgbClr>
          </a:solidFill>
          <a:ln cap="flat" cmpd="sng" w="1905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Mos dasturiy ta’minot: ANSYS, ProEngineering, boshqalar </a:t>
            </a:r>
            <a:endParaRPr sz="1800">
              <a:solidFill>
                <a:schemeClr val="dk1"/>
              </a:solidFill>
              <a:latin typeface="Malgun Gothic"/>
              <a:ea typeface="Malgun Gothic"/>
              <a:cs typeface="Malgun Gothic"/>
              <a:sym typeface="Malgun Gothic"/>
            </a:endParaRPr>
          </a:p>
        </p:txBody>
      </p:sp>
      <p:sp>
        <p:nvSpPr>
          <p:cNvPr id="203" name="Google Shape;203;p7"/>
          <p:cNvSpPr txBox="1"/>
          <p:nvPr/>
        </p:nvSpPr>
        <p:spPr>
          <a:xfrm>
            <a:off x="1228725" y="3981450"/>
            <a:ext cx="2686050" cy="1200329"/>
          </a:xfrm>
          <a:prstGeom prst="rect">
            <a:avLst/>
          </a:prstGeom>
          <a:solidFill>
            <a:srgbClr val="002060">
              <a:alpha val="45882"/>
            </a:srgbClr>
          </a:solidFill>
          <a:ln cap="flat" cmpd="sng" w="1905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Quvvatli hisoblash       klaster:</a:t>
            </a:r>
            <a:endParaRPr/>
          </a:p>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-murakkab masalalalar,   ser qirrali optimizatsiya</a:t>
            </a:r>
            <a:endParaRPr sz="1800">
              <a:solidFill>
                <a:schemeClr val="dk1"/>
              </a:solidFill>
              <a:latin typeface="Malgun Gothic"/>
              <a:ea typeface="Malgun Gothic"/>
              <a:cs typeface="Malgun Gothic"/>
              <a:sym typeface="Malgun Gothic"/>
            </a:endParaRPr>
          </a:p>
        </p:txBody>
      </p:sp>
      <p:sp>
        <p:nvSpPr>
          <p:cNvPr id="204" name="Google Shape;204;p7"/>
          <p:cNvSpPr txBox="1"/>
          <p:nvPr/>
        </p:nvSpPr>
        <p:spPr>
          <a:xfrm>
            <a:off x="4714874" y="3028950"/>
            <a:ext cx="2638425" cy="646331"/>
          </a:xfrm>
          <a:prstGeom prst="rect">
            <a:avLst/>
          </a:prstGeom>
          <a:solidFill>
            <a:srgbClr val="A8D08C">
              <a:alpha val="47843"/>
            </a:srgbClr>
          </a:solidFill>
          <a:ln cap="flat" cmpd="sng" w="1905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Murakkab muhandislik muammolar yechimi</a:t>
            </a:r>
            <a:endParaRPr sz="1800">
              <a:solidFill>
                <a:schemeClr val="dk1"/>
              </a:solidFill>
              <a:latin typeface="Malgun Gothic"/>
              <a:ea typeface="Malgun Gothic"/>
              <a:cs typeface="Malgun Gothic"/>
              <a:sym typeface="Malgun Gothic"/>
            </a:endParaRPr>
          </a:p>
        </p:txBody>
      </p:sp>
      <p:sp>
        <p:nvSpPr>
          <p:cNvPr id="205" name="Google Shape;205;p7"/>
          <p:cNvSpPr/>
          <p:nvPr/>
        </p:nvSpPr>
        <p:spPr>
          <a:xfrm rot="1368394">
            <a:off x="4076700" y="2419350"/>
            <a:ext cx="742950" cy="409575"/>
          </a:xfrm>
          <a:prstGeom prst="rightArrow">
            <a:avLst>
              <a:gd fmla="val 50000" name="adj1"/>
              <a:gd fmla="val 50000" name="adj2"/>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06" name="Google Shape;206;p7"/>
          <p:cNvSpPr/>
          <p:nvPr/>
        </p:nvSpPr>
        <p:spPr>
          <a:xfrm rot="-1690363">
            <a:off x="4067176" y="3819525"/>
            <a:ext cx="742950" cy="409575"/>
          </a:xfrm>
          <a:prstGeom prst="rightArrow">
            <a:avLst>
              <a:gd fmla="val 50000" name="adj1"/>
              <a:gd fmla="val 50000" name="adj2"/>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07" name="Google Shape;207;p7"/>
          <p:cNvSpPr/>
          <p:nvPr/>
        </p:nvSpPr>
        <p:spPr>
          <a:xfrm>
            <a:off x="3924300" y="3038475"/>
            <a:ext cx="742950" cy="409575"/>
          </a:xfrm>
          <a:prstGeom prst="rightArrow">
            <a:avLst>
              <a:gd fmla="val 50000" name="adj1"/>
              <a:gd fmla="val 50000" name="adj2"/>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97"/>
                                        </p:tgtEl>
                                        <p:attrNameLst>
                                          <p:attrName>style.visibility</p:attrName>
                                        </p:attrNameLst>
                                      </p:cBhvr>
                                      <p:to>
                                        <p:strVal val="visible"/>
                                      </p:to>
                                    </p:set>
                                    <p:animEffect filter="fade" transition="in">
                                      <p:cBhvr>
                                        <p:cTn dur="1000"/>
                                        <p:tgtEl>
                                          <p:spTgt spid="19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8"/>
          <p:cNvSpPr txBox="1"/>
          <p:nvPr>
            <p:ph type="title"/>
          </p:nvPr>
        </p:nvSpPr>
        <p:spPr>
          <a:xfrm>
            <a:off x="2553419" y="263401"/>
            <a:ext cx="3660878" cy="6463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4000"/>
              <a:buFont typeface="Times New Roman"/>
              <a:buNone/>
            </a:pPr>
            <a:r>
              <a:rPr lang="en-US" sz="4000">
                <a:solidFill>
                  <a:srgbClr val="FF0000"/>
                </a:solidFill>
                <a:latin typeface="Times New Roman"/>
                <a:ea typeface="Times New Roman"/>
                <a:cs typeface="Times New Roman"/>
                <a:sym typeface="Times New Roman"/>
              </a:rPr>
              <a:t>KMT bosqichlari</a:t>
            </a:r>
            <a:endParaRPr>
              <a:latin typeface="Arial"/>
              <a:ea typeface="Arial"/>
              <a:cs typeface="Arial"/>
              <a:sym typeface="Arial"/>
            </a:endParaRPr>
          </a:p>
        </p:txBody>
      </p:sp>
      <p:sp>
        <p:nvSpPr>
          <p:cNvPr id="213" name="Google Shape;213;p8"/>
          <p:cNvSpPr txBox="1"/>
          <p:nvPr/>
        </p:nvSpPr>
        <p:spPr>
          <a:xfrm>
            <a:off x="1175656" y="6020791"/>
            <a:ext cx="8182099"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Malgun Gothic"/>
                <a:ea typeface="Malgun Gothic"/>
                <a:cs typeface="Malgun Gothic"/>
                <a:sym typeface="Malgun Gothic"/>
              </a:rPr>
              <a:t>Manba: Luis Marrero. Computer Aided Engineering Analysis in Silicon Rubber Productions. </a:t>
            </a:r>
            <a:r>
              <a:rPr lang="en-US" sz="1600" u="sng">
                <a:solidFill>
                  <a:schemeClr val="dk1"/>
                </a:solidFill>
                <a:latin typeface="Malgun Gothic"/>
                <a:ea typeface="Malgun Gothic"/>
                <a:cs typeface="Malgun Gothic"/>
                <a:sym typeface="Malgun Gothic"/>
                <a:hlinkClick r:id="rId3">
                  <a:extLst>
                    <a:ext uri="{A12FA001-AC4F-418D-AE19-62706E023703}">
                      <ahyp:hlinkClr val="tx"/>
                    </a:ext>
                  </a:extLst>
                </a:hlinkClick>
              </a:rPr>
              <a:t>https://www.simtec-silicon.com/CAE-analysis-in-ISR-products</a:t>
            </a:r>
            <a:r>
              <a:rPr lang="en-US" sz="1600">
                <a:solidFill>
                  <a:schemeClr val="dk1"/>
                </a:solidFill>
                <a:latin typeface="Malgun Gothic"/>
                <a:ea typeface="Malgun Gothic"/>
                <a:cs typeface="Malgun Gothic"/>
                <a:sym typeface="Malgun Gothic"/>
              </a:rPr>
              <a:t>. </a:t>
            </a:r>
            <a:endParaRPr sz="1600">
              <a:solidFill>
                <a:schemeClr val="dk1"/>
              </a:solidFill>
              <a:latin typeface="Malgun Gothic"/>
              <a:ea typeface="Malgun Gothic"/>
              <a:cs typeface="Malgun Gothic"/>
              <a:sym typeface="Malgun Gothic"/>
            </a:endParaRPr>
          </a:p>
        </p:txBody>
      </p:sp>
      <p:graphicFrame>
        <p:nvGraphicFramePr>
          <p:cNvPr id="214" name="Google Shape;214;p8"/>
          <p:cNvGraphicFramePr/>
          <p:nvPr/>
        </p:nvGraphicFramePr>
        <p:xfrm>
          <a:off x="1105722" y="1099678"/>
          <a:ext cx="3000000" cy="3000000"/>
        </p:xfrm>
        <a:graphic>
          <a:graphicData uri="http://schemas.openxmlformats.org/drawingml/2006/table">
            <a:tbl>
              <a:tblPr bandRow="1" firstRow="1">
                <a:noFill/>
                <a:tableStyleId>{9EF40577-F29C-4CCB-B979-621E78E07993}</a:tableStyleId>
              </a:tblPr>
              <a:tblGrid>
                <a:gridCol w="1085375"/>
                <a:gridCol w="1442750"/>
                <a:gridCol w="1377550"/>
                <a:gridCol w="1246900"/>
                <a:gridCol w="1353775"/>
                <a:gridCol w="1769425"/>
              </a:tblGrid>
              <a:tr h="370850">
                <a:tc>
                  <a:txBody>
                    <a:bodyPr/>
                    <a:lstStyle/>
                    <a:p>
                      <a:pPr indent="0" lvl="0" marL="0" marR="0" rtl="0" algn="ctr">
                        <a:spcBef>
                          <a:spcPts val="0"/>
                        </a:spcBef>
                        <a:spcAft>
                          <a:spcPts val="0"/>
                        </a:spcAft>
                        <a:buNone/>
                      </a:pPr>
                      <a:r>
                        <a:rPr lang="en-US" sz="2000" u="none" cap="none" strike="noStrike">
                          <a:latin typeface="Arial"/>
                          <a:ea typeface="Arial"/>
                          <a:cs typeface="Arial"/>
                          <a:sym typeface="Arial"/>
                        </a:rPr>
                        <a:t>Vosita</a:t>
                      </a:r>
                      <a:endParaRPr sz="2000" u="none" cap="none" strike="noStrike">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Arial"/>
                          <a:ea typeface="Arial"/>
                          <a:cs typeface="Arial"/>
                          <a:sym typeface="Arial"/>
                        </a:rPr>
                        <a:t>Tahlil </a:t>
                      </a:r>
                      <a:endParaRPr sz="2000" u="none" cap="none" strike="noStrike">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Arial"/>
                          <a:ea typeface="Arial"/>
                          <a:cs typeface="Arial"/>
                          <a:sym typeface="Arial"/>
                        </a:rPr>
                        <a:t>Rivojlan. dasturi</a:t>
                      </a:r>
                      <a:endParaRPr sz="2000" u="none" cap="none" strike="noStrike">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Arial"/>
                          <a:ea typeface="Arial"/>
                          <a:cs typeface="Arial"/>
                          <a:sym typeface="Arial"/>
                        </a:rPr>
                        <a:t>Dastlabk    Loyiha</a:t>
                      </a:r>
                      <a:endParaRPr sz="2000" u="none" cap="none" strike="noStrike">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Arial"/>
                          <a:ea typeface="Arial"/>
                          <a:cs typeface="Arial"/>
                          <a:sym typeface="Arial"/>
                        </a:rPr>
                        <a:t>Loyiha</a:t>
                      </a:r>
                      <a:endParaRPr sz="2000" u="none" cap="none" strike="noStrike">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Arial"/>
                          <a:ea typeface="Arial"/>
                          <a:cs typeface="Arial"/>
                          <a:sym typeface="Arial"/>
                        </a:rPr>
                        <a:t>Ishlab              chiqarish</a:t>
                      </a:r>
                      <a:endParaRPr sz="2000" u="none" cap="none" strike="noStrike">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u="none" cap="none" strike="noStrike">
                          <a:latin typeface="Arial"/>
                          <a:ea typeface="Arial"/>
                          <a:cs typeface="Arial"/>
                          <a:sym typeface="Arial"/>
                        </a:rPr>
                        <a:t>CAD</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Tizimlar     loyihasi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Layout </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Batafsil     chizma</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O’zgarishlar</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CAE</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Muhandis. tahlil</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Ko’rsatkichlar tahlili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Tizimlar                tahlili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Subtizim   tahlili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Jarayon         simulyats</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CAM</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STL/RP</a:t>
                      </a:r>
                      <a:endParaRPr sz="2000">
                        <a:latin typeface="Arial"/>
                        <a:ea typeface="Arial"/>
                        <a:cs typeface="Arial"/>
                        <a:sym typeface="Aria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000"/>
                        <a:buFont typeface="Arial"/>
                        <a:buNone/>
                      </a:pPr>
                      <a:r>
                        <a:rPr lang="en-US" sz="2000">
                          <a:latin typeface="Arial"/>
                          <a:ea typeface="Arial"/>
                          <a:cs typeface="Arial"/>
                          <a:sym typeface="Arial"/>
                        </a:rPr>
                        <a:t>STL/RP</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Tez proto  tiplash</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Ish.Ch. jar.rivojlantiris</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RBD</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Muhim tizimlar</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Tizimli                  echimlar</a:t>
                      </a:r>
                      <a:endParaRPr sz="2000">
                        <a:latin typeface="Arial"/>
                        <a:ea typeface="Arial"/>
                        <a:cs typeface="Arial"/>
                        <a:sym typeface="Aria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000"/>
                        <a:buFont typeface="Arial"/>
                        <a:buNone/>
                      </a:pPr>
                      <a:r>
                        <a:rPr lang="en-US" sz="2000">
                          <a:latin typeface="Arial"/>
                          <a:ea typeface="Arial"/>
                          <a:cs typeface="Arial"/>
                          <a:sym typeface="Arial"/>
                        </a:rPr>
                        <a:t>Tez proto  tiplash</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 (mat.,   vazif, ish.ch</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CMM</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Yig’uv/             O’lchov</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Verifikatsiya</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000"/>
                        <a:buFont typeface="Arial"/>
                        <a:buNone/>
                      </a:pPr>
                      <a:r>
                        <a:rPr lang="en-US" sz="2000">
                          <a:latin typeface="Arial"/>
                          <a:ea typeface="Arial"/>
                          <a:cs typeface="Arial"/>
                          <a:sym typeface="Arial"/>
                        </a:rPr>
                        <a:t>Verifikatsiya</a:t>
                      </a:r>
                      <a:endParaRPr sz="2000">
                        <a:latin typeface="Arial"/>
                        <a:ea typeface="Arial"/>
                        <a:cs typeface="Arial"/>
                        <a:sym typeface="Aria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000"/>
                        <a:buFont typeface="Arial"/>
                        <a:buNone/>
                      </a:pPr>
                      <a:r>
                        <a:rPr lang="en-US" sz="2000">
                          <a:latin typeface="Arial"/>
                          <a:ea typeface="Arial"/>
                          <a:cs typeface="Arial"/>
                          <a:sym typeface="Arial"/>
                        </a:rPr>
                        <a:t>Verifikatsiya</a:t>
                      </a:r>
                      <a:endParaRPr sz="2000">
                        <a:latin typeface="Arial"/>
                        <a:ea typeface="Arial"/>
                        <a:cs typeface="Arial"/>
                        <a:sym typeface="Arial"/>
                      </a:endParaRPr>
                    </a:p>
                    <a:p>
                      <a:pPr indent="0" lvl="0" marL="0" marR="0" rtl="0" algn="ctr">
                        <a:spcBef>
                          <a:spcPts val="0"/>
                        </a:spcBef>
                        <a:spcAft>
                          <a:spcPts val="0"/>
                        </a:spcAft>
                        <a:buNone/>
                      </a:pPr>
                      <a:r>
                        <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Sinov</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Muhim     ko’rsatk.</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Tizimlar    ko’rsatk. </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                      vazifalari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 ko’r va ishon</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Sifat ta’min., sertifikatsiya</a:t>
                      </a:r>
                      <a:endParaRPr sz="2000">
                        <a:latin typeface="Arial"/>
                        <a:ea typeface="Arial"/>
                        <a:cs typeface="Arial"/>
                        <a:sym typeface="Arial"/>
                      </a:endParaRPr>
                    </a:p>
                  </a:txBody>
                  <a:tcPr marT="45725" marB="45725" marR="91450" marL="91450"/>
                </a:tc>
              </a:tr>
            </a:tbl>
          </a:graphicData>
        </a:graphic>
      </p:graphicFrame>
      <p:graphicFrame>
        <p:nvGraphicFramePr>
          <p:cNvPr id="215" name="Google Shape;215;p8"/>
          <p:cNvGraphicFramePr/>
          <p:nvPr/>
        </p:nvGraphicFramePr>
        <p:xfrm>
          <a:off x="1258122" y="1252078"/>
          <a:ext cx="3000000" cy="3000000"/>
        </p:xfrm>
        <a:graphic>
          <a:graphicData uri="http://schemas.openxmlformats.org/drawingml/2006/table">
            <a:tbl>
              <a:tblPr bandRow="1" firstRow="1">
                <a:noFill/>
                <a:tableStyleId>{9EF40577-F29C-4CCB-B979-621E78E07993}</a:tableStyleId>
              </a:tblPr>
              <a:tblGrid>
                <a:gridCol w="1085375"/>
                <a:gridCol w="1442750"/>
                <a:gridCol w="1377550"/>
                <a:gridCol w="1246900"/>
                <a:gridCol w="1353775"/>
                <a:gridCol w="1769425"/>
              </a:tblGrid>
              <a:tr h="370850">
                <a:tc>
                  <a:txBody>
                    <a:bodyPr/>
                    <a:lstStyle/>
                    <a:p>
                      <a:pPr indent="0" lvl="0" marL="0" marR="0" rtl="0" algn="ctr">
                        <a:spcBef>
                          <a:spcPts val="0"/>
                        </a:spcBef>
                        <a:spcAft>
                          <a:spcPts val="0"/>
                        </a:spcAft>
                        <a:buNone/>
                      </a:pPr>
                      <a:r>
                        <a:rPr lang="en-US" sz="2000">
                          <a:latin typeface="Arial"/>
                          <a:ea typeface="Arial"/>
                          <a:cs typeface="Arial"/>
                          <a:sym typeface="Arial"/>
                        </a:rPr>
                        <a:t>Vosita</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Tahlil </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Rivojlan. dasturi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Dastlabk    Loyiha</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Loyiha</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Ishlab              chiqarish</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CAD</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Tizimlar     loyihasi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Layout </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Batafsil     chizma</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O’zgarishlar</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CAE</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Muhandis. tahlil</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Ko’rsatkichlar tahlili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Tizimlar                tahlili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Subtizim   tahlili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Jarayon         simulyats</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CAM</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STL/RP</a:t>
                      </a:r>
                      <a:endParaRPr sz="2000">
                        <a:latin typeface="Arial"/>
                        <a:ea typeface="Arial"/>
                        <a:cs typeface="Arial"/>
                        <a:sym typeface="Aria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000"/>
                        <a:buFont typeface="Arial"/>
                        <a:buNone/>
                      </a:pPr>
                      <a:r>
                        <a:rPr lang="en-US" sz="2000">
                          <a:latin typeface="Arial"/>
                          <a:ea typeface="Arial"/>
                          <a:cs typeface="Arial"/>
                          <a:sym typeface="Arial"/>
                        </a:rPr>
                        <a:t>STL/RP</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Tez proto  tiplash</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Ish.Ch. jar.rivojlantiris</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RBD</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Muhim tizimlar</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Tizimli                  echimlar</a:t>
                      </a:r>
                      <a:endParaRPr sz="2000">
                        <a:latin typeface="Arial"/>
                        <a:ea typeface="Arial"/>
                        <a:cs typeface="Arial"/>
                        <a:sym typeface="Aria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000"/>
                        <a:buFont typeface="Arial"/>
                        <a:buNone/>
                      </a:pPr>
                      <a:r>
                        <a:rPr lang="en-US" sz="2000">
                          <a:latin typeface="Arial"/>
                          <a:ea typeface="Arial"/>
                          <a:cs typeface="Arial"/>
                          <a:sym typeface="Arial"/>
                        </a:rPr>
                        <a:t>Tez proto  tiplash</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 (mat.,   vazif, ish.ch</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CMM</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Yig’uv/             O’lchov</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Verifikatsiya</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000"/>
                        <a:buFont typeface="Arial"/>
                        <a:buNone/>
                      </a:pPr>
                      <a:r>
                        <a:rPr lang="en-US" sz="2000">
                          <a:latin typeface="Arial"/>
                          <a:ea typeface="Arial"/>
                          <a:cs typeface="Arial"/>
                          <a:sym typeface="Arial"/>
                        </a:rPr>
                        <a:t>Verifikatsiya</a:t>
                      </a:r>
                      <a:endParaRPr sz="2000">
                        <a:latin typeface="Arial"/>
                        <a:ea typeface="Arial"/>
                        <a:cs typeface="Arial"/>
                        <a:sym typeface="Aria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000"/>
                        <a:buFont typeface="Arial"/>
                        <a:buNone/>
                      </a:pPr>
                      <a:r>
                        <a:rPr lang="en-US" sz="2000">
                          <a:latin typeface="Arial"/>
                          <a:ea typeface="Arial"/>
                          <a:cs typeface="Arial"/>
                          <a:sym typeface="Arial"/>
                        </a:rPr>
                        <a:t>Verifikatsiya</a:t>
                      </a:r>
                      <a:endParaRPr sz="2000">
                        <a:latin typeface="Arial"/>
                        <a:ea typeface="Arial"/>
                        <a:cs typeface="Arial"/>
                        <a:sym typeface="Arial"/>
                      </a:endParaRPr>
                    </a:p>
                    <a:p>
                      <a:pPr indent="0" lvl="0" marL="0" marR="0" rtl="0" algn="ctr">
                        <a:spcBef>
                          <a:spcPts val="0"/>
                        </a:spcBef>
                        <a:spcAft>
                          <a:spcPts val="0"/>
                        </a:spcAft>
                        <a:buNone/>
                      </a:pPr>
                      <a:r>
                        <a:t/>
                      </a:r>
                      <a:endParaRPr sz="20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200">
                          <a:latin typeface="Arial"/>
                          <a:ea typeface="Arial"/>
                          <a:cs typeface="Arial"/>
                          <a:sym typeface="Arial"/>
                        </a:rPr>
                        <a:t>Sinov</a:t>
                      </a:r>
                      <a:endParaRPr sz="22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Muhim     ko’rsatk.</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Tizimlar    ko’rsatk. </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                      vazifalari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Tizim ko’r va ishon</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Sifat ta’min., sertifikatsiya</a:t>
                      </a:r>
                      <a:endParaRPr sz="2000">
                        <a:latin typeface="Arial"/>
                        <a:ea typeface="Arial"/>
                        <a:cs typeface="Arial"/>
                        <a:sym typeface="Arial"/>
                      </a:endParaRPr>
                    </a:p>
                  </a:txBody>
                  <a:tcPr marT="45725" marB="45725" marR="91450" marL="9145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9"/>
          <p:cNvSpPr txBox="1"/>
          <p:nvPr>
            <p:ph type="title"/>
          </p:nvPr>
        </p:nvSpPr>
        <p:spPr>
          <a:xfrm>
            <a:off x="2159922" y="313093"/>
            <a:ext cx="4070345" cy="535531"/>
          </a:xfrm>
          <a:prstGeom prst="rect">
            <a:avLst/>
          </a:prstGeom>
          <a:noFill/>
          <a:ln>
            <a:noFill/>
          </a:ln>
        </p:spPr>
        <p:txBody>
          <a:bodyPr anchorCtr="0" anchor="ctr" bIns="45700" lIns="91425" spcFirstLastPara="1" rIns="91425" wrap="square" tIns="45700">
            <a:spAutoFit/>
          </a:bodyPr>
          <a:lstStyle/>
          <a:p>
            <a:pPr indent="0" lvl="0" marL="0" rtl="0" algn="r">
              <a:lnSpc>
                <a:spcPct val="90000"/>
              </a:lnSpc>
              <a:spcBef>
                <a:spcPts val="0"/>
              </a:spcBef>
              <a:spcAft>
                <a:spcPts val="0"/>
              </a:spcAft>
              <a:buClr>
                <a:srgbClr val="FF0000"/>
              </a:buClr>
              <a:buSzPts val="3200"/>
              <a:buFont typeface="Times New Roman"/>
              <a:buNone/>
            </a:pPr>
            <a:r>
              <a:rPr b="1" lang="en-US" sz="3200">
                <a:solidFill>
                  <a:srgbClr val="FF0000"/>
                </a:solidFill>
                <a:latin typeface="Times New Roman"/>
                <a:ea typeface="Times New Roman"/>
                <a:cs typeface="Times New Roman"/>
                <a:sym typeface="Times New Roman"/>
              </a:rPr>
              <a:t>KMTdan foydalanish</a:t>
            </a:r>
            <a:endParaRPr b="1" sz="3200">
              <a:solidFill>
                <a:srgbClr val="FF0000"/>
              </a:solidFill>
              <a:latin typeface="Times New Roman"/>
              <a:ea typeface="Times New Roman"/>
              <a:cs typeface="Times New Roman"/>
              <a:sym typeface="Times New Roman"/>
            </a:endParaRPr>
          </a:p>
        </p:txBody>
      </p:sp>
      <p:sp>
        <p:nvSpPr>
          <p:cNvPr id="221" name="Google Shape;221;p9"/>
          <p:cNvSpPr txBox="1"/>
          <p:nvPr/>
        </p:nvSpPr>
        <p:spPr>
          <a:xfrm>
            <a:off x="961901" y="1244752"/>
            <a:ext cx="7730837" cy="3539430"/>
          </a:xfrm>
          <a:prstGeom prst="rect">
            <a:avLst/>
          </a:prstGeom>
          <a:noFill/>
          <a:ln>
            <a:noFill/>
          </a:ln>
        </p:spPr>
        <p:txBody>
          <a:bodyPr anchorCtr="0" anchor="t" bIns="45700" lIns="91425" spcFirstLastPara="1" rIns="91425" wrap="square" tIns="45700">
            <a:spAutoFit/>
          </a:bodyPr>
          <a:lstStyle/>
          <a:p>
            <a:pPr indent="0" lvl="0" marL="12700" marR="165735" rtl="0" algn="l">
              <a:lnSpc>
                <a:spcPct val="100000"/>
              </a:lnSpc>
              <a:spcBef>
                <a:spcPts val="0"/>
              </a:spcBef>
              <a:spcAft>
                <a:spcPts val="0"/>
              </a:spcAft>
              <a:buNone/>
            </a:pPr>
            <a:r>
              <a:rPr lang="en-US" sz="3200">
                <a:solidFill>
                  <a:schemeClr val="dk1"/>
                </a:solidFill>
                <a:latin typeface="Times New Roman"/>
                <a:ea typeface="Times New Roman"/>
                <a:cs typeface="Times New Roman"/>
                <a:sym typeface="Times New Roman"/>
              </a:rPr>
              <a:t>Tahlil dasturlarini shartli ravishda 4 ta asosiy                    guruhga  ajratish mumkin:</a:t>
            </a:r>
            <a:endParaRPr sz="3200">
              <a:solidFill>
                <a:schemeClr val="dk1"/>
              </a:solidFill>
              <a:latin typeface="Times New Roman"/>
              <a:ea typeface="Times New Roman"/>
              <a:cs typeface="Times New Roman"/>
              <a:sym typeface="Times New Roman"/>
            </a:endParaRPr>
          </a:p>
          <a:p>
            <a:pPr indent="-534988" lvl="0" marL="534988" marR="1542415" rtl="0" algn="l">
              <a:lnSpc>
                <a:spcPct val="100000"/>
              </a:lnSpc>
              <a:spcBef>
                <a:spcPts val="0"/>
              </a:spcBef>
              <a:spcAft>
                <a:spcPts val="0"/>
              </a:spcAft>
              <a:buClr>
                <a:schemeClr val="dk1"/>
              </a:buClr>
              <a:buSzPts val="3200"/>
              <a:buFont typeface="Malgun Gothic"/>
              <a:buAutoNum type="arabicPeriod"/>
            </a:pPr>
            <a:r>
              <a:rPr lang="en-US" sz="3200">
                <a:solidFill>
                  <a:schemeClr val="dk1"/>
                </a:solidFill>
                <a:latin typeface="Times New Roman"/>
                <a:ea typeface="Times New Roman"/>
                <a:cs typeface="Times New Roman"/>
                <a:sym typeface="Times New Roman"/>
              </a:rPr>
              <a:t>Dasturiy ta'minot dizayn tizimlar</a:t>
            </a:r>
            <a:endParaRPr/>
          </a:p>
          <a:p>
            <a:pPr indent="-534988" lvl="0" marL="534988" marR="1542415" rtl="0" algn="l">
              <a:lnSpc>
                <a:spcPct val="100000"/>
              </a:lnSpc>
              <a:spcBef>
                <a:spcPts val="0"/>
              </a:spcBef>
              <a:spcAft>
                <a:spcPts val="0"/>
              </a:spcAft>
              <a:buClr>
                <a:schemeClr val="dk1"/>
              </a:buClr>
              <a:buSzPts val="3200"/>
              <a:buFont typeface="Malgun Gothic"/>
              <a:buAutoNum type="arabicPeriod"/>
            </a:pPr>
            <a:r>
              <a:rPr lang="en-US" sz="3200">
                <a:solidFill>
                  <a:schemeClr val="dk1"/>
                </a:solidFill>
                <a:latin typeface="Times New Roman"/>
                <a:ea typeface="Times New Roman"/>
                <a:cs typeface="Times New Roman"/>
                <a:sym typeface="Times New Roman"/>
              </a:rPr>
              <a:t>Universal tahlil dasturlari</a:t>
            </a:r>
            <a:endParaRPr sz="3200">
              <a:solidFill>
                <a:schemeClr val="dk1"/>
              </a:solidFill>
              <a:latin typeface="Times New Roman"/>
              <a:ea typeface="Times New Roman"/>
              <a:cs typeface="Times New Roman"/>
              <a:sym typeface="Times New Roman"/>
            </a:endParaRPr>
          </a:p>
          <a:p>
            <a:pPr indent="-534988" lvl="0" marL="534988" marR="1542415" rtl="0" algn="l">
              <a:lnSpc>
                <a:spcPct val="100000"/>
              </a:lnSpc>
              <a:spcBef>
                <a:spcPts val="0"/>
              </a:spcBef>
              <a:spcAft>
                <a:spcPts val="0"/>
              </a:spcAft>
              <a:buClr>
                <a:schemeClr val="dk1"/>
              </a:buClr>
              <a:buSzPts val="3200"/>
              <a:buFont typeface="Malgun Gothic"/>
              <a:buAutoNum type="arabicPeriod"/>
            </a:pPr>
            <a:r>
              <a:rPr lang="en-US" sz="3200">
                <a:solidFill>
                  <a:schemeClr val="dk1"/>
                </a:solidFill>
                <a:latin typeface="Times New Roman"/>
                <a:ea typeface="Times New Roman"/>
                <a:cs typeface="Times New Roman"/>
                <a:sym typeface="Times New Roman"/>
              </a:rPr>
              <a:t>Ixtisoslashtirilgan tahlil dasturlari</a:t>
            </a:r>
            <a:endParaRPr sz="3200">
              <a:solidFill>
                <a:schemeClr val="dk1"/>
              </a:solidFill>
              <a:latin typeface="Times New Roman"/>
              <a:ea typeface="Times New Roman"/>
              <a:cs typeface="Times New Roman"/>
              <a:sym typeface="Times New Roman"/>
            </a:endParaRPr>
          </a:p>
          <a:p>
            <a:pPr indent="-534988" lvl="0" marL="534988" marR="1542415" rtl="0" algn="l">
              <a:lnSpc>
                <a:spcPct val="100000"/>
              </a:lnSpc>
              <a:spcBef>
                <a:spcPts val="0"/>
              </a:spcBef>
              <a:spcAft>
                <a:spcPts val="0"/>
              </a:spcAft>
              <a:buClr>
                <a:schemeClr val="dk1"/>
              </a:buClr>
              <a:buSzPts val="3200"/>
              <a:buFont typeface="Malgun Gothic"/>
              <a:buAutoNum type="arabicPeriod"/>
            </a:pPr>
            <a:r>
              <a:rPr lang="en-US" sz="3200">
                <a:solidFill>
                  <a:schemeClr val="dk1"/>
                </a:solidFill>
                <a:latin typeface="Times New Roman"/>
                <a:ea typeface="Times New Roman"/>
                <a:cs typeface="Times New Roman"/>
                <a:sym typeface="Times New Roman"/>
              </a:rPr>
              <a:t>Boshqaruv tizimlarini tahlil </a:t>
            </a:r>
            <a:endParaRPr/>
          </a:p>
          <a:p>
            <a:pPr indent="-534988" lvl="0" marL="534988" marR="1542415" rtl="0" algn="l">
              <a:lnSpc>
                <a:spcPct val="100000"/>
              </a:lnSpc>
              <a:spcBef>
                <a:spcPts val="0"/>
              </a:spcBef>
              <a:spcAft>
                <a:spcPts val="0"/>
              </a:spcAft>
              <a:buNone/>
            </a:pPr>
            <a:r>
              <a:rPr lang="en-US" sz="3200">
                <a:solidFill>
                  <a:schemeClr val="dk1"/>
                </a:solidFill>
                <a:latin typeface="Times New Roman"/>
                <a:ea typeface="Times New Roman"/>
                <a:cs typeface="Times New Roman"/>
                <a:sym typeface="Times New Roman"/>
              </a:rPr>
              <a:t>	qilish dasturlari.   	</a:t>
            </a:r>
            <a:endParaRPr sz="3200">
              <a:solidFill>
                <a:schemeClr val="dk1"/>
              </a:solidFill>
              <a:latin typeface="Malgun Gothic"/>
              <a:ea typeface="Malgun Gothic"/>
              <a:cs typeface="Malgun Gothic"/>
              <a:sym typeface="Malgun Gothic"/>
            </a:endParaRPr>
          </a:p>
        </p:txBody>
      </p:sp>
      <p:sp>
        <p:nvSpPr>
          <p:cNvPr id="222" name="Google Shape;222;p9"/>
          <p:cNvSpPr/>
          <p:nvPr/>
        </p:nvSpPr>
        <p:spPr>
          <a:xfrm>
            <a:off x="1932117" y="5297269"/>
            <a:ext cx="646331"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Times New Roman"/>
              <a:buNone/>
            </a:pPr>
            <a:fld id="{00000000-1234-1234-1234-123412341234}" type="slidenum">
              <a:rPr b="1" lang="en-US" sz="3600">
                <a:solidFill>
                  <a:srgbClr val="000000"/>
                </a:solidFill>
                <a:latin typeface="Times New Roman"/>
                <a:ea typeface="Times New Roman"/>
                <a:cs typeface="Times New Roman"/>
                <a:sym typeface="Times New Roman"/>
              </a:rPr>
              <a:t>‹#›</a:t>
            </a:fld>
            <a:endParaRPr b="1" sz="1800">
              <a:solidFill>
                <a:schemeClr val="dk1"/>
              </a:solidFill>
              <a:latin typeface="Malgun Gothic"/>
              <a:ea typeface="Malgun Gothic"/>
              <a:cs typeface="Malgun Gothic"/>
              <a:sym typeface="Malgun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0"/>
          <p:cNvSpPr txBox="1"/>
          <p:nvPr>
            <p:ph type="title"/>
          </p:nvPr>
        </p:nvSpPr>
        <p:spPr>
          <a:xfrm>
            <a:off x="2289318" y="313092"/>
            <a:ext cx="4070345"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3200"/>
              <a:buFont typeface="Times New Roman"/>
              <a:buNone/>
            </a:pPr>
            <a:r>
              <a:rPr b="1" lang="en-US" sz="3200">
                <a:solidFill>
                  <a:srgbClr val="FF0000"/>
                </a:solidFill>
                <a:latin typeface="Times New Roman"/>
                <a:ea typeface="Times New Roman"/>
                <a:cs typeface="Times New Roman"/>
                <a:sym typeface="Times New Roman"/>
              </a:rPr>
              <a:t>KMTdan foydalanish</a:t>
            </a:r>
            <a:endParaRPr b="1" sz="3200">
              <a:solidFill>
                <a:srgbClr val="FF0000"/>
              </a:solidFill>
              <a:latin typeface="Times New Roman"/>
              <a:ea typeface="Times New Roman"/>
              <a:cs typeface="Times New Roman"/>
              <a:sym typeface="Times New Roman"/>
            </a:endParaRPr>
          </a:p>
        </p:txBody>
      </p:sp>
      <p:sp>
        <p:nvSpPr>
          <p:cNvPr id="228" name="Google Shape;228;p10"/>
          <p:cNvSpPr txBox="1"/>
          <p:nvPr/>
        </p:nvSpPr>
        <p:spPr>
          <a:xfrm>
            <a:off x="961901" y="1244752"/>
            <a:ext cx="7730837" cy="4211409"/>
          </a:xfrm>
          <a:prstGeom prst="rect">
            <a:avLst/>
          </a:prstGeom>
          <a:noFill/>
          <a:ln>
            <a:noFill/>
          </a:ln>
        </p:spPr>
        <p:txBody>
          <a:bodyPr anchorCtr="0" anchor="t" bIns="45700" lIns="91425" spcFirstLastPara="1" rIns="91425" wrap="square" tIns="45700">
            <a:spAutoFit/>
          </a:bodyPr>
          <a:lstStyle/>
          <a:p>
            <a:pPr indent="0" lvl="0" marL="534988" marR="70485" rtl="0" algn="l">
              <a:lnSpc>
                <a:spcPct val="100000"/>
              </a:lnSpc>
              <a:spcBef>
                <a:spcPts val="0"/>
              </a:spcBef>
              <a:spcAft>
                <a:spcPts val="0"/>
              </a:spcAft>
              <a:buNone/>
            </a:pPr>
            <a:r>
              <a:rPr lang="en-US" sz="3200">
                <a:solidFill>
                  <a:schemeClr val="dk1"/>
                </a:solidFill>
                <a:latin typeface="Times New Roman"/>
                <a:ea typeface="Times New Roman"/>
                <a:cs typeface="Times New Roman"/>
                <a:sym typeface="Times New Roman"/>
              </a:rPr>
              <a:t>Dasturlarning birinchi guruhi dizayn va     tahlil  jarayonlarini yagona kompleksda    organik ravishda  birlashtirgan dasturiy      ta'minot dizayn tizimlari.</a:t>
            </a:r>
            <a:endParaRPr/>
          </a:p>
          <a:p>
            <a:pPr indent="0" lvl="0" marL="534988" marR="5080" rtl="0" algn="l">
              <a:lnSpc>
                <a:spcPct val="100000"/>
              </a:lnSpc>
              <a:spcBef>
                <a:spcPts val="1440"/>
              </a:spcBef>
              <a:spcAft>
                <a:spcPts val="0"/>
              </a:spcAft>
              <a:buNone/>
            </a:pPr>
            <a:r>
              <a:rPr lang="en-US" sz="3200">
                <a:solidFill>
                  <a:schemeClr val="dk1"/>
                </a:solidFill>
                <a:latin typeface="Times New Roman"/>
                <a:ea typeface="Times New Roman"/>
                <a:cs typeface="Times New Roman"/>
                <a:sym typeface="Times New Roman"/>
              </a:rPr>
              <a:t>Dasturiy ta'minot dizayn tizimlari qatoriga CATIA,  EUCLID, UNIGRAPHICS, COMPAS-22 MT modullari mavjud boshqalar ham kiradi.   	</a:t>
            </a:r>
            <a:endParaRPr sz="3200">
              <a:solidFill>
                <a:schemeClr val="dk1"/>
              </a:solidFill>
              <a:latin typeface="Malgun Gothic"/>
              <a:ea typeface="Malgun Gothic"/>
              <a:cs typeface="Malgun Gothic"/>
              <a:sym typeface="Malgun Gothic"/>
            </a:endParaRPr>
          </a:p>
        </p:txBody>
      </p:sp>
      <p:sp>
        <p:nvSpPr>
          <p:cNvPr id="229" name="Google Shape;229;p10"/>
          <p:cNvSpPr/>
          <p:nvPr/>
        </p:nvSpPr>
        <p:spPr>
          <a:xfrm>
            <a:off x="1932117" y="5297269"/>
            <a:ext cx="646331"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Times New Roman"/>
              <a:buNone/>
            </a:pPr>
            <a:fld id="{00000000-1234-1234-1234-123412341234}" type="slidenum">
              <a:rPr b="1" lang="en-US" sz="3600">
                <a:solidFill>
                  <a:srgbClr val="000000"/>
                </a:solidFill>
                <a:latin typeface="Times New Roman"/>
                <a:ea typeface="Times New Roman"/>
                <a:cs typeface="Times New Roman"/>
                <a:sym typeface="Times New Roman"/>
              </a:rPr>
              <a:t>‹#›</a:t>
            </a:fld>
            <a:endParaRPr b="1" sz="1800">
              <a:solidFill>
                <a:schemeClr val="dk1"/>
              </a:solidFill>
              <a:latin typeface="Malgun Gothic"/>
              <a:ea typeface="Malgun Gothic"/>
              <a:cs typeface="Malgun Gothic"/>
              <a:sym typeface="Malgun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1"/>
          <p:cNvSpPr txBox="1"/>
          <p:nvPr>
            <p:ph type="title"/>
          </p:nvPr>
        </p:nvSpPr>
        <p:spPr>
          <a:xfrm>
            <a:off x="1157018" y="327097"/>
            <a:ext cx="5080237"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Universal tahlil dasturlari</a:t>
            </a:r>
            <a:endParaRPr b="1" sz="3200">
              <a:solidFill>
                <a:srgbClr val="C00000"/>
              </a:solidFill>
              <a:latin typeface="Arial"/>
              <a:ea typeface="Arial"/>
              <a:cs typeface="Arial"/>
              <a:sym typeface="Arial"/>
            </a:endParaRPr>
          </a:p>
        </p:txBody>
      </p:sp>
      <p:sp>
        <p:nvSpPr>
          <p:cNvPr id="235" name="Google Shape;235;p11"/>
          <p:cNvSpPr txBox="1"/>
          <p:nvPr/>
        </p:nvSpPr>
        <p:spPr>
          <a:xfrm>
            <a:off x="771896" y="1244752"/>
            <a:ext cx="8395855" cy="4524315"/>
          </a:xfrm>
          <a:prstGeom prst="rect">
            <a:avLst/>
          </a:prstGeom>
          <a:noFill/>
          <a:ln>
            <a:noFill/>
          </a:ln>
        </p:spPr>
        <p:txBody>
          <a:bodyPr anchorCtr="0" anchor="t" bIns="45700" lIns="91425" spcFirstLastPara="1" rIns="91425" wrap="square" tIns="45700">
            <a:spAutoFit/>
          </a:bodyPr>
          <a:lstStyle/>
          <a:p>
            <a:pPr indent="0" lvl="0" marL="12700" marR="5080" rtl="0" algn="l">
              <a:lnSpc>
                <a:spcPct val="100000"/>
              </a:lnSpc>
              <a:spcBef>
                <a:spcPts val="0"/>
              </a:spcBef>
              <a:spcAft>
                <a:spcPts val="0"/>
              </a:spcAft>
              <a:buNone/>
            </a:pPr>
            <a:r>
              <a:rPr lang="en-US" sz="3200">
                <a:solidFill>
                  <a:schemeClr val="dk1"/>
                </a:solidFill>
                <a:latin typeface="Times New Roman"/>
                <a:ea typeface="Times New Roman"/>
                <a:cs typeface="Times New Roman"/>
                <a:sym typeface="Times New Roman"/>
              </a:rPr>
              <a:t>Dasturlarning ikkinchi guruhi mashinasozlik       mahsulotlarini tahlil qilishning universal               dasturlari kiradi.Ushbu dasturlarni ishlab chiqish, etkazib berish  va qo'llab-quvvatlash bo'yicha        yetakchilar</a:t>
            </a:r>
            <a:endParaRPr sz="3200">
              <a:solidFill>
                <a:schemeClr val="dk1"/>
              </a:solidFill>
              <a:latin typeface="Times New Roman"/>
              <a:ea typeface="Times New Roman"/>
              <a:cs typeface="Times New Roman"/>
              <a:sym typeface="Times New Roman"/>
            </a:endParaRPr>
          </a:p>
          <a:p>
            <a:pPr indent="-355600" lvl="0" marL="711200" marR="0" rtl="0" algn="l">
              <a:lnSpc>
                <a:spcPct val="100000"/>
              </a:lnSpc>
              <a:spcBef>
                <a:spcPts val="5"/>
              </a:spcBef>
              <a:spcAft>
                <a:spcPts val="0"/>
              </a:spcAft>
              <a:buClr>
                <a:schemeClr val="dk1"/>
              </a:buClr>
              <a:buSzPts val="3200"/>
              <a:buFont typeface="Times New Roman"/>
              <a:buAutoNum type="arabicPeriod"/>
            </a:pPr>
            <a:r>
              <a:rPr lang="en-US" sz="3200">
                <a:solidFill>
                  <a:schemeClr val="dk1"/>
                </a:solidFill>
                <a:latin typeface="Times New Roman"/>
                <a:ea typeface="Times New Roman"/>
                <a:cs typeface="Times New Roman"/>
                <a:sym typeface="Times New Roman"/>
              </a:rPr>
              <a:t>ANSYS, Inc. (AQSh),</a:t>
            </a:r>
            <a:endParaRPr/>
          </a:p>
          <a:p>
            <a:pPr indent="-355600" lvl="0" marL="711200" marR="0" rtl="0" algn="l">
              <a:lnSpc>
                <a:spcPct val="100000"/>
              </a:lnSpc>
              <a:spcBef>
                <a:spcPts val="0"/>
              </a:spcBef>
              <a:spcAft>
                <a:spcPts val="0"/>
              </a:spcAft>
              <a:buClr>
                <a:schemeClr val="dk1"/>
              </a:buClr>
              <a:buSzPts val="3200"/>
              <a:buFont typeface="Times New Roman"/>
              <a:buAutoNum type="arabicPeriod"/>
            </a:pPr>
            <a:r>
              <a:rPr lang="en-US" sz="3200">
                <a:solidFill>
                  <a:schemeClr val="dk1"/>
                </a:solidFill>
                <a:latin typeface="Times New Roman"/>
                <a:ea typeface="Times New Roman"/>
                <a:cs typeface="Times New Roman"/>
                <a:sym typeface="Times New Roman"/>
              </a:rPr>
              <a:t>SAMTECH (Belgiya),</a:t>
            </a:r>
            <a:endParaRPr sz="3200">
              <a:solidFill>
                <a:schemeClr val="dk1"/>
              </a:solidFill>
              <a:latin typeface="Times New Roman"/>
              <a:ea typeface="Times New Roman"/>
              <a:cs typeface="Times New Roman"/>
              <a:sym typeface="Times New Roman"/>
            </a:endParaRPr>
          </a:p>
          <a:p>
            <a:pPr indent="-355600" lvl="0" marL="711200" marR="540385" rtl="0" algn="l">
              <a:lnSpc>
                <a:spcPct val="100000"/>
              </a:lnSpc>
              <a:spcBef>
                <a:spcPts val="0"/>
              </a:spcBef>
              <a:spcAft>
                <a:spcPts val="0"/>
              </a:spcAft>
              <a:buClr>
                <a:schemeClr val="dk1"/>
              </a:buClr>
              <a:buSzPts val="3200"/>
              <a:buFont typeface="Times New Roman"/>
              <a:buAutoNum type="arabicPeriod"/>
            </a:pPr>
            <a:r>
              <a:rPr lang="en-US" sz="3200">
                <a:solidFill>
                  <a:schemeClr val="dk1"/>
                </a:solidFill>
                <a:latin typeface="Times New Roman"/>
                <a:ea typeface="Times New Roman"/>
                <a:cs typeface="Times New Roman"/>
                <a:sym typeface="Times New Roman"/>
              </a:rPr>
              <a:t>MacNeal Schwendler Corporation (MSC)  (AQSh).   	</a:t>
            </a:r>
            <a:endParaRPr sz="3200">
              <a:solidFill>
                <a:schemeClr val="dk1"/>
              </a:solidFill>
              <a:latin typeface="Malgun Gothic"/>
              <a:ea typeface="Malgun Gothic"/>
              <a:cs typeface="Malgun Gothic"/>
              <a:sym typeface="Malgun Gothic"/>
            </a:endParaRPr>
          </a:p>
        </p:txBody>
      </p:sp>
      <p:sp>
        <p:nvSpPr>
          <p:cNvPr id="236" name="Google Shape;236;p11"/>
          <p:cNvSpPr/>
          <p:nvPr/>
        </p:nvSpPr>
        <p:spPr>
          <a:xfrm>
            <a:off x="1565214" y="5820679"/>
            <a:ext cx="646331"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Times New Roman"/>
              <a:buNone/>
            </a:pPr>
            <a:fld id="{00000000-1234-1234-1234-123412341234}" type="slidenum">
              <a:rPr b="1" lang="en-US" sz="3600">
                <a:solidFill>
                  <a:srgbClr val="000000"/>
                </a:solidFill>
                <a:latin typeface="Times New Roman"/>
                <a:ea typeface="Times New Roman"/>
                <a:cs typeface="Times New Roman"/>
                <a:sym typeface="Times New Roman"/>
              </a:rPr>
              <a:t>‹#›</a:t>
            </a:fld>
            <a:endParaRPr b="1" sz="1800">
              <a:solidFill>
                <a:schemeClr val="dk1"/>
              </a:solidFill>
              <a:latin typeface="Malgun Gothic"/>
              <a:ea typeface="Malgun Gothic"/>
              <a:cs typeface="Malgun Gothic"/>
              <a:sym typeface="Malgun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2"/>
          <p:cNvSpPr txBox="1"/>
          <p:nvPr>
            <p:ph type="title"/>
          </p:nvPr>
        </p:nvSpPr>
        <p:spPr>
          <a:xfrm>
            <a:off x="2168917" y="395101"/>
            <a:ext cx="4084773" cy="480131"/>
          </a:xfrm>
          <a:prstGeom prst="rect">
            <a:avLst/>
          </a:prstGeom>
          <a:noFill/>
          <a:ln>
            <a:noFill/>
          </a:ln>
        </p:spPr>
        <p:txBody>
          <a:bodyPr anchorCtr="0" anchor="ctr" bIns="45700" lIns="91425" spcFirstLastPara="1" rIns="91425" wrap="square" tIns="45700">
            <a:spAutoFit/>
          </a:bodyPr>
          <a:lstStyle/>
          <a:p>
            <a:pPr indent="0" lvl="0" marL="0" rtl="0" algn="r">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Ixtisoslashtirilgan KMT</a:t>
            </a:r>
            <a:endParaRPr b="1" sz="2800">
              <a:solidFill>
                <a:srgbClr val="C00000"/>
              </a:solidFill>
              <a:latin typeface="Arial"/>
              <a:ea typeface="Arial"/>
              <a:cs typeface="Arial"/>
              <a:sym typeface="Arial"/>
            </a:endParaRPr>
          </a:p>
        </p:txBody>
      </p:sp>
      <p:sp>
        <p:nvSpPr>
          <p:cNvPr id="242" name="Google Shape;242;p12"/>
          <p:cNvSpPr txBox="1"/>
          <p:nvPr/>
        </p:nvSpPr>
        <p:spPr>
          <a:xfrm>
            <a:off x="1056905" y="1046347"/>
            <a:ext cx="7716160" cy="5016758"/>
          </a:xfrm>
          <a:prstGeom prst="rect">
            <a:avLst/>
          </a:prstGeom>
          <a:noFill/>
          <a:ln>
            <a:noFill/>
          </a:ln>
        </p:spPr>
        <p:txBody>
          <a:bodyPr anchorCtr="0" anchor="t" bIns="45700" lIns="91425" spcFirstLastPara="1" rIns="91425" wrap="square" tIns="45700">
            <a:spAutoFit/>
          </a:bodyPr>
          <a:lstStyle/>
          <a:p>
            <a:pPr indent="0" lvl="0" marL="12700" marR="221615" rtl="0" algn="l">
              <a:lnSpc>
                <a:spcPct val="100000"/>
              </a:lnSpc>
              <a:spcBef>
                <a:spcPts val="0"/>
              </a:spcBef>
              <a:spcAft>
                <a:spcPts val="0"/>
              </a:spcAft>
              <a:buNone/>
            </a:pPr>
            <a:r>
              <a:rPr lang="en-US" sz="3200">
                <a:solidFill>
                  <a:schemeClr val="dk1"/>
                </a:solidFill>
                <a:latin typeface="Times New Roman"/>
                <a:ea typeface="Times New Roman"/>
                <a:cs typeface="Times New Roman"/>
                <a:sym typeface="Times New Roman"/>
              </a:rPr>
              <a:t>Dasturlarning uchinchi guruhi mahsus,             individual texnologik  operatsiyalarni,               jarayonlarni modellashtirishni amalga              oshiradigan, individual texnologiyalarning      o'ziga xos  vazifalarini hal qiladigan ko'plab     ixtisoslashtirilgan  dasturlardan iborat:</a:t>
            </a:r>
            <a:endParaRPr/>
          </a:p>
          <a:p>
            <a:pPr indent="-305435" lvl="0" marL="1231900" marR="0" rtl="0" algn="l">
              <a:lnSpc>
                <a:spcPct val="100000"/>
              </a:lnSpc>
              <a:spcBef>
                <a:spcPts val="0"/>
              </a:spcBef>
              <a:spcAft>
                <a:spcPts val="0"/>
              </a:spcAft>
              <a:buClr>
                <a:schemeClr val="dk1"/>
              </a:buClr>
              <a:buSzPts val="3200"/>
              <a:buFont typeface="Times New Roman"/>
              <a:buAutoNum type="arabicPeriod"/>
            </a:pPr>
            <a:r>
              <a:rPr lang="en-US" sz="3200">
                <a:solidFill>
                  <a:schemeClr val="dk1"/>
                </a:solidFill>
                <a:latin typeface="Times New Roman"/>
                <a:ea typeface="Times New Roman"/>
                <a:cs typeface="Times New Roman"/>
                <a:sym typeface="Times New Roman"/>
              </a:rPr>
              <a:t>MSC to'plami.</a:t>
            </a:r>
            <a:endParaRPr sz="3200">
              <a:solidFill>
                <a:schemeClr val="dk1"/>
              </a:solidFill>
              <a:latin typeface="Times New Roman"/>
              <a:ea typeface="Times New Roman"/>
              <a:cs typeface="Times New Roman"/>
              <a:sym typeface="Times New Roman"/>
            </a:endParaRPr>
          </a:p>
          <a:p>
            <a:pPr indent="-305435" lvl="0" marL="1231900" marR="0" rtl="0" algn="l">
              <a:lnSpc>
                <a:spcPct val="100000"/>
              </a:lnSpc>
              <a:spcBef>
                <a:spcPts val="0"/>
              </a:spcBef>
              <a:spcAft>
                <a:spcPts val="0"/>
              </a:spcAft>
              <a:buClr>
                <a:schemeClr val="dk1"/>
              </a:buClr>
              <a:buSzPts val="3200"/>
              <a:buFont typeface="Times New Roman"/>
              <a:buAutoNum type="arabicPeriod"/>
            </a:pPr>
            <a:r>
              <a:rPr lang="en-US" sz="3200">
                <a:solidFill>
                  <a:schemeClr val="dk1"/>
                </a:solidFill>
                <a:latin typeface="Times New Roman"/>
                <a:ea typeface="Times New Roman"/>
                <a:cs typeface="Times New Roman"/>
                <a:sym typeface="Times New Roman"/>
              </a:rPr>
              <a:t>SuperForge (MSC firmasi)</a:t>
            </a:r>
            <a:endParaRPr sz="3200">
              <a:solidFill>
                <a:schemeClr val="dk1"/>
              </a:solidFill>
              <a:latin typeface="Times New Roman"/>
              <a:ea typeface="Times New Roman"/>
              <a:cs typeface="Times New Roman"/>
              <a:sym typeface="Times New Roman"/>
            </a:endParaRPr>
          </a:p>
          <a:p>
            <a:pPr indent="0" lvl="0" marL="12700" marR="125095" rtl="0" algn="l">
              <a:lnSpc>
                <a:spcPct val="100000"/>
              </a:lnSpc>
              <a:spcBef>
                <a:spcPts val="0"/>
              </a:spcBef>
              <a:spcAft>
                <a:spcPts val="0"/>
              </a:spcAft>
              <a:buNone/>
            </a:pPr>
            <a:r>
              <a:rPr lang="en-US" sz="3200">
                <a:solidFill>
                  <a:schemeClr val="dk1"/>
                </a:solidFill>
                <a:latin typeface="Times New Roman"/>
                <a:ea typeface="Times New Roman"/>
                <a:cs typeface="Times New Roman"/>
                <a:sym typeface="Times New Roman"/>
              </a:rPr>
              <a:t>shtamplash va zarb qilish jarayonlarini hajmli modellashtirish  uchun mo'ljallangan.</a:t>
            </a:r>
            <a:endParaRPr/>
          </a:p>
        </p:txBody>
      </p:sp>
      <p:sp>
        <p:nvSpPr>
          <p:cNvPr id="243" name="Google Shape;243;p12"/>
          <p:cNvSpPr/>
          <p:nvPr/>
        </p:nvSpPr>
        <p:spPr>
          <a:xfrm>
            <a:off x="1604943" y="6013261"/>
            <a:ext cx="64633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fld id="{00000000-1234-1234-1234-123412341234}" type="slidenum">
              <a:rPr b="1" lang="en-US" sz="3600">
                <a:solidFill>
                  <a:srgbClr val="000000"/>
                </a:solidFill>
                <a:latin typeface="Times New Roman"/>
                <a:ea typeface="Times New Roman"/>
                <a:cs typeface="Times New Roman"/>
                <a:sym typeface="Times New Roman"/>
              </a:rPr>
              <a:t>‹#›</a:t>
            </a:fld>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3"/>
          <p:cNvSpPr txBox="1"/>
          <p:nvPr>
            <p:ph type="title"/>
          </p:nvPr>
        </p:nvSpPr>
        <p:spPr>
          <a:xfrm>
            <a:off x="3297644" y="378968"/>
            <a:ext cx="2933495"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800"/>
              <a:buFont typeface="Arial"/>
              <a:buNone/>
            </a:pPr>
            <a:r>
              <a:rPr b="1" lang="en-US" sz="2800">
                <a:solidFill>
                  <a:srgbClr val="FF0000"/>
                </a:solidFill>
                <a:latin typeface="Arial"/>
                <a:ea typeface="Arial"/>
                <a:cs typeface="Arial"/>
                <a:sym typeface="Arial"/>
              </a:rPr>
              <a:t>Boshqaruv KMT</a:t>
            </a:r>
            <a:endParaRPr b="1" sz="2800">
              <a:solidFill>
                <a:srgbClr val="FF0000"/>
              </a:solidFill>
              <a:latin typeface="Arial"/>
              <a:ea typeface="Arial"/>
              <a:cs typeface="Arial"/>
              <a:sym typeface="Arial"/>
            </a:endParaRPr>
          </a:p>
        </p:txBody>
      </p:sp>
      <p:sp>
        <p:nvSpPr>
          <p:cNvPr id="249" name="Google Shape;249;p13"/>
          <p:cNvSpPr txBox="1"/>
          <p:nvPr/>
        </p:nvSpPr>
        <p:spPr>
          <a:xfrm>
            <a:off x="1056904" y="1244752"/>
            <a:ext cx="8110847" cy="4524315"/>
          </a:xfrm>
          <a:prstGeom prst="rect">
            <a:avLst/>
          </a:prstGeom>
          <a:noFill/>
          <a:ln>
            <a:noFill/>
          </a:ln>
        </p:spPr>
        <p:txBody>
          <a:bodyPr anchorCtr="0" anchor="t" bIns="45700" lIns="91425" spcFirstLastPara="1" rIns="91425" wrap="square" tIns="45700">
            <a:spAutoFit/>
          </a:bodyPr>
          <a:lstStyle/>
          <a:p>
            <a:pPr indent="0" lvl="0" marL="12700" marR="5080" rtl="0" algn="l">
              <a:lnSpc>
                <a:spcPct val="100000"/>
              </a:lnSpc>
              <a:spcBef>
                <a:spcPts val="0"/>
              </a:spcBef>
              <a:spcAft>
                <a:spcPts val="0"/>
              </a:spcAft>
              <a:buNone/>
            </a:pPr>
            <a:r>
              <a:rPr lang="en-US" sz="2400">
                <a:solidFill>
                  <a:schemeClr val="dk1"/>
                </a:solidFill>
                <a:latin typeface="Times New Roman"/>
                <a:ea typeface="Times New Roman"/>
                <a:cs typeface="Times New Roman"/>
                <a:sym typeface="Times New Roman"/>
              </a:rPr>
              <a:t>Avtomatik tartibga solish va boshqarish tizimlarida  yuzaga        keladigan dinamik jarayonlarni o'rganish, shuningdek tahlil                                                                                                                                                                                                                                                                  qilish, simulyatsiya modellashtirish, bashoratlash, tasodifiy               jarayonlarni tahlil qilish va boshqa muammolarini hal qilish        uchun to'rtinchi guruh dasturlarini tashkil etuvchi maxsus           dasturiy komplekslari keng qo'llaniladi</a:t>
            </a:r>
            <a:endParaRPr sz="2400">
              <a:solidFill>
                <a:schemeClr val="dk1"/>
              </a:solidFill>
              <a:latin typeface="Times New Roman"/>
              <a:ea typeface="Times New Roman"/>
              <a:cs typeface="Times New Roman"/>
              <a:sym typeface="Times New Roman"/>
            </a:endParaRPr>
          </a:p>
          <a:p>
            <a:pPr indent="-305435" lvl="0" marL="1231900" marR="0" rtl="0" algn="l">
              <a:lnSpc>
                <a:spcPct val="100000"/>
              </a:lnSpc>
              <a:spcBef>
                <a:spcPts val="5"/>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MATRIX,</a:t>
            </a:r>
            <a:endParaRPr sz="2400">
              <a:solidFill>
                <a:schemeClr val="dk1"/>
              </a:solidFill>
              <a:latin typeface="Times New Roman"/>
              <a:ea typeface="Times New Roman"/>
              <a:cs typeface="Times New Roman"/>
              <a:sym typeface="Times New Roman"/>
            </a:endParaRPr>
          </a:p>
          <a:p>
            <a:pPr indent="-305435" lvl="0" marL="1231900" marR="0" rtl="0" algn="l">
              <a:lnSpc>
                <a:spcPct val="100000"/>
              </a:lnSpc>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Matlab Simulink,</a:t>
            </a:r>
            <a:endParaRPr sz="2400">
              <a:solidFill>
                <a:schemeClr val="dk1"/>
              </a:solidFill>
              <a:latin typeface="Times New Roman"/>
              <a:ea typeface="Times New Roman"/>
              <a:cs typeface="Times New Roman"/>
              <a:sym typeface="Times New Roman"/>
            </a:endParaRPr>
          </a:p>
          <a:p>
            <a:pPr indent="-299085" lvl="0" marL="1225550" marR="0" rtl="0" algn="l">
              <a:lnSpc>
                <a:spcPct val="100000"/>
              </a:lnSpc>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VisSim,</a:t>
            </a:r>
            <a:endParaRPr sz="2400">
              <a:solidFill>
                <a:schemeClr val="dk1"/>
              </a:solidFill>
              <a:latin typeface="Times New Roman"/>
              <a:ea typeface="Times New Roman"/>
              <a:cs typeface="Times New Roman"/>
              <a:sym typeface="Times New Roman"/>
            </a:endParaRPr>
          </a:p>
          <a:p>
            <a:pPr indent="-305435" lvl="0" marL="1231900" marR="0" rtl="0" algn="l">
              <a:lnSpc>
                <a:spcPct val="100000"/>
              </a:lnSpc>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LabView,</a:t>
            </a:r>
            <a:endParaRPr sz="2400">
              <a:solidFill>
                <a:schemeClr val="dk1"/>
              </a:solidFill>
              <a:latin typeface="Times New Roman"/>
              <a:ea typeface="Times New Roman"/>
              <a:cs typeface="Times New Roman"/>
              <a:sym typeface="Times New Roman"/>
            </a:endParaRPr>
          </a:p>
          <a:p>
            <a:pPr indent="-305435" lvl="0" marL="1231900" marR="0" rtl="0" algn="l">
              <a:lnSpc>
                <a:spcPct val="100000"/>
              </a:lnSpc>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EASY5,</a:t>
            </a:r>
            <a:endParaRPr sz="2400">
              <a:solidFill>
                <a:schemeClr val="dk1"/>
              </a:solidFill>
              <a:latin typeface="Times New Roman"/>
              <a:ea typeface="Times New Roman"/>
              <a:cs typeface="Times New Roman"/>
              <a:sym typeface="Times New Roman"/>
            </a:endParaRPr>
          </a:p>
          <a:p>
            <a:pPr indent="-305435" lvl="0" marL="1231900" marR="0" rtl="0" algn="l">
              <a:lnSpc>
                <a:spcPct val="100000"/>
              </a:lnSpc>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MVTU va boshqalar.</a:t>
            </a:r>
            <a:endParaRPr sz="2400">
              <a:solidFill>
                <a:schemeClr val="dk1"/>
              </a:solidFill>
              <a:latin typeface="Times New Roman"/>
              <a:ea typeface="Times New Roman"/>
              <a:cs typeface="Times New Roman"/>
              <a:sym typeface="Times New Roman"/>
            </a:endParaRPr>
          </a:p>
        </p:txBody>
      </p:sp>
      <p:sp>
        <p:nvSpPr>
          <p:cNvPr id="250" name="Google Shape;250;p13"/>
          <p:cNvSpPr/>
          <p:nvPr/>
        </p:nvSpPr>
        <p:spPr>
          <a:xfrm>
            <a:off x="2609010" y="5665404"/>
            <a:ext cx="646331"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Times New Roman"/>
              <a:buNone/>
            </a:pPr>
            <a:fld id="{00000000-1234-1234-1234-123412341234}" type="slidenum">
              <a:rPr b="1" lang="en-US" sz="3600">
                <a:solidFill>
                  <a:srgbClr val="000000"/>
                </a:solidFill>
                <a:latin typeface="Times New Roman"/>
                <a:ea typeface="Times New Roman"/>
                <a:cs typeface="Times New Roman"/>
                <a:sym typeface="Times New Roman"/>
              </a:rPr>
              <a:t>‹#›</a:t>
            </a:fld>
            <a:endParaRPr b="1" sz="1800">
              <a:solidFill>
                <a:schemeClr val="dk1"/>
              </a:solidFill>
              <a:latin typeface="Malgun Gothic"/>
              <a:ea typeface="Malgun Gothic"/>
              <a:cs typeface="Malgun Gothic"/>
              <a:sym typeface="Malgun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4"/>
          <p:cNvSpPr txBox="1"/>
          <p:nvPr>
            <p:ph type="title"/>
          </p:nvPr>
        </p:nvSpPr>
        <p:spPr>
          <a:xfrm>
            <a:off x="3521932" y="353088"/>
            <a:ext cx="2697213"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800"/>
              <a:buFont typeface="Arial"/>
              <a:buNone/>
            </a:pPr>
            <a:r>
              <a:rPr b="1" lang="en-US" sz="2800">
                <a:solidFill>
                  <a:srgbClr val="FF0000"/>
                </a:solidFill>
                <a:latin typeface="Arial"/>
                <a:ea typeface="Arial"/>
                <a:cs typeface="Arial"/>
                <a:sym typeface="Arial"/>
              </a:rPr>
              <a:t>KMT Dasturlari</a:t>
            </a:r>
            <a:endParaRPr b="1" sz="2800">
              <a:solidFill>
                <a:srgbClr val="FF0000"/>
              </a:solidFill>
              <a:latin typeface="Arial"/>
              <a:ea typeface="Arial"/>
              <a:cs typeface="Arial"/>
              <a:sym typeface="Arial"/>
            </a:endParaRPr>
          </a:p>
        </p:txBody>
      </p:sp>
      <p:sp>
        <p:nvSpPr>
          <p:cNvPr id="256" name="Google Shape;256;p14"/>
          <p:cNvSpPr txBox="1"/>
          <p:nvPr/>
        </p:nvSpPr>
        <p:spPr>
          <a:xfrm>
            <a:off x="888522" y="1141235"/>
            <a:ext cx="7970806" cy="4247317"/>
          </a:xfrm>
          <a:prstGeom prst="rect">
            <a:avLst/>
          </a:prstGeom>
          <a:noFill/>
          <a:ln>
            <a:noFill/>
          </a:ln>
        </p:spPr>
        <p:txBody>
          <a:bodyPr anchorCtr="0" anchor="t" bIns="45700" lIns="91425" spcFirstLastPara="1" rIns="91425" wrap="square" tIns="45700">
            <a:spAutoFit/>
          </a:bodyPr>
          <a:lstStyle/>
          <a:p>
            <a:pPr indent="0" lvl="0" marL="12700" marR="622300" rtl="0" algn="l">
              <a:lnSpc>
                <a:spcPct val="100000"/>
              </a:lnSpc>
              <a:spcBef>
                <a:spcPts val="0"/>
              </a:spcBef>
              <a:spcAft>
                <a:spcPts val="0"/>
              </a:spcAft>
              <a:buNone/>
            </a:pPr>
            <a:r>
              <a:rPr lang="en-US" sz="3000">
                <a:solidFill>
                  <a:schemeClr val="dk1"/>
                </a:solidFill>
                <a:latin typeface="Times New Roman"/>
                <a:ea typeface="Times New Roman"/>
                <a:cs typeface="Times New Roman"/>
                <a:sym typeface="Times New Roman"/>
              </a:rPr>
              <a:t>Muhandislik tahlili dasturiy ta'minotning 3                                                                                    turi bilan tavsiflanadi:</a:t>
            </a:r>
            <a:endParaRPr/>
          </a:p>
          <a:p>
            <a:pPr indent="-190500" lvl="0" marL="12700" marR="396875" rtl="0" algn="l">
              <a:lnSpc>
                <a:spcPct val="100000"/>
              </a:lnSpc>
              <a:spcBef>
                <a:spcPts val="0"/>
              </a:spcBef>
              <a:spcAft>
                <a:spcPts val="0"/>
              </a:spcAft>
              <a:buClr>
                <a:schemeClr val="dk1"/>
              </a:buClr>
              <a:buSzPts val="3000"/>
              <a:buFont typeface="Times New Roman"/>
              <a:buAutoNum type="arabicPeriod"/>
            </a:pPr>
            <a:r>
              <a:rPr lang="en-US" sz="3000">
                <a:solidFill>
                  <a:schemeClr val="dk1"/>
                </a:solidFill>
                <a:latin typeface="Times New Roman"/>
                <a:ea typeface="Times New Roman"/>
                <a:cs typeface="Times New Roman"/>
                <a:sym typeface="Times New Roman"/>
              </a:rPr>
              <a:t>massa holatini tahlil qilish muammolarini        hal qilish;</a:t>
            </a:r>
            <a:endParaRPr/>
          </a:p>
          <a:p>
            <a:pPr indent="-190500" lvl="0" marL="12700" marR="370205" rtl="0" algn="l">
              <a:lnSpc>
                <a:spcPct val="100000"/>
              </a:lnSpc>
              <a:spcBef>
                <a:spcPts val="0"/>
              </a:spcBef>
              <a:spcAft>
                <a:spcPts val="0"/>
              </a:spcAft>
              <a:buClr>
                <a:schemeClr val="dk1"/>
              </a:buClr>
              <a:buSzPts val="3000"/>
              <a:buFont typeface="Times New Roman"/>
              <a:buAutoNum type="arabicPeriod"/>
            </a:pPr>
            <a:r>
              <a:rPr lang="en-US" sz="3000">
                <a:solidFill>
                  <a:schemeClr val="dk1"/>
                </a:solidFill>
                <a:latin typeface="Times New Roman"/>
                <a:ea typeface="Times New Roman"/>
                <a:cs typeface="Times New Roman"/>
                <a:sym typeface="Times New Roman"/>
              </a:rPr>
              <a:t>cheklangan elementlar usuli (FEA, МКЭ)                                                                                         bilan  muammolarni hal qilish;</a:t>
            </a:r>
            <a:endParaRPr/>
          </a:p>
          <a:p>
            <a:pPr indent="-190500" lvl="0" marL="12700" marR="5080" rtl="0" algn="l">
              <a:lnSpc>
                <a:spcPct val="100000"/>
              </a:lnSpc>
              <a:spcBef>
                <a:spcPts val="0"/>
              </a:spcBef>
              <a:spcAft>
                <a:spcPts val="0"/>
              </a:spcAft>
              <a:buClr>
                <a:schemeClr val="dk1"/>
              </a:buClr>
              <a:buSzPts val="3000"/>
              <a:buFont typeface="Times New Roman"/>
              <a:buAutoNum type="arabicPeriod"/>
            </a:pPr>
            <a:r>
              <a:rPr lang="en-US" sz="3000">
                <a:solidFill>
                  <a:schemeClr val="dk1"/>
                </a:solidFill>
                <a:latin typeface="Times New Roman"/>
                <a:ea typeface="Times New Roman"/>
                <a:cs typeface="Times New Roman"/>
                <a:sym typeface="Times New Roman"/>
              </a:rPr>
              <a:t>chiziqli dasturlash muammolarini hal qilish,                                                                       </a:t>
            </a:r>
            <a:endParaRPr/>
          </a:p>
          <a:p>
            <a:pPr indent="0" lvl="0" marL="12700" marR="5080" rtl="0" algn="l">
              <a:lnSpc>
                <a:spcPct val="100000"/>
              </a:lnSpc>
              <a:spcBef>
                <a:spcPts val="0"/>
              </a:spcBef>
              <a:spcAft>
                <a:spcPts val="0"/>
              </a:spcAft>
              <a:buNone/>
            </a:pPr>
            <a:r>
              <a:rPr lang="en-US" sz="3000">
                <a:solidFill>
                  <a:schemeClr val="dk1"/>
                </a:solidFill>
                <a:latin typeface="Times New Roman"/>
                <a:ea typeface="Times New Roman"/>
                <a:cs typeface="Times New Roman"/>
                <a:sym typeface="Times New Roman"/>
              </a:rPr>
              <a:t>muhandislik hisob-kitoblarini  avtomatlashtirish    (MathCad).</a:t>
            </a:r>
            <a:endParaRPr/>
          </a:p>
        </p:txBody>
      </p:sp>
      <p:sp>
        <p:nvSpPr>
          <p:cNvPr id="257" name="Google Shape;257;p14"/>
          <p:cNvSpPr/>
          <p:nvPr/>
        </p:nvSpPr>
        <p:spPr>
          <a:xfrm>
            <a:off x="2609010" y="5665404"/>
            <a:ext cx="646331"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Times New Roman"/>
              <a:buNone/>
            </a:pPr>
            <a:fld id="{00000000-1234-1234-1234-123412341234}" type="slidenum">
              <a:rPr b="1" lang="en-US" sz="3600">
                <a:solidFill>
                  <a:srgbClr val="000000"/>
                </a:solidFill>
                <a:latin typeface="Times New Roman"/>
                <a:ea typeface="Times New Roman"/>
                <a:cs typeface="Times New Roman"/>
                <a:sym typeface="Times New Roman"/>
              </a:rPr>
              <a:t>‹#›</a:t>
            </a:fld>
            <a:endParaRPr b="1" sz="1800">
              <a:solidFill>
                <a:schemeClr val="dk1"/>
              </a:solidFill>
              <a:latin typeface="Malgun Gothic"/>
              <a:ea typeface="Malgun Gothic"/>
              <a:cs typeface="Malgun Gothic"/>
              <a:sym typeface="Malgun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15"/>
          <p:cNvSpPr txBox="1"/>
          <p:nvPr>
            <p:ph type="title"/>
          </p:nvPr>
        </p:nvSpPr>
        <p:spPr>
          <a:xfrm>
            <a:off x="1953344" y="332800"/>
            <a:ext cx="4297971" cy="5355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KMT Vositalari tahlili </a:t>
            </a:r>
            <a:endParaRPr sz="3200">
              <a:solidFill>
                <a:srgbClr val="C00000"/>
              </a:solidFill>
              <a:latin typeface="Arial"/>
              <a:ea typeface="Arial"/>
              <a:cs typeface="Arial"/>
              <a:sym typeface="Arial"/>
            </a:endParaRPr>
          </a:p>
        </p:txBody>
      </p:sp>
      <p:sp>
        <p:nvSpPr>
          <p:cNvPr id="263" name="Google Shape;263;p15"/>
          <p:cNvSpPr txBox="1"/>
          <p:nvPr>
            <p:ph idx="4294967295" type="sldNum"/>
          </p:nvPr>
        </p:nvSpPr>
        <p:spPr>
          <a:xfrm>
            <a:off x="1382778" y="6287313"/>
            <a:ext cx="791079"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b="1" lang="en-US" sz="2800">
                <a:solidFill>
                  <a:schemeClr val="dk1"/>
                </a:solidFill>
                <a:latin typeface="Arial"/>
                <a:ea typeface="Arial"/>
                <a:cs typeface="Arial"/>
                <a:sym typeface="Arial"/>
              </a:rPr>
              <a:t>‹#›</a:t>
            </a:fld>
            <a:endParaRPr b="1" sz="2800">
              <a:solidFill>
                <a:schemeClr val="dk1"/>
              </a:solidFill>
              <a:latin typeface="Arial"/>
              <a:ea typeface="Arial"/>
              <a:cs typeface="Arial"/>
              <a:sym typeface="Arial"/>
            </a:endParaRPr>
          </a:p>
        </p:txBody>
      </p:sp>
      <p:sp>
        <p:nvSpPr>
          <p:cNvPr id="264" name="Google Shape;264;p15"/>
          <p:cNvSpPr txBox="1"/>
          <p:nvPr/>
        </p:nvSpPr>
        <p:spPr>
          <a:xfrm>
            <a:off x="2449902" y="6229350"/>
            <a:ext cx="633214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Adabiyot tahlili va shahsiy ma’lumotlar</a:t>
            </a:r>
            <a:endParaRPr sz="1800">
              <a:solidFill>
                <a:schemeClr val="dk1"/>
              </a:solidFill>
              <a:latin typeface="Malgun Gothic"/>
              <a:ea typeface="Malgun Gothic"/>
              <a:cs typeface="Malgun Gothic"/>
              <a:sym typeface="Malgun Gothic"/>
            </a:endParaRPr>
          </a:p>
        </p:txBody>
      </p:sp>
      <p:graphicFrame>
        <p:nvGraphicFramePr>
          <p:cNvPr id="265" name="Google Shape;265;p15"/>
          <p:cNvGraphicFramePr/>
          <p:nvPr/>
        </p:nvGraphicFramePr>
        <p:xfrm>
          <a:off x="914399" y="1011982"/>
          <a:ext cx="3000000" cy="3000000"/>
        </p:xfrm>
        <a:graphic>
          <a:graphicData uri="http://schemas.openxmlformats.org/drawingml/2006/table">
            <a:tbl>
              <a:tblPr bandRow="1" firstRow="1">
                <a:noFill/>
                <a:tableStyleId>{9EF40577-F29C-4CCB-B979-621E78E07993}</a:tableStyleId>
              </a:tblPr>
              <a:tblGrid>
                <a:gridCol w="4951575"/>
                <a:gridCol w="483075"/>
                <a:gridCol w="465825"/>
                <a:gridCol w="414075"/>
                <a:gridCol w="439950"/>
                <a:gridCol w="388200"/>
                <a:gridCol w="414075"/>
                <a:gridCol w="415675"/>
              </a:tblGrid>
              <a:tr h="2524850">
                <a:tc>
                  <a:txBody>
                    <a:bodyPr/>
                    <a:lstStyle/>
                    <a:p>
                      <a:pPr indent="0" lvl="0" marL="0" marR="0" rtl="0" algn="r">
                        <a:spcBef>
                          <a:spcPts val="0"/>
                        </a:spcBef>
                        <a:spcAft>
                          <a:spcPts val="0"/>
                        </a:spcAft>
                        <a:buNone/>
                      </a:pPr>
                      <a:r>
                        <a:rPr lang="en-US" sz="2000">
                          <a:latin typeface="Arial"/>
                          <a:ea typeface="Arial"/>
                          <a:cs typeface="Arial"/>
                          <a:sym typeface="Arial"/>
                        </a:rPr>
                        <a:t>Dasturlar</a:t>
                      </a:r>
                      <a:endParaRPr sz="2000">
                        <a:latin typeface="Arial"/>
                        <a:ea typeface="Arial"/>
                        <a:cs typeface="Arial"/>
                        <a:sym typeface="Arial"/>
                      </a:endParaRPr>
                    </a:p>
                    <a:p>
                      <a:pPr indent="0" lvl="0" marL="0" marR="0" rtl="0" algn="l">
                        <a:spcBef>
                          <a:spcPts val="0"/>
                        </a:spcBef>
                        <a:spcAft>
                          <a:spcPts val="0"/>
                        </a:spcAft>
                        <a:buNone/>
                      </a:pPr>
                      <a:r>
                        <a:t/>
                      </a:r>
                      <a:endParaRPr sz="2000">
                        <a:latin typeface="Arial"/>
                        <a:ea typeface="Arial"/>
                        <a:cs typeface="Arial"/>
                        <a:sym typeface="Arial"/>
                      </a:endParaRPr>
                    </a:p>
                    <a:p>
                      <a:pPr indent="0" lvl="0" marL="0" marR="0" rtl="0" algn="l">
                        <a:spcBef>
                          <a:spcPts val="0"/>
                        </a:spcBef>
                        <a:spcAft>
                          <a:spcPts val="0"/>
                        </a:spcAft>
                        <a:buNone/>
                      </a:pPr>
                      <a:r>
                        <a:t/>
                      </a:r>
                      <a:endParaRPr sz="2000">
                        <a:latin typeface="Arial"/>
                        <a:ea typeface="Arial"/>
                        <a:cs typeface="Arial"/>
                        <a:sym typeface="Arial"/>
                      </a:endParaRPr>
                    </a:p>
                    <a:p>
                      <a:pPr indent="0" lvl="0" marL="0" marR="0" rtl="0" algn="l">
                        <a:spcBef>
                          <a:spcPts val="0"/>
                        </a:spcBef>
                        <a:spcAft>
                          <a:spcPts val="0"/>
                        </a:spcAft>
                        <a:buNone/>
                      </a:pPr>
                      <a:r>
                        <a:t/>
                      </a:r>
                      <a:endParaRPr sz="2000">
                        <a:latin typeface="Arial"/>
                        <a:ea typeface="Arial"/>
                        <a:cs typeface="Arial"/>
                        <a:sym typeface="Arial"/>
                      </a:endParaRPr>
                    </a:p>
                    <a:p>
                      <a:pPr indent="0" lvl="0" marL="0" marR="0" rtl="0" algn="l">
                        <a:spcBef>
                          <a:spcPts val="0"/>
                        </a:spcBef>
                        <a:spcAft>
                          <a:spcPts val="0"/>
                        </a:spcAft>
                        <a:buNone/>
                      </a:pPr>
                      <a:r>
                        <a:t/>
                      </a:r>
                      <a:endParaRPr sz="2000">
                        <a:latin typeface="Arial"/>
                        <a:ea typeface="Arial"/>
                        <a:cs typeface="Arial"/>
                        <a:sym typeface="Arial"/>
                      </a:endParaRPr>
                    </a:p>
                    <a:p>
                      <a:pPr indent="0" lvl="0" marL="0" marR="0" rtl="0" algn="l">
                        <a:spcBef>
                          <a:spcPts val="0"/>
                        </a:spcBef>
                        <a:spcAft>
                          <a:spcPts val="0"/>
                        </a:spcAft>
                        <a:buNone/>
                      </a:pPr>
                      <a:r>
                        <a:rPr lang="en-US" sz="2000">
                          <a:latin typeface="Arial"/>
                          <a:ea typeface="Arial"/>
                          <a:cs typeface="Arial"/>
                          <a:sym typeface="Arial"/>
                        </a:rPr>
                        <a:t>SAE dasturiy</a:t>
                      </a:r>
                      <a:r>
                        <a:rPr lang="en-US" sz="2000">
                          <a:latin typeface="Arial"/>
                          <a:ea typeface="Arial"/>
                          <a:cs typeface="Arial"/>
                          <a:sym typeface="Arial"/>
                        </a:rPr>
                        <a:t> ta’minotga qoyiladigan</a:t>
                      </a:r>
                      <a:endParaRPr sz="2000">
                        <a:latin typeface="Arial"/>
                        <a:ea typeface="Arial"/>
                        <a:cs typeface="Arial"/>
                        <a:sym typeface="Arial"/>
                      </a:endParaRPr>
                    </a:p>
                    <a:p>
                      <a:pPr indent="0" lvl="0" marL="0" marR="0" rtl="0" algn="ctr">
                        <a:spcBef>
                          <a:spcPts val="0"/>
                        </a:spcBef>
                        <a:spcAft>
                          <a:spcPts val="0"/>
                        </a:spcAft>
                        <a:buNone/>
                      </a:pPr>
                      <a:r>
                        <a:rPr lang="en-US" sz="2000">
                          <a:latin typeface="Arial"/>
                          <a:ea typeface="Arial"/>
                          <a:cs typeface="Arial"/>
                          <a:sym typeface="Arial"/>
                        </a:rPr>
                        <a:t>Talablar</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Ansys /Ansys </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CATIA/Dassault Sy.</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Solid</a:t>
                      </a:r>
                      <a:r>
                        <a:rPr lang="en-US" sz="2000">
                          <a:latin typeface="Arial"/>
                          <a:ea typeface="Arial"/>
                          <a:cs typeface="Arial"/>
                          <a:sym typeface="Arial"/>
                        </a:rPr>
                        <a:t> Works/</a:t>
                      </a:r>
                      <a:r>
                        <a:rPr lang="en-US" sz="2000">
                          <a:latin typeface="Arial"/>
                          <a:ea typeface="Arial"/>
                          <a:cs typeface="Arial"/>
                          <a:sym typeface="Arial"/>
                        </a:rPr>
                        <a:t>Dassa</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NX</a:t>
                      </a:r>
                      <a:r>
                        <a:rPr lang="en-US" sz="2000">
                          <a:latin typeface="Arial"/>
                          <a:ea typeface="Arial"/>
                          <a:cs typeface="Arial"/>
                          <a:sym typeface="Arial"/>
                        </a:rPr>
                        <a:t> NASTRAN/SIE.</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Solid</a:t>
                      </a:r>
                      <a:r>
                        <a:rPr lang="en-US" sz="2000">
                          <a:latin typeface="Arial"/>
                          <a:ea typeface="Arial"/>
                          <a:cs typeface="Arial"/>
                          <a:sym typeface="Arial"/>
                        </a:rPr>
                        <a:t> Edge/Siemens</a:t>
                      </a:r>
                      <a:endParaRPr sz="2000">
                        <a:latin typeface="Arial"/>
                        <a:ea typeface="Arial"/>
                        <a:cs typeface="Arial"/>
                        <a:sym typeface="Arial"/>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2000"/>
                        <a:buFont typeface="Arial"/>
                        <a:buNone/>
                      </a:pPr>
                      <a:r>
                        <a:rPr lang="en-US" sz="2000">
                          <a:latin typeface="Arial"/>
                          <a:ea typeface="Arial"/>
                          <a:cs typeface="Arial"/>
                          <a:sym typeface="Arial"/>
                        </a:rPr>
                        <a:t>Simulink/MathWork</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T-Flex/ Top systems </a:t>
                      </a:r>
                      <a:endParaRPr sz="2000">
                        <a:latin typeface="Arial"/>
                        <a:ea typeface="Arial"/>
                        <a:cs typeface="Arial"/>
                        <a:sym typeface="Arial"/>
                      </a:endParaRPr>
                    </a:p>
                  </a:txBody>
                  <a:tcPr marT="45725" marB="45725" marR="91450" marL="91450"/>
                </a:tc>
              </a:tr>
              <a:tr h="401100">
                <a:tc>
                  <a:txBody>
                    <a:bodyPr/>
                    <a:lstStyle/>
                    <a:p>
                      <a:pPr indent="0" lvl="0" marL="0" marR="0" rtl="0" algn="l">
                        <a:spcBef>
                          <a:spcPts val="0"/>
                        </a:spcBef>
                        <a:spcAft>
                          <a:spcPts val="0"/>
                        </a:spcAft>
                        <a:buNone/>
                      </a:pPr>
                      <a:r>
                        <a:rPr lang="en-US" sz="2000">
                          <a:latin typeface="Arial"/>
                          <a:ea typeface="Arial"/>
                          <a:cs typeface="Arial"/>
                          <a:sym typeface="Arial"/>
                        </a:rPr>
                        <a:t>Ko'p tarmoqli modellashtirish imkoniyatlari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r>
              <a:tr h="401100">
                <a:tc>
                  <a:txBody>
                    <a:bodyPr/>
                    <a:lstStyle/>
                    <a:p>
                      <a:pPr indent="0" lvl="0" marL="0" marR="0" rtl="0" algn="l">
                        <a:spcBef>
                          <a:spcPts val="0"/>
                        </a:spcBef>
                        <a:spcAft>
                          <a:spcPts val="0"/>
                        </a:spcAft>
                        <a:buNone/>
                      </a:pPr>
                      <a:r>
                        <a:rPr lang="en-US" sz="2000">
                          <a:latin typeface="Arial"/>
                          <a:ea typeface="Arial"/>
                          <a:cs typeface="Arial"/>
                          <a:sym typeface="Arial"/>
                        </a:rPr>
                        <a:t>Katta</a:t>
                      </a:r>
                      <a:r>
                        <a:rPr lang="en-US" sz="2000">
                          <a:latin typeface="Arial"/>
                          <a:ea typeface="Arial"/>
                          <a:cs typeface="Arial"/>
                          <a:sym typeface="Arial"/>
                        </a:rPr>
                        <a:t> va </a:t>
                      </a:r>
                      <a:r>
                        <a:rPr lang="en-US" sz="2000">
                          <a:latin typeface="Arial"/>
                          <a:ea typeface="Arial"/>
                          <a:cs typeface="Arial"/>
                          <a:sym typeface="Arial"/>
                        </a:rPr>
                        <a:t>murakkab ob'ektlar bilan ishlash</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r>
              <a:tr h="401100">
                <a:tc>
                  <a:txBody>
                    <a:bodyPr/>
                    <a:lstStyle/>
                    <a:p>
                      <a:pPr indent="0" lvl="0" marL="0" marR="0" rtl="0" algn="l">
                        <a:spcBef>
                          <a:spcPts val="0"/>
                        </a:spcBef>
                        <a:spcAft>
                          <a:spcPts val="0"/>
                        </a:spcAft>
                        <a:buNone/>
                      </a:pPr>
                      <a:r>
                        <a:rPr lang="en-US" sz="2000">
                          <a:latin typeface="Arial"/>
                          <a:ea typeface="Arial"/>
                          <a:cs typeface="Arial"/>
                          <a:sym typeface="Arial"/>
                        </a:rPr>
                        <a:t>Maxsus modullar va foydalanish tajribasining mavjudligi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r>
              <a:tr h="401100">
                <a:tc>
                  <a:txBody>
                    <a:bodyPr/>
                    <a:lstStyle/>
                    <a:p>
                      <a:pPr indent="0" lvl="0" marL="0" marR="0" rtl="0" algn="l">
                        <a:spcBef>
                          <a:spcPts val="0"/>
                        </a:spcBef>
                        <a:spcAft>
                          <a:spcPts val="0"/>
                        </a:spcAft>
                        <a:buNone/>
                      </a:pPr>
                      <a:r>
                        <a:rPr lang="en-US" sz="2000">
                          <a:latin typeface="Arial"/>
                          <a:ea typeface="Arial"/>
                          <a:cs typeface="Arial"/>
                          <a:sym typeface="Arial"/>
                        </a:rPr>
                        <a:t>Boshqa dasturlar bilan bog'lanish</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r>
              <a:tr h="401100">
                <a:tc>
                  <a:txBody>
                    <a:bodyPr/>
                    <a:lstStyle/>
                    <a:p>
                      <a:pPr indent="0" lvl="0" marL="0" marR="0" rtl="0" algn="l">
                        <a:spcBef>
                          <a:spcPts val="0"/>
                        </a:spcBef>
                        <a:spcAft>
                          <a:spcPts val="0"/>
                        </a:spcAft>
                        <a:buNone/>
                      </a:pPr>
                      <a:r>
                        <a:rPr lang="en-US" sz="2000">
                          <a:latin typeface="Arial"/>
                          <a:ea typeface="Arial"/>
                          <a:cs typeface="Arial"/>
                          <a:sym typeface="Arial"/>
                        </a:rPr>
                        <a:t>Narx omillari</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r>
              <a:tr h="401100">
                <a:tc>
                  <a:txBody>
                    <a:bodyPr/>
                    <a:lstStyle/>
                    <a:p>
                      <a:pPr indent="0" lvl="0" marL="0" marR="0" rtl="0" algn="l">
                        <a:spcBef>
                          <a:spcPts val="0"/>
                        </a:spcBef>
                        <a:spcAft>
                          <a:spcPts val="0"/>
                        </a:spcAft>
                        <a:buNone/>
                      </a:pPr>
                      <a:r>
                        <a:rPr lang="en-US" sz="2000">
                          <a:latin typeface="Arial"/>
                          <a:ea typeface="Arial"/>
                          <a:cs typeface="Arial"/>
                          <a:sym typeface="Arial"/>
                        </a:rPr>
                        <a:t>Interfeysning aniq ko'rinishi</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000">
                          <a:latin typeface="Arial"/>
                          <a:ea typeface="Arial"/>
                          <a:cs typeface="Arial"/>
                          <a:sym typeface="Arial"/>
                        </a:rPr>
                        <a:t>+</a:t>
                      </a:r>
                      <a:endParaRPr sz="2000">
                        <a:latin typeface="Arial"/>
                        <a:ea typeface="Arial"/>
                        <a:cs typeface="Arial"/>
                        <a:sym typeface="Arial"/>
                      </a:endParaRPr>
                    </a:p>
                  </a:txBody>
                  <a:tcPr marT="45725" marB="45725" marR="91450" marL="91450"/>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62"/>
                                        </p:tgtEl>
                                        <p:attrNameLst>
                                          <p:attrName>style.visibility</p:attrName>
                                        </p:attrNameLst>
                                      </p:cBhvr>
                                      <p:to>
                                        <p:strVal val="visible"/>
                                      </p:to>
                                    </p:set>
                                    <p:animEffect filter="fade" transition="in">
                                      <p:cBhvr>
                                        <p:cTn dur="1000"/>
                                        <p:tgtEl>
                                          <p:spTgt spid="2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16"/>
          <p:cNvSpPr txBox="1"/>
          <p:nvPr>
            <p:ph type="title"/>
          </p:nvPr>
        </p:nvSpPr>
        <p:spPr>
          <a:xfrm>
            <a:off x="2092389" y="278515"/>
            <a:ext cx="4126130" cy="590931"/>
          </a:xfrm>
          <a:prstGeom prst="rect">
            <a:avLst/>
          </a:prstGeom>
          <a:noFill/>
          <a:ln>
            <a:noFill/>
          </a:ln>
        </p:spPr>
        <p:txBody>
          <a:bodyPr anchorCtr="0" anchor="ctr" bIns="45700" lIns="91425" spcFirstLastPara="1" rIns="91425" wrap="square" tIns="45700">
            <a:spAutoFit/>
          </a:bodyPr>
          <a:lstStyle/>
          <a:p>
            <a:pPr indent="0" lvl="0" marL="0" rtl="0" algn="r">
              <a:lnSpc>
                <a:spcPct val="90000"/>
              </a:lnSpc>
              <a:spcBef>
                <a:spcPts val="0"/>
              </a:spcBef>
              <a:spcAft>
                <a:spcPts val="0"/>
              </a:spcAft>
              <a:buClr>
                <a:srgbClr val="FF0000"/>
              </a:buClr>
              <a:buSzPts val="3600"/>
              <a:buFont typeface="Times New Roman"/>
              <a:buNone/>
            </a:pPr>
            <a:r>
              <a:rPr b="1" lang="en-US" sz="3600">
                <a:solidFill>
                  <a:srgbClr val="FF0000"/>
                </a:solidFill>
                <a:latin typeface="Times New Roman"/>
                <a:ea typeface="Times New Roman"/>
                <a:cs typeface="Times New Roman"/>
                <a:sym typeface="Times New Roman"/>
              </a:rPr>
              <a:t>         KMT tizimlari</a:t>
            </a:r>
            <a:endParaRPr sz="3600">
              <a:latin typeface="Arial"/>
              <a:ea typeface="Arial"/>
              <a:cs typeface="Arial"/>
              <a:sym typeface="Arial"/>
            </a:endParaRPr>
          </a:p>
        </p:txBody>
      </p:sp>
      <p:sp>
        <p:nvSpPr>
          <p:cNvPr id="271" name="Google Shape;271;p16"/>
          <p:cNvSpPr txBox="1"/>
          <p:nvPr>
            <p:ph idx="1" type="body"/>
          </p:nvPr>
        </p:nvSpPr>
        <p:spPr>
          <a:xfrm>
            <a:off x="748145" y="1233347"/>
            <a:ext cx="7792006" cy="4827387"/>
          </a:xfrm>
          <a:prstGeom prst="rect">
            <a:avLst/>
          </a:prstGeom>
          <a:noFill/>
          <a:ln>
            <a:noFill/>
          </a:ln>
        </p:spPr>
        <p:txBody>
          <a:bodyPr anchorCtr="0" anchor="t" bIns="45700" lIns="91425" spcFirstLastPara="1" rIns="91425" wrap="square" tIns="45700">
            <a:normAutofit/>
          </a:bodyPr>
          <a:lstStyle/>
          <a:p>
            <a:pPr indent="-252000" lvl="0" marL="252000" rtl="0" algn="l">
              <a:lnSpc>
                <a:spcPct val="120000"/>
              </a:lnSpc>
              <a:spcBef>
                <a:spcPts val="0"/>
              </a:spcBef>
              <a:spcAft>
                <a:spcPts val="0"/>
              </a:spcAft>
              <a:buSzPts val="3200"/>
              <a:buNone/>
            </a:pPr>
            <a:r>
              <a:rPr lang="en-US">
                <a:latin typeface="Times New Roman"/>
                <a:ea typeface="Times New Roman"/>
                <a:cs typeface="Times New Roman"/>
                <a:sym typeface="Times New Roman"/>
              </a:rPr>
              <a:t>ANSYS yadrosiga asoslangan eng mashhur      o'rta darajadagi SAE tizimlari: </a:t>
            </a:r>
            <a:endParaRPr/>
          </a:p>
          <a:p>
            <a:pPr indent="-252000" lvl="0" marL="252000" rtl="0" algn="l">
              <a:lnSpc>
                <a:spcPct val="120000"/>
              </a:lnSpc>
              <a:spcBef>
                <a:spcPts val="1000"/>
              </a:spcBef>
              <a:spcAft>
                <a:spcPts val="0"/>
              </a:spcAft>
              <a:buSzPts val="3200"/>
              <a:buNone/>
            </a:pPr>
            <a:r>
              <a:rPr lang="en-US">
                <a:latin typeface="Times New Roman"/>
                <a:ea typeface="Times New Roman"/>
                <a:cs typeface="Times New Roman"/>
                <a:sym typeface="Times New Roman"/>
              </a:rPr>
              <a:t>	1. Cimatron (Cimatron Ltd.), </a:t>
            </a:r>
            <a:endParaRPr/>
          </a:p>
          <a:p>
            <a:pPr indent="-252000" lvl="0" marL="252000" rtl="0" algn="l">
              <a:lnSpc>
                <a:spcPct val="120000"/>
              </a:lnSpc>
              <a:spcBef>
                <a:spcPts val="1000"/>
              </a:spcBef>
              <a:spcAft>
                <a:spcPts val="0"/>
              </a:spcAft>
              <a:buSzPts val="3200"/>
              <a:buNone/>
            </a:pPr>
            <a:r>
              <a:rPr lang="en-US">
                <a:latin typeface="Times New Roman"/>
                <a:ea typeface="Times New Roman"/>
                <a:cs typeface="Times New Roman"/>
                <a:sym typeface="Times New Roman"/>
              </a:rPr>
              <a:t>	2. Mastercam (CNC Software, Inc.), </a:t>
            </a:r>
            <a:endParaRPr/>
          </a:p>
          <a:p>
            <a:pPr indent="-252000" lvl="0" marL="252000" rtl="0" algn="l">
              <a:lnSpc>
                <a:spcPct val="120000"/>
              </a:lnSpc>
              <a:spcBef>
                <a:spcPts val="1000"/>
              </a:spcBef>
              <a:spcAft>
                <a:spcPts val="0"/>
              </a:spcAft>
              <a:buSzPts val="3200"/>
              <a:buNone/>
            </a:pPr>
            <a:r>
              <a:rPr lang="en-US">
                <a:latin typeface="Times New Roman"/>
                <a:ea typeface="Times New Roman"/>
                <a:cs typeface="Times New Roman"/>
                <a:sym typeface="Times New Roman"/>
              </a:rPr>
              <a:t>	3. AutoCAD 2000, </a:t>
            </a:r>
            <a:endParaRPr/>
          </a:p>
          <a:p>
            <a:pPr indent="-252000" lvl="0" marL="252000" rtl="0" algn="l">
              <a:lnSpc>
                <a:spcPct val="120000"/>
              </a:lnSpc>
              <a:spcBef>
                <a:spcPts val="1000"/>
              </a:spcBef>
              <a:spcAft>
                <a:spcPts val="0"/>
              </a:spcAft>
              <a:buSzPts val="3200"/>
              <a:buNone/>
            </a:pPr>
            <a:r>
              <a:rPr lang="en-US">
                <a:latin typeface="Times New Roman"/>
                <a:ea typeface="Times New Roman"/>
                <a:cs typeface="Times New Roman"/>
                <a:sym typeface="Times New Roman"/>
              </a:rPr>
              <a:t>	4. Powermill (DELCAM) va boshqalar.</a:t>
            </a:r>
            <a:r>
              <a:rPr b="0" lang="en-US">
                <a:latin typeface="Times New Roman"/>
                <a:ea typeface="Times New Roman"/>
                <a:cs typeface="Times New Roman"/>
                <a:sym typeface="Times New Roman"/>
              </a:rPr>
              <a:t> </a:t>
            </a:r>
            <a:endParaRPr/>
          </a:p>
          <a:p>
            <a:pPr indent="-252000" lvl="0" marL="252000" rtl="0" algn="l">
              <a:lnSpc>
                <a:spcPct val="120000"/>
              </a:lnSpc>
              <a:spcBef>
                <a:spcPts val="1000"/>
              </a:spcBef>
              <a:spcAft>
                <a:spcPts val="0"/>
              </a:spcAft>
              <a:buSzPts val="3200"/>
              <a:buNone/>
            </a:pPr>
            <a:r>
              <a:t/>
            </a:r>
            <a:endParaRPr b="0">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7"/>
          <p:cNvSpPr txBox="1"/>
          <p:nvPr>
            <p:ph type="title"/>
          </p:nvPr>
        </p:nvSpPr>
        <p:spPr>
          <a:xfrm>
            <a:off x="2989322" y="354630"/>
            <a:ext cx="3373038" cy="535531"/>
          </a:xfrm>
          <a:prstGeom prst="rect">
            <a:avLst/>
          </a:prstGeom>
          <a:noFill/>
          <a:ln>
            <a:noFill/>
          </a:ln>
        </p:spPr>
        <p:txBody>
          <a:bodyPr anchorCtr="0" anchor="ctr" bIns="45700" lIns="91425" spcFirstLastPara="1" rIns="91425" wrap="square" tIns="45700">
            <a:spAutoFit/>
          </a:bodyPr>
          <a:lstStyle/>
          <a:p>
            <a:pPr indent="0" lvl="0" marL="0" rtl="0" algn="r">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  KMT modullari </a:t>
            </a:r>
            <a:endParaRPr sz="3200">
              <a:solidFill>
                <a:srgbClr val="C00000"/>
              </a:solidFill>
              <a:latin typeface="Arial"/>
              <a:ea typeface="Arial"/>
              <a:cs typeface="Arial"/>
              <a:sym typeface="Arial"/>
            </a:endParaRPr>
          </a:p>
        </p:txBody>
      </p:sp>
      <p:sp>
        <p:nvSpPr>
          <p:cNvPr id="277" name="Google Shape;277;p17"/>
          <p:cNvSpPr txBox="1"/>
          <p:nvPr>
            <p:ph idx="4294967295" type="sldNum"/>
          </p:nvPr>
        </p:nvSpPr>
        <p:spPr>
          <a:xfrm>
            <a:off x="1675331" y="5700159"/>
            <a:ext cx="592855" cy="57595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800">
                <a:solidFill>
                  <a:schemeClr val="dk1"/>
                </a:solidFill>
                <a:latin typeface="Arial"/>
                <a:ea typeface="Arial"/>
                <a:cs typeface="Arial"/>
                <a:sym typeface="Arial"/>
              </a:rPr>
              <a:t>‹#›</a:t>
            </a:fld>
            <a:endParaRPr b="1" sz="2800">
              <a:solidFill>
                <a:schemeClr val="dk1"/>
              </a:solidFill>
              <a:latin typeface="Arial"/>
              <a:ea typeface="Arial"/>
              <a:cs typeface="Arial"/>
              <a:sym typeface="Arial"/>
            </a:endParaRPr>
          </a:p>
        </p:txBody>
      </p:sp>
      <p:sp>
        <p:nvSpPr>
          <p:cNvPr id="278" name="Google Shape;278;p17"/>
          <p:cNvSpPr txBox="1"/>
          <p:nvPr/>
        </p:nvSpPr>
        <p:spPr>
          <a:xfrm>
            <a:off x="795648" y="1826448"/>
            <a:ext cx="7848020" cy="2677656"/>
          </a:xfrm>
          <a:prstGeom prst="rect">
            <a:avLst/>
          </a:prstGeom>
          <a:noFill/>
          <a:ln>
            <a:noFill/>
          </a:ln>
        </p:spPr>
        <p:txBody>
          <a:bodyPr anchorCtr="0" anchor="t" bIns="45700" lIns="91425" spcFirstLastPara="1" rIns="91425" wrap="square" tIns="45700">
            <a:spAutoFit/>
          </a:bodyPr>
          <a:lstStyle/>
          <a:p>
            <a:pPr indent="12700" lvl="0" marL="0" marR="0" rtl="0" algn="l">
              <a:spcBef>
                <a:spcPts val="0"/>
              </a:spcBef>
              <a:spcAft>
                <a:spcPts val="0"/>
              </a:spcAft>
              <a:buNone/>
            </a:pPr>
            <a:r>
              <a:rPr lang="en-US" sz="2800">
                <a:solidFill>
                  <a:schemeClr val="dk1"/>
                </a:solidFill>
                <a:latin typeface="Arial"/>
                <a:ea typeface="Arial"/>
                <a:cs typeface="Arial"/>
                <a:sym typeface="Arial"/>
              </a:rPr>
              <a:t>"Og'ir" SAPR (NX Unigraphics, ProENGINEER) dasturlar tarkibidagi KMT modullarining imkoniyatlari sezilarli darajada oshadi, chunki hisoblash natijalari avtomatik ravishda mahsulot  geometriyasini o'zgartirish va keyinchalik kiritilgan o'zgarishlarni tekshirish uchun ishlatilishi mumkin.</a:t>
            </a:r>
            <a:endParaRPr/>
          </a:p>
        </p:txBody>
      </p:sp>
      <p:sp>
        <p:nvSpPr>
          <p:cNvPr id="279" name="Google Shape;279;p17"/>
          <p:cNvSpPr txBox="1"/>
          <p:nvPr/>
        </p:nvSpPr>
        <p:spPr>
          <a:xfrm>
            <a:off x="1413016" y="4590822"/>
            <a:ext cx="68953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Adabiyot tahlili va shahsiy ma’lumotlar.</a:t>
            </a:r>
            <a:endParaRPr sz="1800">
              <a:solidFill>
                <a:schemeClr val="dk1"/>
              </a:solidFill>
              <a:latin typeface="Malgun Gothic"/>
              <a:ea typeface="Malgun Gothic"/>
              <a:cs typeface="Malgun Gothic"/>
              <a:sym typeface="Malgun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76"/>
                                        </p:tgtEl>
                                        <p:attrNameLst>
                                          <p:attrName>style.visibility</p:attrName>
                                        </p:attrNameLst>
                                      </p:cBhvr>
                                      <p:to>
                                        <p:strVal val="visible"/>
                                      </p:to>
                                    </p:set>
                                    <p:animEffect filter="fade" transition="in">
                                      <p:cBhvr>
                                        <p:cTn dur="1000"/>
                                        <p:tgtEl>
                                          <p:spTgt spid="2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18"/>
          <p:cNvSpPr txBox="1"/>
          <p:nvPr>
            <p:ph type="title"/>
          </p:nvPr>
        </p:nvSpPr>
        <p:spPr>
          <a:xfrm>
            <a:off x="1608725" y="350053"/>
            <a:ext cx="4639988" cy="5355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TOP-10 KMT dastaklari</a:t>
            </a:r>
            <a:endParaRPr sz="3200">
              <a:solidFill>
                <a:srgbClr val="C00000"/>
              </a:solidFill>
              <a:latin typeface="Arial"/>
              <a:ea typeface="Arial"/>
              <a:cs typeface="Arial"/>
              <a:sym typeface="Arial"/>
            </a:endParaRPr>
          </a:p>
        </p:txBody>
      </p:sp>
      <p:sp>
        <p:nvSpPr>
          <p:cNvPr id="285" name="Google Shape;285;p18"/>
          <p:cNvSpPr txBox="1"/>
          <p:nvPr>
            <p:ph idx="4294967295" type="sldNum"/>
          </p:nvPr>
        </p:nvSpPr>
        <p:spPr>
          <a:xfrm>
            <a:off x="2208362" y="5779473"/>
            <a:ext cx="664234" cy="587831"/>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b="1" lang="en-US" sz="2800">
                <a:solidFill>
                  <a:schemeClr val="dk1"/>
                </a:solidFill>
                <a:latin typeface="Arial"/>
                <a:ea typeface="Arial"/>
                <a:cs typeface="Arial"/>
                <a:sym typeface="Arial"/>
              </a:rPr>
              <a:t>‹#›</a:t>
            </a:fld>
            <a:endParaRPr b="1" sz="2800">
              <a:solidFill>
                <a:schemeClr val="dk1"/>
              </a:solidFill>
              <a:latin typeface="Arial"/>
              <a:ea typeface="Arial"/>
              <a:cs typeface="Arial"/>
              <a:sym typeface="Arial"/>
            </a:endParaRPr>
          </a:p>
        </p:txBody>
      </p:sp>
      <p:sp>
        <p:nvSpPr>
          <p:cNvPr id="286" name="Google Shape;286;p18"/>
          <p:cNvSpPr txBox="1"/>
          <p:nvPr/>
        </p:nvSpPr>
        <p:spPr>
          <a:xfrm>
            <a:off x="1579863" y="5122532"/>
            <a:ext cx="559731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a:t>
            </a:r>
            <a:r>
              <a:rPr b="1" lang="en-US" sz="1800">
                <a:solidFill>
                  <a:schemeClr val="dk1"/>
                </a:solidFill>
                <a:latin typeface="Malgun Gothic"/>
                <a:ea typeface="Malgun Gothic"/>
                <a:cs typeface="Malgun Gothic"/>
                <a:sym typeface="Malgun Gothic"/>
              </a:rPr>
              <a:t>Best Simulation &amp; CAE Software</a:t>
            </a:r>
            <a:endParaRPr/>
          </a:p>
          <a:p>
            <a:pPr indent="0" lvl="0" marL="0" marR="0" rtl="0" algn="l">
              <a:spcBef>
                <a:spcPts val="0"/>
              </a:spcBef>
              <a:spcAft>
                <a:spcPts val="0"/>
              </a:spcAft>
              <a:buNone/>
            </a:pPr>
            <a:r>
              <a:rPr b="1" lang="en-US" sz="1800">
                <a:solidFill>
                  <a:schemeClr val="dk1"/>
                </a:solidFill>
                <a:latin typeface="Malgun Gothic"/>
                <a:ea typeface="Malgun Gothic"/>
                <a:cs typeface="Malgun Gothic"/>
                <a:sym typeface="Malgun Gothic"/>
              </a:rPr>
              <a:t>https://www.g2.com/categories/simulation-cae</a:t>
            </a:r>
            <a:endParaRPr sz="1800">
              <a:solidFill>
                <a:schemeClr val="dk1"/>
              </a:solidFill>
              <a:latin typeface="Malgun Gothic"/>
              <a:ea typeface="Malgun Gothic"/>
              <a:cs typeface="Malgun Gothic"/>
              <a:sym typeface="Malgun Gothic"/>
            </a:endParaRPr>
          </a:p>
        </p:txBody>
      </p:sp>
      <p:sp>
        <p:nvSpPr>
          <p:cNvPr id="287" name="Google Shape;287;p18"/>
          <p:cNvSpPr txBox="1"/>
          <p:nvPr/>
        </p:nvSpPr>
        <p:spPr>
          <a:xfrm>
            <a:off x="1211284" y="1033153"/>
            <a:ext cx="6970815" cy="412420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MATLAB.</a:t>
            </a:r>
            <a:endParaRPr/>
          </a:p>
          <a:p>
            <a:pPr indent="0" lvl="0" marL="0" marR="0" rtl="0" algn="l">
              <a:spcBef>
                <a:spcPts val="1200"/>
              </a:spcBef>
              <a:spcAft>
                <a:spcPts val="0"/>
              </a:spcAft>
              <a:buNone/>
            </a:pPr>
            <a:r>
              <a:rPr lang="en-US" sz="2400">
                <a:solidFill>
                  <a:schemeClr val="dk1"/>
                </a:solidFill>
                <a:latin typeface="Arial"/>
                <a:ea typeface="Arial"/>
                <a:cs typeface="Arial"/>
                <a:sym typeface="Arial"/>
              </a:rPr>
              <a:t>Simcenter STAR-CCM+</a:t>
            </a:r>
            <a:endParaRPr/>
          </a:p>
          <a:p>
            <a:pPr indent="0" lvl="0" marL="0" marR="0" rtl="0" algn="l">
              <a:spcBef>
                <a:spcPts val="1200"/>
              </a:spcBef>
              <a:spcAft>
                <a:spcPts val="0"/>
              </a:spcAft>
              <a:buNone/>
            </a:pPr>
            <a:r>
              <a:rPr lang="en-US" sz="2400">
                <a:solidFill>
                  <a:schemeClr val="dk1"/>
                </a:solidFill>
                <a:latin typeface="Arial"/>
                <a:ea typeface="Arial"/>
                <a:cs typeface="Arial"/>
                <a:sym typeface="Arial"/>
              </a:rPr>
              <a:t>Simcenter 3D</a:t>
            </a:r>
            <a:endParaRPr/>
          </a:p>
          <a:p>
            <a:pPr indent="0" lvl="0" marL="0" marR="0" rtl="0" algn="l">
              <a:spcBef>
                <a:spcPts val="1200"/>
              </a:spcBef>
              <a:spcAft>
                <a:spcPts val="0"/>
              </a:spcAft>
              <a:buNone/>
            </a:pPr>
            <a:r>
              <a:rPr lang="en-US" sz="2400">
                <a:solidFill>
                  <a:schemeClr val="dk1"/>
                </a:solidFill>
                <a:latin typeface="Arial"/>
                <a:ea typeface="Arial"/>
                <a:cs typeface="Arial"/>
                <a:sym typeface="Arial"/>
              </a:rPr>
              <a:t>Onshape</a:t>
            </a:r>
            <a:endParaRPr sz="2400">
              <a:solidFill>
                <a:schemeClr val="dk1"/>
              </a:solidFill>
              <a:latin typeface="Arial"/>
              <a:ea typeface="Arial"/>
              <a:cs typeface="Arial"/>
              <a:sym typeface="Arial"/>
            </a:endParaRPr>
          </a:p>
          <a:p>
            <a:pPr indent="0" lvl="0" marL="0" marR="0" rtl="0" algn="l">
              <a:spcBef>
                <a:spcPts val="1200"/>
              </a:spcBef>
              <a:spcAft>
                <a:spcPts val="0"/>
              </a:spcAft>
              <a:buNone/>
            </a:pPr>
            <a:r>
              <a:rPr lang="en-US" sz="2400">
                <a:solidFill>
                  <a:schemeClr val="dk1"/>
                </a:solidFill>
                <a:latin typeface="Arial"/>
                <a:ea typeface="Arial"/>
                <a:cs typeface="Arial"/>
                <a:sym typeface="Arial"/>
              </a:rPr>
              <a:t>Ansys Fluent.</a:t>
            </a:r>
            <a:endParaRPr/>
          </a:p>
          <a:p>
            <a:pPr indent="0" lvl="0" marL="0" marR="0" rtl="0" algn="l">
              <a:spcBef>
                <a:spcPts val="1200"/>
              </a:spcBef>
              <a:spcAft>
                <a:spcPts val="0"/>
              </a:spcAft>
              <a:buNone/>
            </a:pPr>
            <a:r>
              <a:rPr lang="en-US" sz="2400">
                <a:solidFill>
                  <a:schemeClr val="dk1"/>
                </a:solidFill>
                <a:latin typeface="Arial"/>
                <a:ea typeface="Arial"/>
                <a:cs typeface="Arial"/>
                <a:sym typeface="Arial"/>
              </a:rPr>
              <a:t>HEEDS.</a:t>
            </a:r>
            <a:endParaRPr/>
          </a:p>
          <a:p>
            <a:pPr indent="0" lvl="0" marL="0" marR="0" rtl="0" algn="l">
              <a:spcBef>
                <a:spcPts val="1200"/>
              </a:spcBef>
              <a:spcAft>
                <a:spcPts val="0"/>
              </a:spcAft>
              <a:buNone/>
            </a:pPr>
            <a:r>
              <a:rPr lang="en-US" sz="2400">
                <a:solidFill>
                  <a:schemeClr val="dk1"/>
                </a:solidFill>
                <a:latin typeface="Arial"/>
                <a:ea typeface="Arial"/>
                <a:cs typeface="Arial"/>
                <a:sym typeface="Arial"/>
              </a:rPr>
              <a:t>Solid Edge</a:t>
            </a:r>
            <a:endParaRPr/>
          </a:p>
          <a:p>
            <a:pPr indent="0" lvl="0" marL="0" marR="0" rtl="0" algn="l">
              <a:spcBef>
                <a:spcPts val="1200"/>
              </a:spcBef>
              <a:spcAft>
                <a:spcPts val="0"/>
              </a:spcAft>
              <a:buNone/>
            </a:pPr>
            <a:r>
              <a:rPr lang="en-US" sz="2400">
                <a:solidFill>
                  <a:schemeClr val="dk1"/>
                </a:solidFill>
                <a:latin typeface="Arial"/>
                <a:ea typeface="Arial"/>
                <a:cs typeface="Arial"/>
                <a:sym typeface="Arial"/>
              </a:rPr>
              <a:t>SOLIDWORKS</a:t>
            </a:r>
            <a:endParaRPr sz="24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84"/>
                                        </p:tgtEl>
                                        <p:attrNameLst>
                                          <p:attrName>style.visibility</p:attrName>
                                        </p:attrNameLst>
                                      </p:cBhvr>
                                      <p:to>
                                        <p:strVal val="visible"/>
                                      </p:to>
                                    </p:set>
                                    <p:animEffect filter="fade" transition="in">
                                      <p:cBhvr>
                                        <p:cTn dur="1000"/>
                                        <p:tgtEl>
                                          <p:spTgt spid="28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19"/>
          <p:cNvSpPr txBox="1"/>
          <p:nvPr>
            <p:ph type="title"/>
          </p:nvPr>
        </p:nvSpPr>
        <p:spPr>
          <a:xfrm>
            <a:off x="2341971" y="281041"/>
            <a:ext cx="3871573" cy="5355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KMT turini tanlash </a:t>
            </a:r>
            <a:endParaRPr/>
          </a:p>
        </p:txBody>
      </p:sp>
      <p:sp>
        <p:nvSpPr>
          <p:cNvPr id="293" name="Google Shape;293;p19"/>
          <p:cNvSpPr txBox="1"/>
          <p:nvPr>
            <p:ph idx="4294967295" type="sldNum"/>
          </p:nvPr>
        </p:nvSpPr>
        <p:spPr>
          <a:xfrm>
            <a:off x="1554951" y="5971160"/>
            <a:ext cx="703938" cy="635331"/>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b="1" lang="en-US" sz="2800">
                <a:solidFill>
                  <a:schemeClr val="dk1"/>
                </a:solidFill>
                <a:latin typeface="Arial"/>
                <a:ea typeface="Arial"/>
                <a:cs typeface="Arial"/>
                <a:sym typeface="Arial"/>
              </a:rPr>
              <a:t>‹#›</a:t>
            </a:fld>
            <a:endParaRPr b="1" sz="2800">
              <a:solidFill>
                <a:schemeClr val="dk1"/>
              </a:solidFill>
              <a:latin typeface="Arial"/>
              <a:ea typeface="Arial"/>
              <a:cs typeface="Arial"/>
              <a:sym typeface="Arial"/>
            </a:endParaRPr>
          </a:p>
        </p:txBody>
      </p:sp>
      <p:sp>
        <p:nvSpPr>
          <p:cNvPr id="294" name="Google Shape;294;p19"/>
          <p:cNvSpPr txBox="1"/>
          <p:nvPr/>
        </p:nvSpPr>
        <p:spPr>
          <a:xfrm>
            <a:off x="1048050" y="5270972"/>
            <a:ext cx="725347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Ava Cohen. Innovations in the Computer-Aided Engineering (CAE) Software Market </a:t>
            </a:r>
            <a:r>
              <a:rPr lang="en-US" sz="1800" u="sng">
                <a:solidFill>
                  <a:schemeClr val="dk1"/>
                </a:solidFill>
                <a:latin typeface="Malgun Gothic"/>
                <a:ea typeface="Malgun Gothic"/>
                <a:cs typeface="Malgun Gothic"/>
                <a:sym typeface="Malgun Gothic"/>
                <a:hlinkClick r:id="rId3">
                  <a:extLst>
                    <a:ext uri="{A12FA001-AC4F-418D-AE19-62706E023703}">
                      <ahyp:hlinkClr val="tx"/>
                    </a:ext>
                  </a:extLst>
                </a:hlinkClick>
              </a:rPr>
              <a:t>https://www.verifiedmarketreports.com</a:t>
            </a:r>
            <a:r>
              <a:rPr lang="en-US" sz="1800" u="sng">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p:txBody>
      </p:sp>
      <p:sp>
        <p:nvSpPr>
          <p:cNvPr id="295" name="Google Shape;295;p19"/>
          <p:cNvSpPr txBox="1"/>
          <p:nvPr/>
        </p:nvSpPr>
        <p:spPr>
          <a:xfrm>
            <a:off x="810883" y="1045029"/>
            <a:ext cx="7850041" cy="382668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1. Maqsadlarni bilish. Shaxsiy tajriba birinchi o‘rinda.</a:t>
            </a:r>
            <a:endParaRPr/>
          </a:p>
          <a:p>
            <a:pPr indent="0" lvl="0" marL="0" marR="0" rtl="0" algn="l">
              <a:spcBef>
                <a:spcPts val="400"/>
              </a:spcBef>
              <a:spcAft>
                <a:spcPts val="0"/>
              </a:spcAft>
              <a:buNone/>
            </a:pPr>
            <a:r>
              <a:rPr lang="en-US" sz="2400">
                <a:solidFill>
                  <a:schemeClr val="dk1"/>
                </a:solidFill>
                <a:latin typeface="Arial"/>
                <a:ea typeface="Arial"/>
                <a:cs typeface="Arial"/>
                <a:sym typeface="Arial"/>
              </a:rPr>
              <a:t>2. Muammolarni tushunish. Shaxsiy tajriba birinchi.</a:t>
            </a:r>
            <a:endParaRPr sz="2400">
              <a:solidFill>
                <a:schemeClr val="dk1"/>
              </a:solidFill>
              <a:latin typeface="Arial"/>
              <a:ea typeface="Arial"/>
              <a:cs typeface="Arial"/>
              <a:sym typeface="Arial"/>
            </a:endParaRPr>
          </a:p>
          <a:p>
            <a:pPr indent="0" lvl="0" marL="0" marR="0" rtl="0" algn="l">
              <a:spcBef>
                <a:spcPts val="400"/>
              </a:spcBef>
              <a:spcAft>
                <a:spcPts val="0"/>
              </a:spcAft>
              <a:buNone/>
            </a:pPr>
            <a:r>
              <a:rPr lang="en-US" sz="2400">
                <a:solidFill>
                  <a:schemeClr val="dk1"/>
                </a:solidFill>
                <a:latin typeface="Arial"/>
                <a:ea typeface="Arial"/>
                <a:cs typeface="Arial"/>
                <a:sym typeface="Arial"/>
              </a:rPr>
              <a:t>3. Variantlarni solishtirish. Shaxsiy tajriba birinchi o‘rinda.</a:t>
            </a:r>
            <a:endParaRPr sz="2400">
              <a:solidFill>
                <a:schemeClr val="dk1"/>
              </a:solidFill>
              <a:latin typeface="Arial"/>
              <a:ea typeface="Arial"/>
              <a:cs typeface="Arial"/>
              <a:sym typeface="Arial"/>
            </a:endParaRPr>
          </a:p>
          <a:p>
            <a:pPr indent="0" lvl="0" marL="0" marR="0" rtl="0" algn="l">
              <a:spcBef>
                <a:spcPts val="400"/>
              </a:spcBef>
              <a:spcAft>
                <a:spcPts val="0"/>
              </a:spcAft>
              <a:buNone/>
            </a:pPr>
            <a:r>
              <a:rPr lang="en-US" sz="2400">
                <a:solidFill>
                  <a:schemeClr val="dk1"/>
                </a:solidFill>
                <a:latin typeface="Arial"/>
                <a:ea typeface="Arial"/>
                <a:cs typeface="Arial"/>
                <a:sym typeface="Arial"/>
              </a:rPr>
              <a:t>4. Yechimni sinab ko'rish va yaxshilash. </a:t>
            </a:r>
            <a:endParaRPr sz="2400">
              <a:solidFill>
                <a:schemeClr val="dk1"/>
              </a:solidFill>
              <a:latin typeface="Arial"/>
              <a:ea typeface="Arial"/>
              <a:cs typeface="Arial"/>
              <a:sym typeface="Arial"/>
            </a:endParaRPr>
          </a:p>
          <a:p>
            <a:pPr indent="0" lvl="0" marL="0" marR="0" rtl="0" algn="l">
              <a:spcBef>
                <a:spcPts val="400"/>
              </a:spcBef>
              <a:spcAft>
                <a:spcPts val="0"/>
              </a:spcAft>
              <a:buNone/>
            </a:pPr>
            <a:r>
              <a:rPr lang="en-US" sz="2400">
                <a:solidFill>
                  <a:schemeClr val="dk1"/>
                </a:solidFill>
                <a:latin typeface="Arial"/>
                <a:ea typeface="Arial"/>
                <a:cs typeface="Arial"/>
                <a:sym typeface="Arial"/>
              </a:rPr>
              <a:t>5. Muloqot qilish va natijalaringizni amalga oshirish.</a:t>
            </a:r>
            <a:endParaRPr sz="2400">
              <a:solidFill>
                <a:schemeClr val="dk1"/>
              </a:solidFill>
              <a:latin typeface="Arial"/>
              <a:ea typeface="Arial"/>
              <a:cs typeface="Arial"/>
              <a:sym typeface="Arial"/>
            </a:endParaRPr>
          </a:p>
          <a:p>
            <a:pPr indent="0" lvl="0" marL="0" marR="0" rtl="0" algn="l">
              <a:spcBef>
                <a:spcPts val="400"/>
              </a:spcBef>
              <a:spcAft>
                <a:spcPts val="0"/>
              </a:spcAft>
              <a:buNone/>
            </a:pPr>
            <a:r>
              <a:rPr lang="en-US" sz="2400">
                <a:solidFill>
                  <a:schemeClr val="dk1"/>
                </a:solidFill>
                <a:latin typeface="Arial"/>
                <a:ea typeface="Arial"/>
                <a:cs typeface="Arial"/>
                <a:sym typeface="Arial"/>
              </a:rPr>
              <a:t>6. Boshqa mutaxassislar bilan fikr-mulohaza olmashish. </a:t>
            </a:r>
            <a:endParaRPr/>
          </a:p>
          <a:p>
            <a:pPr indent="0" lvl="0" marL="0" marR="0" rtl="0" algn="l">
              <a:spcBef>
                <a:spcPts val="400"/>
              </a:spcBef>
              <a:spcAft>
                <a:spcPts val="0"/>
              </a:spcAft>
              <a:buNone/>
            </a:pPr>
            <a:r>
              <a:rPr lang="en-US" sz="2400">
                <a:solidFill>
                  <a:schemeClr val="dk1"/>
                </a:solidFill>
                <a:latin typeface="Arial"/>
                <a:ea typeface="Arial"/>
                <a:cs typeface="Arial"/>
                <a:sym typeface="Arial"/>
              </a:rPr>
              <a:t>7. Har qanday bo'limni o'z nuqtai nazarizdan to’ldirish. </a:t>
            </a:r>
            <a:endParaRPr/>
          </a:p>
          <a:p>
            <a:pPr indent="0" lvl="0" marL="0" marR="0" rtl="0" algn="l">
              <a:spcBef>
                <a:spcPts val="400"/>
              </a:spcBef>
              <a:spcAft>
                <a:spcPts val="0"/>
              </a:spcAft>
              <a:buNone/>
            </a:pPr>
            <a:r>
              <a:rPr lang="en-US" sz="2400">
                <a:solidFill>
                  <a:schemeClr val="dk1"/>
                </a:solidFill>
                <a:latin typeface="Arial"/>
                <a:ea typeface="Arial"/>
                <a:cs typeface="Arial"/>
                <a:sym typeface="Arial"/>
              </a:rPr>
              <a:t>8. Boshqalar nima deyayotganini ko'rish.</a:t>
            </a:r>
            <a:endParaRPr/>
          </a:p>
          <a:p>
            <a:pPr indent="0" lvl="0" marL="0" marR="0" rtl="0" algn="l">
              <a:spcBef>
                <a:spcPts val="400"/>
              </a:spcBef>
              <a:spcAft>
                <a:spcPts val="0"/>
              </a:spcAft>
              <a:buNone/>
            </a:pPr>
            <a:r>
              <a:rPr lang="en-US" sz="2400">
                <a:solidFill>
                  <a:schemeClr val="dk1"/>
                </a:solidFill>
                <a:latin typeface="Arial"/>
                <a:ea typeface="Arial"/>
                <a:cs typeface="Arial"/>
                <a:sym typeface="Arial"/>
              </a:rPr>
              <a:t>9. Faol harakat kilish, hatolarni darrov to’g’rilash.</a:t>
            </a:r>
            <a:endParaRPr sz="24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92"/>
                                        </p:tgtEl>
                                        <p:attrNameLst>
                                          <p:attrName>style.visibility</p:attrName>
                                        </p:attrNameLst>
                                      </p:cBhvr>
                                      <p:to>
                                        <p:strVal val="visible"/>
                                      </p:to>
                                    </p:set>
                                    <p:animEffect filter="fade" transition="in">
                                      <p:cBhvr>
                                        <p:cTn dur="1000"/>
                                        <p:tgtEl>
                                          <p:spTgt spid="29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0"/>
          <p:cNvSpPr txBox="1"/>
          <p:nvPr>
            <p:ph type="title"/>
          </p:nvPr>
        </p:nvSpPr>
        <p:spPr>
          <a:xfrm>
            <a:off x="3286304" y="327024"/>
            <a:ext cx="2938625"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KMT ni qo’llash</a:t>
            </a:r>
            <a:endParaRPr b="1" sz="2800">
              <a:solidFill>
                <a:srgbClr val="C00000"/>
              </a:solidFill>
              <a:latin typeface="Arial"/>
              <a:ea typeface="Arial"/>
              <a:cs typeface="Arial"/>
              <a:sym typeface="Arial"/>
            </a:endParaRPr>
          </a:p>
        </p:txBody>
      </p:sp>
      <p:sp>
        <p:nvSpPr>
          <p:cNvPr id="301" name="Google Shape;301;p20"/>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302" name="Google Shape;302;p20"/>
          <p:cNvSpPr/>
          <p:nvPr/>
        </p:nvSpPr>
        <p:spPr>
          <a:xfrm>
            <a:off x="1086668" y="5676181"/>
            <a:ext cx="638615" cy="56124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303" name="Google Shape;303;p20"/>
          <p:cNvSpPr txBox="1"/>
          <p:nvPr/>
        </p:nvSpPr>
        <p:spPr>
          <a:xfrm>
            <a:off x="523876" y="1027369"/>
            <a:ext cx="8658224" cy="4524315"/>
          </a:xfrm>
          <a:prstGeom prst="rect">
            <a:avLst/>
          </a:prstGeom>
          <a:noFill/>
          <a:ln>
            <a:noFill/>
          </a:ln>
        </p:spPr>
        <p:txBody>
          <a:bodyPr anchorCtr="0" anchor="t" bIns="45700" lIns="91425" spcFirstLastPara="1" rIns="91425" wrap="square" tIns="45700">
            <a:spAutoFit/>
          </a:bodyPr>
          <a:lstStyle/>
          <a:p>
            <a:pPr indent="-361950" lvl="0" marL="36195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Autsorsing, ya'ni tashqi yordamga tayanish va keyinchalik   ma'lumotlar xavfsizligini oshirish uchun simulyatsiya vakolatlarini olish uchun yechim.</a:t>
            </a:r>
            <a:endParaRPr/>
          </a:p>
          <a:p>
            <a:pPr indent="-361950" lvl="0" marL="36195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Yuqori KMT tizimini xarid etish. Sifatli natijalarga erishish     bilan birga, ushbu yondashuv dasturiy ta'minot sotub             oluvchilari  tomonidan katta sarmoyalar va maxsus qo'llab- quvvatlash xizmatlarni talab qiladi.</a:t>
            </a:r>
            <a:endParaRPr/>
          </a:p>
          <a:p>
            <a:pPr indent="-361950" lvl="0" marL="361950" marR="0" rtl="0" algn="l">
              <a:spcBef>
                <a:spcPts val="0"/>
              </a:spcBef>
              <a:spcAft>
                <a:spcPts val="0"/>
              </a:spcAft>
              <a:buClr>
                <a:schemeClr val="dk1"/>
              </a:buClr>
              <a:buSzPts val="2400"/>
              <a:buFont typeface="Arial"/>
              <a:buAutoNum type="arabicPeriod"/>
            </a:pPr>
            <a:r>
              <a:rPr lang="en-US" sz="2400">
                <a:solidFill>
                  <a:schemeClr val="dk1"/>
                </a:solidFill>
                <a:latin typeface="Arial"/>
                <a:ea typeface="Arial"/>
                <a:cs typeface="Arial"/>
                <a:sym typeface="Arial"/>
              </a:rPr>
              <a:t>"CAE+SAPR" tizimlari, ya'ni KMT + SAPR vositalariga            integratsiyai. Simulyatsiya va SAPR vositalari bir xil platformaga o'rnatilib, KMT-dan foydalanish qulayligini oshiradi va dastlabki      bosqichini tezlashtiradi. Bu aniq, muhim muhandislik javoblari zarur bo'lganda muammo bo'lishi mumkin.</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1"/>
          <p:cNvSpPr txBox="1"/>
          <p:nvPr>
            <p:ph type="title"/>
          </p:nvPr>
        </p:nvSpPr>
        <p:spPr>
          <a:xfrm>
            <a:off x="1066379" y="354630"/>
            <a:ext cx="5192447" cy="535531"/>
          </a:xfrm>
          <a:prstGeom prst="rect">
            <a:avLst/>
          </a:prstGeom>
          <a:noFill/>
          <a:ln>
            <a:noFill/>
          </a:ln>
        </p:spPr>
        <p:txBody>
          <a:bodyPr anchorCtr="0" anchor="ctr" bIns="45700" lIns="91425" spcFirstLastPara="1" rIns="91425" wrap="square" tIns="45700">
            <a:spAutoFit/>
          </a:bodyPr>
          <a:lstStyle/>
          <a:p>
            <a:pPr indent="0" lvl="0" marL="0" rtl="0" algn="r">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  Foydalanadigan tizimlar</a:t>
            </a:r>
            <a:endParaRPr sz="3200">
              <a:solidFill>
                <a:srgbClr val="C00000"/>
              </a:solidFill>
              <a:latin typeface="Arial"/>
              <a:ea typeface="Arial"/>
              <a:cs typeface="Arial"/>
              <a:sym typeface="Arial"/>
            </a:endParaRPr>
          </a:p>
        </p:txBody>
      </p:sp>
      <p:sp>
        <p:nvSpPr>
          <p:cNvPr id="309" name="Google Shape;309;p21"/>
          <p:cNvSpPr txBox="1"/>
          <p:nvPr>
            <p:ph idx="4294967295" type="sldNum"/>
          </p:nvPr>
        </p:nvSpPr>
        <p:spPr>
          <a:xfrm>
            <a:off x="1948445" y="6127673"/>
            <a:ext cx="592855" cy="57595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800">
                <a:solidFill>
                  <a:schemeClr val="dk1"/>
                </a:solidFill>
                <a:latin typeface="Arial"/>
                <a:ea typeface="Arial"/>
                <a:cs typeface="Arial"/>
                <a:sym typeface="Arial"/>
              </a:rPr>
              <a:t>‹#›</a:t>
            </a:fld>
            <a:endParaRPr b="1" sz="2800">
              <a:solidFill>
                <a:schemeClr val="dk1"/>
              </a:solidFill>
              <a:latin typeface="Arial"/>
              <a:ea typeface="Arial"/>
              <a:cs typeface="Arial"/>
              <a:sym typeface="Arial"/>
            </a:endParaRPr>
          </a:p>
        </p:txBody>
      </p:sp>
      <p:sp>
        <p:nvSpPr>
          <p:cNvPr id="310" name="Google Shape;310;p21"/>
          <p:cNvSpPr txBox="1"/>
          <p:nvPr/>
        </p:nvSpPr>
        <p:spPr>
          <a:xfrm>
            <a:off x="1285337" y="5523548"/>
            <a:ext cx="762575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Zamonaviy CAE Tizimlar </a:t>
            </a:r>
            <a:r>
              <a:rPr lang="en-US" sz="1800" u="sng">
                <a:solidFill>
                  <a:schemeClr val="dk1"/>
                </a:solidFill>
                <a:latin typeface="Malgun Gothic"/>
                <a:ea typeface="Malgun Gothic"/>
                <a:cs typeface="Malgun Gothic"/>
                <a:sym typeface="Malgun Gothic"/>
                <a:hlinkClick r:id="rId3">
                  <a:extLst>
                    <a:ext uri="{A12FA001-AC4F-418D-AE19-62706E023703}">
                      <ahyp:hlinkClr val="tx"/>
                    </a:ext>
                  </a:extLst>
                </a:hlinkClick>
              </a:rPr>
              <a:t>https://bstudy.net/983270/tehnika/primery_sovremennyh_sistem</a:t>
            </a:r>
            <a:r>
              <a:rPr lang="en-US" sz="1800">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p:txBody>
      </p:sp>
      <p:sp>
        <p:nvSpPr>
          <p:cNvPr id="311" name="Google Shape;311;p21"/>
          <p:cNvSpPr txBox="1"/>
          <p:nvPr/>
        </p:nvSpPr>
        <p:spPr>
          <a:xfrm>
            <a:off x="715992" y="1045029"/>
            <a:ext cx="8384877" cy="44935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200">
                <a:solidFill>
                  <a:schemeClr val="dk1"/>
                </a:solidFill>
                <a:latin typeface="Arial"/>
                <a:ea typeface="Arial"/>
                <a:cs typeface="Arial"/>
                <a:sym typeface="Arial"/>
              </a:rPr>
              <a:t>Muhandislik tahlili uchun bepul dastur namunasi sifatida Linux      ochiq platformasida ishlaydigan quyidagi tizimlar:</a:t>
            </a:r>
            <a:endParaRPr/>
          </a:p>
          <a:p>
            <a:pPr indent="-457200" lvl="0" marL="457200" marR="0" rtl="0" algn="l">
              <a:spcBef>
                <a:spcPts val="0"/>
              </a:spcBef>
              <a:spcAft>
                <a:spcPts val="0"/>
              </a:spcAft>
              <a:buClr>
                <a:schemeClr val="dk1"/>
              </a:buClr>
              <a:buSzPts val="2200"/>
              <a:buFont typeface="Arial"/>
              <a:buAutoNum type="arabicPeriod"/>
            </a:pPr>
            <a:r>
              <a:rPr lang="en-US" sz="2200">
                <a:solidFill>
                  <a:schemeClr val="dk1"/>
                </a:solidFill>
                <a:latin typeface="Arial"/>
                <a:ea typeface="Arial"/>
                <a:cs typeface="Arial"/>
                <a:sym typeface="Arial"/>
              </a:rPr>
              <a:t>Code_Aster - qattiq jism mexanikasi, termo– va gidrodinamika va boshqa vazifalarini hisoblash uchun katta ( &gt;360 cheklangan elementlar) to'plami;</a:t>
            </a:r>
            <a:endParaRPr/>
          </a:p>
          <a:p>
            <a:pPr indent="-457200" lvl="0" marL="457200" marR="0" rtl="0" algn="l">
              <a:spcBef>
                <a:spcPts val="0"/>
              </a:spcBef>
              <a:spcAft>
                <a:spcPts val="0"/>
              </a:spcAft>
              <a:buClr>
                <a:schemeClr val="dk1"/>
              </a:buClr>
              <a:buSzPts val="2200"/>
              <a:buFont typeface="Arial"/>
              <a:buAutoNum type="arabicPeriod"/>
            </a:pPr>
            <a:r>
              <a:rPr lang="en-US" sz="2200">
                <a:solidFill>
                  <a:schemeClr val="dk1"/>
                </a:solidFill>
                <a:latin typeface="Arial"/>
                <a:ea typeface="Arial"/>
                <a:cs typeface="Arial"/>
                <a:sym typeface="Arial"/>
              </a:rPr>
              <a:t>SALOME-ko'plab modullarga ega ochiq dizayn tizimi.                 SALOME MECA termodinamik jarayonlarini modellashtirish va tahlil to'plami kabi ixtisoslashtirilgan hisoblash paketlaridan      tashqari Code_Aster kabi boshqa tizimlar bilan ulanadi;</a:t>
            </a:r>
            <a:endParaRPr/>
          </a:p>
          <a:p>
            <a:pPr indent="-457200" lvl="0" marL="457200" marR="0" rtl="0" algn="l">
              <a:spcBef>
                <a:spcPts val="0"/>
              </a:spcBef>
              <a:spcAft>
                <a:spcPts val="0"/>
              </a:spcAft>
              <a:buClr>
                <a:schemeClr val="dk1"/>
              </a:buClr>
              <a:buSzPts val="2200"/>
              <a:buFont typeface="Arial"/>
              <a:buAutoNum type="arabicPeriod"/>
            </a:pPr>
            <a:r>
              <a:rPr lang="en-US" sz="2200">
                <a:solidFill>
                  <a:schemeClr val="dk1"/>
                </a:solidFill>
                <a:latin typeface="Arial"/>
                <a:ea typeface="Arial"/>
                <a:cs typeface="Arial"/>
                <a:sym typeface="Arial"/>
              </a:rPr>
              <a:t>OpenFOAM 2.1.1, Gerris va code-Saturne 3.0 hisoblash gidrodinamikasi bo'yicha ixtisoslashtirilgan paketlar; jismoniy jarayonlarni simulyatsiya qilish tizimlari: Elmer v6.2, Calculix 2.6,       Impact, MBDyn, DynELA, FEniCS mavjud.</a:t>
            </a:r>
            <a:endParaRPr sz="22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08"/>
                                        </p:tgtEl>
                                        <p:attrNameLst>
                                          <p:attrName>style.visibility</p:attrName>
                                        </p:attrNameLst>
                                      </p:cBhvr>
                                      <p:to>
                                        <p:strVal val="visible"/>
                                      </p:to>
                                    </p:set>
                                    <p:animEffect filter="fade" transition="in">
                                      <p:cBhvr>
                                        <p:cTn dur="1000"/>
                                        <p:tgtEl>
                                          <p:spTgt spid="3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2"/>
          <p:cNvSpPr txBox="1"/>
          <p:nvPr>
            <p:ph type="title"/>
          </p:nvPr>
        </p:nvSpPr>
        <p:spPr>
          <a:xfrm>
            <a:off x="1785668" y="299887"/>
            <a:ext cx="4466158" cy="4801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KMT TOP yetkazuvchilar</a:t>
            </a:r>
            <a:endParaRPr b="1" sz="2800">
              <a:solidFill>
                <a:srgbClr val="C00000"/>
              </a:solidFill>
              <a:latin typeface="Arial"/>
              <a:ea typeface="Arial"/>
              <a:cs typeface="Arial"/>
              <a:sym typeface="Arial"/>
            </a:endParaRPr>
          </a:p>
        </p:txBody>
      </p:sp>
      <p:sp>
        <p:nvSpPr>
          <p:cNvPr id="317" name="Google Shape;317;p22"/>
          <p:cNvSpPr/>
          <p:nvPr/>
        </p:nvSpPr>
        <p:spPr>
          <a:xfrm>
            <a:off x="1656012" y="5768543"/>
            <a:ext cx="585417" cy="56124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318" name="Google Shape;318;p22"/>
          <p:cNvSpPr txBox="1"/>
          <p:nvPr/>
        </p:nvSpPr>
        <p:spPr>
          <a:xfrm>
            <a:off x="1447800" y="1333500"/>
            <a:ext cx="4791075" cy="4131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ESI Group (France)</a:t>
            </a:r>
            <a:endParaRPr/>
          </a:p>
          <a:p>
            <a:pPr indent="0" lvl="0" marL="0" marR="0" rtl="0" algn="l">
              <a:spcBef>
                <a:spcPts val="300"/>
              </a:spcBef>
              <a:spcAft>
                <a:spcPts val="0"/>
              </a:spcAft>
              <a:buNone/>
            </a:pPr>
            <a:r>
              <a:rPr lang="en-US" sz="2400">
                <a:solidFill>
                  <a:schemeClr val="dk1"/>
                </a:solidFill>
                <a:latin typeface="Arial"/>
                <a:ea typeface="Arial"/>
                <a:cs typeface="Arial"/>
                <a:sym typeface="Arial"/>
              </a:rPr>
              <a:t>Siemens AG (Germany)</a:t>
            </a:r>
            <a:endParaRPr/>
          </a:p>
          <a:p>
            <a:pPr indent="0" lvl="0" marL="0" marR="0" rtl="0" algn="l">
              <a:spcBef>
                <a:spcPts val="300"/>
              </a:spcBef>
              <a:spcAft>
                <a:spcPts val="0"/>
              </a:spcAft>
              <a:buNone/>
            </a:pPr>
            <a:r>
              <a:rPr lang="en-US" sz="2400">
                <a:solidFill>
                  <a:schemeClr val="dk1"/>
                </a:solidFill>
                <a:latin typeface="Arial"/>
                <a:ea typeface="Arial"/>
                <a:cs typeface="Arial"/>
                <a:sym typeface="Arial"/>
              </a:rPr>
              <a:t>Hexagon AB (Sweden)</a:t>
            </a:r>
            <a:endParaRPr/>
          </a:p>
          <a:p>
            <a:pPr indent="0" lvl="0" marL="0" marR="0" rtl="0" algn="l">
              <a:spcBef>
                <a:spcPts val="300"/>
              </a:spcBef>
              <a:spcAft>
                <a:spcPts val="0"/>
              </a:spcAft>
              <a:buNone/>
            </a:pPr>
            <a:r>
              <a:rPr lang="en-US" sz="2400">
                <a:solidFill>
                  <a:schemeClr val="dk1"/>
                </a:solidFill>
                <a:latin typeface="Arial"/>
                <a:ea typeface="Arial"/>
                <a:cs typeface="Arial"/>
                <a:sym typeface="Arial"/>
              </a:rPr>
              <a:t>Aveva Group (U.K.)</a:t>
            </a:r>
            <a:endParaRPr/>
          </a:p>
          <a:p>
            <a:pPr indent="0" lvl="0" marL="0" marR="0" rtl="0" algn="l">
              <a:spcBef>
                <a:spcPts val="300"/>
              </a:spcBef>
              <a:spcAft>
                <a:spcPts val="0"/>
              </a:spcAft>
              <a:buNone/>
            </a:pPr>
            <a:r>
              <a:rPr lang="en-US" sz="2400">
                <a:solidFill>
                  <a:schemeClr val="dk1"/>
                </a:solidFill>
                <a:latin typeface="Arial"/>
                <a:ea typeface="Arial"/>
                <a:cs typeface="Arial"/>
                <a:sym typeface="Arial"/>
              </a:rPr>
              <a:t>SimScale (Germany)</a:t>
            </a:r>
            <a:endParaRPr/>
          </a:p>
          <a:p>
            <a:pPr indent="0" lvl="0" marL="0" marR="0" rtl="0" algn="l">
              <a:spcBef>
                <a:spcPts val="300"/>
              </a:spcBef>
              <a:spcAft>
                <a:spcPts val="0"/>
              </a:spcAft>
              <a:buNone/>
            </a:pPr>
            <a:r>
              <a:rPr lang="en-US" sz="2400">
                <a:solidFill>
                  <a:schemeClr val="dk1"/>
                </a:solidFill>
                <a:latin typeface="Arial"/>
                <a:ea typeface="Arial"/>
                <a:cs typeface="Arial"/>
                <a:sym typeface="Arial"/>
              </a:rPr>
              <a:t>ANSYS, Inc. (U.S.)</a:t>
            </a:r>
            <a:endParaRPr/>
          </a:p>
          <a:p>
            <a:pPr indent="0" lvl="0" marL="0" marR="0" rtl="0" algn="l">
              <a:spcBef>
                <a:spcPts val="300"/>
              </a:spcBef>
              <a:spcAft>
                <a:spcPts val="0"/>
              </a:spcAft>
              <a:buNone/>
            </a:pPr>
            <a:r>
              <a:rPr lang="en-US" sz="2400">
                <a:solidFill>
                  <a:schemeClr val="dk1"/>
                </a:solidFill>
                <a:latin typeface="Arial"/>
                <a:ea typeface="Arial"/>
                <a:cs typeface="Arial"/>
                <a:sym typeface="Arial"/>
              </a:rPr>
              <a:t>Altair Engineering Inc. (U.S.)</a:t>
            </a:r>
            <a:endParaRPr/>
          </a:p>
          <a:p>
            <a:pPr indent="0" lvl="0" marL="0" marR="0" rtl="0" algn="l">
              <a:spcBef>
                <a:spcPts val="300"/>
              </a:spcBef>
              <a:spcAft>
                <a:spcPts val="0"/>
              </a:spcAft>
              <a:buNone/>
            </a:pPr>
            <a:r>
              <a:rPr lang="en-US" sz="2400">
                <a:solidFill>
                  <a:schemeClr val="dk1"/>
                </a:solidFill>
                <a:latin typeface="Arial"/>
                <a:ea typeface="Arial"/>
                <a:cs typeface="Arial"/>
                <a:sym typeface="Arial"/>
              </a:rPr>
              <a:t>Autodesk, Inc. (Germany)</a:t>
            </a:r>
            <a:endParaRPr/>
          </a:p>
          <a:p>
            <a:pPr indent="0" lvl="0" marL="0" marR="0" rtl="0" algn="l">
              <a:spcBef>
                <a:spcPts val="300"/>
              </a:spcBef>
              <a:spcAft>
                <a:spcPts val="0"/>
              </a:spcAft>
              <a:buNone/>
            </a:pPr>
            <a:r>
              <a:rPr lang="en-US" sz="2400">
                <a:solidFill>
                  <a:schemeClr val="dk1"/>
                </a:solidFill>
                <a:latin typeface="Arial"/>
                <a:ea typeface="Arial"/>
                <a:cs typeface="Arial"/>
                <a:sym typeface="Arial"/>
              </a:rPr>
              <a:t>Bentley Systems, Inc. (U.S.)</a:t>
            </a:r>
            <a:endParaRPr/>
          </a:p>
          <a:p>
            <a:pPr indent="0" lvl="0" marL="0" marR="0" rtl="0" algn="l">
              <a:spcBef>
                <a:spcPts val="300"/>
              </a:spcBef>
              <a:spcAft>
                <a:spcPts val="0"/>
              </a:spcAft>
              <a:buNone/>
            </a:pPr>
            <a:r>
              <a:rPr lang="en-US" sz="2400">
                <a:solidFill>
                  <a:schemeClr val="dk1"/>
                </a:solidFill>
                <a:latin typeface="Arial"/>
                <a:ea typeface="Arial"/>
                <a:cs typeface="Arial"/>
                <a:sym typeface="Arial"/>
              </a:rPr>
              <a:t>Dassault Systemes (France/U.S.)</a:t>
            </a:r>
            <a:endParaRPr sz="2400">
              <a:solidFill>
                <a:schemeClr val="dk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3"/>
          <p:cNvSpPr txBox="1"/>
          <p:nvPr>
            <p:ph type="title"/>
          </p:nvPr>
        </p:nvSpPr>
        <p:spPr>
          <a:xfrm>
            <a:off x="3444090" y="393881"/>
            <a:ext cx="2484976" cy="4801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Simcenter 3D</a:t>
            </a:r>
            <a:endParaRPr b="1" sz="2800">
              <a:solidFill>
                <a:srgbClr val="C00000"/>
              </a:solidFill>
              <a:latin typeface="Arial"/>
              <a:ea typeface="Arial"/>
              <a:cs typeface="Arial"/>
              <a:sym typeface="Arial"/>
            </a:endParaRPr>
          </a:p>
        </p:txBody>
      </p:sp>
      <p:sp>
        <p:nvSpPr>
          <p:cNvPr id="324" name="Google Shape;324;p23"/>
          <p:cNvSpPr/>
          <p:nvPr/>
        </p:nvSpPr>
        <p:spPr>
          <a:xfrm>
            <a:off x="1656795" y="5512280"/>
            <a:ext cx="680963" cy="57246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325" name="Google Shape;325;p23"/>
          <p:cNvSpPr txBox="1"/>
          <p:nvPr/>
        </p:nvSpPr>
        <p:spPr>
          <a:xfrm>
            <a:off x="1056904" y="1143493"/>
            <a:ext cx="7564582" cy="409855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chemeClr val="dk1"/>
                </a:solidFill>
                <a:latin typeface="Arial"/>
                <a:ea typeface="Arial"/>
                <a:cs typeface="Arial"/>
                <a:sym typeface="Arial"/>
              </a:rPr>
              <a:t>Yagona bir muhandislik kompyuterda 3D                             Simcenter barcha KMT jarayonlari - oldindan   hisob-kitobni tayorlash, hisob-kitob qilish va    natijalarni qayta ishlashni amalga oshiradigan  integratsiyalashgan muhit yaratadi. </a:t>
            </a:r>
            <a:endParaRPr/>
          </a:p>
          <a:p>
            <a:pPr indent="0" lvl="0" marL="0" marR="0" rtl="0" algn="just">
              <a:spcBef>
                <a:spcPts val="1000"/>
              </a:spcBef>
              <a:spcAft>
                <a:spcPts val="0"/>
              </a:spcAft>
              <a:buNone/>
            </a:pPr>
            <a:r>
              <a:rPr lang="en-US" sz="2800">
                <a:solidFill>
                  <a:schemeClr val="dk1"/>
                </a:solidFill>
                <a:latin typeface="Arial"/>
                <a:ea typeface="Arial"/>
                <a:cs typeface="Arial"/>
                <a:sym typeface="Arial"/>
              </a:rPr>
              <a:t>Geometriya o'zgartirish vositalari har qanday manbadan intuitiv ravishda Kompyuter            yordamida loyihalangan (SAPR) loyihaning     geometriyasini ko'chirishga yordam  beradi.</a:t>
            </a:r>
            <a:endParaRPr sz="2800">
              <a:solidFill>
                <a:schemeClr val="dk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4"/>
          <p:cNvSpPr txBox="1"/>
          <p:nvPr>
            <p:ph type="title"/>
          </p:nvPr>
        </p:nvSpPr>
        <p:spPr>
          <a:xfrm>
            <a:off x="1221537" y="316600"/>
            <a:ext cx="5019579" cy="4801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KMT: Foydalanish namunasi</a:t>
            </a:r>
            <a:endParaRPr b="1" sz="2800">
              <a:solidFill>
                <a:srgbClr val="C00000"/>
              </a:solidFill>
              <a:latin typeface="Arial"/>
              <a:ea typeface="Arial"/>
              <a:cs typeface="Arial"/>
              <a:sym typeface="Arial"/>
            </a:endParaRPr>
          </a:p>
        </p:txBody>
      </p:sp>
      <p:sp>
        <p:nvSpPr>
          <p:cNvPr id="331" name="Google Shape;331;p24"/>
          <p:cNvSpPr/>
          <p:nvPr/>
        </p:nvSpPr>
        <p:spPr>
          <a:xfrm>
            <a:off x="1022026" y="6330227"/>
            <a:ext cx="556563" cy="527773"/>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600">
                <a:solidFill>
                  <a:srgbClr val="000000"/>
                </a:solidFill>
                <a:latin typeface="Arial"/>
                <a:ea typeface="Arial"/>
                <a:cs typeface="Arial"/>
                <a:sym typeface="Arial"/>
              </a:rPr>
              <a:t>‹#›</a:t>
            </a:fld>
            <a:endParaRPr b="1" sz="1800">
              <a:solidFill>
                <a:schemeClr val="dk1"/>
              </a:solidFill>
              <a:latin typeface="Malgun Gothic"/>
              <a:ea typeface="Malgun Gothic"/>
              <a:cs typeface="Malgun Gothic"/>
              <a:sym typeface="Malgun Gothic"/>
            </a:endParaRPr>
          </a:p>
        </p:txBody>
      </p:sp>
      <p:pic>
        <p:nvPicPr>
          <p:cNvPr id="332" name="Google Shape;332;p24"/>
          <p:cNvPicPr preferRelativeResize="0"/>
          <p:nvPr/>
        </p:nvPicPr>
        <p:blipFill rotWithShape="1">
          <a:blip r:embed="rId3">
            <a:alphaModFix/>
          </a:blip>
          <a:srcRect b="0" l="2084" r="36664" t="28610"/>
          <a:stretch/>
        </p:blipFill>
        <p:spPr>
          <a:xfrm>
            <a:off x="1077120" y="1087325"/>
            <a:ext cx="6424197" cy="4293879"/>
          </a:xfrm>
          <a:prstGeom prst="rect">
            <a:avLst/>
          </a:prstGeom>
          <a:noFill/>
          <a:ln>
            <a:noFill/>
          </a:ln>
        </p:spPr>
      </p:pic>
      <p:sp>
        <p:nvSpPr>
          <p:cNvPr id="333" name="Google Shape;333;p24"/>
          <p:cNvSpPr/>
          <p:nvPr/>
        </p:nvSpPr>
        <p:spPr>
          <a:xfrm>
            <a:off x="1054840" y="5591024"/>
            <a:ext cx="712620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Simcenter 3D software. https://plm.sw.siemens.com/en-US/simcenter/mechanical-simulation/simcenter-3d/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25"/>
          <p:cNvSpPr txBox="1"/>
          <p:nvPr>
            <p:ph type="title"/>
          </p:nvPr>
        </p:nvSpPr>
        <p:spPr>
          <a:xfrm>
            <a:off x="3693226" y="382006"/>
            <a:ext cx="2481770" cy="4801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3D Simcenter</a:t>
            </a:r>
            <a:endParaRPr b="1" sz="2800">
              <a:solidFill>
                <a:srgbClr val="C00000"/>
              </a:solidFill>
              <a:latin typeface="Arial"/>
              <a:ea typeface="Arial"/>
              <a:cs typeface="Arial"/>
              <a:sym typeface="Arial"/>
            </a:endParaRPr>
          </a:p>
        </p:txBody>
      </p:sp>
      <p:sp>
        <p:nvSpPr>
          <p:cNvPr id="339" name="Google Shape;339;p25"/>
          <p:cNvSpPr/>
          <p:nvPr/>
        </p:nvSpPr>
        <p:spPr>
          <a:xfrm>
            <a:off x="2150183" y="5315824"/>
            <a:ext cx="585417" cy="609398"/>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340" name="Google Shape;340;p25"/>
          <p:cNvSpPr txBox="1"/>
          <p:nvPr/>
        </p:nvSpPr>
        <p:spPr>
          <a:xfrm>
            <a:off x="1021278" y="1179119"/>
            <a:ext cx="7623958" cy="409855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chemeClr val="dk1"/>
                </a:solidFill>
                <a:latin typeface="Arial"/>
                <a:ea typeface="Arial"/>
                <a:cs typeface="Arial"/>
                <a:sym typeface="Arial"/>
              </a:rPr>
              <a:t>3D SIMCENTER-dan ANSYS, Abaqus va MSC  Nastran kabi boshqa keng tarqalgan, uchinchi  yechimlari uchun oldindan (preprocessing) va keyingi ishlov berish (post processing)  vositasi sifatida foydalanishingiz mumkin.</a:t>
            </a:r>
            <a:endParaRPr/>
          </a:p>
          <a:p>
            <a:pPr indent="0" lvl="0" marL="0" marR="0" rtl="0" algn="just">
              <a:spcBef>
                <a:spcPts val="1000"/>
              </a:spcBef>
              <a:spcAft>
                <a:spcPts val="0"/>
              </a:spcAft>
              <a:buNone/>
            </a:pPr>
            <a:r>
              <a:rPr lang="en-US" sz="2800">
                <a:solidFill>
                  <a:schemeClr val="dk1"/>
                </a:solidFill>
                <a:latin typeface="Arial"/>
                <a:ea typeface="Arial"/>
                <a:cs typeface="Arial"/>
                <a:sym typeface="Arial"/>
              </a:rPr>
              <a:t>Simulyatsiyaning barcha ehtiyojlarini o'rganish uchun mukammal CAD/CAE (SAPR) yaratish, geometriyani tahrirlash va keng qamrovli to'r   vositalaridan foydalanish mumkin.</a:t>
            </a:r>
            <a:endParaRPr sz="2800">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26"/>
          <p:cNvSpPr txBox="1"/>
          <p:nvPr>
            <p:ph type="title"/>
          </p:nvPr>
        </p:nvSpPr>
        <p:spPr>
          <a:xfrm>
            <a:off x="1211529" y="405756"/>
            <a:ext cx="5014514" cy="4801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Foydalanish misoli: DENSO </a:t>
            </a:r>
            <a:endParaRPr b="1" sz="2800">
              <a:solidFill>
                <a:srgbClr val="C00000"/>
              </a:solidFill>
              <a:latin typeface="Arial"/>
              <a:ea typeface="Arial"/>
              <a:cs typeface="Arial"/>
              <a:sym typeface="Arial"/>
            </a:endParaRPr>
          </a:p>
        </p:txBody>
      </p:sp>
      <p:sp>
        <p:nvSpPr>
          <p:cNvPr id="346" name="Google Shape;346;p26"/>
          <p:cNvSpPr/>
          <p:nvPr/>
        </p:nvSpPr>
        <p:spPr>
          <a:xfrm>
            <a:off x="1707770" y="5630520"/>
            <a:ext cx="629988" cy="57246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347" name="Google Shape;347;p26"/>
          <p:cNvSpPr txBox="1"/>
          <p:nvPr/>
        </p:nvSpPr>
        <p:spPr>
          <a:xfrm>
            <a:off x="1056904" y="1333499"/>
            <a:ext cx="7564582" cy="417037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DENSO kompaniyasi avtomobil dizayni va ishlab           chiqarish oqimlarini soddalashtirish uchun 3D va NX    integratsiyalashgan jarayonlar simulyatsiya jarayonlini avtomatlashtirish orqali butlovchi qismlarni                   simulyatsiya qilish vaqtini 80 % kamaytirishga                   erishgan.</a:t>
            </a:r>
            <a:endParaRPr/>
          </a:p>
          <a:p>
            <a:pPr indent="0" lvl="0" marL="0" marR="0" rtl="0" algn="just">
              <a:spcBef>
                <a:spcPts val="1000"/>
              </a:spcBef>
              <a:spcAft>
                <a:spcPts val="0"/>
              </a:spcAft>
              <a:buNone/>
            </a:pPr>
            <a:r>
              <a:rPr lang="en-US" sz="2400">
                <a:solidFill>
                  <a:schemeClr val="dk1"/>
                </a:solidFill>
                <a:latin typeface="Arial"/>
                <a:ea typeface="Arial"/>
                <a:cs typeface="Arial"/>
                <a:sym typeface="Arial"/>
              </a:rPr>
              <a:t>Kompaniya:DENSO</a:t>
            </a:r>
            <a:endParaRPr sz="2400">
              <a:solidFill>
                <a:schemeClr val="dk1"/>
              </a:solidFill>
              <a:latin typeface="Arial"/>
              <a:ea typeface="Arial"/>
              <a:cs typeface="Arial"/>
              <a:sym typeface="Arial"/>
            </a:endParaRPr>
          </a:p>
          <a:p>
            <a:pPr indent="0" lvl="0" marL="0" marR="0" rtl="0" algn="just">
              <a:spcBef>
                <a:spcPts val="1000"/>
              </a:spcBef>
              <a:spcAft>
                <a:spcPts val="0"/>
              </a:spcAft>
              <a:buNone/>
            </a:pPr>
            <a:r>
              <a:rPr lang="en-US" sz="2400">
                <a:solidFill>
                  <a:schemeClr val="dk1"/>
                </a:solidFill>
                <a:latin typeface="Arial"/>
                <a:ea typeface="Arial"/>
                <a:cs typeface="Arial"/>
                <a:sym typeface="Arial"/>
              </a:rPr>
              <a:t>Sanoat:avtomobilsozlik</a:t>
            </a:r>
            <a:endParaRPr sz="2400">
              <a:solidFill>
                <a:schemeClr val="dk1"/>
              </a:solidFill>
              <a:latin typeface="Arial"/>
              <a:ea typeface="Arial"/>
              <a:cs typeface="Arial"/>
              <a:sym typeface="Arial"/>
            </a:endParaRPr>
          </a:p>
          <a:p>
            <a:pPr indent="0" lvl="0" marL="0" marR="0" rtl="0" algn="just">
              <a:spcBef>
                <a:spcPts val="1000"/>
              </a:spcBef>
              <a:spcAft>
                <a:spcPts val="0"/>
              </a:spcAft>
              <a:buNone/>
            </a:pPr>
            <a:r>
              <a:rPr lang="en-US" sz="2400">
                <a:solidFill>
                  <a:schemeClr val="dk1"/>
                </a:solidFill>
                <a:latin typeface="Arial"/>
                <a:ea typeface="Arial"/>
                <a:cs typeface="Arial"/>
                <a:sym typeface="Arial"/>
              </a:rPr>
              <a:t>Siemens dasturi: NX, Simcenter 3D yechimlari,                        Teamcenter.</a:t>
            </a:r>
            <a:endParaRPr sz="2400">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27"/>
          <p:cNvSpPr txBox="1"/>
          <p:nvPr>
            <p:ph type="title"/>
          </p:nvPr>
        </p:nvSpPr>
        <p:spPr>
          <a:xfrm>
            <a:off x="1362075" y="344276"/>
            <a:ext cx="4825360"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Autodesk sanoat uchun</a:t>
            </a:r>
            <a:endParaRPr b="1" sz="3200">
              <a:solidFill>
                <a:srgbClr val="C00000"/>
              </a:solidFill>
              <a:latin typeface="Arial"/>
              <a:ea typeface="Arial"/>
              <a:cs typeface="Arial"/>
              <a:sym typeface="Arial"/>
            </a:endParaRPr>
          </a:p>
        </p:txBody>
      </p:sp>
      <p:sp>
        <p:nvSpPr>
          <p:cNvPr id="353" name="Google Shape;353;p27"/>
          <p:cNvSpPr/>
          <p:nvPr/>
        </p:nvSpPr>
        <p:spPr>
          <a:xfrm>
            <a:off x="1707950" y="5840084"/>
            <a:ext cx="871348" cy="57246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600">
                <a:solidFill>
                  <a:srgbClr val="000000"/>
                </a:solidFill>
                <a:latin typeface="Arial"/>
                <a:ea typeface="Arial"/>
                <a:cs typeface="Arial"/>
                <a:sym typeface="Arial"/>
              </a:rPr>
              <a:t>‹#›</a:t>
            </a:fld>
            <a:endParaRPr b="1" sz="1800">
              <a:solidFill>
                <a:schemeClr val="dk1"/>
              </a:solidFill>
              <a:latin typeface="Malgun Gothic"/>
              <a:ea typeface="Malgun Gothic"/>
              <a:cs typeface="Malgun Gothic"/>
              <a:sym typeface="Malgun Gothic"/>
            </a:endParaRPr>
          </a:p>
        </p:txBody>
      </p:sp>
      <p:sp>
        <p:nvSpPr>
          <p:cNvPr id="354" name="Google Shape;354;p27"/>
          <p:cNvSpPr txBox="1"/>
          <p:nvPr/>
        </p:nvSpPr>
        <p:spPr>
          <a:xfrm>
            <a:off x="876300" y="1076325"/>
            <a:ext cx="7610475" cy="443198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Arial"/>
                <a:ea typeface="Arial"/>
                <a:cs typeface="Arial"/>
                <a:sym typeface="Arial"/>
              </a:rPr>
              <a:t>Sanoat korxonalari uchun Autodesk tomonidan faol rivojlanayotgan mahsulotlar:</a:t>
            </a:r>
            <a:endParaRPr/>
          </a:p>
          <a:p>
            <a:pPr indent="0" lvl="0" marL="0" marR="0" rtl="0" algn="l">
              <a:spcBef>
                <a:spcPts val="600"/>
              </a:spcBef>
              <a:spcAft>
                <a:spcPts val="0"/>
              </a:spcAft>
              <a:buNone/>
            </a:pPr>
            <a:r>
              <a:rPr lang="en-US" sz="2800">
                <a:solidFill>
                  <a:schemeClr val="dk1"/>
                </a:solidFill>
                <a:latin typeface="Arial"/>
                <a:ea typeface="Arial"/>
                <a:cs typeface="Arial"/>
                <a:sym typeface="Arial"/>
              </a:rPr>
              <a:t>Fusion 360 – loyihalash maqsadlari uchun,</a:t>
            </a:r>
            <a:endParaRPr/>
          </a:p>
          <a:p>
            <a:pPr indent="0" lvl="0" marL="0" marR="0" rtl="0" algn="l">
              <a:spcBef>
                <a:spcPts val="600"/>
              </a:spcBef>
              <a:spcAft>
                <a:spcPts val="0"/>
              </a:spcAft>
              <a:buNone/>
            </a:pPr>
            <a:r>
              <a:rPr lang="en-US" sz="2800">
                <a:solidFill>
                  <a:schemeClr val="dk1"/>
                </a:solidFill>
                <a:latin typeface="Arial"/>
                <a:ea typeface="Arial"/>
                <a:cs typeface="Arial"/>
                <a:sym typeface="Arial"/>
              </a:rPr>
              <a:t>Moldflow – ishlab chiqarish holati va muammo-           </a:t>
            </a:r>
            <a:endParaRPr/>
          </a:p>
          <a:p>
            <a:pPr indent="0" lvl="0" marL="0" marR="0" rtl="0" algn="l">
              <a:spcBef>
                <a:spcPts val="600"/>
              </a:spcBef>
              <a:spcAft>
                <a:spcPts val="0"/>
              </a:spcAft>
              <a:buNone/>
            </a:pPr>
            <a:r>
              <a:rPr lang="en-US" sz="2800">
                <a:solidFill>
                  <a:schemeClr val="dk1"/>
                </a:solidFill>
                <a:latin typeface="Arial"/>
                <a:ea typeface="Arial"/>
                <a:cs typeface="Arial"/>
                <a:sym typeface="Arial"/>
              </a:rPr>
              <a:t>                  larini tahlil qilish uchun,</a:t>
            </a:r>
            <a:endParaRPr/>
          </a:p>
          <a:p>
            <a:pPr indent="0" lvl="0" marL="0" marR="0" rtl="0" algn="l">
              <a:spcBef>
                <a:spcPts val="600"/>
              </a:spcBef>
              <a:spcAft>
                <a:spcPts val="0"/>
              </a:spcAft>
              <a:buNone/>
            </a:pPr>
            <a:r>
              <a:rPr lang="en-US" sz="2800">
                <a:solidFill>
                  <a:schemeClr val="dk1"/>
                </a:solidFill>
                <a:latin typeface="Arial"/>
                <a:ea typeface="Arial"/>
                <a:cs typeface="Arial"/>
                <a:sym typeface="Arial"/>
              </a:rPr>
              <a:t>CFD – maqsadlar va faoliyat samaradorligini  	   </a:t>
            </a:r>
            <a:endParaRPr/>
          </a:p>
          <a:p>
            <a:pPr indent="0" lvl="0" marL="0" marR="0" rtl="0" algn="l">
              <a:spcBef>
                <a:spcPts val="600"/>
              </a:spcBef>
              <a:spcAft>
                <a:spcPts val="0"/>
              </a:spcAft>
              <a:buNone/>
            </a:pPr>
            <a:r>
              <a:rPr lang="en-US" sz="2800">
                <a:solidFill>
                  <a:schemeClr val="dk1"/>
                </a:solidFill>
                <a:latin typeface="Arial"/>
                <a:ea typeface="Arial"/>
                <a:cs typeface="Arial"/>
                <a:sym typeface="Arial"/>
              </a:rPr>
              <a:t>           	baholash uchun</a:t>
            </a:r>
            <a:endParaRPr sz="2800">
              <a:solidFill>
                <a:schemeClr val="dk1"/>
              </a:solidFill>
              <a:latin typeface="Arial"/>
              <a:ea typeface="Arial"/>
              <a:cs typeface="Arial"/>
              <a:sym typeface="Arial"/>
            </a:endParaRPr>
          </a:p>
          <a:p>
            <a:pPr indent="0" lvl="0" marL="0" marR="0" rtl="0" algn="l">
              <a:spcBef>
                <a:spcPts val="600"/>
              </a:spcBef>
              <a:spcAft>
                <a:spcPts val="0"/>
              </a:spcAft>
              <a:buNone/>
            </a:pPr>
            <a:r>
              <a:rPr lang="en-US" sz="2800">
                <a:solidFill>
                  <a:schemeClr val="dk1"/>
                </a:solidFill>
                <a:latin typeface="Arial"/>
                <a:ea typeface="Arial"/>
                <a:cs typeface="Arial"/>
                <a:sym typeface="Arial"/>
              </a:rPr>
              <a:t>Ma’lumotlarni boshqrish, loyihalashni avtomatlashtirish, texnik hujjatlarni yaratish tizimlari.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28"/>
          <p:cNvSpPr txBox="1"/>
          <p:nvPr>
            <p:ph type="title"/>
          </p:nvPr>
        </p:nvSpPr>
        <p:spPr>
          <a:xfrm>
            <a:off x="1190626" y="344276"/>
            <a:ext cx="5048250"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Autodesk yangi mahsulotlari</a:t>
            </a:r>
            <a:endParaRPr b="1" sz="2800">
              <a:solidFill>
                <a:srgbClr val="C00000"/>
              </a:solidFill>
              <a:latin typeface="Arial"/>
              <a:ea typeface="Arial"/>
              <a:cs typeface="Arial"/>
              <a:sym typeface="Arial"/>
            </a:endParaRPr>
          </a:p>
        </p:txBody>
      </p:sp>
      <p:sp>
        <p:nvSpPr>
          <p:cNvPr id="360" name="Google Shape;360;p28"/>
          <p:cNvSpPr/>
          <p:nvPr/>
        </p:nvSpPr>
        <p:spPr>
          <a:xfrm>
            <a:off x="1707950" y="6049620"/>
            <a:ext cx="556563" cy="527773"/>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600">
                <a:solidFill>
                  <a:srgbClr val="000000"/>
                </a:solidFill>
                <a:latin typeface="Arial"/>
                <a:ea typeface="Arial"/>
                <a:cs typeface="Arial"/>
                <a:sym typeface="Arial"/>
              </a:rPr>
              <a:t>‹#›</a:t>
            </a:fld>
            <a:endParaRPr b="1" sz="1800">
              <a:solidFill>
                <a:schemeClr val="dk1"/>
              </a:solidFill>
              <a:latin typeface="Malgun Gothic"/>
              <a:ea typeface="Malgun Gothic"/>
              <a:cs typeface="Malgun Gothic"/>
              <a:sym typeface="Malgun Gothic"/>
            </a:endParaRPr>
          </a:p>
        </p:txBody>
      </p:sp>
      <p:sp>
        <p:nvSpPr>
          <p:cNvPr id="361" name="Google Shape;361;p28"/>
          <p:cNvSpPr txBox="1"/>
          <p:nvPr/>
        </p:nvSpPr>
        <p:spPr>
          <a:xfrm>
            <a:off x="876300" y="1076325"/>
            <a:ext cx="7705725" cy="470898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700">
                <a:solidFill>
                  <a:schemeClr val="dk1"/>
                </a:solidFill>
                <a:latin typeface="Arial"/>
                <a:ea typeface="Arial"/>
                <a:cs typeface="Arial"/>
                <a:sym typeface="Arial"/>
              </a:rPr>
              <a:t>Autodesk kompozitlarning yangi xususiyatlarini,  ularning xususiyatlarini va ishlab chiqarish imkoniyatlarini o'rganmoqda.</a:t>
            </a:r>
            <a:endParaRPr/>
          </a:p>
          <a:p>
            <a:pPr indent="0" lvl="0" marL="0" marR="0" rtl="0" algn="l">
              <a:spcBef>
                <a:spcPts val="1200"/>
              </a:spcBef>
              <a:spcAft>
                <a:spcPts val="0"/>
              </a:spcAft>
              <a:buNone/>
            </a:pPr>
            <a:r>
              <a:rPr lang="en-US" sz="2700">
                <a:solidFill>
                  <a:schemeClr val="dk1"/>
                </a:solidFill>
                <a:latin typeface="Arial"/>
                <a:ea typeface="Arial"/>
                <a:cs typeface="Arial"/>
                <a:sym typeface="Arial"/>
              </a:rPr>
              <a:t>Masalan, kompozit materiallar va plastmassalar  bilan ishlash uchun plastik inyeksion kalıplama    jarayonlarini tahlil qilish yechimi bo'lgan Moldflowni moslashtirilmoqda. </a:t>
            </a:r>
            <a:endParaRPr/>
          </a:p>
          <a:p>
            <a:pPr indent="0" lvl="0" marL="0" marR="0" rtl="0" algn="l">
              <a:spcBef>
                <a:spcPts val="1200"/>
              </a:spcBef>
              <a:spcAft>
                <a:spcPts val="0"/>
              </a:spcAft>
              <a:buNone/>
            </a:pPr>
            <a:r>
              <a:rPr lang="en-US" sz="2700">
                <a:solidFill>
                  <a:schemeClr val="dk1"/>
                </a:solidFill>
                <a:latin typeface="Arial"/>
                <a:ea typeface="Arial"/>
                <a:cs typeface="Arial"/>
                <a:sym typeface="Arial"/>
              </a:rPr>
              <a:t>Bu RTM (Resin Transfer Molding) usuli jarayonlar uchun dizayn bosqichida kerakli moddiy xususiyatlarni yaratishga imkon beradi.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29"/>
          <p:cNvSpPr txBox="1"/>
          <p:nvPr>
            <p:ph type="title"/>
          </p:nvPr>
        </p:nvSpPr>
        <p:spPr>
          <a:xfrm>
            <a:off x="3238501" y="334751"/>
            <a:ext cx="2983509"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Netfabb dastagi</a:t>
            </a:r>
            <a:endParaRPr b="1" sz="2800">
              <a:solidFill>
                <a:srgbClr val="C00000"/>
              </a:solidFill>
              <a:latin typeface="Arial"/>
              <a:ea typeface="Arial"/>
              <a:cs typeface="Arial"/>
              <a:sym typeface="Arial"/>
            </a:endParaRPr>
          </a:p>
        </p:txBody>
      </p:sp>
      <p:sp>
        <p:nvSpPr>
          <p:cNvPr id="367" name="Google Shape;367;p29"/>
          <p:cNvSpPr/>
          <p:nvPr/>
        </p:nvSpPr>
        <p:spPr>
          <a:xfrm>
            <a:off x="1707950" y="6049620"/>
            <a:ext cx="556563" cy="527773"/>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600">
                <a:solidFill>
                  <a:srgbClr val="000000"/>
                </a:solidFill>
                <a:latin typeface="Arial"/>
                <a:ea typeface="Arial"/>
                <a:cs typeface="Arial"/>
                <a:sym typeface="Arial"/>
              </a:rPr>
              <a:t>‹#›</a:t>
            </a:fld>
            <a:endParaRPr b="1" sz="1800">
              <a:solidFill>
                <a:schemeClr val="dk1"/>
              </a:solidFill>
              <a:latin typeface="Malgun Gothic"/>
              <a:ea typeface="Malgun Gothic"/>
              <a:cs typeface="Malgun Gothic"/>
              <a:sym typeface="Malgun Gothic"/>
            </a:endParaRPr>
          </a:p>
        </p:txBody>
      </p:sp>
      <p:sp>
        <p:nvSpPr>
          <p:cNvPr id="368" name="Google Shape;368;p29"/>
          <p:cNvSpPr txBox="1"/>
          <p:nvPr/>
        </p:nvSpPr>
        <p:spPr>
          <a:xfrm>
            <a:off x="876300" y="1076325"/>
            <a:ext cx="7705725" cy="513986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chemeClr val="dk1"/>
                </a:solidFill>
                <a:latin typeface="Arial"/>
                <a:ea typeface="Arial"/>
                <a:cs typeface="Arial"/>
                <a:sym typeface="Arial"/>
              </a:rPr>
              <a:t>Netfabb – asli bu ikkita texnologiya, har biri o'z qiymatiga ega, birgalikda esa ular sinergiya      hosil qiladi. </a:t>
            </a:r>
            <a:endParaRPr/>
          </a:p>
          <a:p>
            <a:pPr indent="0" lvl="0" marL="0" marR="0" rtl="0" algn="just">
              <a:spcBef>
                <a:spcPts val="1200"/>
              </a:spcBef>
              <a:spcAft>
                <a:spcPts val="0"/>
              </a:spcAft>
              <a:buNone/>
            </a:pPr>
            <a:r>
              <a:rPr lang="en-US" sz="2800">
                <a:solidFill>
                  <a:schemeClr val="dk1"/>
                </a:solidFill>
                <a:latin typeface="Arial"/>
                <a:ea typeface="Arial"/>
                <a:cs typeface="Arial"/>
                <a:sym typeface="Arial"/>
              </a:rPr>
              <a:t>Birinchi texnologiya – bu generativ dizayndir     </a:t>
            </a:r>
            <a:r>
              <a:rPr i="1" lang="en-US" sz="2800">
                <a:solidFill>
                  <a:schemeClr val="dk1"/>
                </a:solidFill>
                <a:latin typeface="Arial"/>
                <a:ea typeface="Arial"/>
                <a:cs typeface="Arial"/>
                <a:sym typeface="Arial"/>
              </a:rPr>
              <a:t>(</a:t>
            </a:r>
            <a:r>
              <a:rPr lang="en-US" sz="2800">
                <a:solidFill>
                  <a:schemeClr val="dk1"/>
                </a:solidFill>
                <a:latin typeface="Arial"/>
                <a:ea typeface="Arial"/>
                <a:cs typeface="Arial"/>
                <a:sym typeface="Arial"/>
              </a:rPr>
              <a:t>G</a:t>
            </a:r>
            <a:r>
              <a:rPr lang="en-US" sz="2800">
                <a:solidFill>
                  <a:schemeClr val="dk1"/>
                </a:solidFill>
                <a:latin typeface="Malgun Gothic"/>
                <a:ea typeface="Malgun Gothic"/>
                <a:cs typeface="Malgun Gothic"/>
                <a:sym typeface="Malgun Gothic"/>
              </a:rPr>
              <a:t>enerative design</a:t>
            </a:r>
            <a:r>
              <a:rPr i="1" lang="en-US" sz="2800">
                <a:solidFill>
                  <a:schemeClr val="dk1"/>
                </a:solidFill>
                <a:latin typeface="Arial"/>
                <a:ea typeface="Arial"/>
                <a:cs typeface="Arial"/>
                <a:sym typeface="Arial"/>
              </a:rPr>
              <a:t>)</a:t>
            </a:r>
            <a:r>
              <a:rPr lang="en-US" sz="2800">
                <a:solidFill>
                  <a:schemeClr val="dk1"/>
                </a:solidFill>
                <a:latin typeface="Arial"/>
                <a:ea typeface="Arial"/>
                <a:cs typeface="Arial"/>
                <a:sym typeface="Arial"/>
              </a:rPr>
              <a:t>:</a:t>
            </a:r>
            <a:r>
              <a:rPr i="1" lang="en-US" sz="2800">
                <a:solidFill>
                  <a:schemeClr val="dk1"/>
                </a:solidFill>
                <a:latin typeface="Arial"/>
                <a:ea typeface="Arial"/>
                <a:cs typeface="Arial"/>
                <a:sym typeface="Arial"/>
              </a:rPr>
              <a:t>  </a:t>
            </a:r>
            <a:r>
              <a:rPr lang="en-US" sz="2800">
                <a:solidFill>
                  <a:schemeClr val="dk1"/>
                </a:solidFill>
                <a:latin typeface="Arial"/>
                <a:ea typeface="Arial"/>
                <a:cs typeface="Arial"/>
                <a:sym typeface="Arial"/>
              </a:rPr>
              <a:t>loyihalashning yangi,            engil va ishonchli usulidir.</a:t>
            </a:r>
            <a:r>
              <a:rPr i="1" lang="en-US" sz="2800">
                <a:solidFill>
                  <a:schemeClr val="dk1"/>
                </a:solidFill>
                <a:latin typeface="Arial"/>
                <a:ea typeface="Arial"/>
                <a:cs typeface="Arial"/>
                <a:sym typeface="Arial"/>
              </a:rPr>
              <a:t> </a:t>
            </a:r>
            <a:endParaRPr/>
          </a:p>
          <a:p>
            <a:pPr indent="0" lvl="0" marL="0" marR="0" rtl="0" algn="just">
              <a:spcBef>
                <a:spcPts val="1200"/>
              </a:spcBef>
              <a:spcAft>
                <a:spcPts val="0"/>
              </a:spcAft>
              <a:buNone/>
            </a:pPr>
            <a:r>
              <a:rPr lang="en-US" sz="2800">
                <a:solidFill>
                  <a:schemeClr val="dk1"/>
                </a:solidFill>
                <a:latin typeface="Arial"/>
                <a:ea typeface="Arial"/>
                <a:cs typeface="Arial"/>
                <a:sym typeface="Arial"/>
              </a:rPr>
              <a:t>Ikkinchi texnologiya - muhandislik tahlili va       qo'shib ishlab chiqarish jarayoninidasturlashdir. Mahalliy kompaniyalar uchun Netfabb bozor         bosimi va yangi dizayn turiga ehtiyoj sharoitida juda muhimdir.</a:t>
            </a:r>
            <a:endParaRPr sz="2800">
              <a:solidFill>
                <a:schemeClr val="dk1"/>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30"/>
          <p:cNvSpPr txBox="1"/>
          <p:nvPr>
            <p:ph type="title"/>
          </p:nvPr>
        </p:nvSpPr>
        <p:spPr>
          <a:xfrm>
            <a:off x="3238501" y="334751"/>
            <a:ext cx="2983509"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Netfabb dastagi</a:t>
            </a:r>
            <a:endParaRPr b="1" sz="2800">
              <a:solidFill>
                <a:srgbClr val="C00000"/>
              </a:solidFill>
              <a:latin typeface="Arial"/>
              <a:ea typeface="Arial"/>
              <a:cs typeface="Arial"/>
              <a:sym typeface="Arial"/>
            </a:endParaRPr>
          </a:p>
        </p:txBody>
      </p:sp>
      <p:sp>
        <p:nvSpPr>
          <p:cNvPr id="374" name="Google Shape;374;p30"/>
          <p:cNvSpPr/>
          <p:nvPr/>
        </p:nvSpPr>
        <p:spPr>
          <a:xfrm>
            <a:off x="1707950" y="6049620"/>
            <a:ext cx="556563" cy="527773"/>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600">
                <a:solidFill>
                  <a:srgbClr val="000000"/>
                </a:solidFill>
                <a:latin typeface="Arial"/>
                <a:ea typeface="Arial"/>
                <a:cs typeface="Arial"/>
                <a:sym typeface="Arial"/>
              </a:rPr>
              <a:t>‹#›</a:t>
            </a:fld>
            <a:endParaRPr b="1" sz="1800">
              <a:solidFill>
                <a:schemeClr val="dk1"/>
              </a:solidFill>
              <a:latin typeface="Malgun Gothic"/>
              <a:ea typeface="Malgun Gothic"/>
              <a:cs typeface="Malgun Gothic"/>
              <a:sym typeface="Malgun Gothic"/>
            </a:endParaRPr>
          </a:p>
        </p:txBody>
      </p:sp>
      <p:sp>
        <p:nvSpPr>
          <p:cNvPr id="375" name="Google Shape;375;p30"/>
          <p:cNvSpPr txBox="1"/>
          <p:nvPr/>
        </p:nvSpPr>
        <p:spPr>
          <a:xfrm>
            <a:off x="876300" y="1076325"/>
            <a:ext cx="7705725" cy="497059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700">
                <a:solidFill>
                  <a:schemeClr val="dk1"/>
                </a:solidFill>
                <a:latin typeface="Arial"/>
                <a:ea typeface="Arial"/>
                <a:cs typeface="Arial"/>
                <a:sym typeface="Arial"/>
              </a:rPr>
              <a:t>Nastran-In-CAD, loyihachiga ilg'or tahlilning     yangi texnologiyalarini taqdim etadi. An'anaviy  tahlildan farqi mahsulotning yaratish uchun      mas'ul bo'lganlar o'rtasidagi to'siqlarni buzadi. </a:t>
            </a:r>
            <a:endParaRPr/>
          </a:p>
          <a:p>
            <a:pPr indent="0" lvl="0" marL="0" marR="0" rtl="0" algn="just">
              <a:spcBef>
                <a:spcPts val="1200"/>
              </a:spcBef>
              <a:spcAft>
                <a:spcPts val="0"/>
              </a:spcAft>
              <a:buNone/>
            </a:pPr>
            <a:r>
              <a:rPr lang="en-US" sz="2700">
                <a:solidFill>
                  <a:schemeClr val="dk1"/>
                </a:solidFill>
                <a:latin typeface="Arial"/>
                <a:ea typeface="Arial"/>
                <a:cs typeface="Arial"/>
                <a:sym typeface="Arial"/>
              </a:rPr>
              <a:t>FEA (MKE) keng foydalanilmoqda, muhandislar murakkab materiallar, tebranish va zarbalarni o'z        ichiga olgan ko‘p yechim variantlarini o'rganishlari mumkin. </a:t>
            </a:r>
            <a:endParaRPr/>
          </a:p>
          <a:p>
            <a:pPr indent="0" lvl="0" marL="0" marR="0" rtl="0" algn="just">
              <a:spcBef>
                <a:spcPts val="1200"/>
              </a:spcBef>
              <a:spcAft>
                <a:spcPts val="0"/>
              </a:spcAft>
              <a:buNone/>
            </a:pPr>
            <a:r>
              <a:rPr lang="en-US" sz="2700">
                <a:solidFill>
                  <a:schemeClr val="dk1"/>
                </a:solidFill>
                <a:latin typeface="Arial"/>
                <a:ea typeface="Arial"/>
                <a:cs typeface="Arial"/>
                <a:sym typeface="Arial"/>
              </a:rPr>
              <a:t>Nastran-In-CAD dizaynerlarga muhandislik tahlili bilan birlashtirilgan muhitda yangi imkoniyatlarni ochib beradi.</a:t>
            </a:r>
            <a:endParaRPr sz="2700">
              <a:solidFill>
                <a:schemeClr val="dk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31"/>
          <p:cNvSpPr txBox="1"/>
          <p:nvPr>
            <p:ph type="title"/>
          </p:nvPr>
        </p:nvSpPr>
        <p:spPr>
          <a:xfrm>
            <a:off x="4670307" y="334751"/>
            <a:ext cx="1421608"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T-FLEX</a:t>
            </a:r>
            <a:endParaRPr b="1" sz="2800">
              <a:solidFill>
                <a:srgbClr val="C00000"/>
              </a:solidFill>
              <a:latin typeface="Arial"/>
              <a:ea typeface="Arial"/>
              <a:cs typeface="Arial"/>
              <a:sym typeface="Arial"/>
            </a:endParaRPr>
          </a:p>
        </p:txBody>
      </p:sp>
      <p:sp>
        <p:nvSpPr>
          <p:cNvPr id="381" name="Google Shape;381;p31"/>
          <p:cNvSpPr/>
          <p:nvPr/>
        </p:nvSpPr>
        <p:spPr>
          <a:xfrm>
            <a:off x="1707950" y="6049620"/>
            <a:ext cx="556563" cy="527773"/>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600">
                <a:solidFill>
                  <a:srgbClr val="000000"/>
                </a:solidFill>
                <a:latin typeface="Arial"/>
                <a:ea typeface="Arial"/>
                <a:cs typeface="Arial"/>
                <a:sym typeface="Arial"/>
              </a:rPr>
              <a:t>‹#›</a:t>
            </a:fld>
            <a:endParaRPr b="1" sz="1800">
              <a:solidFill>
                <a:schemeClr val="dk1"/>
              </a:solidFill>
              <a:latin typeface="Malgun Gothic"/>
              <a:ea typeface="Malgun Gothic"/>
              <a:cs typeface="Malgun Gothic"/>
              <a:sym typeface="Malgun Gothic"/>
            </a:endParaRPr>
          </a:p>
        </p:txBody>
      </p:sp>
      <p:sp>
        <p:nvSpPr>
          <p:cNvPr id="382" name="Google Shape;382;p31"/>
          <p:cNvSpPr txBox="1"/>
          <p:nvPr/>
        </p:nvSpPr>
        <p:spPr>
          <a:xfrm>
            <a:off x="876300" y="1076325"/>
            <a:ext cx="7705725" cy="498598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chemeClr val="dk1"/>
                </a:solidFill>
                <a:latin typeface="Arial"/>
                <a:ea typeface="Arial"/>
                <a:cs typeface="Arial"/>
                <a:sym typeface="Arial"/>
              </a:rPr>
              <a:t>T-FLEX tahlil moduli fizik hodisalarni matematik va muhandislik     modellashtirish hamda hisob-kitoblarni tekshirishga qaratilgan.</a:t>
            </a:r>
            <a:endParaRPr/>
          </a:p>
          <a:p>
            <a:pPr indent="0" lvl="0" marL="0" marR="0" rtl="0" algn="just">
              <a:spcBef>
                <a:spcPts val="600"/>
              </a:spcBef>
              <a:spcAft>
                <a:spcPts val="0"/>
              </a:spcAft>
              <a:buNone/>
            </a:pPr>
            <a:r>
              <a:rPr lang="en-US" sz="2800">
                <a:solidFill>
                  <a:schemeClr val="dk1"/>
                </a:solidFill>
                <a:latin typeface="Arial"/>
                <a:ea typeface="Arial"/>
                <a:cs typeface="Arial"/>
                <a:sym typeface="Arial"/>
              </a:rPr>
              <a:t>"Bazis" dasturiy ta'minoti payvandlashning aniq ligi, texnologik va ekspluatatsion mustahkamli muammolarini modellashtirish orqali hal qilish  uchun mo'ljallangan.</a:t>
            </a:r>
            <a:endParaRPr sz="2800">
              <a:solidFill>
                <a:schemeClr val="dk1"/>
              </a:solidFill>
              <a:latin typeface="Arial"/>
              <a:ea typeface="Arial"/>
              <a:cs typeface="Arial"/>
              <a:sym typeface="Arial"/>
            </a:endParaRPr>
          </a:p>
          <a:p>
            <a:pPr indent="0" lvl="0" marL="0" marR="0" rtl="0" algn="just">
              <a:spcBef>
                <a:spcPts val="600"/>
              </a:spcBef>
              <a:spcAft>
                <a:spcPts val="0"/>
              </a:spcAft>
              <a:buNone/>
            </a:pPr>
            <a:r>
              <a:rPr lang="en-US" sz="2800">
                <a:solidFill>
                  <a:schemeClr val="dk1"/>
                </a:solidFill>
                <a:latin typeface="Arial"/>
                <a:ea typeface="Arial"/>
                <a:cs typeface="Arial"/>
                <a:sym typeface="Arial"/>
              </a:rPr>
              <a:t>"Raqamli egizak" dasturi texnologik va yordam chi jarayonlarni tahlil qilish, uskunalarni baho    lash, ishlab chiqarish boshlanishidan oldin xavf larni bartaraf etishga qaratilgan. </a:t>
            </a:r>
            <a:endParaRPr sz="2800">
              <a:solidFill>
                <a:schemeClr val="dk1"/>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32"/>
          <p:cNvSpPr txBox="1"/>
          <p:nvPr>
            <p:ph type="title"/>
          </p:nvPr>
        </p:nvSpPr>
        <p:spPr>
          <a:xfrm>
            <a:off x="4670307" y="334751"/>
            <a:ext cx="1421608"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T-FLEX</a:t>
            </a:r>
            <a:endParaRPr b="1" sz="2800">
              <a:solidFill>
                <a:srgbClr val="C00000"/>
              </a:solidFill>
              <a:latin typeface="Arial"/>
              <a:ea typeface="Arial"/>
              <a:cs typeface="Arial"/>
              <a:sym typeface="Arial"/>
            </a:endParaRPr>
          </a:p>
        </p:txBody>
      </p:sp>
      <p:sp>
        <p:nvSpPr>
          <p:cNvPr id="388" name="Google Shape;388;p32"/>
          <p:cNvSpPr/>
          <p:nvPr/>
        </p:nvSpPr>
        <p:spPr>
          <a:xfrm>
            <a:off x="1707950" y="6049620"/>
            <a:ext cx="556563" cy="527773"/>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600">
                <a:solidFill>
                  <a:srgbClr val="000000"/>
                </a:solidFill>
                <a:latin typeface="Arial"/>
                <a:ea typeface="Arial"/>
                <a:cs typeface="Arial"/>
                <a:sym typeface="Arial"/>
              </a:rPr>
              <a:t>‹#›</a:t>
            </a:fld>
            <a:endParaRPr b="1" sz="1800">
              <a:solidFill>
                <a:schemeClr val="dk1"/>
              </a:solidFill>
              <a:latin typeface="Malgun Gothic"/>
              <a:ea typeface="Malgun Gothic"/>
              <a:cs typeface="Malgun Gothic"/>
              <a:sym typeface="Malgun Gothic"/>
            </a:endParaRPr>
          </a:p>
        </p:txBody>
      </p:sp>
      <p:sp>
        <p:nvSpPr>
          <p:cNvPr id="389" name="Google Shape;389;p32"/>
          <p:cNvSpPr txBox="1"/>
          <p:nvPr/>
        </p:nvSpPr>
        <p:spPr>
          <a:xfrm>
            <a:off x="876300" y="1076325"/>
            <a:ext cx="7705725" cy="404726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chemeClr val="dk1"/>
                </a:solidFill>
                <a:latin typeface="Arial"/>
                <a:ea typeface="Arial"/>
                <a:cs typeface="Arial"/>
                <a:sym typeface="Arial"/>
              </a:rPr>
              <a:t>“Pradis” muhandislik hisob-kitoblarida quyidagi modellarni amalga  oshiriladi: mexanika, pnevmatika, gidravlika, qo'shma elementlar,    aloqa elementlari, qattiq muhit elementlari.</a:t>
            </a:r>
            <a:endParaRPr/>
          </a:p>
          <a:p>
            <a:pPr indent="0" lvl="0" marL="0" marR="0" rtl="0" algn="just">
              <a:spcBef>
                <a:spcPts val="600"/>
              </a:spcBef>
              <a:spcAft>
                <a:spcPts val="0"/>
              </a:spcAft>
              <a:buNone/>
            </a:pPr>
            <a:r>
              <a:rPr lang="en-US" sz="2800">
                <a:solidFill>
                  <a:schemeClr val="dk1"/>
                </a:solidFill>
                <a:latin typeface="Arial"/>
                <a:ea typeface="Arial"/>
                <a:cs typeface="Arial"/>
                <a:sym typeface="Arial"/>
              </a:rPr>
              <a:t>“Logos” kompyuterlar resurslaridan foydalanib  kompleks matematik modellash platformasi.    Energetika, transport, avia-kosmik tarmoq        muhandislik tizimlari, ilmiy tadqiqotlar uchun      ishlatiladi.</a:t>
            </a:r>
            <a:endParaRPr sz="2800">
              <a:solidFill>
                <a:schemeClr val="dk1"/>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33"/>
          <p:cNvSpPr txBox="1"/>
          <p:nvPr>
            <p:ph type="title"/>
          </p:nvPr>
        </p:nvSpPr>
        <p:spPr>
          <a:xfrm>
            <a:off x="2306669" y="308872"/>
            <a:ext cx="3921266"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2800"/>
              <a:buFont typeface="Arial"/>
              <a:buNone/>
            </a:pPr>
            <a:r>
              <a:rPr b="1" lang="en-US" sz="2800">
                <a:solidFill>
                  <a:srgbClr val="C00000"/>
                </a:solidFill>
                <a:latin typeface="Arial"/>
                <a:ea typeface="Arial"/>
                <a:cs typeface="Arial"/>
                <a:sym typeface="Arial"/>
              </a:rPr>
              <a:t>Lunix: KMT dastaklari</a:t>
            </a:r>
            <a:endParaRPr b="1" sz="2800">
              <a:solidFill>
                <a:srgbClr val="C00000"/>
              </a:solidFill>
              <a:latin typeface="Arial"/>
              <a:ea typeface="Arial"/>
              <a:cs typeface="Arial"/>
              <a:sym typeface="Arial"/>
            </a:endParaRPr>
          </a:p>
        </p:txBody>
      </p:sp>
      <p:sp>
        <p:nvSpPr>
          <p:cNvPr id="395" name="Google Shape;395;p33"/>
          <p:cNvSpPr/>
          <p:nvPr/>
        </p:nvSpPr>
        <p:spPr>
          <a:xfrm>
            <a:off x="2003225" y="5925795"/>
            <a:ext cx="556563" cy="527773"/>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600">
                <a:solidFill>
                  <a:srgbClr val="000000"/>
                </a:solidFill>
                <a:latin typeface="Arial"/>
                <a:ea typeface="Arial"/>
                <a:cs typeface="Arial"/>
                <a:sym typeface="Arial"/>
              </a:rPr>
              <a:t>‹#›</a:t>
            </a:fld>
            <a:endParaRPr b="1" sz="1800">
              <a:solidFill>
                <a:schemeClr val="dk1"/>
              </a:solidFill>
              <a:latin typeface="Malgun Gothic"/>
              <a:ea typeface="Malgun Gothic"/>
              <a:cs typeface="Malgun Gothic"/>
              <a:sym typeface="Malgun Gothic"/>
            </a:endParaRPr>
          </a:p>
        </p:txBody>
      </p:sp>
      <p:sp>
        <p:nvSpPr>
          <p:cNvPr id="396" name="Google Shape;396;p33"/>
          <p:cNvSpPr txBox="1"/>
          <p:nvPr/>
        </p:nvSpPr>
        <p:spPr>
          <a:xfrm>
            <a:off x="876300" y="1076325"/>
            <a:ext cx="7867650" cy="463203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Arial"/>
                <a:ea typeface="Arial"/>
                <a:cs typeface="Arial"/>
                <a:sym typeface="Arial"/>
              </a:rPr>
              <a:t>Linux platformasida ishlaydigan quyidagi tizimlar muhandislik tahlili uchun bepul dasturlarning namunalari sifatida keltirilishi mumkin:</a:t>
            </a:r>
            <a:endParaRPr/>
          </a:p>
          <a:p>
            <a:pPr indent="-457200" lvl="0" marL="457200" marR="0" rtl="0" algn="just">
              <a:spcBef>
                <a:spcPts val="600"/>
              </a:spcBef>
              <a:spcAft>
                <a:spcPts val="0"/>
              </a:spcAft>
              <a:buClr>
                <a:schemeClr val="dk1"/>
              </a:buClr>
              <a:buSzPts val="2000"/>
              <a:buFont typeface="Arial"/>
              <a:buAutoNum type="arabicPeriod"/>
            </a:pPr>
            <a:r>
              <a:rPr lang="en-US" sz="2000">
                <a:solidFill>
                  <a:schemeClr val="dk1"/>
                </a:solidFill>
                <a:latin typeface="Arial"/>
                <a:ea typeface="Arial"/>
                <a:cs typeface="Arial"/>
                <a:sym typeface="Arial"/>
              </a:rPr>
              <a:t>Code_Aster - qattiq muhit mexanikasi, termodinamika va gidro-   dinamika, va boshqa vazifalarini hisoblash uchun katta (360 dan ortiq turli xil cheklangan elementlar) to'plami. Akustika, stoxastik dinamika muammolarini  hal qilish uchun foydalanish mumkin;</a:t>
            </a:r>
            <a:endParaRPr/>
          </a:p>
          <a:p>
            <a:pPr indent="-457200" lvl="0" marL="457200" marR="0" rtl="0" algn="just">
              <a:spcBef>
                <a:spcPts val="600"/>
              </a:spcBef>
              <a:spcAft>
                <a:spcPts val="0"/>
              </a:spcAft>
              <a:buClr>
                <a:schemeClr val="dk1"/>
              </a:buClr>
              <a:buSzPts val="2000"/>
              <a:buFont typeface="Arial"/>
              <a:buAutoNum type="arabicPeriod"/>
            </a:pPr>
            <a:r>
              <a:rPr lang="en-US" sz="2000">
                <a:solidFill>
                  <a:schemeClr val="dk1"/>
                </a:solidFill>
                <a:latin typeface="Arial"/>
                <a:ea typeface="Arial"/>
                <a:cs typeface="Arial"/>
                <a:sym typeface="Arial"/>
              </a:rPr>
              <a:t>SALOME-ko'plab modullarga ega ochiq dizayn tizimi. SALOME MECA termodinamik jarayonlarini modellashtirish va tahlil qilish to'plami kabi maxsus hisoblash paketlaridan tashqari, Code_Aster kabi boshqa tizimlar bilan ulanish mumkin;</a:t>
            </a:r>
            <a:endParaRPr/>
          </a:p>
          <a:p>
            <a:pPr indent="-457200" lvl="0" marL="457200" marR="0" rtl="0" algn="just">
              <a:spcBef>
                <a:spcPts val="600"/>
              </a:spcBef>
              <a:spcAft>
                <a:spcPts val="0"/>
              </a:spcAft>
              <a:buClr>
                <a:schemeClr val="dk1"/>
              </a:buClr>
              <a:buSzPts val="2000"/>
              <a:buFont typeface="Arial"/>
              <a:buAutoNum type="arabicPeriod"/>
            </a:pPr>
            <a:r>
              <a:rPr lang="en-US" sz="2000">
                <a:solidFill>
                  <a:schemeClr val="dk1"/>
                </a:solidFill>
                <a:latin typeface="Arial"/>
                <a:ea typeface="Arial"/>
                <a:cs typeface="Arial"/>
                <a:sym typeface="Arial"/>
              </a:rPr>
              <a:t>OpenFOAM 2.1.1, Gerris va code-Saturne 3.0 hisoblash gidrodinamikasi bo'yicha ixtisoslashtirilgan paketlar; jismoniy jarayonlarni simulyatsiya qilish tizimlari: Elmer v6.2, Calculix 2.6, Impact, MBDyn, DynELA, FEniCS.</a:t>
            </a:r>
            <a:endParaRPr sz="2000">
              <a:solidFill>
                <a:schemeClr val="dk1"/>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34"/>
          <p:cNvSpPr txBox="1"/>
          <p:nvPr>
            <p:ph type="title"/>
          </p:nvPr>
        </p:nvSpPr>
        <p:spPr>
          <a:xfrm>
            <a:off x="1936529" y="350053"/>
            <a:ext cx="4294124" cy="5355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3200"/>
              <a:buFont typeface="Arial"/>
              <a:buNone/>
            </a:pPr>
            <a:r>
              <a:rPr b="1" lang="en-US" sz="3200">
                <a:solidFill>
                  <a:srgbClr val="C00000"/>
                </a:solidFill>
              </a:rPr>
              <a:t>KMTning Top yo'nalishi</a:t>
            </a:r>
            <a:endParaRPr sz="3200">
              <a:solidFill>
                <a:srgbClr val="C00000"/>
              </a:solidFill>
              <a:latin typeface="Arial"/>
              <a:ea typeface="Arial"/>
              <a:cs typeface="Arial"/>
              <a:sym typeface="Arial"/>
            </a:endParaRPr>
          </a:p>
        </p:txBody>
      </p:sp>
      <p:sp>
        <p:nvSpPr>
          <p:cNvPr id="402" name="Google Shape;402;p34"/>
          <p:cNvSpPr txBox="1"/>
          <p:nvPr>
            <p:ph idx="4294967295" type="sldNum"/>
          </p:nvPr>
        </p:nvSpPr>
        <p:spPr>
          <a:xfrm>
            <a:off x="1494565" y="5798633"/>
            <a:ext cx="703938" cy="635331"/>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b="1" lang="en-US" sz="2800">
                <a:solidFill>
                  <a:schemeClr val="dk1"/>
                </a:solidFill>
                <a:latin typeface="Arial"/>
                <a:ea typeface="Arial"/>
                <a:cs typeface="Arial"/>
                <a:sym typeface="Arial"/>
              </a:rPr>
              <a:t>‹#›</a:t>
            </a:fld>
            <a:endParaRPr b="1" sz="2800">
              <a:solidFill>
                <a:schemeClr val="dk1"/>
              </a:solidFill>
              <a:latin typeface="Arial"/>
              <a:ea typeface="Arial"/>
              <a:cs typeface="Arial"/>
              <a:sym typeface="Arial"/>
            </a:endParaRPr>
          </a:p>
        </p:txBody>
      </p:sp>
      <p:sp>
        <p:nvSpPr>
          <p:cNvPr id="403" name="Google Shape;403;p34"/>
          <p:cNvSpPr txBox="1"/>
          <p:nvPr/>
        </p:nvSpPr>
        <p:spPr>
          <a:xfrm>
            <a:off x="1061050" y="5124324"/>
            <a:ext cx="733245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Ava Cohen. Innovations in the Computer-Aided Engineering (CAE) Software Market </a:t>
            </a:r>
            <a:r>
              <a:rPr lang="en-US" sz="1800" u="sng">
                <a:solidFill>
                  <a:schemeClr val="dk1"/>
                </a:solidFill>
                <a:latin typeface="Malgun Gothic"/>
                <a:ea typeface="Malgun Gothic"/>
                <a:cs typeface="Malgun Gothic"/>
                <a:sym typeface="Malgun Gothic"/>
                <a:hlinkClick r:id="rId3">
                  <a:extLst>
                    <a:ext uri="{A12FA001-AC4F-418D-AE19-62706E023703}">
                      <ahyp:hlinkClr val="tx"/>
                    </a:ext>
                  </a:extLst>
                </a:hlinkClick>
              </a:rPr>
              <a:t>https://www.verifiedmarketreports.com</a:t>
            </a:r>
            <a:r>
              <a:rPr lang="en-US" sz="1800" u="sng">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p:txBody>
      </p:sp>
      <p:sp>
        <p:nvSpPr>
          <p:cNvPr id="404" name="Google Shape;404;p34"/>
          <p:cNvSpPr txBox="1"/>
          <p:nvPr/>
        </p:nvSpPr>
        <p:spPr>
          <a:xfrm>
            <a:off x="836762" y="1105414"/>
            <a:ext cx="7815532" cy="397031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Arial"/>
                <a:ea typeface="Arial"/>
                <a:cs typeface="Arial"/>
                <a:sym typeface="Arial"/>
              </a:rPr>
              <a:t>KMT vositalarini rivojlanish tendentsiyalari:</a:t>
            </a:r>
            <a:endParaRPr sz="2800">
              <a:solidFill>
                <a:schemeClr val="dk1"/>
              </a:solidFill>
              <a:latin typeface="Arial"/>
              <a:ea typeface="Arial"/>
              <a:cs typeface="Arial"/>
              <a:sym typeface="Arial"/>
            </a:endParaRPr>
          </a:p>
          <a:p>
            <a:pPr indent="0" lvl="0" marL="0" marR="0" rtl="0" algn="l">
              <a:spcBef>
                <a:spcPts val="0"/>
              </a:spcBef>
              <a:spcAft>
                <a:spcPts val="0"/>
              </a:spcAft>
              <a:buNone/>
            </a:pPr>
            <a:r>
              <a:rPr lang="en-US" sz="2800">
                <a:solidFill>
                  <a:schemeClr val="dk1"/>
                </a:solidFill>
                <a:latin typeface="Arial"/>
                <a:ea typeface="Arial"/>
                <a:cs typeface="Arial"/>
                <a:sym typeface="Arial"/>
              </a:rPr>
              <a:t>1. Sun'iy intellekt (AI) va Mashina o'rganish (LM)                     </a:t>
            </a:r>
            <a:endParaRPr/>
          </a:p>
          <a:p>
            <a:pPr indent="0" lvl="0" marL="0" marR="0" rtl="0" algn="l">
              <a:spcBef>
                <a:spcPts val="0"/>
              </a:spcBef>
              <a:spcAft>
                <a:spcPts val="0"/>
              </a:spcAft>
              <a:buNone/>
            </a:pPr>
            <a:r>
              <a:rPr lang="en-US" sz="2800">
                <a:solidFill>
                  <a:schemeClr val="dk1"/>
                </a:solidFill>
                <a:latin typeface="Arial"/>
                <a:ea typeface="Arial"/>
                <a:cs typeface="Arial"/>
                <a:sym typeface="Arial"/>
              </a:rPr>
              <a:t>    integratsiya</a:t>
            </a:r>
            <a:endParaRPr sz="2800">
              <a:solidFill>
                <a:schemeClr val="dk1"/>
              </a:solidFill>
              <a:latin typeface="Arial"/>
              <a:ea typeface="Arial"/>
              <a:cs typeface="Arial"/>
              <a:sym typeface="Arial"/>
            </a:endParaRPr>
          </a:p>
          <a:p>
            <a:pPr indent="0" lvl="0" marL="0" marR="0" rtl="0" algn="l">
              <a:spcBef>
                <a:spcPts val="0"/>
              </a:spcBef>
              <a:spcAft>
                <a:spcPts val="0"/>
              </a:spcAft>
              <a:buNone/>
            </a:pPr>
            <a:r>
              <a:rPr lang="en-US" sz="2800">
                <a:solidFill>
                  <a:schemeClr val="dk1"/>
                </a:solidFill>
                <a:latin typeface="Arial"/>
                <a:ea typeface="Arial"/>
                <a:cs typeface="Arial"/>
                <a:sym typeface="Arial"/>
              </a:rPr>
              <a:t>2. Bulutli texnologiyalarga asoslanish</a:t>
            </a:r>
            <a:endParaRPr sz="2800">
              <a:solidFill>
                <a:schemeClr val="dk1"/>
              </a:solidFill>
              <a:latin typeface="Arial"/>
              <a:ea typeface="Arial"/>
              <a:cs typeface="Arial"/>
              <a:sym typeface="Arial"/>
            </a:endParaRPr>
          </a:p>
          <a:p>
            <a:pPr indent="0" lvl="0" marL="0" marR="0" rtl="0" algn="l">
              <a:spcBef>
                <a:spcPts val="0"/>
              </a:spcBef>
              <a:spcAft>
                <a:spcPts val="0"/>
              </a:spcAft>
              <a:buNone/>
            </a:pPr>
            <a:r>
              <a:rPr lang="en-US" sz="2800">
                <a:solidFill>
                  <a:schemeClr val="dk1"/>
                </a:solidFill>
                <a:latin typeface="Arial"/>
                <a:ea typeface="Arial"/>
                <a:cs typeface="Arial"/>
                <a:sym typeface="Arial"/>
              </a:rPr>
              <a:t>3. Ko'p qirrali (multi) fizika simulyatsiyalar</a:t>
            </a:r>
            <a:endParaRPr sz="2800">
              <a:solidFill>
                <a:schemeClr val="dk1"/>
              </a:solidFill>
              <a:latin typeface="Arial"/>
              <a:ea typeface="Arial"/>
              <a:cs typeface="Arial"/>
              <a:sym typeface="Arial"/>
            </a:endParaRPr>
          </a:p>
          <a:p>
            <a:pPr indent="0" lvl="0" marL="0" marR="0" rtl="0" algn="l">
              <a:spcBef>
                <a:spcPts val="0"/>
              </a:spcBef>
              <a:spcAft>
                <a:spcPts val="0"/>
              </a:spcAft>
              <a:buNone/>
            </a:pPr>
            <a:r>
              <a:rPr lang="en-US" sz="2800">
                <a:solidFill>
                  <a:schemeClr val="dk1"/>
                </a:solidFill>
                <a:latin typeface="Arial"/>
                <a:ea typeface="Arial"/>
                <a:cs typeface="Arial"/>
                <a:sym typeface="Arial"/>
              </a:rPr>
              <a:t>4. Yangi sanoat tarmoqlariga kengayish</a:t>
            </a:r>
            <a:endParaRPr sz="2800">
              <a:solidFill>
                <a:schemeClr val="dk1"/>
              </a:solidFill>
              <a:latin typeface="Arial"/>
              <a:ea typeface="Arial"/>
              <a:cs typeface="Arial"/>
              <a:sym typeface="Arial"/>
            </a:endParaRPr>
          </a:p>
          <a:p>
            <a:pPr indent="0" lvl="0" marL="0" marR="0" rtl="0" algn="l">
              <a:spcBef>
                <a:spcPts val="0"/>
              </a:spcBef>
              <a:spcAft>
                <a:spcPts val="0"/>
              </a:spcAft>
              <a:buNone/>
            </a:pPr>
            <a:r>
              <a:rPr lang="en-US" sz="2800">
                <a:solidFill>
                  <a:schemeClr val="dk1"/>
                </a:solidFill>
                <a:latin typeface="Arial"/>
                <a:ea typeface="Arial"/>
                <a:cs typeface="Arial"/>
                <a:sym typeface="Arial"/>
              </a:rPr>
              <a:t>5. Foydalanuvchiga qulaylik </a:t>
            </a:r>
            <a:endParaRPr sz="2800">
              <a:solidFill>
                <a:schemeClr val="dk1"/>
              </a:solidFill>
              <a:latin typeface="Arial"/>
              <a:ea typeface="Arial"/>
              <a:cs typeface="Arial"/>
              <a:sym typeface="Arial"/>
            </a:endParaRPr>
          </a:p>
          <a:p>
            <a:pPr indent="0" lvl="0" marL="0" marR="0" rtl="0" algn="l">
              <a:spcBef>
                <a:spcPts val="0"/>
              </a:spcBef>
              <a:spcAft>
                <a:spcPts val="0"/>
              </a:spcAft>
              <a:buNone/>
            </a:pPr>
            <a:r>
              <a:rPr lang="en-US" sz="2800">
                <a:solidFill>
                  <a:schemeClr val="dk1"/>
                </a:solidFill>
                <a:latin typeface="Arial"/>
                <a:ea typeface="Arial"/>
                <a:cs typeface="Arial"/>
                <a:sym typeface="Arial"/>
              </a:rPr>
              <a:t>6. Barqarorlik va qulay dizayn</a:t>
            </a:r>
            <a:endParaRPr sz="2800">
              <a:solidFill>
                <a:schemeClr val="dk1"/>
              </a:solidFill>
              <a:latin typeface="Arial"/>
              <a:ea typeface="Arial"/>
              <a:cs typeface="Arial"/>
              <a:sym typeface="Arial"/>
            </a:endParaRPr>
          </a:p>
          <a:p>
            <a:pPr indent="0" lvl="0" marL="0" marR="0" rtl="0" algn="l">
              <a:spcBef>
                <a:spcPts val="0"/>
              </a:spcBef>
              <a:spcAft>
                <a:spcPts val="0"/>
              </a:spcAft>
              <a:buNone/>
            </a:pPr>
            <a:r>
              <a:rPr lang="en-US" sz="2800">
                <a:solidFill>
                  <a:schemeClr val="dk1"/>
                </a:solidFill>
                <a:latin typeface="Arial"/>
                <a:ea typeface="Arial"/>
                <a:cs typeface="Arial"/>
                <a:sym typeface="Arial"/>
              </a:rPr>
              <a:t>7. Ma'lumotlarni boshqarish xususiyati.</a:t>
            </a:r>
            <a:endParaRPr sz="28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01"/>
                                        </p:tgtEl>
                                        <p:attrNameLst>
                                          <p:attrName>style.visibility</p:attrName>
                                        </p:attrNameLst>
                                      </p:cBhvr>
                                      <p:to>
                                        <p:strVal val="visible"/>
                                      </p:to>
                                    </p:set>
                                    <p:animEffect filter="fade" transition="in">
                                      <p:cBhvr>
                                        <p:cTn dur="1000"/>
                                        <p:tgtEl>
                                          <p:spTgt spid="4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35"/>
          <p:cNvSpPr txBox="1"/>
          <p:nvPr>
            <p:ph type="title"/>
          </p:nvPr>
        </p:nvSpPr>
        <p:spPr>
          <a:xfrm>
            <a:off x="1712242" y="332800"/>
            <a:ext cx="4466030" cy="5078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3000"/>
              <a:buFont typeface="Arial"/>
              <a:buNone/>
            </a:pPr>
            <a:r>
              <a:rPr b="1" lang="en-US" sz="3000">
                <a:solidFill>
                  <a:srgbClr val="C00000"/>
                </a:solidFill>
                <a:latin typeface="Arial"/>
                <a:ea typeface="Arial"/>
                <a:cs typeface="Arial"/>
                <a:sym typeface="Arial"/>
              </a:rPr>
              <a:t>KMT: Yangi texnologiyalar</a:t>
            </a:r>
            <a:endParaRPr b="1" sz="3000">
              <a:solidFill>
                <a:srgbClr val="C00000"/>
              </a:solidFill>
              <a:latin typeface="Arial"/>
              <a:ea typeface="Arial"/>
              <a:cs typeface="Arial"/>
              <a:sym typeface="Arial"/>
            </a:endParaRPr>
          </a:p>
        </p:txBody>
      </p:sp>
      <p:sp>
        <p:nvSpPr>
          <p:cNvPr id="410" name="Google Shape;410;p35"/>
          <p:cNvSpPr txBox="1"/>
          <p:nvPr>
            <p:ph idx="4294967295" type="sldNum"/>
          </p:nvPr>
        </p:nvSpPr>
        <p:spPr>
          <a:xfrm>
            <a:off x="1823265" y="5900243"/>
            <a:ext cx="945814" cy="587831"/>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b="1" lang="en-US" sz="2800">
                <a:solidFill>
                  <a:schemeClr val="dk1"/>
                </a:solidFill>
                <a:latin typeface="Arial"/>
                <a:ea typeface="Arial"/>
                <a:cs typeface="Arial"/>
                <a:sym typeface="Arial"/>
              </a:rPr>
              <a:t>‹#›</a:t>
            </a:fld>
            <a:endParaRPr b="1" sz="2800">
              <a:solidFill>
                <a:schemeClr val="dk1"/>
              </a:solidFill>
              <a:latin typeface="Arial"/>
              <a:ea typeface="Arial"/>
              <a:cs typeface="Arial"/>
              <a:sym typeface="Arial"/>
            </a:endParaRPr>
          </a:p>
        </p:txBody>
      </p:sp>
      <p:sp>
        <p:nvSpPr>
          <p:cNvPr id="411" name="Google Shape;411;p35"/>
          <p:cNvSpPr txBox="1"/>
          <p:nvPr/>
        </p:nvSpPr>
        <p:spPr>
          <a:xfrm>
            <a:off x="1752390" y="5200170"/>
            <a:ext cx="694303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Malgun Gothic"/>
                <a:ea typeface="Malgun Gothic"/>
                <a:cs typeface="Malgun Gothic"/>
                <a:sym typeface="Malgun Gothic"/>
              </a:rPr>
              <a:t>Manba</a:t>
            </a:r>
            <a:r>
              <a:rPr lang="en-US" sz="1800">
                <a:solidFill>
                  <a:schemeClr val="dk1"/>
                </a:solidFill>
                <a:latin typeface="Malgun Gothic"/>
                <a:ea typeface="Malgun Gothic"/>
                <a:cs typeface="Malgun Gothic"/>
                <a:sym typeface="Malgun Gothic"/>
              </a:rPr>
              <a:t>: </a:t>
            </a:r>
            <a:r>
              <a:rPr b="1" lang="en-US" sz="1800">
                <a:solidFill>
                  <a:schemeClr val="dk1"/>
                </a:solidFill>
                <a:latin typeface="Malgun Gothic"/>
                <a:ea typeface="Malgun Gothic"/>
                <a:cs typeface="Malgun Gothic"/>
                <a:sym typeface="Malgun Gothic"/>
              </a:rPr>
              <a:t>Best Simulation &amp; CAE Software</a:t>
            </a:r>
            <a:endParaRPr/>
          </a:p>
          <a:p>
            <a:pPr indent="0" lvl="0" marL="0" marR="0" rtl="0" algn="l">
              <a:spcBef>
                <a:spcPts val="0"/>
              </a:spcBef>
              <a:spcAft>
                <a:spcPts val="0"/>
              </a:spcAft>
              <a:buNone/>
            </a:pPr>
            <a:r>
              <a:rPr b="1" lang="en-US" sz="1800">
                <a:solidFill>
                  <a:schemeClr val="dk1"/>
                </a:solidFill>
                <a:latin typeface="Malgun Gothic"/>
                <a:ea typeface="Malgun Gothic"/>
                <a:cs typeface="Malgun Gothic"/>
                <a:sym typeface="Malgun Gothic"/>
              </a:rPr>
              <a:t>https://www.g2.com/categories/simulation-cae</a:t>
            </a:r>
            <a:endParaRPr sz="1800">
              <a:solidFill>
                <a:schemeClr val="dk1"/>
              </a:solidFill>
              <a:latin typeface="Malgun Gothic"/>
              <a:ea typeface="Malgun Gothic"/>
              <a:cs typeface="Malgun Gothic"/>
              <a:sym typeface="Malgun Gothic"/>
            </a:endParaRPr>
          </a:p>
        </p:txBody>
      </p:sp>
      <p:sp>
        <p:nvSpPr>
          <p:cNvPr id="412" name="Google Shape;412;p35"/>
          <p:cNvSpPr txBox="1"/>
          <p:nvPr/>
        </p:nvSpPr>
        <p:spPr>
          <a:xfrm>
            <a:off x="1052424" y="1246909"/>
            <a:ext cx="8186580" cy="3539430"/>
          </a:xfrm>
          <a:prstGeom prst="rect">
            <a:avLst/>
          </a:prstGeom>
          <a:noFill/>
          <a:ln>
            <a:noFill/>
          </a:ln>
        </p:spPr>
        <p:txBody>
          <a:bodyPr anchorCtr="0" anchor="t" bIns="45700" lIns="91425" spcFirstLastPara="1" rIns="91425" wrap="square" tIns="45700">
            <a:spAutoFit/>
          </a:bodyPr>
          <a:lstStyle/>
          <a:p>
            <a:pPr indent="-514350" lvl="0" marL="514350" marR="0" rtl="0" algn="l">
              <a:spcBef>
                <a:spcPts val="0"/>
              </a:spcBef>
              <a:spcAft>
                <a:spcPts val="0"/>
              </a:spcAft>
              <a:buClr>
                <a:schemeClr val="dk1"/>
              </a:buClr>
              <a:buSzPts val="2800"/>
              <a:buFont typeface="Malgun Gothic"/>
              <a:buAutoNum type="arabicPeriod"/>
            </a:pPr>
            <a:r>
              <a:rPr lang="en-US" sz="2800">
                <a:solidFill>
                  <a:schemeClr val="dk1"/>
                </a:solidFill>
                <a:latin typeface="Malgun Gothic"/>
                <a:ea typeface="Malgun Gothic"/>
                <a:cs typeface="Malgun Gothic"/>
                <a:sym typeface="Malgun Gothic"/>
              </a:rPr>
              <a:t>texnologiyalarga hamma joyda, </a:t>
            </a:r>
            <a:endParaRPr/>
          </a:p>
          <a:p>
            <a:pPr indent="-514350" lvl="0" marL="514350" marR="0" rtl="0" algn="l">
              <a:spcBef>
                <a:spcPts val="0"/>
              </a:spcBef>
              <a:spcAft>
                <a:spcPts val="0"/>
              </a:spcAft>
              <a:buClr>
                <a:schemeClr val="dk1"/>
              </a:buClr>
              <a:buSzPts val="2800"/>
              <a:buFont typeface="Malgun Gothic"/>
              <a:buAutoNum type="arabicPeriod"/>
            </a:pPr>
            <a:r>
              <a:rPr lang="en-US" sz="2800">
                <a:solidFill>
                  <a:schemeClr val="dk1"/>
                </a:solidFill>
                <a:latin typeface="Malgun Gothic"/>
                <a:ea typeface="Malgun Gothic"/>
                <a:cs typeface="Malgun Gothic"/>
                <a:sym typeface="Malgun Gothic"/>
              </a:rPr>
              <a:t>bulutli va petascale hisoblash kiradi; </a:t>
            </a:r>
            <a:endParaRPr/>
          </a:p>
          <a:p>
            <a:pPr indent="-514350" lvl="0" marL="514350" marR="0" rtl="0" algn="l">
              <a:spcBef>
                <a:spcPts val="0"/>
              </a:spcBef>
              <a:spcAft>
                <a:spcPts val="0"/>
              </a:spcAft>
              <a:buClr>
                <a:schemeClr val="dk1"/>
              </a:buClr>
              <a:buSzPts val="2800"/>
              <a:buFont typeface="Malgun Gothic"/>
              <a:buAutoNum type="arabicPeriod"/>
            </a:pPr>
            <a:r>
              <a:rPr lang="en-US" sz="2800">
                <a:solidFill>
                  <a:schemeClr val="dk1"/>
                </a:solidFill>
                <a:latin typeface="Malgun Gothic"/>
                <a:ea typeface="Malgun Gothic"/>
                <a:cs typeface="Malgun Gothic"/>
                <a:sym typeface="Malgun Gothic"/>
              </a:rPr>
              <a:t>ultra yuqori tarmoqli kengligi tarmoqlari, </a:t>
            </a:r>
            <a:endParaRPr/>
          </a:p>
          <a:p>
            <a:pPr indent="-514350" lvl="0" marL="514350" marR="0" rtl="0" algn="l">
              <a:spcBef>
                <a:spcPts val="0"/>
              </a:spcBef>
              <a:spcAft>
                <a:spcPts val="0"/>
              </a:spcAft>
              <a:buClr>
                <a:schemeClr val="dk1"/>
              </a:buClr>
              <a:buSzPts val="2800"/>
              <a:buFont typeface="Malgun Gothic"/>
              <a:buAutoNum type="arabicPeriod"/>
            </a:pPr>
            <a:r>
              <a:rPr lang="en-US" sz="2800">
                <a:solidFill>
                  <a:schemeClr val="dk1"/>
                </a:solidFill>
                <a:latin typeface="Malgun Gothic"/>
                <a:ea typeface="Malgun Gothic"/>
                <a:cs typeface="Malgun Gothic"/>
                <a:sym typeface="Malgun Gothic"/>
              </a:rPr>
              <a:t>bilimlarga asoslangan muhandislik; </a:t>
            </a:r>
            <a:endParaRPr/>
          </a:p>
          <a:p>
            <a:pPr indent="-514350" lvl="0" marL="514350" marR="0" rtl="0" algn="l">
              <a:spcBef>
                <a:spcPts val="0"/>
              </a:spcBef>
              <a:spcAft>
                <a:spcPts val="0"/>
              </a:spcAft>
              <a:buClr>
                <a:schemeClr val="dk1"/>
              </a:buClr>
              <a:buSzPts val="2800"/>
              <a:buFont typeface="Malgun Gothic"/>
              <a:buAutoNum type="arabicPeriod"/>
            </a:pPr>
            <a:r>
              <a:rPr lang="en-US" sz="2800">
                <a:solidFill>
                  <a:schemeClr val="dk1"/>
                </a:solidFill>
                <a:latin typeface="Malgun Gothic"/>
                <a:ea typeface="Malgun Gothic"/>
                <a:cs typeface="Malgun Gothic"/>
                <a:sym typeface="Malgun Gothic"/>
              </a:rPr>
              <a:t>tarmoqqa ulangan immersiv virtual muhit va virtual olamlar; </a:t>
            </a:r>
            <a:endParaRPr/>
          </a:p>
          <a:p>
            <a:pPr indent="-514350" lvl="0" marL="514350" marR="0" rtl="0" algn="l">
              <a:spcBef>
                <a:spcPts val="0"/>
              </a:spcBef>
              <a:spcAft>
                <a:spcPts val="0"/>
              </a:spcAft>
              <a:buClr>
                <a:schemeClr val="dk1"/>
              </a:buClr>
              <a:buSzPts val="2800"/>
              <a:buFont typeface="Malgun Gothic"/>
              <a:buAutoNum type="arabicPeriod"/>
            </a:pPr>
            <a:r>
              <a:rPr lang="en-US" sz="2800">
                <a:solidFill>
                  <a:schemeClr val="dk1"/>
                </a:solidFill>
                <a:latin typeface="Malgun Gothic"/>
                <a:ea typeface="Malgun Gothic"/>
                <a:cs typeface="Malgun Gothic"/>
                <a:sym typeface="Malgun Gothic"/>
              </a:rPr>
              <a:t>Rirvojlangan inson-kompyuter interfeyslari va </a:t>
            </a:r>
            <a:endParaRPr/>
          </a:p>
          <a:p>
            <a:pPr indent="-514350" lvl="0" marL="514350" marR="0" rtl="0" algn="l">
              <a:spcBef>
                <a:spcPts val="0"/>
              </a:spcBef>
              <a:spcAft>
                <a:spcPts val="0"/>
              </a:spcAft>
              <a:buClr>
                <a:schemeClr val="dk1"/>
              </a:buClr>
              <a:buSzPts val="2800"/>
              <a:buFont typeface="Malgun Gothic"/>
              <a:buAutoNum type="arabicPeriod"/>
            </a:pPr>
            <a:r>
              <a:rPr lang="en-US" sz="2800">
                <a:solidFill>
                  <a:schemeClr val="dk1"/>
                </a:solidFill>
                <a:latin typeface="Malgun Gothic"/>
                <a:ea typeface="Malgun Gothic"/>
                <a:cs typeface="Malgun Gothic"/>
                <a:sym typeface="Malgun Gothic"/>
              </a:rPr>
              <a:t>kuchli o'yin kuvvatlari va imkoniyatlari.</a:t>
            </a:r>
            <a:endParaRPr sz="2800">
              <a:solidFill>
                <a:schemeClr val="dk1"/>
              </a:solidFill>
              <a:latin typeface="Malgun Gothic"/>
              <a:ea typeface="Malgun Gothic"/>
              <a:cs typeface="Malgun Gothic"/>
              <a:sym typeface="Malgun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09"/>
                                        </p:tgtEl>
                                        <p:attrNameLst>
                                          <p:attrName>style.visibility</p:attrName>
                                        </p:attrNameLst>
                                      </p:cBhvr>
                                      <p:to>
                                        <p:strVal val="visible"/>
                                      </p:to>
                                    </p:set>
                                    <p:animEffect filter="fade" transition="in">
                                      <p:cBhvr>
                                        <p:cTn dur="1000"/>
                                        <p:tgtEl>
                                          <p:spTgt spid="4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36"/>
          <p:cNvSpPr txBox="1"/>
          <p:nvPr>
            <p:ph type="title"/>
          </p:nvPr>
        </p:nvSpPr>
        <p:spPr>
          <a:xfrm>
            <a:off x="1755374" y="332801"/>
            <a:ext cx="4466030" cy="507831"/>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C00000"/>
              </a:buClr>
              <a:buSzPts val="3000"/>
              <a:buFont typeface="Arial"/>
              <a:buNone/>
            </a:pPr>
            <a:r>
              <a:rPr b="1" lang="en-US" sz="3000">
                <a:solidFill>
                  <a:srgbClr val="C00000"/>
                </a:solidFill>
                <a:latin typeface="Arial"/>
                <a:ea typeface="Arial"/>
                <a:cs typeface="Arial"/>
                <a:sym typeface="Arial"/>
              </a:rPr>
              <a:t>KMT: Yangi texnologiyalar</a:t>
            </a:r>
            <a:endParaRPr sz="3000">
              <a:solidFill>
                <a:srgbClr val="C00000"/>
              </a:solidFill>
              <a:latin typeface="Arial"/>
              <a:ea typeface="Arial"/>
              <a:cs typeface="Arial"/>
              <a:sym typeface="Arial"/>
            </a:endParaRPr>
          </a:p>
        </p:txBody>
      </p:sp>
      <p:sp>
        <p:nvSpPr>
          <p:cNvPr id="418" name="Google Shape;418;p36"/>
          <p:cNvSpPr txBox="1"/>
          <p:nvPr>
            <p:ph idx="4294967295" type="sldNum"/>
          </p:nvPr>
        </p:nvSpPr>
        <p:spPr>
          <a:xfrm>
            <a:off x="1952660" y="5779474"/>
            <a:ext cx="721527" cy="587831"/>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b="1" lang="en-US" sz="2800">
                <a:solidFill>
                  <a:schemeClr val="dk1"/>
                </a:solidFill>
                <a:latin typeface="Arial"/>
                <a:ea typeface="Arial"/>
                <a:cs typeface="Arial"/>
                <a:sym typeface="Arial"/>
              </a:rPr>
              <a:t>‹#›</a:t>
            </a:fld>
            <a:endParaRPr b="1" sz="2800">
              <a:solidFill>
                <a:schemeClr val="dk1"/>
              </a:solidFill>
              <a:latin typeface="Arial"/>
              <a:ea typeface="Arial"/>
              <a:cs typeface="Arial"/>
              <a:sym typeface="Arial"/>
            </a:endParaRPr>
          </a:p>
        </p:txBody>
      </p:sp>
      <p:sp>
        <p:nvSpPr>
          <p:cNvPr id="419" name="Google Shape;419;p36"/>
          <p:cNvSpPr txBox="1"/>
          <p:nvPr/>
        </p:nvSpPr>
        <p:spPr>
          <a:xfrm>
            <a:off x="992064" y="4837862"/>
            <a:ext cx="734970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Manba: </a:t>
            </a:r>
            <a:r>
              <a:rPr lang="en-US" sz="1800" u="sng">
                <a:solidFill>
                  <a:schemeClr val="dk1"/>
                </a:solidFill>
                <a:latin typeface="Arial"/>
                <a:ea typeface="Arial"/>
                <a:cs typeface="Arial"/>
                <a:sym typeface="Arial"/>
                <a:hlinkClick r:id="rId3">
                  <a:extLst>
                    <a:ext uri="{A12FA001-AC4F-418D-AE19-62706E023703}">
                      <ahyp:hlinkClr val="tx"/>
                    </a:ext>
                  </a:extLst>
                </a:hlinkClick>
              </a:rPr>
              <a:t>Top 7 Trends In Computer-Aided Engineering (CAE) Software</a:t>
            </a:r>
            <a:r>
              <a:rPr lang="en-US" sz="1800">
                <a:solidFill>
                  <a:schemeClr val="dk1"/>
                </a:solidFill>
                <a:latin typeface="Arial"/>
                <a:ea typeface="Arial"/>
                <a:cs typeface="Arial"/>
                <a:sym typeface="Arial"/>
              </a:rPr>
              <a:t> </a:t>
            </a:r>
            <a:endParaRPr/>
          </a:p>
          <a:p>
            <a:pPr indent="0" lvl="0" marL="0" marR="0" rtl="0" algn="l">
              <a:spcBef>
                <a:spcPts val="0"/>
              </a:spcBef>
              <a:spcAft>
                <a:spcPts val="0"/>
              </a:spcAft>
              <a:buNone/>
            </a:pPr>
            <a:r>
              <a:rPr lang="en-US" sz="1800" u="sng">
                <a:solidFill>
                  <a:schemeClr val="dk1"/>
                </a:solidFill>
                <a:latin typeface="Arial"/>
                <a:ea typeface="Arial"/>
                <a:cs typeface="Arial"/>
                <a:sym typeface="Arial"/>
                <a:hlinkClick r:id="rId4">
                  <a:extLst>
                    <a:ext uri="{A12FA001-AC4F-418D-AE19-62706E023703}">
                      <ahyp:hlinkClr val="tx"/>
                    </a:ext>
                  </a:extLst>
                </a:hlinkClick>
              </a:rPr>
              <a:t>https://www.verifiedmarketreports.com</a:t>
            </a:r>
            <a:r>
              <a:rPr lang="en-US" sz="18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sp>
        <p:nvSpPr>
          <p:cNvPr id="420" name="Google Shape;420;p36"/>
          <p:cNvSpPr txBox="1"/>
          <p:nvPr/>
        </p:nvSpPr>
        <p:spPr>
          <a:xfrm>
            <a:off x="819510" y="1246909"/>
            <a:ext cx="7548113" cy="35394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Arial"/>
                <a:ea typeface="Arial"/>
                <a:cs typeface="Arial"/>
                <a:sym typeface="Arial"/>
              </a:rPr>
              <a:t>KMT dasturiy ta'minoti an'anaviy aerokosmik,        avtomobilsozlik va sanoat mashinasozligi                           sohalaridan tashqari yangi sohalarga                                   kengaymoqda. </a:t>
            </a:r>
            <a:endParaRPr/>
          </a:p>
          <a:p>
            <a:pPr indent="0" lvl="0" marL="0" marR="0" rtl="0" algn="l">
              <a:spcBef>
                <a:spcPts val="0"/>
              </a:spcBef>
              <a:spcAft>
                <a:spcPts val="0"/>
              </a:spcAft>
              <a:buNone/>
            </a:pPr>
            <a:r>
              <a:rPr lang="en-US" sz="2800">
                <a:solidFill>
                  <a:schemeClr val="dk1"/>
                </a:solidFill>
                <a:latin typeface="Arial"/>
                <a:ea typeface="Arial"/>
                <a:cs typeface="Arial"/>
                <a:sym typeface="Arial"/>
              </a:rPr>
              <a:t>Sog'liqni saqlash, energetika va elektronika                        kabi sohalar noyob muhandislik muammolarini                    innovatsiya qilish va hal qilish uchun KMT                             vositalarini tobora ko'proq o'zlashtirmoqda.</a:t>
            </a:r>
            <a:endParaRPr sz="28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17"/>
                                        </p:tgtEl>
                                        <p:attrNameLst>
                                          <p:attrName>style.visibility</p:attrName>
                                        </p:attrNameLst>
                                      </p:cBhvr>
                                      <p:to>
                                        <p:strVal val="visible"/>
                                      </p:to>
                                    </p:set>
                                    <p:animEffect filter="fade" transition="in">
                                      <p:cBhvr>
                                        <p:cTn dur="1000"/>
                                        <p:tgtEl>
                                          <p:spTgt spid="41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37"/>
          <p:cNvSpPr txBox="1"/>
          <p:nvPr>
            <p:ph type="title"/>
          </p:nvPr>
        </p:nvSpPr>
        <p:spPr>
          <a:xfrm>
            <a:off x="4418183" y="344276"/>
            <a:ext cx="1527982"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Xulosa</a:t>
            </a:r>
            <a:endParaRPr b="1" sz="3200">
              <a:solidFill>
                <a:srgbClr val="C00000"/>
              </a:solidFill>
              <a:latin typeface="Arial"/>
              <a:ea typeface="Arial"/>
              <a:cs typeface="Arial"/>
              <a:sym typeface="Arial"/>
            </a:endParaRPr>
          </a:p>
        </p:txBody>
      </p:sp>
      <p:sp>
        <p:nvSpPr>
          <p:cNvPr id="426" name="Google Shape;426;p37"/>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427" name="Google Shape;427;p37"/>
          <p:cNvSpPr/>
          <p:nvPr/>
        </p:nvSpPr>
        <p:spPr>
          <a:xfrm>
            <a:off x="1731633" y="5510824"/>
            <a:ext cx="683763" cy="56124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428" name="Google Shape;428;p37"/>
          <p:cNvSpPr txBox="1"/>
          <p:nvPr/>
        </p:nvSpPr>
        <p:spPr>
          <a:xfrm>
            <a:off x="828136" y="1005116"/>
            <a:ext cx="8030856" cy="4401205"/>
          </a:xfrm>
          <a:prstGeom prst="rect">
            <a:avLst/>
          </a:prstGeom>
          <a:noFill/>
          <a:ln>
            <a:noFill/>
          </a:ln>
        </p:spPr>
        <p:txBody>
          <a:bodyPr anchorCtr="0" anchor="t" bIns="45700" lIns="91425" spcFirstLastPara="1" rIns="91425" wrap="square" tIns="45700">
            <a:spAutoFit/>
          </a:bodyPr>
          <a:lstStyle/>
          <a:p>
            <a:pPr indent="-355600" lvl="0" marL="367665" marR="0" rtl="0" algn="l">
              <a:spcBef>
                <a:spcPts val="0"/>
              </a:spcBef>
              <a:spcAft>
                <a:spcPts val="0"/>
              </a:spcAft>
              <a:buClr>
                <a:schemeClr val="dk1"/>
              </a:buClr>
              <a:buSzPts val="3136"/>
              <a:buFont typeface="Arial"/>
              <a:buAutoNum type="arabicPeriod"/>
            </a:pPr>
            <a:r>
              <a:rPr lang="en-US" sz="2800">
                <a:solidFill>
                  <a:schemeClr val="dk1"/>
                </a:solidFill>
                <a:latin typeface="Arial"/>
                <a:ea typeface="Arial"/>
                <a:cs typeface="Arial"/>
                <a:sym typeface="Arial"/>
              </a:rPr>
              <a:t>Mashinasozlik mahsulotlarini loyihalashda       avtomatlashgan muhandislik tahlil qo’llaniladi.</a:t>
            </a:r>
            <a:endParaRPr sz="2800">
              <a:solidFill>
                <a:schemeClr val="dk1"/>
              </a:solidFill>
              <a:latin typeface="Arial"/>
              <a:ea typeface="Arial"/>
              <a:cs typeface="Arial"/>
              <a:sym typeface="Arial"/>
            </a:endParaRPr>
          </a:p>
          <a:p>
            <a:pPr indent="-307975" lvl="0" marL="360000" marR="1021714" rtl="0" algn="l">
              <a:spcBef>
                <a:spcPts val="0"/>
              </a:spcBef>
              <a:spcAft>
                <a:spcPts val="0"/>
              </a:spcAft>
              <a:buClr>
                <a:schemeClr val="dk1"/>
              </a:buClr>
              <a:buSzPts val="2800"/>
              <a:buFont typeface="Arial"/>
              <a:buAutoNum type="arabicPeriod"/>
            </a:pPr>
            <a:r>
              <a:rPr lang="en-US" sz="2800">
                <a:solidFill>
                  <a:schemeClr val="dk1"/>
                </a:solidFill>
                <a:latin typeface="Arial"/>
                <a:ea typeface="Arial"/>
                <a:cs typeface="Arial"/>
                <a:sym typeface="Arial"/>
              </a:rPr>
              <a:t>Muhandislik tahlil dasturlarini 4ta guruh:</a:t>
            </a:r>
            <a:endParaRPr/>
          </a:p>
          <a:p>
            <a:pPr indent="-180975" lvl="0" marL="715963" marR="1021714"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  Dasturiy ta'minot dizayn tizimlari </a:t>
            </a:r>
            <a:endParaRPr/>
          </a:p>
          <a:p>
            <a:pPr indent="-180975" lvl="0" marL="715963" marR="1021714"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	Universal tahlil dasturlari</a:t>
            </a:r>
            <a:endParaRPr sz="2800">
              <a:solidFill>
                <a:schemeClr val="dk1"/>
              </a:solidFill>
              <a:latin typeface="Arial"/>
              <a:ea typeface="Arial"/>
              <a:cs typeface="Arial"/>
              <a:sym typeface="Arial"/>
            </a:endParaRPr>
          </a:p>
          <a:p>
            <a:pPr indent="-180975" lvl="0" marL="715963" marR="1021714"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	Ixtisoslashtirilgan tahlil dasturlari</a:t>
            </a:r>
            <a:endParaRPr sz="2800">
              <a:solidFill>
                <a:schemeClr val="dk1"/>
              </a:solidFill>
              <a:latin typeface="Arial"/>
              <a:ea typeface="Arial"/>
              <a:cs typeface="Arial"/>
              <a:sym typeface="Arial"/>
            </a:endParaRPr>
          </a:p>
          <a:p>
            <a:pPr indent="-180975" lvl="0" marL="715963" marR="1021714"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	Boshqaruv tizimlari tahlil dasturlari.</a:t>
            </a:r>
            <a:endParaRPr/>
          </a:p>
          <a:p>
            <a:pPr indent="-360000" lvl="0" marL="360000" marR="0" rtl="0" algn="l">
              <a:spcBef>
                <a:spcPts val="0"/>
              </a:spcBef>
              <a:spcAft>
                <a:spcPts val="0"/>
              </a:spcAft>
              <a:buNone/>
            </a:pPr>
            <a:r>
              <a:rPr lang="en-US" sz="2800">
                <a:solidFill>
                  <a:schemeClr val="dk1"/>
                </a:solidFill>
                <a:latin typeface="Arial"/>
                <a:ea typeface="Arial"/>
                <a:cs typeface="Arial"/>
                <a:sym typeface="Arial"/>
              </a:rPr>
              <a:t>3. KMTni o’zlashtirish mashinasozlikni CAD </a:t>
            </a:r>
            <a:endParaRPr/>
          </a:p>
          <a:p>
            <a:pPr indent="-360000" lvl="0" marL="360000" marR="0" rtl="0" algn="l">
              <a:spcBef>
                <a:spcPts val="0"/>
              </a:spcBef>
              <a:spcAft>
                <a:spcPts val="0"/>
              </a:spcAft>
              <a:buNone/>
            </a:pPr>
            <a:r>
              <a:rPr lang="en-US" sz="2800">
                <a:solidFill>
                  <a:schemeClr val="dk1"/>
                </a:solidFill>
                <a:latin typeface="Arial"/>
                <a:ea typeface="Arial"/>
                <a:cs typeface="Arial"/>
                <a:sym typeface="Arial"/>
              </a:rPr>
              <a:t>    Dasturlari va tizimlarini bilish va amaliy foydalanishning yuqori darajasini talab etadi.</a:t>
            </a:r>
            <a:endParaRPr sz="2800">
              <a:solidFill>
                <a:schemeClr val="dk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p38"/>
          <p:cNvSpPr txBox="1"/>
          <p:nvPr>
            <p:ph type="title"/>
          </p:nvPr>
        </p:nvSpPr>
        <p:spPr>
          <a:xfrm>
            <a:off x="4237028" y="309770"/>
            <a:ext cx="1891865"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Xulosa-2</a:t>
            </a:r>
            <a:endParaRPr b="1" sz="3200">
              <a:solidFill>
                <a:srgbClr val="C00000"/>
              </a:solidFill>
              <a:latin typeface="Arial"/>
              <a:ea typeface="Arial"/>
              <a:cs typeface="Arial"/>
              <a:sym typeface="Arial"/>
            </a:endParaRPr>
          </a:p>
        </p:txBody>
      </p:sp>
      <p:sp>
        <p:nvSpPr>
          <p:cNvPr id="434" name="Google Shape;434;p38"/>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435" name="Google Shape;435;p38"/>
          <p:cNvSpPr/>
          <p:nvPr/>
        </p:nvSpPr>
        <p:spPr>
          <a:xfrm>
            <a:off x="2033558" y="5305245"/>
            <a:ext cx="657884" cy="56124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436" name="Google Shape;436;p38"/>
          <p:cNvSpPr txBox="1"/>
          <p:nvPr/>
        </p:nvSpPr>
        <p:spPr>
          <a:xfrm>
            <a:off x="992038" y="1096848"/>
            <a:ext cx="7866953" cy="4124206"/>
          </a:xfrm>
          <a:prstGeom prst="rect">
            <a:avLst/>
          </a:prstGeom>
          <a:noFill/>
          <a:ln>
            <a:noFill/>
          </a:ln>
        </p:spPr>
        <p:txBody>
          <a:bodyPr anchorCtr="0" anchor="t" bIns="45700" lIns="91425" spcFirstLastPara="1" rIns="91425" wrap="square" tIns="45700">
            <a:spAutoFit/>
          </a:bodyPr>
          <a:lstStyle/>
          <a:p>
            <a:pPr indent="-514350" lvl="0" marL="527050" marR="5080" rtl="0" algn="l">
              <a:lnSpc>
                <a:spcPct val="100000"/>
              </a:lnSpc>
              <a:spcBef>
                <a:spcPts val="0"/>
              </a:spcBef>
              <a:spcAft>
                <a:spcPts val="0"/>
              </a:spcAft>
              <a:buNone/>
            </a:pPr>
            <a:r>
              <a:rPr lang="en-US" sz="2800">
                <a:solidFill>
                  <a:schemeClr val="dk1"/>
                </a:solidFill>
                <a:latin typeface="Arial"/>
                <a:ea typeface="Arial"/>
                <a:cs typeface="Arial"/>
                <a:sym typeface="Arial"/>
              </a:rPr>
              <a:t>4.  O’qitishni Solid Works hamda Компас-22, 3D kompyuter  loyihalash dasturlari va ularda    mavjud muhandislik tahlil modullaridan keng  foydalangan holda o’tkazish darkor.</a:t>
            </a:r>
            <a:endParaRPr/>
          </a:p>
          <a:p>
            <a:pPr indent="-514350" lvl="0" marL="527050" marR="5080" rtl="0" algn="l">
              <a:lnSpc>
                <a:spcPct val="100000"/>
              </a:lnSpc>
              <a:spcBef>
                <a:spcPts val="1195"/>
              </a:spcBef>
              <a:spcAft>
                <a:spcPts val="0"/>
              </a:spcAft>
              <a:buNone/>
            </a:pPr>
            <a:r>
              <a:rPr lang="en-US" sz="2800">
                <a:solidFill>
                  <a:schemeClr val="dk1"/>
                </a:solidFill>
                <a:latin typeface="Arial"/>
                <a:ea typeface="Arial"/>
                <a:cs typeface="Arial"/>
                <a:sym typeface="Arial"/>
              </a:rPr>
              <a:t>5.  O’qushning asosida bo’lgan Solid Works hamda  Компас-22 3D kompyuter loyihalash        dasturlari bilan birga  muhandislik tahlil usullari FEA / МКЭ, Matlab va Kompas  3D ni mustaqil amaliy o’rganish maqsadga muvofiqdur.</a:t>
            </a:r>
            <a:endParaRPr sz="2800">
              <a:solidFill>
                <a:schemeClr val="dk1"/>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39"/>
          <p:cNvSpPr txBox="1"/>
          <p:nvPr>
            <p:ph type="title"/>
          </p:nvPr>
        </p:nvSpPr>
        <p:spPr>
          <a:xfrm>
            <a:off x="2753956" y="299015"/>
            <a:ext cx="3464410"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Nazorat savollar </a:t>
            </a:r>
            <a:endParaRPr b="1" sz="3200">
              <a:solidFill>
                <a:srgbClr val="C00000"/>
              </a:solidFill>
              <a:latin typeface="Arial"/>
              <a:ea typeface="Arial"/>
              <a:cs typeface="Arial"/>
              <a:sym typeface="Arial"/>
            </a:endParaRPr>
          </a:p>
        </p:txBody>
      </p:sp>
      <p:sp>
        <p:nvSpPr>
          <p:cNvPr id="442" name="Google Shape;442;p39"/>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443" name="Google Shape;443;p39"/>
          <p:cNvSpPr/>
          <p:nvPr/>
        </p:nvSpPr>
        <p:spPr>
          <a:xfrm>
            <a:off x="1726592" y="6142008"/>
            <a:ext cx="714683" cy="56124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444" name="Google Shape;444;p39"/>
          <p:cNvSpPr txBox="1"/>
          <p:nvPr/>
        </p:nvSpPr>
        <p:spPr>
          <a:xfrm>
            <a:off x="1052647" y="1010584"/>
            <a:ext cx="7582396" cy="5262979"/>
          </a:xfrm>
          <a:prstGeom prst="rect">
            <a:avLst/>
          </a:prstGeom>
          <a:noFill/>
          <a:ln>
            <a:noFill/>
          </a:ln>
        </p:spPr>
        <p:txBody>
          <a:bodyPr anchorCtr="0" anchor="t" bIns="45700" lIns="91425" spcFirstLastPara="1" rIns="91425" wrap="square" tIns="45700">
            <a:spAutoFit/>
          </a:bodyPr>
          <a:lstStyle/>
          <a:p>
            <a:pPr indent="-343535" lvl="0" marL="355600" marR="548005" rtl="0" algn="l">
              <a:lnSpc>
                <a:spcPct val="100000"/>
              </a:lnSpc>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Muhandislik Tahlil Maqsadlari Va Vazifalari                 nimalardan  iborat?</a:t>
            </a:r>
            <a:endParaRPr/>
          </a:p>
          <a:p>
            <a:pPr indent="-343535" lvl="0" marL="355600" marR="420369" rtl="0" algn="l">
              <a:lnSpc>
                <a:spcPct val="100000"/>
              </a:lnSpc>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Avtomatlashtirilgan Muhandislik Tahlil Tizimlarining   4ta  guruhi tushunchasi va nimalardan  iborat?</a:t>
            </a:r>
            <a:endParaRPr/>
          </a:p>
          <a:p>
            <a:pPr indent="-343535" lvl="0" marL="355600" marR="0" rtl="0" algn="l">
              <a:lnSpc>
                <a:spcPct val="100000"/>
              </a:lnSpc>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KMT dasturlarining xarakterli xususiyatlari?</a:t>
            </a:r>
            <a:endParaRPr/>
          </a:p>
          <a:p>
            <a:pPr indent="-343535" lvl="0" marL="355600" marR="5080" rtl="0" algn="l">
              <a:lnSpc>
                <a:spcPct val="100000"/>
              </a:lnSpc>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KMT tizimlarining avtomatlashtirilgan  muhandislik tahlil  tizimlariga misollar keltiring.</a:t>
            </a:r>
            <a:endParaRPr sz="2400">
              <a:solidFill>
                <a:schemeClr val="dk1"/>
              </a:solidFill>
              <a:latin typeface="Times New Roman"/>
              <a:ea typeface="Times New Roman"/>
              <a:cs typeface="Times New Roman"/>
              <a:sym typeface="Times New Roman"/>
            </a:endParaRPr>
          </a:p>
          <a:p>
            <a:pPr indent="-343535" lvl="0" marL="355600" marR="560705" rtl="0" algn="l">
              <a:lnSpc>
                <a:spcPct val="100000"/>
              </a:lnSpc>
              <a:spcBef>
                <a:spcPts val="5"/>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KMT dasturlarining rivojlanishini  belgilovchi </a:t>
            </a:r>
            <a:endParaRPr/>
          </a:p>
          <a:p>
            <a:pPr indent="-343535" lvl="0" marL="355600" marR="560705" rtl="0" algn="l">
              <a:lnSpc>
                <a:spcPct val="100000"/>
              </a:lnSpc>
              <a:spcBef>
                <a:spcPts val="5"/>
              </a:spcBef>
              <a:spcAft>
                <a:spcPts val="0"/>
              </a:spcAft>
              <a:buNone/>
            </a:pPr>
            <a:r>
              <a:rPr lang="en-US" sz="2400">
                <a:solidFill>
                  <a:schemeClr val="dk1"/>
                </a:solidFill>
                <a:latin typeface="Times New Roman"/>
                <a:ea typeface="Times New Roman"/>
                <a:cs typeface="Times New Roman"/>
                <a:sym typeface="Times New Roman"/>
              </a:rPr>
              <a:t>	uskunalarni ishlab chiqarish xususiyatlari?</a:t>
            </a:r>
            <a:endParaRPr/>
          </a:p>
          <a:p>
            <a:pPr indent="-457200" lvl="0" marL="469265" marR="0" rtl="0" algn="l">
              <a:lnSpc>
                <a:spcPct val="100000"/>
              </a:lnSpc>
              <a:spcBef>
                <a:spcPts val="0"/>
              </a:spcBef>
              <a:spcAft>
                <a:spcPts val="0"/>
              </a:spcAft>
              <a:buClr>
                <a:schemeClr val="dk1"/>
              </a:buClr>
              <a:buSzPts val="2400"/>
              <a:buFont typeface="Times New Roman"/>
              <a:buAutoNum type="arabicPeriod" startAt="6"/>
            </a:pPr>
            <a:r>
              <a:rPr lang="en-US" sz="2400">
                <a:solidFill>
                  <a:schemeClr val="dk1"/>
                </a:solidFill>
                <a:latin typeface="Times New Roman"/>
                <a:ea typeface="Times New Roman"/>
                <a:cs typeface="Times New Roman"/>
                <a:sym typeface="Times New Roman"/>
              </a:rPr>
              <a:t>Mashinasozlikda KMTning kompyuter dasturlarining            nechta guruhi mavjud?</a:t>
            </a:r>
            <a:endParaRPr/>
          </a:p>
          <a:p>
            <a:pPr indent="-343535" lvl="0" marL="355600" marR="696595" rtl="0" algn="l">
              <a:lnSpc>
                <a:spcPct val="100000"/>
              </a:lnSpc>
              <a:spcBef>
                <a:spcPts val="0"/>
              </a:spcBef>
              <a:spcAft>
                <a:spcPts val="0"/>
              </a:spcAft>
              <a:buClr>
                <a:schemeClr val="dk1"/>
              </a:buClr>
              <a:buSzPts val="2400"/>
              <a:buFont typeface="Times New Roman"/>
              <a:buAutoNum type="arabicPeriod" startAt="6"/>
            </a:pPr>
            <a:r>
              <a:rPr lang="en-US" sz="2400">
                <a:solidFill>
                  <a:schemeClr val="dk1"/>
                </a:solidFill>
                <a:latin typeface="Times New Roman"/>
                <a:ea typeface="Times New Roman"/>
                <a:cs typeface="Times New Roman"/>
                <a:sym typeface="Times New Roman"/>
              </a:rPr>
              <a:t>ANSYS va Kompas 3D dasturlarida muhandislik      tahlil  qismlari mavjudmi va nimalardan iborat?</a:t>
            </a:r>
            <a:endParaRPr/>
          </a:p>
          <a:p>
            <a:pPr indent="-343535" lvl="0" marL="355600" marR="0" rtl="0" algn="l">
              <a:lnSpc>
                <a:spcPct val="100000"/>
              </a:lnSpc>
              <a:spcBef>
                <a:spcPts val="5"/>
              </a:spcBef>
              <a:spcAft>
                <a:spcPts val="0"/>
              </a:spcAft>
              <a:buClr>
                <a:schemeClr val="dk1"/>
              </a:buClr>
              <a:buSzPts val="2400"/>
              <a:buFont typeface="Times New Roman"/>
              <a:buAutoNum type="arabicPeriod" startAt="6"/>
            </a:pPr>
            <a:r>
              <a:rPr lang="en-US" sz="2400">
                <a:solidFill>
                  <a:schemeClr val="dk1"/>
                </a:solidFill>
                <a:latin typeface="Times New Roman"/>
                <a:ea typeface="Times New Roman"/>
                <a:cs typeface="Times New Roman"/>
                <a:sym typeface="Times New Roman"/>
              </a:rPr>
              <a:t>Dasturiy ta'minot dizayn tizimlari afzalliklari nimada?</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40"/>
          <p:cNvSpPr txBox="1"/>
          <p:nvPr>
            <p:ph type="title"/>
          </p:nvPr>
        </p:nvSpPr>
        <p:spPr>
          <a:xfrm>
            <a:off x="2305383" y="324896"/>
            <a:ext cx="3942105"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Nazorat savollar -2 </a:t>
            </a:r>
            <a:endParaRPr b="1" sz="3200">
              <a:solidFill>
                <a:srgbClr val="C00000"/>
              </a:solidFill>
              <a:latin typeface="Arial"/>
              <a:ea typeface="Arial"/>
              <a:cs typeface="Arial"/>
              <a:sym typeface="Arial"/>
            </a:endParaRPr>
          </a:p>
        </p:txBody>
      </p:sp>
      <p:sp>
        <p:nvSpPr>
          <p:cNvPr id="450" name="Google Shape;450;p40"/>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451" name="Google Shape;451;p40"/>
          <p:cNvSpPr/>
          <p:nvPr/>
        </p:nvSpPr>
        <p:spPr>
          <a:xfrm>
            <a:off x="1748885" y="5253486"/>
            <a:ext cx="666511" cy="56124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452" name="Google Shape;452;p40"/>
          <p:cNvSpPr txBox="1"/>
          <p:nvPr/>
        </p:nvSpPr>
        <p:spPr>
          <a:xfrm>
            <a:off x="940280" y="1096848"/>
            <a:ext cx="7918712" cy="3785652"/>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None/>
            </a:pPr>
            <a:r>
              <a:rPr lang="en-US" sz="2400">
                <a:solidFill>
                  <a:schemeClr val="dk1"/>
                </a:solidFill>
                <a:latin typeface="Arial"/>
                <a:ea typeface="Arial"/>
                <a:cs typeface="Arial"/>
                <a:sym typeface="Arial"/>
              </a:rPr>
              <a:t>9. Kompyuterlashgan Muhandislik tahlilning                          boshqalardan farqi nimada?</a:t>
            </a:r>
            <a:endParaRPr/>
          </a:p>
          <a:p>
            <a:pPr indent="-342900" lvl="0" marL="342900" marR="0" rtl="0" algn="l">
              <a:spcBef>
                <a:spcPts val="0"/>
              </a:spcBef>
              <a:spcAft>
                <a:spcPts val="0"/>
              </a:spcAft>
              <a:buNone/>
            </a:pPr>
            <a:r>
              <a:rPr lang="en-US" sz="2400">
                <a:solidFill>
                  <a:schemeClr val="dk1"/>
                </a:solidFill>
                <a:latin typeface="Arial"/>
                <a:ea typeface="Arial"/>
                <a:cs typeface="Arial"/>
                <a:sym typeface="Arial"/>
              </a:rPr>
              <a:t>10. Kompyuterlashgan Muhandislik tahlil tizimning                 resurslari – bu…?</a:t>
            </a:r>
            <a:endParaRPr/>
          </a:p>
          <a:p>
            <a:pPr indent="-342900" lvl="0" marL="342900" marR="0" rtl="0" algn="l">
              <a:spcBef>
                <a:spcPts val="0"/>
              </a:spcBef>
              <a:spcAft>
                <a:spcPts val="0"/>
              </a:spcAft>
              <a:buNone/>
            </a:pPr>
            <a:r>
              <a:rPr lang="en-US" sz="2400">
                <a:solidFill>
                  <a:schemeClr val="dk1"/>
                </a:solidFill>
                <a:latin typeface="Arial"/>
                <a:ea typeface="Arial"/>
                <a:cs typeface="Arial"/>
                <a:sym typeface="Arial"/>
              </a:rPr>
              <a:t>11. Hisob klasterining ko’rsatkichlari nimalardan iborat?</a:t>
            </a:r>
            <a:endParaRPr/>
          </a:p>
          <a:p>
            <a:pPr indent="-342900" lvl="0" marL="342900" marR="0" rtl="0" algn="l">
              <a:spcBef>
                <a:spcPts val="0"/>
              </a:spcBef>
              <a:spcAft>
                <a:spcPts val="0"/>
              </a:spcAft>
              <a:buNone/>
            </a:pPr>
            <a:r>
              <a:rPr lang="en-US" sz="2400">
                <a:solidFill>
                  <a:schemeClr val="dk1"/>
                </a:solidFill>
                <a:latin typeface="Arial"/>
                <a:ea typeface="Arial"/>
                <a:cs typeface="Arial"/>
                <a:sym typeface="Arial"/>
              </a:rPr>
              <a:t>12. Analitik va raqamli hisob-kitoblari nimalardan iborat?</a:t>
            </a:r>
            <a:endParaRPr/>
          </a:p>
          <a:p>
            <a:pPr indent="-342900" lvl="0" marL="342900" marR="0" rtl="0" algn="l">
              <a:spcBef>
                <a:spcPts val="0"/>
              </a:spcBef>
              <a:spcAft>
                <a:spcPts val="0"/>
              </a:spcAft>
              <a:buNone/>
            </a:pPr>
            <a:r>
              <a:rPr lang="en-US" sz="2400">
                <a:solidFill>
                  <a:schemeClr val="dk1"/>
                </a:solidFill>
                <a:latin typeface="Arial"/>
                <a:ea typeface="Arial"/>
                <a:cs typeface="Arial"/>
                <a:sym typeface="Arial"/>
              </a:rPr>
              <a:t>13. Matematik tizimlaridan kaysilarini bilasiz?</a:t>
            </a:r>
            <a:endParaRPr/>
          </a:p>
          <a:p>
            <a:pPr indent="-342900" lvl="0" marL="342900" marR="0" rtl="0" algn="l">
              <a:spcBef>
                <a:spcPts val="0"/>
              </a:spcBef>
              <a:spcAft>
                <a:spcPts val="0"/>
              </a:spcAft>
              <a:buNone/>
            </a:pPr>
            <a:r>
              <a:rPr lang="en-US" sz="2400">
                <a:solidFill>
                  <a:schemeClr val="dk1"/>
                </a:solidFill>
                <a:latin typeface="Arial"/>
                <a:ea typeface="Arial"/>
                <a:cs typeface="Arial"/>
                <a:sym typeface="Arial"/>
              </a:rPr>
              <a:t>14. Kompyuter matematika tizimlariga misol keltiring?</a:t>
            </a:r>
            <a:endParaRPr/>
          </a:p>
          <a:p>
            <a:pPr indent="-342900" lvl="0" marL="342900" marR="0" rtl="0" algn="l">
              <a:spcBef>
                <a:spcPts val="0"/>
              </a:spcBef>
              <a:spcAft>
                <a:spcPts val="0"/>
              </a:spcAft>
              <a:buNone/>
            </a:pPr>
            <a:r>
              <a:rPr lang="en-US" sz="2400">
                <a:solidFill>
                  <a:schemeClr val="dk1"/>
                </a:solidFill>
                <a:latin typeface="Arial"/>
                <a:ea typeface="Arial"/>
                <a:cs typeface="Arial"/>
                <a:sym typeface="Arial"/>
              </a:rPr>
              <a:t>15. Har bir kompyuterda Muhandislik tahlil dastaklari        mavjudmi?</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41"/>
          <p:cNvSpPr txBox="1"/>
          <p:nvPr>
            <p:ph type="title"/>
          </p:nvPr>
        </p:nvSpPr>
        <p:spPr>
          <a:xfrm>
            <a:off x="2040397" y="353801"/>
            <a:ext cx="4662311"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800"/>
              <a:buFont typeface="Times New Roman"/>
              <a:buNone/>
            </a:pPr>
            <a:r>
              <a:rPr b="1" lang="en-US" sz="2800">
                <a:solidFill>
                  <a:srgbClr val="FF0000"/>
                </a:solidFill>
                <a:latin typeface="Times New Roman"/>
                <a:ea typeface="Times New Roman"/>
                <a:cs typeface="Times New Roman"/>
                <a:sym typeface="Times New Roman"/>
              </a:rPr>
              <a:t>Foydalanilgan adabiyotlar</a:t>
            </a:r>
            <a:endParaRPr sz="2800">
              <a:solidFill>
                <a:srgbClr val="FF0000"/>
              </a:solidFill>
              <a:latin typeface="Times New Roman"/>
              <a:ea typeface="Times New Roman"/>
              <a:cs typeface="Times New Roman"/>
              <a:sym typeface="Times New Roman"/>
            </a:endParaRPr>
          </a:p>
        </p:txBody>
      </p:sp>
      <p:sp>
        <p:nvSpPr>
          <p:cNvPr id="458" name="Google Shape;458;p41"/>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459" name="Google Shape;459;p41"/>
          <p:cNvSpPr/>
          <p:nvPr/>
        </p:nvSpPr>
        <p:spPr>
          <a:xfrm>
            <a:off x="1610184" y="6296756"/>
            <a:ext cx="598178" cy="56124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460" name="Google Shape;460;p41"/>
          <p:cNvSpPr txBox="1"/>
          <p:nvPr/>
        </p:nvSpPr>
        <p:spPr>
          <a:xfrm>
            <a:off x="592347" y="1018131"/>
            <a:ext cx="8801100" cy="5324535"/>
          </a:xfrm>
          <a:prstGeom prst="rect">
            <a:avLst/>
          </a:prstGeom>
          <a:noFill/>
          <a:ln>
            <a:noFill/>
          </a:ln>
        </p:spPr>
        <p:txBody>
          <a:bodyPr anchorCtr="0" anchor="t" bIns="45700" lIns="91425" spcFirstLastPara="1" rIns="91425" wrap="square" tIns="45700">
            <a:spAutoFit/>
          </a:bodyPr>
          <a:lstStyle/>
          <a:p>
            <a:pPr indent="-457200" lvl="0" marL="547688" marR="0" rtl="0" algn="l">
              <a:spcBef>
                <a:spcPts val="0"/>
              </a:spcBef>
              <a:spcAft>
                <a:spcPts val="0"/>
              </a:spcAft>
              <a:buClr>
                <a:schemeClr val="dk1"/>
              </a:buClr>
              <a:buSzPts val="2000"/>
              <a:buFont typeface="Malgun Gothic"/>
              <a:buAutoNum type="arabicPeriod"/>
            </a:pPr>
            <a:r>
              <a:rPr lang="en-US" sz="2000">
                <a:solidFill>
                  <a:schemeClr val="dk1"/>
                </a:solidFill>
                <a:latin typeface="Malgun Gothic"/>
                <a:ea typeface="Malgun Gothic"/>
                <a:cs typeface="Malgun Gothic"/>
                <a:sym typeface="Malgun Gothic"/>
              </a:rPr>
              <a:t>Luis Marrero. Computer Aided Engineering Analysis in Silicon Rubber Productions. </a:t>
            </a:r>
            <a:r>
              <a:rPr lang="en-US" sz="2000" u="sng">
                <a:solidFill>
                  <a:schemeClr val="dk1"/>
                </a:solidFill>
                <a:latin typeface="Malgun Gothic"/>
                <a:ea typeface="Malgun Gothic"/>
                <a:cs typeface="Malgun Gothic"/>
                <a:sym typeface="Malgun Gothic"/>
                <a:hlinkClick r:id="rId3">
                  <a:extLst>
                    <a:ext uri="{A12FA001-AC4F-418D-AE19-62706E023703}">
                      <ahyp:hlinkClr val="tx"/>
                    </a:ext>
                  </a:extLst>
                </a:hlinkClick>
              </a:rPr>
              <a:t>https://www.simtec-silicon.com/CAE-analysis-in-ISR-products</a:t>
            </a:r>
            <a:r>
              <a:rPr lang="en-US" sz="2000">
                <a:solidFill>
                  <a:schemeClr val="dk1"/>
                </a:solidFill>
                <a:latin typeface="Malgun Gothic"/>
                <a:ea typeface="Malgun Gothic"/>
                <a:cs typeface="Malgun Gothic"/>
                <a:sym typeface="Malgun Gothic"/>
              </a:rPr>
              <a:t>.</a:t>
            </a:r>
            <a:endParaRPr sz="2000">
              <a:solidFill>
                <a:schemeClr val="dk1"/>
              </a:solidFill>
              <a:latin typeface="Arial"/>
              <a:ea typeface="Arial"/>
              <a:cs typeface="Arial"/>
              <a:sym typeface="Arial"/>
            </a:endParaRPr>
          </a:p>
          <a:p>
            <a:pPr indent="-457200" lvl="0" marL="547688" marR="0" rtl="0" algn="l">
              <a:spcBef>
                <a:spcPts val="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T-FLEX Анализ 17: новые возможности инженерного анализа</a:t>
            </a:r>
            <a:endParaRPr sz="2000">
              <a:solidFill>
                <a:schemeClr val="dk1"/>
              </a:solidFill>
              <a:latin typeface="Arial"/>
              <a:ea typeface="Arial"/>
              <a:cs typeface="Arial"/>
              <a:sym typeface="Arial"/>
            </a:endParaRPr>
          </a:p>
          <a:p>
            <a:pPr indent="-457200" lvl="0" marL="547688" marR="0" rtl="0" algn="l">
              <a:spcBef>
                <a:spcPts val="0"/>
              </a:spcBef>
              <a:spcAft>
                <a:spcPts val="0"/>
              </a:spcAft>
              <a:buClr>
                <a:schemeClr val="dk1"/>
              </a:buClr>
              <a:buSzPts val="2000"/>
              <a:buFont typeface="Malgun Gothic"/>
              <a:buAutoNum type="arabicPeriod"/>
            </a:pPr>
            <a:r>
              <a:rPr lang="en-US" sz="2000" u="sng">
                <a:solidFill>
                  <a:schemeClr val="dk1"/>
                </a:solidFill>
                <a:latin typeface="Arial"/>
                <a:ea typeface="Arial"/>
                <a:cs typeface="Arial"/>
                <a:sym typeface="Arial"/>
                <a:hlinkClick r:id="rId4">
                  <a:extLst>
                    <a:ext uri="{A12FA001-AC4F-418D-AE19-62706E023703}">
                      <ahyp:hlinkClr val="tx"/>
                    </a:ext>
                  </a:extLst>
                </a:hlinkClick>
              </a:rPr>
              <a:t>https://www.comnews.ru/content/215634/2021-07-26/2021-w30/t-flex-analiz-17-novye-vozmozhnosti-inzhenernogo-analiza </a:t>
            </a:r>
            <a:endParaRPr sz="2000" u="sng">
              <a:solidFill>
                <a:schemeClr val="dk1"/>
              </a:solidFill>
              <a:latin typeface="Arial"/>
              <a:ea typeface="Arial"/>
              <a:cs typeface="Arial"/>
              <a:sym typeface="Arial"/>
            </a:endParaRPr>
          </a:p>
          <a:p>
            <a:pPr indent="-457200" lvl="0" marL="547688" marR="0" rtl="0" algn="l">
              <a:spcBef>
                <a:spcPts val="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Дежина И.Г. и др. Новые производственные технологии. М.: Издательский дом «Дело», 2015 273 стр.  </a:t>
            </a:r>
            <a:endParaRPr/>
          </a:p>
          <a:p>
            <a:pPr indent="-457200" lvl="0" marL="547688" marR="0" rtl="0" algn="l">
              <a:spcBef>
                <a:spcPts val="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Павлов С.И. САЕ – технологии в 2015 году: обзор достижений и анализ   рынка // CAD/CAM/CAE Observer. 2016. № 4 pp. 6-16 URL: </a:t>
            </a:r>
            <a:r>
              <a:rPr lang="en-US" sz="2000" u="sng">
                <a:solidFill>
                  <a:schemeClr val="dk1"/>
                </a:solidFill>
                <a:latin typeface="Arial"/>
                <a:ea typeface="Arial"/>
                <a:cs typeface="Arial"/>
                <a:sym typeface="Arial"/>
                <a:hlinkClick r:id="rId5">
                  <a:extLst>
                    <a:ext uri="{A12FA001-AC4F-418D-AE19-62706E023703}">
                      <ahyp:hlinkClr val="tx"/>
                    </a:ext>
                  </a:extLst>
                </a:hlinkClick>
              </a:rPr>
              <a:t>https://cadcamcae.lv/104</a:t>
            </a:r>
            <a:endParaRPr sz="2000">
              <a:solidFill>
                <a:schemeClr val="dk1"/>
              </a:solidFill>
              <a:latin typeface="Arial"/>
              <a:ea typeface="Arial"/>
              <a:cs typeface="Arial"/>
              <a:sym typeface="Arial"/>
            </a:endParaRPr>
          </a:p>
          <a:p>
            <a:pPr indent="-457200" lvl="0" marL="547688" marR="0" rtl="0" algn="l">
              <a:spcBef>
                <a:spcPts val="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Шаломеенко М. Инженерный анализ в среде SolidWorks Simulation:      новое в версии 2014. </a:t>
            </a:r>
            <a:r>
              <a:rPr lang="en-US" sz="2000" u="sng">
                <a:solidFill>
                  <a:schemeClr val="dk1"/>
                </a:solidFill>
                <a:latin typeface="Arial"/>
                <a:ea typeface="Arial"/>
                <a:cs typeface="Arial"/>
                <a:sym typeface="Arial"/>
                <a:hlinkClick r:id="rId6">
                  <a:extLst>
                    <a:ext uri="{A12FA001-AC4F-418D-AE19-62706E023703}">
                      <ahyp:hlinkClr val="tx"/>
                    </a:ext>
                  </a:extLst>
                </a:hlinkClick>
              </a:rPr>
              <a:t>https://isicad.ru/ru/articles.php?article_num=16587</a:t>
            </a:r>
            <a:r>
              <a:rPr lang="en-US" sz="2000">
                <a:solidFill>
                  <a:schemeClr val="dk1"/>
                </a:solidFill>
                <a:latin typeface="Arial"/>
                <a:ea typeface="Arial"/>
                <a:cs typeface="Arial"/>
                <a:sym typeface="Arial"/>
              </a:rPr>
              <a:t> </a:t>
            </a:r>
            <a:endParaRPr/>
          </a:p>
          <a:p>
            <a:pPr indent="-457200" lvl="0" marL="547688" marR="0" rtl="0" algn="l">
              <a:spcBef>
                <a:spcPts val="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Почепский О. CAE-система: что это за технология, для чего предназ-начены Computer-aided engineering программы. </a:t>
            </a:r>
            <a:r>
              <a:rPr lang="en-US" sz="2000" u="sng">
                <a:solidFill>
                  <a:schemeClr val="dk1"/>
                </a:solidFill>
                <a:latin typeface="Arial"/>
                <a:ea typeface="Arial"/>
                <a:cs typeface="Arial"/>
                <a:sym typeface="Arial"/>
                <a:hlinkClick r:id="rId7">
                  <a:extLst>
                    <a:ext uri="{A12FA001-AC4F-418D-AE19-62706E023703}">
                      <ahyp:hlinkClr val="tx"/>
                    </a:ext>
                  </a:extLst>
                </a:hlinkClick>
              </a:rPr>
              <a:t>https://www.cleverence.ru/articles/</a:t>
            </a:r>
            <a:r>
              <a:rPr lang="en-US" sz="2000">
                <a:solidFill>
                  <a:schemeClr val="dk1"/>
                </a:solidFill>
                <a:latin typeface="Arial"/>
                <a:ea typeface="Arial"/>
                <a:cs typeface="Arial"/>
                <a:sym typeface="Arial"/>
              </a:rPr>
              <a:t>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42"/>
          <p:cNvSpPr txBox="1"/>
          <p:nvPr>
            <p:ph type="title"/>
          </p:nvPr>
        </p:nvSpPr>
        <p:spPr>
          <a:xfrm>
            <a:off x="2040397" y="353801"/>
            <a:ext cx="4662311"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800"/>
              <a:buFont typeface="Times New Roman"/>
              <a:buNone/>
            </a:pPr>
            <a:r>
              <a:rPr b="1" lang="en-US" sz="2800">
                <a:solidFill>
                  <a:srgbClr val="FF0000"/>
                </a:solidFill>
                <a:latin typeface="Times New Roman"/>
                <a:ea typeface="Times New Roman"/>
                <a:cs typeface="Times New Roman"/>
                <a:sym typeface="Times New Roman"/>
              </a:rPr>
              <a:t>Foydalanilgan adabiyotlar</a:t>
            </a:r>
            <a:endParaRPr sz="2800">
              <a:solidFill>
                <a:srgbClr val="FF0000"/>
              </a:solidFill>
              <a:latin typeface="Times New Roman"/>
              <a:ea typeface="Times New Roman"/>
              <a:cs typeface="Times New Roman"/>
              <a:sym typeface="Times New Roman"/>
            </a:endParaRPr>
          </a:p>
        </p:txBody>
      </p:sp>
      <p:sp>
        <p:nvSpPr>
          <p:cNvPr id="466" name="Google Shape;466;p42"/>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467" name="Google Shape;467;p42"/>
          <p:cNvSpPr/>
          <p:nvPr/>
        </p:nvSpPr>
        <p:spPr>
          <a:xfrm>
            <a:off x="1595627" y="5469147"/>
            <a:ext cx="673120" cy="561244"/>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28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468" name="Google Shape;468;p42"/>
          <p:cNvSpPr txBox="1"/>
          <p:nvPr/>
        </p:nvSpPr>
        <p:spPr>
          <a:xfrm>
            <a:off x="871267" y="1086244"/>
            <a:ext cx="8100205" cy="4452501"/>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None/>
            </a:pPr>
            <a:r>
              <a:rPr lang="en-US" sz="2000">
                <a:solidFill>
                  <a:schemeClr val="dk1"/>
                </a:solidFill>
                <a:latin typeface="Arial"/>
                <a:ea typeface="Arial"/>
                <a:cs typeface="Arial"/>
                <a:sym typeface="Arial"/>
              </a:rPr>
              <a:t>8. Best Simulation &amp; CAE Software </a:t>
            </a:r>
            <a:r>
              <a:rPr lang="en-US" sz="2000" u="sng">
                <a:solidFill>
                  <a:schemeClr val="dk1"/>
                </a:solidFill>
                <a:latin typeface="Arial"/>
                <a:ea typeface="Arial"/>
                <a:cs typeface="Arial"/>
                <a:sym typeface="Arial"/>
                <a:hlinkClick r:id="rId3">
                  <a:extLst>
                    <a:ext uri="{A12FA001-AC4F-418D-AE19-62706E023703}">
                      <ahyp:hlinkClr val="tx"/>
                    </a:ext>
                  </a:extLst>
                </a:hlinkClick>
              </a:rPr>
              <a:t>https://www.g2.com/categories/simulation-cae</a:t>
            </a:r>
            <a:endParaRPr sz="2000">
              <a:solidFill>
                <a:schemeClr val="dk1"/>
              </a:solidFill>
              <a:latin typeface="Arial"/>
              <a:ea typeface="Arial"/>
              <a:cs typeface="Arial"/>
              <a:sym typeface="Arial"/>
            </a:endParaRPr>
          </a:p>
          <a:p>
            <a:pPr indent="-457200" lvl="0" marL="457200" marR="0" rtl="0" algn="l">
              <a:spcBef>
                <a:spcPts val="0"/>
              </a:spcBef>
              <a:spcAft>
                <a:spcPts val="0"/>
              </a:spcAft>
              <a:buNone/>
            </a:pPr>
            <a:r>
              <a:rPr lang="en-US" sz="2000">
                <a:solidFill>
                  <a:schemeClr val="dk1"/>
                </a:solidFill>
                <a:latin typeface="Arial"/>
                <a:ea typeface="Arial"/>
                <a:cs typeface="Arial"/>
                <a:sym typeface="Arial"/>
              </a:rPr>
              <a:t>9. </a:t>
            </a:r>
            <a:r>
              <a:rPr lang="en-US" sz="2000">
                <a:solidFill>
                  <a:schemeClr val="dk1"/>
                </a:solidFill>
                <a:latin typeface="Malgun Gothic"/>
                <a:ea typeface="Malgun Gothic"/>
                <a:cs typeface="Malgun Gothic"/>
                <a:sym typeface="Malgun Gothic"/>
              </a:rPr>
              <a:t>Ava Cohen. Innovations in the Computer-Aided Engineering (CAE) Software Market </a:t>
            </a:r>
            <a:r>
              <a:rPr lang="en-US" sz="2000" u="sng">
                <a:solidFill>
                  <a:schemeClr val="dk1"/>
                </a:solidFill>
                <a:latin typeface="Malgun Gothic"/>
                <a:ea typeface="Malgun Gothic"/>
                <a:cs typeface="Malgun Gothic"/>
                <a:sym typeface="Malgun Gothic"/>
                <a:hlinkClick r:id="rId4">
                  <a:extLst>
                    <a:ext uri="{A12FA001-AC4F-418D-AE19-62706E023703}">
                      <ahyp:hlinkClr val="tx"/>
                    </a:ext>
                  </a:extLst>
                </a:hlinkClick>
              </a:rPr>
              <a:t>https://www.verifiedmarketreports.com</a:t>
            </a:r>
            <a:r>
              <a:rPr lang="en-US" sz="2000" u="sng">
                <a:solidFill>
                  <a:schemeClr val="dk1"/>
                </a:solidFill>
                <a:latin typeface="Malgun Gothic"/>
                <a:ea typeface="Malgun Gothic"/>
                <a:cs typeface="Malgun Gothic"/>
                <a:sym typeface="Malgun Gothic"/>
              </a:rPr>
              <a:t> </a:t>
            </a:r>
            <a:endParaRPr sz="2000">
              <a:solidFill>
                <a:schemeClr val="dk1"/>
              </a:solidFill>
              <a:latin typeface="Arial"/>
              <a:ea typeface="Arial"/>
              <a:cs typeface="Arial"/>
              <a:sym typeface="Arial"/>
            </a:endParaRPr>
          </a:p>
          <a:p>
            <a:pPr indent="-457200" lvl="0" marL="457200" marR="0" rtl="0" algn="l">
              <a:spcBef>
                <a:spcPts val="0"/>
              </a:spcBef>
              <a:spcAft>
                <a:spcPts val="0"/>
              </a:spcAft>
              <a:buNone/>
            </a:pPr>
            <a:r>
              <a:rPr lang="en-US" sz="2000">
                <a:solidFill>
                  <a:schemeClr val="dk1"/>
                </a:solidFill>
                <a:latin typeface="Arial"/>
                <a:ea typeface="Arial"/>
                <a:cs typeface="Arial"/>
                <a:sym typeface="Arial"/>
              </a:rPr>
              <a:t>10. Арсенал современного инженера. Проспект Autodesk. </a:t>
            </a:r>
            <a:r>
              <a:rPr lang="en-US" sz="2000" u="sng">
                <a:solidFill>
                  <a:schemeClr val="dk1"/>
                </a:solidFill>
                <a:latin typeface="Arial"/>
                <a:ea typeface="Arial"/>
                <a:cs typeface="Arial"/>
                <a:sym typeface="Arial"/>
                <a:hlinkClick r:id="rId5">
                  <a:extLst>
                    <a:ext uri="{A12FA001-AC4F-418D-AE19-62706E023703}">
                      <ahyp:hlinkClr val="tx"/>
                    </a:ext>
                  </a:extLst>
                </a:hlinkClick>
              </a:rPr>
              <a:t>https://damassets.autodesk.net/content/dam/autodesk/www/campaigns/emea/docs/ru/fy18-mechanical-engineer-modern-toolkit-ebook-ru.pdf</a:t>
            </a:r>
            <a:r>
              <a:rPr lang="en-US" sz="2000">
                <a:solidFill>
                  <a:schemeClr val="dk1"/>
                </a:solidFill>
                <a:latin typeface="Arial"/>
                <a:ea typeface="Arial"/>
                <a:cs typeface="Arial"/>
                <a:sym typeface="Arial"/>
              </a:rPr>
              <a:t> </a:t>
            </a:r>
            <a:endParaRPr/>
          </a:p>
          <a:p>
            <a:pPr indent="-457200" lvl="0" marL="457200" marR="0" rtl="0" algn="l">
              <a:spcBef>
                <a:spcPts val="0"/>
              </a:spcBef>
              <a:spcAft>
                <a:spcPts val="0"/>
              </a:spcAft>
              <a:buNone/>
            </a:pPr>
            <a:r>
              <a:rPr lang="en-US" sz="2000">
                <a:solidFill>
                  <a:schemeClr val="dk1"/>
                </a:solidFill>
                <a:latin typeface="Arial"/>
                <a:ea typeface="Arial"/>
                <a:cs typeface="Arial"/>
                <a:sym typeface="Arial"/>
              </a:rPr>
              <a:t>11. Top 10 Companies in Computer Aided Engineering (CAE) Market. </a:t>
            </a:r>
            <a:r>
              <a:rPr lang="en-US" sz="2000" u="sng">
                <a:solidFill>
                  <a:schemeClr val="dk1"/>
                </a:solidFill>
                <a:latin typeface="Arial"/>
                <a:ea typeface="Arial"/>
                <a:cs typeface="Arial"/>
                <a:sym typeface="Arial"/>
                <a:hlinkClick r:id="rId6">
                  <a:extLst>
                    <a:ext uri="{A12FA001-AC4F-418D-AE19-62706E023703}">
                      <ahyp:hlinkClr val="tx"/>
                    </a:ext>
                  </a:extLst>
                </a:hlinkClick>
              </a:rPr>
              <a:t>https://www.linkedin.com/pulse/top-10-companies-computer-aided-engineering/</a:t>
            </a:r>
            <a:r>
              <a:rPr lang="en-US" sz="2000">
                <a:solidFill>
                  <a:schemeClr val="dk1"/>
                </a:solidFill>
                <a:latin typeface="Arial"/>
                <a:ea typeface="Arial"/>
                <a:cs typeface="Arial"/>
                <a:sym typeface="Arial"/>
              </a:rPr>
              <a:t> </a:t>
            </a:r>
            <a:endParaRPr/>
          </a:p>
          <a:p>
            <a:pPr indent="-457200" lvl="0" marL="457200" marR="0" rtl="0" algn="l">
              <a:spcBef>
                <a:spcPts val="0"/>
              </a:spcBef>
              <a:spcAft>
                <a:spcPts val="0"/>
              </a:spcAft>
              <a:buNone/>
            </a:pPr>
            <a:r>
              <a:rPr lang="en-US" sz="2000">
                <a:solidFill>
                  <a:schemeClr val="dk1"/>
                </a:solidFill>
                <a:latin typeface="Arial"/>
                <a:ea typeface="Arial"/>
                <a:cs typeface="Arial"/>
                <a:sym typeface="Arial"/>
              </a:rPr>
              <a:t>12. </a:t>
            </a:r>
            <a:r>
              <a:rPr lang="en-US" sz="2000">
                <a:solidFill>
                  <a:schemeClr val="dk1"/>
                </a:solidFill>
                <a:latin typeface="Malgun Gothic"/>
                <a:ea typeface="Malgun Gothic"/>
                <a:cs typeface="Malgun Gothic"/>
                <a:sym typeface="Malgun Gothic"/>
              </a:rPr>
              <a:t>Zamonaviy CAE Tizimlar </a:t>
            </a:r>
            <a:r>
              <a:rPr lang="en-US" sz="2000" u="sng">
                <a:solidFill>
                  <a:schemeClr val="dk1"/>
                </a:solidFill>
                <a:latin typeface="Malgun Gothic"/>
                <a:ea typeface="Malgun Gothic"/>
                <a:cs typeface="Malgun Gothic"/>
                <a:sym typeface="Malgun Gothic"/>
                <a:hlinkClick r:id="rId7">
                  <a:extLst>
                    <a:ext uri="{A12FA001-AC4F-418D-AE19-62706E023703}">
                      <ahyp:hlinkClr val="tx"/>
                    </a:ext>
                  </a:extLst>
                </a:hlinkClick>
              </a:rPr>
              <a:t>https://bstudy.net/983270/tehnika/primery_sovremennyh_sistem</a:t>
            </a:r>
            <a:r>
              <a:rPr lang="en-US" sz="2000">
                <a:solidFill>
                  <a:schemeClr val="dk1"/>
                </a:solidFill>
                <a:latin typeface="Arial"/>
                <a:ea typeface="Arial"/>
                <a:cs typeface="Arial"/>
                <a:sym typeface="Arial"/>
              </a:rPr>
              <a:t> </a:t>
            </a:r>
            <a:endParaRPr/>
          </a:p>
          <a:p>
            <a:pPr indent="-330199" lvl="0" marL="547688" marR="0" rtl="0" algn="l">
              <a:spcBef>
                <a:spcPts val="0"/>
              </a:spcBef>
              <a:spcAft>
                <a:spcPts val="0"/>
              </a:spcAft>
              <a:buClr>
                <a:schemeClr val="dk1"/>
              </a:buClr>
              <a:buSzPts val="2000"/>
              <a:buFont typeface="Malgun Gothic"/>
              <a:buNone/>
            </a:pPr>
            <a:r>
              <a:t/>
            </a:r>
            <a:endParaRPr sz="2000">
              <a:solidFill>
                <a:schemeClr val="dk1"/>
              </a:solidFill>
              <a:latin typeface="Arial"/>
              <a:ea typeface="Arial"/>
              <a:cs typeface="Arial"/>
              <a:sym typeface="Arial"/>
            </a:endParaRPr>
          </a:p>
          <a:p>
            <a:pPr indent="-330199" lvl="0" marL="547688" marR="0" rtl="0" algn="l">
              <a:spcBef>
                <a:spcPts val="400"/>
              </a:spcBef>
              <a:spcAft>
                <a:spcPts val="0"/>
              </a:spcAft>
              <a:buClr>
                <a:schemeClr val="dk1"/>
              </a:buClr>
              <a:buSzPts val="2000"/>
              <a:buFont typeface="Malgun Gothic"/>
              <a:buNone/>
            </a:pPr>
            <a:r>
              <a:t/>
            </a:r>
            <a:endParaRPr sz="2000">
              <a:solidFill>
                <a:schemeClr val="dk1"/>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sp>
        <p:nvSpPr>
          <p:cNvPr id="473" name="Google Shape;473;p43"/>
          <p:cNvSpPr txBox="1"/>
          <p:nvPr>
            <p:ph type="title"/>
          </p:nvPr>
        </p:nvSpPr>
        <p:spPr>
          <a:xfrm>
            <a:off x="2977469" y="368915"/>
            <a:ext cx="3461662"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800"/>
              <a:buFont typeface="Arial"/>
              <a:buNone/>
            </a:pPr>
            <a:r>
              <a:rPr lang="en-US" sz="2800">
                <a:solidFill>
                  <a:srgbClr val="FF0000"/>
                </a:solidFill>
                <a:latin typeface="Arial"/>
                <a:ea typeface="Arial"/>
                <a:cs typeface="Arial"/>
                <a:sym typeface="Arial"/>
              </a:rPr>
              <a:t>Qayta aloqa uchun</a:t>
            </a:r>
            <a:endParaRPr sz="2800">
              <a:solidFill>
                <a:srgbClr val="FF0000"/>
              </a:solidFill>
              <a:latin typeface="Arial"/>
              <a:ea typeface="Arial"/>
              <a:cs typeface="Arial"/>
              <a:sym typeface="Arial"/>
            </a:endParaRPr>
          </a:p>
        </p:txBody>
      </p:sp>
      <p:sp>
        <p:nvSpPr>
          <p:cNvPr id="474" name="Google Shape;474;p43"/>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475" name="Google Shape;475;p43"/>
          <p:cNvSpPr/>
          <p:nvPr/>
        </p:nvSpPr>
        <p:spPr>
          <a:xfrm>
            <a:off x="974525" y="6087720"/>
            <a:ext cx="556563" cy="527773"/>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lang="en-US" sz="2600">
                <a:solidFill>
                  <a:srgbClr val="000000"/>
                </a:solidFill>
                <a:latin typeface="Arial"/>
                <a:ea typeface="Arial"/>
                <a:cs typeface="Arial"/>
                <a:sym typeface="Arial"/>
              </a:rPr>
              <a:t>‹#›</a:t>
            </a:fld>
            <a:endParaRPr sz="1800">
              <a:solidFill>
                <a:schemeClr val="dk1"/>
              </a:solidFill>
              <a:latin typeface="Malgun Gothic"/>
              <a:ea typeface="Malgun Gothic"/>
              <a:cs typeface="Malgun Gothic"/>
              <a:sym typeface="Malgun Gothic"/>
            </a:endParaRPr>
          </a:p>
        </p:txBody>
      </p:sp>
      <p:sp>
        <p:nvSpPr>
          <p:cNvPr id="476" name="Google Shape;476;p43"/>
          <p:cNvSpPr txBox="1"/>
          <p:nvPr/>
        </p:nvSpPr>
        <p:spPr>
          <a:xfrm>
            <a:off x="1503848" y="1579418"/>
            <a:ext cx="7934876" cy="3416320"/>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None/>
            </a:pPr>
            <a:r>
              <a:rPr b="1" lang="en-US" sz="5400">
                <a:solidFill>
                  <a:srgbClr val="FF0000"/>
                </a:solidFill>
                <a:latin typeface="Malgun Gothic"/>
                <a:ea typeface="Malgun Gothic"/>
                <a:cs typeface="Malgun Gothic"/>
                <a:sym typeface="Malgun Gothic"/>
              </a:rPr>
              <a:t>Savollar,</a:t>
            </a:r>
            <a:br>
              <a:rPr b="1" lang="en-US" sz="5400">
                <a:solidFill>
                  <a:srgbClr val="FF0000"/>
                </a:solidFill>
                <a:latin typeface="Malgun Gothic"/>
                <a:ea typeface="Malgun Gothic"/>
                <a:cs typeface="Malgun Gothic"/>
                <a:sym typeface="Malgun Gothic"/>
              </a:rPr>
            </a:br>
            <a:r>
              <a:rPr b="1" lang="en-US" sz="5400">
                <a:solidFill>
                  <a:srgbClr val="FF0000"/>
                </a:solidFill>
                <a:latin typeface="Malgun Gothic"/>
                <a:ea typeface="Malgun Gothic"/>
                <a:cs typeface="Malgun Gothic"/>
                <a:sym typeface="Malgun Gothic"/>
              </a:rPr>
              <a:t>qo’shimchalar,</a:t>
            </a:r>
            <a:br>
              <a:rPr b="1" lang="en-US" sz="5400">
                <a:solidFill>
                  <a:srgbClr val="FF0000"/>
                </a:solidFill>
                <a:latin typeface="Malgun Gothic"/>
                <a:ea typeface="Malgun Gothic"/>
                <a:cs typeface="Malgun Gothic"/>
                <a:sym typeface="Malgun Gothic"/>
              </a:rPr>
            </a:br>
            <a:r>
              <a:rPr b="1" lang="en-US" sz="5400">
                <a:solidFill>
                  <a:srgbClr val="FF0000"/>
                </a:solidFill>
                <a:latin typeface="Malgun Gothic"/>
                <a:ea typeface="Malgun Gothic"/>
                <a:cs typeface="Malgun Gothic"/>
                <a:sym typeface="Malgun Gothic"/>
              </a:rPr>
              <a:t>	e’tirozlar, </a:t>
            </a:r>
            <a:br>
              <a:rPr b="1" lang="en-US" sz="5400">
                <a:solidFill>
                  <a:srgbClr val="FF0000"/>
                </a:solidFill>
                <a:latin typeface="Malgun Gothic"/>
                <a:ea typeface="Malgun Gothic"/>
                <a:cs typeface="Malgun Gothic"/>
                <a:sym typeface="Malgun Gothic"/>
              </a:rPr>
            </a:br>
            <a:r>
              <a:rPr b="1" lang="en-US" sz="5400">
                <a:solidFill>
                  <a:srgbClr val="FF0000"/>
                </a:solidFill>
                <a:latin typeface="Malgun Gothic"/>
                <a:ea typeface="Malgun Gothic"/>
                <a:cs typeface="Malgun Gothic"/>
                <a:sym typeface="Malgun Gothic"/>
              </a:rPr>
              <a:t>		takliflar?</a:t>
            </a:r>
            <a:r>
              <a:rPr lang="en-US" sz="5400">
                <a:solidFill>
                  <a:schemeClr val="dk1"/>
                </a:solidFill>
                <a:latin typeface="Malgun Gothic"/>
                <a:ea typeface="Malgun Gothic"/>
                <a:cs typeface="Malgun Gothic"/>
                <a:sym typeface="Malgun Gothic"/>
              </a:rPr>
              <a:t> </a:t>
            </a:r>
            <a:endParaRPr sz="5400">
              <a:solidFill>
                <a:schemeClr val="dk1"/>
              </a:solidFill>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p44"/>
          <p:cNvSpPr txBox="1"/>
          <p:nvPr>
            <p:ph type="title"/>
          </p:nvPr>
        </p:nvSpPr>
        <p:spPr>
          <a:xfrm>
            <a:off x="3234407" y="368915"/>
            <a:ext cx="3915771"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800"/>
              <a:buFont typeface="Times New Roman"/>
              <a:buNone/>
            </a:pPr>
            <a:r>
              <a:rPr lang="en-US" sz="2800">
                <a:solidFill>
                  <a:srgbClr val="FF0000"/>
                </a:solidFill>
                <a:latin typeface="Times New Roman"/>
                <a:ea typeface="Times New Roman"/>
                <a:cs typeface="Times New Roman"/>
                <a:sym typeface="Times New Roman"/>
              </a:rPr>
              <a:t>Qayta aloqa uchun</a:t>
            </a:r>
            <a:endParaRPr sz="2800">
              <a:solidFill>
                <a:srgbClr val="FF0000"/>
              </a:solidFill>
              <a:latin typeface="Times New Roman"/>
              <a:ea typeface="Times New Roman"/>
              <a:cs typeface="Times New Roman"/>
              <a:sym typeface="Times New Roman"/>
            </a:endParaRPr>
          </a:p>
        </p:txBody>
      </p:sp>
      <p:sp>
        <p:nvSpPr>
          <p:cNvPr id="482" name="Google Shape;482;p44"/>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483" name="Google Shape;483;p44"/>
          <p:cNvSpPr/>
          <p:nvPr/>
        </p:nvSpPr>
        <p:spPr>
          <a:xfrm>
            <a:off x="974525" y="6087720"/>
            <a:ext cx="556563" cy="527773"/>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lang="en-US" sz="2600">
                <a:solidFill>
                  <a:srgbClr val="000000"/>
                </a:solidFill>
                <a:latin typeface="Arial"/>
                <a:ea typeface="Arial"/>
                <a:cs typeface="Arial"/>
                <a:sym typeface="Arial"/>
              </a:rPr>
              <a:t>‹#›</a:t>
            </a:fld>
            <a:endParaRPr sz="1800">
              <a:solidFill>
                <a:schemeClr val="dk1"/>
              </a:solidFill>
              <a:latin typeface="Malgun Gothic"/>
              <a:ea typeface="Malgun Gothic"/>
              <a:cs typeface="Malgun Gothic"/>
              <a:sym typeface="Malgun Gothic"/>
            </a:endParaRPr>
          </a:p>
        </p:txBody>
      </p:sp>
      <p:sp>
        <p:nvSpPr>
          <p:cNvPr id="484" name="Google Shape;484;p44"/>
          <p:cNvSpPr txBox="1"/>
          <p:nvPr/>
        </p:nvSpPr>
        <p:spPr>
          <a:xfrm>
            <a:off x="1118440" y="1209125"/>
            <a:ext cx="10285110" cy="4678204"/>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None/>
            </a:pPr>
            <a:r>
              <a:rPr b="1" lang="en-US" sz="3600">
                <a:solidFill>
                  <a:srgbClr val="FF0000"/>
                </a:solidFill>
                <a:latin typeface="Malgun Gothic"/>
                <a:ea typeface="Malgun Gothic"/>
                <a:cs typeface="Malgun Gothic"/>
                <a:sym typeface="Malgun Gothic"/>
              </a:rPr>
              <a:t>Murojat uchun:</a:t>
            </a:r>
            <a:br>
              <a:rPr b="1" lang="en-US" sz="3600">
                <a:solidFill>
                  <a:srgbClr val="FF0000"/>
                </a:solidFill>
                <a:latin typeface="Malgun Gothic"/>
                <a:ea typeface="Malgun Gothic"/>
                <a:cs typeface="Malgun Gothic"/>
                <a:sym typeface="Malgun Gothic"/>
              </a:rPr>
            </a:br>
            <a:r>
              <a:rPr b="1" lang="en-US" sz="3600">
                <a:solidFill>
                  <a:srgbClr val="FF0000"/>
                </a:solidFill>
                <a:latin typeface="Malgun Gothic"/>
                <a:ea typeface="Malgun Gothic"/>
                <a:cs typeface="Malgun Gothic"/>
                <a:sym typeface="Malgun Gothic"/>
              </a:rPr>
              <a:t>Farg’ona politexnika instituti, </a:t>
            </a:r>
            <a:endParaRPr/>
          </a:p>
          <a:p>
            <a:pPr indent="-457200" lvl="0" marL="457200" marR="0" rtl="0" algn="l">
              <a:spcBef>
                <a:spcPts val="0"/>
              </a:spcBef>
              <a:spcAft>
                <a:spcPts val="0"/>
              </a:spcAft>
              <a:buNone/>
            </a:pPr>
            <a:r>
              <a:rPr b="1" lang="en-US" sz="3600">
                <a:solidFill>
                  <a:srgbClr val="FF0000"/>
                </a:solidFill>
                <a:latin typeface="Malgun Gothic"/>
                <a:ea typeface="Malgun Gothic"/>
                <a:cs typeface="Malgun Gothic"/>
                <a:sym typeface="Malgun Gothic"/>
              </a:rPr>
              <a:t>	Mashinasozlik texnologiyalari </a:t>
            </a:r>
            <a:endParaRPr/>
          </a:p>
          <a:p>
            <a:pPr indent="-457200" lvl="0" marL="457200" marR="0" rtl="0" algn="l">
              <a:spcBef>
                <a:spcPts val="0"/>
              </a:spcBef>
              <a:spcAft>
                <a:spcPts val="0"/>
              </a:spcAft>
              <a:buNone/>
            </a:pPr>
            <a:r>
              <a:rPr b="1" lang="en-US" sz="3600">
                <a:solidFill>
                  <a:srgbClr val="FF0000"/>
                </a:solidFill>
                <a:latin typeface="Malgun Gothic"/>
                <a:ea typeface="Malgun Gothic"/>
                <a:cs typeface="Malgun Gothic"/>
                <a:sym typeface="Malgun Gothic"/>
              </a:rPr>
              <a:t>	va avtomatlashtirish kafedrasi, </a:t>
            </a:r>
            <a:br>
              <a:rPr b="1" lang="en-US" sz="3600">
                <a:solidFill>
                  <a:srgbClr val="FF0000"/>
                </a:solidFill>
                <a:latin typeface="Malgun Gothic"/>
                <a:ea typeface="Malgun Gothic"/>
                <a:cs typeface="Malgun Gothic"/>
                <a:sym typeface="Malgun Gothic"/>
              </a:rPr>
            </a:br>
            <a:r>
              <a:rPr b="1" lang="en-US" sz="3600">
                <a:solidFill>
                  <a:srgbClr val="FF0000"/>
                </a:solidFill>
                <a:latin typeface="Malgun Gothic"/>
                <a:ea typeface="Malgun Gothic"/>
                <a:cs typeface="Malgun Gothic"/>
                <a:sym typeface="Malgun Gothic"/>
              </a:rPr>
              <a:t>t.f.n., dotsent – </a:t>
            </a:r>
            <a:endParaRPr/>
          </a:p>
          <a:p>
            <a:pPr indent="-457200" lvl="0" marL="457200" marR="0" rtl="0" algn="l">
              <a:spcBef>
                <a:spcPts val="0"/>
              </a:spcBef>
              <a:spcAft>
                <a:spcPts val="0"/>
              </a:spcAft>
              <a:buNone/>
            </a:pPr>
            <a:r>
              <a:rPr b="1" lang="en-US" sz="3600">
                <a:solidFill>
                  <a:srgbClr val="FF0000"/>
                </a:solidFill>
                <a:latin typeface="Malgun Gothic"/>
                <a:ea typeface="Malgun Gothic"/>
                <a:cs typeface="Malgun Gothic"/>
                <a:sym typeface="Malgun Gothic"/>
              </a:rPr>
              <a:t>	Teshabayev Anvar Ergashevich </a:t>
            </a:r>
            <a:br>
              <a:rPr b="1" lang="en-US" sz="3600">
                <a:solidFill>
                  <a:srgbClr val="FF0000"/>
                </a:solidFill>
                <a:latin typeface="Malgun Gothic"/>
                <a:ea typeface="Malgun Gothic"/>
                <a:cs typeface="Malgun Gothic"/>
                <a:sym typeface="Malgun Gothic"/>
              </a:rPr>
            </a:br>
            <a:br>
              <a:rPr b="1" lang="en-US" sz="1000">
                <a:solidFill>
                  <a:srgbClr val="FF0000"/>
                </a:solidFill>
                <a:latin typeface="Malgun Gothic"/>
                <a:ea typeface="Malgun Gothic"/>
                <a:cs typeface="Malgun Gothic"/>
                <a:sym typeface="Malgun Gothic"/>
              </a:rPr>
            </a:br>
            <a:r>
              <a:rPr b="1" lang="en-US" sz="3600">
                <a:solidFill>
                  <a:srgbClr val="FF0000"/>
                </a:solidFill>
                <a:latin typeface="Malgun Gothic"/>
                <a:ea typeface="Malgun Gothic"/>
                <a:cs typeface="Malgun Gothic"/>
                <a:sym typeface="Malgun Gothic"/>
              </a:rPr>
              <a:t>e-mail: </a:t>
            </a:r>
            <a:r>
              <a:rPr b="1" lang="en-US" sz="3600" u="sng">
                <a:solidFill>
                  <a:srgbClr val="FF0000"/>
                </a:solidFill>
                <a:latin typeface="Malgun Gothic"/>
                <a:ea typeface="Malgun Gothic"/>
                <a:cs typeface="Malgun Gothic"/>
                <a:sym typeface="Malgun Gothic"/>
                <a:hlinkClick r:id="rId3">
                  <a:extLst>
                    <a:ext uri="{A12FA001-AC4F-418D-AE19-62706E023703}">
                      <ahyp:hlinkClr val="tx"/>
                    </a:ext>
                  </a:extLst>
                </a:hlinkClick>
              </a:rPr>
              <a:t>ateshabaev1958@gmail.com</a:t>
            </a:r>
            <a:br>
              <a:rPr b="1" lang="en-US" sz="3600">
                <a:solidFill>
                  <a:srgbClr val="FF0000"/>
                </a:solidFill>
                <a:latin typeface="Malgun Gothic"/>
                <a:ea typeface="Malgun Gothic"/>
                <a:cs typeface="Malgun Gothic"/>
                <a:sym typeface="Malgun Gothic"/>
              </a:rPr>
            </a:br>
            <a:r>
              <a:rPr b="1" lang="en-US" sz="3600">
                <a:solidFill>
                  <a:srgbClr val="FF0000"/>
                </a:solidFill>
                <a:latin typeface="Malgun Gothic"/>
                <a:ea typeface="Malgun Gothic"/>
                <a:cs typeface="Malgun Gothic"/>
                <a:sym typeface="Malgun Gothic"/>
              </a:rPr>
              <a:t>Phone: +998 93 252 -6488</a:t>
            </a:r>
            <a:endParaRPr b="1" sz="3600">
              <a:solidFill>
                <a:schemeClr val="dk1"/>
              </a:solidFill>
              <a:latin typeface="Times New Roman"/>
              <a:ea typeface="Times New Roman"/>
              <a:cs typeface="Times New Roman"/>
              <a:sym typeface="Times New Roman"/>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8" name="Shape 488"/>
        <p:cNvGrpSpPr/>
        <p:nvPr/>
      </p:nvGrpSpPr>
      <p:grpSpPr>
        <a:xfrm>
          <a:off x="0" y="0"/>
          <a:ext cx="0" cy="0"/>
          <a:chOff x="0" y="0"/>
          <a:chExt cx="0" cy="0"/>
        </a:xfrm>
      </p:grpSpPr>
      <p:sp>
        <p:nvSpPr>
          <p:cNvPr id="489" name="Google Shape;489;p45"/>
          <p:cNvSpPr txBox="1"/>
          <p:nvPr/>
        </p:nvSpPr>
        <p:spPr>
          <a:xfrm>
            <a:off x="9534582" y="4573905"/>
            <a:ext cx="2514857" cy="2195848"/>
          </a:xfrm>
          <a:prstGeom prst="rect">
            <a:avLst/>
          </a:prstGeom>
          <a:noFill/>
          <a:ln>
            <a:noFill/>
          </a:ln>
        </p:spPr>
        <p:txBody>
          <a:bodyPr anchorCtr="0" anchor="t" bIns="45700" lIns="91425" spcFirstLastPara="1" rIns="91425" wrap="square" tIns="45700">
            <a:normAutofit fontScale="92500"/>
          </a:bodyPr>
          <a:lstStyle/>
          <a:p>
            <a:pPr indent="-234950" lvl="0" marL="228600" marR="0" rtl="0" algn="l">
              <a:lnSpc>
                <a:spcPct val="90000"/>
              </a:lnSpc>
              <a:spcBef>
                <a:spcPts val="0"/>
              </a:spcBef>
              <a:spcAft>
                <a:spcPts val="0"/>
              </a:spcAft>
              <a:buClr>
                <a:srgbClr val="D0CECE"/>
              </a:buClr>
              <a:buSzPct val="100000"/>
              <a:buFont typeface="Arial"/>
              <a:buChar char="•"/>
            </a:pPr>
            <a:r>
              <a:rPr lang="en-US" sz="4000">
                <a:solidFill>
                  <a:srgbClr val="D0CECE"/>
                </a:solidFill>
                <a:latin typeface="Arial"/>
                <a:ea typeface="Arial"/>
                <a:cs typeface="Arial"/>
                <a:sym typeface="Arial"/>
              </a:rPr>
              <a:t>Please leave this place empty.</a:t>
            </a:r>
            <a:endParaRPr sz="4000">
              <a:solidFill>
                <a:srgbClr val="D0CECE"/>
              </a:solidFill>
              <a:latin typeface="Arial"/>
              <a:ea typeface="Arial"/>
              <a:cs typeface="Arial"/>
              <a:sym typeface="Arial"/>
            </a:endParaRPr>
          </a:p>
        </p:txBody>
      </p:sp>
      <p:sp>
        <p:nvSpPr>
          <p:cNvPr id="490" name="Google Shape;490;p45"/>
          <p:cNvSpPr txBox="1"/>
          <p:nvPr>
            <p:ph idx="1" type="body"/>
          </p:nvPr>
        </p:nvSpPr>
        <p:spPr>
          <a:xfrm>
            <a:off x="2229321" y="2440919"/>
            <a:ext cx="7243451" cy="717918"/>
          </a:xfrm>
          <a:prstGeom prst="rect">
            <a:avLst/>
          </a:prstGeom>
          <a:noFill/>
          <a:ln>
            <a:noFill/>
          </a:ln>
        </p:spPr>
        <p:txBody>
          <a:bodyPr anchorCtr="0" anchor="t" bIns="45700" lIns="91425" spcFirstLastPara="1" rIns="91425" wrap="square" tIns="45700">
            <a:noAutofit/>
          </a:bodyPr>
          <a:lstStyle/>
          <a:p>
            <a:pPr indent="-252000" lvl="0" marL="252000" rtl="0" algn="l">
              <a:lnSpc>
                <a:spcPct val="90000"/>
              </a:lnSpc>
              <a:spcBef>
                <a:spcPts val="0"/>
              </a:spcBef>
              <a:spcAft>
                <a:spcPts val="0"/>
              </a:spcAft>
              <a:buSzPts val="3200"/>
              <a:buNone/>
            </a:pPr>
            <a:r>
              <a:rPr b="1" lang="en-US" sz="4000">
                <a:solidFill>
                  <a:srgbClr val="FF0000"/>
                </a:solidFill>
                <a:latin typeface="Arial"/>
                <a:ea typeface="Arial"/>
                <a:cs typeface="Arial"/>
                <a:sym typeface="Arial"/>
              </a:rPr>
              <a:t>E’tiboringiz uchun rahmat!</a:t>
            </a:r>
            <a:br>
              <a:rPr b="1" lang="en-US" sz="4000">
                <a:solidFill>
                  <a:srgbClr val="FF0000"/>
                </a:solidFill>
                <a:latin typeface="Arial"/>
                <a:ea typeface="Arial"/>
                <a:cs typeface="Arial"/>
                <a:sym typeface="Arial"/>
              </a:rPr>
            </a:br>
            <a:endParaRPr sz="4000">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테마">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2021-04-29T04:21:21Z</dcterms:created>
  <dc:creator>최성실</dc:creator>
</cp:coreProperties>
</file>