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diagrams/colors1.xml" ContentType="application/vnd.openxmlformats-officedocument.drawingml.diagramColors+xml"/>
  <Default Extension="svg" ContentType="image/svg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diagrams/colors2.xml" ContentType="application/vnd.openxmlformats-officedocument.drawingml.diagramColors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diagrams/layout2.xml" ContentType="application/vnd.openxmlformats-officedocument.drawingml.diagram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48"/>
  </p:notesMasterIdLst>
  <p:handoutMasterIdLst>
    <p:handoutMasterId r:id="rId49"/>
  </p:handoutMasterIdLst>
  <p:sldIdLst>
    <p:sldId id="256" r:id="rId2"/>
    <p:sldId id="257" r:id="rId3"/>
    <p:sldId id="525" r:id="rId4"/>
    <p:sldId id="526" r:id="rId5"/>
    <p:sldId id="495" r:id="rId6"/>
    <p:sldId id="503" r:id="rId7"/>
    <p:sldId id="504" r:id="rId8"/>
    <p:sldId id="505" r:id="rId9"/>
    <p:sldId id="506" r:id="rId10"/>
    <p:sldId id="509" r:id="rId11"/>
    <p:sldId id="511" r:id="rId12"/>
    <p:sldId id="513" r:id="rId13"/>
    <p:sldId id="514" r:id="rId14"/>
    <p:sldId id="516" r:id="rId15"/>
    <p:sldId id="517" r:id="rId16"/>
    <p:sldId id="519" r:id="rId17"/>
    <p:sldId id="527" r:id="rId18"/>
    <p:sldId id="518" r:id="rId19"/>
    <p:sldId id="496" r:id="rId20"/>
    <p:sldId id="497" r:id="rId21"/>
    <p:sldId id="522" r:id="rId22"/>
    <p:sldId id="501" r:id="rId23"/>
    <p:sldId id="528" r:id="rId24"/>
    <p:sldId id="529" r:id="rId25"/>
    <p:sldId id="530" r:id="rId26"/>
    <p:sldId id="531" r:id="rId27"/>
    <p:sldId id="532" r:id="rId28"/>
    <p:sldId id="533" r:id="rId29"/>
    <p:sldId id="534" r:id="rId30"/>
    <p:sldId id="535" r:id="rId31"/>
    <p:sldId id="536" r:id="rId32"/>
    <p:sldId id="537" r:id="rId33"/>
    <p:sldId id="538" r:id="rId34"/>
    <p:sldId id="539" r:id="rId35"/>
    <p:sldId id="500" r:id="rId36"/>
    <p:sldId id="541" r:id="rId37"/>
    <p:sldId id="414" r:id="rId38"/>
    <p:sldId id="483" r:id="rId39"/>
    <p:sldId id="484" r:id="rId40"/>
    <p:sldId id="486" r:id="rId41"/>
    <p:sldId id="310" r:id="rId42"/>
    <p:sldId id="315" r:id="rId43"/>
    <p:sldId id="542" r:id="rId44"/>
    <p:sldId id="312" r:id="rId45"/>
    <p:sldId id="313" r:id="rId46"/>
    <p:sldId id="284" r:id="rId47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E7ECF1"/>
    <a:srgbClr val="29455F"/>
    <a:srgbClr val="2F333E"/>
    <a:srgbClr val="585C65"/>
    <a:srgbClr val="D9E1E8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32767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11755" autoAdjust="0"/>
    <p:restoredTop sz="94660"/>
  </p:normalViewPr>
  <p:slideViewPr>
    <p:cSldViewPr snapToGrid="0">
      <p:cViewPr varScale="1">
        <p:scale>
          <a:sx n="118" d="100"/>
          <a:sy n="118" d="100"/>
        </p:scale>
        <p:origin x="-414" y="-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99" d="100"/>
          <a:sy n="99" d="100"/>
        </p:scale>
        <p:origin x="3810" y="72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51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27AF7A0-3313-41F7-8D19-29D0D8A9563E}" type="doc">
      <dgm:prSet loTypeId="urn:microsoft.com/office/officeart/2005/8/layout/chevron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6E5CD10D-F09F-4BF4-8C59-790440B4EDE2}">
      <dgm:prSet phldrT="[Текст]" phldr="1"/>
      <dgm:spPr/>
      <dgm:t>
        <a:bodyPr/>
        <a:lstStyle/>
        <a:p>
          <a:endParaRPr lang="ru-RU"/>
        </a:p>
      </dgm:t>
    </dgm:pt>
    <dgm:pt modelId="{DCF24A7B-76E4-4DA2-BEF2-2FA2C2886FD6}" type="parTrans" cxnId="{CAD98EC8-8441-4636-AAC6-1A9F28D53734}">
      <dgm:prSet/>
      <dgm:spPr/>
      <dgm:t>
        <a:bodyPr/>
        <a:lstStyle/>
        <a:p>
          <a:endParaRPr lang="ru-RU"/>
        </a:p>
      </dgm:t>
    </dgm:pt>
    <dgm:pt modelId="{7C3C77E6-C6B1-4D78-92C5-0536C2563C10}" type="sibTrans" cxnId="{CAD98EC8-8441-4636-AAC6-1A9F28D53734}">
      <dgm:prSet/>
      <dgm:spPr/>
      <dgm:t>
        <a:bodyPr/>
        <a:lstStyle/>
        <a:p>
          <a:endParaRPr lang="ru-RU"/>
        </a:p>
      </dgm:t>
    </dgm:pt>
    <dgm:pt modelId="{B09D3222-7DCE-4C42-A9C9-F85D8A61229D}">
      <dgm:prSet phldrT="[Текст]"/>
      <dgm:spPr/>
      <dgm:t>
        <a:bodyPr/>
        <a:lstStyle/>
        <a:p>
          <a:r>
            <a:rPr lang="en-US" b="1" dirty="0" err="1" smtClean="0"/>
            <a:t>Moddiy</a:t>
          </a:r>
          <a:r>
            <a:rPr lang="en-US" b="1" dirty="0" smtClean="0"/>
            <a:t> (</a:t>
          </a:r>
          <a:r>
            <a:rPr lang="en-US" b="1" dirty="0" err="1" smtClean="0"/>
            <a:t>ilmiy</a:t>
          </a:r>
          <a:r>
            <a:rPr lang="en-US" b="1" dirty="0" smtClean="0"/>
            <a:t> </a:t>
          </a:r>
          <a:r>
            <a:rPr lang="en-US" b="1" dirty="0" err="1" smtClean="0"/>
            <a:t>tadqiqotlar</a:t>
          </a:r>
          <a:r>
            <a:rPr lang="en-US" b="1" dirty="0" smtClean="0"/>
            <a:t> </a:t>
          </a:r>
          <a:r>
            <a:rPr lang="en-US" b="1" dirty="0" err="1" smtClean="0"/>
            <a:t>uchun</a:t>
          </a:r>
          <a:r>
            <a:rPr lang="en-US" b="1" dirty="0" smtClean="0"/>
            <a:t> </a:t>
          </a:r>
          <a:r>
            <a:rPr lang="en-US" b="1" dirty="0" err="1" smtClean="0"/>
            <a:t>o’lchov</a:t>
          </a:r>
          <a:r>
            <a:rPr lang="en-US" b="1" dirty="0" smtClean="0"/>
            <a:t> </a:t>
          </a:r>
          <a:r>
            <a:rPr lang="en-US" b="1" dirty="0" err="1" smtClean="0"/>
            <a:t>vositalar</a:t>
          </a:r>
          <a:r>
            <a:rPr lang="en-US" b="1" dirty="0" smtClean="0"/>
            <a:t> </a:t>
          </a:r>
          <a:r>
            <a:rPr lang="en-US" b="1" dirty="0" err="1" smtClean="0"/>
            <a:t>va</a:t>
          </a:r>
          <a:r>
            <a:rPr lang="en-US" b="1" dirty="0" smtClean="0"/>
            <a:t> </a:t>
          </a:r>
          <a:r>
            <a:rPr lang="en-US" b="1" dirty="0" err="1" smtClean="0"/>
            <a:t>usqunalar</a:t>
          </a:r>
          <a:r>
            <a:rPr lang="en-US" dirty="0" smtClean="0"/>
            <a:t>) </a:t>
          </a:r>
          <a:endParaRPr lang="ru-RU" dirty="0"/>
        </a:p>
      </dgm:t>
    </dgm:pt>
    <dgm:pt modelId="{5E696566-B60B-4F89-AD0F-2E6270BF5CD9}" type="parTrans" cxnId="{ADE10E0D-5AC7-47B0-86B0-D2F48C958CDE}">
      <dgm:prSet/>
      <dgm:spPr/>
      <dgm:t>
        <a:bodyPr/>
        <a:lstStyle/>
        <a:p>
          <a:endParaRPr lang="ru-RU"/>
        </a:p>
      </dgm:t>
    </dgm:pt>
    <dgm:pt modelId="{4E09EE42-5F21-42C9-B691-6365DEA982B4}" type="sibTrans" cxnId="{ADE10E0D-5AC7-47B0-86B0-D2F48C958CDE}">
      <dgm:prSet/>
      <dgm:spPr/>
      <dgm:t>
        <a:bodyPr/>
        <a:lstStyle/>
        <a:p>
          <a:endParaRPr lang="ru-RU"/>
        </a:p>
      </dgm:t>
    </dgm:pt>
    <dgm:pt modelId="{B2A87D44-A9D5-42B1-97A6-5419128AFCD7}">
      <dgm:prSet phldrT="[Текст]" phldr="1"/>
      <dgm:spPr/>
      <dgm:t>
        <a:bodyPr/>
        <a:lstStyle/>
        <a:p>
          <a:endParaRPr lang="ru-RU"/>
        </a:p>
      </dgm:t>
    </dgm:pt>
    <dgm:pt modelId="{F5F6A18C-8CD0-4F12-AAB8-DAC144ACA22A}" type="parTrans" cxnId="{94E85BC9-C751-4E91-8C7A-35C1D5A32D9A}">
      <dgm:prSet/>
      <dgm:spPr/>
      <dgm:t>
        <a:bodyPr/>
        <a:lstStyle/>
        <a:p>
          <a:endParaRPr lang="ru-RU"/>
        </a:p>
      </dgm:t>
    </dgm:pt>
    <dgm:pt modelId="{661C0C66-F49E-41B4-BC47-9D59B8FB10C6}" type="sibTrans" cxnId="{94E85BC9-C751-4E91-8C7A-35C1D5A32D9A}">
      <dgm:prSet/>
      <dgm:spPr/>
      <dgm:t>
        <a:bodyPr/>
        <a:lstStyle/>
        <a:p>
          <a:endParaRPr lang="ru-RU"/>
        </a:p>
      </dgm:t>
    </dgm:pt>
    <dgm:pt modelId="{82930E0B-AEAA-4621-A670-3ADDD6F0F9E1}">
      <dgm:prSet phldrT="[Текст]"/>
      <dgm:spPr/>
      <dgm:t>
        <a:bodyPr/>
        <a:lstStyle/>
        <a:p>
          <a:r>
            <a:rPr lang="en-US" b="1" dirty="0" err="1" smtClean="0"/>
            <a:t>Matematik</a:t>
          </a:r>
          <a:r>
            <a:rPr lang="en-US" b="1" dirty="0" smtClean="0"/>
            <a:t> (</a:t>
          </a:r>
          <a:r>
            <a:rPr lang="en-US" b="1" dirty="0" err="1" smtClean="0"/>
            <a:t>modellashtirishning</a:t>
          </a:r>
          <a:r>
            <a:rPr lang="en-US" b="1" dirty="0" smtClean="0"/>
            <a:t> </a:t>
          </a:r>
          <a:r>
            <a:rPr lang="en-US" b="1" dirty="0" err="1" smtClean="0"/>
            <a:t>matematik</a:t>
          </a:r>
          <a:r>
            <a:rPr lang="en-US" b="1" dirty="0" smtClean="0"/>
            <a:t> </a:t>
          </a:r>
          <a:r>
            <a:rPr lang="en-US" b="1" dirty="0" err="1" smtClean="0"/>
            <a:t>apparati</a:t>
          </a:r>
          <a:r>
            <a:rPr lang="en-US" b="1" dirty="0" smtClean="0"/>
            <a:t>)</a:t>
          </a:r>
          <a:endParaRPr lang="ru-RU" b="1" dirty="0"/>
        </a:p>
      </dgm:t>
    </dgm:pt>
    <dgm:pt modelId="{AD02F3C3-A590-4C4D-88D3-B8DB400CAD57}" type="parTrans" cxnId="{3A387D7C-3AB1-42CD-BE48-0315795418FF}">
      <dgm:prSet/>
      <dgm:spPr/>
      <dgm:t>
        <a:bodyPr/>
        <a:lstStyle/>
        <a:p>
          <a:endParaRPr lang="ru-RU"/>
        </a:p>
      </dgm:t>
    </dgm:pt>
    <dgm:pt modelId="{5A9EF75B-7B2B-4821-BE0F-14A71944807A}" type="sibTrans" cxnId="{3A387D7C-3AB1-42CD-BE48-0315795418FF}">
      <dgm:prSet/>
      <dgm:spPr/>
      <dgm:t>
        <a:bodyPr/>
        <a:lstStyle/>
        <a:p>
          <a:endParaRPr lang="ru-RU"/>
        </a:p>
      </dgm:t>
    </dgm:pt>
    <dgm:pt modelId="{D3E8DDE7-9B86-46B4-8348-EE366EA51662}">
      <dgm:prSet phldrT="[Текст]" phldr="1"/>
      <dgm:spPr/>
      <dgm:t>
        <a:bodyPr/>
        <a:lstStyle/>
        <a:p>
          <a:endParaRPr lang="ru-RU"/>
        </a:p>
      </dgm:t>
    </dgm:pt>
    <dgm:pt modelId="{1CD51AEF-E764-4DB1-B39A-35D8FBEF4602}" type="parTrans" cxnId="{E503F1E6-F92F-400C-8C11-09B23E57F523}">
      <dgm:prSet/>
      <dgm:spPr/>
      <dgm:t>
        <a:bodyPr/>
        <a:lstStyle/>
        <a:p>
          <a:endParaRPr lang="ru-RU"/>
        </a:p>
      </dgm:t>
    </dgm:pt>
    <dgm:pt modelId="{D2815882-9CB4-4E3F-8080-D8A2C566E775}" type="sibTrans" cxnId="{E503F1E6-F92F-400C-8C11-09B23E57F523}">
      <dgm:prSet/>
      <dgm:spPr/>
      <dgm:t>
        <a:bodyPr/>
        <a:lstStyle/>
        <a:p>
          <a:endParaRPr lang="ru-RU"/>
        </a:p>
      </dgm:t>
    </dgm:pt>
    <dgm:pt modelId="{48B87068-7A2C-472C-8AB3-9BF80E6E0571}">
      <dgm:prSet phldrT="[Текст]"/>
      <dgm:spPr/>
      <dgm:t>
        <a:bodyPr/>
        <a:lstStyle/>
        <a:p>
          <a:r>
            <a:rPr lang="en-US" b="1" dirty="0" err="1" smtClean="0"/>
            <a:t>Komputer</a:t>
          </a:r>
          <a:r>
            <a:rPr lang="en-US" b="1" dirty="0" smtClean="0"/>
            <a:t> </a:t>
          </a:r>
          <a:r>
            <a:rPr lang="en-US" b="1" dirty="0" err="1" smtClean="0"/>
            <a:t>tillari</a:t>
          </a:r>
          <a:r>
            <a:rPr lang="en-US" b="1" dirty="0" smtClean="0"/>
            <a:t> (</a:t>
          </a:r>
          <a:r>
            <a:rPr lang="en-US" b="1" dirty="0" err="1" smtClean="0"/>
            <a:t>atamalar</a:t>
          </a:r>
          <a:r>
            <a:rPr lang="en-US" b="1" dirty="0" smtClean="0"/>
            <a:t> </a:t>
          </a:r>
          <a:r>
            <a:rPr lang="en-US" b="1" dirty="0" err="1" smtClean="0"/>
            <a:t>va</a:t>
          </a:r>
          <a:r>
            <a:rPr lang="en-US" b="1" dirty="0" smtClean="0"/>
            <a:t> </a:t>
          </a:r>
          <a:r>
            <a:rPr lang="en-US" b="1" dirty="0" err="1" smtClean="0"/>
            <a:t>tushunchalarning</a:t>
          </a:r>
          <a:r>
            <a:rPr lang="en-US" b="1" dirty="0" smtClean="0"/>
            <a:t> </a:t>
          </a:r>
          <a:r>
            <a:rPr lang="en-US" b="1" dirty="0" err="1" smtClean="0"/>
            <a:t>tizish</a:t>
          </a:r>
          <a:r>
            <a:rPr lang="en-US" b="1" dirty="0" smtClean="0"/>
            <a:t> </a:t>
          </a:r>
          <a:r>
            <a:rPr lang="en-US" b="1" dirty="0" err="1" smtClean="0"/>
            <a:t>qoidalari</a:t>
          </a:r>
          <a:r>
            <a:rPr lang="en-US" b="1" dirty="0" smtClean="0"/>
            <a:t>)</a:t>
          </a:r>
          <a:endParaRPr lang="ru-RU" b="1" dirty="0"/>
        </a:p>
      </dgm:t>
    </dgm:pt>
    <dgm:pt modelId="{81427DAB-9DF1-4FE5-9BD0-0E36D452F16A}" type="parTrans" cxnId="{F7C5ABD9-0CCE-4757-B773-A8088FDBB7A7}">
      <dgm:prSet/>
      <dgm:spPr/>
      <dgm:t>
        <a:bodyPr/>
        <a:lstStyle/>
        <a:p>
          <a:endParaRPr lang="ru-RU"/>
        </a:p>
      </dgm:t>
    </dgm:pt>
    <dgm:pt modelId="{0FBA306F-6E24-4308-A76F-DD6E9254234B}" type="sibTrans" cxnId="{F7C5ABD9-0CCE-4757-B773-A8088FDBB7A7}">
      <dgm:prSet/>
      <dgm:spPr/>
      <dgm:t>
        <a:bodyPr/>
        <a:lstStyle/>
        <a:p>
          <a:endParaRPr lang="ru-RU"/>
        </a:p>
      </dgm:t>
    </dgm:pt>
    <dgm:pt modelId="{A5EA354C-C05F-488B-8A7C-5CF33EB32C9D}">
      <dgm:prSet/>
      <dgm:spPr/>
      <dgm:t>
        <a:bodyPr/>
        <a:lstStyle/>
        <a:p>
          <a:endParaRPr lang="ru-RU"/>
        </a:p>
      </dgm:t>
    </dgm:pt>
    <dgm:pt modelId="{56B49313-A8CF-47D0-A638-FD4194099639}" type="parTrans" cxnId="{50935656-80A8-46B9-8C7E-305510336586}">
      <dgm:prSet/>
      <dgm:spPr/>
      <dgm:t>
        <a:bodyPr/>
        <a:lstStyle/>
        <a:p>
          <a:endParaRPr lang="ru-RU"/>
        </a:p>
      </dgm:t>
    </dgm:pt>
    <dgm:pt modelId="{89A7D9EF-354A-4DF4-BE66-EB773207AF60}" type="sibTrans" cxnId="{50935656-80A8-46B9-8C7E-305510336586}">
      <dgm:prSet/>
      <dgm:spPr/>
      <dgm:t>
        <a:bodyPr/>
        <a:lstStyle/>
        <a:p>
          <a:endParaRPr lang="ru-RU"/>
        </a:p>
      </dgm:t>
    </dgm:pt>
    <dgm:pt modelId="{86B052E4-02EC-4C9D-A0C3-486DCCE3E201}">
      <dgm:prSet/>
      <dgm:spPr/>
      <dgm:t>
        <a:bodyPr/>
        <a:lstStyle/>
        <a:p>
          <a:endParaRPr lang="ru-RU"/>
        </a:p>
      </dgm:t>
    </dgm:pt>
    <dgm:pt modelId="{76DF4DD3-5FCE-4510-97E5-451DF212CB90}" type="parTrans" cxnId="{B36A0B1C-BD9F-46AF-A543-C5C479B9426B}">
      <dgm:prSet/>
      <dgm:spPr/>
      <dgm:t>
        <a:bodyPr/>
        <a:lstStyle/>
        <a:p>
          <a:endParaRPr lang="ru-RU"/>
        </a:p>
      </dgm:t>
    </dgm:pt>
    <dgm:pt modelId="{01B6E1BF-E7CA-48F2-99F6-DBCFA5AF5AD8}" type="sibTrans" cxnId="{B36A0B1C-BD9F-46AF-A543-C5C479B9426B}">
      <dgm:prSet/>
      <dgm:spPr/>
      <dgm:t>
        <a:bodyPr/>
        <a:lstStyle/>
        <a:p>
          <a:endParaRPr lang="ru-RU"/>
        </a:p>
      </dgm:t>
    </dgm:pt>
    <dgm:pt modelId="{31D4A56F-23D7-4E33-967F-052D7EDD4AF3}">
      <dgm:prSet/>
      <dgm:spPr/>
      <dgm:t>
        <a:bodyPr/>
        <a:lstStyle/>
        <a:p>
          <a:r>
            <a:rPr lang="en-US" b="1" dirty="0" err="1" smtClean="0"/>
            <a:t>Mantiqaviy</a:t>
          </a:r>
          <a:r>
            <a:rPr lang="en-US" b="1" dirty="0" smtClean="0"/>
            <a:t> (</a:t>
          </a:r>
          <a:r>
            <a:rPr lang="en-US" b="1" dirty="0" err="1" smtClean="0"/>
            <a:t>mantiqiy</a:t>
          </a:r>
          <a:r>
            <a:rPr lang="en-US" b="1" dirty="0" smtClean="0"/>
            <a:t> </a:t>
          </a:r>
          <a:r>
            <a:rPr lang="en-US" b="1" dirty="0" err="1" smtClean="0"/>
            <a:t>sxema</a:t>
          </a:r>
          <a:r>
            <a:rPr lang="en-US" b="1" dirty="0" smtClean="0"/>
            <a:t> </a:t>
          </a:r>
          <a:r>
            <a:rPr lang="en-US" b="1" dirty="0" err="1" smtClean="0"/>
            <a:t>va</a:t>
          </a:r>
          <a:r>
            <a:rPr lang="en-US" b="1" dirty="0" smtClean="0"/>
            <a:t> </a:t>
          </a:r>
          <a:r>
            <a:rPr lang="en-US" b="1" dirty="0" err="1" smtClean="0"/>
            <a:t>modellar</a:t>
          </a:r>
          <a:r>
            <a:rPr lang="en-US" b="1" dirty="0" smtClean="0"/>
            <a:t>)</a:t>
          </a:r>
          <a:endParaRPr lang="ru-RU" b="1" dirty="0"/>
        </a:p>
      </dgm:t>
    </dgm:pt>
    <dgm:pt modelId="{840A2113-9743-46DA-BA7E-6C7D72B9038C}" type="parTrans" cxnId="{8202D3FC-BFBF-4830-8718-0AB291322396}">
      <dgm:prSet/>
      <dgm:spPr/>
      <dgm:t>
        <a:bodyPr/>
        <a:lstStyle/>
        <a:p>
          <a:endParaRPr lang="ru-RU"/>
        </a:p>
      </dgm:t>
    </dgm:pt>
    <dgm:pt modelId="{F3C8594C-1F0F-42CB-967B-66CE02BECBEB}" type="sibTrans" cxnId="{8202D3FC-BFBF-4830-8718-0AB291322396}">
      <dgm:prSet/>
      <dgm:spPr/>
      <dgm:t>
        <a:bodyPr/>
        <a:lstStyle/>
        <a:p>
          <a:endParaRPr lang="ru-RU"/>
        </a:p>
      </dgm:t>
    </dgm:pt>
    <dgm:pt modelId="{A50E257F-9A07-4AE4-9BC8-BE25CFDD253F}">
      <dgm:prSet/>
      <dgm:spPr/>
      <dgm:t>
        <a:bodyPr/>
        <a:lstStyle/>
        <a:p>
          <a:r>
            <a:rPr lang="en-US" b="1" dirty="0" err="1" smtClean="0"/>
            <a:t>Axborot</a:t>
          </a:r>
          <a:r>
            <a:rPr lang="en-US" b="1" dirty="0" smtClean="0"/>
            <a:t> (</a:t>
          </a:r>
          <a:r>
            <a:rPr lang="en-US" b="1" dirty="0" err="1" smtClean="0"/>
            <a:t>xisoblash</a:t>
          </a:r>
          <a:r>
            <a:rPr lang="en-US" b="1" dirty="0" smtClean="0"/>
            <a:t> </a:t>
          </a:r>
          <a:r>
            <a:rPr lang="en-US" b="1" dirty="0" err="1" smtClean="0"/>
            <a:t>texnika</a:t>
          </a:r>
          <a:r>
            <a:rPr lang="en-US" b="1" dirty="0" smtClean="0"/>
            <a:t>, </a:t>
          </a:r>
          <a:r>
            <a:rPr lang="en-US" b="1" dirty="0" err="1" smtClean="0"/>
            <a:t>aloqa</a:t>
          </a:r>
          <a:r>
            <a:rPr lang="en-US" b="1" dirty="0" smtClean="0"/>
            <a:t> </a:t>
          </a:r>
          <a:r>
            <a:rPr lang="en-US" b="1" dirty="0" err="1" smtClean="0"/>
            <a:t>va</a:t>
          </a:r>
          <a:r>
            <a:rPr lang="en-US" b="1" dirty="0" smtClean="0"/>
            <a:t> </a:t>
          </a:r>
          <a:r>
            <a:rPr lang="en-US" b="1" dirty="0" err="1" smtClean="0"/>
            <a:t>axborot</a:t>
          </a:r>
          <a:r>
            <a:rPr lang="en-US" b="1" dirty="0" smtClean="0"/>
            <a:t> </a:t>
          </a:r>
          <a:r>
            <a:rPr lang="en-US" b="1" dirty="0" err="1" smtClean="0"/>
            <a:t>texnologiyalari</a:t>
          </a:r>
          <a:r>
            <a:rPr lang="en-US" b="1" dirty="0" smtClean="0"/>
            <a:t>)</a:t>
          </a:r>
          <a:endParaRPr lang="ru-RU" b="1" dirty="0"/>
        </a:p>
      </dgm:t>
    </dgm:pt>
    <dgm:pt modelId="{4B9DEA63-0254-48B3-B0BE-BC1E3970D2DD}" type="parTrans" cxnId="{EFAE0A0B-82F4-4B3E-8C65-8ED2B98C87E0}">
      <dgm:prSet/>
      <dgm:spPr/>
      <dgm:t>
        <a:bodyPr/>
        <a:lstStyle/>
        <a:p>
          <a:endParaRPr lang="ru-RU"/>
        </a:p>
      </dgm:t>
    </dgm:pt>
    <dgm:pt modelId="{74A163E7-A7F3-4740-8A7A-AF152C7E8569}" type="sibTrans" cxnId="{EFAE0A0B-82F4-4B3E-8C65-8ED2B98C87E0}">
      <dgm:prSet/>
      <dgm:spPr/>
      <dgm:t>
        <a:bodyPr/>
        <a:lstStyle/>
        <a:p>
          <a:endParaRPr lang="ru-RU"/>
        </a:p>
      </dgm:t>
    </dgm:pt>
    <dgm:pt modelId="{C0E99DE8-6699-4FB9-88F1-EA029DE69C02}" type="pres">
      <dgm:prSet presAssocID="{A27AF7A0-3313-41F7-8D19-29D0D8A9563E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ABB596AF-DEC5-4F96-987D-B528FFE46F7C}" type="pres">
      <dgm:prSet presAssocID="{6E5CD10D-F09F-4BF4-8C59-790440B4EDE2}" presName="composite" presStyleCnt="0"/>
      <dgm:spPr/>
    </dgm:pt>
    <dgm:pt modelId="{8631FA67-8DF1-4697-8736-5877906C31BF}" type="pres">
      <dgm:prSet presAssocID="{6E5CD10D-F09F-4BF4-8C59-790440B4EDE2}" presName="parentText" presStyleLbl="alignNode1" presStyleIdx="0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2DFC6F8-A5E2-4603-B1C7-4FE0C9A701BD}" type="pres">
      <dgm:prSet presAssocID="{6E5CD10D-F09F-4BF4-8C59-790440B4EDE2}" presName="descendantText" presStyleLbl="alignAcc1" presStyleIdx="0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0FBEB4A-07D7-472A-9448-72D27977A297}" type="pres">
      <dgm:prSet presAssocID="{7C3C77E6-C6B1-4D78-92C5-0536C2563C10}" presName="sp" presStyleCnt="0"/>
      <dgm:spPr/>
    </dgm:pt>
    <dgm:pt modelId="{238CDCEE-E002-4269-BF91-93729BCB5B0B}" type="pres">
      <dgm:prSet presAssocID="{B2A87D44-A9D5-42B1-97A6-5419128AFCD7}" presName="composite" presStyleCnt="0"/>
      <dgm:spPr/>
    </dgm:pt>
    <dgm:pt modelId="{D291F350-D95F-4D96-B943-2BB3DF0E0BFF}" type="pres">
      <dgm:prSet presAssocID="{B2A87D44-A9D5-42B1-97A6-5419128AFCD7}" presName="parentText" presStyleLbl="alignNode1" presStyleIdx="1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A766BE0-B773-4969-B347-25122AC786A1}" type="pres">
      <dgm:prSet presAssocID="{B2A87D44-A9D5-42B1-97A6-5419128AFCD7}" presName="descendantText" presStyleLbl="alignAcc1" presStyleIdx="1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262451A-D05C-42F2-BBA5-523FEFC027CE}" type="pres">
      <dgm:prSet presAssocID="{661C0C66-F49E-41B4-BC47-9D59B8FB10C6}" presName="sp" presStyleCnt="0"/>
      <dgm:spPr/>
    </dgm:pt>
    <dgm:pt modelId="{FFCF3DE2-F5B0-439D-AEB5-2E6822FAA2B8}" type="pres">
      <dgm:prSet presAssocID="{A5EA354C-C05F-488B-8A7C-5CF33EB32C9D}" presName="composite" presStyleCnt="0"/>
      <dgm:spPr/>
    </dgm:pt>
    <dgm:pt modelId="{F55159F9-58B6-4DF5-BB65-89391B88B430}" type="pres">
      <dgm:prSet presAssocID="{A5EA354C-C05F-488B-8A7C-5CF33EB32C9D}" presName="parentText" presStyleLbl="alignNode1" presStyleIdx="2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DA59EE0-BA0C-4669-8590-5FD7CB0D7378}" type="pres">
      <dgm:prSet presAssocID="{A5EA354C-C05F-488B-8A7C-5CF33EB32C9D}" presName="descendantText" presStyleLbl="alignAcc1" presStyleIdx="2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FE958F2-C939-4252-BA31-510A153D7A48}" type="pres">
      <dgm:prSet presAssocID="{89A7D9EF-354A-4DF4-BE66-EB773207AF60}" presName="sp" presStyleCnt="0"/>
      <dgm:spPr/>
    </dgm:pt>
    <dgm:pt modelId="{23FE8449-4A56-410C-922C-4A14704F1D1B}" type="pres">
      <dgm:prSet presAssocID="{86B052E4-02EC-4C9D-A0C3-486DCCE3E201}" presName="composite" presStyleCnt="0"/>
      <dgm:spPr/>
    </dgm:pt>
    <dgm:pt modelId="{AA71FC90-FFBE-4C31-A5BF-C7365A40068B}" type="pres">
      <dgm:prSet presAssocID="{86B052E4-02EC-4C9D-A0C3-486DCCE3E201}" presName="parentText" presStyleLbl="alignNode1" presStyleIdx="3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B72A9AB-F370-46F5-A820-44AA1DCE0CF1}" type="pres">
      <dgm:prSet presAssocID="{86B052E4-02EC-4C9D-A0C3-486DCCE3E201}" presName="descendantText" presStyleLbl="alignAcc1" presStyleIdx="3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34092C3-B288-4107-A8B8-E6C77F507E6C}" type="pres">
      <dgm:prSet presAssocID="{01B6E1BF-E7CA-48F2-99F6-DBCFA5AF5AD8}" presName="sp" presStyleCnt="0"/>
      <dgm:spPr/>
    </dgm:pt>
    <dgm:pt modelId="{64D53851-0D95-49A7-BF38-62700A70D968}" type="pres">
      <dgm:prSet presAssocID="{D3E8DDE7-9B86-46B4-8348-EE366EA51662}" presName="composite" presStyleCnt="0"/>
      <dgm:spPr/>
    </dgm:pt>
    <dgm:pt modelId="{217BF480-B6C4-40BB-97FE-7DCBEE9A891B}" type="pres">
      <dgm:prSet presAssocID="{D3E8DDE7-9B86-46B4-8348-EE366EA51662}" presName="parentText" presStyleLbl="alignNode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74BDFBF-E9CD-4992-BC13-7584B65ED168}" type="pres">
      <dgm:prSet presAssocID="{D3E8DDE7-9B86-46B4-8348-EE366EA51662}" presName="descendantText" presStyleLbl="alignAcc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ADE10E0D-5AC7-47B0-86B0-D2F48C958CDE}" srcId="{6E5CD10D-F09F-4BF4-8C59-790440B4EDE2}" destId="{B09D3222-7DCE-4C42-A9C9-F85D8A61229D}" srcOrd="0" destOrd="0" parTransId="{5E696566-B60B-4F89-AD0F-2E6270BF5CD9}" sibTransId="{4E09EE42-5F21-42C9-B691-6365DEA982B4}"/>
    <dgm:cxn modelId="{E503F1E6-F92F-400C-8C11-09B23E57F523}" srcId="{A27AF7A0-3313-41F7-8D19-29D0D8A9563E}" destId="{D3E8DDE7-9B86-46B4-8348-EE366EA51662}" srcOrd="4" destOrd="0" parTransId="{1CD51AEF-E764-4DB1-B39A-35D8FBEF4602}" sibTransId="{D2815882-9CB4-4E3F-8080-D8A2C566E775}"/>
    <dgm:cxn modelId="{0E99DC74-76D2-4C76-A36F-C6A5B1017BF4}" type="presOf" srcId="{A27AF7A0-3313-41F7-8D19-29D0D8A9563E}" destId="{C0E99DE8-6699-4FB9-88F1-EA029DE69C02}" srcOrd="0" destOrd="0" presId="urn:microsoft.com/office/officeart/2005/8/layout/chevron2"/>
    <dgm:cxn modelId="{8202D3FC-BFBF-4830-8718-0AB291322396}" srcId="{A5EA354C-C05F-488B-8A7C-5CF33EB32C9D}" destId="{31D4A56F-23D7-4E33-967F-052D7EDD4AF3}" srcOrd="0" destOrd="0" parTransId="{840A2113-9743-46DA-BA7E-6C7D72B9038C}" sibTransId="{F3C8594C-1F0F-42CB-967B-66CE02BECBEB}"/>
    <dgm:cxn modelId="{EFAE0A0B-82F4-4B3E-8C65-8ED2B98C87E0}" srcId="{86B052E4-02EC-4C9D-A0C3-486DCCE3E201}" destId="{A50E257F-9A07-4AE4-9BC8-BE25CFDD253F}" srcOrd="0" destOrd="0" parTransId="{4B9DEA63-0254-48B3-B0BE-BC1E3970D2DD}" sibTransId="{74A163E7-A7F3-4740-8A7A-AF152C7E8569}"/>
    <dgm:cxn modelId="{16868B30-89E6-4F95-9DB2-595D325510B1}" type="presOf" srcId="{86B052E4-02EC-4C9D-A0C3-486DCCE3E201}" destId="{AA71FC90-FFBE-4C31-A5BF-C7365A40068B}" srcOrd="0" destOrd="0" presId="urn:microsoft.com/office/officeart/2005/8/layout/chevron2"/>
    <dgm:cxn modelId="{CAD98EC8-8441-4636-AAC6-1A9F28D53734}" srcId="{A27AF7A0-3313-41F7-8D19-29D0D8A9563E}" destId="{6E5CD10D-F09F-4BF4-8C59-790440B4EDE2}" srcOrd="0" destOrd="0" parTransId="{DCF24A7B-76E4-4DA2-BEF2-2FA2C2886FD6}" sibTransId="{7C3C77E6-C6B1-4D78-92C5-0536C2563C10}"/>
    <dgm:cxn modelId="{7A304C3A-0CED-4688-B863-CF6CCA98E8F4}" type="presOf" srcId="{D3E8DDE7-9B86-46B4-8348-EE366EA51662}" destId="{217BF480-B6C4-40BB-97FE-7DCBEE9A891B}" srcOrd="0" destOrd="0" presId="urn:microsoft.com/office/officeart/2005/8/layout/chevron2"/>
    <dgm:cxn modelId="{4E7690D8-D18F-4A10-B484-184665B6B62D}" type="presOf" srcId="{48B87068-7A2C-472C-8AB3-9BF80E6E0571}" destId="{774BDFBF-E9CD-4992-BC13-7584B65ED168}" srcOrd="0" destOrd="0" presId="urn:microsoft.com/office/officeart/2005/8/layout/chevron2"/>
    <dgm:cxn modelId="{2FB405A6-73E3-4E86-9D3F-0D6FD59CC3E0}" type="presOf" srcId="{A5EA354C-C05F-488B-8A7C-5CF33EB32C9D}" destId="{F55159F9-58B6-4DF5-BB65-89391B88B430}" srcOrd="0" destOrd="0" presId="urn:microsoft.com/office/officeart/2005/8/layout/chevron2"/>
    <dgm:cxn modelId="{D5481002-DEC7-4BB2-B239-BECB626F6B7F}" type="presOf" srcId="{82930E0B-AEAA-4621-A670-3ADDD6F0F9E1}" destId="{AA766BE0-B773-4969-B347-25122AC786A1}" srcOrd="0" destOrd="0" presId="urn:microsoft.com/office/officeart/2005/8/layout/chevron2"/>
    <dgm:cxn modelId="{94E85BC9-C751-4E91-8C7A-35C1D5A32D9A}" srcId="{A27AF7A0-3313-41F7-8D19-29D0D8A9563E}" destId="{B2A87D44-A9D5-42B1-97A6-5419128AFCD7}" srcOrd="1" destOrd="0" parTransId="{F5F6A18C-8CD0-4F12-AAB8-DAC144ACA22A}" sibTransId="{661C0C66-F49E-41B4-BC47-9D59B8FB10C6}"/>
    <dgm:cxn modelId="{3A387D7C-3AB1-42CD-BE48-0315795418FF}" srcId="{B2A87D44-A9D5-42B1-97A6-5419128AFCD7}" destId="{82930E0B-AEAA-4621-A670-3ADDD6F0F9E1}" srcOrd="0" destOrd="0" parTransId="{AD02F3C3-A590-4C4D-88D3-B8DB400CAD57}" sibTransId="{5A9EF75B-7B2B-4821-BE0F-14A71944807A}"/>
    <dgm:cxn modelId="{B36A0B1C-BD9F-46AF-A543-C5C479B9426B}" srcId="{A27AF7A0-3313-41F7-8D19-29D0D8A9563E}" destId="{86B052E4-02EC-4C9D-A0C3-486DCCE3E201}" srcOrd="3" destOrd="0" parTransId="{76DF4DD3-5FCE-4510-97E5-451DF212CB90}" sibTransId="{01B6E1BF-E7CA-48F2-99F6-DBCFA5AF5AD8}"/>
    <dgm:cxn modelId="{E2C1DD78-AFBA-4648-BDC0-741F6B514294}" type="presOf" srcId="{B09D3222-7DCE-4C42-A9C9-F85D8A61229D}" destId="{02DFC6F8-A5E2-4603-B1C7-4FE0C9A701BD}" srcOrd="0" destOrd="0" presId="urn:microsoft.com/office/officeart/2005/8/layout/chevron2"/>
    <dgm:cxn modelId="{4F8AF5BE-D187-4561-847B-9C10FFF1AEA0}" type="presOf" srcId="{6E5CD10D-F09F-4BF4-8C59-790440B4EDE2}" destId="{8631FA67-8DF1-4697-8736-5877906C31BF}" srcOrd="0" destOrd="0" presId="urn:microsoft.com/office/officeart/2005/8/layout/chevron2"/>
    <dgm:cxn modelId="{50935656-80A8-46B9-8C7E-305510336586}" srcId="{A27AF7A0-3313-41F7-8D19-29D0D8A9563E}" destId="{A5EA354C-C05F-488B-8A7C-5CF33EB32C9D}" srcOrd="2" destOrd="0" parTransId="{56B49313-A8CF-47D0-A638-FD4194099639}" sibTransId="{89A7D9EF-354A-4DF4-BE66-EB773207AF60}"/>
    <dgm:cxn modelId="{77220585-B8F5-4467-B849-118906A25AC8}" type="presOf" srcId="{31D4A56F-23D7-4E33-967F-052D7EDD4AF3}" destId="{EDA59EE0-BA0C-4669-8590-5FD7CB0D7378}" srcOrd="0" destOrd="0" presId="urn:microsoft.com/office/officeart/2005/8/layout/chevron2"/>
    <dgm:cxn modelId="{F7C5ABD9-0CCE-4757-B773-A8088FDBB7A7}" srcId="{D3E8DDE7-9B86-46B4-8348-EE366EA51662}" destId="{48B87068-7A2C-472C-8AB3-9BF80E6E0571}" srcOrd="0" destOrd="0" parTransId="{81427DAB-9DF1-4FE5-9BD0-0E36D452F16A}" sibTransId="{0FBA306F-6E24-4308-A76F-DD6E9254234B}"/>
    <dgm:cxn modelId="{56BB66DD-0E44-46DD-B811-17D2C1B98C6E}" type="presOf" srcId="{B2A87D44-A9D5-42B1-97A6-5419128AFCD7}" destId="{D291F350-D95F-4D96-B943-2BB3DF0E0BFF}" srcOrd="0" destOrd="0" presId="urn:microsoft.com/office/officeart/2005/8/layout/chevron2"/>
    <dgm:cxn modelId="{99A9102F-97A6-4E88-B923-AD6EFD3DEC63}" type="presOf" srcId="{A50E257F-9A07-4AE4-9BC8-BE25CFDD253F}" destId="{AB72A9AB-F370-46F5-A820-44AA1DCE0CF1}" srcOrd="0" destOrd="0" presId="urn:microsoft.com/office/officeart/2005/8/layout/chevron2"/>
    <dgm:cxn modelId="{6B7AD73A-2B38-4E79-99FF-4980577D9CC7}" type="presParOf" srcId="{C0E99DE8-6699-4FB9-88F1-EA029DE69C02}" destId="{ABB596AF-DEC5-4F96-987D-B528FFE46F7C}" srcOrd="0" destOrd="0" presId="urn:microsoft.com/office/officeart/2005/8/layout/chevron2"/>
    <dgm:cxn modelId="{C803BEAA-FA22-4B7A-B627-61D272E81FD5}" type="presParOf" srcId="{ABB596AF-DEC5-4F96-987D-B528FFE46F7C}" destId="{8631FA67-8DF1-4697-8736-5877906C31BF}" srcOrd="0" destOrd="0" presId="urn:microsoft.com/office/officeart/2005/8/layout/chevron2"/>
    <dgm:cxn modelId="{1230BCCE-98E5-42D1-A920-A858B2FE2BCC}" type="presParOf" srcId="{ABB596AF-DEC5-4F96-987D-B528FFE46F7C}" destId="{02DFC6F8-A5E2-4603-B1C7-4FE0C9A701BD}" srcOrd="1" destOrd="0" presId="urn:microsoft.com/office/officeart/2005/8/layout/chevron2"/>
    <dgm:cxn modelId="{63587816-C996-4722-8847-A8CF4229AAD0}" type="presParOf" srcId="{C0E99DE8-6699-4FB9-88F1-EA029DE69C02}" destId="{90FBEB4A-07D7-472A-9448-72D27977A297}" srcOrd="1" destOrd="0" presId="urn:microsoft.com/office/officeart/2005/8/layout/chevron2"/>
    <dgm:cxn modelId="{67510195-9CAB-462A-A6C4-F762CD333C36}" type="presParOf" srcId="{C0E99DE8-6699-4FB9-88F1-EA029DE69C02}" destId="{238CDCEE-E002-4269-BF91-93729BCB5B0B}" srcOrd="2" destOrd="0" presId="urn:microsoft.com/office/officeart/2005/8/layout/chevron2"/>
    <dgm:cxn modelId="{75172CBA-2282-4971-B423-9133D117E04E}" type="presParOf" srcId="{238CDCEE-E002-4269-BF91-93729BCB5B0B}" destId="{D291F350-D95F-4D96-B943-2BB3DF0E0BFF}" srcOrd="0" destOrd="0" presId="urn:microsoft.com/office/officeart/2005/8/layout/chevron2"/>
    <dgm:cxn modelId="{03EAF50E-B3E4-40AF-B1F5-DC8B7AE438C7}" type="presParOf" srcId="{238CDCEE-E002-4269-BF91-93729BCB5B0B}" destId="{AA766BE0-B773-4969-B347-25122AC786A1}" srcOrd="1" destOrd="0" presId="urn:microsoft.com/office/officeart/2005/8/layout/chevron2"/>
    <dgm:cxn modelId="{B90EE975-FF88-4518-A05C-F569FEDFAAE1}" type="presParOf" srcId="{C0E99DE8-6699-4FB9-88F1-EA029DE69C02}" destId="{2262451A-D05C-42F2-BBA5-523FEFC027CE}" srcOrd="3" destOrd="0" presId="urn:microsoft.com/office/officeart/2005/8/layout/chevron2"/>
    <dgm:cxn modelId="{6BA7C36E-484D-4123-BFFE-C8A31B643F62}" type="presParOf" srcId="{C0E99DE8-6699-4FB9-88F1-EA029DE69C02}" destId="{FFCF3DE2-F5B0-439D-AEB5-2E6822FAA2B8}" srcOrd="4" destOrd="0" presId="urn:microsoft.com/office/officeart/2005/8/layout/chevron2"/>
    <dgm:cxn modelId="{E734FFC8-BABF-40B7-A993-D5864DE5F001}" type="presParOf" srcId="{FFCF3DE2-F5B0-439D-AEB5-2E6822FAA2B8}" destId="{F55159F9-58B6-4DF5-BB65-89391B88B430}" srcOrd="0" destOrd="0" presId="urn:microsoft.com/office/officeart/2005/8/layout/chevron2"/>
    <dgm:cxn modelId="{330B754A-B043-4A25-8D09-6BBBE77CECDC}" type="presParOf" srcId="{FFCF3DE2-F5B0-439D-AEB5-2E6822FAA2B8}" destId="{EDA59EE0-BA0C-4669-8590-5FD7CB0D7378}" srcOrd="1" destOrd="0" presId="urn:microsoft.com/office/officeart/2005/8/layout/chevron2"/>
    <dgm:cxn modelId="{35CBEAF8-607E-48F0-9C57-D3FAA52A8A06}" type="presParOf" srcId="{C0E99DE8-6699-4FB9-88F1-EA029DE69C02}" destId="{2FE958F2-C939-4252-BA31-510A153D7A48}" srcOrd="5" destOrd="0" presId="urn:microsoft.com/office/officeart/2005/8/layout/chevron2"/>
    <dgm:cxn modelId="{87E6BAEB-43D3-46A6-B3B8-2F59175B61F7}" type="presParOf" srcId="{C0E99DE8-6699-4FB9-88F1-EA029DE69C02}" destId="{23FE8449-4A56-410C-922C-4A14704F1D1B}" srcOrd="6" destOrd="0" presId="urn:microsoft.com/office/officeart/2005/8/layout/chevron2"/>
    <dgm:cxn modelId="{4EFDB6C6-8B38-42DD-8E9F-EF73BCEE7D27}" type="presParOf" srcId="{23FE8449-4A56-410C-922C-4A14704F1D1B}" destId="{AA71FC90-FFBE-4C31-A5BF-C7365A40068B}" srcOrd="0" destOrd="0" presId="urn:microsoft.com/office/officeart/2005/8/layout/chevron2"/>
    <dgm:cxn modelId="{96CD0E61-F12A-44AB-9E37-B45B50C19A54}" type="presParOf" srcId="{23FE8449-4A56-410C-922C-4A14704F1D1B}" destId="{AB72A9AB-F370-46F5-A820-44AA1DCE0CF1}" srcOrd="1" destOrd="0" presId="urn:microsoft.com/office/officeart/2005/8/layout/chevron2"/>
    <dgm:cxn modelId="{ECAB2EBA-AB7F-4AA9-93EA-87CE02790BB8}" type="presParOf" srcId="{C0E99DE8-6699-4FB9-88F1-EA029DE69C02}" destId="{C34092C3-B288-4107-A8B8-E6C77F507E6C}" srcOrd="7" destOrd="0" presId="urn:microsoft.com/office/officeart/2005/8/layout/chevron2"/>
    <dgm:cxn modelId="{B23DE1A4-B174-4CFB-A29A-FD5FC70C672A}" type="presParOf" srcId="{C0E99DE8-6699-4FB9-88F1-EA029DE69C02}" destId="{64D53851-0D95-49A7-BF38-62700A70D968}" srcOrd="8" destOrd="0" presId="urn:microsoft.com/office/officeart/2005/8/layout/chevron2"/>
    <dgm:cxn modelId="{9EBE9839-94CE-438F-8E60-946518B9F7D0}" type="presParOf" srcId="{64D53851-0D95-49A7-BF38-62700A70D968}" destId="{217BF480-B6C4-40BB-97FE-7DCBEE9A891B}" srcOrd="0" destOrd="0" presId="urn:microsoft.com/office/officeart/2005/8/layout/chevron2"/>
    <dgm:cxn modelId="{F4AA0F08-7178-4A68-A209-7332E635F15F}" type="presParOf" srcId="{64D53851-0D95-49A7-BF38-62700A70D968}" destId="{774BDFBF-E9CD-4992-BC13-7584B65ED168}" srcOrd="1" destOrd="0" presId="urn:microsoft.com/office/officeart/2005/8/layout/chevron2"/>
  </dgm:cxnLst>
  <dgm:bg/>
  <dgm:whole/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E25FC7B9-4A36-438C-BB85-17D2DDA32C56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38815C57-0156-4A13-84C5-3E42F207B2F8}">
      <dgm:prSet phldrT="[Текст]" custT="1"/>
      <dgm:spPr/>
      <dgm:t>
        <a:bodyPr/>
        <a:lstStyle/>
        <a:p>
          <a:r>
            <a:rPr lang="en-US" sz="2400" dirty="0" err="1" smtClean="0">
              <a:latin typeface="Arial" pitchFamily="34" charset="0"/>
              <a:cs typeface="Arial" pitchFamily="34" charset="0"/>
            </a:rPr>
            <a:t>Aloqalar</a:t>
          </a:r>
          <a:r>
            <a:rPr lang="en-US" sz="2400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2400" dirty="0" err="1" smtClean="0">
              <a:latin typeface="Arial" pitchFamily="34" charset="0"/>
              <a:cs typeface="Arial" pitchFamily="34" charset="0"/>
            </a:rPr>
            <a:t>va</a:t>
          </a:r>
          <a:r>
            <a:rPr lang="en-US" sz="2400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2400" dirty="0" err="1" smtClean="0">
              <a:latin typeface="Arial" pitchFamily="34" charset="0"/>
              <a:cs typeface="Arial" pitchFamily="34" charset="0"/>
            </a:rPr>
            <a:t>o'zaro</a:t>
          </a:r>
          <a:r>
            <a:rPr lang="en-US" sz="2400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2400" dirty="0" err="1" smtClean="0">
              <a:latin typeface="Arial" pitchFamily="34" charset="0"/>
              <a:cs typeface="Arial" pitchFamily="34" charset="0"/>
            </a:rPr>
            <a:t>ta'sirlar</a:t>
          </a:r>
          <a:r>
            <a:rPr lang="en-US" sz="2400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2400" dirty="0" err="1" smtClean="0">
              <a:latin typeface="Arial" pitchFamily="34" charset="0"/>
              <a:cs typeface="Arial" pitchFamily="34" charset="0"/>
            </a:rPr>
            <a:t>tizimi</a:t>
          </a:r>
          <a:r>
            <a:rPr lang="en-US" sz="2400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2400" dirty="0" err="1" smtClean="0">
              <a:latin typeface="Arial" pitchFamily="34" charset="0"/>
              <a:cs typeface="Arial" pitchFamily="34" charset="0"/>
            </a:rPr>
            <a:t>orqali</a:t>
          </a:r>
          <a:r>
            <a:rPr lang="en-US" sz="2400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2400" dirty="0" err="1" smtClean="0">
              <a:latin typeface="Arial" pitchFamily="34" charset="0"/>
              <a:cs typeface="Arial" pitchFamily="34" charset="0"/>
            </a:rPr>
            <a:t>ob’ektning</a:t>
          </a:r>
          <a:r>
            <a:rPr lang="en-US" sz="2400" dirty="0" smtClean="0">
              <a:latin typeface="Arial" pitchFamily="34" charset="0"/>
              <a:cs typeface="Arial" pitchFamily="34" charset="0"/>
            </a:rPr>
            <a:t> eng </a:t>
          </a:r>
          <a:r>
            <a:rPr lang="en-US" sz="2400" dirty="0" err="1" smtClean="0">
              <a:latin typeface="Arial" pitchFamily="34" charset="0"/>
              <a:cs typeface="Arial" pitchFamily="34" charset="0"/>
            </a:rPr>
            <a:t>muhim</a:t>
          </a:r>
          <a:r>
            <a:rPr lang="en-US" sz="2400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2400" dirty="0" err="1" smtClean="0">
              <a:latin typeface="Arial" pitchFamily="34" charset="0"/>
              <a:cs typeface="Arial" pitchFamily="34" charset="0"/>
            </a:rPr>
            <a:t>tomonlar</a:t>
          </a:r>
          <a:r>
            <a:rPr lang="en-US" sz="2400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2400" dirty="0" err="1" smtClean="0">
              <a:latin typeface="Arial" pitchFamily="34" charset="0"/>
              <a:cs typeface="Arial" pitchFamily="34" charset="0"/>
            </a:rPr>
            <a:t>va</a:t>
          </a:r>
          <a:r>
            <a:rPr lang="en-US" sz="2400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2400" dirty="0" err="1" smtClean="0">
              <a:latin typeface="Arial" pitchFamily="34" charset="0"/>
              <a:cs typeface="Arial" pitchFamily="34" charset="0"/>
            </a:rPr>
            <a:t>aloqalarni</a:t>
          </a:r>
          <a:r>
            <a:rPr lang="en-US" sz="2400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2400" dirty="0" err="1" smtClean="0">
              <a:latin typeface="Arial" pitchFamily="34" charset="0"/>
              <a:cs typeface="Arial" pitchFamily="34" charset="0"/>
            </a:rPr>
            <a:t>ko'rsatiladi</a:t>
          </a:r>
          <a:endParaRPr lang="ru-RU" sz="2400" dirty="0">
            <a:latin typeface="Arial" pitchFamily="34" charset="0"/>
            <a:cs typeface="Arial" pitchFamily="34" charset="0"/>
          </a:endParaRPr>
        </a:p>
      </dgm:t>
    </dgm:pt>
    <dgm:pt modelId="{95C9D56F-07FE-454A-AF70-95556B6D4889}" type="parTrans" cxnId="{49CD6D15-77A2-4F97-AD66-BF619143EE94}">
      <dgm:prSet/>
      <dgm:spPr/>
      <dgm:t>
        <a:bodyPr/>
        <a:lstStyle/>
        <a:p>
          <a:endParaRPr lang="ru-RU"/>
        </a:p>
      </dgm:t>
    </dgm:pt>
    <dgm:pt modelId="{4A0A4D60-9437-4B00-B8C0-EE52DAA7121B}" type="sibTrans" cxnId="{49CD6D15-77A2-4F97-AD66-BF619143EE94}">
      <dgm:prSet/>
      <dgm:spPr/>
      <dgm:t>
        <a:bodyPr/>
        <a:lstStyle/>
        <a:p>
          <a:endParaRPr lang="ru-RU"/>
        </a:p>
      </dgm:t>
    </dgm:pt>
    <dgm:pt modelId="{B48F8BBA-E5DE-47C8-817D-88ED3BFC79D9}">
      <dgm:prSet phldrT="[Текст]" custT="1"/>
      <dgm:spPr/>
      <dgm:t>
        <a:bodyPr/>
        <a:lstStyle/>
        <a:p>
          <a:r>
            <a:rPr lang="en-US" sz="2400" dirty="0" err="1" smtClean="0">
              <a:latin typeface="Arial" pitchFamily="34" charset="0"/>
              <a:cs typeface="Arial" pitchFamily="34" charset="0"/>
            </a:rPr>
            <a:t>O'rganilayotgan</a:t>
          </a:r>
          <a:r>
            <a:rPr lang="en-US" sz="2400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2400" dirty="0" err="1" smtClean="0">
              <a:latin typeface="Arial" pitchFamily="34" charset="0"/>
              <a:cs typeface="Arial" pitchFamily="34" charset="0"/>
            </a:rPr>
            <a:t>ob’ektning</a:t>
          </a:r>
          <a:r>
            <a:rPr lang="en-US" sz="2400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2400" dirty="0" err="1" smtClean="0">
              <a:latin typeface="Arial" pitchFamily="34" charset="0"/>
              <a:cs typeface="Arial" pitchFamily="34" charset="0"/>
            </a:rPr>
            <a:t>elementlar</a:t>
          </a:r>
          <a:r>
            <a:rPr lang="en-US" sz="2400" dirty="0" smtClean="0">
              <a:latin typeface="Arial" pitchFamily="34" charset="0"/>
              <a:cs typeface="Arial" pitchFamily="34" charset="0"/>
            </a:rPr>
            <a:t>   </a:t>
          </a:r>
          <a:r>
            <a:rPr lang="en-US" sz="2400" dirty="0" err="1" smtClean="0">
              <a:latin typeface="Arial" pitchFamily="34" charset="0"/>
              <a:cs typeface="Arial" pitchFamily="34" charset="0"/>
            </a:rPr>
            <a:t>orasida</a:t>
          </a:r>
          <a:r>
            <a:rPr lang="en-US" sz="2400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2400" dirty="0" err="1" smtClean="0">
              <a:latin typeface="Arial" pitchFamily="34" charset="0"/>
              <a:cs typeface="Arial" pitchFamily="34" charset="0"/>
            </a:rPr>
            <a:t>umumiylik</a:t>
          </a:r>
          <a:r>
            <a:rPr lang="en-US" sz="2400" dirty="0" smtClean="0">
              <a:latin typeface="Arial" pitchFamily="34" charset="0"/>
              <a:cs typeface="Arial" pitchFamily="34" charset="0"/>
            </a:rPr>
            <a:t>, </a:t>
          </a:r>
          <a:r>
            <a:rPr lang="en-US" sz="2400" dirty="0" err="1" smtClean="0">
              <a:latin typeface="Arial" pitchFamily="34" charset="0"/>
              <a:cs typeface="Arial" pitchFamily="34" charset="0"/>
            </a:rPr>
            <a:t>yagona</a:t>
          </a:r>
          <a:r>
            <a:rPr lang="en-US" sz="2400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2400" dirty="0" err="1" smtClean="0">
              <a:latin typeface="Arial" pitchFamily="34" charset="0"/>
              <a:cs typeface="Arial" pitchFamily="34" charset="0"/>
            </a:rPr>
            <a:t>tabiat</a:t>
          </a:r>
          <a:r>
            <a:rPr lang="en-US" sz="2400" dirty="0" smtClean="0">
              <a:latin typeface="Arial" pitchFamily="34" charset="0"/>
              <a:cs typeface="Arial" pitchFamily="34" charset="0"/>
            </a:rPr>
            <a:t>  </a:t>
          </a:r>
          <a:r>
            <a:rPr lang="en-US" sz="2400" dirty="0" err="1" smtClean="0">
              <a:latin typeface="Arial" pitchFamily="34" charset="0"/>
              <a:cs typeface="Arial" pitchFamily="34" charset="0"/>
            </a:rPr>
            <a:t>mavjudmi</a:t>
          </a:r>
          <a:r>
            <a:rPr lang="en-US" sz="2400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2400" dirty="0" err="1" smtClean="0">
              <a:latin typeface="Arial" pitchFamily="34" charset="0"/>
              <a:cs typeface="Arial" pitchFamily="34" charset="0"/>
            </a:rPr>
            <a:t>yoki</a:t>
          </a:r>
          <a:r>
            <a:rPr lang="en-US" sz="2400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2400" dirty="0" err="1" smtClean="0">
              <a:latin typeface="Arial" pitchFamily="34" charset="0"/>
              <a:cs typeface="Arial" pitchFamily="34" charset="0"/>
            </a:rPr>
            <a:t>yo'qmi</a:t>
          </a:r>
          <a:r>
            <a:rPr lang="en-US" sz="2400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2400" dirty="0" err="1" smtClean="0">
              <a:latin typeface="Arial" pitchFamily="34" charset="0"/>
              <a:cs typeface="Arial" pitchFamily="34" charset="0"/>
            </a:rPr>
            <a:t>aniqlanadi</a:t>
          </a:r>
          <a:r>
            <a:rPr lang="en-US" sz="2400" dirty="0" smtClean="0">
              <a:latin typeface="Arial" pitchFamily="34" charset="0"/>
              <a:cs typeface="Arial" pitchFamily="34" charset="0"/>
            </a:rPr>
            <a:t>.</a:t>
          </a:r>
          <a:endParaRPr lang="ru-RU" sz="2400" dirty="0">
            <a:latin typeface="Arial" pitchFamily="34" charset="0"/>
            <a:cs typeface="Arial" pitchFamily="34" charset="0"/>
          </a:endParaRPr>
        </a:p>
      </dgm:t>
    </dgm:pt>
    <dgm:pt modelId="{1834329B-8D80-4B34-AAA2-49E9C20C9075}" type="parTrans" cxnId="{CA416ED2-9764-41FD-A963-0A276D953FD9}">
      <dgm:prSet/>
      <dgm:spPr/>
      <dgm:t>
        <a:bodyPr/>
        <a:lstStyle/>
        <a:p>
          <a:endParaRPr lang="ru-RU"/>
        </a:p>
      </dgm:t>
    </dgm:pt>
    <dgm:pt modelId="{6B18C0FB-7BCC-42FF-8217-57BBE093F87A}" type="sibTrans" cxnId="{CA416ED2-9764-41FD-A963-0A276D953FD9}">
      <dgm:prSet/>
      <dgm:spPr/>
      <dgm:t>
        <a:bodyPr/>
        <a:lstStyle/>
        <a:p>
          <a:endParaRPr lang="ru-RU"/>
        </a:p>
      </dgm:t>
    </dgm:pt>
    <dgm:pt modelId="{49075496-F9DC-4354-B6C4-9A4F5F77D766}">
      <dgm:prSet phldrT="[Текст]" custT="1"/>
      <dgm:spPr/>
      <dgm:t>
        <a:bodyPr/>
        <a:lstStyle/>
        <a:p>
          <a:r>
            <a:rPr lang="en-US" sz="2400" dirty="0" err="1" smtClean="0">
              <a:latin typeface="Arial" pitchFamily="34" charset="0"/>
              <a:cs typeface="Arial" pitchFamily="34" charset="0"/>
            </a:rPr>
            <a:t>Bitta</a:t>
          </a:r>
          <a:r>
            <a:rPr lang="en-US" sz="2400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2400" dirty="0" err="1" smtClean="0">
              <a:latin typeface="Arial" pitchFamily="34" charset="0"/>
              <a:cs typeface="Arial" pitchFamily="34" charset="0"/>
            </a:rPr>
            <a:t>ob'ektga</a:t>
          </a:r>
          <a:r>
            <a:rPr lang="en-US" sz="2400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2400" dirty="0" err="1" smtClean="0">
              <a:latin typeface="Arial" pitchFamily="34" charset="0"/>
              <a:cs typeface="Arial" pitchFamily="34" charset="0"/>
            </a:rPr>
            <a:t>tegishli</a:t>
          </a:r>
          <a:r>
            <a:rPr lang="en-US" sz="2400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2400" dirty="0" err="1" smtClean="0">
              <a:latin typeface="Arial" pitchFamily="34" charset="0"/>
              <a:cs typeface="Arial" pitchFamily="34" charset="0"/>
            </a:rPr>
            <a:t>qonuniyatlar</a:t>
          </a:r>
          <a:r>
            <a:rPr lang="en-US" sz="2400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2400" dirty="0" err="1" smtClean="0">
              <a:latin typeface="Arial" pitchFamily="34" charset="0"/>
              <a:cs typeface="Arial" pitchFamily="34" charset="0"/>
            </a:rPr>
            <a:t>va</a:t>
          </a:r>
          <a:r>
            <a:rPr lang="en-US" sz="2400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2400" dirty="0" err="1" smtClean="0">
              <a:latin typeface="Arial" pitchFamily="34" charset="0"/>
              <a:cs typeface="Arial" pitchFamily="34" charset="0"/>
            </a:rPr>
            <a:t>bog'liqliklar</a:t>
          </a:r>
          <a:r>
            <a:rPr lang="en-US" sz="2400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2400" dirty="0" err="1" smtClean="0">
              <a:latin typeface="Arial" pitchFamily="34" charset="0"/>
              <a:cs typeface="Arial" pitchFamily="34" charset="0"/>
            </a:rPr>
            <a:t>o'rtasida</a:t>
          </a:r>
          <a:r>
            <a:rPr lang="en-US" sz="2400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2400" dirty="0" err="1" smtClean="0">
              <a:latin typeface="Arial" pitchFamily="34" charset="0"/>
              <a:cs typeface="Arial" pitchFamily="34" charset="0"/>
            </a:rPr>
            <a:t>bog'liqliklar</a:t>
          </a:r>
          <a:r>
            <a:rPr lang="en-US" sz="2400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2400" dirty="0" err="1" smtClean="0">
              <a:latin typeface="Arial" pitchFamily="34" charset="0"/>
              <a:cs typeface="Arial" pitchFamily="34" charset="0"/>
            </a:rPr>
            <a:t>mavjudmi</a:t>
          </a:r>
          <a:r>
            <a:rPr lang="en-US" sz="2400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2400" dirty="0" err="1" smtClean="0">
              <a:latin typeface="Arial" pitchFamily="34" charset="0"/>
              <a:cs typeface="Arial" pitchFamily="34" charset="0"/>
            </a:rPr>
            <a:t>yo’ki</a:t>
          </a:r>
          <a:r>
            <a:rPr lang="en-US" sz="2400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2400" dirty="0" err="1" smtClean="0">
              <a:latin typeface="Arial" pitchFamily="34" charset="0"/>
              <a:cs typeface="Arial" pitchFamily="34" charset="0"/>
            </a:rPr>
            <a:t>yoqmi</a:t>
          </a:r>
          <a:r>
            <a:rPr lang="en-US" sz="2400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2400" dirty="0" err="1" smtClean="0">
              <a:latin typeface="Arial" pitchFamily="34" charset="0"/>
              <a:cs typeface="Arial" pitchFamily="34" charset="0"/>
            </a:rPr>
            <a:t>aniqlanadi</a:t>
          </a:r>
          <a:r>
            <a:rPr lang="en-US" sz="2400" dirty="0" smtClean="0">
              <a:latin typeface="Arial" pitchFamily="34" charset="0"/>
              <a:cs typeface="Arial" pitchFamily="34" charset="0"/>
            </a:rPr>
            <a:t>..</a:t>
          </a:r>
          <a:endParaRPr lang="ru-RU" sz="2400" dirty="0" smtClean="0">
            <a:latin typeface="Arial" pitchFamily="34" charset="0"/>
            <a:cs typeface="Arial" pitchFamily="34" charset="0"/>
          </a:endParaRPr>
        </a:p>
      </dgm:t>
    </dgm:pt>
    <dgm:pt modelId="{4E3661ED-4AAE-452C-B9A1-9CE3F041E250}" type="parTrans" cxnId="{B246FCD0-6B3C-4EBA-833A-7D0073E7E708}">
      <dgm:prSet/>
      <dgm:spPr/>
      <dgm:t>
        <a:bodyPr/>
        <a:lstStyle/>
        <a:p>
          <a:endParaRPr lang="ru-RU"/>
        </a:p>
      </dgm:t>
    </dgm:pt>
    <dgm:pt modelId="{E4C9630B-8034-4760-9090-3E6C9F377BC0}" type="sibTrans" cxnId="{B246FCD0-6B3C-4EBA-833A-7D0073E7E708}">
      <dgm:prSet/>
      <dgm:spPr/>
      <dgm:t>
        <a:bodyPr/>
        <a:lstStyle/>
        <a:p>
          <a:endParaRPr lang="ru-RU"/>
        </a:p>
      </dgm:t>
    </dgm:pt>
    <dgm:pt modelId="{B86B192B-B415-421D-8CDF-8BEDFD98C667}" type="pres">
      <dgm:prSet presAssocID="{E25FC7B9-4A36-438C-BB85-17D2DDA32C56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CD13726-04CF-4F16-9471-14CC914F49AB}" type="pres">
      <dgm:prSet presAssocID="{38815C57-0156-4A13-84C5-3E42F207B2F8}" presName="parentLin" presStyleCnt="0"/>
      <dgm:spPr/>
    </dgm:pt>
    <dgm:pt modelId="{E92CA7D0-AFEF-4E57-8489-FABF8BCF5CFC}" type="pres">
      <dgm:prSet presAssocID="{38815C57-0156-4A13-84C5-3E42F207B2F8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7CFF2C79-44C0-4D06-868D-55DD9EA7F7FD}" type="pres">
      <dgm:prSet presAssocID="{38815C57-0156-4A13-84C5-3E42F207B2F8}" presName="parentText" presStyleLbl="node1" presStyleIdx="0" presStyleCnt="3" custScaleX="12628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5176E3A-9134-41D8-B511-238DB6D4FC44}" type="pres">
      <dgm:prSet presAssocID="{38815C57-0156-4A13-84C5-3E42F207B2F8}" presName="negativeSpace" presStyleCnt="0"/>
      <dgm:spPr/>
    </dgm:pt>
    <dgm:pt modelId="{95E46FB5-9BE8-47DB-AAF4-96E8C4DF7F9F}" type="pres">
      <dgm:prSet presAssocID="{38815C57-0156-4A13-84C5-3E42F207B2F8}" presName="childText" presStyleLbl="conFgAcc1" presStyleIdx="0" presStyleCnt="3">
        <dgm:presLayoutVars>
          <dgm:bulletEnabled val="1"/>
        </dgm:presLayoutVars>
      </dgm:prSet>
      <dgm:spPr/>
    </dgm:pt>
    <dgm:pt modelId="{1A442F40-DD05-4AED-A5ED-8E549352ADB1}" type="pres">
      <dgm:prSet presAssocID="{4A0A4D60-9437-4B00-B8C0-EE52DAA7121B}" presName="spaceBetweenRectangles" presStyleCnt="0"/>
      <dgm:spPr/>
    </dgm:pt>
    <dgm:pt modelId="{A042A61B-0B8B-4915-B49A-369230F9C528}" type="pres">
      <dgm:prSet presAssocID="{B48F8BBA-E5DE-47C8-817D-88ED3BFC79D9}" presName="parentLin" presStyleCnt="0"/>
      <dgm:spPr/>
    </dgm:pt>
    <dgm:pt modelId="{338EECF9-051B-4899-92F3-EC6DE4F45504}" type="pres">
      <dgm:prSet presAssocID="{B48F8BBA-E5DE-47C8-817D-88ED3BFC79D9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DC3C2728-2545-4612-98C4-BACC7D2F197B}" type="pres">
      <dgm:prSet presAssocID="{B48F8BBA-E5DE-47C8-817D-88ED3BFC79D9}" presName="parentText" presStyleLbl="node1" presStyleIdx="1" presStyleCnt="3" custScaleX="124119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B2D5330-AEA1-4208-A0B3-6289EC9D2A4E}" type="pres">
      <dgm:prSet presAssocID="{B48F8BBA-E5DE-47C8-817D-88ED3BFC79D9}" presName="negativeSpace" presStyleCnt="0"/>
      <dgm:spPr/>
    </dgm:pt>
    <dgm:pt modelId="{11CEF608-5EC0-4C71-8959-4F2FF337FDD5}" type="pres">
      <dgm:prSet presAssocID="{B48F8BBA-E5DE-47C8-817D-88ED3BFC79D9}" presName="childText" presStyleLbl="conFgAcc1" presStyleIdx="1" presStyleCnt="3">
        <dgm:presLayoutVars>
          <dgm:bulletEnabled val="1"/>
        </dgm:presLayoutVars>
      </dgm:prSet>
      <dgm:spPr/>
    </dgm:pt>
    <dgm:pt modelId="{A137CE0C-20A9-4648-8864-2AF979B05B20}" type="pres">
      <dgm:prSet presAssocID="{6B18C0FB-7BCC-42FF-8217-57BBE093F87A}" presName="spaceBetweenRectangles" presStyleCnt="0"/>
      <dgm:spPr/>
    </dgm:pt>
    <dgm:pt modelId="{88846DF3-CE8A-457B-BA57-4F68617C98B2}" type="pres">
      <dgm:prSet presAssocID="{49075496-F9DC-4354-B6C4-9A4F5F77D766}" presName="parentLin" presStyleCnt="0"/>
      <dgm:spPr/>
    </dgm:pt>
    <dgm:pt modelId="{606BE03F-3E5A-4956-A977-CC92A5E43862}" type="pres">
      <dgm:prSet presAssocID="{49075496-F9DC-4354-B6C4-9A4F5F77D766}" presName="parentLeftMargin" presStyleLbl="node1" presStyleIdx="1" presStyleCnt="3"/>
      <dgm:spPr/>
      <dgm:t>
        <a:bodyPr/>
        <a:lstStyle/>
        <a:p>
          <a:endParaRPr lang="ru-RU"/>
        </a:p>
      </dgm:t>
    </dgm:pt>
    <dgm:pt modelId="{EB21D321-1290-4508-A5DF-DCC12F839115}" type="pres">
      <dgm:prSet presAssocID="{49075496-F9DC-4354-B6C4-9A4F5F77D766}" presName="parentText" presStyleLbl="node1" presStyleIdx="2" presStyleCnt="3" custScaleX="125355" custLinFactNeighborX="-2164" custLinFactNeighborY="69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DE34227-751D-4D2E-8CDA-A7FD24105C0B}" type="pres">
      <dgm:prSet presAssocID="{49075496-F9DC-4354-B6C4-9A4F5F77D766}" presName="negativeSpace" presStyleCnt="0"/>
      <dgm:spPr/>
    </dgm:pt>
    <dgm:pt modelId="{2A51BEB2-EDDF-44F0-94A7-8F3967AD4E4F}" type="pres">
      <dgm:prSet presAssocID="{49075496-F9DC-4354-B6C4-9A4F5F77D766}" presName="childText" presStyleLbl="conFgAcc1" presStyleIdx="2" presStyleCnt="3">
        <dgm:presLayoutVars>
          <dgm:bulletEnabled val="1"/>
        </dgm:presLayoutVars>
      </dgm:prSet>
      <dgm:spPr/>
    </dgm:pt>
  </dgm:ptLst>
  <dgm:cxnLst>
    <dgm:cxn modelId="{3490974A-92E5-4144-ADCB-CAA4F5115629}" type="presOf" srcId="{38815C57-0156-4A13-84C5-3E42F207B2F8}" destId="{E92CA7D0-AFEF-4E57-8489-FABF8BCF5CFC}" srcOrd="0" destOrd="0" presId="urn:microsoft.com/office/officeart/2005/8/layout/list1"/>
    <dgm:cxn modelId="{CA416ED2-9764-41FD-A963-0A276D953FD9}" srcId="{E25FC7B9-4A36-438C-BB85-17D2DDA32C56}" destId="{B48F8BBA-E5DE-47C8-817D-88ED3BFC79D9}" srcOrd="1" destOrd="0" parTransId="{1834329B-8D80-4B34-AAA2-49E9C20C9075}" sibTransId="{6B18C0FB-7BCC-42FF-8217-57BBE093F87A}"/>
    <dgm:cxn modelId="{91351FA1-F645-42E9-8212-4C2B759F9ECA}" type="presOf" srcId="{49075496-F9DC-4354-B6C4-9A4F5F77D766}" destId="{606BE03F-3E5A-4956-A977-CC92A5E43862}" srcOrd="0" destOrd="0" presId="urn:microsoft.com/office/officeart/2005/8/layout/list1"/>
    <dgm:cxn modelId="{9D690215-8696-4227-9F14-0BC5AF781B32}" type="presOf" srcId="{49075496-F9DC-4354-B6C4-9A4F5F77D766}" destId="{EB21D321-1290-4508-A5DF-DCC12F839115}" srcOrd="1" destOrd="0" presId="urn:microsoft.com/office/officeart/2005/8/layout/list1"/>
    <dgm:cxn modelId="{09B5F4CA-4D5D-4FCF-882A-C8CD836E75AB}" type="presOf" srcId="{B48F8BBA-E5DE-47C8-817D-88ED3BFC79D9}" destId="{338EECF9-051B-4899-92F3-EC6DE4F45504}" srcOrd="0" destOrd="0" presId="urn:microsoft.com/office/officeart/2005/8/layout/list1"/>
    <dgm:cxn modelId="{49CD6D15-77A2-4F97-AD66-BF619143EE94}" srcId="{E25FC7B9-4A36-438C-BB85-17D2DDA32C56}" destId="{38815C57-0156-4A13-84C5-3E42F207B2F8}" srcOrd="0" destOrd="0" parTransId="{95C9D56F-07FE-454A-AF70-95556B6D4889}" sibTransId="{4A0A4D60-9437-4B00-B8C0-EE52DAA7121B}"/>
    <dgm:cxn modelId="{2E4E666A-DE66-4EBC-89A7-A6951BCEB3B0}" type="presOf" srcId="{E25FC7B9-4A36-438C-BB85-17D2DDA32C56}" destId="{B86B192B-B415-421D-8CDF-8BEDFD98C667}" srcOrd="0" destOrd="0" presId="urn:microsoft.com/office/officeart/2005/8/layout/list1"/>
    <dgm:cxn modelId="{B246FCD0-6B3C-4EBA-833A-7D0073E7E708}" srcId="{E25FC7B9-4A36-438C-BB85-17D2DDA32C56}" destId="{49075496-F9DC-4354-B6C4-9A4F5F77D766}" srcOrd="2" destOrd="0" parTransId="{4E3661ED-4AAE-452C-B9A1-9CE3F041E250}" sibTransId="{E4C9630B-8034-4760-9090-3E6C9F377BC0}"/>
    <dgm:cxn modelId="{55622116-D916-48DB-AE1A-B8C2D2D69865}" type="presOf" srcId="{38815C57-0156-4A13-84C5-3E42F207B2F8}" destId="{7CFF2C79-44C0-4D06-868D-55DD9EA7F7FD}" srcOrd="1" destOrd="0" presId="urn:microsoft.com/office/officeart/2005/8/layout/list1"/>
    <dgm:cxn modelId="{EBF34237-4F86-451E-8CAF-7DE68CB26FE3}" type="presOf" srcId="{B48F8BBA-E5DE-47C8-817D-88ED3BFC79D9}" destId="{DC3C2728-2545-4612-98C4-BACC7D2F197B}" srcOrd="1" destOrd="0" presId="urn:microsoft.com/office/officeart/2005/8/layout/list1"/>
    <dgm:cxn modelId="{EE44574A-8C0B-410E-8921-BE8CDC52AA62}" type="presParOf" srcId="{B86B192B-B415-421D-8CDF-8BEDFD98C667}" destId="{2CD13726-04CF-4F16-9471-14CC914F49AB}" srcOrd="0" destOrd="0" presId="urn:microsoft.com/office/officeart/2005/8/layout/list1"/>
    <dgm:cxn modelId="{D2DAE0AE-A1C8-472B-9AF1-5307404BD804}" type="presParOf" srcId="{2CD13726-04CF-4F16-9471-14CC914F49AB}" destId="{E92CA7D0-AFEF-4E57-8489-FABF8BCF5CFC}" srcOrd="0" destOrd="0" presId="urn:microsoft.com/office/officeart/2005/8/layout/list1"/>
    <dgm:cxn modelId="{23F26B54-38F0-4FBE-BB97-96970F5C2965}" type="presParOf" srcId="{2CD13726-04CF-4F16-9471-14CC914F49AB}" destId="{7CFF2C79-44C0-4D06-868D-55DD9EA7F7FD}" srcOrd="1" destOrd="0" presId="urn:microsoft.com/office/officeart/2005/8/layout/list1"/>
    <dgm:cxn modelId="{60E5B099-E37C-4774-BCFA-A80F0DA431E0}" type="presParOf" srcId="{B86B192B-B415-421D-8CDF-8BEDFD98C667}" destId="{85176E3A-9134-41D8-B511-238DB6D4FC44}" srcOrd="1" destOrd="0" presId="urn:microsoft.com/office/officeart/2005/8/layout/list1"/>
    <dgm:cxn modelId="{2A190E45-AE83-4B3D-A392-88CA85AD1560}" type="presParOf" srcId="{B86B192B-B415-421D-8CDF-8BEDFD98C667}" destId="{95E46FB5-9BE8-47DB-AAF4-96E8C4DF7F9F}" srcOrd="2" destOrd="0" presId="urn:microsoft.com/office/officeart/2005/8/layout/list1"/>
    <dgm:cxn modelId="{03954345-81BA-4A12-BEF2-09B2FD5EA8A5}" type="presParOf" srcId="{B86B192B-B415-421D-8CDF-8BEDFD98C667}" destId="{1A442F40-DD05-4AED-A5ED-8E549352ADB1}" srcOrd="3" destOrd="0" presId="urn:microsoft.com/office/officeart/2005/8/layout/list1"/>
    <dgm:cxn modelId="{2E8661CA-29D2-4C44-A691-6C5A6B3AA35C}" type="presParOf" srcId="{B86B192B-B415-421D-8CDF-8BEDFD98C667}" destId="{A042A61B-0B8B-4915-B49A-369230F9C528}" srcOrd="4" destOrd="0" presId="urn:microsoft.com/office/officeart/2005/8/layout/list1"/>
    <dgm:cxn modelId="{16BF246C-4F99-4AB3-9F16-D6E61A447D95}" type="presParOf" srcId="{A042A61B-0B8B-4915-B49A-369230F9C528}" destId="{338EECF9-051B-4899-92F3-EC6DE4F45504}" srcOrd="0" destOrd="0" presId="urn:microsoft.com/office/officeart/2005/8/layout/list1"/>
    <dgm:cxn modelId="{974067E3-AA55-442F-AE25-8D26C1F80190}" type="presParOf" srcId="{A042A61B-0B8B-4915-B49A-369230F9C528}" destId="{DC3C2728-2545-4612-98C4-BACC7D2F197B}" srcOrd="1" destOrd="0" presId="urn:microsoft.com/office/officeart/2005/8/layout/list1"/>
    <dgm:cxn modelId="{8F4639E5-C1AB-4AB9-9579-596D65A7428C}" type="presParOf" srcId="{B86B192B-B415-421D-8CDF-8BEDFD98C667}" destId="{EB2D5330-AEA1-4208-A0B3-6289EC9D2A4E}" srcOrd="5" destOrd="0" presId="urn:microsoft.com/office/officeart/2005/8/layout/list1"/>
    <dgm:cxn modelId="{F95E7E43-5EBB-4C6A-8292-136980F82F3D}" type="presParOf" srcId="{B86B192B-B415-421D-8CDF-8BEDFD98C667}" destId="{11CEF608-5EC0-4C71-8959-4F2FF337FDD5}" srcOrd="6" destOrd="0" presId="urn:microsoft.com/office/officeart/2005/8/layout/list1"/>
    <dgm:cxn modelId="{C1191693-1421-44EC-BB43-DE126BEFCB02}" type="presParOf" srcId="{B86B192B-B415-421D-8CDF-8BEDFD98C667}" destId="{A137CE0C-20A9-4648-8864-2AF979B05B20}" srcOrd="7" destOrd="0" presId="urn:microsoft.com/office/officeart/2005/8/layout/list1"/>
    <dgm:cxn modelId="{FEAA1532-7169-4A42-909C-1724A89A0308}" type="presParOf" srcId="{B86B192B-B415-421D-8CDF-8BEDFD98C667}" destId="{88846DF3-CE8A-457B-BA57-4F68617C98B2}" srcOrd="8" destOrd="0" presId="urn:microsoft.com/office/officeart/2005/8/layout/list1"/>
    <dgm:cxn modelId="{E167AFBF-7058-4DA3-A9E3-9D0431FA0C4D}" type="presParOf" srcId="{88846DF3-CE8A-457B-BA57-4F68617C98B2}" destId="{606BE03F-3E5A-4956-A977-CC92A5E43862}" srcOrd="0" destOrd="0" presId="urn:microsoft.com/office/officeart/2005/8/layout/list1"/>
    <dgm:cxn modelId="{8D6669C3-87EC-4A48-AC9F-F8DF054AC39D}" type="presParOf" srcId="{88846DF3-CE8A-457B-BA57-4F68617C98B2}" destId="{EB21D321-1290-4508-A5DF-DCC12F839115}" srcOrd="1" destOrd="0" presId="urn:microsoft.com/office/officeart/2005/8/layout/list1"/>
    <dgm:cxn modelId="{CE38108D-D9C0-4CD2-9A52-12856188D3C6}" type="presParOf" srcId="{B86B192B-B415-421D-8CDF-8BEDFD98C667}" destId="{9DE34227-751D-4D2E-8CDA-A7FD24105C0B}" srcOrd="9" destOrd="0" presId="urn:microsoft.com/office/officeart/2005/8/layout/list1"/>
    <dgm:cxn modelId="{46A633A6-A9FB-4BBF-8407-611A40589040}" type="presParOf" srcId="{B86B192B-B415-421D-8CDF-8BEDFD98C667}" destId="{2A51BEB2-EDDF-44F0-94A7-8F3967AD4E4F}" srcOrd="10" destOrd="0" presId="urn:microsoft.com/office/officeart/2005/8/layout/list1"/>
  </dgm:cxnLst>
  <dgm:bg/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>
            <a:extLst>
              <a:ext uri="{FF2B5EF4-FFF2-40B4-BE49-F238E27FC236}">
                <a16:creationId xmlns="" xmlns:a16="http://schemas.microsoft.com/office/drawing/2014/main" id="{1FA06A38-C37F-4568-A048-47EECB9A14E1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>
            <a:extLst>
              <a:ext uri="{FF2B5EF4-FFF2-40B4-BE49-F238E27FC236}">
                <a16:creationId xmlns="" xmlns:a16="http://schemas.microsoft.com/office/drawing/2014/main" id="{752D2E05-4CF1-4BCC-9766-ECC4888F3EF2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C0BD674-518E-4782-9092-813744A91FEA}" type="datetimeFigureOut">
              <a:rPr lang="ko-KR" altLang="en-US" smtClean="0"/>
              <a:pPr/>
              <a:t>2024-05-21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="" xmlns:a16="http://schemas.microsoft.com/office/drawing/2014/main" id="{C551118D-489C-4243-BEFA-9A1FB90A45B3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="" xmlns:a16="http://schemas.microsoft.com/office/drawing/2014/main" id="{32BA7DCD-C975-460D-BFAB-67A58038289A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FDB4EAB-417F-45EB-9B7D-11919795AFEA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1007672028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3D67F6F-08BE-46EA-863E-0DEFBEDE6117}" type="datetimeFigureOut">
              <a:rPr lang="ru-RU" smtClean="0"/>
              <a:pPr/>
              <a:t>21.05.2024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FC73EC6-7969-47D3-9D27-271F75F8DED2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C73EC6-7969-47D3-9D27-271F75F8DED2}" type="slidenum">
              <a:rPr lang="ru-RU" smtClean="0"/>
              <a:pPr/>
              <a:t>2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svg"/><Relationship Id="rId4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sv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sv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7" Type="http://schemas.openxmlformats.org/officeDocument/2006/relationships/image" Target="../media/image2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.png"/><Relationship Id="rId5" Type="http://schemas.openxmlformats.org/officeDocument/2006/relationships/image" Target="../media/image14.svg"/><Relationship Id="rId4" Type="http://schemas.openxmlformats.org/officeDocument/2006/relationships/image" Target="../media/image8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표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우측이미지">
            <a:extLst>
              <a:ext uri="{FF2B5EF4-FFF2-40B4-BE49-F238E27FC236}">
                <a16:creationId xmlns="" xmlns:a16="http://schemas.microsoft.com/office/drawing/2014/main" id="{7A334113-2019-4F08-BFDD-FAA6F78B7BD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21105531">
            <a:off x="6020906" y="1345035"/>
            <a:ext cx="7004124" cy="5805700"/>
          </a:xfrm>
          <a:prstGeom prst="rect">
            <a:avLst/>
          </a:prstGeom>
        </p:spPr>
      </p:pic>
      <p:sp>
        <p:nvSpPr>
          <p:cNvPr id="21" name="자유형: 도형 20">
            <a:extLst>
              <a:ext uri="{FF2B5EF4-FFF2-40B4-BE49-F238E27FC236}">
                <a16:creationId xmlns="" xmlns:a16="http://schemas.microsoft.com/office/drawing/2014/main" id="{9338A8CF-C5A9-4FCB-B078-3773C5473AE2}"/>
              </a:ext>
            </a:extLst>
          </p:cNvPr>
          <p:cNvSpPr/>
          <p:nvPr userDrawn="1"/>
        </p:nvSpPr>
        <p:spPr>
          <a:xfrm>
            <a:off x="5628319" y="1815966"/>
            <a:ext cx="4602079" cy="5042034"/>
          </a:xfrm>
          <a:custGeom>
            <a:avLst/>
            <a:gdLst>
              <a:gd name="connsiteX0" fmla="*/ 0 w 4602079"/>
              <a:gd name="connsiteY0" fmla="*/ 0 h 5410200"/>
              <a:gd name="connsiteX1" fmla="*/ 1241659 w 4602079"/>
              <a:gd name="connsiteY1" fmla="*/ 0 h 5410200"/>
              <a:gd name="connsiteX2" fmla="*/ 4602079 w 4602079"/>
              <a:gd name="connsiteY2" fmla="*/ 5410200 h 5410200"/>
              <a:gd name="connsiteX3" fmla="*/ 3360420 w 4602079"/>
              <a:gd name="connsiteY3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602079" h="5410200">
                <a:moveTo>
                  <a:pt x="0" y="0"/>
                </a:moveTo>
                <a:lnTo>
                  <a:pt x="1241659" y="0"/>
                </a:lnTo>
                <a:lnTo>
                  <a:pt x="4602079" y="5410200"/>
                </a:lnTo>
                <a:lnTo>
                  <a:pt x="3360420" y="5410200"/>
                </a:lnTo>
                <a:close/>
              </a:path>
            </a:pathLst>
          </a:custGeom>
          <a:solidFill>
            <a:srgbClr val="8FCBDC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22" name="그래픽 18">
            <a:extLst>
              <a:ext uri="{FF2B5EF4-FFF2-40B4-BE49-F238E27FC236}">
                <a16:creationId xmlns="" xmlns:a16="http://schemas.microsoft.com/office/drawing/2014/main" id="{15C35F22-CF5F-4968-A7D2-CA117F0B363E}"/>
              </a:ext>
            </a:extLst>
          </p:cNvPr>
          <p:cNvSpPr/>
          <p:nvPr userDrawn="1"/>
        </p:nvSpPr>
        <p:spPr>
          <a:xfrm>
            <a:off x="0" y="1371826"/>
            <a:ext cx="6067033" cy="5042033"/>
          </a:xfrm>
          <a:custGeom>
            <a:avLst/>
            <a:gdLst>
              <a:gd name="connsiteX0" fmla="*/ 6067034 w 6067033"/>
              <a:gd name="connsiteY0" fmla="*/ 5042033 h 5042033"/>
              <a:gd name="connsiteX1" fmla="*/ 0 w 6067033"/>
              <a:gd name="connsiteY1" fmla="*/ 0 h 5042033"/>
              <a:gd name="connsiteX2" fmla="*/ 0 w 6067033"/>
              <a:gd name="connsiteY2" fmla="*/ 5042033 h 50420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067033" h="5042033">
                <a:moveTo>
                  <a:pt x="6067034" y="5042033"/>
                </a:moveTo>
                <a:lnTo>
                  <a:pt x="0" y="0"/>
                </a:lnTo>
                <a:lnTo>
                  <a:pt x="0" y="5042033"/>
                </a:lnTo>
                <a:close/>
              </a:path>
            </a:pathLst>
          </a:custGeom>
          <a:gradFill flip="none" rotWithShape="1">
            <a:gsLst>
              <a:gs pos="0">
                <a:srgbClr val="9AE0E2"/>
              </a:gs>
              <a:gs pos="100000">
                <a:srgbClr val="8F9DEC"/>
              </a:gs>
            </a:gsLst>
            <a:lin ang="2700000" scaled="1"/>
            <a:tileRect/>
          </a:gra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dirty="0">
              <a:solidFill>
                <a:schemeClr val="lt1"/>
              </a:solidFill>
            </a:endParaRPr>
          </a:p>
        </p:txBody>
      </p:sp>
      <p:sp>
        <p:nvSpPr>
          <p:cNvPr id="23" name="자유형: 도형 22">
            <a:extLst>
              <a:ext uri="{FF2B5EF4-FFF2-40B4-BE49-F238E27FC236}">
                <a16:creationId xmlns="" xmlns:a16="http://schemas.microsoft.com/office/drawing/2014/main" id="{C4F55F57-C455-4D44-BF5B-7B61AB79BBD1}"/>
              </a:ext>
            </a:extLst>
          </p:cNvPr>
          <p:cNvSpPr/>
          <p:nvPr userDrawn="1"/>
        </p:nvSpPr>
        <p:spPr>
          <a:xfrm>
            <a:off x="0" y="592754"/>
            <a:ext cx="8815537" cy="5042034"/>
          </a:xfrm>
          <a:custGeom>
            <a:avLst/>
            <a:gdLst>
              <a:gd name="connsiteX0" fmla="*/ 0 w 8815537"/>
              <a:gd name="connsiteY0" fmla="*/ 0 h 5410200"/>
              <a:gd name="connsiteX1" fmla="*/ 5455117 w 8815537"/>
              <a:gd name="connsiteY1" fmla="*/ 0 h 5410200"/>
              <a:gd name="connsiteX2" fmla="*/ 8815537 w 8815537"/>
              <a:gd name="connsiteY2" fmla="*/ 5410200 h 5410200"/>
              <a:gd name="connsiteX3" fmla="*/ 5455117 w 8815537"/>
              <a:gd name="connsiteY3" fmla="*/ 5410200 h 5410200"/>
              <a:gd name="connsiteX4" fmla="*/ 2094697 w 8815537"/>
              <a:gd name="connsiteY4" fmla="*/ 5410200 h 5410200"/>
              <a:gd name="connsiteX5" fmla="*/ 0 w 8815537"/>
              <a:gd name="connsiteY5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815537" h="5410200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rgbClr val="2B90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24" name="직사각형 23">
            <a:extLst>
              <a:ext uri="{FF2B5EF4-FFF2-40B4-BE49-F238E27FC236}">
                <a16:creationId xmlns="" xmlns:a16="http://schemas.microsoft.com/office/drawing/2014/main" id="{9E13D364-9946-48F8-A1D3-D34015297BFD}"/>
              </a:ext>
            </a:extLst>
          </p:cNvPr>
          <p:cNvSpPr/>
          <p:nvPr userDrawn="1"/>
        </p:nvSpPr>
        <p:spPr bwMode="auto">
          <a:xfrm rot="10800000">
            <a:off x="404660" y="1024399"/>
            <a:ext cx="2415448" cy="277000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indent="-85725" fontAlgn="auto" latinLnBrk="0">
              <a:spcBef>
                <a:spcPts val="100"/>
              </a:spcBef>
              <a:spcAft>
                <a:spcPts val="0"/>
              </a:spcAft>
              <a:buClr>
                <a:srgbClr val="008400"/>
              </a:buClr>
              <a:buSzPct val="140000"/>
              <a:tabLst>
                <a:tab pos="5645270" algn="l"/>
              </a:tabLst>
              <a:defRPr/>
            </a:pPr>
            <a:endParaRPr kumimoji="0" lang="ko-KR" altLang="en-US" sz="1200" b="1" spc="-100" dirty="0">
              <a:gradFill>
                <a:gsLst>
                  <a:gs pos="0">
                    <a:schemeClr val="bg1"/>
                  </a:gs>
                  <a:gs pos="100000">
                    <a:schemeClr val="bg1"/>
                  </a:gs>
                </a:gsLst>
                <a:lin ang="0" scaled="0"/>
              </a:gradFill>
              <a:latin typeface="나눔스퀘어 Bold" panose="020B0600000101010101" pitchFamily="50" charset="-127"/>
              <a:ea typeface="나눔스퀘어 Bold" panose="020B0600000101010101" pitchFamily="50" charset="-127"/>
              <a:sym typeface="Monotype Sorts"/>
            </a:endParaRPr>
          </a:p>
        </p:txBody>
      </p:sp>
      <p:pic>
        <p:nvPicPr>
          <p:cNvPr id="25" name="그래픽 24">
            <a:extLst>
              <a:ext uri="{FF2B5EF4-FFF2-40B4-BE49-F238E27FC236}">
                <a16:creationId xmlns="" xmlns:a16="http://schemas.microsoft.com/office/drawing/2014/main" id="{44BF4D7B-D180-4DA2-8FA5-EB96C65A5F4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96DAC541-7B7A-43D3-8B79-37D633B846F1}">
                <asvg:svgBlip xmlns="" xmlns:asvg="http://schemas.microsoft.com/office/drawing/2016/SVG/main" r:embed="rId5"/>
              </a:ext>
            </a:extLst>
          </a:blip>
          <a:srcRect l="27344" b="12244"/>
          <a:stretch/>
        </p:blipFill>
        <p:spPr>
          <a:xfrm>
            <a:off x="-1914980" y="829517"/>
            <a:ext cx="7561807" cy="6028483"/>
          </a:xfrm>
          <a:prstGeom prst="rect">
            <a:avLst/>
          </a:prstGeom>
        </p:spPr>
      </p:pic>
      <p:sp>
        <p:nvSpPr>
          <p:cNvPr id="26" name="상단바">
            <a:extLst>
              <a:ext uri="{FF2B5EF4-FFF2-40B4-BE49-F238E27FC236}">
                <a16:creationId xmlns="" xmlns:a16="http://schemas.microsoft.com/office/drawing/2014/main" id="{B31180F2-2F84-47B4-97B7-E65F8DB51734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1" name="이등변 삼각형 30">
            <a:extLst>
              <a:ext uri="{FF2B5EF4-FFF2-40B4-BE49-F238E27FC236}">
                <a16:creationId xmlns="" xmlns:a16="http://schemas.microsoft.com/office/drawing/2014/main" id="{331E1F0E-DC95-4538-AF87-5CCEC619B153}"/>
              </a:ext>
            </a:extLst>
          </p:cNvPr>
          <p:cNvSpPr/>
          <p:nvPr userDrawn="1"/>
        </p:nvSpPr>
        <p:spPr>
          <a:xfrm>
            <a:off x="-4265411" y="-386447"/>
            <a:ext cx="6987820" cy="6023983"/>
          </a:xfrm>
          <a:prstGeom prst="triangle">
            <a:avLst/>
          </a:prstGeom>
          <a:solidFill>
            <a:srgbClr val="152375">
              <a:alpha val="15000"/>
            </a:srgbClr>
          </a:solidFill>
          <a:ln w="2329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="" xmlns:a16="http://schemas.microsoft.com/office/drawing/2014/main" id="{FED57959-16C0-466D-A78C-A8F7339A3B7B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459692" y="2735225"/>
            <a:ext cx="6197962" cy="1477328"/>
          </a:xfrm>
          <a:noFill/>
        </p:spPr>
        <p:txBody>
          <a:bodyPr wrap="square" rtlCol="0">
            <a:spAutoFit/>
          </a:bodyPr>
          <a:lstStyle>
            <a:lvl1pPr>
              <a:lnSpc>
                <a:spcPct val="90000"/>
              </a:lnSpc>
              <a:defRPr lang="ko-KR" altLang="en-US" sz="10000" spc="-300" dirty="0">
                <a:solidFill>
                  <a:schemeClr val="bg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</a:lstStyle>
          <a:p>
            <a:pPr marL="0" lvl="0"/>
            <a:endParaRPr lang="ko-KR" altLang="en-US" dirty="0"/>
          </a:p>
        </p:txBody>
      </p:sp>
      <p:sp>
        <p:nvSpPr>
          <p:cNvPr id="3" name="부제목 2">
            <a:extLst>
              <a:ext uri="{FF2B5EF4-FFF2-40B4-BE49-F238E27FC236}">
                <a16:creationId xmlns="" xmlns:a16="http://schemas.microsoft.com/office/drawing/2014/main" id="{8E912B2B-1BEA-42A8-94BA-27DE2589530D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9128490" y="195861"/>
            <a:ext cx="3963517" cy="424732"/>
          </a:xfrm>
          <a:noFill/>
        </p:spPr>
        <p:txBody>
          <a:bodyPr wrap="square" rtlCol="0">
            <a:spAutoFit/>
          </a:bodyPr>
          <a:lstStyle>
            <a:lvl1pPr marL="0" indent="0">
              <a:buNone/>
              <a:defRPr kumimoji="0" lang="ko-KR" altLang="en-US" sz="3000" b="1" i="0" u="none" strike="noStrike" cap="none" spc="-200" normalizeH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나눔스퀘어_ac Light" panose="020B0600000101010101" pitchFamily="50" charset="-127"/>
                <a:ea typeface="나눔스퀘어_ac Light" panose="020B0600000101010101" pitchFamily="50" charset="-127"/>
              </a:defRPr>
            </a:lvl1pPr>
          </a:lstStyle>
          <a:p>
            <a:pPr marL="0" lvl="0"/>
            <a:endParaRPr lang="ko-KR" altLang="en-US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9948258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본문_b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래픽 6">
            <a:extLst>
              <a:ext uri="{FF2B5EF4-FFF2-40B4-BE49-F238E27FC236}">
                <a16:creationId xmlns="" xmlns:a16="http://schemas.microsoft.com/office/drawing/2014/main" id="{8430E921-D36B-4D13-A177-F2F6046E4A5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rcRect l="27344" b="12244"/>
          <a:stretch/>
        </p:blipFill>
        <p:spPr>
          <a:xfrm rot="10800000">
            <a:off x="4623241" y="827432"/>
            <a:ext cx="7561807" cy="6074667"/>
          </a:xfrm>
          <a:prstGeom prst="rect">
            <a:avLst/>
          </a:prstGeom>
        </p:spPr>
      </p:pic>
      <p:sp>
        <p:nvSpPr>
          <p:cNvPr id="16" name="직사각형 15">
            <a:extLst>
              <a:ext uri="{FF2B5EF4-FFF2-40B4-BE49-F238E27FC236}">
                <a16:creationId xmlns="" xmlns:a16="http://schemas.microsoft.com/office/drawing/2014/main" id="{CD0F39D9-E803-48E2-8A5B-312C027A2595}"/>
              </a:ext>
            </a:extLst>
          </p:cNvPr>
          <p:cNvSpPr/>
          <p:nvPr userDrawn="1"/>
        </p:nvSpPr>
        <p:spPr>
          <a:xfrm>
            <a:off x="0" y="766472"/>
            <a:ext cx="10833768" cy="6095103"/>
          </a:xfrm>
          <a:custGeom>
            <a:avLst/>
            <a:gdLst>
              <a:gd name="connsiteX0" fmla="*/ 0 w 12185048"/>
              <a:gd name="connsiteY0" fmla="*/ 0 h 6023983"/>
              <a:gd name="connsiteX1" fmla="*/ 12185048 w 12185048"/>
              <a:gd name="connsiteY1" fmla="*/ 0 h 6023983"/>
              <a:gd name="connsiteX2" fmla="*/ 12185048 w 12185048"/>
              <a:gd name="connsiteY2" fmla="*/ 6023983 h 6023983"/>
              <a:gd name="connsiteX3" fmla="*/ 0 w 12185048"/>
              <a:gd name="connsiteY3" fmla="*/ 6023983 h 6023983"/>
              <a:gd name="connsiteX4" fmla="*/ 0 w 12185048"/>
              <a:gd name="connsiteY4" fmla="*/ 0 h 602398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908624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787720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0833768"/>
              <a:gd name="connsiteY0" fmla="*/ 60960 h 6105263"/>
              <a:gd name="connsiteX1" fmla="*/ 10833768 w 10833768"/>
              <a:gd name="connsiteY1" fmla="*/ 0 h 6105263"/>
              <a:gd name="connsiteX2" fmla="*/ 7877208 w 10833768"/>
              <a:gd name="connsiteY2" fmla="*/ 6105263 h 6105263"/>
              <a:gd name="connsiteX3" fmla="*/ 0 w 10833768"/>
              <a:gd name="connsiteY3" fmla="*/ 6084943 h 6105263"/>
              <a:gd name="connsiteX4" fmla="*/ 0 w 10833768"/>
              <a:gd name="connsiteY4" fmla="*/ 60960 h 610526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76544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  <a:gd name="connsiteX0" fmla="*/ 0 w 10833768"/>
              <a:gd name="connsiteY0" fmla="*/ 60960 h 6084943"/>
              <a:gd name="connsiteX1" fmla="*/ 10833768 w 10833768"/>
              <a:gd name="connsiteY1" fmla="*/ 0 h 6084943"/>
              <a:gd name="connsiteX2" fmla="*/ 7196488 w 10833768"/>
              <a:gd name="connsiteY2" fmla="*/ 6064623 h 6084943"/>
              <a:gd name="connsiteX3" fmla="*/ 0 w 10833768"/>
              <a:gd name="connsiteY3" fmla="*/ 6084943 h 6084943"/>
              <a:gd name="connsiteX4" fmla="*/ 0 w 10833768"/>
              <a:gd name="connsiteY4" fmla="*/ 60960 h 608494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80608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833768" h="6095103">
                <a:moveTo>
                  <a:pt x="0" y="60960"/>
                </a:moveTo>
                <a:lnTo>
                  <a:pt x="10833768" y="0"/>
                </a:lnTo>
                <a:lnTo>
                  <a:pt x="7806088" y="6095103"/>
                </a:lnTo>
                <a:lnTo>
                  <a:pt x="0" y="6084943"/>
                </a:lnTo>
                <a:lnTo>
                  <a:pt x="0" y="6096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직사각형 9">
            <a:extLst>
              <a:ext uri="{FF2B5EF4-FFF2-40B4-BE49-F238E27FC236}">
                <a16:creationId xmlns="" xmlns:a16="http://schemas.microsoft.com/office/drawing/2014/main" id="{112072C9-293D-4D05-9701-C2EFEC827FED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2" name="이등변 삼각형 11">
            <a:extLst>
              <a:ext uri="{FF2B5EF4-FFF2-40B4-BE49-F238E27FC236}">
                <a16:creationId xmlns="" xmlns:a16="http://schemas.microsoft.com/office/drawing/2014/main" id="{835BC0DA-2154-4248-9986-7156D3ACC0FA}"/>
              </a:ext>
            </a:extLst>
          </p:cNvPr>
          <p:cNvSpPr/>
          <p:nvPr userDrawn="1"/>
        </p:nvSpPr>
        <p:spPr>
          <a:xfrm>
            <a:off x="4386807" y="827432"/>
            <a:ext cx="6987820" cy="6023983"/>
          </a:xfrm>
          <a:prstGeom prst="triangle">
            <a:avLst/>
          </a:prstGeom>
          <a:solidFill>
            <a:srgbClr val="FFFFFF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>
            <a:extLst>
              <a:ext uri="{FF2B5EF4-FFF2-40B4-BE49-F238E27FC236}">
                <a16:creationId xmlns="" xmlns:a16="http://schemas.microsoft.com/office/drawing/2014/main" id="{9352F398-F353-41EC-852E-CA997DAA8852}"/>
              </a:ext>
            </a:extLst>
          </p:cNvPr>
          <p:cNvSpPr/>
          <p:nvPr/>
        </p:nvSpPr>
        <p:spPr>
          <a:xfrm>
            <a:off x="208679" y="253332"/>
            <a:ext cx="6111356" cy="842580"/>
          </a:xfrm>
          <a:prstGeom prst="rect">
            <a:avLst/>
          </a:prstGeom>
          <a:solidFill>
            <a:srgbClr val="404040">
              <a:alpha val="2705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15" name="직사각형 14">
            <a:extLst>
              <a:ext uri="{FF2B5EF4-FFF2-40B4-BE49-F238E27FC236}">
                <a16:creationId xmlns="" xmlns:a16="http://schemas.microsoft.com/office/drawing/2014/main" id="{C396019B-5111-4D3B-8EED-7B4BD901B7C0}"/>
              </a:ext>
            </a:extLst>
          </p:cNvPr>
          <p:cNvSpPr/>
          <p:nvPr/>
        </p:nvSpPr>
        <p:spPr>
          <a:xfrm>
            <a:off x="134381" y="178308"/>
            <a:ext cx="6111356" cy="842580"/>
          </a:xfrm>
          <a:prstGeom prst="rect">
            <a:avLst/>
          </a:prstGeom>
          <a:gradFill flip="none" rotWithShape="1">
            <a:gsLst>
              <a:gs pos="0">
                <a:srgbClr val="CFE6ED"/>
              </a:gs>
              <a:gs pos="100000">
                <a:srgbClr val="DDEEF3"/>
              </a:gs>
            </a:gsLst>
            <a:lin ang="18900000" scaled="1"/>
            <a:tileRect/>
          </a:gradFill>
          <a:ln w="3175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="" xmlns:a16="http://schemas.microsoft.com/office/drawing/2014/main" id="{79D67CF0-B63A-482C-AA8D-0120CDB87CC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13357" y="268894"/>
            <a:ext cx="761747" cy="701731"/>
          </a:xfrm>
          <a:noFill/>
        </p:spPr>
        <p:txBody>
          <a:bodyPr wrap="none" rtlCol="0">
            <a:spAutoFit/>
          </a:bodyPr>
          <a:lstStyle>
            <a:lvl1pPr>
              <a:defRPr lang="en-US" altLang="ko-KR" sz="3700" b="0" spc="-15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  <a:cs typeface="+mn-cs"/>
              </a:defRPr>
            </a:lvl1pPr>
          </a:lstStyle>
          <a:p>
            <a:pPr marL="0" lvl="0"/>
            <a:r>
              <a:rPr lang="en-US" altLang="ko-KR" sz="440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1)</a:t>
            </a:r>
          </a:p>
        </p:txBody>
      </p:sp>
    </p:spTree>
    <p:extLst>
      <p:ext uri="{BB962C8B-B14F-4D97-AF65-F5344CB8AC3E}">
        <p14:creationId xmlns="" xmlns:p14="http://schemas.microsoft.com/office/powerpoint/2010/main" val="11213905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본문_기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래픽 6">
            <a:extLst>
              <a:ext uri="{FF2B5EF4-FFF2-40B4-BE49-F238E27FC236}">
                <a16:creationId xmlns="" xmlns:a16="http://schemas.microsoft.com/office/drawing/2014/main" id="{8430E921-D36B-4D13-A177-F2F6046E4A5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rcRect l="27344" b="12244"/>
          <a:stretch/>
        </p:blipFill>
        <p:spPr>
          <a:xfrm rot="10800000">
            <a:off x="4623241" y="827432"/>
            <a:ext cx="7561807" cy="6074667"/>
          </a:xfrm>
          <a:prstGeom prst="rect">
            <a:avLst/>
          </a:prstGeom>
        </p:spPr>
      </p:pic>
      <p:sp>
        <p:nvSpPr>
          <p:cNvPr id="18" name="직사각형 15">
            <a:extLst>
              <a:ext uri="{FF2B5EF4-FFF2-40B4-BE49-F238E27FC236}">
                <a16:creationId xmlns="" xmlns:a16="http://schemas.microsoft.com/office/drawing/2014/main" id="{2337AB86-FB4C-4A0F-9E99-D3858A5D9CF6}"/>
              </a:ext>
            </a:extLst>
          </p:cNvPr>
          <p:cNvSpPr/>
          <p:nvPr userDrawn="1"/>
        </p:nvSpPr>
        <p:spPr>
          <a:xfrm>
            <a:off x="0" y="766472"/>
            <a:ext cx="10833768" cy="6095103"/>
          </a:xfrm>
          <a:custGeom>
            <a:avLst/>
            <a:gdLst>
              <a:gd name="connsiteX0" fmla="*/ 0 w 12185048"/>
              <a:gd name="connsiteY0" fmla="*/ 0 h 6023983"/>
              <a:gd name="connsiteX1" fmla="*/ 12185048 w 12185048"/>
              <a:gd name="connsiteY1" fmla="*/ 0 h 6023983"/>
              <a:gd name="connsiteX2" fmla="*/ 12185048 w 12185048"/>
              <a:gd name="connsiteY2" fmla="*/ 6023983 h 6023983"/>
              <a:gd name="connsiteX3" fmla="*/ 0 w 12185048"/>
              <a:gd name="connsiteY3" fmla="*/ 6023983 h 6023983"/>
              <a:gd name="connsiteX4" fmla="*/ 0 w 12185048"/>
              <a:gd name="connsiteY4" fmla="*/ 0 h 602398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908624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787720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0833768"/>
              <a:gd name="connsiteY0" fmla="*/ 60960 h 6105263"/>
              <a:gd name="connsiteX1" fmla="*/ 10833768 w 10833768"/>
              <a:gd name="connsiteY1" fmla="*/ 0 h 6105263"/>
              <a:gd name="connsiteX2" fmla="*/ 7877208 w 10833768"/>
              <a:gd name="connsiteY2" fmla="*/ 6105263 h 6105263"/>
              <a:gd name="connsiteX3" fmla="*/ 0 w 10833768"/>
              <a:gd name="connsiteY3" fmla="*/ 6084943 h 6105263"/>
              <a:gd name="connsiteX4" fmla="*/ 0 w 10833768"/>
              <a:gd name="connsiteY4" fmla="*/ 60960 h 610526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76544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  <a:gd name="connsiteX0" fmla="*/ 0 w 10833768"/>
              <a:gd name="connsiteY0" fmla="*/ 60960 h 6084943"/>
              <a:gd name="connsiteX1" fmla="*/ 10833768 w 10833768"/>
              <a:gd name="connsiteY1" fmla="*/ 0 h 6084943"/>
              <a:gd name="connsiteX2" fmla="*/ 7196488 w 10833768"/>
              <a:gd name="connsiteY2" fmla="*/ 6064623 h 6084943"/>
              <a:gd name="connsiteX3" fmla="*/ 0 w 10833768"/>
              <a:gd name="connsiteY3" fmla="*/ 6084943 h 6084943"/>
              <a:gd name="connsiteX4" fmla="*/ 0 w 10833768"/>
              <a:gd name="connsiteY4" fmla="*/ 60960 h 608494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80608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833768" h="6095103">
                <a:moveTo>
                  <a:pt x="0" y="60960"/>
                </a:moveTo>
                <a:lnTo>
                  <a:pt x="10833768" y="0"/>
                </a:lnTo>
                <a:lnTo>
                  <a:pt x="7806088" y="6095103"/>
                </a:lnTo>
                <a:lnTo>
                  <a:pt x="0" y="6084943"/>
                </a:lnTo>
                <a:lnTo>
                  <a:pt x="0" y="6096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직사각형 9">
            <a:extLst>
              <a:ext uri="{FF2B5EF4-FFF2-40B4-BE49-F238E27FC236}">
                <a16:creationId xmlns="" xmlns:a16="http://schemas.microsoft.com/office/drawing/2014/main" id="{112072C9-293D-4D05-9701-C2EFEC827FED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2" name="이등변 삼각형 11">
            <a:extLst>
              <a:ext uri="{FF2B5EF4-FFF2-40B4-BE49-F238E27FC236}">
                <a16:creationId xmlns="" xmlns:a16="http://schemas.microsoft.com/office/drawing/2014/main" id="{835BC0DA-2154-4248-9986-7156D3ACC0FA}"/>
              </a:ext>
            </a:extLst>
          </p:cNvPr>
          <p:cNvSpPr/>
          <p:nvPr userDrawn="1"/>
        </p:nvSpPr>
        <p:spPr>
          <a:xfrm>
            <a:off x="4386807" y="827432"/>
            <a:ext cx="6987820" cy="6023983"/>
          </a:xfrm>
          <a:prstGeom prst="triangle">
            <a:avLst/>
          </a:prstGeom>
          <a:solidFill>
            <a:srgbClr val="FFFFFF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>
            <a:extLst>
              <a:ext uri="{FF2B5EF4-FFF2-40B4-BE49-F238E27FC236}">
                <a16:creationId xmlns="" xmlns:a16="http://schemas.microsoft.com/office/drawing/2014/main" id="{9352F398-F353-41EC-852E-CA997DAA8852}"/>
              </a:ext>
            </a:extLst>
          </p:cNvPr>
          <p:cNvSpPr/>
          <p:nvPr/>
        </p:nvSpPr>
        <p:spPr>
          <a:xfrm>
            <a:off x="208679" y="253332"/>
            <a:ext cx="6111356" cy="842580"/>
          </a:xfrm>
          <a:prstGeom prst="rect">
            <a:avLst/>
          </a:prstGeom>
          <a:solidFill>
            <a:srgbClr val="404040">
              <a:alpha val="2705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15" name="직사각형 14">
            <a:extLst>
              <a:ext uri="{FF2B5EF4-FFF2-40B4-BE49-F238E27FC236}">
                <a16:creationId xmlns="" xmlns:a16="http://schemas.microsoft.com/office/drawing/2014/main" id="{C396019B-5111-4D3B-8EED-7B4BD901B7C0}"/>
              </a:ext>
            </a:extLst>
          </p:cNvPr>
          <p:cNvSpPr/>
          <p:nvPr/>
        </p:nvSpPr>
        <p:spPr>
          <a:xfrm>
            <a:off x="134381" y="178308"/>
            <a:ext cx="6111356" cy="842580"/>
          </a:xfrm>
          <a:prstGeom prst="rect">
            <a:avLst/>
          </a:prstGeom>
          <a:gradFill flip="none" rotWithShape="1">
            <a:gsLst>
              <a:gs pos="0">
                <a:srgbClr val="CFE6ED"/>
              </a:gs>
              <a:gs pos="100000">
                <a:srgbClr val="DDEEF3"/>
              </a:gs>
            </a:gsLst>
            <a:lin ang="18900000" scaled="1"/>
            <a:tileRect/>
          </a:gradFill>
          <a:ln w="3175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="" xmlns:a16="http://schemas.microsoft.com/office/drawing/2014/main" id="{79D67CF0-B63A-482C-AA8D-0120CDB87CC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13357" y="268894"/>
            <a:ext cx="761747" cy="701731"/>
          </a:xfrm>
          <a:noFill/>
        </p:spPr>
        <p:txBody>
          <a:bodyPr wrap="none" rtlCol="0">
            <a:spAutoFit/>
          </a:bodyPr>
          <a:lstStyle>
            <a:lvl1pPr>
              <a:defRPr lang="en-US" altLang="ko-KR" sz="3700" b="0" spc="-15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  <a:cs typeface="+mn-cs"/>
              </a:defRPr>
            </a:lvl1pPr>
          </a:lstStyle>
          <a:p>
            <a:pPr marL="0" lvl="0"/>
            <a:r>
              <a:rPr lang="en-US" altLang="ko-KR" sz="440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1)</a:t>
            </a:r>
          </a:p>
        </p:txBody>
      </p:sp>
      <p:sp>
        <p:nvSpPr>
          <p:cNvPr id="45" name="내용 개체 틀 2">
            <a:extLst>
              <a:ext uri="{FF2B5EF4-FFF2-40B4-BE49-F238E27FC236}">
                <a16:creationId xmlns="" xmlns:a16="http://schemas.microsoft.com/office/drawing/2014/main" id="{76BF5C99-1997-42D7-9B55-D543611FB4ED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46482" y="1233348"/>
            <a:ext cx="9026291" cy="5351094"/>
          </a:xfrm>
        </p:spPr>
        <p:txBody>
          <a:bodyPr>
            <a:normAutofit/>
          </a:bodyPr>
          <a:lstStyle>
            <a:lvl1pPr marL="252000" indent="-252000">
              <a:lnSpc>
                <a:spcPct val="120000"/>
              </a:lnSpc>
              <a:buClr>
                <a:srgbClr val="D5B8EA"/>
              </a:buClr>
              <a:buSzPct val="100000"/>
              <a:buFontTx/>
              <a:buBlip>
                <a:blip r:embed="rId4"/>
              </a:buBlip>
              <a:defRPr sz="3200" b="1">
                <a:latin typeface="나눔스퀘어_ac" panose="020B0600000101010101" pitchFamily="50" charset="-127"/>
                <a:ea typeface="나눔스퀘어_ac" panose="020B0600000101010101" pitchFamily="50" charset="-127"/>
              </a:defRPr>
            </a:lvl1pPr>
            <a:lvl2pPr marL="504000" indent="-228600">
              <a:lnSpc>
                <a:spcPct val="120000"/>
              </a:lnSpc>
              <a:buClr>
                <a:schemeClr val="accent4"/>
              </a:buClr>
              <a:buFont typeface="Wingdings" panose="05000000000000000000" pitchFamily="2" charset="2"/>
              <a:buChar char="§"/>
              <a:defRPr sz="30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2pPr>
            <a:lvl3pPr marL="828000">
              <a:lnSpc>
                <a:spcPct val="120000"/>
              </a:lnSpc>
              <a:buClr>
                <a:schemeClr val="accent3">
                  <a:lumMod val="75000"/>
                </a:schemeClr>
              </a:buClr>
              <a:defRPr sz="28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3pPr>
            <a:lvl4pPr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4pPr>
            <a:lvl5pPr marL="1828800" indent="0">
              <a:buClr>
                <a:srgbClr val="D5B8EA"/>
              </a:buClr>
              <a:buNone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5pPr>
          </a:lstStyle>
          <a:p>
            <a:pPr lvl="4"/>
            <a:endParaRPr lang="ko-KR" altLang="en-US" dirty="0"/>
          </a:p>
        </p:txBody>
      </p:sp>
    </p:spTree>
    <p:extLst>
      <p:ext uri="{BB962C8B-B14F-4D97-AF65-F5344CB8AC3E}">
        <p14:creationId xmlns="" xmlns:p14="http://schemas.microsoft.com/office/powerpoint/2010/main" val="21968967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목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직사각형 2">
            <a:extLst>
              <a:ext uri="{FF2B5EF4-FFF2-40B4-BE49-F238E27FC236}">
                <a16:creationId xmlns="" xmlns:a16="http://schemas.microsoft.com/office/drawing/2014/main" id="{E4FB8308-C79E-4DBF-934B-DFE971567015}"/>
              </a:ext>
            </a:extLst>
          </p:cNvPr>
          <p:cNvSpPr/>
          <p:nvPr userDrawn="1"/>
        </p:nvSpPr>
        <p:spPr>
          <a:xfrm>
            <a:off x="0" y="-58141"/>
            <a:ext cx="10053114" cy="6913497"/>
          </a:xfrm>
          <a:custGeom>
            <a:avLst/>
            <a:gdLst>
              <a:gd name="connsiteX0" fmla="*/ 0 w 10898802"/>
              <a:gd name="connsiteY0" fmla="*/ 0 h 6864482"/>
              <a:gd name="connsiteX1" fmla="*/ 10898802 w 10898802"/>
              <a:gd name="connsiteY1" fmla="*/ 0 h 6864482"/>
              <a:gd name="connsiteX2" fmla="*/ 10898802 w 10898802"/>
              <a:gd name="connsiteY2" fmla="*/ 6864482 h 6864482"/>
              <a:gd name="connsiteX3" fmla="*/ 0 w 10898802"/>
              <a:gd name="connsiteY3" fmla="*/ 6864482 h 6864482"/>
              <a:gd name="connsiteX4" fmla="*/ 0 w 10898802"/>
              <a:gd name="connsiteY4" fmla="*/ 0 h 6864482"/>
              <a:gd name="connsiteX0" fmla="*/ 0 w 10898802"/>
              <a:gd name="connsiteY0" fmla="*/ 0 h 6868420"/>
              <a:gd name="connsiteX1" fmla="*/ 10898802 w 10898802"/>
              <a:gd name="connsiteY1" fmla="*/ 0 h 6868420"/>
              <a:gd name="connsiteX2" fmla="*/ 6569938 w 10898802"/>
              <a:gd name="connsiteY2" fmla="*/ 6868420 h 6868420"/>
              <a:gd name="connsiteX3" fmla="*/ 0 w 10898802"/>
              <a:gd name="connsiteY3" fmla="*/ 6864482 h 6868420"/>
              <a:gd name="connsiteX4" fmla="*/ 0 w 10898802"/>
              <a:gd name="connsiteY4" fmla="*/ 0 h 6868420"/>
              <a:gd name="connsiteX0" fmla="*/ 0 w 9989688"/>
              <a:gd name="connsiteY0" fmla="*/ 0 h 6868420"/>
              <a:gd name="connsiteX1" fmla="*/ 9989688 w 9989688"/>
              <a:gd name="connsiteY1" fmla="*/ 45719 h 6868420"/>
              <a:gd name="connsiteX2" fmla="*/ 6569938 w 9989688"/>
              <a:gd name="connsiteY2" fmla="*/ 6868420 h 6868420"/>
              <a:gd name="connsiteX3" fmla="*/ 0 w 9989688"/>
              <a:gd name="connsiteY3" fmla="*/ 6864482 h 6868420"/>
              <a:gd name="connsiteX4" fmla="*/ 0 w 9989688"/>
              <a:gd name="connsiteY4" fmla="*/ 0 h 6868420"/>
              <a:gd name="connsiteX0" fmla="*/ 0 w 9984402"/>
              <a:gd name="connsiteY0" fmla="*/ 45719 h 6914139"/>
              <a:gd name="connsiteX1" fmla="*/ 9984402 w 9984402"/>
              <a:gd name="connsiteY1" fmla="*/ 0 h 6914139"/>
              <a:gd name="connsiteX2" fmla="*/ 6569938 w 9984402"/>
              <a:gd name="connsiteY2" fmla="*/ 6914139 h 6914139"/>
              <a:gd name="connsiteX3" fmla="*/ 0 w 9984402"/>
              <a:gd name="connsiteY3" fmla="*/ 6910201 h 6914139"/>
              <a:gd name="connsiteX4" fmla="*/ 0 w 9984402"/>
              <a:gd name="connsiteY4" fmla="*/ 45719 h 69141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984402" h="6914139">
                <a:moveTo>
                  <a:pt x="0" y="45719"/>
                </a:moveTo>
                <a:lnTo>
                  <a:pt x="9984402" y="0"/>
                </a:lnTo>
                <a:lnTo>
                  <a:pt x="6569938" y="6914139"/>
                </a:lnTo>
                <a:lnTo>
                  <a:pt x="0" y="6910201"/>
                </a:lnTo>
                <a:lnTo>
                  <a:pt x="0" y="45719"/>
                </a:lnTo>
                <a:close/>
              </a:path>
            </a:pathLst>
          </a:custGeom>
          <a:solidFill>
            <a:srgbClr val="E7ECF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40" name="자유형: 도형 39">
            <a:extLst>
              <a:ext uri="{FF2B5EF4-FFF2-40B4-BE49-F238E27FC236}">
                <a16:creationId xmlns="" xmlns:a16="http://schemas.microsoft.com/office/drawing/2014/main" id="{DD1AAACB-28E9-4D52-A6EE-22B06FA2EE4A}"/>
              </a:ext>
            </a:extLst>
          </p:cNvPr>
          <p:cNvSpPr/>
          <p:nvPr userDrawn="1"/>
        </p:nvSpPr>
        <p:spPr>
          <a:xfrm>
            <a:off x="768815" y="1243616"/>
            <a:ext cx="8815537" cy="5307946"/>
          </a:xfrm>
          <a:custGeom>
            <a:avLst/>
            <a:gdLst>
              <a:gd name="connsiteX0" fmla="*/ 0 w 8815537"/>
              <a:gd name="connsiteY0" fmla="*/ 0 h 5410200"/>
              <a:gd name="connsiteX1" fmla="*/ 5455117 w 8815537"/>
              <a:gd name="connsiteY1" fmla="*/ 0 h 5410200"/>
              <a:gd name="connsiteX2" fmla="*/ 8815537 w 8815537"/>
              <a:gd name="connsiteY2" fmla="*/ 5410200 h 5410200"/>
              <a:gd name="connsiteX3" fmla="*/ 5455117 w 8815537"/>
              <a:gd name="connsiteY3" fmla="*/ 5410200 h 5410200"/>
              <a:gd name="connsiteX4" fmla="*/ 2094697 w 8815537"/>
              <a:gd name="connsiteY4" fmla="*/ 5410200 h 5410200"/>
              <a:gd name="connsiteX5" fmla="*/ 0 w 8815537"/>
              <a:gd name="connsiteY5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815537" h="5410200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rgbClr val="8FCBDC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1" name="자유형: 도형 40">
            <a:extLst>
              <a:ext uri="{FF2B5EF4-FFF2-40B4-BE49-F238E27FC236}">
                <a16:creationId xmlns="" xmlns:a16="http://schemas.microsoft.com/office/drawing/2014/main" id="{3A9E8056-E227-48D0-A362-012CD6F927DB}"/>
              </a:ext>
            </a:extLst>
          </p:cNvPr>
          <p:cNvSpPr/>
          <p:nvPr userDrawn="1"/>
        </p:nvSpPr>
        <p:spPr>
          <a:xfrm>
            <a:off x="11495" y="845026"/>
            <a:ext cx="8815537" cy="5307946"/>
          </a:xfrm>
          <a:custGeom>
            <a:avLst/>
            <a:gdLst>
              <a:gd name="connsiteX0" fmla="*/ 0 w 8815537"/>
              <a:gd name="connsiteY0" fmla="*/ 0 h 5410200"/>
              <a:gd name="connsiteX1" fmla="*/ 5455117 w 8815537"/>
              <a:gd name="connsiteY1" fmla="*/ 0 h 5410200"/>
              <a:gd name="connsiteX2" fmla="*/ 8815537 w 8815537"/>
              <a:gd name="connsiteY2" fmla="*/ 5410200 h 5410200"/>
              <a:gd name="connsiteX3" fmla="*/ 5455117 w 8815537"/>
              <a:gd name="connsiteY3" fmla="*/ 5410200 h 5410200"/>
              <a:gd name="connsiteX4" fmla="*/ 2094697 w 8815537"/>
              <a:gd name="connsiteY4" fmla="*/ 5410200 h 5410200"/>
              <a:gd name="connsiteX5" fmla="*/ 0 w 8815537"/>
              <a:gd name="connsiteY5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815537" h="5410200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2" name="직사각형 41">
            <a:extLst>
              <a:ext uri="{FF2B5EF4-FFF2-40B4-BE49-F238E27FC236}">
                <a16:creationId xmlns="" xmlns:a16="http://schemas.microsoft.com/office/drawing/2014/main" id="{3E639EC3-96A7-44E5-A7D4-BDDA1BCAA187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44" name="그래픽 43">
            <a:extLst>
              <a:ext uri="{FF2B5EF4-FFF2-40B4-BE49-F238E27FC236}">
                <a16:creationId xmlns="" xmlns:a16="http://schemas.microsoft.com/office/drawing/2014/main" id="{3E6241A5-2F2F-42ED-85F8-D43B71F806A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rcRect l="27344" b="12244"/>
          <a:stretch/>
        </p:blipFill>
        <p:spPr>
          <a:xfrm rot="10800000">
            <a:off x="4641688" y="805103"/>
            <a:ext cx="7561807" cy="6074667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2396651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절제목_간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그래픽 18">
            <a:extLst>
              <a:ext uri="{FF2B5EF4-FFF2-40B4-BE49-F238E27FC236}">
                <a16:creationId xmlns="" xmlns:a16="http://schemas.microsoft.com/office/drawing/2014/main" id="{F530099C-CA70-497E-9E2C-570DD13C57C5}"/>
              </a:ext>
            </a:extLst>
          </p:cNvPr>
          <p:cNvSpPr/>
          <p:nvPr userDrawn="1"/>
        </p:nvSpPr>
        <p:spPr>
          <a:xfrm rot="10800000">
            <a:off x="7666723" y="132125"/>
            <a:ext cx="4394137" cy="3651766"/>
          </a:xfrm>
          <a:custGeom>
            <a:avLst/>
            <a:gdLst>
              <a:gd name="connsiteX0" fmla="*/ 6067034 w 6067033"/>
              <a:gd name="connsiteY0" fmla="*/ 5042033 h 5042033"/>
              <a:gd name="connsiteX1" fmla="*/ 0 w 6067033"/>
              <a:gd name="connsiteY1" fmla="*/ 0 h 5042033"/>
              <a:gd name="connsiteX2" fmla="*/ 0 w 6067033"/>
              <a:gd name="connsiteY2" fmla="*/ 5042033 h 50420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067033" h="5042033">
                <a:moveTo>
                  <a:pt x="6067034" y="5042033"/>
                </a:moveTo>
                <a:lnTo>
                  <a:pt x="0" y="0"/>
                </a:lnTo>
                <a:lnTo>
                  <a:pt x="0" y="5042033"/>
                </a:lnTo>
                <a:close/>
              </a:path>
            </a:pathLst>
          </a:custGeom>
          <a:gradFill flip="none" rotWithShape="1">
            <a:gsLst>
              <a:gs pos="0">
                <a:srgbClr val="9AE0E2"/>
              </a:gs>
              <a:gs pos="100000">
                <a:srgbClr val="8F9DEC"/>
              </a:gs>
            </a:gsLst>
            <a:lin ang="2700000" scaled="1"/>
            <a:tileRect/>
          </a:gra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dirty="0">
              <a:solidFill>
                <a:schemeClr val="lt1"/>
              </a:solidFill>
            </a:endParaRPr>
          </a:p>
        </p:txBody>
      </p:sp>
      <p:sp>
        <p:nvSpPr>
          <p:cNvPr id="7" name="사각형: 둥근 모서리 6">
            <a:extLst>
              <a:ext uri="{FF2B5EF4-FFF2-40B4-BE49-F238E27FC236}">
                <a16:creationId xmlns="" xmlns:a16="http://schemas.microsoft.com/office/drawing/2014/main" id="{39C9C839-8C4C-401D-891A-9EB09EA999DB}"/>
              </a:ext>
            </a:extLst>
          </p:cNvPr>
          <p:cNvSpPr/>
          <p:nvPr userDrawn="1"/>
        </p:nvSpPr>
        <p:spPr>
          <a:xfrm>
            <a:off x="556097" y="1613463"/>
            <a:ext cx="11079805" cy="4105072"/>
          </a:xfrm>
          <a:prstGeom prst="roundRect">
            <a:avLst/>
          </a:prstGeom>
          <a:solidFill>
            <a:schemeClr val="bg1">
              <a:alpha val="49804"/>
            </a:schemeClr>
          </a:solidFill>
          <a:ln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pic>
        <p:nvPicPr>
          <p:cNvPr id="9" name="그래픽 8">
            <a:extLst>
              <a:ext uri="{FF2B5EF4-FFF2-40B4-BE49-F238E27FC236}">
                <a16:creationId xmlns="" xmlns:a16="http://schemas.microsoft.com/office/drawing/2014/main" id="{D265E156-5DAB-412B-B8ED-5B3264F77CF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rcRect l="27344" b="12244"/>
          <a:stretch/>
        </p:blipFill>
        <p:spPr>
          <a:xfrm rot="10800000">
            <a:off x="3575174" y="-645"/>
            <a:ext cx="8616826" cy="6858002"/>
          </a:xfrm>
          <a:prstGeom prst="rect">
            <a:avLst/>
          </a:prstGeom>
        </p:spPr>
      </p:pic>
      <p:pic>
        <p:nvPicPr>
          <p:cNvPr id="14" name="그래픽 13">
            <a:extLst>
              <a:ext uri="{FF2B5EF4-FFF2-40B4-BE49-F238E27FC236}">
                <a16:creationId xmlns="" xmlns:a16="http://schemas.microsoft.com/office/drawing/2014/main" id="{2F4B05E3-97F5-4C0C-BABF-9754BC166810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=""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21105531">
            <a:off x="7071037" y="2495151"/>
            <a:ext cx="7004124" cy="5805700"/>
          </a:xfrm>
          <a:prstGeom prst="rect">
            <a:avLst/>
          </a:prstGeom>
        </p:spPr>
      </p:pic>
      <p:sp>
        <p:nvSpPr>
          <p:cNvPr id="2" name="절제목입력">
            <a:extLst>
              <a:ext uri="{FF2B5EF4-FFF2-40B4-BE49-F238E27FC236}">
                <a16:creationId xmlns="" xmlns:a16="http://schemas.microsoft.com/office/drawing/2014/main" id="{C4266977-02BA-456A-825A-A4467609EC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0302" y="3221244"/>
            <a:ext cx="10515600" cy="1338828"/>
          </a:xfrm>
          <a:noFill/>
        </p:spPr>
        <p:txBody>
          <a:bodyPr wrap="square" rtlCol="0">
            <a:spAutoFit/>
          </a:bodyPr>
          <a:lstStyle>
            <a:lvl1pPr>
              <a:defRPr lang="ko-KR" altLang="en-US" sz="9000" spc="-300" dirty="0">
                <a:solidFill>
                  <a:schemeClr val="tx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1pPr>
          </a:lstStyle>
          <a:p>
            <a:pPr marL="0" lvl="0"/>
            <a:endParaRPr lang="ko-KR" altLang="en-US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2279781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다음시간안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그림 15" descr="실내이(가) 표시된 사진&#10;&#10;자동 생성된 설명" hidden="1">
            <a:extLst>
              <a:ext uri="{FF2B5EF4-FFF2-40B4-BE49-F238E27FC236}">
                <a16:creationId xmlns="" xmlns:a16="http://schemas.microsoft.com/office/drawing/2014/main" id="{1F988D3E-7A9E-4D99-A05F-EC0F8D429EC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r="8995"/>
          <a:stretch/>
        </p:blipFill>
        <p:spPr>
          <a:xfrm>
            <a:off x="4991100" y="776752"/>
            <a:ext cx="7191376" cy="6074667"/>
          </a:xfrm>
          <a:prstGeom prst="rect">
            <a:avLst/>
          </a:prstGeom>
        </p:spPr>
      </p:pic>
      <p:sp>
        <p:nvSpPr>
          <p:cNvPr id="5" name="직사각형 4">
            <a:extLst>
              <a:ext uri="{FF2B5EF4-FFF2-40B4-BE49-F238E27FC236}">
                <a16:creationId xmlns="" xmlns:a16="http://schemas.microsoft.com/office/drawing/2014/main" id="{7669C717-D7EA-4559-971D-9D96519396A4}"/>
              </a:ext>
            </a:extLst>
          </p:cNvPr>
          <p:cNvSpPr/>
          <p:nvPr userDrawn="1"/>
        </p:nvSpPr>
        <p:spPr>
          <a:xfrm>
            <a:off x="-1" y="-2945"/>
            <a:ext cx="8942227" cy="6879996"/>
          </a:xfrm>
          <a:custGeom>
            <a:avLst/>
            <a:gdLst>
              <a:gd name="connsiteX0" fmla="*/ 0 w 10487025"/>
              <a:gd name="connsiteY0" fmla="*/ 0 h 6844840"/>
              <a:gd name="connsiteX1" fmla="*/ 10487025 w 10487025"/>
              <a:gd name="connsiteY1" fmla="*/ 0 h 6844840"/>
              <a:gd name="connsiteX2" fmla="*/ 10487025 w 10487025"/>
              <a:gd name="connsiteY2" fmla="*/ 6844840 h 6844840"/>
              <a:gd name="connsiteX3" fmla="*/ 0 w 10487025"/>
              <a:gd name="connsiteY3" fmla="*/ 6844840 h 6844840"/>
              <a:gd name="connsiteX4" fmla="*/ 0 w 10487025"/>
              <a:gd name="connsiteY4" fmla="*/ 0 h 6844840"/>
              <a:gd name="connsiteX0" fmla="*/ 0 w 10487025"/>
              <a:gd name="connsiteY0" fmla="*/ 161925 h 7006765"/>
              <a:gd name="connsiteX1" fmla="*/ 5962650 w 10487025"/>
              <a:gd name="connsiteY1" fmla="*/ 0 h 7006765"/>
              <a:gd name="connsiteX2" fmla="*/ 10487025 w 10487025"/>
              <a:gd name="connsiteY2" fmla="*/ 7006765 h 7006765"/>
              <a:gd name="connsiteX3" fmla="*/ 0 w 10487025"/>
              <a:gd name="connsiteY3" fmla="*/ 7006765 h 7006765"/>
              <a:gd name="connsiteX4" fmla="*/ 0 w 10487025"/>
              <a:gd name="connsiteY4" fmla="*/ 161925 h 7006765"/>
              <a:gd name="connsiteX0" fmla="*/ 0 w 10487025"/>
              <a:gd name="connsiteY0" fmla="*/ 0 h 6844840"/>
              <a:gd name="connsiteX1" fmla="*/ 8896350 w 10487025"/>
              <a:gd name="connsiteY1" fmla="*/ 0 h 6844840"/>
              <a:gd name="connsiteX2" fmla="*/ 10487025 w 10487025"/>
              <a:gd name="connsiteY2" fmla="*/ 6844840 h 6844840"/>
              <a:gd name="connsiteX3" fmla="*/ 0 w 10487025"/>
              <a:gd name="connsiteY3" fmla="*/ 6844840 h 6844840"/>
              <a:gd name="connsiteX4" fmla="*/ 0 w 10487025"/>
              <a:gd name="connsiteY4" fmla="*/ 0 h 6844840"/>
              <a:gd name="connsiteX0" fmla="*/ 0 w 8896350"/>
              <a:gd name="connsiteY0" fmla="*/ 0 h 6844840"/>
              <a:gd name="connsiteX1" fmla="*/ 8896350 w 8896350"/>
              <a:gd name="connsiteY1" fmla="*/ 0 h 6844840"/>
              <a:gd name="connsiteX2" fmla="*/ 6467475 w 8896350"/>
              <a:gd name="connsiteY2" fmla="*/ 6816265 h 6844840"/>
              <a:gd name="connsiteX3" fmla="*/ 0 w 8896350"/>
              <a:gd name="connsiteY3" fmla="*/ 6844840 h 6844840"/>
              <a:gd name="connsiteX4" fmla="*/ 0 w 8896350"/>
              <a:gd name="connsiteY4" fmla="*/ 0 h 6844840"/>
              <a:gd name="connsiteX0" fmla="*/ 0 w 8896350"/>
              <a:gd name="connsiteY0" fmla="*/ 0 h 6844840"/>
              <a:gd name="connsiteX1" fmla="*/ 8896350 w 8896350"/>
              <a:gd name="connsiteY1" fmla="*/ 0 h 6844840"/>
              <a:gd name="connsiteX2" fmla="*/ 5429250 w 8896350"/>
              <a:gd name="connsiteY2" fmla="*/ 6816265 h 6844840"/>
              <a:gd name="connsiteX3" fmla="*/ 0 w 8896350"/>
              <a:gd name="connsiteY3" fmla="*/ 6844840 h 6844840"/>
              <a:gd name="connsiteX4" fmla="*/ 0 w 8896350"/>
              <a:gd name="connsiteY4" fmla="*/ 0 h 6844840"/>
              <a:gd name="connsiteX0" fmla="*/ 0 w 8896350"/>
              <a:gd name="connsiteY0" fmla="*/ 0 h 6844840"/>
              <a:gd name="connsiteX1" fmla="*/ 8896350 w 8896350"/>
              <a:gd name="connsiteY1" fmla="*/ 0 h 6844840"/>
              <a:gd name="connsiteX2" fmla="*/ 5486400 w 8896350"/>
              <a:gd name="connsiteY2" fmla="*/ 6835315 h 6844840"/>
              <a:gd name="connsiteX3" fmla="*/ 0 w 8896350"/>
              <a:gd name="connsiteY3" fmla="*/ 6844840 h 6844840"/>
              <a:gd name="connsiteX4" fmla="*/ 0 w 8896350"/>
              <a:gd name="connsiteY4" fmla="*/ 0 h 68448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896350" h="6844840">
                <a:moveTo>
                  <a:pt x="0" y="0"/>
                </a:moveTo>
                <a:lnTo>
                  <a:pt x="8896350" y="0"/>
                </a:lnTo>
                <a:lnTo>
                  <a:pt x="5486400" y="6835315"/>
                </a:lnTo>
                <a:lnTo>
                  <a:pt x="0" y="6844840"/>
                </a:lnTo>
                <a:lnTo>
                  <a:pt x="0" y="0"/>
                </a:lnTo>
                <a:close/>
              </a:path>
            </a:pathLst>
          </a:custGeom>
          <a:solidFill>
            <a:srgbClr val="E7ECF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11" name="그래픽 10">
            <a:extLst>
              <a:ext uri="{FF2B5EF4-FFF2-40B4-BE49-F238E27FC236}">
                <a16:creationId xmlns="" xmlns:a16="http://schemas.microsoft.com/office/drawing/2014/main" id="{F88AB430-4AA1-45AA-B076-C34B61161B8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rcRect b="37766"/>
          <a:stretch/>
        </p:blipFill>
        <p:spPr>
          <a:xfrm>
            <a:off x="9524" y="-1849374"/>
            <a:ext cx="7004124" cy="3613135"/>
          </a:xfrm>
          <a:prstGeom prst="rect">
            <a:avLst/>
          </a:prstGeom>
        </p:spPr>
      </p:pic>
      <p:sp>
        <p:nvSpPr>
          <p:cNvPr id="13" name="직사각형 12">
            <a:extLst>
              <a:ext uri="{FF2B5EF4-FFF2-40B4-BE49-F238E27FC236}">
                <a16:creationId xmlns="" xmlns:a16="http://schemas.microsoft.com/office/drawing/2014/main" id="{C5EB58ED-179B-4078-B192-BE5B72A0F7A2}"/>
              </a:ext>
            </a:extLst>
          </p:cNvPr>
          <p:cNvSpPr/>
          <p:nvPr userDrawn="1"/>
        </p:nvSpPr>
        <p:spPr>
          <a:xfrm>
            <a:off x="0" y="-13063"/>
            <a:ext cx="12192000" cy="1784842"/>
          </a:xfrm>
          <a:prstGeom prst="rect">
            <a:avLst/>
          </a:prstGeom>
          <a:solidFill>
            <a:schemeClr val="accent1">
              <a:lumMod val="50000"/>
              <a:alpha val="40000"/>
            </a:schemeClr>
          </a:solidFill>
          <a:ln w="2329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grpSp>
        <p:nvGrpSpPr>
          <p:cNvPr id="3" name="그룹 2">
            <a:extLst>
              <a:ext uri="{FF2B5EF4-FFF2-40B4-BE49-F238E27FC236}">
                <a16:creationId xmlns="" xmlns:a16="http://schemas.microsoft.com/office/drawing/2014/main" id="{70F86DED-00F3-458B-8659-DC3628B429DE}"/>
              </a:ext>
            </a:extLst>
          </p:cNvPr>
          <p:cNvGrpSpPr/>
          <p:nvPr userDrawn="1"/>
        </p:nvGrpSpPr>
        <p:grpSpPr>
          <a:xfrm>
            <a:off x="857294" y="2370244"/>
            <a:ext cx="4756327" cy="2536467"/>
            <a:chOff x="857294" y="2370244"/>
            <a:chExt cx="4756327" cy="2536467"/>
          </a:xfrm>
        </p:grpSpPr>
        <p:cxnSp>
          <p:nvCxnSpPr>
            <p:cNvPr id="25" name="직선 연결선 24">
              <a:extLst>
                <a:ext uri="{FF2B5EF4-FFF2-40B4-BE49-F238E27FC236}">
                  <a16:creationId xmlns="" xmlns:a16="http://schemas.microsoft.com/office/drawing/2014/main" id="{0403CE34-B4DF-4BC4-9CEA-89E13DDE2288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857294" y="4906711"/>
              <a:ext cx="4756327" cy="0"/>
            </a:xfrm>
            <a:prstGeom prst="line">
              <a:avLst/>
            </a:prstGeom>
            <a:ln>
              <a:solidFill>
                <a:schemeClr val="accent1">
                  <a:lumMod val="7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직선 연결선 25">
              <a:extLst>
                <a:ext uri="{FF2B5EF4-FFF2-40B4-BE49-F238E27FC236}">
                  <a16:creationId xmlns="" xmlns:a16="http://schemas.microsoft.com/office/drawing/2014/main" id="{37043C51-C423-4A7B-AD44-8284F712F9F3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857294" y="2370244"/>
              <a:ext cx="4756327" cy="0"/>
            </a:xfrm>
            <a:prstGeom prst="line">
              <a:avLst/>
            </a:prstGeom>
            <a:ln>
              <a:solidFill>
                <a:schemeClr val="accent1">
                  <a:lumMod val="7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절제목입력">
            <a:extLst>
              <a:ext uri="{FF2B5EF4-FFF2-40B4-BE49-F238E27FC236}">
                <a16:creationId xmlns="" xmlns:a16="http://schemas.microsoft.com/office/drawing/2014/main" id="{C4266977-02BA-456A-825A-A4467609EC6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57294" y="2439211"/>
            <a:ext cx="5186199" cy="2554545"/>
          </a:xfrm>
          <a:noFill/>
        </p:spPr>
        <p:txBody>
          <a:bodyPr wrap="square" rtlCol="0">
            <a:spAutoFit/>
          </a:bodyPr>
          <a:lstStyle>
            <a:lvl1pPr>
              <a:lnSpc>
                <a:spcPct val="100000"/>
              </a:lnSpc>
              <a:defRPr lang="ko-KR" altLang="en-US" sz="8000" spc="-300" dirty="0">
                <a:solidFill>
                  <a:schemeClr val="tx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1pPr>
          </a:lstStyle>
          <a:p>
            <a:pPr marL="0" lvl="0"/>
            <a:r>
              <a:rPr lang="ko-KR" altLang="en-US" dirty="0">
                <a:solidFill>
                  <a:schemeClr val="tx2">
                    <a:lumMod val="50000"/>
                  </a:schemeClr>
                </a:solidFill>
              </a:rPr>
              <a:t/>
            </a:r>
            <a:br>
              <a:rPr lang="ko-KR" altLang="en-US" dirty="0">
                <a:solidFill>
                  <a:schemeClr val="tx2">
                    <a:lumMod val="50000"/>
                  </a:schemeClr>
                </a:solidFill>
              </a:rPr>
            </a:br>
            <a:endParaRPr lang="ko-KR" altLang="en-US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0052684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정리하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래픽 5">
            <a:extLst>
              <a:ext uri="{FF2B5EF4-FFF2-40B4-BE49-F238E27FC236}">
                <a16:creationId xmlns="" xmlns:a16="http://schemas.microsoft.com/office/drawing/2014/main" id="{E6127282-84D8-4C6D-B83A-DD91189F825F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rcRect l="27344" b="12244"/>
          <a:stretch/>
        </p:blipFill>
        <p:spPr>
          <a:xfrm rot="10800000">
            <a:off x="4623241" y="827432"/>
            <a:ext cx="7561807" cy="6074667"/>
          </a:xfrm>
          <a:prstGeom prst="rect">
            <a:avLst/>
          </a:prstGeom>
        </p:spPr>
      </p:pic>
      <p:sp>
        <p:nvSpPr>
          <p:cNvPr id="7" name="직사각형 6">
            <a:extLst>
              <a:ext uri="{FF2B5EF4-FFF2-40B4-BE49-F238E27FC236}">
                <a16:creationId xmlns="" xmlns:a16="http://schemas.microsoft.com/office/drawing/2014/main" id="{8259956A-65B4-4EEA-9C7C-0AF5194488F5}"/>
              </a:ext>
            </a:extLst>
          </p:cNvPr>
          <p:cNvSpPr/>
          <p:nvPr userDrawn="1"/>
        </p:nvSpPr>
        <p:spPr>
          <a:xfrm>
            <a:off x="13750" y="823551"/>
            <a:ext cx="12185048" cy="6027166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8" name="직사각형 7">
            <a:extLst>
              <a:ext uri="{FF2B5EF4-FFF2-40B4-BE49-F238E27FC236}">
                <a16:creationId xmlns="" xmlns:a16="http://schemas.microsoft.com/office/drawing/2014/main" id="{DA3C90BF-7600-40AA-8805-55295AE0CF88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이등변 삼각형 9">
            <a:extLst>
              <a:ext uri="{FF2B5EF4-FFF2-40B4-BE49-F238E27FC236}">
                <a16:creationId xmlns="" xmlns:a16="http://schemas.microsoft.com/office/drawing/2014/main" id="{0B197D7A-6573-4F38-9142-7D335934E7E5}"/>
              </a:ext>
            </a:extLst>
          </p:cNvPr>
          <p:cNvSpPr/>
          <p:nvPr userDrawn="1"/>
        </p:nvSpPr>
        <p:spPr>
          <a:xfrm>
            <a:off x="9247671" y="833398"/>
            <a:ext cx="6987820" cy="6023983"/>
          </a:xfrm>
          <a:prstGeom prst="triangle">
            <a:avLst/>
          </a:prstGeom>
          <a:solidFill>
            <a:schemeClr val="accent1">
              <a:lumMod val="75000"/>
              <a:alpha val="15000"/>
            </a:schemeClr>
          </a:solidFill>
          <a:ln w="2329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대각선 방향의 모서리가 둥근 사각형 175">
            <a:extLst>
              <a:ext uri="{FF2B5EF4-FFF2-40B4-BE49-F238E27FC236}">
                <a16:creationId xmlns="" xmlns:a16="http://schemas.microsoft.com/office/drawing/2014/main" id="{3ACEB31D-F473-492D-896B-19B4B5802F74}"/>
              </a:ext>
            </a:extLst>
          </p:cNvPr>
          <p:cNvSpPr/>
          <p:nvPr userDrawn="1"/>
        </p:nvSpPr>
        <p:spPr bwMode="auto">
          <a:xfrm>
            <a:off x="446482" y="413245"/>
            <a:ext cx="2417191" cy="907308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000000">
              <a:alpha val="1803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13" name="대각선 방향의 모서리가 둥근 사각형 175">
            <a:extLst>
              <a:ext uri="{FF2B5EF4-FFF2-40B4-BE49-F238E27FC236}">
                <a16:creationId xmlns="" xmlns:a16="http://schemas.microsoft.com/office/drawing/2014/main" id="{E19E2B2F-F19A-4B13-BA5B-51D91EA0AEFA}"/>
              </a:ext>
            </a:extLst>
          </p:cNvPr>
          <p:cNvSpPr/>
          <p:nvPr userDrawn="1"/>
        </p:nvSpPr>
        <p:spPr bwMode="auto">
          <a:xfrm>
            <a:off x="296353" y="272411"/>
            <a:ext cx="2417191" cy="907308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2B90D9">
              <a:alpha val="6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14" name="직사각형 35">
            <a:extLst>
              <a:ext uri="{FF2B5EF4-FFF2-40B4-BE49-F238E27FC236}">
                <a16:creationId xmlns="" xmlns:a16="http://schemas.microsoft.com/office/drawing/2014/main" id="{953AE7E3-D204-4367-80C4-AF39C650F4B5}"/>
              </a:ext>
            </a:extLst>
          </p:cNvPr>
          <p:cNvSpPr/>
          <p:nvPr userDrawn="1"/>
        </p:nvSpPr>
        <p:spPr bwMode="auto">
          <a:xfrm>
            <a:off x="68241" y="365404"/>
            <a:ext cx="2417191" cy="724561"/>
          </a:xfrm>
          <a:prstGeom prst="rect">
            <a:avLst/>
          </a:prstGeom>
          <a:noFill/>
        </p:spPr>
        <p:txBody>
          <a:bodyPr anchor="ctr"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algn="r">
              <a:buClr>
                <a:srgbClr val="008400"/>
              </a:buClr>
              <a:buSzPct val="140000"/>
              <a:tabLst>
                <a:tab pos="5645270" algn="l"/>
              </a:tabLst>
            </a:pPr>
            <a:endParaRPr lang="ko-KR" altLang="en-US" sz="4000" b="1" spc="-100" dirty="0">
              <a:solidFill>
                <a:schemeClr val="bg1"/>
              </a:solidFill>
              <a:latin typeface="나눔스퀘어_ac Light" panose="020B0600000101010101" pitchFamily="50" charset="-127"/>
              <a:ea typeface="나눔스퀘어_ac Light" panose="020B0600000101010101" pitchFamily="50" charset="-127"/>
              <a:sym typeface="Monotype Sorts"/>
            </a:endParaRPr>
          </a:p>
        </p:txBody>
      </p:sp>
      <p:pic>
        <p:nvPicPr>
          <p:cNvPr id="15" name="그래픽 14">
            <a:extLst>
              <a:ext uri="{FF2B5EF4-FFF2-40B4-BE49-F238E27FC236}">
                <a16:creationId xmlns="" xmlns:a16="http://schemas.microsoft.com/office/drawing/2014/main" id="{9576B87C-9060-46BF-9AEE-FB7EBE001AA2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96DAC541-7B7A-43D3-8B79-37D633B846F1}">
                <asvg:svgBlip xmlns=""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5400000">
            <a:off x="460700" y="434443"/>
            <a:ext cx="238271" cy="198287"/>
          </a:xfrm>
          <a:prstGeom prst="rect">
            <a:avLst/>
          </a:prstGeom>
        </p:spPr>
      </p:pic>
      <p:pic>
        <p:nvPicPr>
          <p:cNvPr id="16" name="그래픽 15">
            <a:extLst>
              <a:ext uri="{FF2B5EF4-FFF2-40B4-BE49-F238E27FC236}">
                <a16:creationId xmlns="" xmlns:a16="http://schemas.microsoft.com/office/drawing/2014/main" id="{8FA20798-5018-4E15-AC02-980DAE92A4FA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96DAC541-7B7A-43D3-8B79-37D633B846F1}">
                <asvg:svgBlip xmlns=""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 rot="817888">
            <a:off x="9061189" y="2125299"/>
            <a:ext cx="7004124" cy="5805700"/>
          </a:xfrm>
          <a:prstGeom prst="rect">
            <a:avLst/>
          </a:prstGeom>
        </p:spPr>
      </p:pic>
      <p:sp>
        <p:nvSpPr>
          <p:cNvPr id="17" name="내용 개체 틀 2">
            <a:extLst>
              <a:ext uri="{FF2B5EF4-FFF2-40B4-BE49-F238E27FC236}">
                <a16:creationId xmlns="" xmlns:a16="http://schemas.microsoft.com/office/drawing/2014/main" id="{8882EFD0-2702-4CF9-A9A1-7AC20E3EDEF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46482" y="1513530"/>
            <a:ext cx="9026291" cy="4351338"/>
          </a:xfrm>
        </p:spPr>
        <p:txBody>
          <a:bodyPr>
            <a:normAutofit/>
          </a:bodyPr>
          <a:lstStyle>
            <a:lvl1pPr marL="252000" indent="-252000">
              <a:buClr>
                <a:srgbClr val="D5B8EA"/>
              </a:buClr>
              <a:buSzPct val="80000"/>
              <a:buFont typeface="Wingdings" panose="05000000000000000000" pitchFamily="2" charset="2"/>
              <a:buChar char="l"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1pPr>
            <a:lvl2pPr marL="685800" indent="-228600">
              <a:buFont typeface="Wingdings" panose="05000000000000000000" pitchFamily="2" charset="2"/>
              <a:buChar char="v"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2pPr>
            <a:lvl3pPr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3pPr>
            <a:lvl4pPr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4pPr>
            <a:lvl5pPr marL="1828800" indent="0">
              <a:buClr>
                <a:srgbClr val="D5B8EA"/>
              </a:buClr>
              <a:buNone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5pPr>
          </a:lstStyle>
          <a:p>
            <a:pPr lvl="4"/>
            <a:endParaRPr lang="ko-KR" altLang="en-US" dirty="0"/>
          </a:p>
        </p:txBody>
      </p:sp>
    </p:spTree>
    <p:extLst>
      <p:ext uri="{BB962C8B-B14F-4D97-AF65-F5344CB8AC3E}">
        <p14:creationId xmlns="" xmlns:p14="http://schemas.microsoft.com/office/powerpoint/2010/main" val="5337425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9E1E8">
            <a:alpha val="62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="" xmlns:a16="http://schemas.microsoft.com/office/drawing/2014/main" id="{5A864DAE-ECE1-4533-8A71-4E4D39FE0B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="" xmlns:a16="http://schemas.microsoft.com/office/drawing/2014/main" id="{2D443D05-94D4-4342-AEFA-0197AA7802A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dirty="0"/>
              <a:t>마스터 텍스트 스타일을 편집하려면 클릭</a:t>
            </a:r>
          </a:p>
          <a:p>
            <a:pPr lvl="1"/>
            <a:r>
              <a:rPr lang="ko-KR" altLang="en-US" dirty="0"/>
              <a:t>두 번째 수준</a:t>
            </a:r>
          </a:p>
          <a:p>
            <a:pPr lvl="2"/>
            <a:r>
              <a:rPr lang="ko-KR" altLang="en-US" dirty="0"/>
              <a:t>세 번째 수준</a:t>
            </a:r>
          </a:p>
          <a:p>
            <a:pPr lvl="3"/>
            <a:r>
              <a:rPr lang="ko-KR" altLang="en-US" dirty="0"/>
              <a:t>네 번째 수준</a:t>
            </a:r>
          </a:p>
          <a:p>
            <a:pPr lvl="4"/>
            <a:r>
              <a:rPr lang="ko-KR" altLang="en-US" dirty="0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="" xmlns:a16="http://schemas.microsoft.com/office/drawing/2014/main" id="{DA825FC3-8F69-4D96-AC04-9C5FA0606E7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="" xmlns:a16="http://schemas.microsoft.com/office/drawing/2014/main" id="{32F7D89B-8384-4B4C-B483-77929B29860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="" xmlns:a16="http://schemas.microsoft.com/office/drawing/2014/main" id="{573BD4B8-82EB-4089-9218-49718EAEE92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199C1B-4DD0-46FA-B2CF-A309B194904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6821077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1" r:id="rId3"/>
    <p:sldLayoutId id="2147483651" r:id="rId4"/>
    <p:sldLayoutId id="2147483654" r:id="rId5"/>
    <p:sldLayoutId id="2147483660" r:id="rId6"/>
    <p:sldLayoutId id="2147483655" r:id="rId7"/>
  </p:sldLayoutIdLst>
  <p:hf hdr="0" dt="0"/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hyperlink" Target="https://cyberleninka.ru/article/n/primenenie-cae-sistem-v-nauchnyh-issledovaniyah-i-obrazovatelnom-protsesse" TargetMode="Externa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hyperlink" Target="https://cyberleninka.ru/article/n/primenenie-cae-sistem-v-nauchnyh-issledovaniyah-i-obrazovatelnom-protsesse" TargetMode="Externa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hyperlink" Target="https://elar.urfu.ru/bitstream/10995/22392/1/ogorodnikova_2012.pdf" TargetMode="Externa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hyperlink" Target="https://elar.urfu.ru/bitstream/10995/22392/1/ogorodnikova_2012.pdf" TargetMode="External"/><Relationship Id="rId1" Type="http://schemas.openxmlformats.org/officeDocument/2006/relationships/slideLayout" Target="../slideLayouts/slideLayout3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hyperlink" Target="https://cyberleninka.ru/article/n/primenenie-cae-sistem-v-nauchnyh-issledovaniyah-i-obrazovatelnom-protsesse" TargetMode="External"/><Relationship Id="rId1" Type="http://schemas.openxmlformats.org/officeDocument/2006/relationships/slideLayout" Target="../slideLayouts/slideLayout3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hyperlink" Target="mailto:ateshabaev1958@gmail.com" TargetMode="External"/><Relationship Id="rId1" Type="http://schemas.openxmlformats.org/officeDocument/2006/relationships/slideLayout" Target="../slideLayouts/slideLayout3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="" xmlns:a16="http://schemas.microsoft.com/office/drawing/2014/main" id="{A82F4B22-32F4-494A-8B47-7A93B7758C1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01578" y="2014939"/>
            <a:ext cx="5382304" cy="978729"/>
          </a:xfrm>
        </p:spPr>
        <p:txBody>
          <a:bodyPr/>
          <a:lstStyle/>
          <a:p>
            <a:r>
              <a:rPr lang="en-US" sz="3200" spc="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Application of CAE </a:t>
            </a:r>
            <a:r>
              <a:rPr lang="en-US" sz="3200" spc="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Systems </a:t>
            </a:r>
            <a:r>
              <a:rPr lang="en-US" sz="3200" spc="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in </a:t>
            </a:r>
            <a:r>
              <a:rPr lang="en-US" sz="3200" spc="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R</a:t>
            </a:r>
            <a:r>
              <a:rPr lang="en-US" sz="3200" spc="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esearch</a:t>
            </a:r>
            <a:endParaRPr lang="ko-KR" altLang="en-US" sz="3200" spc="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부제목 2">
            <a:extLst>
              <a:ext uri="{FF2B5EF4-FFF2-40B4-BE49-F238E27FC236}">
                <a16:creationId xmlns="" xmlns:a16="http://schemas.microsoft.com/office/drawing/2014/main" id="{0D533A04-6BA1-4B4D-AE51-5AA0E3040AA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39920" y="101346"/>
            <a:ext cx="7821963" cy="535531"/>
          </a:xfrm>
        </p:spPr>
        <p:txBody>
          <a:bodyPr/>
          <a:lstStyle/>
          <a:p>
            <a:r>
              <a:rPr lang="en-US" sz="3200" spc="0" dirty="0">
                <a:latin typeface="Arial" pitchFamily="34" charset="0"/>
                <a:cs typeface="Arial" pitchFamily="34" charset="0"/>
              </a:rPr>
              <a:t>Engineering of CAD/CAM/CAE </a:t>
            </a:r>
            <a:r>
              <a:rPr lang="en-US" sz="3200" spc="0" dirty="0" smtClean="0">
                <a:latin typeface="Arial" pitchFamily="34" charset="0"/>
                <a:cs typeface="Arial" pitchFamily="34" charset="0"/>
              </a:rPr>
              <a:t>projects</a:t>
            </a:r>
            <a:endParaRPr lang="ko-KR" altLang="en-US" b="0" spc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8" name="그룹 7">
            <a:extLst>
              <a:ext uri="{FF2B5EF4-FFF2-40B4-BE49-F238E27FC236}">
                <a16:creationId xmlns="" xmlns:a16="http://schemas.microsoft.com/office/drawing/2014/main" id="{7DB68B75-6191-4852-91F7-8260321E48FB}"/>
              </a:ext>
            </a:extLst>
          </p:cNvPr>
          <p:cNvGrpSpPr/>
          <p:nvPr/>
        </p:nvGrpSpPr>
        <p:grpSpPr>
          <a:xfrm>
            <a:off x="2434927" y="540020"/>
            <a:ext cx="1633103" cy="1290448"/>
            <a:chOff x="2434927" y="600476"/>
            <a:chExt cx="1633103" cy="1290448"/>
          </a:xfrm>
        </p:grpSpPr>
        <p:sp>
          <p:nvSpPr>
            <p:cNvPr id="23" name="자유형: 도형 22">
              <a:extLst>
                <a:ext uri="{FF2B5EF4-FFF2-40B4-BE49-F238E27FC236}">
                  <a16:creationId xmlns="" xmlns:a16="http://schemas.microsoft.com/office/drawing/2014/main" id="{4BDA0BF6-493F-4E23-AD60-FF5D00A26885}"/>
                </a:ext>
              </a:extLst>
            </p:cNvPr>
            <p:cNvSpPr/>
            <p:nvPr/>
          </p:nvSpPr>
          <p:spPr bwMode="auto">
            <a:xfrm>
              <a:off x="2434927" y="600476"/>
              <a:ext cx="1633103" cy="1290448"/>
            </a:xfrm>
            <a:custGeom>
              <a:avLst/>
              <a:gdLst>
                <a:gd name="connsiteX0" fmla="*/ 342414 w 1578927"/>
                <a:gd name="connsiteY0" fmla="*/ 196076 h 1188723"/>
                <a:gd name="connsiteX1" fmla="*/ 473972 w 1578927"/>
                <a:gd name="connsiteY1" fmla="*/ 196076 h 1188723"/>
                <a:gd name="connsiteX2" fmla="*/ 473972 w 1578927"/>
                <a:gd name="connsiteY2" fmla="*/ 310690 h 1188723"/>
                <a:gd name="connsiteX3" fmla="*/ 528969 w 1578927"/>
                <a:gd name="connsiteY3" fmla="*/ 365687 h 1188723"/>
                <a:gd name="connsiteX4" fmla="*/ 583966 w 1578927"/>
                <a:gd name="connsiteY4" fmla="*/ 310690 h 1188723"/>
                <a:gd name="connsiteX5" fmla="*/ 583966 w 1578927"/>
                <a:gd name="connsiteY5" fmla="*/ 196076 h 1188723"/>
                <a:gd name="connsiteX6" fmla="*/ 1578927 w 1578927"/>
                <a:gd name="connsiteY6" fmla="*/ 196076 h 1188723"/>
                <a:gd name="connsiteX7" fmla="*/ 1578927 w 1578927"/>
                <a:gd name="connsiteY7" fmla="*/ 846309 h 1188723"/>
                <a:gd name="connsiteX8" fmla="*/ 1236513 w 1578927"/>
                <a:gd name="connsiteY8" fmla="*/ 1188723 h 1188723"/>
                <a:gd name="connsiteX9" fmla="*/ 0 w 1578927"/>
                <a:gd name="connsiteY9" fmla="*/ 1188723 h 1188723"/>
                <a:gd name="connsiteX10" fmla="*/ 0 w 1578927"/>
                <a:gd name="connsiteY10" fmla="*/ 538490 h 1188723"/>
                <a:gd name="connsiteX11" fmla="*/ 342414 w 1578927"/>
                <a:gd name="connsiteY11" fmla="*/ 196076 h 1188723"/>
                <a:gd name="connsiteX12" fmla="*/ 528969 w 1578927"/>
                <a:gd name="connsiteY12" fmla="*/ 0 h 1188723"/>
                <a:gd name="connsiteX13" fmla="*/ 583966 w 1578927"/>
                <a:gd name="connsiteY13" fmla="*/ 54997 h 1188723"/>
                <a:gd name="connsiteX14" fmla="*/ 583966 w 1578927"/>
                <a:gd name="connsiteY14" fmla="*/ 196076 h 1188723"/>
                <a:gd name="connsiteX15" fmla="*/ 473972 w 1578927"/>
                <a:gd name="connsiteY15" fmla="*/ 196076 h 1188723"/>
                <a:gd name="connsiteX16" fmla="*/ 473972 w 1578927"/>
                <a:gd name="connsiteY16" fmla="*/ 54997 h 1188723"/>
                <a:gd name="connsiteX17" fmla="*/ 528969 w 1578927"/>
                <a:gd name="connsiteY17" fmla="*/ 0 h 11887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578927" h="1188723">
                  <a:moveTo>
                    <a:pt x="342414" y="196076"/>
                  </a:moveTo>
                  <a:lnTo>
                    <a:pt x="473972" y="196076"/>
                  </a:lnTo>
                  <a:lnTo>
                    <a:pt x="473972" y="310690"/>
                  </a:lnTo>
                  <a:cubicBezTo>
                    <a:pt x="473972" y="341064"/>
                    <a:pt x="498595" y="365687"/>
                    <a:pt x="528969" y="365687"/>
                  </a:cubicBezTo>
                  <a:cubicBezTo>
                    <a:pt x="559343" y="365687"/>
                    <a:pt x="583966" y="341064"/>
                    <a:pt x="583966" y="310690"/>
                  </a:cubicBezTo>
                  <a:lnTo>
                    <a:pt x="583966" y="196076"/>
                  </a:lnTo>
                  <a:lnTo>
                    <a:pt x="1578927" y="196076"/>
                  </a:lnTo>
                  <a:lnTo>
                    <a:pt x="1578927" y="846309"/>
                  </a:lnTo>
                  <a:cubicBezTo>
                    <a:pt x="1578927" y="1035419"/>
                    <a:pt x="1425623" y="1188723"/>
                    <a:pt x="1236513" y="1188723"/>
                  </a:cubicBezTo>
                  <a:lnTo>
                    <a:pt x="0" y="1188723"/>
                  </a:lnTo>
                  <a:lnTo>
                    <a:pt x="0" y="538490"/>
                  </a:lnTo>
                  <a:cubicBezTo>
                    <a:pt x="0" y="349380"/>
                    <a:pt x="153304" y="196076"/>
                    <a:pt x="342414" y="196076"/>
                  </a:cubicBezTo>
                  <a:close/>
                  <a:moveTo>
                    <a:pt x="528969" y="0"/>
                  </a:moveTo>
                  <a:cubicBezTo>
                    <a:pt x="559343" y="0"/>
                    <a:pt x="583966" y="24623"/>
                    <a:pt x="583966" y="54997"/>
                  </a:cubicBezTo>
                  <a:lnTo>
                    <a:pt x="583966" y="196076"/>
                  </a:lnTo>
                  <a:lnTo>
                    <a:pt x="473972" y="196076"/>
                  </a:lnTo>
                  <a:lnTo>
                    <a:pt x="473972" y="54997"/>
                  </a:lnTo>
                  <a:cubicBezTo>
                    <a:pt x="473972" y="24623"/>
                    <a:pt x="498595" y="0"/>
                    <a:pt x="528969" y="0"/>
                  </a:cubicBezTo>
                  <a:close/>
                </a:path>
              </a:pathLst>
            </a:custGeom>
            <a:solidFill>
              <a:srgbClr val="D9E1E8"/>
            </a:solidFill>
            <a:ln>
              <a:noFill/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anchor="ctr">
              <a:noAutofit/>
            </a:bodyPr>
            <a:lstStyle/>
            <a:p>
              <a:pPr algn="ctr"/>
              <a:endParaRPr lang="ko-KR" altLang="en-US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9" name="차시">
              <a:extLst>
                <a:ext uri="{FF2B5EF4-FFF2-40B4-BE49-F238E27FC236}">
                  <a16:creationId xmlns="" xmlns:a16="http://schemas.microsoft.com/office/drawing/2014/main" id="{6B27B33C-AB5B-4512-A278-FF08C7EA7D8F}"/>
                </a:ext>
              </a:extLst>
            </p:cNvPr>
            <p:cNvSpPr txBox="1"/>
            <p:nvPr/>
          </p:nvSpPr>
          <p:spPr>
            <a:xfrm>
              <a:off x="2492532" y="1121173"/>
              <a:ext cx="1567032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3200" dirty="0">
                  <a:solidFill>
                    <a:srgbClr val="282C37"/>
                  </a:solidFill>
                  <a:latin typeface="Arial" panose="020B0604020202020204" pitchFamily="34" charset="0"/>
                  <a:ea typeface="나눔바른고딕" panose="020B0603020101020101" pitchFamily="50" charset="-127"/>
                  <a:cs typeface="Arial" panose="020B0604020202020204" pitchFamily="34" charset="0"/>
                </a:rPr>
                <a:t>Week </a:t>
              </a:r>
              <a:r>
                <a:rPr lang="en-US" altLang="ko-KR" sz="3200" dirty="0" smtClean="0">
                  <a:solidFill>
                    <a:srgbClr val="282C37"/>
                  </a:solidFill>
                  <a:latin typeface="Arial" panose="020B0604020202020204" pitchFamily="34" charset="0"/>
                  <a:ea typeface="나눔바른고딕" panose="020B0603020101020101" pitchFamily="50" charset="-127"/>
                  <a:cs typeface="Arial" panose="020B0604020202020204" pitchFamily="34" charset="0"/>
                </a:rPr>
                <a:t>8</a:t>
              </a:r>
              <a:endParaRPr lang="ko-KR" altLang="en-US" sz="3200" dirty="0">
                <a:solidFill>
                  <a:srgbClr val="282C37"/>
                </a:solidFill>
                <a:latin typeface="Arial" panose="020B0604020202020204" pitchFamily="34" charset="0"/>
                <a:ea typeface="나눔바른고딕" panose="020B0603020101020101" pitchFamily="50" charset="-127"/>
                <a:cs typeface="Arial" panose="020B0604020202020204" pitchFamily="34" charset="0"/>
              </a:endParaRPr>
            </a:p>
          </p:txBody>
        </p:sp>
      </p:grpSp>
      <p:sp>
        <p:nvSpPr>
          <p:cNvPr id="21" name="TextBox 20">
            <a:extLst>
              <a:ext uri="{FF2B5EF4-FFF2-40B4-BE49-F238E27FC236}">
                <a16:creationId xmlns="" xmlns:a16="http://schemas.microsoft.com/office/drawing/2014/main" id="{6DDBFD3E-CA52-4F82-A577-65F56826E73B}"/>
              </a:ext>
            </a:extLst>
          </p:cNvPr>
          <p:cNvSpPr txBox="1"/>
          <p:nvPr/>
        </p:nvSpPr>
        <p:spPr>
          <a:xfrm>
            <a:off x="2216915" y="5765521"/>
            <a:ext cx="2868963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500" spc="-200" dirty="0" err="1">
                <a:solidFill>
                  <a:srgbClr val="29455F"/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t>Teshabaev</a:t>
            </a:r>
            <a:r>
              <a:rPr lang="en-US" altLang="ko-KR" sz="2500" spc="-200" dirty="0">
                <a:solidFill>
                  <a:srgbClr val="29455F"/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t>  </a:t>
            </a:r>
            <a:r>
              <a:rPr lang="en-US" altLang="ko-KR" sz="2500" spc="-200" dirty="0" err="1">
                <a:solidFill>
                  <a:srgbClr val="29455F"/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t>Anvar</a:t>
            </a:r>
            <a:r>
              <a:rPr lang="en-US" altLang="ko-KR" sz="2500" spc="-200" dirty="0">
                <a:solidFill>
                  <a:srgbClr val="29455F"/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t>  E. </a:t>
            </a:r>
            <a:endParaRPr lang="ko-KR" altLang="en-US" sz="2500" dirty="0">
              <a:solidFill>
                <a:srgbClr val="29455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24" name="직선 연결선 23">
            <a:extLst>
              <a:ext uri="{FF2B5EF4-FFF2-40B4-BE49-F238E27FC236}">
                <a16:creationId xmlns="" xmlns:a16="http://schemas.microsoft.com/office/drawing/2014/main" id="{DEEDD6FE-98DA-411A-8D45-D4E835DFAC8B}"/>
              </a:ext>
            </a:extLst>
          </p:cNvPr>
          <p:cNvCxnSpPr>
            <a:cxnSpLocks/>
          </p:cNvCxnSpPr>
          <p:nvPr/>
        </p:nvCxnSpPr>
        <p:spPr>
          <a:xfrm flipV="1">
            <a:off x="417201" y="4327542"/>
            <a:ext cx="5961917" cy="33420"/>
          </a:xfrm>
          <a:prstGeom prst="line">
            <a:avLst/>
          </a:prstGeom>
          <a:ln>
            <a:solidFill>
              <a:schemeClr val="bg1"/>
            </a:solidFill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제목 1">
            <a:extLst>
              <a:ext uri="{FF2B5EF4-FFF2-40B4-BE49-F238E27FC236}">
                <a16:creationId xmlns="" xmlns:a16="http://schemas.microsoft.com/office/drawing/2014/main" id="{A82F4B22-32F4-494A-8B47-7A93B7758C13}"/>
              </a:ext>
            </a:extLst>
          </p:cNvPr>
          <p:cNvSpPr txBox="1">
            <a:spLocks/>
          </p:cNvSpPr>
          <p:nvPr/>
        </p:nvSpPr>
        <p:spPr>
          <a:xfrm>
            <a:off x="1379837" y="3345350"/>
            <a:ext cx="5704704" cy="978729"/>
          </a:xfrm>
          <a:prstGeom prst="rect">
            <a:avLst/>
          </a:prstGeom>
          <a:noFill/>
        </p:spPr>
        <p:txBody>
          <a:bodyPr vert="horz" wrap="square" lIns="91440" tIns="45720" rIns="91440" bIns="45720" rtlCol="0" anchor="ctr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나눔스퀘어_ac" panose="020B0600000101010101" pitchFamily="50" charset="-127"/>
                <a:cs typeface="Arial" pitchFamily="34" charset="0"/>
              </a:rPr>
              <a:t>KMT </a:t>
            </a:r>
            <a:r>
              <a:rPr kumimoji="0" lang="en-US" altLang="en-US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나눔스퀘어_ac" panose="020B0600000101010101" pitchFamily="50" charset="-127"/>
                <a:cs typeface="Arial" pitchFamily="34" charset="0"/>
              </a:rPr>
              <a:t>tizimlarning</a:t>
            </a:r>
            <a:r>
              <a:rPr kumimoji="0" lang="en-US" alt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나눔스퀘어_ac" panose="020B0600000101010101" pitchFamily="50" charset="-127"/>
                <a:cs typeface="Arial" pitchFamily="34" charset="0"/>
              </a:rPr>
              <a:t> </a:t>
            </a:r>
            <a:r>
              <a:rPr kumimoji="0" lang="en-US" altLang="en-US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나눔스퀘어_ac" panose="020B0600000101010101" pitchFamily="50" charset="-127"/>
                <a:cs typeface="Arial" pitchFamily="34" charset="0"/>
              </a:rPr>
              <a:t>tadqiqotlarda</a:t>
            </a:r>
            <a:r>
              <a:rPr kumimoji="0" lang="en-US" alt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나눔스퀘어_ac" panose="020B0600000101010101" pitchFamily="50" charset="-127"/>
                <a:cs typeface="Arial" pitchFamily="34" charset="0"/>
              </a:rPr>
              <a:t> </a:t>
            </a:r>
            <a:r>
              <a:rPr kumimoji="0" lang="en-US" altLang="en-US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나눔스퀘어_ac" panose="020B0600000101010101" pitchFamily="50" charset="-127"/>
                <a:cs typeface="Arial" pitchFamily="34" charset="0"/>
              </a:rPr>
              <a:t>foydalanish</a:t>
            </a:r>
            <a:r>
              <a:rPr kumimoji="0" lang="en-US" alt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나눔스퀘어_ac" panose="020B0600000101010101" pitchFamily="50" charset="-127"/>
                <a:cs typeface="Arial" pitchFamily="34" charset="0"/>
              </a:rPr>
              <a:t> </a:t>
            </a:r>
            <a:endParaRPr kumimoji="0" lang="ko-KR" altLang="en-US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나눔스퀘어_ac" panose="020B0600000101010101" pitchFamily="50" charset="-127"/>
              <a:cs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6873398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1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6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1" grpId="0"/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7C5C3697-A855-4609-A3B2-139889B4B4A0}"/>
              </a:ext>
            </a:extLst>
          </p:cNvPr>
          <p:cNvSpPr txBox="1"/>
          <p:nvPr/>
        </p:nvSpPr>
        <p:spPr>
          <a:xfrm>
            <a:off x="1014828" y="120782"/>
            <a:ext cx="64939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800" dirty="0">
                <a:latin typeface="Arial" pitchFamily="34" charset="0"/>
                <a:cs typeface="Arial" pitchFamily="34" charset="0"/>
              </a:rPr>
              <a:t>Engineering of CAD/CAM/CAE projects</a:t>
            </a:r>
            <a:endParaRPr lang="ko-KR" altLang="en-US" sz="30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5" name="그룹 4">
            <a:extLst>
              <a:ext uri="{FF2B5EF4-FFF2-40B4-BE49-F238E27FC236}">
                <a16:creationId xmlns="" xmlns:a16="http://schemas.microsoft.com/office/drawing/2014/main" id="{8902F652-A786-4D27-8C50-B3ABA543CB23}"/>
              </a:ext>
            </a:extLst>
          </p:cNvPr>
          <p:cNvGrpSpPr/>
          <p:nvPr/>
        </p:nvGrpSpPr>
        <p:grpSpPr>
          <a:xfrm>
            <a:off x="1081970" y="4439190"/>
            <a:ext cx="691389" cy="670672"/>
            <a:chOff x="677369" y="4439190"/>
            <a:chExt cx="691389" cy="670672"/>
          </a:xfrm>
        </p:grpSpPr>
        <p:sp>
          <p:nvSpPr>
            <p:cNvPr id="6" name="TextBox 5">
              <a:extLst>
                <a:ext uri="{FF2B5EF4-FFF2-40B4-BE49-F238E27FC236}">
                  <a16:creationId xmlns="" xmlns:a16="http://schemas.microsoft.com/office/drawing/2014/main" id="{22900608-786A-421E-8A15-F5736CEE991F}"/>
                </a:ext>
              </a:extLst>
            </p:cNvPr>
            <p:cNvSpPr txBox="1"/>
            <p:nvPr/>
          </p:nvSpPr>
          <p:spPr>
            <a:xfrm>
              <a:off x="1184027" y="4448142"/>
              <a:ext cx="184731" cy="6617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ko-KR"/>
              </a:defPPr>
              <a:lvl1pPr>
                <a:defRPr sz="3400" b="1" spc="-150">
                  <a:latin typeface="나눔스퀘어" panose="020B0600000101010101" pitchFamily="50" charset="-127"/>
                  <a:ea typeface="나눔스퀘어" panose="020B0600000101010101" pitchFamily="50" charset="-127"/>
                </a:defRPr>
              </a:lvl1pPr>
            </a:lstStyle>
            <a:p>
              <a:endParaRPr lang="en-US" altLang="ko-KR" sz="37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7" name="타원 6">
              <a:extLst>
                <a:ext uri="{FF2B5EF4-FFF2-40B4-BE49-F238E27FC236}">
                  <a16:creationId xmlns="" xmlns:a16="http://schemas.microsoft.com/office/drawing/2014/main" id="{A4F15E2C-5AD4-42A8-AF50-74A46F577D2D}"/>
                </a:ext>
              </a:extLst>
            </p:cNvPr>
            <p:cNvSpPr/>
            <p:nvPr/>
          </p:nvSpPr>
          <p:spPr>
            <a:xfrm>
              <a:off x="677369" y="4439190"/>
              <a:ext cx="601174" cy="551291"/>
            </a:xfrm>
            <a:prstGeom prst="ellipse">
              <a:avLst/>
            </a:prstGeom>
            <a:solidFill>
              <a:srgbClr val="7030A0">
                <a:alpha val="6470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 dirty="0">
                <a:solidFill>
                  <a:schemeClr val="lt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8" name="TextBox 7">
              <a:extLst>
                <a:ext uri="{FF2B5EF4-FFF2-40B4-BE49-F238E27FC236}">
                  <a16:creationId xmlns="" xmlns:a16="http://schemas.microsoft.com/office/drawing/2014/main" id="{14A12FB4-8468-43F7-925C-6E2353557C28}"/>
                </a:ext>
              </a:extLst>
            </p:cNvPr>
            <p:cNvSpPr txBox="1"/>
            <p:nvPr/>
          </p:nvSpPr>
          <p:spPr>
            <a:xfrm>
              <a:off x="752182" y="4447328"/>
              <a:ext cx="43734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ko-KR"/>
              </a:defPPr>
              <a:lvl1pPr>
                <a:defRPr sz="2800">
                  <a:solidFill>
                    <a:srgbClr val="002060"/>
                  </a:solidFill>
                  <a:latin typeface="나눔스퀘어" panose="020B0600000101010101" pitchFamily="50" charset="-127"/>
                  <a:ea typeface="나눔스퀘어" panose="020B0600000101010101" pitchFamily="50" charset="-127"/>
                </a:defRPr>
              </a:lvl1pPr>
            </a:lstStyle>
            <a:p>
              <a:r>
                <a:rPr lang="en-US" altLang="ko-KR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4</a:t>
              </a:r>
              <a:endParaRPr lang="ko-KR" altLang="en-US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9" name="그룹 8">
            <a:extLst>
              <a:ext uri="{FF2B5EF4-FFF2-40B4-BE49-F238E27FC236}">
                <a16:creationId xmlns="" xmlns:a16="http://schemas.microsoft.com/office/drawing/2014/main" id="{0A93FAF5-E1CC-4474-A656-9B46299B343C}"/>
              </a:ext>
            </a:extLst>
          </p:cNvPr>
          <p:cNvGrpSpPr/>
          <p:nvPr/>
        </p:nvGrpSpPr>
        <p:grpSpPr>
          <a:xfrm>
            <a:off x="1032277" y="2198577"/>
            <a:ext cx="8984060" cy="2782041"/>
            <a:chOff x="434203" y="2131172"/>
            <a:chExt cx="11493087" cy="2454359"/>
          </a:xfrm>
        </p:grpSpPr>
        <p:sp>
          <p:nvSpPr>
            <p:cNvPr id="10" name="타원 9">
              <a:extLst>
                <a:ext uri="{FF2B5EF4-FFF2-40B4-BE49-F238E27FC236}">
                  <a16:creationId xmlns="" xmlns:a16="http://schemas.microsoft.com/office/drawing/2014/main" id="{62DFFF72-DCAB-46D5-AC5F-D6958C33AC97}"/>
                </a:ext>
              </a:extLst>
            </p:cNvPr>
            <p:cNvSpPr/>
            <p:nvPr/>
          </p:nvSpPr>
          <p:spPr>
            <a:xfrm>
              <a:off x="636194" y="2131172"/>
              <a:ext cx="713461" cy="551291"/>
            </a:xfrm>
            <a:prstGeom prst="ellipse">
              <a:avLst/>
            </a:prstGeom>
            <a:solidFill>
              <a:srgbClr val="7030A0">
                <a:alpha val="6470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 dirty="0">
                <a:solidFill>
                  <a:schemeClr val="lt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11" name="그룹 10">
              <a:extLst>
                <a:ext uri="{FF2B5EF4-FFF2-40B4-BE49-F238E27FC236}">
                  <a16:creationId xmlns="" xmlns:a16="http://schemas.microsoft.com/office/drawing/2014/main" id="{2B49D84C-9C48-487A-B2F7-4A3CC5C54459}"/>
                </a:ext>
              </a:extLst>
            </p:cNvPr>
            <p:cNvGrpSpPr/>
            <p:nvPr/>
          </p:nvGrpSpPr>
          <p:grpSpPr>
            <a:xfrm>
              <a:off x="434203" y="2155380"/>
              <a:ext cx="11493087" cy="2430151"/>
              <a:chOff x="434203" y="2155380"/>
              <a:chExt cx="11493087" cy="2430151"/>
            </a:xfrm>
          </p:grpSpPr>
          <p:sp>
            <p:nvSpPr>
              <p:cNvPr id="12" name="TextBox 11">
                <a:extLst>
                  <a:ext uri="{FF2B5EF4-FFF2-40B4-BE49-F238E27FC236}">
                    <a16:creationId xmlns="" xmlns:a16="http://schemas.microsoft.com/office/drawing/2014/main" id="{88420990-FA2A-49F3-8E30-77DBC0F6C4B9}"/>
                  </a:ext>
                </a:extLst>
              </p:cNvPr>
              <p:cNvSpPr txBox="1"/>
              <p:nvPr/>
            </p:nvSpPr>
            <p:spPr>
              <a:xfrm>
                <a:off x="1470682" y="2155380"/>
                <a:ext cx="10456608" cy="243015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ko-KR"/>
                </a:defPPr>
                <a:lvl1pPr>
                  <a:defRPr sz="3200" b="1" spc="-150">
                    <a:latin typeface="나눔스퀘어" panose="020B0600000101010101" pitchFamily="50" charset="-127"/>
                    <a:ea typeface="나눔스퀘어" panose="020B0600000101010101" pitchFamily="50" charset="-127"/>
                  </a:defRPr>
                </a:lvl1pPr>
              </a:lstStyle>
              <a:p>
                <a:pPr>
                  <a:spcAft>
                    <a:spcPts val="1800"/>
                  </a:spcAft>
                </a:pPr>
                <a:r>
                  <a:rPr lang="en-US" spc="0" dirty="0" err="1" smtClean="0">
                    <a:solidFill>
                      <a:srgbClr val="C00000"/>
                    </a:solidFill>
                    <a:latin typeface="Arial" pitchFamily="34" charset="0"/>
                    <a:cs typeface="Arial" pitchFamily="34" charset="0"/>
                  </a:rPr>
                  <a:t>Muhandslikda</a:t>
                </a:r>
                <a:r>
                  <a:rPr lang="en-US" spc="0" dirty="0" smtClean="0">
                    <a:solidFill>
                      <a:srgbClr val="C00000"/>
                    </a:solidFill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spc="0" dirty="0" err="1" smtClean="0">
                    <a:solidFill>
                      <a:srgbClr val="C00000"/>
                    </a:solidFill>
                    <a:latin typeface="Arial" pitchFamily="34" charset="0"/>
                    <a:cs typeface="Arial" pitchFamily="34" charset="0"/>
                  </a:rPr>
                  <a:t>ilmiy</a:t>
                </a:r>
                <a:r>
                  <a:rPr lang="en-US" spc="0" dirty="0" smtClean="0">
                    <a:solidFill>
                      <a:srgbClr val="C00000"/>
                    </a:solidFill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spc="0" dirty="0" err="1" smtClean="0">
                    <a:solidFill>
                      <a:srgbClr val="C00000"/>
                    </a:solidFill>
                    <a:latin typeface="Arial" pitchFamily="34" charset="0"/>
                    <a:cs typeface="Arial" pitchFamily="34" charset="0"/>
                  </a:rPr>
                  <a:t>tadqiqot</a:t>
                </a:r>
                <a:r>
                  <a:rPr lang="en-US" spc="0" dirty="0" smtClean="0">
                    <a:solidFill>
                      <a:srgbClr val="C00000"/>
                    </a:solidFill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spc="0" dirty="0" err="1" smtClean="0">
                    <a:solidFill>
                      <a:srgbClr val="C00000"/>
                    </a:solidFill>
                    <a:latin typeface="Arial" pitchFamily="34" charset="0"/>
                    <a:cs typeface="Arial" pitchFamily="34" charset="0"/>
                  </a:rPr>
                  <a:t>vositalari</a:t>
                </a:r>
                <a:r>
                  <a:rPr lang="en-US" spc="0" dirty="0" smtClean="0">
                    <a:solidFill>
                      <a:srgbClr val="C00000"/>
                    </a:solidFill>
                    <a:latin typeface="Arial" pitchFamily="34" charset="0"/>
                    <a:cs typeface="Arial" pitchFamily="34" charset="0"/>
                  </a:rPr>
                  <a:t> </a:t>
                </a:r>
                <a:endParaRPr lang="en-US" dirty="0">
                  <a:solidFill>
                    <a:srgbClr val="C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>
                  <a:spcAft>
                    <a:spcPts val="1800"/>
                  </a:spcAft>
                </a:pPr>
                <a:r>
                  <a:rPr lang="en-US" spc="0" dirty="0">
                    <a:solidFill>
                      <a:srgbClr val="C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 KMT </a:t>
                </a:r>
                <a:r>
                  <a:rPr lang="en-US" spc="0" dirty="0" err="1" smtClean="0">
                    <a:solidFill>
                      <a:srgbClr val="C00000"/>
                    </a:solidFill>
                    <a:latin typeface="Arial" pitchFamily="34" charset="0"/>
                    <a:cs typeface="Arial" pitchFamily="34" charset="0"/>
                  </a:rPr>
                  <a:t>ilmiy</a:t>
                </a:r>
                <a:r>
                  <a:rPr lang="en-US" spc="0" dirty="0" smtClean="0">
                    <a:solidFill>
                      <a:srgbClr val="C00000"/>
                    </a:solidFill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spc="0" dirty="0" err="1" smtClean="0">
                    <a:solidFill>
                      <a:srgbClr val="C00000"/>
                    </a:solidFill>
                    <a:latin typeface="Arial" pitchFamily="34" charset="0"/>
                    <a:cs typeface="Arial" pitchFamily="34" charset="0"/>
                  </a:rPr>
                  <a:t>tadqiqotlarda</a:t>
                </a:r>
                <a:r>
                  <a:rPr lang="en-US" spc="0" dirty="0" smtClean="0">
                    <a:solidFill>
                      <a:srgbClr val="C00000"/>
                    </a:solidFill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spc="0" dirty="0" err="1" smtClean="0">
                    <a:solidFill>
                      <a:srgbClr val="C00000"/>
                    </a:solidFill>
                    <a:latin typeface="Arial" pitchFamily="34" charset="0"/>
                    <a:cs typeface="Arial" pitchFamily="34" charset="0"/>
                  </a:rPr>
                  <a:t>qo’llanilishi</a:t>
                </a:r>
                <a:r>
                  <a:rPr lang="en-US" spc="0" dirty="0" smtClean="0">
                    <a:solidFill>
                      <a:srgbClr val="C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endParaRPr lang="en-US" spc="0" dirty="0">
                  <a:solidFill>
                    <a:srgbClr val="C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>
                  <a:spcAft>
                    <a:spcPts val="1800"/>
                  </a:spcAft>
                </a:pPr>
                <a:r>
                  <a:rPr lang="en-US" dirty="0" smtClean="0">
                    <a:solidFill>
                      <a:srgbClr val="C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 KMT: </a:t>
                </a:r>
                <a:r>
                  <a:rPr lang="en-US" dirty="0" err="1" smtClean="0">
                    <a:solidFill>
                      <a:srgbClr val="C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ilmiy</a:t>
                </a:r>
                <a:r>
                  <a:rPr lang="en-US" dirty="0" smtClean="0">
                    <a:solidFill>
                      <a:srgbClr val="C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dirty="0" err="1" smtClean="0">
                    <a:solidFill>
                      <a:srgbClr val="C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tadqiqotlar</a:t>
                </a:r>
                <a:endParaRPr lang="en-US" dirty="0" smtClean="0">
                  <a:solidFill>
                    <a:srgbClr val="C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>
                  <a:spcAft>
                    <a:spcPts val="1800"/>
                  </a:spcAft>
                </a:pPr>
                <a:r>
                  <a:rPr lang="en-US" dirty="0" smtClean="0">
                    <a:solidFill>
                      <a:srgbClr val="C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KMT: </a:t>
                </a:r>
                <a:r>
                  <a:rPr lang="en-US" dirty="0" err="1" smtClean="0">
                    <a:solidFill>
                      <a:srgbClr val="C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amaliy</a:t>
                </a:r>
                <a:r>
                  <a:rPr lang="en-US" dirty="0" smtClean="0">
                    <a:solidFill>
                      <a:srgbClr val="C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dirty="0" err="1" smtClean="0">
                    <a:solidFill>
                      <a:srgbClr val="C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muammolar</a:t>
                </a:r>
                <a:r>
                  <a:rPr lang="en-US" dirty="0" smtClean="0">
                    <a:solidFill>
                      <a:srgbClr val="C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endParaRPr lang="en-US" dirty="0">
                  <a:solidFill>
                    <a:srgbClr val="C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" name="TextBox 12">
                <a:extLst>
                  <a:ext uri="{FF2B5EF4-FFF2-40B4-BE49-F238E27FC236}">
                    <a16:creationId xmlns="" xmlns:a16="http://schemas.microsoft.com/office/drawing/2014/main" id="{2FBE6B1B-537B-4DD2-BCBA-D46F5F571EB2}"/>
                  </a:ext>
                </a:extLst>
              </p:cNvPr>
              <p:cNvSpPr txBox="1"/>
              <p:nvPr/>
            </p:nvSpPr>
            <p:spPr>
              <a:xfrm>
                <a:off x="742599" y="2166451"/>
                <a:ext cx="524241" cy="46159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ko-KR" sz="2800" dirty="0">
                    <a:solidFill>
                      <a:schemeClr val="bg1"/>
                    </a:solidFill>
                    <a:latin typeface="Arial" panose="020B0604020202020204" pitchFamily="34" charset="0"/>
                    <a:ea typeface="나눔스퀘어" panose="020B0600000101010101" pitchFamily="50" charset="-127"/>
                    <a:cs typeface="Arial" panose="020B0604020202020204" pitchFamily="34" charset="0"/>
                  </a:rPr>
                  <a:t>1</a:t>
                </a:r>
                <a:endParaRPr lang="ko-KR" altLang="en-US" sz="2800" dirty="0">
                  <a:solidFill>
                    <a:schemeClr val="bg1"/>
                  </a:solidFill>
                  <a:latin typeface="Arial" panose="020B0604020202020204" pitchFamily="34" charset="0"/>
                  <a:ea typeface="나눔스퀘어" panose="020B0600000101010101" pitchFamily="50" charset="-127"/>
                  <a:cs typeface="Arial" panose="020B0604020202020204" pitchFamily="34" charset="0"/>
                </a:endParaRPr>
              </a:p>
            </p:txBody>
          </p:sp>
          <p:cxnSp>
            <p:nvCxnSpPr>
              <p:cNvPr id="14" name="직선 연결선 13">
                <a:extLst>
                  <a:ext uri="{FF2B5EF4-FFF2-40B4-BE49-F238E27FC236}">
                    <a16:creationId xmlns="" xmlns:a16="http://schemas.microsoft.com/office/drawing/2014/main" id="{07A3D34F-CCBC-442D-8415-399F262C2D4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34203" y="2761692"/>
                <a:ext cx="8119078" cy="0"/>
              </a:xfrm>
              <a:prstGeom prst="line">
                <a:avLst/>
              </a:prstGeom>
              <a:ln>
                <a:solidFill>
                  <a:schemeClr val="accent1">
                    <a:lumMod val="40000"/>
                    <a:lumOff val="60000"/>
                  </a:schemeClr>
                </a:solidFill>
                <a:prstDash val="lg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5" name="그룹 14">
            <a:extLst>
              <a:ext uri="{FF2B5EF4-FFF2-40B4-BE49-F238E27FC236}">
                <a16:creationId xmlns="" xmlns:a16="http://schemas.microsoft.com/office/drawing/2014/main" id="{D86BBDA8-E751-4348-B16C-CB6D55106CE0}"/>
              </a:ext>
            </a:extLst>
          </p:cNvPr>
          <p:cNvGrpSpPr/>
          <p:nvPr/>
        </p:nvGrpSpPr>
        <p:grpSpPr>
          <a:xfrm>
            <a:off x="717425" y="2891164"/>
            <a:ext cx="7795397" cy="670874"/>
            <a:chOff x="434203" y="2874980"/>
            <a:chExt cx="7795397" cy="670874"/>
          </a:xfrm>
        </p:grpSpPr>
        <p:sp>
          <p:nvSpPr>
            <p:cNvPr id="16" name="TextBox 15">
              <a:extLst>
                <a:ext uri="{FF2B5EF4-FFF2-40B4-BE49-F238E27FC236}">
                  <a16:creationId xmlns="" xmlns:a16="http://schemas.microsoft.com/office/drawing/2014/main" id="{5760DAF7-9ACE-4005-8F9F-65669F329DC8}"/>
                </a:ext>
              </a:extLst>
            </p:cNvPr>
            <p:cNvSpPr txBox="1"/>
            <p:nvPr/>
          </p:nvSpPr>
          <p:spPr>
            <a:xfrm>
              <a:off x="1140487" y="2874980"/>
              <a:ext cx="184731" cy="6617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ko-KR"/>
              </a:defPPr>
              <a:lvl1pPr>
                <a:defRPr sz="3200" b="1" spc="-150">
                  <a:latin typeface="나눔스퀘어" panose="020B0600000101010101" pitchFamily="50" charset="-127"/>
                  <a:ea typeface="나눔스퀘어" panose="020B0600000101010101" pitchFamily="50" charset="-127"/>
                </a:defRPr>
              </a:lvl1pPr>
            </a:lstStyle>
            <a:p>
              <a:endParaRPr lang="ko-KR" altLang="en-US" sz="37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7" name="타원 16">
              <a:extLst>
                <a:ext uri="{FF2B5EF4-FFF2-40B4-BE49-F238E27FC236}">
                  <a16:creationId xmlns="" xmlns:a16="http://schemas.microsoft.com/office/drawing/2014/main" id="{7BF54FD6-50A8-491C-8070-ED2079AB8100}"/>
                </a:ext>
              </a:extLst>
            </p:cNvPr>
            <p:cNvSpPr/>
            <p:nvPr/>
          </p:nvSpPr>
          <p:spPr>
            <a:xfrm>
              <a:off x="925733" y="2899966"/>
              <a:ext cx="551291" cy="551291"/>
            </a:xfrm>
            <a:prstGeom prst="ellipse">
              <a:avLst/>
            </a:prstGeom>
            <a:solidFill>
              <a:srgbClr val="7030A0">
                <a:alpha val="6470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 dirty="0">
                <a:solidFill>
                  <a:schemeClr val="lt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8" name="TextBox 17">
              <a:extLst>
                <a:ext uri="{FF2B5EF4-FFF2-40B4-BE49-F238E27FC236}">
                  <a16:creationId xmlns="" xmlns:a16="http://schemas.microsoft.com/office/drawing/2014/main" id="{48D27356-5A1A-4E0D-B6FD-C3127346CC1B}"/>
                </a:ext>
              </a:extLst>
            </p:cNvPr>
            <p:cNvSpPr txBox="1"/>
            <p:nvPr/>
          </p:nvSpPr>
          <p:spPr>
            <a:xfrm>
              <a:off x="1046959" y="2909708"/>
              <a:ext cx="37890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ko-KR"/>
              </a:defPPr>
              <a:lvl1pPr>
                <a:defRPr sz="2800">
                  <a:solidFill>
                    <a:srgbClr val="002060"/>
                  </a:solidFill>
                  <a:latin typeface="나눔스퀘어 Light" panose="020B0600000101010101" pitchFamily="50" charset="-127"/>
                  <a:ea typeface="나눔스퀘어 Light" panose="020B0600000101010101" pitchFamily="50" charset="-127"/>
                </a:defRPr>
              </a:lvl1pPr>
            </a:lstStyle>
            <a:p>
              <a:r>
                <a:rPr lang="en-US" altLang="ko-KR" dirty="0">
                  <a:solidFill>
                    <a:schemeClr val="bg1"/>
                  </a:solidFill>
                  <a:latin typeface="Arial" panose="020B0604020202020204" pitchFamily="34" charset="0"/>
                  <a:ea typeface="나눔스퀘어" panose="020B0600000101010101" pitchFamily="50" charset="-127"/>
                  <a:cs typeface="Arial" panose="020B0604020202020204" pitchFamily="34" charset="0"/>
                </a:rPr>
                <a:t>2 </a:t>
              </a:r>
              <a:endParaRPr lang="ko-KR" altLang="en-US" dirty="0">
                <a:solidFill>
                  <a:schemeClr val="bg1"/>
                </a:solidFill>
                <a:latin typeface="Arial" panose="020B0604020202020204" pitchFamily="34" charset="0"/>
                <a:ea typeface="나눔스퀘어" panose="020B0600000101010101" pitchFamily="50" charset="-127"/>
                <a:cs typeface="Arial" panose="020B0604020202020204" pitchFamily="34" charset="0"/>
              </a:endParaRPr>
            </a:p>
          </p:txBody>
        </p:sp>
        <p:cxnSp>
          <p:nvCxnSpPr>
            <p:cNvPr id="19" name="직선 연결선 18">
              <a:extLst>
                <a:ext uri="{FF2B5EF4-FFF2-40B4-BE49-F238E27FC236}">
                  <a16:creationId xmlns="" xmlns:a16="http://schemas.microsoft.com/office/drawing/2014/main" id="{BFD982F2-B040-4954-8059-39A9BAA84D7C}"/>
                </a:ext>
              </a:extLst>
            </p:cNvPr>
            <p:cNvCxnSpPr>
              <a:cxnSpLocks/>
            </p:cNvCxnSpPr>
            <p:nvPr/>
          </p:nvCxnSpPr>
          <p:spPr>
            <a:xfrm>
              <a:off x="434203" y="3545854"/>
              <a:ext cx="7795397" cy="0"/>
            </a:xfrm>
            <a:prstGeom prst="line">
              <a:avLst/>
            </a:prstGeom>
            <a:ln>
              <a:solidFill>
                <a:schemeClr val="accent1">
                  <a:lumMod val="40000"/>
                  <a:lumOff val="60000"/>
                </a:schemeClr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0" name="그룹 19">
            <a:extLst>
              <a:ext uri="{FF2B5EF4-FFF2-40B4-BE49-F238E27FC236}">
                <a16:creationId xmlns="" xmlns:a16="http://schemas.microsoft.com/office/drawing/2014/main" id="{BD4BD20A-BD27-4D5D-BEE1-96D83624D269}"/>
              </a:ext>
            </a:extLst>
          </p:cNvPr>
          <p:cNvGrpSpPr/>
          <p:nvPr/>
        </p:nvGrpSpPr>
        <p:grpSpPr>
          <a:xfrm>
            <a:off x="693148" y="3631548"/>
            <a:ext cx="7415071" cy="691506"/>
            <a:chOff x="434203" y="3631548"/>
            <a:chExt cx="7415071" cy="691506"/>
          </a:xfrm>
        </p:grpSpPr>
        <p:sp>
          <p:nvSpPr>
            <p:cNvPr id="21" name="TextBox 20">
              <a:extLst>
                <a:ext uri="{FF2B5EF4-FFF2-40B4-BE49-F238E27FC236}">
                  <a16:creationId xmlns="" xmlns:a16="http://schemas.microsoft.com/office/drawing/2014/main" id="{79A075E5-3F9F-432D-970D-375849C6E373}"/>
                </a:ext>
              </a:extLst>
            </p:cNvPr>
            <p:cNvSpPr txBox="1"/>
            <p:nvPr/>
          </p:nvSpPr>
          <p:spPr>
            <a:xfrm>
              <a:off x="1162257" y="3661225"/>
              <a:ext cx="184731" cy="6617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ko-KR"/>
              </a:defPPr>
              <a:lvl1pPr>
                <a:defRPr sz="3400" b="1" spc="-150">
                  <a:latin typeface="나눔스퀘어" panose="020B0600000101010101" pitchFamily="50" charset="-127"/>
                  <a:ea typeface="나눔스퀘어" panose="020B0600000101010101" pitchFamily="50" charset="-127"/>
                </a:defRPr>
              </a:lvl1pPr>
            </a:lstStyle>
            <a:p>
              <a:endParaRPr lang="en-US" altLang="ko-KR" sz="37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2" name="타원 21">
              <a:extLst>
                <a:ext uri="{FF2B5EF4-FFF2-40B4-BE49-F238E27FC236}">
                  <a16:creationId xmlns="" xmlns:a16="http://schemas.microsoft.com/office/drawing/2014/main" id="{511D622B-76E8-49D2-A7E5-DE6B5A82B2BD}"/>
                </a:ext>
              </a:extLst>
            </p:cNvPr>
            <p:cNvSpPr/>
            <p:nvPr/>
          </p:nvSpPr>
          <p:spPr>
            <a:xfrm>
              <a:off x="902527" y="3631548"/>
              <a:ext cx="551291" cy="551291"/>
            </a:xfrm>
            <a:prstGeom prst="ellipse">
              <a:avLst/>
            </a:prstGeom>
            <a:solidFill>
              <a:srgbClr val="7030A0">
                <a:alpha val="6470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 dirty="0">
                <a:solidFill>
                  <a:schemeClr val="lt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3" name="TextBox 22">
              <a:extLst>
                <a:ext uri="{FF2B5EF4-FFF2-40B4-BE49-F238E27FC236}">
                  <a16:creationId xmlns="" xmlns:a16="http://schemas.microsoft.com/office/drawing/2014/main" id="{16B79E0C-8C7A-4D0C-90CD-3932D25E53D7}"/>
                </a:ext>
              </a:extLst>
            </p:cNvPr>
            <p:cNvSpPr txBox="1"/>
            <p:nvPr/>
          </p:nvSpPr>
          <p:spPr>
            <a:xfrm>
              <a:off x="995130" y="3689968"/>
              <a:ext cx="39670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ko-KR"/>
              </a:defPPr>
              <a:lvl1pPr>
                <a:defRPr sz="2800">
                  <a:solidFill>
                    <a:srgbClr val="002060"/>
                  </a:solidFill>
                  <a:latin typeface="나눔스퀘어" panose="020B0600000101010101" pitchFamily="50" charset="-127"/>
                  <a:ea typeface="나눔스퀘어" panose="020B0600000101010101" pitchFamily="50" charset="-127"/>
                </a:defRPr>
              </a:lvl1pPr>
            </a:lstStyle>
            <a:p>
              <a:r>
                <a:rPr lang="en-US" altLang="ko-KR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3</a:t>
              </a:r>
              <a:endParaRPr lang="ko-KR" altLang="en-US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cxnSp>
          <p:nvCxnSpPr>
            <p:cNvPr id="24" name="직선 연결선 23">
              <a:extLst>
                <a:ext uri="{FF2B5EF4-FFF2-40B4-BE49-F238E27FC236}">
                  <a16:creationId xmlns="" xmlns:a16="http://schemas.microsoft.com/office/drawing/2014/main" id="{8DFAA13A-FCFC-4CC0-9C46-3AEAD370032E}"/>
                </a:ext>
              </a:extLst>
            </p:cNvPr>
            <p:cNvCxnSpPr>
              <a:cxnSpLocks/>
            </p:cNvCxnSpPr>
            <p:nvPr/>
          </p:nvCxnSpPr>
          <p:spPr>
            <a:xfrm>
              <a:off x="434203" y="4323054"/>
              <a:ext cx="7415071" cy="0"/>
            </a:xfrm>
            <a:prstGeom prst="line">
              <a:avLst/>
            </a:prstGeom>
            <a:ln>
              <a:solidFill>
                <a:schemeClr val="accent1">
                  <a:lumMod val="40000"/>
                  <a:lumOff val="60000"/>
                </a:schemeClr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" name="그룹 1">
            <a:extLst>
              <a:ext uri="{FF2B5EF4-FFF2-40B4-BE49-F238E27FC236}">
                <a16:creationId xmlns="" xmlns:a16="http://schemas.microsoft.com/office/drawing/2014/main" id="{CAD0093D-F3CA-4C19-A872-2A40853E8475}"/>
              </a:ext>
            </a:extLst>
          </p:cNvPr>
          <p:cNvGrpSpPr/>
          <p:nvPr/>
        </p:nvGrpSpPr>
        <p:grpSpPr>
          <a:xfrm>
            <a:off x="1084723" y="532065"/>
            <a:ext cx="3346717" cy="1370910"/>
            <a:chOff x="11625" y="448938"/>
            <a:chExt cx="3346717" cy="1370910"/>
          </a:xfrm>
        </p:grpSpPr>
        <p:sp>
          <p:nvSpPr>
            <p:cNvPr id="25" name="대각선 방향의 모서리가 둥근 사각형 175">
              <a:extLst>
                <a:ext uri="{FF2B5EF4-FFF2-40B4-BE49-F238E27FC236}">
                  <a16:creationId xmlns="" xmlns:a16="http://schemas.microsoft.com/office/drawing/2014/main" id="{55D63185-2F26-4374-9534-FEDA48B48A92}"/>
                </a:ext>
              </a:extLst>
            </p:cNvPr>
            <p:cNvSpPr/>
            <p:nvPr/>
          </p:nvSpPr>
          <p:spPr bwMode="auto">
            <a:xfrm>
              <a:off x="554410" y="827201"/>
              <a:ext cx="2803932" cy="992647"/>
            </a:xfrm>
            <a:prstGeom prst="round2DiagRect">
              <a:avLst>
                <a:gd name="adj1" fmla="val 34495"/>
                <a:gd name="adj2" fmla="val 0"/>
              </a:avLst>
            </a:prstGeom>
            <a:solidFill>
              <a:srgbClr val="595959">
                <a:alpha val="2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6" name="자유형: 도형 25">
              <a:extLst>
                <a:ext uri="{FF2B5EF4-FFF2-40B4-BE49-F238E27FC236}">
                  <a16:creationId xmlns="" xmlns:a16="http://schemas.microsoft.com/office/drawing/2014/main" id="{D9623F4A-BB36-4F85-9713-6B39FF2F119A}"/>
                </a:ext>
              </a:extLst>
            </p:cNvPr>
            <p:cNvSpPr/>
            <p:nvPr/>
          </p:nvSpPr>
          <p:spPr bwMode="auto">
            <a:xfrm>
              <a:off x="343459" y="448938"/>
              <a:ext cx="2649123" cy="1188723"/>
            </a:xfrm>
            <a:custGeom>
              <a:avLst/>
              <a:gdLst>
                <a:gd name="connsiteX0" fmla="*/ 342414 w 1578927"/>
                <a:gd name="connsiteY0" fmla="*/ 196076 h 1188723"/>
                <a:gd name="connsiteX1" fmla="*/ 473972 w 1578927"/>
                <a:gd name="connsiteY1" fmla="*/ 196076 h 1188723"/>
                <a:gd name="connsiteX2" fmla="*/ 473972 w 1578927"/>
                <a:gd name="connsiteY2" fmla="*/ 310690 h 1188723"/>
                <a:gd name="connsiteX3" fmla="*/ 528969 w 1578927"/>
                <a:gd name="connsiteY3" fmla="*/ 365687 h 1188723"/>
                <a:gd name="connsiteX4" fmla="*/ 583966 w 1578927"/>
                <a:gd name="connsiteY4" fmla="*/ 310690 h 1188723"/>
                <a:gd name="connsiteX5" fmla="*/ 583966 w 1578927"/>
                <a:gd name="connsiteY5" fmla="*/ 196076 h 1188723"/>
                <a:gd name="connsiteX6" fmla="*/ 1578927 w 1578927"/>
                <a:gd name="connsiteY6" fmla="*/ 196076 h 1188723"/>
                <a:gd name="connsiteX7" fmla="*/ 1578927 w 1578927"/>
                <a:gd name="connsiteY7" fmla="*/ 846309 h 1188723"/>
                <a:gd name="connsiteX8" fmla="*/ 1236513 w 1578927"/>
                <a:gd name="connsiteY8" fmla="*/ 1188723 h 1188723"/>
                <a:gd name="connsiteX9" fmla="*/ 0 w 1578927"/>
                <a:gd name="connsiteY9" fmla="*/ 1188723 h 1188723"/>
                <a:gd name="connsiteX10" fmla="*/ 0 w 1578927"/>
                <a:gd name="connsiteY10" fmla="*/ 538490 h 1188723"/>
                <a:gd name="connsiteX11" fmla="*/ 342414 w 1578927"/>
                <a:gd name="connsiteY11" fmla="*/ 196076 h 1188723"/>
                <a:gd name="connsiteX12" fmla="*/ 528969 w 1578927"/>
                <a:gd name="connsiteY12" fmla="*/ 0 h 1188723"/>
                <a:gd name="connsiteX13" fmla="*/ 583966 w 1578927"/>
                <a:gd name="connsiteY13" fmla="*/ 54997 h 1188723"/>
                <a:gd name="connsiteX14" fmla="*/ 583966 w 1578927"/>
                <a:gd name="connsiteY14" fmla="*/ 196076 h 1188723"/>
                <a:gd name="connsiteX15" fmla="*/ 473972 w 1578927"/>
                <a:gd name="connsiteY15" fmla="*/ 196076 h 1188723"/>
                <a:gd name="connsiteX16" fmla="*/ 473972 w 1578927"/>
                <a:gd name="connsiteY16" fmla="*/ 54997 h 1188723"/>
                <a:gd name="connsiteX17" fmla="*/ 528969 w 1578927"/>
                <a:gd name="connsiteY17" fmla="*/ 0 h 11887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578927" h="1188723">
                  <a:moveTo>
                    <a:pt x="342414" y="196076"/>
                  </a:moveTo>
                  <a:lnTo>
                    <a:pt x="473972" y="196076"/>
                  </a:lnTo>
                  <a:lnTo>
                    <a:pt x="473972" y="310690"/>
                  </a:lnTo>
                  <a:cubicBezTo>
                    <a:pt x="473972" y="341064"/>
                    <a:pt x="498595" y="365687"/>
                    <a:pt x="528969" y="365687"/>
                  </a:cubicBezTo>
                  <a:cubicBezTo>
                    <a:pt x="559343" y="365687"/>
                    <a:pt x="583966" y="341064"/>
                    <a:pt x="583966" y="310690"/>
                  </a:cubicBezTo>
                  <a:lnTo>
                    <a:pt x="583966" y="196076"/>
                  </a:lnTo>
                  <a:lnTo>
                    <a:pt x="1578927" y="196076"/>
                  </a:lnTo>
                  <a:lnTo>
                    <a:pt x="1578927" y="846309"/>
                  </a:lnTo>
                  <a:cubicBezTo>
                    <a:pt x="1578927" y="1035419"/>
                    <a:pt x="1425623" y="1188723"/>
                    <a:pt x="1236513" y="1188723"/>
                  </a:cubicBezTo>
                  <a:lnTo>
                    <a:pt x="0" y="1188723"/>
                  </a:lnTo>
                  <a:lnTo>
                    <a:pt x="0" y="538490"/>
                  </a:lnTo>
                  <a:cubicBezTo>
                    <a:pt x="0" y="349380"/>
                    <a:pt x="153304" y="196076"/>
                    <a:pt x="342414" y="196076"/>
                  </a:cubicBezTo>
                  <a:close/>
                  <a:moveTo>
                    <a:pt x="528969" y="0"/>
                  </a:moveTo>
                  <a:cubicBezTo>
                    <a:pt x="559343" y="0"/>
                    <a:pt x="583966" y="24623"/>
                    <a:pt x="583966" y="54997"/>
                  </a:cubicBezTo>
                  <a:lnTo>
                    <a:pt x="583966" y="196076"/>
                  </a:lnTo>
                  <a:lnTo>
                    <a:pt x="473972" y="196076"/>
                  </a:lnTo>
                  <a:lnTo>
                    <a:pt x="473972" y="54997"/>
                  </a:lnTo>
                  <a:cubicBezTo>
                    <a:pt x="473972" y="24623"/>
                    <a:pt x="498595" y="0"/>
                    <a:pt x="528969" y="0"/>
                  </a:cubicBezTo>
                  <a:close/>
                </a:path>
              </a:pathLst>
            </a:custGeom>
            <a:solidFill>
              <a:srgbClr val="2B90D9">
                <a:alpha val="6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7" name="직사각형 35">
              <a:extLst>
                <a:ext uri="{FF2B5EF4-FFF2-40B4-BE49-F238E27FC236}">
                  <a16:creationId xmlns="" xmlns:a16="http://schemas.microsoft.com/office/drawing/2014/main" id="{3313CE64-3B69-47F9-95DE-8C1D4AC2FC57}"/>
                </a:ext>
              </a:extLst>
            </p:cNvPr>
            <p:cNvSpPr/>
            <p:nvPr/>
          </p:nvSpPr>
          <p:spPr bwMode="auto">
            <a:xfrm>
              <a:off x="11625" y="757531"/>
              <a:ext cx="2768138" cy="724561"/>
            </a:xfrm>
            <a:prstGeom prst="rect">
              <a:avLst/>
            </a:prstGeom>
            <a:noFill/>
          </p:spPr>
          <p:txBody>
            <a:bodyPr anchor="ctr">
              <a:scene3d>
                <a:camera prst="orthographicFront"/>
                <a:lightRig rig="threePt" dir="t"/>
              </a:scene3d>
              <a:sp3d>
                <a:bevelT w="1270" h="1270"/>
                <a:bevelB w="1270" h="1270"/>
              </a:sp3d>
            </a:bodyPr>
            <a:lstStyle/>
            <a:p>
              <a:pPr marL="0" lvl="1" algn="r">
                <a:buClr>
                  <a:srgbClr val="008400"/>
                </a:buClr>
                <a:buSzPct val="140000"/>
                <a:tabLst>
                  <a:tab pos="5645270" algn="l"/>
                </a:tabLst>
                <a:defRPr/>
              </a:pPr>
              <a:r>
                <a:rPr lang="en-US" altLang="ko-KR" sz="4000" b="1" spc="-100" dirty="0">
                  <a:gradFill flip="none" rotWithShape="1">
                    <a:gsLst>
                      <a:gs pos="0">
                        <a:schemeClr val="bg1"/>
                      </a:gs>
                      <a:gs pos="100000">
                        <a:schemeClr val="bg1"/>
                      </a:gs>
                    </a:gsLst>
                    <a:path path="circle">
                      <a:fillToRect l="100000" t="100000"/>
                    </a:path>
                    <a:tileRect r="-100000" b="-100000"/>
                  </a:gradFill>
                  <a:latin typeface="Arial" panose="020B0604020202020204" pitchFamily="34" charset="0"/>
                  <a:ea typeface="나눔스퀘어_ac Light" panose="020B0600000101010101" pitchFamily="50" charset="-127"/>
                  <a:cs typeface="Arial" panose="020B0604020202020204" pitchFamily="34" charset="0"/>
                  <a:sym typeface="Monotype Sorts"/>
                </a:rPr>
                <a:t>Contents</a:t>
              </a:r>
              <a:endParaRPr lang="ko-KR" altLang="en-US" sz="4000" b="1" spc="-100" dirty="0">
                <a:gradFill flip="none" rotWithShape="1">
                  <a:gsLst>
                    <a:gs pos="0">
                      <a:schemeClr val="bg1"/>
                    </a:gs>
                    <a:gs pos="100000">
                      <a:schemeClr val="bg1"/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  <a:latin typeface="Arial" panose="020B0604020202020204" pitchFamily="34" charset="0"/>
                <a:ea typeface="나눔스퀘어_ac Light" panose="020B0600000101010101" pitchFamily="50" charset="-127"/>
                <a:cs typeface="Arial" panose="020B0604020202020204" pitchFamily="34" charset="0"/>
                <a:sym typeface="Monotype Sorts"/>
              </a:endParaRPr>
            </a:p>
          </p:txBody>
        </p:sp>
      </p:grpSp>
    </p:spTree>
    <p:extLst>
      <p:ext uri="{BB962C8B-B14F-4D97-AF65-F5344CB8AC3E}">
        <p14:creationId xmlns="" xmlns:p14="http://schemas.microsoft.com/office/powerpoint/2010/main" val="27783106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2" name="Rectangle 4"/>
          <p:cNvSpPr>
            <a:spLocks noGrp="1" noChangeArrowheads="1"/>
          </p:cNvSpPr>
          <p:nvPr>
            <p:ph type="title"/>
          </p:nvPr>
        </p:nvSpPr>
        <p:spPr>
          <a:xfrm>
            <a:off x="2432329" y="348184"/>
            <a:ext cx="3794949" cy="507831"/>
          </a:xfrm>
        </p:spPr>
        <p:txBody>
          <a:bodyPr/>
          <a:lstStyle/>
          <a:p>
            <a:pPr algn="r"/>
            <a:r>
              <a:rPr sz="3000" b="1" spc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 </a:t>
            </a:r>
            <a:r>
              <a:rPr sz="3000" b="1" spc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KMT va </a:t>
            </a:r>
            <a:r>
              <a:rPr sz="3000" b="1" spc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Tadqiqot  </a:t>
            </a:r>
            <a:endParaRPr lang="ru-RU" sz="3000" spc="0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371600" y="1304925"/>
            <a:ext cx="74961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9" name="TextBox 8"/>
          <p:cNvSpPr txBox="1"/>
          <p:nvPr/>
        </p:nvSpPr>
        <p:spPr>
          <a:xfrm>
            <a:off x="1051964" y="1049497"/>
            <a:ext cx="7388029" cy="44935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Ko'p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funktsiyali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kompyuter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tizimlarining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innovatsion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               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rivojlanishi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–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bu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pPr marL="271463" indent="-271463">
              <a:buFont typeface="+mj-lt"/>
              <a:buAutoNum type="arabicPeriod"/>
            </a:pPr>
            <a:r>
              <a:rPr lang="en-US" sz="2200" dirty="0" smtClean="0">
                <a:latin typeface="Arial" pitchFamily="34" charset="0"/>
                <a:cs typeface="Arial" pitchFamily="34" charset="0"/>
              </a:rPr>
              <a:t>Computer-Aided Design, CAD / SAPR                                           (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kompyuterlashgan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loyihalash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), </a:t>
            </a:r>
          </a:p>
          <a:p>
            <a:pPr marL="271463" indent="-271463">
              <a:buFont typeface="+mj-lt"/>
              <a:buAutoNum type="arabicPeriod"/>
            </a:pPr>
            <a:r>
              <a:rPr lang="en-US" sz="2200" dirty="0" smtClean="0">
                <a:latin typeface="Arial" pitchFamily="34" charset="0"/>
                <a:cs typeface="Arial" pitchFamily="34" charset="0"/>
              </a:rPr>
              <a:t>Computer- Aided  Engineering, CAE (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Muhandislik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tahlil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), </a:t>
            </a:r>
          </a:p>
          <a:p>
            <a:pPr marL="271463" indent="-271463">
              <a:buFont typeface="+mj-lt"/>
              <a:buAutoNum type="arabicPeriod"/>
            </a:pPr>
            <a:r>
              <a:rPr lang="en-US" sz="2200" dirty="0" smtClean="0">
                <a:latin typeface="Arial" pitchFamily="34" charset="0"/>
                <a:cs typeface="Arial" pitchFamily="34" charset="0"/>
              </a:rPr>
              <a:t>Computer-Aided Manufacturing, CAM (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Ishlab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chiqarish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 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va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texnologik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jarayonlarni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tayyorlash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)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va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pPr marL="271463" indent="-271463">
              <a:buFont typeface="+mj-lt"/>
              <a:buAutoNum type="arabicPeriod"/>
            </a:pPr>
            <a:r>
              <a:rPr lang="en-US" sz="2200" dirty="0" smtClean="0">
                <a:latin typeface="Arial" pitchFamily="34" charset="0"/>
                <a:cs typeface="Arial" pitchFamily="34" charset="0"/>
              </a:rPr>
              <a:t>Product Data Management, PDM (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Muhandislik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loyihasini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 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boshqarish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) </a:t>
            </a:r>
          </a:p>
          <a:p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izchil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amalga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oshiradi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qisqa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vaqt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ichida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va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minimal                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xarajatlar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bilan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noyob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mahsulotlarni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ishlab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chiqarish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                 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uchun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yangi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imkoniyatlar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yaratadi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. </a:t>
            </a:r>
            <a:endParaRPr lang="ru-RU" sz="2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367821" y="5561970"/>
            <a:ext cx="5667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Arial" pitchFamily="34" charset="0"/>
                <a:cs typeface="Arial" pitchFamily="34" charset="0"/>
              </a:rPr>
              <a:t>3</a:t>
            </a:r>
            <a:endParaRPr lang="ru-RU" sz="2800" b="1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2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2" name="Rectangle 4"/>
          <p:cNvSpPr>
            <a:spLocks noGrp="1" noChangeArrowheads="1"/>
          </p:cNvSpPr>
          <p:nvPr>
            <p:ph type="title"/>
          </p:nvPr>
        </p:nvSpPr>
        <p:spPr>
          <a:xfrm>
            <a:off x="2861925" y="348184"/>
            <a:ext cx="3365344" cy="507831"/>
          </a:xfrm>
        </p:spPr>
        <p:txBody>
          <a:bodyPr/>
          <a:lstStyle/>
          <a:p>
            <a:pPr algn="r"/>
            <a:r>
              <a:rPr sz="3000" b="1" spc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sz="3000" b="1" spc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KMT va Tadqiqot</a:t>
            </a:r>
            <a:endParaRPr lang="ru-RU" sz="3000" spc="0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371600" y="1304925"/>
            <a:ext cx="74961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9" name="TextBox 8"/>
          <p:cNvSpPr txBox="1"/>
          <p:nvPr/>
        </p:nvSpPr>
        <p:spPr>
          <a:xfrm>
            <a:off x="1043270" y="1106141"/>
            <a:ext cx="7481455" cy="46012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400" dirty="0" err="1" smtClean="0">
                <a:latin typeface="Arial" pitchFamily="34" charset="0"/>
                <a:cs typeface="Arial" pitchFamily="34" charset="0"/>
              </a:rPr>
              <a:t>Mashinasozlik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da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2400" dirty="0" err="1" smtClean="0">
                <a:latin typeface="Arial" pitchFamily="34" charset="0"/>
                <a:cs typeface="Arial" pitchFamily="34" charset="0"/>
              </a:rPr>
              <a:t>muhandislik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tahlil</a:t>
            </a:r>
            <a:r>
              <a:rPr lang="ru-RU" sz="2400" dirty="0" err="1" smtClean="0">
                <a:latin typeface="Arial" pitchFamily="34" charset="0"/>
                <a:cs typeface="Arial" pitchFamily="34" charset="0"/>
              </a:rPr>
              <a:t>ning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2400" dirty="0" err="1" smtClean="0">
                <a:latin typeface="Arial" pitchFamily="34" charset="0"/>
                <a:cs typeface="Arial" pitchFamily="34" charset="0"/>
              </a:rPr>
              <a:t>barcha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2400" dirty="0" err="1" smtClean="0">
                <a:latin typeface="Arial" pitchFamily="34" charset="0"/>
                <a:cs typeface="Arial" pitchFamily="34" charset="0"/>
              </a:rPr>
              <a:t>xilma-xilligi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2400" dirty="0" err="1" smtClean="0">
                <a:latin typeface="Arial" pitchFamily="34" charset="0"/>
                <a:cs typeface="Arial" pitchFamily="34" charset="0"/>
              </a:rPr>
              <a:t>modellashtirish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2400" dirty="0" err="1" smtClean="0">
                <a:latin typeface="Arial" pitchFamily="34" charset="0"/>
                <a:cs typeface="Arial" pitchFamily="34" charset="0"/>
              </a:rPr>
              <a:t>ob'ektlari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2400" dirty="0" err="1" smtClean="0">
                <a:latin typeface="Arial" pitchFamily="34" charset="0"/>
                <a:cs typeface="Arial" pitchFamily="34" charset="0"/>
              </a:rPr>
              <a:t>bo'yicha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2400" dirty="0" err="1" smtClean="0">
                <a:latin typeface="Arial" pitchFamily="34" charset="0"/>
                <a:cs typeface="Arial" pitchFamily="34" charset="0"/>
              </a:rPr>
              <a:t>tasniflanishi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 </a:t>
            </a:r>
            <a:r>
              <a:rPr lang="ru-RU" sz="2400" dirty="0" err="1" smtClean="0">
                <a:latin typeface="Arial" pitchFamily="34" charset="0"/>
                <a:cs typeface="Arial" pitchFamily="34" charset="0"/>
              </a:rPr>
              <a:t>va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2400" dirty="0" err="1" smtClean="0">
                <a:latin typeface="Arial" pitchFamily="34" charset="0"/>
                <a:cs typeface="Arial" pitchFamily="34" charset="0"/>
              </a:rPr>
              <a:t>ikkita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2400" dirty="0" err="1" smtClean="0">
                <a:latin typeface="Arial" pitchFamily="34" charset="0"/>
                <a:cs typeface="Arial" pitchFamily="34" charset="0"/>
              </a:rPr>
              <a:t>asosiy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2400" dirty="0" err="1" smtClean="0">
                <a:latin typeface="Arial" pitchFamily="34" charset="0"/>
                <a:cs typeface="Arial" pitchFamily="34" charset="0"/>
              </a:rPr>
              <a:t>yo'nalishga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2400" dirty="0" err="1" smtClean="0">
                <a:latin typeface="Arial" pitchFamily="34" charset="0"/>
                <a:cs typeface="Arial" pitchFamily="34" charset="0"/>
              </a:rPr>
              <a:t>bo'linishi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2400" dirty="0" err="1" smtClean="0">
                <a:latin typeface="Arial" pitchFamily="34" charset="0"/>
                <a:cs typeface="Arial" pitchFamily="34" charset="0"/>
              </a:rPr>
              <a:t>mumkin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:</a:t>
            </a:r>
          </a:p>
          <a:p>
            <a:pPr marL="457200" indent="-457200" algn="just">
              <a:buAutoNum type="arabicPeriod"/>
            </a:pP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Loyiha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2400" dirty="0" err="1" smtClean="0">
                <a:latin typeface="Arial" pitchFamily="34" charset="0"/>
                <a:cs typeface="Arial" pitchFamily="34" charset="0"/>
              </a:rPr>
              <a:t>hisob-kitoblari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2400" dirty="0" err="1" smtClean="0">
                <a:latin typeface="Arial" pitchFamily="34" charset="0"/>
                <a:cs typeface="Arial" pitchFamily="34" charset="0"/>
              </a:rPr>
              <a:t>va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> </a:t>
            </a: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57200" indent="-457200" algn="just">
              <a:buAutoNum type="arabicPeriod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T</a:t>
            </a:r>
            <a:r>
              <a:rPr lang="ru-RU" sz="2400" dirty="0" err="1" smtClean="0">
                <a:latin typeface="Arial" pitchFamily="34" charset="0"/>
                <a:cs typeface="Arial" pitchFamily="34" charset="0"/>
              </a:rPr>
              <a:t>exnologiyalarni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2400" dirty="0" err="1" smtClean="0">
                <a:latin typeface="Arial" pitchFamily="34" charset="0"/>
                <a:cs typeface="Arial" pitchFamily="34" charset="0"/>
              </a:rPr>
              <a:t>taqlid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2400" dirty="0" err="1" smtClean="0">
                <a:latin typeface="Arial" pitchFamily="34" charset="0"/>
                <a:cs typeface="Arial" pitchFamily="34" charset="0"/>
              </a:rPr>
              <a:t>qilish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(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modellashtirish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).</a:t>
            </a:r>
          </a:p>
          <a:p>
            <a:pPr algn="just">
              <a:spcBef>
                <a:spcPts val="600"/>
              </a:spcBef>
            </a:pP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Texnologiyalarni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modellashtirish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o'z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ichiga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oladi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:</a:t>
            </a:r>
          </a:p>
          <a:p>
            <a:pPr marL="457200" indent="-457200" algn="just">
              <a:buAutoNum type="arabicPeriod"/>
            </a:pP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metall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va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plastmassa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quyish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, </a:t>
            </a:r>
          </a:p>
          <a:p>
            <a:pPr marL="457200" indent="-457200" algn="just">
              <a:buAutoNum type="arabicPeriod"/>
            </a:pP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bosim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bilan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ishlov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berish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, </a:t>
            </a:r>
          </a:p>
          <a:p>
            <a:pPr marL="457200" indent="-457200" algn="just">
              <a:buAutoNum type="arabicPeriod"/>
            </a:pP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issiqlik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bilan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ishlov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berish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, </a:t>
            </a:r>
          </a:p>
          <a:p>
            <a:pPr marL="457200" indent="-457200" algn="just">
              <a:buAutoNum type="arabicPeriod"/>
            </a:pP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payvandlash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, </a:t>
            </a:r>
          </a:p>
          <a:p>
            <a:pPr marL="457200" indent="-457200" algn="just">
              <a:buAutoNum type="arabicPeriod"/>
            </a:pP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mexanik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ishlov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berish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pPr marL="457200" indent="-457200" algn="just"/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va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kompyuter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tahlili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jarayonida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bajariladi</a:t>
            </a:r>
            <a:r>
              <a:rPr lang="en-US" sz="2400" dirty="0" smtClean="0"/>
              <a:t>.</a:t>
            </a:r>
            <a:endParaRPr lang="ru-RU" sz="2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178895" y="5735782"/>
            <a:ext cx="5667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Arial" pitchFamily="34" charset="0"/>
                <a:cs typeface="Arial" pitchFamily="34" charset="0"/>
              </a:rPr>
              <a:t>4</a:t>
            </a:r>
            <a:endParaRPr lang="ru-RU" sz="2800" b="1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2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2" name="Rectangle 4"/>
          <p:cNvSpPr>
            <a:spLocks noGrp="1" noChangeArrowheads="1"/>
          </p:cNvSpPr>
          <p:nvPr>
            <p:ph type="title"/>
          </p:nvPr>
        </p:nvSpPr>
        <p:spPr>
          <a:xfrm>
            <a:off x="1413537" y="257499"/>
            <a:ext cx="4806124" cy="507831"/>
          </a:xfrm>
        </p:spPr>
        <p:txBody>
          <a:bodyPr/>
          <a:lstStyle/>
          <a:p>
            <a:pPr algn="r"/>
            <a:r>
              <a:rPr sz="3000" b="1" spc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 </a:t>
            </a:r>
            <a:r>
              <a:rPr sz="3000" b="1" spc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Ilmiy tadqiqot vositalari</a:t>
            </a:r>
            <a:endParaRPr lang="ru-RU" sz="3000" spc="0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7347" name="Номер слайда 6"/>
          <p:cNvSpPr>
            <a:spLocks noGrp="1"/>
          </p:cNvSpPr>
          <p:nvPr>
            <p:ph type="sldNum" sz="quarter" idx="4294967295"/>
          </p:nvPr>
        </p:nvSpPr>
        <p:spPr>
          <a:xfrm>
            <a:off x="1707887" y="6200688"/>
            <a:ext cx="401093" cy="365125"/>
          </a:xfrm>
          <a:noFill/>
        </p:spPr>
        <p:txBody>
          <a:bodyPr/>
          <a:lstStyle/>
          <a:p>
            <a:fld id="{0C684604-35A0-487B-9ABD-3C22894095EC}" type="slidenum">
              <a:rPr lang="ru-RU" sz="2800" b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pPr/>
              <a:t>5</a:t>
            </a:fld>
            <a:endParaRPr lang="ru-RU" sz="28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237906" y="5805486"/>
            <a:ext cx="78456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/>
              <a:t>Manba</a:t>
            </a:r>
            <a:r>
              <a:rPr lang="en-US" dirty="0"/>
              <a:t>: </a:t>
            </a:r>
            <a:r>
              <a:rPr lang="ru-RU" dirty="0" smtClean="0"/>
              <a:t>Средства и методы инженерного исследования. Лекции</a:t>
            </a:r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1371600" y="1304925"/>
            <a:ext cx="74961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9" name="TextBox 8"/>
          <p:cNvSpPr txBox="1"/>
          <p:nvPr/>
        </p:nvSpPr>
        <p:spPr>
          <a:xfrm>
            <a:off x="801045" y="1095375"/>
            <a:ext cx="722451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7" name="Схема 6"/>
          <p:cNvGraphicFramePr/>
          <p:nvPr/>
        </p:nvGraphicFramePr>
        <p:xfrm>
          <a:off x="1085700" y="1089961"/>
          <a:ext cx="8128000" cy="47440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2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2" name="Rectangle 4"/>
          <p:cNvSpPr>
            <a:spLocks noGrp="1" noChangeArrowheads="1"/>
          </p:cNvSpPr>
          <p:nvPr>
            <p:ph type="title"/>
          </p:nvPr>
        </p:nvSpPr>
        <p:spPr>
          <a:xfrm>
            <a:off x="2684289" y="348184"/>
            <a:ext cx="3542957" cy="507831"/>
          </a:xfrm>
        </p:spPr>
        <p:txBody>
          <a:bodyPr/>
          <a:lstStyle/>
          <a:p>
            <a:pPr algn="r"/>
            <a:r>
              <a:rPr sz="3000" b="1" spc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 </a:t>
            </a:r>
            <a:r>
              <a:rPr sz="3000" b="1" spc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Moddiy vositalar</a:t>
            </a:r>
            <a:endParaRPr lang="ru-RU" sz="3000" spc="0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7347" name="Номер слайда 6"/>
          <p:cNvSpPr>
            <a:spLocks noGrp="1"/>
          </p:cNvSpPr>
          <p:nvPr>
            <p:ph type="sldNum" sz="quarter" idx="4294967295"/>
          </p:nvPr>
        </p:nvSpPr>
        <p:spPr>
          <a:xfrm>
            <a:off x="1299807" y="5384530"/>
            <a:ext cx="401093" cy="365125"/>
          </a:xfrm>
          <a:noFill/>
        </p:spPr>
        <p:txBody>
          <a:bodyPr/>
          <a:lstStyle/>
          <a:p>
            <a:fld id="{0C684604-35A0-487B-9ABD-3C22894095EC}" type="slidenum">
              <a:rPr lang="ru-RU" sz="2800" b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pPr/>
              <a:t>6</a:t>
            </a:fld>
            <a:endParaRPr lang="ru-RU" sz="28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935624" y="4800402"/>
            <a:ext cx="71579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/>
              <a:t>Manba</a:t>
            </a:r>
            <a:r>
              <a:rPr lang="en-US" dirty="0"/>
              <a:t>: </a:t>
            </a:r>
            <a:r>
              <a:rPr lang="ru-RU" dirty="0" smtClean="0"/>
              <a:t>Средства и методы инженерного исследования. Лекции</a:t>
            </a:r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1371600" y="1304925"/>
            <a:ext cx="74961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9" name="TextBox 8"/>
          <p:cNvSpPr txBox="1"/>
          <p:nvPr/>
        </p:nvSpPr>
        <p:spPr>
          <a:xfrm>
            <a:off x="801045" y="1095375"/>
            <a:ext cx="7224515" cy="34932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Moddiy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vositalar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to'g'ridan-to'g'ri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o'rganilayotgan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     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ob'ektlarga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yo'naltiriladi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ular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farazlarni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va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ilmiy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       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tadqiqotning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natijalarini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empirik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tekshirishda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yangi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ob'ektlar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kashf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etishda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asosiy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rol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o'ynaydi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.         </a:t>
            </a:r>
          </a:p>
          <a:p>
            <a:pPr>
              <a:spcAft>
                <a:spcPts val="600"/>
              </a:spcAft>
            </a:pP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Moddiy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vositalaridan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foydalanish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–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kompyuter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lazer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texnologiyasi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va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boshqalar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–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fanlarning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kontseptual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apparati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shakllanishiga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o'rganilayotgan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ob'ektlarni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tavsiflash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usullariga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umumlashtirish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mukkamallik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   (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idealizatsiya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)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va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dalillarga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chuqur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ta'sir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ko'rsatadi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. 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2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2" name="Rectangle 4"/>
          <p:cNvSpPr>
            <a:spLocks noGrp="1" noChangeArrowheads="1"/>
          </p:cNvSpPr>
          <p:nvPr>
            <p:ph type="title"/>
          </p:nvPr>
        </p:nvSpPr>
        <p:spPr>
          <a:xfrm>
            <a:off x="2549271" y="370854"/>
            <a:ext cx="3655295" cy="507831"/>
          </a:xfrm>
        </p:spPr>
        <p:txBody>
          <a:bodyPr/>
          <a:lstStyle/>
          <a:p>
            <a:pPr algn="r"/>
            <a:r>
              <a:rPr sz="3000" b="1" spc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 </a:t>
            </a:r>
            <a:r>
              <a:rPr sz="3000" b="1" spc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Axborot vositalari</a:t>
            </a:r>
            <a:endParaRPr lang="ru-RU" sz="3000" spc="0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7347" name="Номер слайда 6"/>
          <p:cNvSpPr>
            <a:spLocks noGrp="1"/>
          </p:cNvSpPr>
          <p:nvPr>
            <p:ph type="sldNum" sz="quarter" idx="4294967295"/>
          </p:nvPr>
        </p:nvSpPr>
        <p:spPr>
          <a:xfrm>
            <a:off x="1707887" y="6200688"/>
            <a:ext cx="401093" cy="365125"/>
          </a:xfrm>
          <a:noFill/>
        </p:spPr>
        <p:txBody>
          <a:bodyPr/>
          <a:lstStyle/>
          <a:p>
            <a:fld id="{0C684604-35A0-487B-9ABD-3C22894095EC}" type="slidenum">
              <a:rPr lang="ru-RU" sz="2800" b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pPr/>
              <a:t>7</a:t>
            </a:fld>
            <a:endParaRPr lang="ru-RU" sz="28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980967" y="4709717"/>
            <a:ext cx="78456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/>
              <a:t>Manba</a:t>
            </a:r>
            <a:r>
              <a:rPr lang="en-US" dirty="0"/>
              <a:t>: </a:t>
            </a:r>
            <a:r>
              <a:rPr lang="en-US" dirty="0" err="1" smtClean="0"/>
              <a:t>Adabiyot</a:t>
            </a:r>
            <a:r>
              <a:rPr lang="en-US" dirty="0" smtClean="0"/>
              <a:t> </a:t>
            </a:r>
            <a:r>
              <a:rPr lang="en-US" dirty="0" err="1" smtClean="0"/>
              <a:t>tahlili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shahsiy</a:t>
            </a:r>
            <a:r>
              <a:rPr lang="en-US" dirty="0" smtClean="0"/>
              <a:t> </a:t>
            </a:r>
            <a:r>
              <a:rPr lang="en-US" dirty="0" err="1" smtClean="0"/>
              <a:t>ma’lumotlar</a:t>
            </a:r>
            <a:r>
              <a:rPr lang="en-US" dirty="0" smtClean="0"/>
              <a:t>.</a:t>
            </a:r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1371600" y="1304925"/>
            <a:ext cx="74961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9" name="TextBox 8"/>
          <p:cNvSpPr txBox="1"/>
          <p:nvPr/>
        </p:nvSpPr>
        <p:spPr>
          <a:xfrm>
            <a:off x="801045" y="1095375"/>
            <a:ext cx="7224515" cy="35899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So'nggi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yillarda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hisoblash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texnologiyasi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fizika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texnik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fanlar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va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h.k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.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tadqiqot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tajribani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(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eksperimentni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)           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avtomatlashtirish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uchun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keng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qo'llanilmoqda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bu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              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tadqiqot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jarayonlarini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yuzlab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minglab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marta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sodda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 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lashtirish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va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ma'lumotlarni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qayta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ishlash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vaqtini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               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qisqartirishga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imkon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beradi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>
              <a:spcAft>
                <a:spcPts val="600"/>
              </a:spcAft>
            </a:pP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Bundan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tashqari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axborot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vositalari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deyarli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barcha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   fan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sohalarida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statistik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ma'lumotlarni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qayta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ishlashni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sezilarli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darajada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soddalashtiradi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. 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2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2" name="Rectangle 4"/>
          <p:cNvSpPr>
            <a:spLocks noGrp="1" noChangeArrowheads="1"/>
          </p:cNvSpPr>
          <p:nvPr>
            <p:ph type="title"/>
          </p:nvPr>
        </p:nvSpPr>
        <p:spPr>
          <a:xfrm>
            <a:off x="2146140" y="257499"/>
            <a:ext cx="4073551" cy="507831"/>
          </a:xfrm>
        </p:spPr>
        <p:txBody>
          <a:bodyPr/>
          <a:lstStyle/>
          <a:p>
            <a:pPr algn="r"/>
            <a:r>
              <a:rPr sz="3000" b="1" spc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 </a:t>
            </a:r>
            <a:r>
              <a:rPr sz="3000" b="1" spc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Matematik vositalar</a:t>
            </a:r>
            <a:endParaRPr lang="ru-RU" sz="3000" spc="0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7347" name="Номер слайда 6"/>
          <p:cNvSpPr>
            <a:spLocks noGrp="1"/>
          </p:cNvSpPr>
          <p:nvPr>
            <p:ph type="sldNum" sz="quarter" idx="4294967295"/>
          </p:nvPr>
        </p:nvSpPr>
        <p:spPr>
          <a:xfrm>
            <a:off x="1322478" y="5573486"/>
            <a:ext cx="454071" cy="486008"/>
          </a:xfrm>
          <a:noFill/>
        </p:spPr>
        <p:txBody>
          <a:bodyPr/>
          <a:lstStyle/>
          <a:p>
            <a:fld id="{0C684604-35A0-487B-9ABD-3C22894095EC}" type="slidenum">
              <a:rPr lang="ru-RU" sz="2800" b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pPr/>
              <a:t>8</a:t>
            </a:fld>
            <a:endParaRPr lang="ru-RU" sz="28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980967" y="4815083"/>
            <a:ext cx="50797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/>
              <a:t>Manba</a:t>
            </a:r>
            <a:r>
              <a:rPr lang="en-US" dirty="0" smtClean="0"/>
              <a:t>: </a:t>
            </a:r>
            <a:r>
              <a:rPr lang="en-US" dirty="0" err="1" smtClean="0"/>
              <a:t>Adabiyot</a:t>
            </a:r>
            <a:r>
              <a:rPr lang="en-US" dirty="0" smtClean="0"/>
              <a:t> </a:t>
            </a:r>
            <a:r>
              <a:rPr lang="en-US" dirty="0" err="1" smtClean="0"/>
              <a:t>tahlili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shahsiy</a:t>
            </a:r>
            <a:r>
              <a:rPr lang="en-US" dirty="0" smtClean="0"/>
              <a:t> </a:t>
            </a:r>
            <a:r>
              <a:rPr lang="en-US" dirty="0" err="1" smtClean="0"/>
              <a:t>ma’lumotlar</a:t>
            </a:r>
            <a:r>
              <a:rPr lang="en-US" dirty="0" smtClean="0"/>
              <a:t>.</a:t>
            </a:r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1371600" y="1304925"/>
            <a:ext cx="74961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9" name="TextBox 8"/>
          <p:cNvSpPr txBox="1"/>
          <p:nvPr/>
        </p:nvSpPr>
        <p:spPr>
          <a:xfrm>
            <a:off x="801045" y="1095375"/>
            <a:ext cx="7332761" cy="3616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Matematik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vositalar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empirik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ma'lumotlarni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2800" dirty="0" smtClean="0">
                <a:latin typeface="Arial" pitchFamily="34" charset="0"/>
                <a:cs typeface="Arial" pitchFamily="34" charset="0"/>
              </a:rPr>
              <a:t>                       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tizimlashtirishga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miqdoriy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bog'liqlik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va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2800" dirty="0" smtClean="0">
                <a:latin typeface="Arial" pitchFamily="34" charset="0"/>
                <a:cs typeface="Arial" pitchFamily="34" charset="0"/>
              </a:rPr>
              <a:t>                           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qonuniyatlarni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aniqlash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va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shakllantirishga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   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imkon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beradi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. </a:t>
            </a:r>
          </a:p>
          <a:p>
            <a:pPr>
              <a:spcAft>
                <a:spcPts val="600"/>
              </a:spcAft>
            </a:pP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Matematik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vositalar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idealizatsiya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va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analogiyaning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maxsus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shakllarini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(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matematik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model) 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ishlab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chiqishning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asosiy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vositasi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sifatida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     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qo'llaniladi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. </a:t>
            </a:r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2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2" name="Rectangle 4"/>
          <p:cNvSpPr>
            <a:spLocks noGrp="1" noChangeArrowheads="1"/>
          </p:cNvSpPr>
          <p:nvPr>
            <p:ph type="title"/>
          </p:nvPr>
        </p:nvSpPr>
        <p:spPr>
          <a:xfrm>
            <a:off x="2472247" y="379419"/>
            <a:ext cx="3756156" cy="507831"/>
          </a:xfrm>
        </p:spPr>
        <p:txBody>
          <a:bodyPr/>
          <a:lstStyle/>
          <a:p>
            <a:pPr algn="r"/>
            <a:r>
              <a:rPr sz="3000" b="1" spc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 </a:t>
            </a:r>
            <a:r>
              <a:rPr sz="3000" b="1" spc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Mantiqiy vositalar</a:t>
            </a:r>
            <a:endParaRPr lang="ru-RU" sz="3000" spc="0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7347" name="Номер слайда 6"/>
          <p:cNvSpPr>
            <a:spLocks noGrp="1"/>
          </p:cNvSpPr>
          <p:nvPr>
            <p:ph type="sldNum" sz="quarter" idx="4294967295"/>
          </p:nvPr>
        </p:nvSpPr>
        <p:spPr>
          <a:xfrm>
            <a:off x="1042869" y="5905995"/>
            <a:ext cx="454071" cy="486008"/>
          </a:xfrm>
          <a:noFill/>
        </p:spPr>
        <p:txBody>
          <a:bodyPr/>
          <a:lstStyle/>
          <a:p>
            <a:fld id="{0C684604-35A0-487B-9ABD-3C22894095EC}" type="slidenum">
              <a:rPr lang="ru-RU" sz="2800" b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pPr/>
              <a:t>9</a:t>
            </a:fld>
            <a:endParaRPr lang="ru-RU" sz="28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063961" y="5488728"/>
            <a:ext cx="50873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/>
              <a:t>Manba</a:t>
            </a:r>
            <a:r>
              <a:rPr lang="en-US" dirty="0"/>
              <a:t>: </a:t>
            </a:r>
            <a:r>
              <a:rPr lang="en-US" dirty="0" err="1" smtClean="0"/>
              <a:t>Adabiyot</a:t>
            </a:r>
            <a:r>
              <a:rPr lang="en-US" dirty="0" smtClean="0"/>
              <a:t> </a:t>
            </a:r>
            <a:r>
              <a:rPr lang="en-US" dirty="0" err="1" smtClean="0"/>
              <a:t>tahlili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shahsiy</a:t>
            </a:r>
            <a:r>
              <a:rPr lang="en-US" dirty="0" smtClean="0"/>
              <a:t> </a:t>
            </a:r>
            <a:r>
              <a:rPr lang="en-US" dirty="0" err="1" smtClean="0"/>
              <a:t>ma’lumotlar</a:t>
            </a:r>
            <a:r>
              <a:rPr lang="en-US" dirty="0" smtClean="0"/>
              <a:t>.</a:t>
            </a:r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1371600" y="1304925"/>
            <a:ext cx="74961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2720045" y="1327661"/>
            <a:ext cx="2211977" cy="369332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err="1" smtClean="0">
                <a:latin typeface="Arial" pitchFamily="34" charset="0"/>
                <a:cs typeface="Arial" pitchFamily="34" charset="0"/>
              </a:rPr>
              <a:t>Mantiqiy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masalalar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039459" y="1825597"/>
            <a:ext cx="6325228" cy="646331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err="1" smtClean="0">
                <a:latin typeface="Arial" pitchFamily="34" charset="0"/>
                <a:cs typeface="Arial" pitchFamily="34" charset="0"/>
              </a:rPr>
              <a:t>Xulosalarning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xaqiqiyligini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ta’minlash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va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qanday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yol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bilan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    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fikr-mulohozalarni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to’g’riligini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nazorat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qilish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va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tekshirish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027875" y="2801128"/>
            <a:ext cx="2969658" cy="646331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err="1" smtClean="0">
                <a:latin typeface="Arial" pitchFamily="34" charset="0"/>
                <a:cs typeface="Arial" pitchFamily="34" charset="0"/>
              </a:rPr>
              <a:t>Empirik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ko’rsatkichlar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mantikiy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talablarga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mosligi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4118445" y="2805483"/>
            <a:ext cx="3261935" cy="646331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err="1" smtClean="0">
                <a:latin typeface="Arial" pitchFamily="34" charset="0"/>
                <a:cs typeface="Arial" pitchFamily="34" charset="0"/>
              </a:rPr>
              <a:t>Olingan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dastlabqi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Ilmiy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bilim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larning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mantiqiy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tahlili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6" name="Прямая соединительная линия 15"/>
          <p:cNvCxnSpPr>
            <a:stCxn id="11" idx="2"/>
            <a:endCxn id="12" idx="0"/>
          </p:cNvCxnSpPr>
          <p:nvPr/>
        </p:nvCxnSpPr>
        <p:spPr>
          <a:xfrm rot="5400000">
            <a:off x="3192789" y="1791844"/>
            <a:ext cx="329200" cy="168936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единительная линия 17"/>
          <p:cNvCxnSpPr>
            <a:stCxn id="11" idx="2"/>
            <a:endCxn id="14" idx="0"/>
          </p:cNvCxnSpPr>
          <p:nvPr/>
        </p:nvCxnSpPr>
        <p:spPr>
          <a:xfrm rot="16200000" flipH="1">
            <a:off x="4808966" y="1865035"/>
            <a:ext cx="333555" cy="154734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TextBox 34"/>
          <p:cNvSpPr txBox="1"/>
          <p:nvPr/>
        </p:nvSpPr>
        <p:spPr>
          <a:xfrm>
            <a:off x="1021577" y="3648775"/>
            <a:ext cx="2969658" cy="923330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err="1" smtClean="0">
                <a:latin typeface="Arial" pitchFamily="34" charset="0"/>
                <a:cs typeface="Arial" pitchFamily="34" charset="0"/>
              </a:rPr>
              <a:t>Ilmiy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bilimlarning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bir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tizimlarini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boshqa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bilimlar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tizimlari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bilan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muvofiqlshtirish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4127262" y="3653129"/>
            <a:ext cx="3261935" cy="923330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err="1" smtClean="0">
                <a:latin typeface="Arial" pitchFamily="34" charset="0"/>
                <a:cs typeface="Arial" pitchFamily="34" charset="0"/>
              </a:rPr>
              <a:t>Olingan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natijalarni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anglash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va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kelajakni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bashoratlash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uchun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ilmiy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nazariyalarni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tuzish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1045256" y="4659473"/>
            <a:ext cx="6330266" cy="646331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err="1" smtClean="0">
                <a:latin typeface="Arial" pitchFamily="34" charset="0"/>
                <a:cs typeface="Arial" pitchFamily="34" charset="0"/>
              </a:rPr>
              <a:t>Masalan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mashinasozlik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texnologiyalarida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va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kompyuter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                  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modellahtirish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misolida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)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2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Скругленный прямоугольник 17"/>
          <p:cNvSpPr/>
          <p:nvPr/>
        </p:nvSpPr>
        <p:spPr>
          <a:xfrm>
            <a:off x="5182289" y="1430799"/>
            <a:ext cx="1767085" cy="1005084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1030965" y="1413165"/>
            <a:ext cx="1662546" cy="1005084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532" name="Rectangle 4"/>
          <p:cNvSpPr>
            <a:spLocks noGrp="1" noChangeArrowheads="1"/>
          </p:cNvSpPr>
          <p:nvPr>
            <p:ph type="title"/>
          </p:nvPr>
        </p:nvSpPr>
        <p:spPr>
          <a:xfrm>
            <a:off x="1322618" y="379419"/>
            <a:ext cx="4905830" cy="507831"/>
          </a:xfrm>
        </p:spPr>
        <p:txBody>
          <a:bodyPr/>
          <a:lstStyle/>
          <a:p>
            <a:pPr algn="r"/>
            <a:r>
              <a:rPr sz="3000" b="1" spc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 </a:t>
            </a:r>
            <a:r>
              <a:rPr sz="3000" b="1" spc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Tadqiqot nazariy usullari</a:t>
            </a:r>
            <a:endParaRPr lang="ru-RU" sz="3000" spc="0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7347" name="Номер слайда 6"/>
          <p:cNvSpPr>
            <a:spLocks noGrp="1"/>
          </p:cNvSpPr>
          <p:nvPr>
            <p:ph type="sldNum" sz="quarter" idx="4294967295"/>
          </p:nvPr>
        </p:nvSpPr>
        <p:spPr>
          <a:xfrm>
            <a:off x="1518961" y="6072250"/>
            <a:ext cx="649905" cy="486008"/>
          </a:xfrm>
          <a:noFill/>
        </p:spPr>
        <p:txBody>
          <a:bodyPr/>
          <a:lstStyle/>
          <a:p>
            <a:fld id="{0C684604-35A0-487B-9ABD-3C22894095EC}" type="slidenum">
              <a:rPr lang="ru-RU" sz="2800" b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pPr/>
              <a:t>10</a:t>
            </a:fld>
            <a:endParaRPr lang="ru-RU" sz="28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071652" y="5563228"/>
            <a:ext cx="50797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/>
              <a:t>Manba</a:t>
            </a:r>
            <a:r>
              <a:rPr lang="en-US" dirty="0" smtClean="0"/>
              <a:t>: </a:t>
            </a:r>
            <a:r>
              <a:rPr lang="en-US" dirty="0" err="1" smtClean="0"/>
              <a:t>Adabiyot</a:t>
            </a:r>
            <a:r>
              <a:rPr lang="en-US" dirty="0" smtClean="0"/>
              <a:t> </a:t>
            </a:r>
            <a:r>
              <a:rPr lang="en-US" dirty="0" err="1" smtClean="0"/>
              <a:t>tahlili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shahsiy</a:t>
            </a:r>
            <a:r>
              <a:rPr lang="en-US" dirty="0" smtClean="0"/>
              <a:t> </a:t>
            </a:r>
            <a:r>
              <a:rPr lang="en-US" dirty="0" err="1" smtClean="0"/>
              <a:t>ma’lumotlar</a:t>
            </a:r>
            <a:r>
              <a:rPr lang="en-US" dirty="0" smtClean="0"/>
              <a:t>.</a:t>
            </a:r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1371600" y="1304925"/>
            <a:ext cx="74961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12" name="TextBox 11"/>
          <p:cNvSpPr txBox="1"/>
          <p:nvPr/>
        </p:nvSpPr>
        <p:spPr>
          <a:xfrm>
            <a:off x="1050426" y="1496291"/>
            <a:ext cx="1382936" cy="830997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Tahlil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va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   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Sintez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3065063" y="1391754"/>
            <a:ext cx="1767085" cy="1005084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TextBox 14"/>
          <p:cNvSpPr txBox="1"/>
          <p:nvPr/>
        </p:nvSpPr>
        <p:spPr>
          <a:xfrm>
            <a:off x="3129866" y="1671363"/>
            <a:ext cx="1646174" cy="461665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Taqoslash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375563" y="1506368"/>
            <a:ext cx="1382936" cy="830997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Abstraktsiya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1033483" y="2806177"/>
            <a:ext cx="1767085" cy="1005084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TextBox 19"/>
          <p:cNvSpPr txBox="1"/>
          <p:nvPr/>
        </p:nvSpPr>
        <p:spPr>
          <a:xfrm>
            <a:off x="1030273" y="2866632"/>
            <a:ext cx="1646174" cy="830997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Umumiylashtirish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1" name="Скругленный прямоугольник 20"/>
          <p:cNvSpPr/>
          <p:nvPr/>
        </p:nvSpPr>
        <p:spPr>
          <a:xfrm>
            <a:off x="3082697" y="2830107"/>
            <a:ext cx="1767085" cy="1005084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TextBox 21"/>
          <p:cNvSpPr txBox="1"/>
          <p:nvPr/>
        </p:nvSpPr>
        <p:spPr>
          <a:xfrm>
            <a:off x="3079487" y="2890562"/>
            <a:ext cx="1646174" cy="830997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Formalizatsiya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3" name="Скругленный прямоугольник 22"/>
          <p:cNvSpPr/>
          <p:nvPr/>
        </p:nvSpPr>
        <p:spPr>
          <a:xfrm>
            <a:off x="5228892" y="2867891"/>
            <a:ext cx="1767085" cy="1311143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282360" y="2928347"/>
            <a:ext cx="1564304" cy="1200329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Induktsiya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va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deduktsiya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5" name="Скругленный прямоугольник 24"/>
          <p:cNvSpPr/>
          <p:nvPr/>
        </p:nvSpPr>
        <p:spPr>
          <a:xfrm>
            <a:off x="5296904" y="4379298"/>
            <a:ext cx="1767085" cy="1005084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TextBox 25"/>
          <p:cNvSpPr txBox="1"/>
          <p:nvPr/>
        </p:nvSpPr>
        <p:spPr>
          <a:xfrm>
            <a:off x="5293694" y="4439753"/>
            <a:ext cx="1646174" cy="830997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Modellashtirish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7" name="Скругленный прямоугольник 26"/>
          <p:cNvSpPr/>
          <p:nvPr/>
        </p:nvSpPr>
        <p:spPr>
          <a:xfrm>
            <a:off x="3044911" y="4356627"/>
            <a:ext cx="1767085" cy="1005084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8" name="TextBox 27"/>
          <p:cNvSpPr txBox="1"/>
          <p:nvPr/>
        </p:nvSpPr>
        <p:spPr>
          <a:xfrm>
            <a:off x="3034144" y="4613565"/>
            <a:ext cx="1646174" cy="461665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Analogiya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9" name="Скругленный прямоугольник 28"/>
          <p:cNvSpPr/>
          <p:nvPr/>
        </p:nvSpPr>
        <p:spPr>
          <a:xfrm>
            <a:off x="1027185" y="4356627"/>
            <a:ext cx="1767085" cy="1005084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0" name="TextBox 29"/>
          <p:cNvSpPr txBox="1"/>
          <p:nvPr/>
        </p:nvSpPr>
        <p:spPr>
          <a:xfrm>
            <a:off x="1023975" y="4417082"/>
            <a:ext cx="1646174" cy="830997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Idealizat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 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siya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2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2" name="Rectangle 4"/>
          <p:cNvSpPr>
            <a:spLocks noGrp="1" noChangeArrowheads="1"/>
          </p:cNvSpPr>
          <p:nvPr>
            <p:ph type="title"/>
          </p:nvPr>
        </p:nvSpPr>
        <p:spPr>
          <a:xfrm>
            <a:off x="4842030" y="257499"/>
            <a:ext cx="1377620" cy="507831"/>
          </a:xfrm>
        </p:spPr>
        <p:txBody>
          <a:bodyPr/>
          <a:lstStyle/>
          <a:p>
            <a:pPr algn="r"/>
            <a:r>
              <a:rPr sz="3000" b="1" spc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 </a:t>
            </a:r>
            <a:r>
              <a:rPr sz="3000" b="1" spc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Tahlil</a:t>
            </a:r>
            <a:endParaRPr lang="ru-RU" sz="3000" spc="0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7347" name="Номер слайда 6"/>
          <p:cNvSpPr>
            <a:spLocks noGrp="1"/>
          </p:cNvSpPr>
          <p:nvPr>
            <p:ph type="sldNum" sz="quarter" idx="4294967295"/>
          </p:nvPr>
        </p:nvSpPr>
        <p:spPr>
          <a:xfrm>
            <a:off x="1493615" y="6286843"/>
            <a:ext cx="695245" cy="671333"/>
          </a:xfrm>
          <a:noFill/>
        </p:spPr>
        <p:txBody>
          <a:bodyPr/>
          <a:lstStyle/>
          <a:p>
            <a:fld id="{0C684604-35A0-487B-9ABD-3C22894095EC}" type="slidenum">
              <a:rPr lang="ru-RU" sz="2800" b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pPr/>
              <a:t>11</a:t>
            </a:fld>
            <a:endParaRPr lang="ru-RU" sz="28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660163" y="5582052"/>
            <a:ext cx="51244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/>
              <a:t>Manba</a:t>
            </a:r>
            <a:r>
              <a:rPr lang="en-US" dirty="0"/>
              <a:t>: </a:t>
            </a:r>
            <a:r>
              <a:rPr lang="en-US" dirty="0" err="1"/>
              <a:t>Adabiyot</a:t>
            </a:r>
            <a:r>
              <a:rPr lang="en-US" dirty="0"/>
              <a:t> </a:t>
            </a:r>
            <a:r>
              <a:rPr lang="en-US" dirty="0" err="1"/>
              <a:t>tahlili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shahsiy</a:t>
            </a:r>
            <a:r>
              <a:rPr lang="en-US" dirty="0"/>
              <a:t> </a:t>
            </a:r>
            <a:r>
              <a:rPr lang="en-US" dirty="0" err="1"/>
              <a:t>ma’lumotlar</a:t>
            </a:r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1371600" y="1304925"/>
            <a:ext cx="74961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9" name="TextBox 8"/>
          <p:cNvSpPr txBox="1"/>
          <p:nvPr/>
        </p:nvSpPr>
        <p:spPr>
          <a:xfrm>
            <a:off x="1156026" y="1357865"/>
            <a:ext cx="7041208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Tahlil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butunning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alohida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qismlarini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                         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o'rganishga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barcha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qismlarga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xos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   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bo'lgan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munosabatlarni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ochib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                    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berishga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va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shu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bilan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yaxlit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ta'lim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                               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hodisasining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tuzilishi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va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rivojlanishining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o'ziga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xos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xususiyatlarini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               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anglashga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imkon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beradi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.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endParaRPr lang="ru-RU" sz="32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2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2" name="Rectangle 4"/>
          <p:cNvSpPr>
            <a:spLocks noGrp="1" noChangeArrowheads="1"/>
          </p:cNvSpPr>
          <p:nvPr>
            <p:ph type="title"/>
          </p:nvPr>
        </p:nvSpPr>
        <p:spPr>
          <a:xfrm>
            <a:off x="4579476" y="348183"/>
            <a:ext cx="1640193" cy="507831"/>
          </a:xfrm>
        </p:spPr>
        <p:txBody>
          <a:bodyPr/>
          <a:lstStyle/>
          <a:p>
            <a:pPr algn="r"/>
            <a:r>
              <a:rPr sz="3000" b="1" spc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 </a:t>
            </a:r>
            <a:r>
              <a:rPr sz="3000" b="1" spc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Sintez </a:t>
            </a:r>
            <a:endParaRPr lang="ru-RU" sz="3000" spc="0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7347" name="Номер слайда 6"/>
          <p:cNvSpPr>
            <a:spLocks noGrp="1"/>
          </p:cNvSpPr>
          <p:nvPr>
            <p:ph type="sldNum" sz="quarter" idx="4294967295"/>
          </p:nvPr>
        </p:nvSpPr>
        <p:spPr>
          <a:xfrm>
            <a:off x="1360264" y="6013052"/>
            <a:ext cx="642347" cy="731789"/>
          </a:xfrm>
          <a:noFill/>
        </p:spPr>
        <p:txBody>
          <a:bodyPr/>
          <a:lstStyle/>
          <a:p>
            <a:fld id="{0C684604-35A0-487B-9ABD-3C22894095EC}" type="slidenum">
              <a:rPr lang="ru-RU" sz="2800" b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pPr/>
              <a:t>12</a:t>
            </a:fld>
            <a:endParaRPr lang="ru-RU" sz="28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048447" y="5512234"/>
            <a:ext cx="51244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/>
              <a:t>Manba</a:t>
            </a:r>
            <a:r>
              <a:rPr lang="en-US" dirty="0"/>
              <a:t>: </a:t>
            </a:r>
            <a:r>
              <a:rPr lang="en-US" dirty="0" err="1"/>
              <a:t>Adabiyot</a:t>
            </a:r>
            <a:r>
              <a:rPr lang="en-US" dirty="0"/>
              <a:t> </a:t>
            </a:r>
            <a:r>
              <a:rPr lang="en-US" dirty="0" err="1"/>
              <a:t>tahlili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shahsiy</a:t>
            </a:r>
            <a:r>
              <a:rPr lang="en-US" dirty="0"/>
              <a:t> </a:t>
            </a:r>
            <a:r>
              <a:rPr lang="en-US" dirty="0" err="1"/>
              <a:t>ma’lumotlar</a:t>
            </a:r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1371600" y="1304925"/>
            <a:ext cx="74961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9" name="TextBox 8"/>
          <p:cNvSpPr txBox="1"/>
          <p:nvPr/>
        </p:nvSpPr>
        <p:spPr>
          <a:xfrm>
            <a:off x="1060057" y="1105072"/>
            <a:ext cx="7493224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360000" algn="just">
              <a:spcAft>
                <a:spcPts val="600"/>
              </a:spcAft>
              <a:tabLst>
                <a:tab pos="1700213" algn="l"/>
              </a:tabLst>
            </a:pPr>
            <a:r>
              <a:rPr lang="en-US" sz="2500" dirty="0" err="1" smtClean="0">
                <a:latin typeface="Arial" pitchFamily="34" charset="0"/>
                <a:cs typeface="Arial" pitchFamily="34" charset="0"/>
              </a:rPr>
              <a:t>Sintez-ob'ektning</a:t>
            </a:r>
            <a:r>
              <a:rPr lang="en-US" sz="25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500" dirty="0" err="1" smtClean="0">
                <a:latin typeface="Arial" pitchFamily="34" charset="0"/>
                <a:cs typeface="Arial" pitchFamily="34" charset="0"/>
              </a:rPr>
              <a:t>turli</a:t>
            </a:r>
            <a:r>
              <a:rPr lang="en-US" sz="25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500" dirty="0" err="1" smtClean="0">
                <a:latin typeface="Arial" pitchFamily="34" charset="0"/>
                <a:cs typeface="Arial" pitchFamily="34" charset="0"/>
              </a:rPr>
              <a:t>elementlarini</a:t>
            </a:r>
            <a:r>
              <a:rPr lang="en-US" sz="25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500" dirty="0" err="1" smtClean="0">
                <a:latin typeface="Arial" pitchFamily="34" charset="0"/>
                <a:cs typeface="Arial" pitchFamily="34" charset="0"/>
              </a:rPr>
              <a:t>bir</a:t>
            </a:r>
            <a:r>
              <a:rPr lang="en-US" sz="25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500" dirty="0" err="1" smtClean="0">
                <a:latin typeface="Arial" pitchFamily="34" charset="0"/>
                <a:cs typeface="Arial" pitchFamily="34" charset="0"/>
              </a:rPr>
              <a:t>butunlikga</a:t>
            </a:r>
            <a:r>
              <a:rPr lang="en-US" sz="2500" dirty="0" smtClean="0">
                <a:latin typeface="Arial" pitchFamily="34" charset="0"/>
                <a:cs typeface="Arial" pitchFamily="34" charset="0"/>
              </a:rPr>
              <a:t> / </a:t>
            </a:r>
            <a:r>
              <a:rPr lang="en-US" sz="2500" dirty="0" err="1" smtClean="0">
                <a:latin typeface="Arial" pitchFamily="34" charset="0"/>
                <a:cs typeface="Arial" pitchFamily="34" charset="0"/>
              </a:rPr>
              <a:t>tizimga</a:t>
            </a:r>
            <a:r>
              <a:rPr lang="en-US" sz="25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500" dirty="0" err="1" smtClean="0">
                <a:latin typeface="Arial" pitchFamily="34" charset="0"/>
                <a:cs typeface="Arial" pitchFamily="34" charset="0"/>
              </a:rPr>
              <a:t>birlashtirishdir</a:t>
            </a:r>
            <a:r>
              <a:rPr lang="en-US" sz="2500" dirty="0" smtClean="0">
                <a:latin typeface="Arial" pitchFamily="34" charset="0"/>
                <a:cs typeface="Arial" pitchFamily="34" charset="0"/>
              </a:rPr>
              <a:t>. </a:t>
            </a:r>
            <a:endParaRPr lang="en-US" sz="2500" dirty="0" smtClean="0">
              <a:latin typeface="Arial" pitchFamily="34" charset="0"/>
              <a:cs typeface="Arial" pitchFamily="34" charset="0"/>
            </a:endParaRPr>
          </a:p>
          <a:p>
            <a:pPr algn="just">
              <a:spcAft>
                <a:spcPts val="600"/>
              </a:spcAft>
              <a:tabLst>
                <a:tab pos="1700213" algn="l"/>
              </a:tabLst>
            </a:pPr>
            <a:r>
              <a:rPr lang="en-US" sz="2500" dirty="0" err="1" smtClean="0">
                <a:latin typeface="Arial" pitchFamily="34" charset="0"/>
                <a:cs typeface="Arial" pitchFamily="34" charset="0"/>
              </a:rPr>
              <a:t>Sintez</a:t>
            </a:r>
            <a:r>
              <a:rPr lang="en-US" sz="25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500" dirty="0" err="1" smtClean="0">
                <a:latin typeface="Arial" pitchFamily="34" charset="0"/>
                <a:cs typeface="Arial" pitchFamily="34" charset="0"/>
              </a:rPr>
              <a:t>oddiy</a:t>
            </a:r>
            <a:r>
              <a:rPr lang="en-US" sz="25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500" dirty="0" err="1" smtClean="0">
                <a:latin typeface="Arial" pitchFamily="34" charset="0"/>
                <a:cs typeface="Arial" pitchFamily="34" charset="0"/>
              </a:rPr>
              <a:t>yig'ish</a:t>
            </a:r>
            <a:r>
              <a:rPr lang="en-US" sz="25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500" dirty="0" err="1" smtClean="0">
                <a:latin typeface="Arial" pitchFamily="34" charset="0"/>
                <a:cs typeface="Arial" pitchFamily="34" charset="0"/>
              </a:rPr>
              <a:t>emas</a:t>
            </a:r>
            <a:r>
              <a:rPr lang="en-US" sz="25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sz="2500" dirty="0" err="1" smtClean="0">
                <a:latin typeface="Arial" pitchFamily="34" charset="0"/>
                <a:cs typeface="Arial" pitchFamily="34" charset="0"/>
              </a:rPr>
              <a:t>balki</a:t>
            </a:r>
            <a:r>
              <a:rPr lang="en-US" sz="25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500" dirty="0" err="1" smtClean="0">
                <a:latin typeface="Arial" pitchFamily="34" charset="0"/>
                <a:cs typeface="Arial" pitchFamily="34" charset="0"/>
              </a:rPr>
              <a:t>mazmunli</a:t>
            </a:r>
            <a:r>
              <a:rPr lang="en-US" sz="25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500" dirty="0" err="1" smtClean="0">
                <a:latin typeface="Arial" pitchFamily="34" charset="0"/>
                <a:cs typeface="Arial" pitchFamily="34" charset="0"/>
              </a:rPr>
              <a:t>birikma</a:t>
            </a:r>
            <a:r>
              <a:rPr lang="en-US" sz="2500" dirty="0" smtClean="0">
                <a:latin typeface="Arial" pitchFamily="34" charset="0"/>
                <a:cs typeface="Arial" pitchFamily="34" charset="0"/>
              </a:rPr>
              <a:t>. </a:t>
            </a:r>
            <a:r>
              <a:rPr lang="en-US" sz="2500" dirty="0" smtClean="0">
                <a:latin typeface="Arial" pitchFamily="34" charset="0"/>
                <a:cs typeface="Arial" pitchFamily="34" charset="0"/>
              </a:rPr>
              <a:t> Agar </a:t>
            </a:r>
            <a:r>
              <a:rPr lang="en-US" sz="2500" dirty="0" err="1" smtClean="0">
                <a:latin typeface="Arial" pitchFamily="34" charset="0"/>
                <a:cs typeface="Arial" pitchFamily="34" charset="0"/>
              </a:rPr>
              <a:t>hodisalar</a:t>
            </a:r>
            <a:r>
              <a:rPr lang="en-US" sz="25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500" dirty="0" err="1" smtClean="0">
                <a:latin typeface="Arial" pitchFamily="34" charset="0"/>
                <a:cs typeface="Arial" pitchFamily="34" charset="0"/>
              </a:rPr>
              <a:t>shunchaki</a:t>
            </a:r>
            <a:r>
              <a:rPr lang="en-US" sz="25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500" dirty="0" err="1" smtClean="0">
                <a:latin typeface="Arial" pitchFamily="34" charset="0"/>
                <a:cs typeface="Arial" pitchFamily="34" charset="0"/>
              </a:rPr>
              <a:t>birlashtirilsa</a:t>
            </a:r>
            <a:r>
              <a:rPr lang="en-US" sz="25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sz="2500" dirty="0" err="1" smtClean="0">
                <a:latin typeface="Arial" pitchFamily="34" charset="0"/>
                <a:cs typeface="Arial" pitchFamily="34" charset="0"/>
              </a:rPr>
              <a:t>ular</a:t>
            </a:r>
            <a:r>
              <a:rPr lang="en-US" sz="2500" dirty="0" smtClean="0">
                <a:latin typeface="Arial" pitchFamily="34" charset="0"/>
                <a:cs typeface="Arial" pitchFamily="34" charset="0"/>
              </a:rPr>
              <a:t>                        </a:t>
            </a:r>
            <a:r>
              <a:rPr lang="en-US" sz="2500" dirty="0" err="1" smtClean="0">
                <a:latin typeface="Arial" pitchFamily="34" charset="0"/>
                <a:cs typeface="Arial" pitchFamily="34" charset="0"/>
              </a:rPr>
              <a:t>o'rtasida</a:t>
            </a:r>
            <a:r>
              <a:rPr lang="en-US" sz="25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500" dirty="0" err="1" smtClean="0">
                <a:latin typeface="Arial" pitchFamily="34" charset="0"/>
                <a:cs typeface="Arial" pitchFamily="34" charset="0"/>
              </a:rPr>
              <a:t>aloqa</a:t>
            </a:r>
            <a:r>
              <a:rPr lang="en-US" sz="25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500" dirty="0" err="1" smtClean="0">
                <a:latin typeface="Arial" pitchFamily="34" charset="0"/>
                <a:cs typeface="Arial" pitchFamily="34" charset="0"/>
              </a:rPr>
              <a:t>tizimlari</a:t>
            </a:r>
            <a:r>
              <a:rPr lang="en-US" sz="25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500" dirty="0" err="1" smtClean="0">
                <a:latin typeface="Arial" pitchFamily="34" charset="0"/>
                <a:cs typeface="Arial" pitchFamily="34" charset="0"/>
              </a:rPr>
              <a:t>paydo</a:t>
            </a:r>
            <a:r>
              <a:rPr lang="en-US" sz="25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500" dirty="0" err="1" smtClean="0">
                <a:latin typeface="Arial" pitchFamily="34" charset="0"/>
                <a:cs typeface="Arial" pitchFamily="34" charset="0"/>
              </a:rPr>
              <a:t>bo'lmaydi</a:t>
            </a:r>
            <a:r>
              <a:rPr lang="en-US" sz="25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sz="2500" dirty="0" err="1" smtClean="0">
                <a:latin typeface="Arial" pitchFamily="34" charset="0"/>
                <a:cs typeface="Arial" pitchFamily="34" charset="0"/>
              </a:rPr>
              <a:t>faqat</a:t>
            </a:r>
            <a:r>
              <a:rPr lang="en-US" sz="2500" dirty="0" smtClean="0">
                <a:latin typeface="Arial" pitchFamily="34" charset="0"/>
                <a:cs typeface="Arial" pitchFamily="34" charset="0"/>
              </a:rPr>
              <a:t>   </a:t>
            </a:r>
            <a:r>
              <a:rPr lang="en-US" sz="2500" dirty="0" smtClean="0">
                <a:latin typeface="Arial" pitchFamily="34" charset="0"/>
                <a:cs typeface="Arial" pitchFamily="34" charset="0"/>
              </a:rPr>
              <a:t>              </a:t>
            </a:r>
            <a:r>
              <a:rPr lang="en-US" sz="2500" dirty="0" smtClean="0">
                <a:latin typeface="Arial" pitchFamily="34" charset="0"/>
                <a:cs typeface="Arial" pitchFamily="34" charset="0"/>
              </a:rPr>
              <a:t>individual </a:t>
            </a:r>
            <a:r>
              <a:rPr lang="en-US" sz="2500" dirty="0" err="1" smtClean="0">
                <a:latin typeface="Arial" pitchFamily="34" charset="0"/>
                <a:cs typeface="Arial" pitchFamily="34" charset="0"/>
              </a:rPr>
              <a:t>faktlarning</a:t>
            </a:r>
            <a:r>
              <a:rPr lang="en-US" sz="25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500" dirty="0" err="1" smtClean="0">
                <a:latin typeface="Arial" pitchFamily="34" charset="0"/>
                <a:cs typeface="Arial" pitchFamily="34" charset="0"/>
              </a:rPr>
              <a:t>xaotik</a:t>
            </a:r>
            <a:r>
              <a:rPr lang="en-US" sz="25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500" dirty="0" err="1" smtClean="0">
                <a:latin typeface="Arial" pitchFamily="34" charset="0"/>
                <a:cs typeface="Arial" pitchFamily="34" charset="0"/>
              </a:rPr>
              <a:t>to'planishi</a:t>
            </a:r>
            <a:r>
              <a:rPr lang="en-US" sz="25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500" dirty="0" err="1" smtClean="0">
                <a:latin typeface="Arial" pitchFamily="34" charset="0"/>
                <a:cs typeface="Arial" pitchFamily="34" charset="0"/>
              </a:rPr>
              <a:t>hosil</a:t>
            </a:r>
            <a:r>
              <a:rPr lang="en-US" sz="2500" dirty="0" smtClean="0">
                <a:latin typeface="Arial" pitchFamily="34" charset="0"/>
                <a:cs typeface="Arial" pitchFamily="34" charset="0"/>
              </a:rPr>
              <a:t>                           </a:t>
            </a:r>
            <a:r>
              <a:rPr lang="en-US" sz="2500" dirty="0" err="1" smtClean="0">
                <a:latin typeface="Arial" pitchFamily="34" charset="0"/>
                <a:cs typeface="Arial" pitchFamily="34" charset="0"/>
              </a:rPr>
              <a:t>bo'ladi</a:t>
            </a:r>
            <a:r>
              <a:rPr lang="en-US" sz="2500" dirty="0" smtClean="0">
                <a:latin typeface="Arial" pitchFamily="34" charset="0"/>
                <a:cs typeface="Arial" pitchFamily="34" charset="0"/>
              </a:rPr>
              <a:t>. </a:t>
            </a:r>
          </a:p>
          <a:p>
            <a:pPr indent="360000" algn="just">
              <a:spcAft>
                <a:spcPts val="600"/>
              </a:spcAft>
              <a:tabLst>
                <a:tab pos="1700213" algn="l"/>
              </a:tabLst>
            </a:pPr>
            <a:r>
              <a:rPr lang="en-US" sz="2500" dirty="0" err="1" smtClean="0">
                <a:latin typeface="Arial" pitchFamily="34" charset="0"/>
                <a:cs typeface="Arial" pitchFamily="34" charset="0"/>
              </a:rPr>
              <a:t>Sintez</a:t>
            </a:r>
            <a:r>
              <a:rPr lang="en-US" sz="25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500" dirty="0" err="1" smtClean="0">
                <a:latin typeface="Arial" pitchFamily="34" charset="0"/>
                <a:cs typeface="Arial" pitchFamily="34" charset="0"/>
              </a:rPr>
              <a:t>tahlilga</a:t>
            </a:r>
            <a:r>
              <a:rPr lang="en-US" sz="25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500" dirty="0" err="1" smtClean="0">
                <a:latin typeface="Arial" pitchFamily="34" charset="0"/>
                <a:cs typeface="Arial" pitchFamily="34" charset="0"/>
              </a:rPr>
              <a:t>qarama-qarshi</a:t>
            </a:r>
            <a:r>
              <a:rPr lang="en-US" sz="25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500" dirty="0" err="1" smtClean="0">
                <a:latin typeface="Arial" pitchFamily="34" charset="0"/>
                <a:cs typeface="Arial" pitchFamily="34" charset="0"/>
              </a:rPr>
              <a:t>bo'lib</a:t>
            </a:r>
            <a:r>
              <a:rPr lang="en-US" sz="2500" dirty="0" smtClean="0">
                <a:latin typeface="Arial" pitchFamily="34" charset="0"/>
                <a:cs typeface="Arial" pitchFamily="34" charset="0"/>
              </a:rPr>
              <a:t>, u </a:t>
            </a:r>
            <a:r>
              <a:rPr lang="en-US" sz="2500" dirty="0" err="1" smtClean="0">
                <a:latin typeface="Arial" pitchFamily="34" charset="0"/>
                <a:cs typeface="Arial" pitchFamily="34" charset="0"/>
              </a:rPr>
              <a:t>bilan</a:t>
            </a:r>
            <a:r>
              <a:rPr lang="en-US" sz="25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500" dirty="0" err="1" smtClean="0">
                <a:latin typeface="Arial" pitchFamily="34" charset="0"/>
                <a:cs typeface="Arial" pitchFamily="34" charset="0"/>
              </a:rPr>
              <a:t>uzviy</a:t>
            </a:r>
            <a:r>
              <a:rPr lang="en-US" sz="25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500" dirty="0" err="1" smtClean="0">
                <a:latin typeface="Arial" pitchFamily="34" charset="0"/>
                <a:cs typeface="Arial" pitchFamily="34" charset="0"/>
              </a:rPr>
              <a:t>bog'liqdir</a:t>
            </a:r>
            <a:r>
              <a:rPr lang="en-US" sz="2500" dirty="0" smtClean="0">
                <a:latin typeface="Arial" pitchFamily="34" charset="0"/>
                <a:cs typeface="Arial" pitchFamily="34" charset="0"/>
              </a:rPr>
              <a:t>. </a:t>
            </a:r>
            <a:r>
              <a:rPr lang="en-US" sz="2500" dirty="0" err="1" smtClean="0">
                <a:latin typeface="Arial" pitchFamily="34" charset="0"/>
                <a:cs typeface="Arial" pitchFamily="34" charset="0"/>
              </a:rPr>
              <a:t>Sintez</a:t>
            </a:r>
            <a:r>
              <a:rPr lang="en-US" sz="25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500" dirty="0" err="1" smtClean="0">
                <a:latin typeface="Arial" pitchFamily="34" charset="0"/>
                <a:cs typeface="Arial" pitchFamily="34" charset="0"/>
              </a:rPr>
              <a:t>kognitiv</a:t>
            </a:r>
            <a:r>
              <a:rPr lang="en-US" sz="25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500" dirty="0" err="1" smtClean="0">
                <a:latin typeface="Arial" pitchFamily="34" charset="0"/>
                <a:cs typeface="Arial" pitchFamily="34" charset="0"/>
              </a:rPr>
              <a:t>operatsiya</a:t>
            </a:r>
            <a:r>
              <a:rPr lang="en-US" sz="25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500" dirty="0" err="1" smtClean="0">
                <a:latin typeface="Arial" pitchFamily="34" charset="0"/>
                <a:cs typeface="Arial" pitchFamily="34" charset="0"/>
              </a:rPr>
              <a:t>sifatida</a:t>
            </a:r>
            <a:r>
              <a:rPr lang="en-US" sz="2500" dirty="0" smtClean="0">
                <a:latin typeface="Arial" pitchFamily="34" charset="0"/>
                <a:cs typeface="Arial" pitchFamily="34" charset="0"/>
              </a:rPr>
              <a:t>                      </a:t>
            </a:r>
            <a:r>
              <a:rPr lang="en-US" sz="2500" dirty="0" err="1" smtClean="0">
                <a:latin typeface="Arial" pitchFamily="34" charset="0"/>
                <a:cs typeface="Arial" pitchFamily="34" charset="0"/>
              </a:rPr>
              <a:t>nazariy</a:t>
            </a:r>
            <a:r>
              <a:rPr lang="en-US" sz="25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500" dirty="0" err="1" smtClean="0">
                <a:latin typeface="Arial" pitchFamily="34" charset="0"/>
                <a:cs typeface="Arial" pitchFamily="34" charset="0"/>
              </a:rPr>
              <a:t>tadqiqotning</a:t>
            </a:r>
            <a:r>
              <a:rPr lang="en-US" sz="25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500" dirty="0" err="1" smtClean="0">
                <a:latin typeface="Arial" pitchFamily="34" charset="0"/>
                <a:cs typeface="Arial" pitchFamily="34" charset="0"/>
              </a:rPr>
              <a:t>turli</a:t>
            </a:r>
            <a:r>
              <a:rPr lang="en-US" sz="25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500" dirty="0" err="1" smtClean="0">
                <a:latin typeface="Arial" pitchFamily="34" charset="0"/>
                <a:cs typeface="Arial" pitchFamily="34" charset="0"/>
              </a:rPr>
              <a:t>funktsiyalarida</a:t>
            </a:r>
            <a:r>
              <a:rPr lang="en-US" sz="25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500" dirty="0" err="1" smtClean="0">
                <a:latin typeface="Arial" pitchFamily="34" charset="0"/>
                <a:cs typeface="Arial" pitchFamily="34" charset="0"/>
              </a:rPr>
              <a:t>ishlaydi</a:t>
            </a:r>
            <a:r>
              <a:rPr lang="en-US" sz="2500" dirty="0" smtClean="0">
                <a:latin typeface="Arial" pitchFamily="34" charset="0"/>
                <a:cs typeface="Arial" pitchFamily="34" charset="0"/>
              </a:rPr>
              <a:t>. </a:t>
            </a:r>
            <a:endParaRPr lang="ru-RU" sz="25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2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2" name="Rectangle 4"/>
          <p:cNvSpPr>
            <a:spLocks noGrp="1" noChangeArrowheads="1"/>
          </p:cNvSpPr>
          <p:nvPr>
            <p:ph type="title"/>
          </p:nvPr>
        </p:nvSpPr>
        <p:spPr>
          <a:xfrm>
            <a:off x="1071184" y="363297"/>
            <a:ext cx="5186035" cy="507831"/>
          </a:xfrm>
        </p:spPr>
        <p:txBody>
          <a:bodyPr/>
          <a:lstStyle/>
          <a:p>
            <a:pPr algn="r"/>
            <a:r>
              <a:rPr sz="3000" b="1" spc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 </a:t>
            </a:r>
            <a:r>
              <a:rPr sz="3000" b="1" spc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Sintez: </a:t>
            </a:r>
            <a:r>
              <a:rPr sz="3000" b="1" spc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nazariy </a:t>
            </a:r>
            <a:r>
              <a:rPr sz="3000" b="1" spc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masalalar </a:t>
            </a:r>
            <a:endParaRPr lang="ru-RU" sz="3000" spc="0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7347" name="Номер слайда 6"/>
          <p:cNvSpPr>
            <a:spLocks noGrp="1"/>
          </p:cNvSpPr>
          <p:nvPr>
            <p:ph type="sldNum" sz="quarter" idx="4294967295"/>
          </p:nvPr>
        </p:nvSpPr>
        <p:spPr>
          <a:xfrm>
            <a:off x="1156226" y="6000278"/>
            <a:ext cx="710359" cy="731789"/>
          </a:xfrm>
          <a:noFill/>
        </p:spPr>
        <p:txBody>
          <a:bodyPr/>
          <a:lstStyle/>
          <a:p>
            <a:fld id="{0C684604-35A0-487B-9ABD-3C22894095EC}" type="slidenum">
              <a:rPr lang="ru-RU" sz="2800" b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pPr/>
              <a:t>13</a:t>
            </a:fld>
            <a:endParaRPr lang="ru-RU" sz="28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807157" y="5737474"/>
            <a:ext cx="51244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/>
              <a:t>Manba</a:t>
            </a:r>
            <a:r>
              <a:rPr lang="en-US" dirty="0"/>
              <a:t>: </a:t>
            </a:r>
            <a:r>
              <a:rPr lang="en-US" dirty="0" err="1"/>
              <a:t>Adabiyot</a:t>
            </a:r>
            <a:r>
              <a:rPr lang="en-US" dirty="0"/>
              <a:t> </a:t>
            </a:r>
            <a:r>
              <a:rPr lang="en-US" dirty="0" err="1"/>
              <a:t>tahlili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shahsiy</a:t>
            </a:r>
            <a:r>
              <a:rPr lang="en-US" dirty="0"/>
              <a:t> </a:t>
            </a:r>
            <a:r>
              <a:rPr lang="en-US" dirty="0" err="1"/>
              <a:t>ma’lumotlar</a:t>
            </a:r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1371600" y="1304925"/>
            <a:ext cx="74961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graphicFrame>
        <p:nvGraphicFramePr>
          <p:cNvPr id="7" name="Схема 6"/>
          <p:cNvGraphicFramePr/>
          <p:nvPr/>
        </p:nvGraphicFramePr>
        <p:xfrm>
          <a:off x="1037319" y="1283557"/>
          <a:ext cx="6929791" cy="446620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2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2" name="Rectangle 4"/>
          <p:cNvSpPr>
            <a:spLocks noGrp="1" noChangeArrowheads="1"/>
          </p:cNvSpPr>
          <p:nvPr>
            <p:ph type="title"/>
          </p:nvPr>
        </p:nvSpPr>
        <p:spPr>
          <a:xfrm>
            <a:off x="2125660" y="363297"/>
            <a:ext cx="4131579" cy="507831"/>
          </a:xfrm>
        </p:spPr>
        <p:txBody>
          <a:bodyPr/>
          <a:lstStyle/>
          <a:p>
            <a:pPr algn="r"/>
            <a:r>
              <a:rPr sz="3000" b="1" spc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 </a:t>
            </a:r>
            <a:r>
              <a:rPr sz="3000" b="1" spc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Takkoslash shakllari</a:t>
            </a:r>
            <a:endParaRPr lang="ru-RU" sz="3000" spc="0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7347" name="Номер слайда 6"/>
          <p:cNvSpPr>
            <a:spLocks noGrp="1"/>
          </p:cNvSpPr>
          <p:nvPr>
            <p:ph type="sldNum" sz="quarter" idx="4294967295"/>
          </p:nvPr>
        </p:nvSpPr>
        <p:spPr>
          <a:xfrm>
            <a:off x="1231797" y="5922171"/>
            <a:ext cx="619675" cy="731789"/>
          </a:xfrm>
          <a:noFill/>
        </p:spPr>
        <p:txBody>
          <a:bodyPr/>
          <a:lstStyle/>
          <a:p>
            <a:fld id="{0C684604-35A0-487B-9ABD-3C22894095EC}" type="slidenum">
              <a:rPr lang="ru-RU" sz="2800" b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pPr/>
              <a:t>14</a:t>
            </a:fld>
            <a:endParaRPr lang="ru-RU" sz="28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177451" y="5609004"/>
            <a:ext cx="51244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/>
              <a:t>Manba</a:t>
            </a:r>
            <a:r>
              <a:rPr lang="en-US" dirty="0"/>
              <a:t>: </a:t>
            </a:r>
            <a:r>
              <a:rPr lang="en-US" dirty="0" err="1"/>
              <a:t>Adabiyot</a:t>
            </a:r>
            <a:r>
              <a:rPr lang="en-US" dirty="0"/>
              <a:t> </a:t>
            </a:r>
            <a:r>
              <a:rPr lang="en-US" dirty="0" err="1"/>
              <a:t>tahlili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shahsiy</a:t>
            </a:r>
            <a:r>
              <a:rPr lang="en-US" dirty="0"/>
              <a:t> </a:t>
            </a:r>
            <a:r>
              <a:rPr lang="en-US" dirty="0" err="1"/>
              <a:t>ma’lumotlar</a:t>
            </a:r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1371600" y="1304925"/>
            <a:ext cx="74961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9" name="TextBox 8"/>
          <p:cNvSpPr txBox="1"/>
          <p:nvPr/>
        </p:nvSpPr>
        <p:spPr>
          <a:xfrm>
            <a:off x="1081591" y="1096839"/>
            <a:ext cx="7337871" cy="45550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Taqqoslash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-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bu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ob'ektlarning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o'xshashligi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   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yoki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farqi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haqidagi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hukmlar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asosida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kognitiv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operatsiya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.      </a:t>
            </a:r>
          </a:p>
          <a:p>
            <a:pPr>
              <a:spcAft>
                <a:spcPts val="600"/>
              </a:spcAft>
            </a:pP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Taqqoslash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yordamida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ob'ektlarning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miqdoriy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va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sifat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xususiyatlari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aniqlanadi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ularning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            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tasnifi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tartibi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va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kiymati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amalga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oshiriladi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.      </a:t>
            </a:r>
          </a:p>
          <a:p>
            <a:pPr>
              <a:spcAft>
                <a:spcPts val="600"/>
              </a:spcAft>
            </a:pP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Taqqoslash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-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bu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birining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boshqasiga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mos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        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kelishi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ob'ektlar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o'rtasidagi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mumkin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bo'lgan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munosabatlarni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belgilaydigan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asoslar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yoki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   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taqqoslash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belgilari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muhim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rol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o'ynaydi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.</a:t>
            </a:r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2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2" name="Rectangle 4"/>
          <p:cNvSpPr>
            <a:spLocks noGrp="1" noChangeArrowheads="1"/>
          </p:cNvSpPr>
          <p:nvPr>
            <p:ph type="title"/>
          </p:nvPr>
        </p:nvSpPr>
        <p:spPr>
          <a:xfrm>
            <a:off x="3847607" y="363297"/>
            <a:ext cx="2409634" cy="507831"/>
          </a:xfrm>
        </p:spPr>
        <p:txBody>
          <a:bodyPr/>
          <a:lstStyle/>
          <a:p>
            <a:pPr algn="r"/>
            <a:r>
              <a:rPr sz="3000" b="1" spc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 </a:t>
            </a:r>
            <a:r>
              <a:rPr sz="3000" b="1" spc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Induktsiya </a:t>
            </a:r>
            <a:endParaRPr lang="ru-RU" sz="3000" spc="0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7347" name="Номер слайда 6"/>
          <p:cNvSpPr>
            <a:spLocks noGrp="1"/>
          </p:cNvSpPr>
          <p:nvPr>
            <p:ph type="sldNum" sz="quarter" idx="4294967295"/>
          </p:nvPr>
        </p:nvSpPr>
        <p:spPr>
          <a:xfrm>
            <a:off x="1264166" y="6106076"/>
            <a:ext cx="717915" cy="751924"/>
          </a:xfrm>
          <a:noFill/>
        </p:spPr>
        <p:txBody>
          <a:bodyPr/>
          <a:lstStyle/>
          <a:p>
            <a:fld id="{0C684604-35A0-487B-9ABD-3C22894095EC}" type="slidenum">
              <a:rPr lang="ru-RU" sz="2800" b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pPr/>
              <a:t>15</a:t>
            </a:fld>
            <a:endParaRPr lang="ru-RU" sz="28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387644" y="5723496"/>
            <a:ext cx="51244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/>
              <a:t>Manba</a:t>
            </a:r>
            <a:r>
              <a:rPr lang="en-US" dirty="0"/>
              <a:t>: </a:t>
            </a:r>
            <a:r>
              <a:rPr lang="en-US" dirty="0" err="1"/>
              <a:t>Adabiyot</a:t>
            </a:r>
            <a:r>
              <a:rPr lang="en-US" dirty="0"/>
              <a:t> </a:t>
            </a:r>
            <a:r>
              <a:rPr lang="en-US" dirty="0" err="1"/>
              <a:t>tahlili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shahsiy</a:t>
            </a:r>
            <a:r>
              <a:rPr lang="en-US" dirty="0"/>
              <a:t> </a:t>
            </a:r>
            <a:r>
              <a:rPr lang="en-US" dirty="0" err="1"/>
              <a:t>ma’lumotlar</a:t>
            </a:r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1371600" y="1304925"/>
            <a:ext cx="74961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/>
        </p:nvGraphicFramePr>
        <p:xfrm>
          <a:off x="1063736" y="3160442"/>
          <a:ext cx="6755980" cy="2468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98380"/>
                <a:gridCol w="3657600"/>
              </a:tblGrid>
              <a:tr h="438307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err="1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Afzalliklari</a:t>
                      </a:r>
                      <a:r>
                        <a:rPr lang="ru-RU" sz="240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endParaRPr lang="ru-RU" sz="2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 err="1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Kamchiliklari</a:t>
                      </a:r>
                      <a:r>
                        <a:rPr lang="ru-RU" sz="240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endParaRPr lang="ru-RU" sz="2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</a:tr>
              <a:tr h="370840">
                <a:tc rowSpan="2">
                  <a:txBody>
                    <a:bodyPr/>
                    <a:lstStyle/>
                    <a:p>
                      <a:pPr algn="just"/>
                      <a:r>
                        <a:rPr lang="en-US" sz="2400" dirty="0" err="1" smtClean="0">
                          <a:latin typeface="Arial" pitchFamily="34" charset="0"/>
                          <a:cs typeface="Arial" pitchFamily="34" charset="0"/>
                        </a:rPr>
                        <a:t>Muayyan</a:t>
                      </a:r>
                      <a:r>
                        <a:rPr lang="en-US" sz="240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2400" dirty="0" err="1" smtClean="0">
                          <a:latin typeface="Arial" pitchFamily="34" charset="0"/>
                          <a:cs typeface="Arial" pitchFamily="34" charset="0"/>
                        </a:rPr>
                        <a:t>muammo</a:t>
                      </a:r>
                      <a:r>
                        <a:rPr lang="en-US" sz="2400" dirty="0" smtClean="0">
                          <a:latin typeface="Arial" pitchFamily="34" charset="0"/>
                          <a:cs typeface="Arial" pitchFamily="34" charset="0"/>
                        </a:rPr>
                        <a:t>   </a:t>
                      </a:r>
                      <a:r>
                        <a:rPr lang="en-US" sz="2400" dirty="0" err="1" smtClean="0">
                          <a:latin typeface="Arial" pitchFamily="34" charset="0"/>
                          <a:cs typeface="Arial" pitchFamily="34" charset="0"/>
                        </a:rPr>
                        <a:t>uchun</a:t>
                      </a:r>
                      <a:r>
                        <a:rPr lang="en-US" sz="240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2400" dirty="0" err="1" smtClean="0">
                          <a:latin typeface="Arial" pitchFamily="34" charset="0"/>
                          <a:cs typeface="Arial" pitchFamily="34" charset="0"/>
                        </a:rPr>
                        <a:t>aniq</a:t>
                      </a:r>
                      <a:r>
                        <a:rPr lang="en-US" sz="240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2400" dirty="0" err="1" smtClean="0">
                          <a:latin typeface="Arial" pitchFamily="34" charset="0"/>
                          <a:cs typeface="Arial" pitchFamily="34" charset="0"/>
                        </a:rPr>
                        <a:t>dastaklar</a:t>
                      </a:r>
                      <a:r>
                        <a:rPr lang="en-US" sz="2400" dirty="0" smtClean="0">
                          <a:latin typeface="Arial" pitchFamily="34" charset="0"/>
                          <a:cs typeface="Arial" pitchFamily="34" charset="0"/>
                        </a:rPr>
                        <a:t>  </a:t>
                      </a:r>
                      <a:r>
                        <a:rPr lang="en-US" sz="2400" dirty="0" err="1" smtClean="0">
                          <a:latin typeface="Arial" pitchFamily="34" charset="0"/>
                          <a:cs typeface="Arial" pitchFamily="34" charset="0"/>
                        </a:rPr>
                        <a:t>va</a:t>
                      </a:r>
                      <a:r>
                        <a:rPr lang="en-US" sz="240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2400" dirty="0" err="1" smtClean="0">
                          <a:latin typeface="Arial" pitchFamily="34" charset="0"/>
                          <a:cs typeface="Arial" pitchFamily="34" charset="0"/>
                        </a:rPr>
                        <a:t>vositalar</a:t>
                      </a:r>
                      <a:r>
                        <a:rPr lang="en-US" sz="2400" dirty="0" smtClean="0">
                          <a:latin typeface="Arial" pitchFamily="34" charset="0"/>
                          <a:cs typeface="Arial" pitchFamily="34" charset="0"/>
                        </a:rPr>
                        <a:t>, </a:t>
                      </a:r>
                      <a:r>
                        <a:rPr lang="en-US" sz="2400" dirty="0" err="1" smtClean="0">
                          <a:latin typeface="Arial" pitchFamily="34" charset="0"/>
                          <a:cs typeface="Arial" pitchFamily="34" charset="0"/>
                        </a:rPr>
                        <a:t>shaxsiy</a:t>
                      </a:r>
                      <a:r>
                        <a:rPr lang="en-US" sz="240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2400" dirty="0" err="1" smtClean="0">
                          <a:latin typeface="Arial" pitchFamily="34" charset="0"/>
                          <a:cs typeface="Arial" pitchFamily="34" charset="0"/>
                        </a:rPr>
                        <a:t>algoritmlar</a:t>
                      </a:r>
                      <a:r>
                        <a:rPr lang="en-US" sz="240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2400" dirty="0" err="1" smtClean="0">
                          <a:latin typeface="Arial" pitchFamily="34" charset="0"/>
                          <a:cs typeface="Arial" pitchFamily="34" charset="0"/>
                        </a:rPr>
                        <a:t>bilan</a:t>
                      </a:r>
                      <a:r>
                        <a:rPr lang="en-US" sz="2400" dirty="0" smtClean="0">
                          <a:latin typeface="Arial" pitchFamily="34" charset="0"/>
                          <a:cs typeface="Arial" pitchFamily="34" charset="0"/>
                        </a:rPr>
                        <a:t>         </a:t>
                      </a:r>
                      <a:r>
                        <a:rPr lang="en-US" sz="2400" dirty="0" err="1" smtClean="0">
                          <a:latin typeface="Arial" pitchFamily="34" charset="0"/>
                          <a:cs typeface="Arial" pitchFamily="34" charset="0"/>
                        </a:rPr>
                        <a:t>ta’minlaydi</a:t>
                      </a:r>
                      <a:r>
                        <a:rPr lang="en-US" sz="2400" dirty="0" smtClean="0">
                          <a:latin typeface="Arial" pitchFamily="34" charset="0"/>
                          <a:cs typeface="Arial" pitchFamily="34" charset="0"/>
                        </a:rPr>
                        <a:t>.</a:t>
                      </a:r>
                      <a:endParaRPr lang="ru-RU" sz="2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2400" dirty="0" err="1" smtClean="0">
                          <a:latin typeface="Arial" pitchFamily="34" charset="0"/>
                          <a:cs typeface="Arial" pitchFamily="34" charset="0"/>
                        </a:rPr>
                        <a:t>Har</a:t>
                      </a:r>
                      <a:r>
                        <a:rPr lang="en-US" sz="240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2400" dirty="0" err="1" smtClean="0">
                          <a:latin typeface="Arial" pitchFamily="34" charset="0"/>
                          <a:cs typeface="Arial" pitchFamily="34" charset="0"/>
                        </a:rPr>
                        <a:t>qanday</a:t>
                      </a:r>
                      <a:r>
                        <a:rPr lang="en-US" sz="240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2400" dirty="0" err="1" smtClean="0">
                          <a:latin typeface="Arial" pitchFamily="34" charset="0"/>
                          <a:cs typeface="Arial" pitchFamily="34" charset="0"/>
                        </a:rPr>
                        <a:t>vaziyatda</a:t>
                      </a:r>
                      <a:r>
                        <a:rPr lang="en-US" sz="2400" dirty="0" smtClean="0">
                          <a:latin typeface="Arial" pitchFamily="34" charset="0"/>
                          <a:cs typeface="Arial" pitchFamily="34" charset="0"/>
                        </a:rPr>
                        <a:t>       </a:t>
                      </a:r>
                      <a:r>
                        <a:rPr lang="en-US" sz="2400" dirty="0" err="1" smtClean="0">
                          <a:latin typeface="Arial" pitchFamily="34" charset="0"/>
                          <a:cs typeface="Arial" pitchFamily="34" charset="0"/>
                        </a:rPr>
                        <a:t>qo'llaniladigan</a:t>
                      </a:r>
                      <a:r>
                        <a:rPr lang="en-US" sz="240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2400" dirty="0" err="1" smtClean="0">
                          <a:latin typeface="Arial" pitchFamily="34" charset="0"/>
                          <a:cs typeface="Arial" pitchFamily="34" charset="0"/>
                        </a:rPr>
                        <a:t>harakatlar</a:t>
                      </a:r>
                      <a:r>
                        <a:rPr lang="en-US" sz="240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2400" dirty="0" err="1" smtClean="0">
                          <a:latin typeface="Arial" pitchFamily="34" charset="0"/>
                          <a:cs typeface="Arial" pitchFamily="34" charset="0"/>
                        </a:rPr>
                        <a:t>algoritmimi</a:t>
                      </a:r>
                      <a:r>
                        <a:rPr lang="en-US" sz="240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2400" dirty="0" err="1" smtClean="0">
                          <a:latin typeface="Arial" pitchFamily="34" charset="0"/>
                          <a:cs typeface="Arial" pitchFamily="34" charset="0"/>
                        </a:rPr>
                        <a:t>bermaydi</a:t>
                      </a:r>
                      <a:r>
                        <a:rPr lang="en-US" sz="2400" dirty="0" smtClean="0">
                          <a:latin typeface="Arial" pitchFamily="34" charset="0"/>
                          <a:cs typeface="Arial" pitchFamily="34" charset="0"/>
                        </a:rPr>
                        <a:t>.</a:t>
                      </a:r>
                      <a:endParaRPr lang="ru-RU" sz="2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err="1" smtClean="0">
                          <a:latin typeface="Arial" pitchFamily="34" charset="0"/>
                          <a:cs typeface="Arial" pitchFamily="34" charset="0"/>
                        </a:rPr>
                        <a:t>Ehtimollik</a:t>
                      </a:r>
                      <a:r>
                        <a:rPr lang="en-US" sz="240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2400" dirty="0" err="1" smtClean="0">
                          <a:latin typeface="Arial" pitchFamily="34" charset="0"/>
                          <a:cs typeface="Arial" pitchFamily="34" charset="0"/>
                        </a:rPr>
                        <a:t>xususiyatiga</a:t>
                      </a:r>
                      <a:r>
                        <a:rPr lang="en-US" sz="2400" dirty="0" smtClean="0">
                          <a:latin typeface="Arial" pitchFamily="34" charset="0"/>
                          <a:cs typeface="Arial" pitchFamily="34" charset="0"/>
                        </a:rPr>
                        <a:t>    </a:t>
                      </a:r>
                      <a:r>
                        <a:rPr lang="en-US" sz="2400" dirty="0" err="1" smtClean="0">
                          <a:latin typeface="Arial" pitchFamily="34" charset="0"/>
                          <a:cs typeface="Arial" pitchFamily="34" charset="0"/>
                        </a:rPr>
                        <a:t>ega</a:t>
                      </a:r>
                      <a:r>
                        <a:rPr lang="en-US" sz="2400" dirty="0" smtClean="0">
                          <a:latin typeface="Arial" pitchFamily="34" charset="0"/>
                          <a:cs typeface="Arial" pitchFamily="34" charset="0"/>
                        </a:rPr>
                        <a:t>.</a:t>
                      </a:r>
                      <a:endParaRPr lang="ru-RU" sz="2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1093964" y="1135159"/>
            <a:ext cx="674086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err="1" smtClean="0">
                <a:solidFill>
                  <a:schemeClr val="dk1"/>
                </a:solidFill>
                <a:latin typeface="Arial" pitchFamily="34" charset="0"/>
                <a:cs typeface="Arial" pitchFamily="34" charset="0"/>
              </a:rPr>
              <a:t>Induksiya</a:t>
            </a:r>
            <a:r>
              <a:rPr lang="en-US" sz="2400" dirty="0" smtClean="0">
                <a:solidFill>
                  <a:schemeClr val="dk1"/>
                </a:solidFill>
                <a:latin typeface="Arial" pitchFamily="34" charset="0"/>
                <a:cs typeface="Arial" pitchFamily="34" charset="0"/>
              </a:rPr>
              <a:t> — </a:t>
            </a:r>
            <a:r>
              <a:rPr lang="en-US" sz="2400" dirty="0" err="1" smtClean="0">
                <a:solidFill>
                  <a:schemeClr val="dk1"/>
                </a:solidFill>
                <a:latin typeface="Arial" pitchFamily="34" charset="0"/>
                <a:cs typeface="Arial" pitchFamily="34" charset="0"/>
              </a:rPr>
              <a:t>ayrim</a:t>
            </a:r>
            <a:r>
              <a:rPr lang="en-US" sz="2400" dirty="0" smtClean="0">
                <a:solidFill>
                  <a:schemeClr val="dk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chemeClr val="dk1"/>
                </a:solidFill>
                <a:latin typeface="Arial" pitchFamily="34" charset="0"/>
                <a:cs typeface="Arial" pitchFamily="34" charset="0"/>
              </a:rPr>
              <a:t>fikrlardan</a:t>
            </a:r>
            <a:r>
              <a:rPr lang="en-US" sz="2400" dirty="0" smtClean="0">
                <a:solidFill>
                  <a:schemeClr val="dk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chemeClr val="dk1"/>
                </a:solidFill>
                <a:latin typeface="Arial" pitchFamily="34" charset="0"/>
                <a:cs typeface="Arial" pitchFamily="34" charset="0"/>
              </a:rPr>
              <a:t>umumiy</a:t>
            </a:r>
            <a:r>
              <a:rPr lang="en-US" sz="2400" dirty="0" smtClean="0">
                <a:solidFill>
                  <a:schemeClr val="dk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chemeClr val="dk1"/>
                </a:solidFill>
                <a:latin typeface="Arial" pitchFamily="34" charset="0"/>
                <a:cs typeface="Arial" pitchFamily="34" charset="0"/>
              </a:rPr>
              <a:t>xulosalar</a:t>
            </a:r>
            <a:r>
              <a:rPr lang="en-US" sz="2400" dirty="0" smtClean="0">
                <a:solidFill>
                  <a:schemeClr val="dk1"/>
                </a:solidFill>
                <a:latin typeface="Arial" pitchFamily="34" charset="0"/>
                <a:cs typeface="Arial" pitchFamily="34" charset="0"/>
              </a:rPr>
              <a:t>  </a:t>
            </a:r>
            <a:r>
              <a:rPr lang="en-US" sz="2400" dirty="0" err="1" smtClean="0">
                <a:solidFill>
                  <a:schemeClr val="dk1"/>
                </a:solidFill>
                <a:latin typeface="Arial" pitchFamily="34" charset="0"/>
                <a:cs typeface="Arial" pitchFamily="34" charset="0"/>
              </a:rPr>
              <a:t>chiqarishda</a:t>
            </a:r>
            <a:r>
              <a:rPr lang="en-US" sz="2400" dirty="0" smtClean="0">
                <a:solidFill>
                  <a:schemeClr val="dk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chemeClr val="dk1"/>
                </a:solidFill>
                <a:latin typeface="Arial" pitchFamily="34" charset="0"/>
                <a:cs typeface="Arial" pitchFamily="34" charset="0"/>
              </a:rPr>
              <a:t>va</a:t>
            </a:r>
            <a:r>
              <a:rPr lang="en-US" sz="2400" dirty="0" smtClean="0">
                <a:solidFill>
                  <a:schemeClr val="dk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chemeClr val="dk1"/>
                </a:solidFill>
                <a:latin typeface="Arial" pitchFamily="34" charset="0"/>
                <a:cs typeface="Arial" pitchFamily="34" charset="0"/>
              </a:rPr>
              <a:t>mantiqiy</a:t>
            </a:r>
            <a:r>
              <a:rPr lang="en-US" sz="2400" dirty="0" smtClean="0">
                <a:solidFill>
                  <a:schemeClr val="dk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chemeClr val="dk1"/>
                </a:solidFill>
                <a:latin typeface="Arial" pitchFamily="34" charset="0"/>
                <a:cs typeface="Arial" pitchFamily="34" charset="0"/>
              </a:rPr>
              <a:t>tadqiqotlarga</a:t>
            </a:r>
            <a:r>
              <a:rPr lang="en-US" sz="2400" dirty="0" smtClean="0">
                <a:solidFill>
                  <a:schemeClr val="dk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chemeClr val="dk1"/>
                </a:solidFill>
                <a:latin typeface="Arial" pitchFamily="34" charset="0"/>
                <a:cs typeface="Arial" pitchFamily="34" charset="0"/>
              </a:rPr>
              <a:t>qoʻllaniladigan</a:t>
            </a:r>
            <a:r>
              <a:rPr lang="en-US" sz="2400" dirty="0" smtClean="0">
                <a:solidFill>
                  <a:schemeClr val="dk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chemeClr val="dk1"/>
                </a:solidFill>
                <a:latin typeface="Arial" pitchFamily="34" charset="0"/>
                <a:cs typeface="Arial" pitchFamily="34" charset="0"/>
              </a:rPr>
              <a:t>muhokama</a:t>
            </a:r>
            <a:r>
              <a:rPr lang="en-US" sz="2400" dirty="0" smtClean="0">
                <a:solidFill>
                  <a:schemeClr val="dk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chemeClr val="dk1"/>
                </a:solidFill>
                <a:latin typeface="Arial" pitchFamily="34" charset="0"/>
                <a:cs typeface="Arial" pitchFamily="34" charset="0"/>
              </a:rPr>
              <a:t>usuli</a:t>
            </a:r>
            <a:r>
              <a:rPr lang="en-US" sz="2400" dirty="0" smtClean="0">
                <a:solidFill>
                  <a:schemeClr val="dk1"/>
                </a:solidFill>
                <a:latin typeface="Arial" pitchFamily="34" charset="0"/>
                <a:cs typeface="Arial" pitchFamily="34" charset="0"/>
              </a:rPr>
              <a:t>. </a:t>
            </a:r>
            <a:r>
              <a:rPr lang="en-US" sz="2400" dirty="0" err="1" smtClean="0">
                <a:solidFill>
                  <a:schemeClr val="dk1"/>
                </a:solidFill>
                <a:latin typeface="Arial" pitchFamily="34" charset="0"/>
                <a:cs typeface="Arial" pitchFamily="34" charset="0"/>
              </a:rPr>
              <a:t>Xususiylikni</a:t>
            </a:r>
            <a:r>
              <a:rPr lang="en-US" sz="2400" dirty="0" smtClean="0">
                <a:solidFill>
                  <a:schemeClr val="dk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chemeClr val="dk1"/>
                </a:solidFill>
                <a:latin typeface="Arial" pitchFamily="34" charset="0"/>
                <a:cs typeface="Arial" pitchFamily="34" charset="0"/>
              </a:rPr>
              <a:t>oʻrganib</a:t>
            </a:r>
            <a:r>
              <a:rPr lang="en-US" sz="2400" dirty="0" smtClean="0">
                <a:solidFill>
                  <a:schemeClr val="dk1"/>
                </a:solidFill>
                <a:latin typeface="Arial" pitchFamily="34" charset="0"/>
                <a:cs typeface="Arial" pitchFamily="34" charset="0"/>
              </a:rPr>
              <a:t>,       </a:t>
            </a:r>
            <a:r>
              <a:rPr lang="en-US" sz="2400" dirty="0" err="1" smtClean="0">
                <a:solidFill>
                  <a:schemeClr val="dk1"/>
                </a:solidFill>
                <a:latin typeface="Arial" pitchFamily="34" charset="0"/>
                <a:cs typeface="Arial" pitchFamily="34" charset="0"/>
              </a:rPr>
              <a:t>umumiylik</a:t>
            </a:r>
            <a:r>
              <a:rPr lang="en-US" sz="2400" dirty="0" smtClean="0">
                <a:solidFill>
                  <a:schemeClr val="dk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chemeClr val="dk1"/>
                </a:solidFill>
                <a:latin typeface="Arial" pitchFamily="34" charset="0"/>
                <a:cs typeface="Arial" pitchFamily="34" charset="0"/>
              </a:rPr>
              <a:t>bilib</a:t>
            </a:r>
            <a:r>
              <a:rPr lang="en-US" sz="2400" dirty="0" smtClean="0">
                <a:solidFill>
                  <a:schemeClr val="dk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chemeClr val="dk1"/>
                </a:solidFill>
                <a:latin typeface="Arial" pitchFamily="34" charset="0"/>
                <a:cs typeface="Arial" pitchFamily="34" charset="0"/>
              </a:rPr>
              <a:t>olinadi</a:t>
            </a:r>
            <a:r>
              <a:rPr lang="en-US" sz="2400" dirty="0" smtClean="0">
                <a:solidFill>
                  <a:schemeClr val="dk1"/>
                </a:solidFill>
                <a:latin typeface="Arial" pitchFamily="34" charset="0"/>
                <a:cs typeface="Arial" pitchFamily="34" charset="0"/>
              </a:rPr>
              <a:t>. </a:t>
            </a:r>
            <a:r>
              <a:rPr lang="en-US" sz="2400" dirty="0" err="1" smtClean="0">
                <a:solidFill>
                  <a:schemeClr val="dk1"/>
                </a:solidFill>
                <a:latin typeface="Arial" pitchFamily="34" charset="0"/>
                <a:cs typeface="Arial" pitchFamily="34" charset="0"/>
              </a:rPr>
              <a:t>Umumiylik</a:t>
            </a:r>
            <a:r>
              <a:rPr lang="en-US" sz="2400" dirty="0" smtClean="0">
                <a:solidFill>
                  <a:schemeClr val="dk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chemeClr val="dk1"/>
                </a:solidFill>
                <a:latin typeface="Arial" pitchFamily="34" charset="0"/>
                <a:cs typeface="Arial" pitchFamily="34" charset="0"/>
              </a:rPr>
              <a:t>predmet</a:t>
            </a:r>
            <a:r>
              <a:rPr lang="en-US" sz="2400" dirty="0" smtClean="0">
                <a:solidFill>
                  <a:schemeClr val="dk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chemeClr val="dk1"/>
                </a:solidFill>
                <a:latin typeface="Arial" pitchFamily="34" charset="0"/>
                <a:cs typeface="Arial" pitchFamily="34" charset="0"/>
              </a:rPr>
              <a:t>va</a:t>
            </a:r>
            <a:r>
              <a:rPr lang="en-US" sz="2400" dirty="0" smtClean="0">
                <a:solidFill>
                  <a:schemeClr val="dk1"/>
                </a:solidFill>
                <a:latin typeface="Arial" pitchFamily="34" charset="0"/>
                <a:cs typeface="Arial" pitchFamily="34" charset="0"/>
              </a:rPr>
              <a:t>   </a:t>
            </a:r>
            <a:r>
              <a:rPr lang="en-US" sz="2400" dirty="0" err="1" smtClean="0">
                <a:solidFill>
                  <a:schemeClr val="dk1"/>
                </a:solidFill>
                <a:latin typeface="Arial" pitchFamily="34" charset="0"/>
                <a:cs typeface="Arial" pitchFamily="34" charset="0"/>
              </a:rPr>
              <a:t>hodisalar</a:t>
            </a:r>
            <a:r>
              <a:rPr lang="en-US" sz="2400" dirty="0" smtClean="0">
                <a:solidFill>
                  <a:schemeClr val="dk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chemeClr val="dk1"/>
                </a:solidFill>
                <a:latin typeface="Arial" pitchFamily="34" charset="0"/>
                <a:cs typeface="Arial" pitchFamily="34" charset="0"/>
              </a:rPr>
              <a:t>bilan</a:t>
            </a:r>
            <a:r>
              <a:rPr lang="en-US" sz="2400" dirty="0" smtClean="0">
                <a:solidFill>
                  <a:schemeClr val="dk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chemeClr val="dk1"/>
                </a:solidFill>
                <a:latin typeface="Arial" pitchFamily="34" charset="0"/>
                <a:cs typeface="Arial" pitchFamily="34" charset="0"/>
              </a:rPr>
              <a:t>uzviy</a:t>
            </a:r>
            <a:r>
              <a:rPr lang="en-US" sz="2400" dirty="0" smtClean="0">
                <a:solidFill>
                  <a:schemeClr val="dk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chemeClr val="dk1"/>
                </a:solidFill>
                <a:latin typeface="Arial" pitchFamily="34" charset="0"/>
                <a:cs typeface="Arial" pitchFamily="34" charset="0"/>
              </a:rPr>
              <a:t>aloqada</a:t>
            </a:r>
            <a:r>
              <a:rPr lang="en-US" sz="2400" dirty="0" smtClean="0">
                <a:solidFill>
                  <a:schemeClr val="dk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chemeClr val="dk1"/>
                </a:solidFill>
                <a:latin typeface="Arial" pitchFamily="34" charset="0"/>
                <a:cs typeface="Arial" pitchFamily="34" charset="0"/>
              </a:rPr>
              <a:t>boʻladi</a:t>
            </a:r>
            <a:r>
              <a:rPr lang="en-US" sz="2400" dirty="0" smtClean="0">
                <a:solidFill>
                  <a:schemeClr val="dk1"/>
                </a:solidFill>
                <a:latin typeface="Arial" pitchFamily="34" charset="0"/>
                <a:cs typeface="Arial" pitchFamily="34" charset="0"/>
              </a:rPr>
              <a:t>.</a:t>
            </a:r>
            <a:endParaRPr lang="ru-RU" sz="2400" dirty="0" smtClean="0">
              <a:solidFill>
                <a:schemeClr val="dk1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2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2" name="Rectangle 4"/>
          <p:cNvSpPr>
            <a:spLocks noGrp="1" noChangeArrowheads="1"/>
          </p:cNvSpPr>
          <p:nvPr>
            <p:ph type="title"/>
          </p:nvPr>
        </p:nvSpPr>
        <p:spPr>
          <a:xfrm>
            <a:off x="3513477" y="257499"/>
            <a:ext cx="2706189" cy="507831"/>
          </a:xfrm>
        </p:spPr>
        <p:txBody>
          <a:bodyPr/>
          <a:lstStyle/>
          <a:p>
            <a:pPr algn="r"/>
            <a:r>
              <a:rPr sz="3000" b="1" spc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 </a:t>
            </a:r>
            <a:r>
              <a:rPr sz="3000" b="1" spc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Eksperiment</a:t>
            </a:r>
            <a:endParaRPr lang="ru-RU" sz="3000" spc="0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7347" name="Номер слайда 6"/>
          <p:cNvSpPr>
            <a:spLocks noGrp="1"/>
          </p:cNvSpPr>
          <p:nvPr>
            <p:ph type="sldNum" sz="quarter" idx="4294967295"/>
          </p:nvPr>
        </p:nvSpPr>
        <p:spPr>
          <a:xfrm>
            <a:off x="1219470" y="5629715"/>
            <a:ext cx="771169" cy="618436"/>
          </a:xfrm>
          <a:noFill/>
        </p:spPr>
        <p:txBody>
          <a:bodyPr/>
          <a:lstStyle/>
          <a:p>
            <a:fld id="{0C684604-35A0-487B-9ABD-3C22894095EC}" type="slidenum">
              <a:rPr lang="ru-RU" sz="2800" b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pPr/>
              <a:t>16</a:t>
            </a:fld>
            <a:endParaRPr lang="ru-RU" sz="28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095099" y="4338888"/>
            <a:ext cx="73681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/>
              <a:t>Manba</a:t>
            </a:r>
            <a:r>
              <a:rPr lang="en-US" dirty="0" smtClean="0"/>
              <a:t>: </a:t>
            </a:r>
            <a:r>
              <a:rPr lang="ru-RU" b="1" dirty="0" smtClean="0"/>
              <a:t>Адлер Ю.П.</a:t>
            </a:r>
            <a:r>
              <a:rPr lang="en-US" b="1" dirty="0" smtClean="0"/>
              <a:t> </a:t>
            </a:r>
            <a:r>
              <a:rPr lang="ru-RU" b="1" dirty="0" smtClean="0"/>
              <a:t>Введение в планирование экспериментов. Учебное пособие</a:t>
            </a:r>
            <a:r>
              <a:rPr lang="en-US" b="1" dirty="0" smtClean="0"/>
              <a:t>. M: </a:t>
            </a:r>
            <a:r>
              <a:rPr lang="ru-RU" b="1" dirty="0" smtClean="0"/>
              <a:t>НИТУ МИСИС</a:t>
            </a:r>
            <a:r>
              <a:rPr lang="en-US" b="1" dirty="0" smtClean="0"/>
              <a:t>,</a:t>
            </a:r>
            <a:r>
              <a:rPr lang="ru-RU" b="1" dirty="0" smtClean="0"/>
              <a:t> 2014, 214 стр.</a:t>
            </a:r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1371600" y="1304925"/>
            <a:ext cx="74961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9" name="TextBox 8"/>
          <p:cNvSpPr txBox="1"/>
          <p:nvPr/>
        </p:nvSpPr>
        <p:spPr>
          <a:xfrm>
            <a:off x="1041066" y="1434906"/>
            <a:ext cx="6990248" cy="27546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Eksperiment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-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bu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tadqiqot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sinovlari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paytida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ob'ekt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haqida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ma'lumot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olishga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qaratilgan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amallar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(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operatsiya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),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ta'sirlar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va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kuzatuvlar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tizimi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.           </a:t>
            </a:r>
          </a:p>
          <a:p>
            <a:pPr>
              <a:spcAft>
                <a:spcPts val="600"/>
              </a:spcAft>
            </a:pP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Olingan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ma'lumotlarning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ishonchliligi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                    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o'tkazish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shartlariga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bog'liq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tajriba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. </a:t>
            </a:r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2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2" name="Rectangle 4"/>
          <p:cNvSpPr>
            <a:spLocks noGrp="1" noChangeArrowheads="1"/>
          </p:cNvSpPr>
          <p:nvPr>
            <p:ph type="title"/>
          </p:nvPr>
        </p:nvSpPr>
        <p:spPr>
          <a:xfrm>
            <a:off x="2593340" y="257499"/>
            <a:ext cx="3626313" cy="507831"/>
          </a:xfrm>
        </p:spPr>
        <p:txBody>
          <a:bodyPr/>
          <a:lstStyle/>
          <a:p>
            <a:pPr algn="r"/>
            <a:r>
              <a:rPr sz="3000" b="1" spc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 </a:t>
            </a:r>
            <a:r>
              <a:rPr sz="3000" b="1" spc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Matematik model.</a:t>
            </a:r>
            <a:endParaRPr lang="ru-RU" sz="3000" spc="0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7347" name="Номер слайда 6"/>
          <p:cNvSpPr>
            <a:spLocks noGrp="1"/>
          </p:cNvSpPr>
          <p:nvPr>
            <p:ph type="sldNum" sz="quarter" idx="4294967295"/>
          </p:nvPr>
        </p:nvSpPr>
        <p:spPr>
          <a:xfrm>
            <a:off x="1531517" y="5960019"/>
            <a:ext cx="657813" cy="497522"/>
          </a:xfrm>
          <a:noFill/>
        </p:spPr>
        <p:txBody>
          <a:bodyPr/>
          <a:lstStyle/>
          <a:p>
            <a:fld id="{0C684604-35A0-487B-9ABD-3C22894095EC}" type="slidenum">
              <a:rPr lang="ru-RU" sz="2800" b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pPr/>
              <a:t>17</a:t>
            </a:fld>
            <a:endParaRPr lang="ru-RU" sz="28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437599" y="5181798"/>
            <a:ext cx="51244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/>
              <a:t>Manba</a:t>
            </a:r>
            <a:r>
              <a:rPr lang="en-US" dirty="0"/>
              <a:t>: </a:t>
            </a:r>
            <a:r>
              <a:rPr lang="en-US" dirty="0" err="1"/>
              <a:t>Adabiyot</a:t>
            </a:r>
            <a:r>
              <a:rPr lang="en-US" dirty="0"/>
              <a:t> </a:t>
            </a:r>
            <a:r>
              <a:rPr lang="en-US" dirty="0" err="1"/>
              <a:t>tahlili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shahsiy</a:t>
            </a:r>
            <a:r>
              <a:rPr lang="en-US" dirty="0"/>
              <a:t> </a:t>
            </a:r>
            <a:r>
              <a:rPr lang="en-US" dirty="0" err="1"/>
              <a:t>ma’lumotlar</a:t>
            </a:r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1371600" y="1304925"/>
            <a:ext cx="74961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9" name="TextBox 8"/>
          <p:cNvSpPr txBox="1"/>
          <p:nvPr/>
        </p:nvSpPr>
        <p:spPr>
          <a:xfrm>
            <a:off x="1068150" y="1402872"/>
            <a:ext cx="7250462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spcAft>
                <a:spcPts val="600"/>
              </a:spcAft>
            </a:pP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Matematik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model - real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jarayon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yoki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  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hodisaning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ma'lum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bir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sifati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yoki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sifat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 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guruhini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takrorlash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uchun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mo'ljallangan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matematik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munosabatlarning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ichki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     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izchil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yopiq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tizimi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2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2" name="Rectangle 4"/>
          <p:cNvSpPr>
            <a:spLocks noGrp="1" noChangeArrowheads="1"/>
          </p:cNvSpPr>
          <p:nvPr>
            <p:ph type="title"/>
          </p:nvPr>
        </p:nvSpPr>
        <p:spPr>
          <a:xfrm>
            <a:off x="2593340" y="257499"/>
            <a:ext cx="3626313" cy="507831"/>
          </a:xfrm>
        </p:spPr>
        <p:txBody>
          <a:bodyPr/>
          <a:lstStyle/>
          <a:p>
            <a:pPr algn="r"/>
            <a:r>
              <a:rPr sz="3000" b="1" spc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 </a:t>
            </a:r>
            <a:r>
              <a:rPr sz="3000" b="1" spc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Matematik model.</a:t>
            </a:r>
            <a:endParaRPr lang="ru-RU" sz="3000" spc="0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7347" name="Номер слайда 6"/>
          <p:cNvSpPr>
            <a:spLocks noGrp="1"/>
          </p:cNvSpPr>
          <p:nvPr>
            <p:ph type="sldNum" sz="quarter" idx="4294967295"/>
          </p:nvPr>
        </p:nvSpPr>
        <p:spPr>
          <a:xfrm>
            <a:off x="1034960" y="6030507"/>
            <a:ext cx="756055" cy="580650"/>
          </a:xfrm>
          <a:noFill/>
        </p:spPr>
        <p:txBody>
          <a:bodyPr/>
          <a:lstStyle/>
          <a:p>
            <a:fld id="{0C684604-35A0-487B-9ABD-3C22894095EC}" type="slidenum">
              <a:rPr lang="ru-RU" sz="2800" b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pPr/>
              <a:t>18</a:t>
            </a:fld>
            <a:endParaRPr lang="ru-RU" sz="28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026309" y="5578775"/>
            <a:ext cx="51244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/>
              <a:t>Manba</a:t>
            </a:r>
            <a:r>
              <a:rPr lang="en-US" dirty="0"/>
              <a:t>: </a:t>
            </a:r>
            <a:r>
              <a:rPr lang="en-US" dirty="0" err="1"/>
              <a:t>Adabiyot</a:t>
            </a:r>
            <a:r>
              <a:rPr lang="en-US" dirty="0"/>
              <a:t> </a:t>
            </a:r>
            <a:r>
              <a:rPr lang="en-US" dirty="0" err="1"/>
              <a:t>tahlili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shahsiy</a:t>
            </a:r>
            <a:r>
              <a:rPr lang="en-US" dirty="0"/>
              <a:t> </a:t>
            </a:r>
            <a:r>
              <a:rPr lang="en-US" dirty="0" err="1"/>
              <a:t>ma’lumotlar</a:t>
            </a:r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1371600" y="1304925"/>
            <a:ext cx="74961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9" name="TextBox 8"/>
          <p:cNvSpPr txBox="1"/>
          <p:nvPr/>
        </p:nvSpPr>
        <p:spPr>
          <a:xfrm>
            <a:off x="1049225" y="1044475"/>
            <a:ext cx="7028032" cy="44781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spcAft>
                <a:spcPts val="600"/>
              </a:spcAft>
            </a:pP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Matematik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model –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o'rganilayotgan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ob'ektni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tashqi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dunyo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bilan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munosabatlarini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            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matematik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belgilar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tili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bilan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tavsiflovchi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                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matematik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ob'ektlar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to'plami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(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tenglamalar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,  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tenglamalar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va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tengsizliklar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tizimlari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,            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algebraik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ifodalar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va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boshqalar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).</a:t>
            </a:r>
          </a:p>
          <a:p>
            <a:pPr algn="just">
              <a:spcAft>
                <a:spcPts val="600"/>
              </a:spcAft>
            </a:pP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Matematik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modellashtirish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usuli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asl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ob'ekt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     "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tasviri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" –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matematik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modelga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olmashuvi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, 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almashtirish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va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natijada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olingan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modelni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         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yanada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o'rganishdan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iborat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. </a:t>
            </a:r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2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2" name="Rectangle 4"/>
          <p:cNvSpPr>
            <a:spLocks noGrp="1" noChangeArrowheads="1"/>
          </p:cNvSpPr>
          <p:nvPr>
            <p:ph type="title"/>
          </p:nvPr>
        </p:nvSpPr>
        <p:spPr>
          <a:xfrm>
            <a:off x="1704837" y="416196"/>
            <a:ext cx="4576894" cy="424732"/>
          </a:xfrm>
        </p:spPr>
        <p:txBody>
          <a:bodyPr/>
          <a:lstStyle/>
          <a:p>
            <a:pPr algn="r"/>
            <a:r>
              <a:rPr sz="2400" b="1" spc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 </a:t>
            </a:r>
            <a:r>
              <a:rPr sz="2400" b="1" spc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Matematik </a:t>
            </a:r>
            <a:r>
              <a:rPr sz="2400" b="1" spc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model </a:t>
            </a:r>
            <a:r>
              <a:rPr sz="2400" b="1" spc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bosqichlari</a:t>
            </a:r>
            <a:endParaRPr lang="ru-RU" sz="2400" spc="0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7347" name="Номер слайда 6"/>
          <p:cNvSpPr>
            <a:spLocks noGrp="1"/>
          </p:cNvSpPr>
          <p:nvPr>
            <p:ph type="sldNum" sz="quarter" idx="4294967295"/>
          </p:nvPr>
        </p:nvSpPr>
        <p:spPr>
          <a:xfrm>
            <a:off x="1911575" y="6492875"/>
            <a:ext cx="560142" cy="365125"/>
          </a:xfrm>
          <a:noFill/>
        </p:spPr>
        <p:txBody>
          <a:bodyPr/>
          <a:lstStyle/>
          <a:p>
            <a:fld id="{0C684604-35A0-487B-9ABD-3C22894095EC}" type="slidenum">
              <a:rPr lang="ru-RU" sz="2400" b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pPr/>
              <a:t>19</a:t>
            </a:fld>
            <a:endParaRPr lang="ru-RU" sz="24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706442" y="5820600"/>
            <a:ext cx="51244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 smtClean="0"/>
          </a:p>
          <a:p>
            <a:r>
              <a:rPr lang="en-US" dirty="0" err="1" smtClean="0"/>
              <a:t>Manba</a:t>
            </a:r>
            <a:r>
              <a:rPr lang="en-US" dirty="0"/>
              <a:t>: </a:t>
            </a:r>
            <a:r>
              <a:rPr lang="en-US" dirty="0" err="1"/>
              <a:t>Adabiyot</a:t>
            </a:r>
            <a:r>
              <a:rPr lang="en-US" dirty="0"/>
              <a:t> </a:t>
            </a:r>
            <a:r>
              <a:rPr lang="en-US" dirty="0" err="1"/>
              <a:t>tahlili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shahsiy</a:t>
            </a:r>
            <a:r>
              <a:rPr lang="en-US" dirty="0"/>
              <a:t> </a:t>
            </a:r>
            <a:r>
              <a:rPr lang="en-US" dirty="0" err="1"/>
              <a:t>ma’lumotlar</a:t>
            </a:r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1371600" y="1304925"/>
            <a:ext cx="74961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1526519" y="1163782"/>
            <a:ext cx="3876755" cy="7330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smtClean="0">
                <a:latin typeface="Arial" pitchFamily="34" charset="0"/>
                <a:cs typeface="Arial" pitchFamily="34" charset="0"/>
              </a:rPr>
              <a:t>1-bosqich</a:t>
            </a:r>
            <a:br>
              <a:rPr lang="en-US" dirty="0" smtClean="0">
                <a:latin typeface="Arial" pitchFamily="34" charset="0"/>
                <a:cs typeface="Arial" pitchFamily="34" charset="0"/>
              </a:rPr>
            </a:br>
            <a:r>
              <a:rPr lang="en-US" dirty="0" err="1" smtClean="0">
                <a:latin typeface="Arial" pitchFamily="34" charset="0"/>
                <a:cs typeface="Arial" pitchFamily="34" charset="0"/>
              </a:rPr>
              <a:t>Muammoni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shakllantirish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1526520" y="2274664"/>
            <a:ext cx="3801184" cy="733031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dirty="0" smtClean="0">
                <a:latin typeface="Arial" pitchFamily="34" charset="0"/>
                <a:cs typeface="Arial" pitchFamily="34" charset="0"/>
              </a:rPr>
              <a:t>2-bosqich</a:t>
            </a:r>
            <a:br>
              <a:rPr lang="en-US" sz="2000" dirty="0" smtClean="0">
                <a:latin typeface="Arial" pitchFamily="34" charset="0"/>
                <a:cs typeface="Arial" pitchFamily="34" charset="0"/>
              </a:rPr>
            </a:b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Modelni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ishlab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chiqish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(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yaratish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) 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1518962" y="3332649"/>
            <a:ext cx="3990109" cy="67257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dirty="0" smtClean="0">
                <a:latin typeface="Arial" pitchFamily="34" charset="0"/>
                <a:cs typeface="Arial" pitchFamily="34" charset="0"/>
              </a:rPr>
              <a:t>3-bosqich</a:t>
            </a:r>
            <a:br>
              <a:rPr lang="en-US" sz="2000" dirty="0" smtClean="0">
                <a:latin typeface="Arial" pitchFamily="34" charset="0"/>
                <a:cs typeface="Arial" pitchFamily="34" charset="0"/>
              </a:rPr>
            </a:b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Kompyuter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tajribasi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(model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tahlili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)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Стрелка вниз 13"/>
          <p:cNvSpPr/>
          <p:nvPr/>
        </p:nvSpPr>
        <p:spPr>
          <a:xfrm>
            <a:off x="3302420" y="4065680"/>
            <a:ext cx="484632" cy="256938"/>
          </a:xfrm>
          <a:prstGeom prst="downArrow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Прямоугольник 14"/>
          <p:cNvSpPr/>
          <p:nvPr/>
        </p:nvSpPr>
        <p:spPr>
          <a:xfrm>
            <a:off x="1518963" y="4352847"/>
            <a:ext cx="4027894" cy="63479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dirty="0" smtClean="0">
                <a:latin typeface="Arial" pitchFamily="34" charset="0"/>
                <a:cs typeface="Arial" pitchFamily="34" charset="0"/>
              </a:rPr>
              <a:t>4-bosqich</a:t>
            </a:r>
            <a:br>
              <a:rPr lang="en-US" sz="2000" dirty="0" smtClean="0">
                <a:latin typeface="Arial" pitchFamily="34" charset="0"/>
                <a:cs typeface="Arial" pitchFamily="34" charset="0"/>
              </a:rPr>
            </a:b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Natijalarni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tahlil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qilish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1765958" y="5322516"/>
            <a:ext cx="143911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mos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keladi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9" name="Прямая со стрелкой 18"/>
          <p:cNvCxnSpPr/>
          <p:nvPr/>
        </p:nvCxnSpPr>
        <p:spPr>
          <a:xfrm>
            <a:off x="3121051" y="5554413"/>
            <a:ext cx="574334" cy="755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2" name="Прямоугольник 21"/>
          <p:cNvSpPr/>
          <p:nvPr/>
        </p:nvSpPr>
        <p:spPr>
          <a:xfrm>
            <a:off x="4136968" y="5352745"/>
            <a:ext cx="139172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Maqsadlar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29" name="Прямая со стрелкой 28"/>
          <p:cNvCxnSpPr/>
          <p:nvPr/>
        </p:nvCxnSpPr>
        <p:spPr>
          <a:xfrm rot="10800000">
            <a:off x="5388163" y="2871670"/>
            <a:ext cx="1420716" cy="22671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6" name="Прямая соединительная линия 35"/>
          <p:cNvCxnSpPr/>
          <p:nvPr/>
        </p:nvCxnSpPr>
        <p:spPr>
          <a:xfrm rot="5400000">
            <a:off x="5928487" y="3782292"/>
            <a:ext cx="1753231" cy="7559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3" name="Прямая соединительная линия 42"/>
          <p:cNvCxnSpPr/>
          <p:nvPr/>
        </p:nvCxnSpPr>
        <p:spPr>
          <a:xfrm rot="10800000" flipV="1">
            <a:off x="5515872" y="4670241"/>
            <a:ext cx="1285450" cy="5669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9" name="Прямая со стрелкой 48"/>
          <p:cNvCxnSpPr/>
          <p:nvPr/>
        </p:nvCxnSpPr>
        <p:spPr>
          <a:xfrm rot="10800000">
            <a:off x="5539299" y="3740729"/>
            <a:ext cx="1269580" cy="7560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5" name="Стрелка вниз 54"/>
          <p:cNvSpPr/>
          <p:nvPr/>
        </p:nvSpPr>
        <p:spPr>
          <a:xfrm>
            <a:off x="3401921" y="1973644"/>
            <a:ext cx="484632" cy="256938"/>
          </a:xfrm>
          <a:prstGeom prst="downArrow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6" name="Стрелка вниз 55"/>
          <p:cNvSpPr/>
          <p:nvPr/>
        </p:nvSpPr>
        <p:spPr>
          <a:xfrm>
            <a:off x="3296123" y="3039184"/>
            <a:ext cx="484632" cy="256938"/>
          </a:xfrm>
          <a:prstGeom prst="downArrow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7" name="Стрелка вниз 56"/>
          <p:cNvSpPr/>
          <p:nvPr/>
        </p:nvSpPr>
        <p:spPr>
          <a:xfrm>
            <a:off x="2359051" y="5041796"/>
            <a:ext cx="484632" cy="256938"/>
          </a:xfrm>
          <a:prstGeom prst="downArrow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8" name="Стрелка вниз 57"/>
          <p:cNvSpPr/>
          <p:nvPr/>
        </p:nvSpPr>
        <p:spPr>
          <a:xfrm>
            <a:off x="4777300" y="5041796"/>
            <a:ext cx="484632" cy="256938"/>
          </a:xfrm>
          <a:prstGeom prst="downArrow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2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2" name="Rectangle 4"/>
          <p:cNvSpPr>
            <a:spLocks noGrp="1" noChangeArrowheads="1"/>
          </p:cNvSpPr>
          <p:nvPr>
            <p:ph type="title"/>
          </p:nvPr>
        </p:nvSpPr>
        <p:spPr>
          <a:xfrm>
            <a:off x="1140348" y="416196"/>
            <a:ext cx="5117106" cy="480131"/>
          </a:xfrm>
        </p:spPr>
        <p:txBody>
          <a:bodyPr/>
          <a:lstStyle/>
          <a:p>
            <a:pPr algn="r"/>
            <a:r>
              <a:rPr sz="2800" b="1" spc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sz="2800" b="1" spc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Operatsiyalarni tadqiq qilish</a:t>
            </a:r>
            <a:endParaRPr lang="ru-RU" sz="2800" b="1" spc="0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7347" name="Номер слайда 6"/>
          <p:cNvSpPr>
            <a:spLocks noGrp="1"/>
          </p:cNvSpPr>
          <p:nvPr>
            <p:ph type="sldNum" sz="quarter" idx="4294967295"/>
          </p:nvPr>
        </p:nvSpPr>
        <p:spPr>
          <a:xfrm>
            <a:off x="1118440" y="5660212"/>
            <a:ext cx="604562" cy="510099"/>
          </a:xfrm>
          <a:noFill/>
        </p:spPr>
        <p:txBody>
          <a:bodyPr/>
          <a:lstStyle/>
          <a:p>
            <a:fld id="{0C684604-35A0-487B-9ABD-3C22894095EC}" type="slidenum">
              <a:rPr lang="ru-RU" sz="2800" b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pPr/>
              <a:t>20</a:t>
            </a:fld>
            <a:endParaRPr lang="ru-RU" sz="28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996082" y="4815516"/>
            <a:ext cx="51244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 smtClean="0"/>
          </a:p>
          <a:p>
            <a:r>
              <a:rPr lang="en-US" dirty="0" err="1" smtClean="0"/>
              <a:t>Manba</a:t>
            </a:r>
            <a:r>
              <a:rPr lang="en-US" dirty="0"/>
              <a:t>: </a:t>
            </a:r>
            <a:r>
              <a:rPr lang="en-US" dirty="0" err="1"/>
              <a:t>Adabiyot</a:t>
            </a:r>
            <a:r>
              <a:rPr lang="en-US" dirty="0"/>
              <a:t> </a:t>
            </a:r>
            <a:r>
              <a:rPr lang="en-US" dirty="0" err="1"/>
              <a:t>tahlili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shahsiy</a:t>
            </a:r>
            <a:r>
              <a:rPr lang="en-US" dirty="0"/>
              <a:t> </a:t>
            </a:r>
            <a:r>
              <a:rPr lang="en-US" dirty="0" err="1"/>
              <a:t>ma’lumotlar</a:t>
            </a:r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1371600" y="1304925"/>
            <a:ext cx="74961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23" name="TextBox 22"/>
          <p:cNvSpPr txBox="1"/>
          <p:nvPr/>
        </p:nvSpPr>
        <p:spPr>
          <a:xfrm>
            <a:off x="1142114" y="1239887"/>
            <a:ext cx="7103604" cy="31854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Operatsiyalarni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o'rganish-turli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tashkiliy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                                  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tizimlarni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eng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samarali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boshqarish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usullarini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                    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ishlab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chiqish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va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amaliy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qo'llash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bilan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pPr algn="just">
              <a:spcAft>
                <a:spcPts val="600"/>
              </a:spcAft>
            </a:pP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shug'ullanadigan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ilmiy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intizom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algn="just"/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Operatsiyalarni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tadqiq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qilishning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maqsadi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        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boshqaruvni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tashkil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etish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bo'yicha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qabul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          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qilingan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qarorlarni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miqdoriy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asoslashdir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.</a:t>
            </a:r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2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2" name="Rectangle 4"/>
          <p:cNvSpPr>
            <a:spLocks noGrp="1" noChangeArrowheads="1"/>
          </p:cNvSpPr>
          <p:nvPr>
            <p:ph type="title"/>
          </p:nvPr>
        </p:nvSpPr>
        <p:spPr>
          <a:xfrm>
            <a:off x="3038748" y="416196"/>
            <a:ext cx="3154004" cy="480131"/>
          </a:xfrm>
        </p:spPr>
        <p:txBody>
          <a:bodyPr/>
          <a:lstStyle/>
          <a:p>
            <a:pPr algn="r"/>
            <a:r>
              <a:rPr sz="2800" b="1" spc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sz="2800" b="1" spc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KMT va Tadqiqot</a:t>
            </a:r>
            <a:endParaRPr lang="ru-RU" sz="2800" b="1" spc="0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7347" name="Номер слайда 6"/>
          <p:cNvSpPr>
            <a:spLocks noGrp="1"/>
          </p:cNvSpPr>
          <p:nvPr>
            <p:ph type="sldNum" sz="quarter" idx="4294967295"/>
          </p:nvPr>
        </p:nvSpPr>
        <p:spPr>
          <a:xfrm>
            <a:off x="1049892" y="6347901"/>
            <a:ext cx="649904" cy="510099"/>
          </a:xfrm>
          <a:noFill/>
        </p:spPr>
        <p:txBody>
          <a:bodyPr/>
          <a:lstStyle/>
          <a:p>
            <a:fld id="{0C684604-35A0-487B-9ABD-3C22894095EC}" type="slidenum">
              <a:rPr lang="ru-RU" sz="2800" b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pPr/>
              <a:t>21</a:t>
            </a:fld>
            <a:endParaRPr lang="ru-RU" sz="28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047150" y="5361159"/>
            <a:ext cx="780640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/>
              <a:t>Manba</a:t>
            </a:r>
            <a:r>
              <a:rPr lang="en-US" dirty="0" smtClean="0"/>
              <a:t>: </a:t>
            </a:r>
            <a:r>
              <a:rPr lang="ru-RU" dirty="0" err="1" smtClean="0"/>
              <a:t>Гурковская</a:t>
            </a:r>
            <a:r>
              <a:rPr lang="ru-RU" dirty="0" smtClean="0"/>
              <a:t> С. С., Красовский С. С. Применение современных систем инженерного анализа при проектировании оборудования // Вестник ДГМА. – 2019. – № 2 (46). – C. 118–122.</a:t>
            </a:r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1371600" y="1304925"/>
            <a:ext cx="74961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23" name="TextBox 22"/>
          <p:cNvSpPr txBox="1"/>
          <p:nvPr/>
        </p:nvSpPr>
        <p:spPr>
          <a:xfrm>
            <a:off x="1048620" y="1074702"/>
            <a:ext cx="7481455" cy="42319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CET (MKE, FEA)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asosida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muhandislik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tahlili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dasturlari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analitik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bog'liqlik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qonunlariga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mos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kelmaydigan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tuzilmalarni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yetarlicha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tezkorlik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va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aniqlik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bilan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baholashga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imkon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beradi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. </a:t>
            </a:r>
          </a:p>
          <a:p>
            <a:pPr>
              <a:spcAft>
                <a:spcPts val="600"/>
              </a:spcAft>
            </a:pP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Kompyuter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yordamida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loyihalash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tizimlarining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to'liq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   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to'plamidan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foydalanish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mahsulotning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moddiy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sarfini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20-25%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ga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ishlab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chiqarish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xarajatlarini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15-20%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ga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kamaytirishga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mahsulotni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yaratish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tsiklini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taxminan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2 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baravar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kamaytirishga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mahsulot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sifatini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oshirishga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va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natijada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korxonaning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raqobatbardoshligini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oshirishga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imkon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beradi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.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2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2" name="Rectangle 4"/>
          <p:cNvSpPr>
            <a:spLocks noGrp="1" noChangeArrowheads="1"/>
          </p:cNvSpPr>
          <p:nvPr>
            <p:ph type="title"/>
          </p:nvPr>
        </p:nvSpPr>
        <p:spPr>
          <a:xfrm>
            <a:off x="2057032" y="416196"/>
            <a:ext cx="4200444" cy="480131"/>
          </a:xfrm>
        </p:spPr>
        <p:txBody>
          <a:bodyPr/>
          <a:lstStyle/>
          <a:p>
            <a:pPr algn="r"/>
            <a:r>
              <a:rPr sz="2800" b="1" spc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KMT: amaliy tadqiqotda</a:t>
            </a:r>
            <a:endParaRPr lang="ru-RU" sz="2800" b="1" spc="0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7347" name="Номер слайда 6"/>
          <p:cNvSpPr>
            <a:spLocks noGrp="1"/>
          </p:cNvSpPr>
          <p:nvPr>
            <p:ph type="sldNum" sz="quarter" idx="4294967295"/>
          </p:nvPr>
        </p:nvSpPr>
        <p:spPr>
          <a:xfrm>
            <a:off x="906843" y="6015392"/>
            <a:ext cx="695246" cy="510099"/>
          </a:xfrm>
          <a:noFill/>
        </p:spPr>
        <p:txBody>
          <a:bodyPr/>
          <a:lstStyle/>
          <a:p>
            <a:fld id="{0C684604-35A0-487B-9ABD-3C22894095EC}" type="slidenum">
              <a:rPr lang="ru-RU" sz="2800" b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pPr/>
              <a:t>22</a:t>
            </a:fld>
            <a:endParaRPr lang="ru-RU" sz="28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78374" y="4898643"/>
            <a:ext cx="754191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>
                <a:latin typeface="Arial" pitchFamily="34" charset="0"/>
                <a:cs typeface="Arial" pitchFamily="34" charset="0"/>
              </a:rPr>
              <a:t>Manba</a:t>
            </a:r>
            <a:r>
              <a:rPr lang="en-US" dirty="0">
                <a:latin typeface="Arial" pitchFamily="34" charset="0"/>
                <a:cs typeface="Arial" pitchFamily="34" charset="0"/>
              </a:rPr>
              <a:t>: 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Дубровский Р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.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В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.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 Применение CAE-систем в научных исследованиях и образовательном процессе // Вестник РУДН. Серия: Инженерные исследования. 2010. №3. </a:t>
            </a:r>
            <a:r>
              <a:rPr lang="ru-RU" dirty="0" smtClean="0">
                <a:latin typeface="Arial" pitchFamily="34" charset="0"/>
                <a:cs typeface="Arial" pitchFamily="34" charset="0"/>
                <a:hlinkClick r:id="rId2"/>
              </a:rPr>
              <a:t>https://cyberleninka.ru/article/n/primenenie-cae-sistem-v-nauchnyh-issledovaniyah-i-obrazovatelnom-protsesse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 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371600" y="1304925"/>
            <a:ext cx="74961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23" name="TextBox 22"/>
          <p:cNvSpPr txBox="1"/>
          <p:nvPr/>
        </p:nvSpPr>
        <p:spPr>
          <a:xfrm>
            <a:off x="1034577" y="1137298"/>
            <a:ext cx="7164058" cy="3616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spcAft>
                <a:spcPts val="600"/>
              </a:spcAft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KMT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kompyuter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dasturlari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asosan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yangi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     </a:t>
            </a:r>
            <a:r>
              <a:rPr lang="ru-RU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texnikalarni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yaratishga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qaratilgan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amaliy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    </a:t>
            </a:r>
            <a:r>
              <a:rPr lang="ru-RU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tadqiqotlar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yechimlar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loyihalar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va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texnologiyalarni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ishlab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chiqishda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foydalaniladi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. </a:t>
            </a:r>
          </a:p>
          <a:p>
            <a:pPr algn="just">
              <a:spcAft>
                <a:spcPts val="600"/>
              </a:spcAft>
            </a:pP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Quyida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tegishli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adabiy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manbalarga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tayanib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tadqiqotchilar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tomonidan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hal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qilingan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                   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an’anaviy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vazifalar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ishlatilgan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KMT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vositasi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ko'rsatilgan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va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qisqacha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xulosa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keltirilgan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.</a:t>
            </a:r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2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2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2" name="Rectangle 4"/>
          <p:cNvSpPr>
            <a:spLocks noGrp="1" noChangeArrowheads="1"/>
          </p:cNvSpPr>
          <p:nvPr>
            <p:ph type="title"/>
          </p:nvPr>
        </p:nvSpPr>
        <p:spPr>
          <a:xfrm>
            <a:off x="2057032" y="416196"/>
            <a:ext cx="4200444" cy="480131"/>
          </a:xfrm>
        </p:spPr>
        <p:txBody>
          <a:bodyPr/>
          <a:lstStyle/>
          <a:p>
            <a:pPr algn="r"/>
            <a:r>
              <a:rPr sz="2800" b="1" spc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KMT: amaliy tadqiqotda</a:t>
            </a:r>
            <a:endParaRPr lang="ru-RU" sz="2800" b="1" spc="0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7347" name="Номер слайда 6"/>
          <p:cNvSpPr>
            <a:spLocks noGrp="1"/>
          </p:cNvSpPr>
          <p:nvPr>
            <p:ph type="sldNum" sz="quarter" idx="4294967295"/>
          </p:nvPr>
        </p:nvSpPr>
        <p:spPr>
          <a:xfrm>
            <a:off x="1133554" y="5682883"/>
            <a:ext cx="695246" cy="510099"/>
          </a:xfrm>
          <a:noFill/>
        </p:spPr>
        <p:txBody>
          <a:bodyPr/>
          <a:lstStyle/>
          <a:p>
            <a:fld id="{0C684604-35A0-487B-9ABD-3C22894095EC}" type="slidenum">
              <a:rPr lang="ru-RU" sz="2800" b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pPr/>
              <a:t>23</a:t>
            </a:fld>
            <a:endParaRPr lang="ru-RU" sz="28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78374" y="4399879"/>
            <a:ext cx="754191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>
                <a:latin typeface="Arial" pitchFamily="34" charset="0"/>
                <a:cs typeface="Arial" pitchFamily="34" charset="0"/>
              </a:rPr>
              <a:t>Manba</a:t>
            </a:r>
            <a:r>
              <a:rPr lang="en-US" dirty="0">
                <a:latin typeface="Arial" pitchFamily="34" charset="0"/>
                <a:cs typeface="Arial" pitchFamily="34" charset="0"/>
              </a:rPr>
              <a:t>: 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Дубровский Р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.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В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.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 Применение CAE-систем в научных исследованиях и образовательном процессе // Вестник РУДН. Серия: Инженерные исследования. 2010. №3. </a:t>
            </a:r>
            <a:r>
              <a:rPr lang="ru-RU" dirty="0" smtClean="0">
                <a:latin typeface="Arial" pitchFamily="34" charset="0"/>
                <a:cs typeface="Arial" pitchFamily="34" charset="0"/>
                <a:hlinkClick r:id="rId2"/>
              </a:rPr>
              <a:t>https://cyberleninka.ru/article/n/primenenie-cae-sistem-v-nauchnyh-issledovaniyah-i-obrazovatelnom-protsesse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 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371600" y="1304925"/>
            <a:ext cx="74961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23" name="TextBox 22"/>
          <p:cNvSpPr txBox="1"/>
          <p:nvPr/>
        </p:nvSpPr>
        <p:spPr>
          <a:xfrm>
            <a:off x="702804" y="1080654"/>
            <a:ext cx="7164058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spcAft>
                <a:spcPts val="600"/>
              </a:spcAft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M</a:t>
            </a:r>
            <a:r>
              <a:rPr lang="ru-RU" sz="2400" dirty="0" err="1" smtClean="0">
                <a:latin typeface="Arial" pitchFamily="34" charset="0"/>
                <a:cs typeface="Arial" pitchFamily="34" charset="0"/>
              </a:rPr>
              <a:t>uhandislik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2400" dirty="0" err="1" smtClean="0">
                <a:latin typeface="Arial" pitchFamily="34" charset="0"/>
                <a:cs typeface="Arial" pitchFamily="34" charset="0"/>
              </a:rPr>
              <a:t>mahsulotlarni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2400" dirty="0" err="1" smtClean="0">
                <a:latin typeface="Arial" pitchFamily="34" charset="0"/>
                <a:cs typeface="Arial" pitchFamily="34" charset="0"/>
              </a:rPr>
              <a:t>loyihalash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2400" dirty="0" err="1" smtClean="0">
                <a:latin typeface="Arial" pitchFamily="34" charset="0"/>
                <a:cs typeface="Arial" pitchFamily="34" charset="0"/>
              </a:rPr>
              <a:t>va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2400" dirty="0" err="1" smtClean="0">
                <a:latin typeface="Arial" pitchFamily="34" charset="0"/>
                <a:cs typeface="Arial" pitchFamily="34" charset="0"/>
              </a:rPr>
              <a:t>ishlab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           </a:t>
            </a:r>
            <a:r>
              <a:rPr lang="ru-RU" sz="2400" dirty="0" err="1" smtClean="0">
                <a:latin typeface="Arial" pitchFamily="34" charset="0"/>
                <a:cs typeface="Arial" pitchFamily="34" charset="0"/>
              </a:rPr>
              <a:t>chiqarish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2400" dirty="0" err="1" smtClean="0">
                <a:latin typeface="Arial" pitchFamily="34" charset="0"/>
                <a:cs typeface="Arial" pitchFamily="34" charset="0"/>
              </a:rPr>
              <a:t>jarayonida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KMT </a:t>
            </a:r>
            <a:r>
              <a:rPr lang="ru-RU" sz="2400" dirty="0" err="1" smtClean="0">
                <a:latin typeface="Arial" pitchFamily="34" charset="0"/>
                <a:cs typeface="Arial" pitchFamily="34" charset="0"/>
              </a:rPr>
              <a:t>dasturlari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2400" dirty="0" err="1" smtClean="0">
                <a:latin typeface="Arial" pitchFamily="34" charset="0"/>
                <a:cs typeface="Arial" pitchFamily="34" charset="0"/>
              </a:rPr>
              <a:t>raqamli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> 3D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    </a:t>
            </a:r>
            <a:r>
              <a:rPr lang="ru-RU" sz="2400" dirty="0" err="1" smtClean="0">
                <a:latin typeface="Arial" pitchFamily="34" charset="0"/>
                <a:cs typeface="Arial" pitchFamily="34" charset="0"/>
              </a:rPr>
              <a:t>modelning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2400" dirty="0" err="1" smtClean="0">
                <a:latin typeface="Arial" pitchFamily="34" charset="0"/>
                <a:cs typeface="Arial" pitchFamily="34" charset="0"/>
              </a:rPr>
              <a:t>magistral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2400" dirty="0" err="1" smtClean="0">
                <a:latin typeface="Arial" pitchFamily="34" charset="0"/>
                <a:cs typeface="Arial" pitchFamily="34" charset="0"/>
              </a:rPr>
              <a:t>harakatidan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2400" dirty="0" err="1" smtClean="0">
                <a:latin typeface="Arial" pitchFamily="34" charset="0"/>
                <a:cs typeface="Arial" pitchFamily="34" charset="0"/>
              </a:rPr>
              <a:t>tashqarida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bo’lib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qoladi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ru-RU" sz="2400" dirty="0" err="1" smtClean="0">
                <a:latin typeface="Arial" pitchFamily="34" charset="0"/>
                <a:cs typeface="Arial" pitchFamily="34" charset="0"/>
              </a:rPr>
              <a:t>ular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2400" dirty="0" err="1" smtClean="0">
                <a:latin typeface="Arial" pitchFamily="34" charset="0"/>
                <a:cs typeface="Arial" pitchFamily="34" charset="0"/>
              </a:rPr>
              <a:t>o'zlari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2400" dirty="0" err="1" smtClean="0">
                <a:latin typeface="Arial" pitchFamily="34" charset="0"/>
                <a:cs typeface="Arial" pitchFamily="34" charset="0"/>
              </a:rPr>
              <a:t>geometriyada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2400" dirty="0" err="1" smtClean="0">
                <a:latin typeface="Arial" pitchFamily="34" charset="0"/>
                <a:cs typeface="Arial" pitchFamily="34" charset="0"/>
              </a:rPr>
              <a:t>tarjima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2400" dirty="0" err="1" smtClean="0">
                <a:latin typeface="Arial" pitchFamily="34" charset="0"/>
                <a:cs typeface="Arial" pitchFamily="34" charset="0"/>
              </a:rPr>
              <a:t>qilingan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   </a:t>
            </a:r>
            <a:r>
              <a:rPr lang="ru-RU" sz="2400" dirty="0" err="1" smtClean="0">
                <a:latin typeface="Arial" pitchFamily="34" charset="0"/>
                <a:cs typeface="Arial" pitchFamily="34" charset="0"/>
              </a:rPr>
              <a:t>o'zgarishlarni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2400" dirty="0" err="1" smtClean="0">
                <a:latin typeface="Arial" pitchFamily="34" charset="0"/>
                <a:cs typeface="Arial" pitchFamily="34" charset="0"/>
              </a:rPr>
              <a:t>amalga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2400" dirty="0" err="1" smtClean="0">
                <a:latin typeface="Arial" pitchFamily="34" charset="0"/>
                <a:cs typeface="Arial" pitchFamily="34" charset="0"/>
              </a:rPr>
              <a:t>oshirmaydilar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2400" dirty="0" err="1" smtClean="0">
                <a:latin typeface="Arial" pitchFamily="34" charset="0"/>
                <a:cs typeface="Arial" pitchFamily="34" charset="0"/>
              </a:rPr>
              <a:t>va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2400" dirty="0" err="1" smtClean="0">
                <a:latin typeface="Arial" pitchFamily="34" charset="0"/>
                <a:cs typeface="Arial" pitchFamily="34" charset="0"/>
              </a:rPr>
              <a:t>aslida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loyihani</a:t>
            </a:r>
            <a:r>
              <a:rPr lang="ru-RU" sz="2400" dirty="0" err="1" smtClean="0">
                <a:latin typeface="Arial" pitchFamily="34" charset="0"/>
                <a:cs typeface="Arial" pitchFamily="34" charset="0"/>
              </a:rPr>
              <a:t>ning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2400" dirty="0" err="1" smtClean="0">
                <a:latin typeface="Arial" pitchFamily="34" charset="0"/>
                <a:cs typeface="Arial" pitchFamily="34" charset="0"/>
              </a:rPr>
              <a:t>funktsional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2400" dirty="0" err="1" smtClean="0">
                <a:latin typeface="Arial" pitchFamily="34" charset="0"/>
                <a:cs typeface="Arial" pitchFamily="34" charset="0"/>
              </a:rPr>
              <a:t>yaroqliligini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2400" dirty="0" err="1" smtClean="0">
                <a:latin typeface="Arial" pitchFamily="34" charset="0"/>
                <a:cs typeface="Arial" pitchFamily="34" charset="0"/>
              </a:rPr>
              <a:t>tekshirish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2400" dirty="0" err="1" smtClean="0">
                <a:latin typeface="Arial" pitchFamily="34" charset="0"/>
                <a:cs typeface="Arial" pitchFamily="34" charset="0"/>
              </a:rPr>
              <a:t>yoki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                           </a:t>
            </a:r>
            <a:r>
              <a:rPr lang="ru-RU" sz="2400" dirty="0" err="1" smtClean="0">
                <a:latin typeface="Arial" pitchFamily="34" charset="0"/>
                <a:cs typeface="Arial" pitchFamily="34" charset="0"/>
              </a:rPr>
              <a:t>qismlarni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2400" dirty="0" err="1" smtClean="0">
                <a:latin typeface="Arial" pitchFamily="34" charset="0"/>
                <a:cs typeface="Arial" pitchFamily="34" charset="0"/>
              </a:rPr>
              <a:t>ishlab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2400" dirty="0" err="1" smtClean="0">
                <a:latin typeface="Arial" pitchFamily="34" charset="0"/>
                <a:cs typeface="Arial" pitchFamily="34" charset="0"/>
              </a:rPr>
              <a:t>chiqarishning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2400" dirty="0" err="1" smtClean="0">
                <a:latin typeface="Arial" pitchFamily="34" charset="0"/>
                <a:cs typeface="Arial" pitchFamily="34" charset="0"/>
              </a:rPr>
              <a:t>texnologik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                                 </a:t>
            </a:r>
            <a:r>
              <a:rPr lang="ru-RU" sz="2400" dirty="0" err="1" smtClean="0">
                <a:latin typeface="Arial" pitchFamily="34" charset="0"/>
                <a:cs typeface="Arial" pitchFamily="34" charset="0"/>
              </a:rPr>
              <a:t>parametrlarini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2400" dirty="0" err="1" smtClean="0">
                <a:latin typeface="Arial" pitchFamily="34" charset="0"/>
                <a:cs typeface="Arial" pitchFamily="34" charset="0"/>
              </a:rPr>
              <a:t>optimallashtirish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2400" dirty="0" err="1" smtClean="0">
                <a:latin typeface="Arial" pitchFamily="34" charset="0"/>
                <a:cs typeface="Arial" pitchFamily="34" charset="0"/>
              </a:rPr>
              <a:t>vositasidir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.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2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2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2" name="Rectangle 4"/>
          <p:cNvSpPr>
            <a:spLocks noGrp="1" noChangeArrowheads="1"/>
          </p:cNvSpPr>
          <p:nvPr>
            <p:ph type="title"/>
          </p:nvPr>
        </p:nvSpPr>
        <p:spPr>
          <a:xfrm>
            <a:off x="2057032" y="416196"/>
            <a:ext cx="4200444" cy="480131"/>
          </a:xfrm>
        </p:spPr>
        <p:txBody>
          <a:bodyPr/>
          <a:lstStyle/>
          <a:p>
            <a:pPr algn="r"/>
            <a:r>
              <a:rPr sz="2800" b="1" spc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KMT: amaliy tadqiqotda</a:t>
            </a:r>
            <a:endParaRPr lang="ru-RU" sz="2800" b="1" spc="0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7347" name="Номер слайда 6"/>
          <p:cNvSpPr>
            <a:spLocks noGrp="1"/>
          </p:cNvSpPr>
          <p:nvPr>
            <p:ph type="sldNum" sz="quarter" idx="4294967295"/>
          </p:nvPr>
        </p:nvSpPr>
        <p:spPr>
          <a:xfrm>
            <a:off x="1156226" y="6068291"/>
            <a:ext cx="695246" cy="510099"/>
          </a:xfrm>
          <a:noFill/>
        </p:spPr>
        <p:txBody>
          <a:bodyPr/>
          <a:lstStyle/>
          <a:p>
            <a:fld id="{0C684604-35A0-487B-9ABD-3C22894095EC}" type="slidenum">
              <a:rPr lang="ru-RU" sz="2800" b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pPr/>
              <a:t>24</a:t>
            </a:fld>
            <a:endParaRPr lang="ru-RU" sz="28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134424" y="4869485"/>
            <a:ext cx="761748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/>
              <a:t>Manba</a:t>
            </a:r>
            <a:r>
              <a:rPr lang="en-US" dirty="0" smtClean="0"/>
              <a:t>: </a:t>
            </a:r>
            <a:r>
              <a:rPr lang="ru-RU" dirty="0" err="1" smtClean="0"/>
              <a:t>Огородникова</a:t>
            </a:r>
            <a:r>
              <a:rPr lang="ru-RU" dirty="0" smtClean="0"/>
              <a:t> О. М. Исследовательская роль программ </a:t>
            </a:r>
            <a:r>
              <a:rPr lang="en-US" dirty="0" smtClean="0"/>
              <a:t>    </a:t>
            </a:r>
            <a:r>
              <a:rPr lang="ru-RU" dirty="0" smtClean="0"/>
              <a:t>САЕ в сквозных технологиях CAD/CAE/CAM.//Вестник машиностроения, 2012, №1, с.25-31., </a:t>
            </a:r>
            <a:r>
              <a:rPr lang="en-US" dirty="0" smtClean="0">
                <a:hlinkClick r:id="rId2"/>
              </a:rPr>
              <a:t>https://elar.urfu.ru/bitstream/10995/22392/1/ogorodnikova_2012.pdf</a:t>
            </a:r>
            <a:r>
              <a:rPr lang="ru-RU" dirty="0" smtClean="0"/>
              <a:t> 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371600" y="1304925"/>
            <a:ext cx="74961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23" name="TextBox 22"/>
          <p:cNvSpPr txBox="1"/>
          <p:nvPr/>
        </p:nvSpPr>
        <p:spPr>
          <a:xfrm>
            <a:off x="1075038" y="1113022"/>
            <a:ext cx="7164058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latin typeface="Arial" pitchFamily="34" charset="0"/>
                <a:cs typeface="Arial" pitchFamily="34" charset="0"/>
              </a:rPr>
              <a:t>KMT </a:t>
            </a:r>
            <a:r>
              <a:rPr lang="ru-RU" sz="2400" dirty="0" err="1" smtClean="0">
                <a:latin typeface="Arial" pitchFamily="34" charset="0"/>
                <a:cs typeface="Arial" pitchFamily="34" charset="0"/>
              </a:rPr>
              <a:t>maqsadi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2400" dirty="0" err="1" smtClean="0">
                <a:latin typeface="Arial" pitchFamily="34" charset="0"/>
                <a:cs typeface="Arial" pitchFamily="34" charset="0"/>
              </a:rPr>
              <a:t>yangi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loyihani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2400" dirty="0" err="1" smtClean="0">
                <a:latin typeface="Arial" pitchFamily="34" charset="0"/>
                <a:cs typeface="Arial" pitchFamily="34" charset="0"/>
              </a:rPr>
              <a:t>sintez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2400" dirty="0" err="1" smtClean="0">
                <a:latin typeface="Arial" pitchFamily="34" charset="0"/>
                <a:cs typeface="Arial" pitchFamily="34" charset="0"/>
              </a:rPr>
              <a:t>qilish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2400" dirty="0" err="1" smtClean="0">
                <a:latin typeface="Arial" pitchFamily="34" charset="0"/>
                <a:cs typeface="Arial" pitchFamily="34" charset="0"/>
              </a:rPr>
              <a:t>emas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    </a:t>
            </a:r>
            <a:r>
              <a:rPr lang="ru-RU" sz="2400" dirty="0" err="1" smtClean="0">
                <a:latin typeface="Arial" pitchFamily="34" charset="0"/>
                <a:cs typeface="Arial" pitchFamily="34" charset="0"/>
              </a:rPr>
              <a:t>balki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2400" dirty="0" err="1" smtClean="0">
                <a:latin typeface="Arial" pitchFamily="34" charset="0"/>
                <a:cs typeface="Arial" pitchFamily="34" charset="0"/>
              </a:rPr>
              <a:t>ilmiy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2400" dirty="0" err="1" smtClean="0">
                <a:latin typeface="Arial" pitchFamily="34" charset="0"/>
                <a:cs typeface="Arial" pitchFamily="34" charset="0"/>
              </a:rPr>
              <a:t>tadqiqotda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y 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>- </a:t>
            </a:r>
            <a:r>
              <a:rPr lang="ru-RU" sz="2400" dirty="0" err="1" smtClean="0">
                <a:latin typeface="Arial" pitchFamily="34" charset="0"/>
                <a:cs typeface="Arial" pitchFamily="34" charset="0"/>
              </a:rPr>
              <a:t>mahsulotning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2400" dirty="0" err="1" smtClean="0">
                <a:latin typeface="Arial" pitchFamily="34" charset="0"/>
                <a:cs typeface="Arial" pitchFamily="34" charset="0"/>
              </a:rPr>
              <a:t>xususiyatlari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2400" dirty="0" err="1" smtClean="0">
                <a:latin typeface="Arial" pitchFamily="34" charset="0"/>
                <a:cs typeface="Arial" pitchFamily="34" charset="0"/>
              </a:rPr>
              <a:t>to'g'risida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2400" dirty="0" err="1" smtClean="0">
                <a:latin typeface="Arial" pitchFamily="34" charset="0"/>
                <a:cs typeface="Arial" pitchFamily="34" charset="0"/>
              </a:rPr>
              <a:t>yangi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2400" dirty="0" err="1" smtClean="0">
                <a:latin typeface="Arial" pitchFamily="34" charset="0"/>
                <a:cs typeface="Arial" pitchFamily="34" charset="0"/>
              </a:rPr>
              <a:t>bilimlarni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2400" dirty="0" err="1" smtClean="0">
                <a:latin typeface="Arial" pitchFamily="34" charset="0"/>
                <a:cs typeface="Arial" pitchFamily="34" charset="0"/>
              </a:rPr>
              <a:t>olish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>. </a:t>
            </a: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r>
              <a:rPr lang="en-US" sz="2400" dirty="0" smtClean="0">
                <a:latin typeface="Arial" pitchFamily="34" charset="0"/>
                <a:cs typeface="Arial" pitchFamily="34" charset="0"/>
              </a:rPr>
              <a:t>I</a:t>
            </a:r>
            <a:r>
              <a:rPr lang="ru-RU" sz="2400" dirty="0" err="1" smtClean="0">
                <a:latin typeface="Arial" pitchFamily="34" charset="0"/>
                <a:cs typeface="Arial" pitchFamily="34" charset="0"/>
              </a:rPr>
              <a:t>lmiy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2400" dirty="0" err="1" smtClean="0">
                <a:latin typeface="Arial" pitchFamily="34" charset="0"/>
                <a:cs typeface="Arial" pitchFamily="34" charset="0"/>
              </a:rPr>
              <a:t>tadqiqotlar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qabi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KMT m</a:t>
            </a:r>
            <a:r>
              <a:rPr lang="ru-RU" sz="2400" dirty="0" err="1" smtClean="0">
                <a:latin typeface="Arial" pitchFamily="34" charset="0"/>
                <a:cs typeface="Arial" pitchFamily="34" charset="0"/>
              </a:rPr>
              <a:t>etodologiyasi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              </a:t>
            </a:r>
            <a:r>
              <a:rPr lang="ru-RU" sz="2400" dirty="0" err="1" smtClean="0">
                <a:latin typeface="Arial" pitchFamily="34" charset="0"/>
                <a:cs typeface="Arial" pitchFamily="34" charset="0"/>
              </a:rPr>
              <a:t>muammoni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2400" dirty="0" err="1" smtClean="0">
                <a:latin typeface="Arial" pitchFamily="34" charset="0"/>
                <a:cs typeface="Arial" pitchFamily="34" charset="0"/>
              </a:rPr>
              <a:t>shakllantirish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ru-RU" sz="2400" dirty="0" err="1" smtClean="0">
                <a:latin typeface="Arial" pitchFamily="34" charset="0"/>
                <a:cs typeface="Arial" pitchFamily="34" charset="0"/>
              </a:rPr>
              <a:t>hal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2400" dirty="0" err="1" smtClean="0">
                <a:latin typeface="Arial" pitchFamily="34" charset="0"/>
                <a:cs typeface="Arial" pitchFamily="34" charset="0"/>
              </a:rPr>
              <a:t>qilish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2400" dirty="0" err="1" smtClean="0">
                <a:latin typeface="Arial" pitchFamily="34" charset="0"/>
                <a:cs typeface="Arial" pitchFamily="34" charset="0"/>
              </a:rPr>
              <a:t>usullari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2400" dirty="0" err="1" smtClean="0">
                <a:latin typeface="Arial" pitchFamily="34" charset="0"/>
                <a:cs typeface="Arial" pitchFamily="34" charset="0"/>
              </a:rPr>
              <a:t>va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                </a:t>
            </a:r>
            <a:r>
              <a:rPr lang="ru-RU" sz="2400" dirty="0" err="1" smtClean="0">
                <a:latin typeface="Arial" pitchFamily="34" charset="0"/>
                <a:cs typeface="Arial" pitchFamily="34" charset="0"/>
              </a:rPr>
              <a:t>natijalarni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2400" dirty="0" err="1" smtClean="0">
                <a:latin typeface="Arial" pitchFamily="34" charset="0"/>
                <a:cs typeface="Arial" pitchFamily="34" charset="0"/>
              </a:rPr>
              <a:t>talqin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2400" dirty="0" err="1" smtClean="0">
                <a:latin typeface="Arial" pitchFamily="34" charset="0"/>
                <a:cs typeface="Arial" pitchFamily="34" charset="0"/>
              </a:rPr>
              <a:t>qilish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2400" dirty="0" err="1" smtClean="0">
                <a:latin typeface="Arial" pitchFamily="34" charset="0"/>
                <a:cs typeface="Arial" pitchFamily="34" charset="0"/>
              </a:rPr>
              <a:t>nuqtai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2400" dirty="0" err="1" smtClean="0">
                <a:latin typeface="Arial" pitchFamily="34" charset="0"/>
                <a:cs typeface="Arial" pitchFamily="34" charset="0"/>
              </a:rPr>
              <a:t>nazaridan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loyihani</a:t>
            </a:r>
            <a:r>
              <a:rPr lang="ru-RU" sz="2400" dirty="0" err="1" smtClean="0">
                <a:latin typeface="Arial" pitchFamily="34" charset="0"/>
                <a:cs typeface="Arial" pitchFamily="34" charset="0"/>
              </a:rPr>
              <a:t>ning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2400" dirty="0" err="1" smtClean="0">
                <a:latin typeface="Arial" pitchFamily="34" charset="0"/>
                <a:cs typeface="Arial" pitchFamily="34" charset="0"/>
              </a:rPr>
              <a:t>asosiy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2400" dirty="0" err="1" smtClean="0">
                <a:latin typeface="Arial" pitchFamily="34" charset="0"/>
                <a:cs typeface="Arial" pitchFamily="34" charset="0"/>
              </a:rPr>
              <a:t>tamoyillaridan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2400" dirty="0" err="1" smtClean="0">
                <a:latin typeface="Arial" pitchFamily="34" charset="0"/>
                <a:cs typeface="Arial" pitchFamily="34" charset="0"/>
              </a:rPr>
              <a:t>tubdan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2400" dirty="0" err="1" smtClean="0">
                <a:latin typeface="Arial" pitchFamily="34" charset="0"/>
                <a:cs typeface="Arial" pitchFamily="34" charset="0"/>
              </a:rPr>
              <a:t>farq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2400" dirty="0" err="1" smtClean="0">
                <a:latin typeface="Arial" pitchFamily="34" charset="0"/>
                <a:cs typeface="Arial" pitchFamily="34" charset="0"/>
              </a:rPr>
              <a:t>qiladi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r>
              <a:rPr lang="ru-RU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Kompyuter</a:t>
            </a:r>
            <a:r>
              <a:rPr lang="ru-RU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muhandisligi</a:t>
            </a:r>
            <a:r>
              <a:rPr lang="ru-RU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tahlili</a:t>
            </a:r>
            <a:r>
              <a:rPr lang="ru-RU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aslida</a:t>
            </a:r>
            <a:r>
              <a:rPr lang="ru-RU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hisoblash</a:t>
            </a:r>
            <a:r>
              <a:rPr lang="ru-RU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      </a:t>
            </a:r>
            <a:r>
              <a:rPr lang="ru-RU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tajribasi</a:t>
            </a:r>
            <a:r>
              <a:rPr lang="ru-RU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bo'lib</a:t>
            </a:r>
            <a:r>
              <a:rPr lang="ru-RU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KMT </a:t>
            </a:r>
            <a:r>
              <a:rPr lang="ru-RU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dasturlari</a:t>
            </a:r>
            <a:r>
              <a:rPr lang="ru-RU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tadqiqot</a:t>
            </a:r>
            <a:r>
              <a:rPr lang="ru-RU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vositasi</a:t>
            </a:r>
            <a:r>
              <a:rPr lang="ru-RU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      </a:t>
            </a:r>
            <a:r>
              <a:rPr lang="ru-RU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vazifasini</a:t>
            </a:r>
            <a:r>
              <a:rPr lang="ru-RU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bajaradi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.</a:t>
            </a:r>
            <a:endParaRPr lang="ru-RU" sz="24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2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2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2" name="Rectangle 4"/>
          <p:cNvSpPr>
            <a:spLocks noGrp="1" noChangeArrowheads="1"/>
          </p:cNvSpPr>
          <p:nvPr>
            <p:ph type="title"/>
          </p:nvPr>
        </p:nvSpPr>
        <p:spPr>
          <a:xfrm>
            <a:off x="1859867" y="416196"/>
            <a:ext cx="4397614" cy="480131"/>
          </a:xfrm>
        </p:spPr>
        <p:txBody>
          <a:bodyPr/>
          <a:lstStyle/>
          <a:p>
            <a:pPr algn="r"/>
            <a:r>
              <a:rPr sz="2800" b="1" spc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KMT: amaliy muammolar</a:t>
            </a:r>
            <a:endParaRPr lang="ru-RU" sz="2800" b="1" spc="0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7347" name="Номер слайда 6"/>
          <p:cNvSpPr>
            <a:spLocks noGrp="1"/>
          </p:cNvSpPr>
          <p:nvPr>
            <p:ph type="sldNum" sz="quarter" idx="4294967295"/>
          </p:nvPr>
        </p:nvSpPr>
        <p:spPr>
          <a:xfrm>
            <a:off x="1602091" y="5781125"/>
            <a:ext cx="778372" cy="578112"/>
          </a:xfrm>
          <a:noFill/>
        </p:spPr>
        <p:txBody>
          <a:bodyPr/>
          <a:lstStyle/>
          <a:p>
            <a:fld id="{0C684604-35A0-487B-9ABD-3C22894095EC}" type="slidenum">
              <a:rPr lang="ru-RU" sz="2800" b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pPr/>
              <a:t>25</a:t>
            </a:fld>
            <a:endParaRPr lang="ru-RU" sz="28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371600" y="1304925"/>
            <a:ext cx="74961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23" name="TextBox 22"/>
          <p:cNvSpPr txBox="1"/>
          <p:nvPr/>
        </p:nvSpPr>
        <p:spPr>
          <a:xfrm>
            <a:off x="1019463" y="1581558"/>
            <a:ext cx="7164058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400" dirty="0" smtClean="0">
                <a:latin typeface="Arial" pitchFamily="34" charset="0"/>
                <a:cs typeface="Arial" pitchFamily="34" charset="0"/>
              </a:rPr>
              <a:t>CAE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kompyuter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vositalari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asosan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yangi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texnik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                  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yechimlar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loyihalar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dizaynlar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va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texnologiyalarni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   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izlashga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qaratilgan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amaliy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tadqiqotlarda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qo'llaniladi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.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Quyida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hal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qilingan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ba'zi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odatiy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vazifalarning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         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qisqacha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mazmuni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keltirilgan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unda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ishlatilgan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SAE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dasturlari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ko'rsatilgan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va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tegishli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adabiy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                                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manbalarga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havola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qilingan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.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2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2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2" name="Rectangle 4"/>
          <p:cNvSpPr>
            <a:spLocks noGrp="1" noChangeArrowheads="1"/>
          </p:cNvSpPr>
          <p:nvPr>
            <p:ph type="title"/>
          </p:nvPr>
        </p:nvSpPr>
        <p:spPr>
          <a:xfrm>
            <a:off x="1827499" y="343367"/>
            <a:ext cx="4397614" cy="480131"/>
          </a:xfrm>
        </p:spPr>
        <p:txBody>
          <a:bodyPr/>
          <a:lstStyle/>
          <a:p>
            <a:pPr algn="r"/>
            <a:r>
              <a:rPr sz="2800" b="1" spc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KMT: amaliy muammolar</a:t>
            </a:r>
            <a:endParaRPr lang="ru-RU" sz="2800" b="1" spc="0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7347" name="Номер слайда 6"/>
          <p:cNvSpPr>
            <a:spLocks noGrp="1"/>
          </p:cNvSpPr>
          <p:nvPr>
            <p:ph type="sldNum" sz="quarter" idx="4294967295"/>
          </p:nvPr>
        </p:nvSpPr>
        <p:spPr>
          <a:xfrm>
            <a:off x="1057985" y="6279888"/>
            <a:ext cx="778372" cy="578112"/>
          </a:xfrm>
          <a:noFill/>
        </p:spPr>
        <p:txBody>
          <a:bodyPr/>
          <a:lstStyle/>
          <a:p>
            <a:fld id="{0C684604-35A0-487B-9ABD-3C22894095EC}" type="slidenum">
              <a:rPr lang="ru-RU" sz="2800" b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pPr/>
              <a:t>26</a:t>
            </a:fld>
            <a:endParaRPr lang="ru-RU" sz="28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371600" y="1304925"/>
            <a:ext cx="74961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23" name="TextBox 22"/>
          <p:cNvSpPr txBox="1"/>
          <p:nvPr/>
        </p:nvSpPr>
        <p:spPr>
          <a:xfrm>
            <a:off x="1082661" y="1087142"/>
            <a:ext cx="7164058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Xavfsizlik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chegarasi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(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zapas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prochnosti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),WINMACHINE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ARM. </a:t>
            </a:r>
          </a:p>
          <a:p>
            <a:pPr algn="just"/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Qismlarning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o'z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og'irligini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hisobga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olgan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holda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konsentrlangan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va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taqsimlangan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quvvat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yuklari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ta'sirida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mashinasozlik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uskunalarining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kuchlanish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-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deformatsiyalangan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holatini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(QQS)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o'rganish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mahsulotning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metall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sarfini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kamaytirishga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imkon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beradi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  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shu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bilan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birga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asosiy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o'rnatish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moslamalarining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xavfsizlik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             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chegarasi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va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ish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faoliyatini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oshiradi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38141" y="5639614"/>
            <a:ext cx="65308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1600" dirty="0" err="1" smtClean="0">
                <a:latin typeface="Arial" pitchFamily="34" charset="0"/>
                <a:cs typeface="Arial" pitchFamily="34" charset="0"/>
              </a:rPr>
              <a:t>Manba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: </a:t>
            </a:r>
            <a:r>
              <a:rPr lang="ru-RU" sz="1600" dirty="0" err="1" smtClean="0">
                <a:latin typeface="Arial" pitchFamily="34" charset="0"/>
                <a:cs typeface="Arial" pitchFamily="34" charset="0"/>
              </a:rPr>
              <a:t>Кайтуков</a:t>
            </a:r>
            <a:r>
              <a:rPr lang="ru-RU" sz="1600" dirty="0" smtClean="0">
                <a:latin typeface="Arial" pitchFamily="34" charset="0"/>
                <a:cs typeface="Arial" pitchFamily="34" charset="0"/>
              </a:rPr>
              <a:t> Г.Ф. Исследование прочности и </a:t>
            </a:r>
            <a:r>
              <a:rPr lang="ru-RU" sz="1600" dirty="0" smtClean="0">
                <a:latin typeface="Arial" pitchFamily="34" charset="0"/>
                <a:cs typeface="Arial" pitchFamily="34" charset="0"/>
              </a:rPr>
              <a:t>металлоемкости           </a:t>
            </a:r>
            <a:r>
              <a:rPr lang="ru-RU" sz="1600" dirty="0" smtClean="0">
                <a:latin typeface="Arial" pitchFamily="34" charset="0"/>
                <a:cs typeface="Arial" pitchFamily="34" charset="0"/>
              </a:rPr>
              <a:t>элементов </a:t>
            </a:r>
            <a:r>
              <a:rPr lang="ru-RU" sz="1600" dirty="0" err="1" smtClean="0">
                <a:latin typeface="Arial" pitchFamily="34" charset="0"/>
                <a:cs typeface="Arial" pitchFamily="34" charset="0"/>
              </a:rPr>
              <a:t>катодосдирочной</a:t>
            </a:r>
            <a:r>
              <a:rPr lang="ru-RU" sz="1600" dirty="0" smtClean="0">
                <a:latin typeface="Arial" pitchFamily="34" charset="0"/>
                <a:cs typeface="Arial" pitchFamily="34" charset="0"/>
              </a:rPr>
              <a:t> машины в САПР АРМ 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Win Machine </a:t>
            </a:r>
            <a:r>
              <a:rPr lang="ru-RU" sz="1600" dirty="0" smtClean="0">
                <a:latin typeface="Arial" pitchFamily="34" charset="0"/>
                <a:cs typeface="Arial" pitchFamily="34" charset="0"/>
              </a:rPr>
              <a:t>//    </a:t>
            </a:r>
            <a:r>
              <a:rPr lang="ru-RU" sz="1600" dirty="0" smtClean="0">
                <a:latin typeface="Arial" pitchFamily="34" charset="0"/>
                <a:cs typeface="Arial" pitchFamily="34" charset="0"/>
              </a:rPr>
              <a:t>САПР и графика. - 2010. - №3. - С.81-83.</a:t>
            </a:r>
            <a:endParaRPr lang="ru-RU" sz="16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42" name="Picture 2" descr="Моделирование железобетонных конструкций с помощью Ansys Mechanical -  YouTube"/>
          <p:cNvPicPr>
            <a:picLocks noChangeAspect="1" noChangeArrowheads="1"/>
          </p:cNvPicPr>
          <p:nvPr/>
        </p:nvPicPr>
        <p:blipFill>
          <a:blip r:embed="rId2"/>
          <a:srcRect t="11189"/>
          <a:stretch>
            <a:fillRect/>
          </a:stretch>
        </p:blipFill>
        <p:spPr bwMode="auto">
          <a:xfrm>
            <a:off x="2037276" y="3748087"/>
            <a:ext cx="3486910" cy="17425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2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2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2" name="Rectangle 4"/>
          <p:cNvSpPr>
            <a:spLocks noGrp="1" noChangeArrowheads="1"/>
          </p:cNvSpPr>
          <p:nvPr>
            <p:ph type="title"/>
          </p:nvPr>
        </p:nvSpPr>
        <p:spPr>
          <a:xfrm>
            <a:off x="1859867" y="416196"/>
            <a:ext cx="4397614" cy="480131"/>
          </a:xfrm>
        </p:spPr>
        <p:txBody>
          <a:bodyPr/>
          <a:lstStyle/>
          <a:p>
            <a:pPr algn="r"/>
            <a:r>
              <a:rPr sz="2800" b="1" spc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KMT: amaliy muammolar</a:t>
            </a:r>
            <a:endParaRPr lang="ru-RU" sz="2800" b="1" spc="0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7347" name="Номер слайда 6"/>
          <p:cNvSpPr>
            <a:spLocks noGrp="1"/>
          </p:cNvSpPr>
          <p:nvPr>
            <p:ph type="sldNum" sz="quarter" idx="4294967295"/>
          </p:nvPr>
        </p:nvSpPr>
        <p:spPr>
          <a:xfrm>
            <a:off x="1042871" y="6174090"/>
            <a:ext cx="778372" cy="578112"/>
          </a:xfrm>
          <a:noFill/>
        </p:spPr>
        <p:txBody>
          <a:bodyPr/>
          <a:lstStyle/>
          <a:p>
            <a:fld id="{0C684604-35A0-487B-9ABD-3C22894095EC}" type="slidenum">
              <a:rPr lang="ru-RU" sz="2800" b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pPr/>
              <a:t>27</a:t>
            </a:fld>
            <a:endParaRPr lang="ru-RU" sz="28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371600" y="1304925"/>
            <a:ext cx="74961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23" name="TextBox 22"/>
          <p:cNvSpPr txBox="1"/>
          <p:nvPr/>
        </p:nvSpPr>
        <p:spPr>
          <a:xfrm>
            <a:off x="823716" y="1103326"/>
            <a:ext cx="7164058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Statik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kuch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, Autodesk Inventor. </a:t>
            </a:r>
          </a:p>
          <a:p>
            <a:pPr algn="just"/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Statik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tahlilda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individual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qismlar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va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yig‘uv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  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uzellarning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QQSni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o'rganish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ma'lum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bir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          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yuklash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sxemasi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bo'yicha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qismlarning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                           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geometriyasiga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oqilona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o'zgartirish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                           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kiritishga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va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quvvat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xususiyatlarini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                                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yaxshilashga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imkon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beradi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.</a:t>
            </a:r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59743" y="4247048"/>
            <a:ext cx="403545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dirty="0" err="1" smtClean="0">
                <a:latin typeface="Arial" pitchFamily="34" charset="0"/>
                <a:cs typeface="Arial" pitchFamily="34" charset="0"/>
              </a:rPr>
              <a:t>Manba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: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dirty="0" err="1" smtClean="0">
                <a:latin typeface="Arial" pitchFamily="34" charset="0"/>
                <a:cs typeface="Arial" pitchFamily="34" charset="0"/>
              </a:rPr>
              <a:t>Стремнев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 А. Прочностные  анализы в 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Autodesk Inventor 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// САПР и графика. - 2010. - №5. - С.20-22.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218" name="AutoShape 2" descr="Анализ напряжений детали в Inventor | Уроки Инвентор © Студия Vertex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9220" name="AutoShape 4" descr="Анализ напряжений детали в Inventor | Уроки Инвентор © Студия Vertex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9222" name="AutoShape 6" descr="Анализ напряжений детали в Inventor | Уроки Инвентор © Студия Vertex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" name="Рисунок 9" descr="Без названия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45544" y="4130977"/>
            <a:ext cx="2662110" cy="188441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2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2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2" name="Rectangle 4"/>
          <p:cNvSpPr>
            <a:spLocks noGrp="1" noChangeArrowheads="1"/>
          </p:cNvSpPr>
          <p:nvPr>
            <p:ph type="title"/>
          </p:nvPr>
        </p:nvSpPr>
        <p:spPr>
          <a:xfrm>
            <a:off x="1859867" y="416196"/>
            <a:ext cx="4397614" cy="480131"/>
          </a:xfrm>
        </p:spPr>
        <p:txBody>
          <a:bodyPr/>
          <a:lstStyle/>
          <a:p>
            <a:pPr algn="r"/>
            <a:r>
              <a:rPr sz="2800" b="1" spc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KMT: amaliy muammolar</a:t>
            </a:r>
            <a:endParaRPr lang="ru-RU" sz="2800" b="1" spc="0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7347" name="Номер слайда 6"/>
          <p:cNvSpPr>
            <a:spLocks noGrp="1"/>
          </p:cNvSpPr>
          <p:nvPr>
            <p:ph type="sldNum" sz="quarter" idx="4294967295"/>
          </p:nvPr>
        </p:nvSpPr>
        <p:spPr>
          <a:xfrm>
            <a:off x="1564306" y="5614870"/>
            <a:ext cx="778372" cy="578112"/>
          </a:xfrm>
          <a:noFill/>
        </p:spPr>
        <p:txBody>
          <a:bodyPr/>
          <a:lstStyle/>
          <a:p>
            <a:fld id="{0C684604-35A0-487B-9ABD-3C22894095EC}" type="slidenum">
              <a:rPr lang="ru-RU" sz="2800" b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pPr/>
              <a:t>28</a:t>
            </a:fld>
            <a:endParaRPr lang="ru-RU" sz="28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371600" y="1304925"/>
            <a:ext cx="74961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23" name="TextBox 22"/>
          <p:cNvSpPr txBox="1"/>
          <p:nvPr/>
        </p:nvSpPr>
        <p:spPr>
          <a:xfrm>
            <a:off x="770817" y="1103326"/>
            <a:ext cx="7216957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Qattiqlik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, Altair + ANSYS / LS-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Dyna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 </a:t>
            </a:r>
          </a:p>
          <a:p>
            <a:pPr algn="just"/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Kinematik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yuklar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ta'sirida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poyga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avtomobili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ramkasining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qattiqligini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o'rganish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xalqaro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musobaqalar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qoidalariga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xavfsiz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ishlash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   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sharoitlariga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va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ishlab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chiqarish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talablariga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javob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beradigan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qismlarni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loyihalashga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    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imkon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beradi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 </a:t>
            </a:r>
            <a:r>
              <a:rPr lang="ru-RU" sz="2000" dirty="0" err="1" smtClean="0">
                <a:latin typeface="Arial" pitchFamily="34" charset="0"/>
                <a:cs typeface="Arial" pitchFamily="34" charset="0"/>
              </a:rPr>
              <a:t>Loyihaning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2000" dirty="0" err="1" smtClean="0">
                <a:latin typeface="Arial" pitchFamily="34" charset="0"/>
                <a:cs typeface="Arial" pitchFamily="34" charset="0"/>
              </a:rPr>
              <a:t>texnik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                        </a:t>
            </a:r>
            <a:r>
              <a:rPr lang="ru-RU" sz="2000" dirty="0" err="1" smtClean="0">
                <a:latin typeface="Arial" pitchFamily="34" charset="0"/>
                <a:cs typeface="Arial" pitchFamily="34" charset="0"/>
              </a:rPr>
              <a:t>mazmuni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2000" dirty="0" err="1" smtClean="0">
                <a:latin typeface="Arial" pitchFamily="34" charset="0"/>
                <a:cs typeface="Arial" pitchFamily="34" charset="0"/>
              </a:rPr>
              <a:t>patentlar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2000" dirty="0" err="1" smtClean="0">
                <a:latin typeface="Arial" pitchFamily="34" charset="0"/>
                <a:cs typeface="Arial" pitchFamily="34" charset="0"/>
              </a:rPr>
              <a:t>bilan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2000" dirty="0" err="1" smtClean="0">
                <a:latin typeface="Arial" pitchFamily="34" charset="0"/>
                <a:cs typeface="Arial" pitchFamily="34" charset="0"/>
              </a:rPr>
              <a:t>himoyalangan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.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29514" y="4821382"/>
            <a:ext cx="708093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dirty="0" err="1" smtClean="0">
                <a:latin typeface="Arial" pitchFamily="34" charset="0"/>
                <a:cs typeface="Arial" pitchFamily="34" charset="0"/>
              </a:rPr>
              <a:t>Manba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: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 Применение 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CAD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/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CAM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/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CAE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-систем для проектирования и изготовления гоночного автомобиля // САПР и графика. - 2010. - №2. - С.71-7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5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.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194" name="AutoShape 2" descr="Конструкционная прочность материалов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8196" name="AutoShape 4" descr="Конструкционная прочность материалов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8198" name="AutoShape 6" descr="Расчет на прочность – ГортестСибирь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8200" name="AutoShape 8" descr="Расчет на прочность – ГортестСибирь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1" name="Рисунок 10" descr="Без названия (1).jpg"/>
          <p:cNvPicPr>
            <a:picLocks noChangeAspect="1"/>
          </p:cNvPicPr>
          <p:nvPr/>
        </p:nvPicPr>
        <p:blipFill>
          <a:blip r:embed="rId2"/>
          <a:srcRect t="11300" b="5482"/>
          <a:stretch>
            <a:fillRect/>
          </a:stretch>
        </p:blipFill>
        <p:spPr>
          <a:xfrm>
            <a:off x="2795115" y="3007696"/>
            <a:ext cx="2143125" cy="178345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2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2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2" name="Rectangle 4"/>
          <p:cNvSpPr>
            <a:spLocks noGrp="1" noChangeArrowheads="1"/>
          </p:cNvSpPr>
          <p:nvPr>
            <p:ph type="title"/>
          </p:nvPr>
        </p:nvSpPr>
        <p:spPr>
          <a:xfrm>
            <a:off x="1859867" y="416196"/>
            <a:ext cx="4397614" cy="480131"/>
          </a:xfrm>
        </p:spPr>
        <p:txBody>
          <a:bodyPr/>
          <a:lstStyle/>
          <a:p>
            <a:pPr algn="r"/>
            <a:r>
              <a:rPr sz="2800" b="1" spc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KMT: amaliy muammolar</a:t>
            </a:r>
            <a:endParaRPr lang="ru-RU" sz="2800" b="1" spc="0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7347" name="Номер слайда 6"/>
          <p:cNvSpPr>
            <a:spLocks noGrp="1"/>
          </p:cNvSpPr>
          <p:nvPr>
            <p:ph type="sldNum" sz="quarter" idx="4294967295"/>
          </p:nvPr>
        </p:nvSpPr>
        <p:spPr>
          <a:xfrm>
            <a:off x="1564306" y="5614870"/>
            <a:ext cx="778372" cy="578112"/>
          </a:xfrm>
          <a:noFill/>
        </p:spPr>
        <p:txBody>
          <a:bodyPr/>
          <a:lstStyle/>
          <a:p>
            <a:fld id="{0C684604-35A0-487B-9ABD-3C22894095EC}" type="slidenum">
              <a:rPr lang="ru-RU" sz="2800" b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pPr/>
              <a:t>29</a:t>
            </a:fld>
            <a:endParaRPr lang="ru-RU" sz="28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371600" y="1304925"/>
            <a:ext cx="74961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23" name="TextBox 22"/>
          <p:cNvSpPr txBox="1"/>
          <p:nvPr/>
        </p:nvSpPr>
        <p:spPr>
          <a:xfrm>
            <a:off x="823716" y="1103326"/>
            <a:ext cx="716405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dirty="0" err="1" smtClean="0">
                <a:latin typeface="Arial" pitchFamily="34" charset="0"/>
                <a:cs typeface="Arial" pitchFamily="34" charset="0"/>
              </a:rPr>
              <a:t>Charchoq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dirty="0" err="1" smtClean="0">
                <a:latin typeface="Arial" pitchFamily="34" charset="0"/>
                <a:cs typeface="Arial" pitchFamily="34" charset="0"/>
              </a:rPr>
              <a:t>kuchi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ru-RU" dirty="0" err="1" smtClean="0">
                <a:latin typeface="Arial" pitchFamily="34" charset="0"/>
                <a:cs typeface="Arial" pitchFamily="34" charset="0"/>
              </a:rPr>
              <a:t>CosmosWorks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. </a:t>
            </a:r>
            <a:endParaRPr lang="en-US" dirty="0" smtClean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ru-RU" dirty="0" err="1" smtClean="0">
                <a:latin typeface="Arial" pitchFamily="34" charset="0"/>
                <a:cs typeface="Arial" pitchFamily="34" charset="0"/>
              </a:rPr>
              <a:t>Statik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dirty="0" err="1" smtClean="0">
                <a:latin typeface="Arial" pitchFamily="34" charset="0"/>
                <a:cs typeface="Arial" pitchFamily="34" charset="0"/>
              </a:rPr>
              <a:t>yuk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dirty="0" err="1" smtClean="0">
                <a:latin typeface="Arial" pitchFamily="34" charset="0"/>
                <a:cs typeface="Arial" pitchFamily="34" charset="0"/>
              </a:rPr>
              <a:t>sharoitida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dirty="0" err="1" smtClean="0">
                <a:latin typeface="Arial" pitchFamily="34" charset="0"/>
                <a:cs typeface="Arial" pitchFamily="34" charset="0"/>
              </a:rPr>
              <a:t>statsionar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dirty="0" err="1" smtClean="0">
                <a:latin typeface="Arial" pitchFamily="34" charset="0"/>
                <a:cs typeface="Arial" pitchFamily="34" charset="0"/>
              </a:rPr>
              <a:t>tsiklning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    </a:t>
            </a:r>
            <a:r>
              <a:rPr lang="ru-RU" dirty="0" err="1" smtClean="0">
                <a:latin typeface="Arial" pitchFamily="34" charset="0"/>
                <a:cs typeface="Arial" pitchFamily="34" charset="0"/>
              </a:rPr>
              <a:t>maksimal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dirty="0" err="1" smtClean="0">
                <a:latin typeface="Arial" pitchFamily="34" charset="0"/>
                <a:cs typeface="Arial" pitchFamily="34" charset="0"/>
              </a:rPr>
              <a:t>yuki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dirty="0" err="1" smtClean="0">
                <a:latin typeface="Arial" pitchFamily="34" charset="0"/>
                <a:cs typeface="Arial" pitchFamily="34" charset="0"/>
              </a:rPr>
              <a:t>bo'yicha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dirty="0" err="1" smtClean="0">
                <a:latin typeface="Arial" pitchFamily="34" charset="0"/>
                <a:cs typeface="Arial" pitchFamily="34" charset="0"/>
              </a:rPr>
              <a:t>vagon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dirty="0" err="1" smtClean="0">
                <a:latin typeface="Arial" pitchFamily="34" charset="0"/>
                <a:cs typeface="Arial" pitchFamily="34" charset="0"/>
              </a:rPr>
              <a:t>qismlarining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dirty="0" err="1" smtClean="0">
                <a:latin typeface="Arial" pitchFamily="34" charset="0"/>
                <a:cs typeface="Arial" pitchFamily="34" charset="0"/>
              </a:rPr>
              <a:t>QQSni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dirty="0" err="1" smtClean="0">
                <a:latin typeface="Arial" pitchFamily="34" charset="0"/>
                <a:cs typeface="Arial" pitchFamily="34" charset="0"/>
              </a:rPr>
              <a:t>baholash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dirty="0" err="1" smtClean="0">
                <a:latin typeface="Arial" pitchFamily="34" charset="0"/>
                <a:cs typeface="Arial" pitchFamily="34" charset="0"/>
              </a:rPr>
              <a:t>va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dirty="0" err="1" smtClean="0">
                <a:latin typeface="Arial" pitchFamily="34" charset="0"/>
                <a:cs typeface="Arial" pitchFamily="34" charset="0"/>
              </a:rPr>
              <a:t>cheklangan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dirty="0" err="1" smtClean="0">
                <a:latin typeface="Arial" pitchFamily="34" charset="0"/>
                <a:cs typeface="Arial" pitchFamily="34" charset="0"/>
              </a:rPr>
              <a:t>elementli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 </a:t>
            </a:r>
            <a:r>
              <a:rPr lang="ru-RU" dirty="0" err="1" smtClean="0">
                <a:latin typeface="Arial" pitchFamily="34" charset="0"/>
                <a:cs typeface="Arial" pitchFamily="34" charset="0"/>
              </a:rPr>
              <a:t>panjara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dirty="0" err="1" smtClean="0">
                <a:latin typeface="Arial" pitchFamily="34" charset="0"/>
                <a:cs typeface="Arial" pitchFamily="34" charset="0"/>
              </a:rPr>
              <a:t>bo'yicha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dirty="0" err="1" smtClean="0">
                <a:latin typeface="Arial" pitchFamily="34" charset="0"/>
                <a:cs typeface="Arial" pitchFamily="34" charset="0"/>
              </a:rPr>
              <a:t>hisob-kitoblarning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dirty="0" err="1" smtClean="0">
                <a:latin typeface="Arial" pitchFamily="34" charset="0"/>
                <a:cs typeface="Arial" pitchFamily="34" charset="0"/>
              </a:rPr>
              <a:t>asl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                    </a:t>
            </a:r>
            <a:r>
              <a:rPr lang="ru-RU" dirty="0" err="1" smtClean="0">
                <a:latin typeface="Arial" pitchFamily="34" charset="0"/>
                <a:cs typeface="Arial" pitchFamily="34" charset="0"/>
              </a:rPr>
              <a:t>usulidan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dirty="0" err="1" smtClean="0">
                <a:latin typeface="Arial" pitchFamily="34" charset="0"/>
                <a:cs typeface="Arial" pitchFamily="34" charset="0"/>
              </a:rPr>
              <a:t>foydalanish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dirty="0" err="1" smtClean="0">
                <a:latin typeface="Arial" pitchFamily="34" charset="0"/>
                <a:cs typeface="Arial" pitchFamily="34" charset="0"/>
              </a:rPr>
              <a:t>charchoq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dirty="0" err="1" smtClean="0">
                <a:latin typeface="Arial" pitchFamily="34" charset="0"/>
                <a:cs typeface="Arial" pitchFamily="34" charset="0"/>
              </a:rPr>
              <a:t>yorig'i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dirty="0" err="1" smtClean="0">
                <a:latin typeface="Arial" pitchFamily="34" charset="0"/>
                <a:cs typeface="Arial" pitchFamily="34" charset="0"/>
              </a:rPr>
              <a:t>paydo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dirty="0" err="1" smtClean="0">
                <a:latin typeface="Arial" pitchFamily="34" charset="0"/>
                <a:cs typeface="Arial" pitchFamily="34" charset="0"/>
              </a:rPr>
              <a:t>bo'lishidan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dirty="0" err="1" smtClean="0">
                <a:latin typeface="Arial" pitchFamily="34" charset="0"/>
                <a:cs typeface="Arial" pitchFamily="34" charset="0"/>
              </a:rPr>
              <a:t>yoki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dirty="0" err="1" smtClean="0">
                <a:latin typeface="Arial" pitchFamily="34" charset="0"/>
                <a:cs typeface="Arial" pitchFamily="34" charset="0"/>
              </a:rPr>
              <a:t>qism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dirty="0" err="1" smtClean="0">
                <a:latin typeface="Arial" pitchFamily="34" charset="0"/>
                <a:cs typeface="Arial" pitchFamily="34" charset="0"/>
              </a:rPr>
              <a:t>buzilishidan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dirty="0" err="1" smtClean="0">
                <a:latin typeface="Arial" pitchFamily="34" charset="0"/>
                <a:cs typeface="Arial" pitchFamily="34" charset="0"/>
              </a:rPr>
              <a:t>oldin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             </a:t>
            </a:r>
            <a:r>
              <a:rPr lang="ru-RU" dirty="0" err="1" smtClean="0">
                <a:latin typeface="Arial" pitchFamily="34" charset="0"/>
                <a:cs typeface="Arial" pitchFamily="34" charset="0"/>
              </a:rPr>
              <a:t>tsikllar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dirty="0" err="1" smtClean="0">
                <a:latin typeface="Arial" pitchFamily="34" charset="0"/>
                <a:cs typeface="Arial" pitchFamily="34" charset="0"/>
              </a:rPr>
              <a:t>sonini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dirty="0" err="1" smtClean="0">
                <a:latin typeface="Arial" pitchFamily="34" charset="0"/>
                <a:cs typeface="Arial" pitchFamily="34" charset="0"/>
              </a:rPr>
              <a:t>taxmin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dirty="0" err="1" smtClean="0">
                <a:latin typeface="Arial" pitchFamily="34" charset="0"/>
                <a:cs typeface="Arial" pitchFamily="34" charset="0"/>
              </a:rPr>
              <a:t>qilishga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dirty="0" err="1" smtClean="0">
                <a:latin typeface="Arial" pitchFamily="34" charset="0"/>
                <a:cs typeface="Arial" pitchFamily="34" charset="0"/>
              </a:rPr>
              <a:t>imkon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dirty="0" err="1" smtClean="0">
                <a:latin typeface="Arial" pitchFamily="34" charset="0"/>
                <a:cs typeface="Arial" pitchFamily="34" charset="0"/>
              </a:rPr>
              <a:t>beradi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.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29514" y="4821382"/>
            <a:ext cx="708093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dirty="0" err="1" smtClean="0">
                <a:latin typeface="Arial" pitchFamily="34" charset="0"/>
                <a:cs typeface="Arial" pitchFamily="34" charset="0"/>
              </a:rPr>
              <a:t>Manba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: 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Миронов В.И., Якушев А.В. Прогнозирование ресурса 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                 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элементов подвижного состава // Тяжелое машиностроение. - 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           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2010. - №3. - С.26-29.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7170" name="Picture 2" descr="Механика разрушения. Трещиностойкость конструкций - НТЦ «АПМ»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16362" y="2963613"/>
            <a:ext cx="3400534" cy="191066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2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2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2" name="Rectangle 4"/>
          <p:cNvSpPr>
            <a:spLocks noGrp="1" noChangeArrowheads="1"/>
          </p:cNvSpPr>
          <p:nvPr>
            <p:ph type="title"/>
          </p:nvPr>
        </p:nvSpPr>
        <p:spPr>
          <a:xfrm>
            <a:off x="1859867" y="416196"/>
            <a:ext cx="4397614" cy="480131"/>
          </a:xfrm>
        </p:spPr>
        <p:txBody>
          <a:bodyPr/>
          <a:lstStyle/>
          <a:p>
            <a:pPr algn="r"/>
            <a:r>
              <a:rPr sz="2800" b="1" spc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KMT: amaliy muammolar</a:t>
            </a:r>
            <a:endParaRPr lang="ru-RU" sz="2800" b="1" spc="0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7347" name="Номер слайда 6"/>
          <p:cNvSpPr>
            <a:spLocks noGrp="1"/>
          </p:cNvSpPr>
          <p:nvPr>
            <p:ph type="sldNum" sz="quarter" idx="4294967295"/>
          </p:nvPr>
        </p:nvSpPr>
        <p:spPr>
          <a:xfrm>
            <a:off x="1216683" y="5758454"/>
            <a:ext cx="778372" cy="578112"/>
          </a:xfrm>
          <a:noFill/>
        </p:spPr>
        <p:txBody>
          <a:bodyPr/>
          <a:lstStyle/>
          <a:p>
            <a:fld id="{0C684604-35A0-487B-9ABD-3C22894095EC}" type="slidenum">
              <a:rPr lang="ru-RU" sz="2800" b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pPr/>
              <a:t>30</a:t>
            </a:fld>
            <a:endParaRPr lang="ru-RU" sz="28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371600" y="1304925"/>
            <a:ext cx="74961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23" name="TextBox 22"/>
          <p:cNvSpPr txBox="1"/>
          <p:nvPr/>
        </p:nvSpPr>
        <p:spPr>
          <a:xfrm>
            <a:off x="1079384" y="1103326"/>
            <a:ext cx="7232072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800" dirty="0" err="1" smtClean="0"/>
              <a:t>Ta'sir</a:t>
            </a:r>
            <a:r>
              <a:rPr lang="en-US" sz="2800" dirty="0" smtClean="0"/>
              <a:t> </a:t>
            </a:r>
            <a:r>
              <a:rPr lang="en-US" sz="2800" dirty="0" err="1" smtClean="0"/>
              <a:t>qilish</a:t>
            </a:r>
            <a:r>
              <a:rPr lang="en-US" sz="2800" dirty="0" smtClean="0"/>
              <a:t>, Pro / Engineer's </a:t>
            </a:r>
            <a:r>
              <a:rPr lang="en-US" sz="2800" dirty="0" err="1" smtClean="0"/>
              <a:t>Mechanica</a:t>
            </a:r>
            <a:r>
              <a:rPr lang="en-US" sz="2800" dirty="0" smtClean="0"/>
              <a:t>.    </a:t>
            </a:r>
            <a:r>
              <a:rPr lang="en-US" sz="2800" dirty="0" err="1" smtClean="0"/>
              <a:t>Yarim</a:t>
            </a:r>
            <a:r>
              <a:rPr lang="en-US" sz="2800" dirty="0" smtClean="0"/>
              <a:t> sinusoid </a:t>
            </a:r>
            <a:r>
              <a:rPr lang="en-US" sz="2800" dirty="0" err="1" smtClean="0"/>
              <a:t>shaklida</a:t>
            </a:r>
            <a:r>
              <a:rPr lang="en-US" sz="2800" dirty="0" smtClean="0"/>
              <a:t> </a:t>
            </a:r>
            <a:r>
              <a:rPr lang="en-US" sz="2800" dirty="0" err="1" smtClean="0"/>
              <a:t>bitta</a:t>
            </a:r>
            <a:r>
              <a:rPr lang="en-US" sz="2800" dirty="0" smtClean="0"/>
              <a:t> </a:t>
            </a:r>
            <a:r>
              <a:rPr lang="en-US" sz="2800" dirty="0" err="1" smtClean="0"/>
              <a:t>impulsli</a:t>
            </a:r>
            <a:r>
              <a:rPr lang="en-US" sz="2800" dirty="0" smtClean="0"/>
              <a:t>                      </a:t>
            </a:r>
            <a:r>
              <a:rPr lang="en-US" sz="2800" dirty="0" err="1" smtClean="0"/>
              <a:t>tezlanishlar</a:t>
            </a:r>
            <a:r>
              <a:rPr lang="en-US" sz="2800" dirty="0" smtClean="0"/>
              <a:t> </a:t>
            </a:r>
            <a:r>
              <a:rPr lang="en-US" sz="2800" dirty="0" err="1" smtClean="0"/>
              <a:t>bilan</a:t>
            </a:r>
            <a:r>
              <a:rPr lang="en-US" sz="2800" dirty="0" smtClean="0"/>
              <a:t> </a:t>
            </a:r>
            <a:r>
              <a:rPr lang="en-US" sz="2800" dirty="0" err="1" smtClean="0"/>
              <a:t>zarba</a:t>
            </a:r>
            <a:r>
              <a:rPr lang="en-US" sz="2800" dirty="0" smtClean="0"/>
              <a:t> </a:t>
            </a:r>
            <a:r>
              <a:rPr lang="en-US" sz="2800" dirty="0" err="1" smtClean="0"/>
              <a:t>berish</a:t>
            </a:r>
            <a:r>
              <a:rPr lang="en-US" sz="2800" dirty="0" smtClean="0"/>
              <a:t> </a:t>
            </a:r>
            <a:r>
              <a:rPr lang="en-US" sz="2800" dirty="0" err="1" smtClean="0"/>
              <a:t>paytida</a:t>
            </a:r>
            <a:r>
              <a:rPr lang="en-US" sz="2800" dirty="0" smtClean="0"/>
              <a:t> </a:t>
            </a:r>
            <a:r>
              <a:rPr lang="en-US" sz="2800" dirty="0" err="1" smtClean="0"/>
              <a:t>bort</a:t>
            </a:r>
            <a:r>
              <a:rPr lang="en-US" sz="2800" dirty="0" smtClean="0"/>
              <a:t> </a:t>
            </a:r>
            <a:r>
              <a:rPr lang="en-US" sz="2800" dirty="0" err="1" smtClean="0"/>
              <a:t>moslamasining</a:t>
            </a:r>
            <a:r>
              <a:rPr lang="en-US" sz="2800" dirty="0" smtClean="0"/>
              <a:t> </a:t>
            </a:r>
            <a:r>
              <a:rPr lang="en-US" sz="2800" dirty="0" err="1" smtClean="0"/>
              <a:t>xatti-harakatlarini</a:t>
            </a:r>
            <a:r>
              <a:rPr lang="en-US" sz="2800" dirty="0" smtClean="0"/>
              <a:t> </a:t>
            </a:r>
            <a:r>
              <a:rPr lang="en-US" sz="2800" dirty="0" err="1" smtClean="0"/>
              <a:t>o'rganish</a:t>
            </a:r>
            <a:r>
              <a:rPr lang="en-US" sz="2800" dirty="0" smtClean="0"/>
              <a:t>, </a:t>
            </a:r>
            <a:r>
              <a:rPr lang="en-US" sz="2800" dirty="0" err="1" smtClean="0"/>
              <a:t>strukturaning</a:t>
            </a:r>
            <a:r>
              <a:rPr lang="en-US" sz="2800" dirty="0" smtClean="0"/>
              <a:t> </a:t>
            </a:r>
            <a:r>
              <a:rPr lang="en-US" sz="2800" dirty="0" err="1" smtClean="0"/>
              <a:t>o'ziga</a:t>
            </a:r>
            <a:r>
              <a:rPr lang="en-US" sz="2800" dirty="0" smtClean="0"/>
              <a:t> </a:t>
            </a:r>
            <a:r>
              <a:rPr lang="en-US" sz="2800" dirty="0" err="1" smtClean="0"/>
              <a:t>xos</a:t>
            </a:r>
            <a:r>
              <a:rPr lang="en-US" sz="2800" dirty="0" smtClean="0"/>
              <a:t> </a:t>
            </a:r>
            <a:r>
              <a:rPr lang="en-US" sz="2800" dirty="0" err="1" smtClean="0"/>
              <a:t>tebranishlarini</a:t>
            </a:r>
            <a:r>
              <a:rPr lang="en-US" sz="2800" dirty="0" smtClean="0"/>
              <a:t>              </a:t>
            </a:r>
            <a:r>
              <a:rPr lang="en-US" sz="2800" dirty="0" err="1" smtClean="0"/>
              <a:t>hisobga</a:t>
            </a:r>
            <a:r>
              <a:rPr lang="en-US" sz="2800" dirty="0" smtClean="0"/>
              <a:t> </a:t>
            </a:r>
            <a:r>
              <a:rPr lang="en-US" sz="2800" dirty="0" err="1" smtClean="0"/>
              <a:t>olgan</a:t>
            </a:r>
            <a:r>
              <a:rPr lang="en-US" sz="2800" dirty="0" smtClean="0"/>
              <a:t> </a:t>
            </a:r>
            <a:r>
              <a:rPr lang="en-US" sz="2800" dirty="0" err="1" smtClean="0"/>
              <a:t>holda</a:t>
            </a:r>
            <a:r>
              <a:rPr lang="en-US" sz="2800" dirty="0" smtClean="0"/>
              <a:t> </a:t>
            </a:r>
            <a:r>
              <a:rPr lang="en-US" sz="2800" dirty="0" err="1" smtClean="0"/>
              <a:t>javobni</a:t>
            </a:r>
            <a:r>
              <a:rPr lang="en-US" sz="2800" dirty="0" smtClean="0"/>
              <a:t> </a:t>
            </a:r>
            <a:r>
              <a:rPr lang="en-US" sz="2800" dirty="0" err="1" smtClean="0"/>
              <a:t>tahlil</a:t>
            </a:r>
            <a:r>
              <a:rPr lang="en-US" sz="2800" dirty="0" smtClean="0"/>
              <a:t>                      </a:t>
            </a:r>
            <a:r>
              <a:rPr lang="en-US" sz="2800" dirty="0" err="1" smtClean="0"/>
              <a:t>qilishdan</a:t>
            </a:r>
            <a:r>
              <a:rPr lang="en-US" sz="2800" dirty="0" smtClean="0"/>
              <a:t> </a:t>
            </a:r>
            <a:r>
              <a:rPr lang="en-US" sz="2800" dirty="0" err="1" smtClean="0"/>
              <a:t>iborat</a:t>
            </a:r>
            <a:r>
              <a:rPr lang="en-US" sz="2800" dirty="0" smtClean="0"/>
              <a:t> </a:t>
            </a:r>
            <a:r>
              <a:rPr lang="en-US" sz="2800" dirty="0" err="1" smtClean="0"/>
              <a:t>va</a:t>
            </a:r>
            <a:r>
              <a:rPr lang="en-US" sz="2800" dirty="0" smtClean="0"/>
              <a:t> 3D </a:t>
            </a:r>
            <a:r>
              <a:rPr lang="en-US" sz="2800" dirty="0" err="1" smtClean="0"/>
              <a:t>modelini</a:t>
            </a:r>
            <a:r>
              <a:rPr lang="en-US" sz="2800" dirty="0" smtClean="0"/>
              <a:t> </a:t>
            </a:r>
            <a:r>
              <a:rPr lang="en-US" sz="2800" dirty="0" err="1" smtClean="0"/>
              <a:t>tuzatishga</a:t>
            </a:r>
            <a:r>
              <a:rPr lang="en-US" sz="2800" dirty="0" smtClean="0"/>
              <a:t> </a:t>
            </a:r>
            <a:r>
              <a:rPr lang="en-US" sz="2800" dirty="0" err="1" smtClean="0"/>
              <a:t>imkon</a:t>
            </a:r>
            <a:r>
              <a:rPr lang="en-US" sz="2800" dirty="0" smtClean="0"/>
              <a:t> </a:t>
            </a:r>
            <a:r>
              <a:rPr lang="en-US" sz="2800" dirty="0" err="1" smtClean="0"/>
              <a:t>beradi</a:t>
            </a:r>
            <a:r>
              <a:rPr lang="en-US" sz="2800" dirty="0" smtClean="0"/>
              <a:t>, </a:t>
            </a:r>
            <a:r>
              <a:rPr lang="en-US" sz="2800" dirty="0" err="1" smtClean="0"/>
              <a:t>uning</a:t>
            </a:r>
            <a:r>
              <a:rPr lang="en-US" sz="2800" dirty="0" smtClean="0"/>
              <a:t> </a:t>
            </a:r>
            <a:r>
              <a:rPr lang="en-US" sz="2800" dirty="0" err="1" smtClean="0"/>
              <a:t>ishonchliligini</a:t>
            </a:r>
            <a:r>
              <a:rPr lang="en-US" sz="2800" dirty="0" smtClean="0"/>
              <a:t> </a:t>
            </a:r>
            <a:r>
              <a:rPr lang="en-US" sz="2800" dirty="0" err="1" smtClean="0"/>
              <a:t>oshiradi</a:t>
            </a:r>
            <a:r>
              <a:rPr lang="en-US" sz="2800" dirty="0" smtClean="0"/>
              <a:t>.</a:t>
            </a:r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63044" y="4594671"/>
            <a:ext cx="712627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>
                <a:latin typeface="Arial" pitchFamily="34" charset="0"/>
                <a:cs typeface="Arial" pitchFamily="34" charset="0"/>
              </a:rPr>
              <a:t>Manba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: </a:t>
            </a:r>
            <a:r>
              <a:rPr lang="ru-RU" dirty="0" err="1" smtClean="0">
                <a:latin typeface="Arial" pitchFamily="34" charset="0"/>
                <a:cs typeface="Arial" pitchFamily="34" charset="0"/>
              </a:rPr>
              <a:t>Бирбраер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 Р. и др. Инновационный подход к обеспечению надежности разрабатываемых изделий. Исследование динамического поведения изделия с использованием 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Pro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/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ENGINEER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Mechanica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// САПР и графика. - 2010. - №5. - С.74-79.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2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2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2" name="Rectangle 4"/>
          <p:cNvSpPr>
            <a:spLocks noGrp="1" noChangeArrowheads="1"/>
          </p:cNvSpPr>
          <p:nvPr>
            <p:ph type="title"/>
          </p:nvPr>
        </p:nvSpPr>
        <p:spPr>
          <a:xfrm>
            <a:off x="1859867" y="416196"/>
            <a:ext cx="4397614" cy="480131"/>
          </a:xfrm>
        </p:spPr>
        <p:txBody>
          <a:bodyPr/>
          <a:lstStyle/>
          <a:p>
            <a:pPr algn="r"/>
            <a:r>
              <a:rPr sz="2800" b="1" spc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KMT: amaliy muammolar</a:t>
            </a:r>
            <a:endParaRPr lang="ru-RU" sz="2800" b="1" spc="0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7347" name="Номер слайда 6"/>
          <p:cNvSpPr>
            <a:spLocks noGrp="1"/>
          </p:cNvSpPr>
          <p:nvPr>
            <p:ph type="sldNum" sz="quarter" idx="4294967295"/>
          </p:nvPr>
        </p:nvSpPr>
        <p:spPr>
          <a:xfrm>
            <a:off x="831275" y="6279888"/>
            <a:ext cx="778372" cy="578112"/>
          </a:xfrm>
          <a:noFill/>
        </p:spPr>
        <p:txBody>
          <a:bodyPr/>
          <a:lstStyle/>
          <a:p>
            <a:fld id="{0C684604-35A0-487B-9ABD-3C22894095EC}" type="slidenum">
              <a:rPr lang="ru-RU" sz="2800" b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pPr/>
              <a:t>31</a:t>
            </a:fld>
            <a:endParaRPr lang="ru-RU" sz="28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371600" y="1304925"/>
            <a:ext cx="74961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23" name="TextBox 22"/>
          <p:cNvSpPr txBox="1"/>
          <p:nvPr/>
        </p:nvSpPr>
        <p:spPr>
          <a:xfrm>
            <a:off x="740587" y="1057983"/>
            <a:ext cx="7292529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Aloqa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zonasidagi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plastik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deformatsiya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, ANSYS / LS-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Dyna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 </a:t>
            </a:r>
          </a:p>
          <a:p>
            <a:pPr algn="just"/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Ishlov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berish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jarayonida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qo'pol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sirtning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chiqib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ketish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vositasi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             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bilan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aloqa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o'zaro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ta'sirini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o'rganish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tugatish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jarayonida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yuqori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sifatli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murakkab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profilli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sirtlarni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olishning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 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asosiy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qonuniyatlarini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aniqlashga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va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zarur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bo'lgan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RBD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dastgohlarini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sozlash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usullarini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ishlab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chiqishga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imkon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beradi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61499" y="5410830"/>
            <a:ext cx="712627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dirty="0" err="1" smtClean="0">
                <a:latin typeface="Arial" pitchFamily="34" charset="0"/>
                <a:cs typeface="Arial" pitchFamily="34" charset="0"/>
              </a:rPr>
              <a:t>Manba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: 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Гурин П.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и др. Использование 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CAD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/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CAM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-систем фирмы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Delcam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в исследовательской работе // САПР и графика. - 2010. - №4. - С.18-20.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5122" name="Picture 2" descr="Stress vs. Strain Graph I Force vs. deformation graph I Problem 1 | ANSYS  Workbench I Basic Tutorial - YouTube"/>
          <p:cNvPicPr>
            <a:picLocks noChangeAspect="1" noChangeArrowheads="1"/>
          </p:cNvPicPr>
          <p:nvPr/>
        </p:nvPicPr>
        <p:blipFill>
          <a:blip r:embed="rId2"/>
          <a:srcRect t="16868" b="16259"/>
          <a:stretch>
            <a:fillRect/>
          </a:stretch>
        </p:blipFill>
        <p:spPr bwMode="auto">
          <a:xfrm>
            <a:off x="1251690" y="3053038"/>
            <a:ext cx="6127417" cy="230489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2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2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2" name="Rectangle 4"/>
          <p:cNvSpPr>
            <a:spLocks noGrp="1" noChangeArrowheads="1"/>
          </p:cNvSpPr>
          <p:nvPr>
            <p:ph type="title"/>
          </p:nvPr>
        </p:nvSpPr>
        <p:spPr>
          <a:xfrm>
            <a:off x="1859867" y="416196"/>
            <a:ext cx="4397614" cy="480131"/>
          </a:xfrm>
        </p:spPr>
        <p:txBody>
          <a:bodyPr/>
          <a:lstStyle/>
          <a:p>
            <a:pPr algn="r"/>
            <a:r>
              <a:rPr sz="2800" b="1" spc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KMT: amaliy muammolar</a:t>
            </a:r>
            <a:endParaRPr lang="ru-RU" sz="2800" b="1" spc="0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7347" name="Номер слайда 6"/>
          <p:cNvSpPr>
            <a:spLocks noGrp="1"/>
          </p:cNvSpPr>
          <p:nvPr>
            <p:ph type="sldNum" sz="quarter" idx="4294967295"/>
          </p:nvPr>
        </p:nvSpPr>
        <p:spPr>
          <a:xfrm>
            <a:off x="1027757" y="6279888"/>
            <a:ext cx="778372" cy="578112"/>
          </a:xfrm>
          <a:noFill/>
        </p:spPr>
        <p:txBody>
          <a:bodyPr/>
          <a:lstStyle/>
          <a:p>
            <a:fld id="{0C684604-35A0-487B-9ABD-3C22894095EC}" type="slidenum">
              <a:rPr lang="ru-RU" sz="2800" b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pPr/>
              <a:t>32</a:t>
            </a:fld>
            <a:endParaRPr lang="ru-RU" sz="28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371600" y="1304925"/>
            <a:ext cx="74961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23" name="TextBox 22"/>
          <p:cNvSpPr txBox="1"/>
          <p:nvPr/>
        </p:nvSpPr>
        <p:spPr>
          <a:xfrm>
            <a:off x="1049825" y="1049891"/>
            <a:ext cx="7383213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000" dirty="0" smtClean="0">
                <a:latin typeface="Arial" pitchFamily="34" charset="0"/>
                <a:cs typeface="Arial" pitchFamily="34" charset="0"/>
              </a:rPr>
              <a:t>Yuk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ko'tarish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qobiliyati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MSC.Nastran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 </a:t>
            </a:r>
            <a:endParaRPr lang="ru-RU" sz="2000" dirty="0" smtClean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Reaktiv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turbinalarning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kuraklarining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yuk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ko'tarish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qobiliyatini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    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kompyuter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yordamida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hisoblash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shu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 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jumladan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markazdan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                 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qochma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kuchlar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bosim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farqi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va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harorat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ta'siri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materialning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                    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chiziqli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bo'lmagan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modeli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bilan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va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material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xususiyatlarining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     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haroratga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bog'liqligini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hisobga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olgan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holda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turbinaning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                           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xavfsizlik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chegarasini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aniqroq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baholash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va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uni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majburlash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                        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yo'llarini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tanlash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imkonini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beradi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89967" y="5448615"/>
            <a:ext cx="747389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>
                <a:latin typeface="Arial" pitchFamily="34" charset="0"/>
                <a:cs typeface="Arial" pitchFamily="34" charset="0"/>
              </a:rPr>
              <a:t>Manba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: </a:t>
            </a:r>
            <a:r>
              <a:rPr lang="ru-RU" dirty="0" err="1" smtClean="0">
                <a:latin typeface="Arial" pitchFamily="34" charset="0"/>
                <a:cs typeface="Arial" pitchFamily="34" charset="0"/>
              </a:rPr>
              <a:t>Огородникова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 О.М. Исследовательская роль программ САЕ в сквозных технологиях 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CAD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/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CAE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/CAM // Вестник машиностроения 2019, №1, с.25-31.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098" name="Picture 2" descr="Turbine, Pump and Compressor (Axial or Centrifugal): Multidisciplinary  Turbomachinery Design - Enteknograt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01247" y="3657601"/>
            <a:ext cx="4839102" cy="175323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2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2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2" name="Rectangle 4"/>
          <p:cNvSpPr>
            <a:spLocks noGrp="1" noChangeArrowheads="1"/>
          </p:cNvSpPr>
          <p:nvPr>
            <p:ph type="title"/>
          </p:nvPr>
        </p:nvSpPr>
        <p:spPr>
          <a:xfrm>
            <a:off x="1859867" y="416196"/>
            <a:ext cx="4397614" cy="480131"/>
          </a:xfrm>
        </p:spPr>
        <p:txBody>
          <a:bodyPr/>
          <a:lstStyle/>
          <a:p>
            <a:pPr algn="r"/>
            <a:r>
              <a:rPr sz="2800" b="1" spc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KMT: amaliy muammolar</a:t>
            </a:r>
            <a:endParaRPr lang="ru-RU" sz="2800" b="1" spc="0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7347" name="Номер слайда 6"/>
          <p:cNvSpPr>
            <a:spLocks noGrp="1"/>
          </p:cNvSpPr>
          <p:nvPr>
            <p:ph type="sldNum" sz="quarter" idx="4294967295"/>
          </p:nvPr>
        </p:nvSpPr>
        <p:spPr>
          <a:xfrm>
            <a:off x="1057986" y="6174089"/>
            <a:ext cx="778372" cy="578112"/>
          </a:xfrm>
          <a:noFill/>
        </p:spPr>
        <p:txBody>
          <a:bodyPr/>
          <a:lstStyle/>
          <a:p>
            <a:fld id="{0C684604-35A0-487B-9ABD-3C22894095EC}" type="slidenum">
              <a:rPr lang="ru-RU" sz="2800" b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pPr/>
              <a:t>33</a:t>
            </a:fld>
            <a:endParaRPr lang="ru-RU" sz="28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371600" y="1304925"/>
            <a:ext cx="74961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23" name="TextBox 22"/>
          <p:cNvSpPr txBox="1"/>
          <p:nvPr/>
        </p:nvSpPr>
        <p:spPr>
          <a:xfrm>
            <a:off x="1040059" y="1535681"/>
            <a:ext cx="7473899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err="1" smtClean="0"/>
              <a:t>Ko'pgina</a:t>
            </a:r>
            <a:r>
              <a:rPr lang="ru-RU" sz="2800" dirty="0" smtClean="0"/>
              <a:t> </a:t>
            </a:r>
            <a:r>
              <a:rPr lang="ru-RU" sz="2800" dirty="0" err="1" smtClean="0"/>
              <a:t>hollarda</a:t>
            </a:r>
            <a:r>
              <a:rPr lang="ru-RU" sz="2800" dirty="0" smtClean="0"/>
              <a:t>, </a:t>
            </a:r>
            <a:r>
              <a:rPr lang="ru-RU" sz="2800" dirty="0" err="1" smtClean="0"/>
              <a:t>olimlar</a:t>
            </a:r>
            <a:r>
              <a:rPr lang="ru-RU" sz="2800" dirty="0" smtClean="0"/>
              <a:t> </a:t>
            </a:r>
            <a:r>
              <a:rPr lang="ru-RU" sz="2800" dirty="0" err="1" smtClean="0"/>
              <a:t>amaliy</a:t>
            </a:r>
            <a:r>
              <a:rPr lang="ru-RU" sz="2800" dirty="0" smtClean="0"/>
              <a:t> </a:t>
            </a:r>
            <a:r>
              <a:rPr lang="ru-RU" sz="2800" dirty="0" err="1" smtClean="0"/>
              <a:t>tadqiqotlar</a:t>
            </a:r>
            <a:r>
              <a:rPr lang="ru-RU" sz="2800" dirty="0" smtClean="0"/>
              <a:t> </a:t>
            </a:r>
            <a:r>
              <a:rPr lang="ru-RU" sz="2800" dirty="0" err="1" smtClean="0"/>
              <a:t>o'tkazish</a:t>
            </a:r>
            <a:r>
              <a:rPr lang="ru-RU" sz="2800" dirty="0" smtClean="0"/>
              <a:t> </a:t>
            </a:r>
            <a:r>
              <a:rPr lang="ru-RU" sz="2800" dirty="0" err="1" smtClean="0"/>
              <a:t>uchun</a:t>
            </a:r>
            <a:r>
              <a:rPr lang="ru-RU" sz="2800" dirty="0" smtClean="0"/>
              <a:t> ANSYS </a:t>
            </a:r>
            <a:r>
              <a:rPr lang="ru-RU" sz="2800" dirty="0" err="1" smtClean="0"/>
              <a:t>dasturiy</a:t>
            </a:r>
            <a:r>
              <a:rPr lang="ru-RU" sz="2800" dirty="0" smtClean="0"/>
              <a:t> </a:t>
            </a:r>
            <a:r>
              <a:rPr lang="ru-RU" sz="2800" dirty="0" err="1" smtClean="0"/>
              <a:t>ta'minotini</a:t>
            </a:r>
            <a:r>
              <a:rPr lang="ru-RU" sz="2800" dirty="0" smtClean="0"/>
              <a:t> </a:t>
            </a:r>
            <a:r>
              <a:rPr lang="en-US" sz="2800" dirty="0" smtClean="0"/>
              <a:t>  </a:t>
            </a:r>
            <a:r>
              <a:rPr lang="ru-RU" sz="2800" dirty="0" err="1" smtClean="0"/>
              <a:t>tanlaydilar</a:t>
            </a:r>
            <a:r>
              <a:rPr lang="ru-RU" sz="2800" dirty="0" smtClean="0"/>
              <a:t>: </a:t>
            </a:r>
            <a:r>
              <a:rPr lang="ru-RU" sz="2800" dirty="0" err="1" smtClean="0"/>
              <a:t>tishli</a:t>
            </a:r>
            <a:r>
              <a:rPr lang="ru-RU" sz="2800" dirty="0" smtClean="0"/>
              <a:t> </a:t>
            </a:r>
            <a:r>
              <a:rPr lang="ru-RU" sz="2800" dirty="0" err="1" smtClean="0"/>
              <a:t>ulanishdagi</a:t>
            </a:r>
            <a:r>
              <a:rPr lang="ru-RU" sz="2800" dirty="0" smtClean="0"/>
              <a:t> </a:t>
            </a:r>
            <a:r>
              <a:rPr lang="ru-RU" sz="2800" dirty="0" err="1" smtClean="0"/>
              <a:t>aloqa</a:t>
            </a:r>
            <a:r>
              <a:rPr lang="ru-RU" sz="2800" dirty="0" smtClean="0"/>
              <a:t> </a:t>
            </a:r>
            <a:r>
              <a:rPr lang="en-US" sz="2800" dirty="0" smtClean="0"/>
              <a:t>                          </a:t>
            </a:r>
            <a:r>
              <a:rPr lang="ru-RU" sz="2800" dirty="0" err="1" smtClean="0"/>
              <a:t>kuchlanishlari</a:t>
            </a:r>
            <a:r>
              <a:rPr lang="ru-RU" sz="2800" dirty="0" smtClean="0"/>
              <a:t>, </a:t>
            </a:r>
            <a:r>
              <a:rPr lang="ru-RU" sz="2800" dirty="0" err="1" smtClean="0"/>
              <a:t>termal</a:t>
            </a:r>
            <a:r>
              <a:rPr lang="ru-RU" sz="2800" dirty="0" smtClean="0"/>
              <a:t> </a:t>
            </a:r>
            <a:r>
              <a:rPr lang="ru-RU" sz="2800" dirty="0" err="1" smtClean="0"/>
              <a:t>deformatsiyalar</a:t>
            </a:r>
            <a:r>
              <a:rPr lang="ru-RU" sz="2800" dirty="0" smtClean="0"/>
              <a:t> </a:t>
            </a:r>
            <a:r>
              <a:rPr lang="ru-RU" sz="2800" dirty="0" err="1" smtClean="0"/>
              <a:t>va</a:t>
            </a:r>
            <a:r>
              <a:rPr lang="ru-RU" sz="2800" dirty="0" smtClean="0"/>
              <a:t> </a:t>
            </a:r>
            <a:r>
              <a:rPr lang="en-US" sz="2800" dirty="0" smtClean="0"/>
              <a:t>            </a:t>
            </a:r>
            <a:r>
              <a:rPr lang="ru-RU" sz="2800" dirty="0" err="1" smtClean="0"/>
              <a:t>to'lqin</a:t>
            </a:r>
            <a:r>
              <a:rPr lang="ru-RU" sz="2800" dirty="0" smtClean="0"/>
              <a:t> </a:t>
            </a:r>
            <a:r>
              <a:rPr lang="ru-RU" sz="2800" dirty="0" err="1" smtClean="0"/>
              <a:t>qattiq</a:t>
            </a:r>
            <a:r>
              <a:rPr lang="ru-RU" sz="2800" dirty="0" smtClean="0"/>
              <a:t> </a:t>
            </a:r>
            <a:r>
              <a:rPr lang="ru-RU" sz="2800" dirty="0" err="1" smtClean="0"/>
              <a:t>holat</a:t>
            </a:r>
            <a:r>
              <a:rPr lang="ru-RU" sz="2800" dirty="0" smtClean="0"/>
              <a:t> </a:t>
            </a:r>
            <a:r>
              <a:rPr lang="ru-RU" sz="2800" dirty="0" err="1" smtClean="0"/>
              <a:t>sensori</a:t>
            </a:r>
            <a:r>
              <a:rPr lang="ru-RU" sz="2800" dirty="0" smtClean="0"/>
              <a:t> </a:t>
            </a:r>
            <a:r>
              <a:rPr lang="ru-RU" sz="2800" dirty="0" err="1" smtClean="0"/>
              <a:t>kuchlanishlari</a:t>
            </a:r>
            <a:r>
              <a:rPr lang="ru-RU" sz="2800" dirty="0" smtClean="0"/>
              <a:t> </a:t>
            </a:r>
            <a:r>
              <a:rPr lang="ru-RU" sz="2800" dirty="0" err="1" smtClean="0"/>
              <a:t>va</a:t>
            </a:r>
            <a:r>
              <a:rPr lang="ru-RU" sz="2800" dirty="0" smtClean="0"/>
              <a:t> </a:t>
            </a:r>
            <a:r>
              <a:rPr lang="ru-RU" sz="2800" dirty="0" err="1" smtClean="0"/>
              <a:t>boshqa</a:t>
            </a:r>
            <a:r>
              <a:rPr lang="ru-RU" sz="2800" dirty="0" smtClean="0"/>
              <a:t> </a:t>
            </a:r>
            <a:r>
              <a:rPr lang="ru-RU" sz="2800" dirty="0" err="1" smtClean="0"/>
              <a:t>vazifalar</a:t>
            </a:r>
            <a:r>
              <a:rPr lang="ru-RU" sz="2800" dirty="0" smtClean="0"/>
              <a:t>.</a:t>
            </a:r>
            <a:endParaRPr lang="ru-RU" sz="2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224636" y="4141250"/>
            <a:ext cx="295480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>
                <a:latin typeface="Arial" pitchFamily="34" charset="0"/>
                <a:cs typeface="Arial" pitchFamily="34" charset="0"/>
              </a:rPr>
              <a:t>Manba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: </a:t>
            </a:r>
            <a:r>
              <a:rPr lang="ru-RU" dirty="0" err="1" smtClean="0">
                <a:latin typeface="Arial" pitchFamily="34" charset="0"/>
                <a:cs typeface="Arial" pitchFamily="34" charset="0"/>
              </a:rPr>
              <a:t>Огородникова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 О.М. Исследовательская 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   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роль 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программ САЕ в 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              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сквозных 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технологиях 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               CAD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/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CAE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/CAM // Вестник машиностроения 2019, №1, с.25-31.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3074" name="Picture 2" descr="Detailed Introduction to Ansys Workbench | Udemy"/>
          <p:cNvPicPr>
            <a:picLocks noChangeAspect="1" noChangeArrowheads="1"/>
          </p:cNvPicPr>
          <p:nvPr/>
        </p:nvPicPr>
        <p:blipFill>
          <a:blip r:embed="rId2"/>
          <a:srcRect l="45849" r="8875" b="18589"/>
          <a:stretch>
            <a:fillRect/>
          </a:stretch>
        </p:blipFill>
        <p:spPr bwMode="auto">
          <a:xfrm>
            <a:off x="4844054" y="3735543"/>
            <a:ext cx="2372906" cy="240076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2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2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2" name="Rectangle 4"/>
          <p:cNvSpPr>
            <a:spLocks noGrp="1" noChangeArrowheads="1"/>
          </p:cNvSpPr>
          <p:nvPr>
            <p:ph type="title"/>
          </p:nvPr>
        </p:nvSpPr>
        <p:spPr>
          <a:xfrm>
            <a:off x="1859867" y="416196"/>
            <a:ext cx="4397614" cy="480131"/>
          </a:xfrm>
        </p:spPr>
        <p:txBody>
          <a:bodyPr/>
          <a:lstStyle/>
          <a:p>
            <a:pPr algn="r"/>
            <a:r>
              <a:rPr sz="2800" b="1" spc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KMT: amaliy muammolar</a:t>
            </a:r>
            <a:endParaRPr lang="ru-RU" sz="2800" b="1" spc="0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7347" name="Номер слайда 6"/>
          <p:cNvSpPr>
            <a:spLocks noGrp="1"/>
          </p:cNvSpPr>
          <p:nvPr>
            <p:ph type="sldNum" sz="quarter" idx="4294967295"/>
          </p:nvPr>
        </p:nvSpPr>
        <p:spPr>
          <a:xfrm>
            <a:off x="1050429" y="6121191"/>
            <a:ext cx="778372" cy="578112"/>
          </a:xfrm>
          <a:noFill/>
        </p:spPr>
        <p:txBody>
          <a:bodyPr/>
          <a:lstStyle/>
          <a:p>
            <a:fld id="{0C684604-35A0-487B-9ABD-3C22894095EC}" type="slidenum">
              <a:rPr lang="ru-RU" sz="2800" b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pPr/>
              <a:t>34</a:t>
            </a:fld>
            <a:endParaRPr lang="ru-RU" sz="28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371600" y="1304925"/>
            <a:ext cx="74961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23" name="TextBox 22"/>
          <p:cNvSpPr txBox="1"/>
          <p:nvPr/>
        </p:nvSpPr>
        <p:spPr>
          <a:xfrm>
            <a:off x="1137163" y="1122184"/>
            <a:ext cx="7473899" cy="38625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000" dirty="0" smtClean="0"/>
              <a:t>CAE </a:t>
            </a:r>
            <a:r>
              <a:rPr lang="en-US" sz="2000" dirty="0" err="1" smtClean="0"/>
              <a:t>kompyuter</a:t>
            </a:r>
            <a:r>
              <a:rPr lang="en-US" sz="2000" dirty="0" smtClean="0"/>
              <a:t> </a:t>
            </a:r>
            <a:r>
              <a:rPr lang="en-US" sz="2000" dirty="0" err="1" smtClean="0"/>
              <a:t>asboblari</a:t>
            </a:r>
            <a:r>
              <a:rPr lang="en-US" sz="2000" dirty="0" smtClean="0"/>
              <a:t> </a:t>
            </a:r>
            <a:r>
              <a:rPr lang="en-US" sz="2000" dirty="0" err="1" smtClean="0"/>
              <a:t>nafaqat</a:t>
            </a:r>
            <a:r>
              <a:rPr lang="en-US" sz="2000" dirty="0" smtClean="0"/>
              <a:t> </a:t>
            </a:r>
            <a:r>
              <a:rPr lang="en-US" sz="2000" dirty="0" err="1" smtClean="0"/>
              <a:t>amaliy</a:t>
            </a:r>
            <a:r>
              <a:rPr lang="en-US" sz="2000" dirty="0" smtClean="0"/>
              <a:t> </a:t>
            </a:r>
            <a:r>
              <a:rPr lang="en-US" sz="2000" dirty="0" err="1" smtClean="0"/>
              <a:t>tadqiqotlarda</a:t>
            </a:r>
            <a:r>
              <a:rPr lang="en-US" sz="2000" dirty="0" smtClean="0"/>
              <a:t>, </a:t>
            </a:r>
            <a:r>
              <a:rPr lang="en-US" sz="2000" dirty="0" err="1" smtClean="0"/>
              <a:t>balki</a:t>
            </a:r>
            <a:r>
              <a:rPr lang="en-US" sz="2000" dirty="0" smtClean="0"/>
              <a:t>  </a:t>
            </a:r>
            <a:r>
              <a:rPr lang="en-US" sz="2000" dirty="0" err="1" smtClean="0"/>
              <a:t>sof</a:t>
            </a:r>
            <a:r>
              <a:rPr lang="en-US" sz="2000" dirty="0" smtClean="0"/>
              <a:t> </a:t>
            </a:r>
            <a:r>
              <a:rPr lang="en-US" sz="2000" dirty="0" err="1" smtClean="0"/>
              <a:t>ilmiy</a:t>
            </a:r>
            <a:r>
              <a:rPr lang="en-US" sz="2000" dirty="0" smtClean="0"/>
              <a:t> </a:t>
            </a:r>
            <a:r>
              <a:rPr lang="en-US" sz="2000" dirty="0" err="1" smtClean="0"/>
              <a:t>maqsadlarda</a:t>
            </a:r>
            <a:r>
              <a:rPr lang="en-US" sz="2000" dirty="0" smtClean="0"/>
              <a:t> - </a:t>
            </a:r>
            <a:r>
              <a:rPr lang="en-US" sz="2000" dirty="0" err="1" smtClean="0"/>
              <a:t>yangi</a:t>
            </a:r>
            <a:r>
              <a:rPr lang="en-US" sz="2000" dirty="0" smtClean="0"/>
              <a:t> </a:t>
            </a:r>
            <a:r>
              <a:rPr lang="en-US" sz="2000" dirty="0" err="1" smtClean="0"/>
              <a:t>qonuniyatlarni</a:t>
            </a:r>
            <a:r>
              <a:rPr lang="en-US" sz="2000" dirty="0" smtClean="0"/>
              <a:t> </a:t>
            </a:r>
            <a:r>
              <a:rPr lang="en-US" sz="2000" dirty="0" err="1" smtClean="0"/>
              <a:t>izlash</a:t>
            </a:r>
            <a:r>
              <a:rPr lang="en-US" sz="2000" dirty="0" smtClean="0"/>
              <a:t> </a:t>
            </a:r>
            <a:r>
              <a:rPr lang="en-US" sz="2000" dirty="0" err="1" smtClean="0"/>
              <a:t>uchun</a:t>
            </a:r>
            <a:r>
              <a:rPr lang="en-US" sz="2000" dirty="0" smtClean="0"/>
              <a:t>,             </a:t>
            </a:r>
            <a:r>
              <a:rPr lang="en-US" sz="2000" dirty="0" err="1" smtClean="0"/>
              <a:t>masalan</a:t>
            </a:r>
            <a:r>
              <a:rPr lang="en-US" sz="2000" dirty="0" smtClean="0"/>
              <a:t>, </a:t>
            </a:r>
            <a:r>
              <a:rPr lang="en-US" sz="2000" dirty="0" err="1" smtClean="0"/>
              <a:t>yangi</a:t>
            </a:r>
            <a:r>
              <a:rPr lang="en-US" sz="2000" dirty="0" smtClean="0"/>
              <a:t> </a:t>
            </a:r>
            <a:r>
              <a:rPr lang="en-US" sz="2000" dirty="0" err="1" smtClean="0"/>
              <a:t>materiallar</a:t>
            </a:r>
            <a:r>
              <a:rPr lang="en-US" sz="2000" dirty="0" smtClean="0"/>
              <a:t> </a:t>
            </a:r>
            <a:r>
              <a:rPr lang="en-US" sz="2000" dirty="0" err="1" smtClean="0"/>
              <a:t>va</a:t>
            </a:r>
            <a:r>
              <a:rPr lang="en-US" sz="2000" dirty="0" smtClean="0"/>
              <a:t> </a:t>
            </a:r>
            <a:r>
              <a:rPr lang="en-US" sz="2000" dirty="0" err="1" smtClean="0"/>
              <a:t>nanotexnologiyalarni</a:t>
            </a:r>
            <a:r>
              <a:rPr lang="en-US" sz="2000" dirty="0" smtClean="0"/>
              <a:t> </a:t>
            </a:r>
            <a:r>
              <a:rPr lang="en-US" sz="2000" dirty="0" err="1" smtClean="0"/>
              <a:t>ishlab</a:t>
            </a:r>
            <a:r>
              <a:rPr lang="en-US" sz="2000" dirty="0" smtClean="0"/>
              <a:t>                      </a:t>
            </a:r>
            <a:r>
              <a:rPr lang="en-US" sz="2000" dirty="0" err="1" smtClean="0"/>
              <a:t>chiqishda</a:t>
            </a:r>
            <a:r>
              <a:rPr lang="en-US" sz="2000" dirty="0" smtClean="0"/>
              <a:t> </a:t>
            </a:r>
            <a:r>
              <a:rPr lang="en-US" sz="2000" dirty="0" err="1" smtClean="0"/>
              <a:t>qo'llaniladi</a:t>
            </a:r>
            <a:r>
              <a:rPr lang="en-US" sz="2000" dirty="0" smtClean="0"/>
              <a:t>. </a:t>
            </a:r>
          </a:p>
          <a:p>
            <a:pPr algn="just">
              <a:spcBef>
                <a:spcPts val="600"/>
              </a:spcBef>
            </a:pPr>
            <a:r>
              <a:rPr lang="en-US" sz="2000" dirty="0" smtClean="0"/>
              <a:t>ANSYS </a:t>
            </a:r>
            <a:r>
              <a:rPr lang="en-US" sz="2000" dirty="0" err="1" smtClean="0"/>
              <a:t>tomonidan</a:t>
            </a:r>
            <a:r>
              <a:rPr lang="en-US" sz="2000" dirty="0" smtClean="0"/>
              <a:t> modal </a:t>
            </a:r>
            <a:r>
              <a:rPr lang="en-US" sz="2000" dirty="0" err="1" smtClean="0"/>
              <a:t>tahlil</a:t>
            </a:r>
            <a:r>
              <a:rPr lang="en-US" sz="2000" dirty="0" smtClean="0"/>
              <a:t> </a:t>
            </a:r>
            <a:r>
              <a:rPr lang="en-US" sz="2000" dirty="0" err="1" smtClean="0"/>
              <a:t>faqat</a:t>
            </a:r>
            <a:r>
              <a:rPr lang="en-US" sz="2000" dirty="0" smtClean="0"/>
              <a:t> </a:t>
            </a:r>
            <a:r>
              <a:rPr lang="en-US" sz="2000" dirty="0" err="1" smtClean="0"/>
              <a:t>qatlamli</a:t>
            </a:r>
            <a:r>
              <a:rPr lang="en-US" sz="2000" dirty="0" smtClean="0"/>
              <a:t> </a:t>
            </a:r>
            <a:r>
              <a:rPr lang="en-US" sz="2000" dirty="0" err="1" smtClean="0"/>
              <a:t>kompozitlar</a:t>
            </a:r>
            <a:r>
              <a:rPr lang="en-US" sz="2000" dirty="0" smtClean="0"/>
              <a:t>                </a:t>
            </a:r>
            <a:r>
              <a:rPr lang="en-US" sz="2000" dirty="0" err="1" smtClean="0"/>
              <a:t>matritsasidagi</a:t>
            </a:r>
            <a:r>
              <a:rPr lang="en-US" sz="2000" dirty="0" smtClean="0"/>
              <a:t> </a:t>
            </a:r>
            <a:r>
              <a:rPr lang="en-US" sz="2000" dirty="0" err="1" smtClean="0"/>
              <a:t>yoriqlarni</a:t>
            </a:r>
            <a:r>
              <a:rPr lang="en-US" sz="2000" dirty="0" smtClean="0"/>
              <a:t> </a:t>
            </a:r>
            <a:r>
              <a:rPr lang="en-US" sz="2000" dirty="0" err="1" smtClean="0"/>
              <a:t>aniqlashning</a:t>
            </a:r>
            <a:r>
              <a:rPr lang="en-US" sz="2000" dirty="0" smtClean="0"/>
              <a:t> </a:t>
            </a:r>
            <a:r>
              <a:rPr lang="en-US" sz="2000" dirty="0" err="1" smtClean="0"/>
              <a:t>buzilmaydigan</a:t>
            </a:r>
            <a:r>
              <a:rPr lang="en-US" sz="2000" dirty="0" smtClean="0"/>
              <a:t> </a:t>
            </a:r>
            <a:r>
              <a:rPr lang="en-US" sz="2000" dirty="0" err="1" smtClean="0"/>
              <a:t>usuliga</a:t>
            </a:r>
            <a:r>
              <a:rPr lang="en-US" sz="2000" dirty="0" smtClean="0"/>
              <a:t>   original </a:t>
            </a:r>
            <a:r>
              <a:rPr lang="en-US" sz="2000" dirty="0" err="1" smtClean="0"/>
              <a:t>yondashuvni</a:t>
            </a:r>
            <a:r>
              <a:rPr lang="en-US" sz="2000" dirty="0" smtClean="0"/>
              <a:t> </a:t>
            </a:r>
            <a:r>
              <a:rPr lang="en-US" sz="2000" dirty="0" err="1" smtClean="0"/>
              <a:t>baholash</a:t>
            </a:r>
            <a:r>
              <a:rPr lang="en-US" sz="2000" dirty="0" smtClean="0"/>
              <a:t> </a:t>
            </a:r>
            <a:r>
              <a:rPr lang="en-US" sz="2000" dirty="0" err="1" smtClean="0"/>
              <a:t>uchun</a:t>
            </a:r>
            <a:r>
              <a:rPr lang="en-US" sz="2000" dirty="0" smtClean="0"/>
              <a:t> </a:t>
            </a:r>
            <a:r>
              <a:rPr lang="en-US" sz="2000" dirty="0" err="1" smtClean="0"/>
              <a:t>ishlatiladi</a:t>
            </a:r>
            <a:r>
              <a:rPr lang="en-US" sz="2000" dirty="0" smtClean="0"/>
              <a:t> </a:t>
            </a:r>
            <a:r>
              <a:rPr lang="en-US" sz="2000" dirty="0" err="1" smtClean="0"/>
              <a:t>va</a:t>
            </a:r>
            <a:r>
              <a:rPr lang="en-US" sz="2000" dirty="0" smtClean="0"/>
              <a:t>                                </a:t>
            </a:r>
            <a:r>
              <a:rPr lang="en-US" sz="2000" dirty="0" err="1" smtClean="0"/>
              <a:t>piezoelektrik</a:t>
            </a:r>
            <a:r>
              <a:rPr lang="en-US" sz="2000" dirty="0" smtClean="0"/>
              <a:t> </a:t>
            </a:r>
            <a:r>
              <a:rPr lang="en-US" sz="2000" dirty="0" err="1" smtClean="0"/>
              <a:t>xususiyatlarga</a:t>
            </a:r>
            <a:r>
              <a:rPr lang="en-US" sz="2000" dirty="0" smtClean="0"/>
              <a:t> </a:t>
            </a:r>
            <a:r>
              <a:rPr lang="en-US" sz="2000" dirty="0" err="1" smtClean="0"/>
              <a:t>ega</a:t>
            </a:r>
            <a:r>
              <a:rPr lang="en-US" sz="2000" dirty="0" smtClean="0"/>
              <a:t> </a:t>
            </a:r>
            <a:r>
              <a:rPr lang="en-US" sz="2000" dirty="0" err="1" smtClean="0"/>
              <a:t>bo'lgan</a:t>
            </a:r>
            <a:r>
              <a:rPr lang="en-US" sz="2000" dirty="0" smtClean="0"/>
              <a:t> </a:t>
            </a:r>
            <a:r>
              <a:rPr lang="en-US" sz="2000" dirty="0" err="1" smtClean="0"/>
              <a:t>ikki</a:t>
            </a:r>
            <a:r>
              <a:rPr lang="en-US" sz="2000" dirty="0" smtClean="0"/>
              <a:t> </a:t>
            </a:r>
            <a:r>
              <a:rPr lang="en-US" sz="2000" dirty="0" err="1" smtClean="0"/>
              <a:t>qavatli</a:t>
            </a:r>
            <a:r>
              <a:rPr lang="en-US" sz="2000" dirty="0" smtClean="0"/>
              <a:t> spiral                     </a:t>
            </a:r>
            <a:r>
              <a:rPr lang="en-US" sz="2000" dirty="0" err="1" smtClean="0"/>
              <a:t>nanoplyonkaning</a:t>
            </a:r>
            <a:r>
              <a:rPr lang="en-US" sz="2000" dirty="0" smtClean="0"/>
              <a:t> modal </a:t>
            </a:r>
            <a:r>
              <a:rPr lang="en-US" sz="2000" dirty="0" err="1" smtClean="0"/>
              <a:t>tahlili</a:t>
            </a:r>
            <a:r>
              <a:rPr lang="en-US" sz="2000" dirty="0" smtClean="0"/>
              <a:t> ABAQUS </a:t>
            </a:r>
            <a:r>
              <a:rPr lang="en-US" sz="2000" dirty="0" err="1" smtClean="0"/>
              <a:t>yordamida</a:t>
            </a:r>
            <a:r>
              <a:rPr lang="en-US" sz="2000" dirty="0" smtClean="0"/>
              <a:t> </a:t>
            </a:r>
            <a:r>
              <a:rPr lang="en-US" sz="2000" dirty="0" err="1" smtClean="0"/>
              <a:t>amalga</a:t>
            </a:r>
            <a:r>
              <a:rPr lang="en-US" sz="2000" dirty="0" smtClean="0"/>
              <a:t>              </a:t>
            </a:r>
            <a:r>
              <a:rPr lang="en-US" sz="2000" dirty="0" err="1" smtClean="0"/>
              <a:t>oshiriladi</a:t>
            </a:r>
            <a:r>
              <a:rPr lang="en-US" sz="2000" dirty="0" smtClean="0"/>
              <a:t> </a:t>
            </a:r>
            <a:r>
              <a:rPr lang="en-US" sz="2000" dirty="0" err="1" smtClean="0"/>
              <a:t>va</a:t>
            </a:r>
            <a:r>
              <a:rPr lang="en-US" sz="2000" dirty="0" smtClean="0"/>
              <a:t> </a:t>
            </a:r>
            <a:r>
              <a:rPr lang="en-US" sz="2000" dirty="0" err="1" smtClean="0"/>
              <a:t>turli</a:t>
            </a:r>
            <a:r>
              <a:rPr lang="en-US" sz="2000" dirty="0" smtClean="0"/>
              <a:t> </a:t>
            </a:r>
            <a:r>
              <a:rPr lang="en-US" sz="2000" dirty="0" err="1" smtClean="0"/>
              <a:t>xil</a:t>
            </a:r>
            <a:r>
              <a:rPr lang="en-US" sz="2000" dirty="0" smtClean="0"/>
              <a:t> </a:t>
            </a:r>
            <a:r>
              <a:rPr lang="en-US" sz="2000" dirty="0" err="1" smtClean="0"/>
              <a:t>xususiyatlarni</a:t>
            </a:r>
            <a:r>
              <a:rPr lang="en-US" sz="2000" dirty="0" smtClean="0"/>
              <a:t> </a:t>
            </a:r>
            <a:r>
              <a:rPr lang="en-US" sz="2000" dirty="0" err="1" smtClean="0"/>
              <a:t>birlashtirganda</a:t>
            </a:r>
            <a:r>
              <a:rPr lang="en-US" sz="2000" dirty="0" smtClean="0"/>
              <a:t>                                   </a:t>
            </a:r>
            <a:r>
              <a:rPr lang="en-US" sz="2000" dirty="0" err="1" smtClean="0"/>
              <a:t>nanostrukturaning</a:t>
            </a:r>
            <a:r>
              <a:rPr lang="en-US" sz="2000" dirty="0" smtClean="0"/>
              <a:t> </a:t>
            </a:r>
            <a:r>
              <a:rPr lang="en-US" sz="2000" dirty="0" err="1" smtClean="0"/>
              <a:t>xatti-harakatlarini</a:t>
            </a:r>
            <a:r>
              <a:rPr lang="en-US" sz="2000" dirty="0" smtClean="0"/>
              <a:t> </a:t>
            </a:r>
            <a:r>
              <a:rPr lang="en-US" sz="2000" dirty="0" err="1" smtClean="0"/>
              <a:t>bashorat</a:t>
            </a:r>
            <a:r>
              <a:rPr lang="en-US" sz="2000" dirty="0" smtClean="0"/>
              <a:t> </a:t>
            </a:r>
            <a:r>
              <a:rPr lang="en-US" sz="2000" dirty="0" err="1" smtClean="0"/>
              <a:t>qilishga</a:t>
            </a:r>
            <a:r>
              <a:rPr lang="en-US" sz="2000" dirty="0" smtClean="0"/>
              <a:t> </a:t>
            </a:r>
            <a:r>
              <a:rPr lang="en-US" sz="2000" dirty="0" err="1" smtClean="0"/>
              <a:t>imkon</a:t>
            </a:r>
            <a:r>
              <a:rPr lang="en-US" sz="2000" dirty="0" smtClean="0"/>
              <a:t>            </a:t>
            </a:r>
            <a:r>
              <a:rPr lang="en-US" sz="2000" dirty="0" err="1" smtClean="0"/>
              <a:t>beradi</a:t>
            </a:r>
            <a:r>
              <a:rPr lang="en-US" sz="2000" dirty="0" smtClean="0"/>
              <a:t>.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226776" y="4962224"/>
            <a:ext cx="747389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>
                <a:latin typeface="Arial" pitchFamily="34" charset="0"/>
                <a:cs typeface="Arial" pitchFamily="34" charset="0"/>
              </a:rPr>
              <a:t>Manba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: </a:t>
            </a:r>
            <a:r>
              <a:rPr lang="ru-RU" dirty="0" err="1" smtClean="0">
                <a:latin typeface="Arial" pitchFamily="34" charset="0"/>
                <a:cs typeface="Arial" pitchFamily="34" charset="0"/>
              </a:rPr>
              <a:t>Огородникова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 О.М. Исследовательская роль программ САЕ в сквозных технологиях 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CAD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/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CAE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/CAM // Вестник машиностроения 2019, №1, с.25-31.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2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2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2" name="Rectangle 4"/>
          <p:cNvSpPr>
            <a:spLocks noGrp="1" noChangeArrowheads="1"/>
          </p:cNvSpPr>
          <p:nvPr>
            <p:ph type="title"/>
          </p:nvPr>
        </p:nvSpPr>
        <p:spPr>
          <a:xfrm>
            <a:off x="1460958" y="416196"/>
            <a:ext cx="4796506" cy="480131"/>
          </a:xfrm>
        </p:spPr>
        <p:txBody>
          <a:bodyPr/>
          <a:lstStyle/>
          <a:p>
            <a:pPr algn="r"/>
            <a:r>
              <a:rPr sz="2800" b="1" spc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sz="2800" b="1" spc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Mahsulotni nazorat qilish. </a:t>
            </a:r>
            <a:endParaRPr lang="ru-RU" sz="2800" b="1" spc="0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7347" name="Номер слайда 6"/>
          <p:cNvSpPr>
            <a:spLocks noGrp="1"/>
          </p:cNvSpPr>
          <p:nvPr>
            <p:ph type="sldNum" sz="quarter" idx="4294967295"/>
          </p:nvPr>
        </p:nvSpPr>
        <p:spPr>
          <a:xfrm>
            <a:off x="1450949" y="5524185"/>
            <a:ext cx="665018" cy="510099"/>
          </a:xfrm>
          <a:noFill/>
        </p:spPr>
        <p:txBody>
          <a:bodyPr/>
          <a:lstStyle/>
          <a:p>
            <a:fld id="{0C684604-35A0-487B-9ABD-3C22894095EC}" type="slidenum">
              <a:rPr lang="ru-RU" sz="2800" b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pPr/>
              <a:t>35</a:t>
            </a:fld>
            <a:endParaRPr lang="ru-RU" sz="28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371600" y="1304925"/>
            <a:ext cx="74961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23" name="TextBox 22"/>
          <p:cNvSpPr txBox="1"/>
          <p:nvPr/>
        </p:nvSpPr>
        <p:spPr>
          <a:xfrm>
            <a:off x="1138705" y="1092493"/>
            <a:ext cx="7103604" cy="42319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Mahsulotning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yuqori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sifatini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ta'minlash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uchun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        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nazorat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qilish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tizimi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tashkil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etiladi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. Minimal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nazorat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xarajatlari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bilan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belgilangan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sifat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darajasini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                           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ta'minlash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uchun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nazoratni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oqilona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tashkil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etish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                  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talab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etiladi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(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nazorat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partiyasining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hajmini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testlar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 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to'plamini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rad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etish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qoidalarini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va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boshqalar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).</a:t>
            </a:r>
          </a:p>
          <a:p>
            <a:pPr>
              <a:spcAft>
                <a:spcPts val="600"/>
              </a:spcAft>
            </a:pP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Samaradorlik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ko'rsatkichi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-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nazorat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tizimi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ma'lum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  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bir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sifat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darajasini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masalan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nomuvofiqlikning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                    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o'rtacha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foizi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belgilanganidan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yuqori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bo'lmagan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           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taqdirda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vaqt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birligi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uchun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o'rtacha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kutilgan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                         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nazorat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xarajatlari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.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2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2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2" name="Rectangle 4"/>
          <p:cNvSpPr>
            <a:spLocks noGrp="1" noChangeArrowheads="1"/>
          </p:cNvSpPr>
          <p:nvPr>
            <p:ph type="title"/>
          </p:nvPr>
        </p:nvSpPr>
        <p:spPr>
          <a:xfrm>
            <a:off x="877486" y="416196"/>
            <a:ext cx="5379998" cy="480131"/>
          </a:xfrm>
        </p:spPr>
        <p:txBody>
          <a:bodyPr/>
          <a:lstStyle/>
          <a:p>
            <a:pPr algn="r"/>
            <a:r>
              <a:rPr sz="2800" b="1" spc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sz="2800" b="1" spc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Suyuklik oqimlarni o'rganish</a:t>
            </a:r>
            <a:endParaRPr lang="ru-RU" sz="2800" b="1" spc="0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7347" name="Номер слайда 6"/>
          <p:cNvSpPr>
            <a:spLocks noGrp="1"/>
          </p:cNvSpPr>
          <p:nvPr>
            <p:ph type="sldNum" sz="quarter" idx="4294967295"/>
          </p:nvPr>
        </p:nvSpPr>
        <p:spPr>
          <a:xfrm>
            <a:off x="1223970" y="6347901"/>
            <a:ext cx="665018" cy="510099"/>
          </a:xfrm>
          <a:noFill/>
        </p:spPr>
        <p:txBody>
          <a:bodyPr/>
          <a:lstStyle/>
          <a:p>
            <a:fld id="{0C684604-35A0-487B-9ABD-3C22894095EC}" type="slidenum">
              <a:rPr lang="ru-RU" sz="2800" b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pPr/>
              <a:t>36</a:t>
            </a:fld>
            <a:endParaRPr lang="ru-RU" sz="28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371600" y="1304925"/>
            <a:ext cx="74961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23" name="TextBox 22"/>
          <p:cNvSpPr txBox="1"/>
          <p:nvPr/>
        </p:nvSpPr>
        <p:spPr>
          <a:xfrm>
            <a:off x="1043873" y="1027756"/>
            <a:ext cx="6853218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Gaz-suyuqlik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oqimlarni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o’rganish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muhim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vazifadir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masalan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flotatsiya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(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moddalarni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ajratish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).</a:t>
            </a:r>
          </a:p>
          <a:p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Flotatsiya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dinamikasini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modeli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3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darajada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bajariladi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: </a:t>
            </a:r>
          </a:p>
          <a:p>
            <a:pPr marL="355600" indent="-355600">
              <a:buFont typeface="+mj-lt"/>
              <a:buAutoNum type="arabicPeriod"/>
            </a:pP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Makroskopik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(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ko’p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fazali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oqimlar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harakati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),</a:t>
            </a:r>
          </a:p>
          <a:p>
            <a:pPr marL="355600" indent="-355600">
              <a:buFont typeface="+mj-lt"/>
              <a:buAutoNum type="arabicPeriod"/>
            </a:pP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Mikroskopikdan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makroskopikka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o’tish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,</a:t>
            </a:r>
          </a:p>
          <a:p>
            <a:pPr marL="355600" indent="-355600">
              <a:buFont typeface="+mj-lt"/>
              <a:buAutoNum type="arabicPeriod"/>
            </a:pP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Mikroskopik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darajada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Flotatsiyaning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gidrodinamikasi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to’la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modeli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konkret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flotatsion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mashina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sharoitlariga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mos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holda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barcha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3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darajasini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qamrab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olmog’I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darkor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26" name="AutoShape 2" descr="Флотация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28" name="AutoShape 4" descr="Флотация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0" name="AutoShape 6" descr="Флотация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2" name="AutoShape 8" descr="Флотация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34" name="Picture 10" descr="Pис. 2. Флотационная машина пневматического типа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910212" y="3942577"/>
            <a:ext cx="2889906" cy="2029638"/>
          </a:xfrm>
          <a:prstGeom prst="rect">
            <a:avLst/>
          </a:prstGeom>
          <a:noFill/>
        </p:spPr>
      </p:pic>
      <p:sp>
        <p:nvSpPr>
          <p:cNvPr id="11" name="TextBox 10"/>
          <p:cNvSpPr txBox="1"/>
          <p:nvPr/>
        </p:nvSpPr>
        <p:spPr>
          <a:xfrm>
            <a:off x="1373571" y="5898158"/>
            <a:ext cx="74436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/>
              <a:t>Manba</a:t>
            </a:r>
            <a:r>
              <a:rPr lang="en-US" dirty="0" smtClean="0"/>
              <a:t>: </a:t>
            </a:r>
            <a:r>
              <a:rPr lang="ru-RU" dirty="0" smtClean="0"/>
              <a:t>Скороходов В.Ф. и др. Применение САЕ для исследования гидродинамических характеристик газожидкостных потоков.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2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2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="" xmlns:a16="http://schemas.microsoft.com/office/drawing/2014/main" id="{1EB46662-19EC-4D66-A5D3-E53940D5FA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18183" y="344276"/>
            <a:ext cx="1527982" cy="535531"/>
          </a:xfrm>
        </p:spPr>
        <p:txBody>
          <a:bodyPr/>
          <a:lstStyle/>
          <a:p>
            <a:r>
              <a:rPr sz="3200" b="1" spc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Xulosa</a:t>
            </a:r>
            <a:endParaRPr lang="ru-RU" sz="3200" b="1" spc="0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내용 개체 틀 2">
            <a:extLst>
              <a:ext uri="{FF2B5EF4-FFF2-40B4-BE49-F238E27FC236}">
                <a16:creationId xmlns="" xmlns:a16="http://schemas.microsoft.com/office/drawing/2014/main" id="{E0F57523-5758-4C08-BC17-903D83CB34C6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665017" y="1194011"/>
            <a:ext cx="9091101" cy="1360264"/>
          </a:xfrm>
        </p:spPr>
        <p:txBody>
          <a:bodyPr>
            <a:noAutofit/>
          </a:bodyPr>
          <a:lstStyle/>
          <a:p>
            <a:pPr algn="just">
              <a:buNone/>
            </a:pPr>
            <a:endParaRPr lang="ru-RU" sz="2400" b="0" dirty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00000"/>
              </a:lnSpc>
              <a:spcBef>
                <a:spcPts val="0"/>
              </a:spcBef>
            </a:pPr>
            <a:endParaRPr lang="ko-KR" altLang="en-US" sz="2400" b="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731633" y="5510824"/>
            <a:ext cx="683763" cy="5612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52000" marR="0" lvl="0" indent="-252000" algn="l" defTabSz="914400" rtl="0" eaLnBrk="1" fontAlgn="auto" latinLnBrk="1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D5B8EA"/>
              </a:buClr>
              <a:buSzPct val="100000"/>
              <a:tabLst/>
              <a:defRPr/>
            </a:pPr>
            <a:fld id="{40FB9F3A-1F56-46B4-8F65-A4A2187CC5E9}" type="slidenum">
              <a:rPr lang="en-US" sz="2800" b="1" smtClean="0">
                <a:solidFill>
                  <a:prstClr val="black"/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pPr marL="252000" marR="0" lvl="0" indent="-252000" algn="l" defTabSz="914400" rtl="0" eaLnBrk="1" fontAlgn="auto" latinLnBrk="1" hangingPunct="1">
                <a:lnSpc>
                  <a:spcPct val="120000"/>
                </a:lnSpc>
                <a:spcBef>
                  <a:spcPts val="1000"/>
                </a:spcBef>
                <a:spcAft>
                  <a:spcPts val="0"/>
                </a:spcAft>
                <a:buClr>
                  <a:srgbClr val="D5B8EA"/>
                </a:buClr>
                <a:buSzPct val="100000"/>
                <a:tabLst/>
                <a:defRPr/>
              </a:pPr>
              <a:t>37</a:t>
            </a:fld>
            <a:endParaRPr lang="ru-RU" sz="28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770816" y="1005116"/>
            <a:ext cx="8350513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67665" indent="-355600" algn="just">
              <a:buSzPct val="112000"/>
              <a:buAutoNum type="arabicPeriod"/>
              <a:tabLst>
                <a:tab pos="368300" algn="l"/>
              </a:tabLst>
            </a:pPr>
            <a:r>
              <a:rPr lang="en-US" sz="2800" spc="-5" dirty="0" err="1" smtClean="0">
                <a:latin typeface="Arial" pitchFamily="34" charset="0"/>
                <a:cs typeface="Arial" pitchFamily="34" charset="0"/>
              </a:rPr>
              <a:t>Muhandislik</a:t>
            </a:r>
            <a:r>
              <a:rPr lang="en-US" sz="2800" spc="-5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spc="-5" dirty="0" err="1" smtClean="0">
                <a:latin typeface="Arial" pitchFamily="34" charset="0"/>
                <a:cs typeface="Arial" pitchFamily="34" charset="0"/>
              </a:rPr>
              <a:t>tahlil</a:t>
            </a:r>
            <a:r>
              <a:rPr lang="en-US" sz="2800" spc="-5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spc="-5" dirty="0" err="1" smtClean="0">
                <a:latin typeface="Arial" pitchFamily="34" charset="0"/>
                <a:cs typeface="Arial" pitchFamily="34" charset="0"/>
              </a:rPr>
              <a:t>dasturlari</a:t>
            </a:r>
            <a:r>
              <a:rPr lang="en-US" sz="2800" spc="-5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spc="-5" dirty="0" err="1" smtClean="0">
                <a:latin typeface="Arial" pitchFamily="34" charset="0"/>
                <a:cs typeface="Arial" pitchFamily="34" charset="0"/>
              </a:rPr>
              <a:t>mashinasozlik</a:t>
            </a:r>
            <a:r>
              <a:rPr lang="en-US" sz="2800" spc="9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spc="90" dirty="0" err="1" smtClean="0">
                <a:latin typeface="Arial" pitchFamily="34" charset="0"/>
                <a:cs typeface="Arial" pitchFamily="34" charset="0"/>
              </a:rPr>
              <a:t>amaliy</a:t>
            </a:r>
            <a:r>
              <a:rPr lang="en-US" sz="2800" spc="9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spc="90" dirty="0" err="1" smtClean="0">
                <a:latin typeface="Arial" pitchFamily="34" charset="0"/>
                <a:cs typeface="Arial" pitchFamily="34" charset="0"/>
              </a:rPr>
              <a:t>tadqiqot</a:t>
            </a:r>
            <a:r>
              <a:rPr lang="en-US" sz="2800" spc="9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spc="90" dirty="0" err="1" smtClean="0">
                <a:latin typeface="Arial" pitchFamily="34" charset="0"/>
                <a:cs typeface="Arial" pitchFamily="34" charset="0"/>
              </a:rPr>
              <a:t>o’tkazishda</a:t>
            </a:r>
            <a:r>
              <a:rPr lang="en-US" sz="2800" spc="9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spc="90" dirty="0" err="1" smtClean="0">
                <a:latin typeface="Arial" pitchFamily="34" charset="0"/>
                <a:cs typeface="Arial" pitchFamily="34" charset="0"/>
              </a:rPr>
              <a:t>keng</a:t>
            </a:r>
            <a:r>
              <a:rPr lang="en-US" sz="2800" spc="9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spc="-5" dirty="0" err="1" smtClean="0">
                <a:latin typeface="Arial" pitchFamily="34" charset="0"/>
                <a:cs typeface="Arial" pitchFamily="34" charset="0"/>
              </a:rPr>
              <a:t>qo’llaniladi</a:t>
            </a:r>
            <a:r>
              <a:rPr lang="en-US" sz="2800" spc="-5" dirty="0" smtClean="0">
                <a:latin typeface="Arial" pitchFamily="34" charset="0"/>
                <a:cs typeface="Arial" pitchFamily="34" charset="0"/>
              </a:rPr>
              <a:t>.</a:t>
            </a:r>
            <a:endParaRPr lang="en-US" sz="2800" spc="-5" dirty="0">
              <a:latin typeface="Arial" pitchFamily="34" charset="0"/>
              <a:cs typeface="Arial" pitchFamily="34" charset="0"/>
            </a:endParaRPr>
          </a:p>
          <a:p>
            <a:pPr marL="367665" indent="-355600" algn="just">
              <a:buSzPct val="112000"/>
              <a:buAutoNum type="arabicPeriod"/>
              <a:tabLst>
                <a:tab pos="368300" algn="l"/>
              </a:tabLst>
            </a:pPr>
            <a:r>
              <a:rPr lang="en-US" sz="2800" spc="-5" dirty="0" smtClean="0">
                <a:latin typeface="Arial" pitchFamily="34" charset="0"/>
                <a:cs typeface="Arial" pitchFamily="34" charset="0"/>
              </a:rPr>
              <a:t>CAD/CAE/CAM </a:t>
            </a:r>
            <a:r>
              <a:rPr lang="en-US" sz="2800" spc="-5" dirty="0" err="1" smtClean="0">
                <a:latin typeface="Arial" pitchFamily="34" charset="0"/>
                <a:cs typeface="Arial" pitchFamily="34" charset="0"/>
              </a:rPr>
              <a:t>dasturiy</a:t>
            </a:r>
            <a:r>
              <a:rPr lang="en-US" sz="2800" spc="-5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spc="-5" dirty="0" err="1" smtClean="0">
                <a:latin typeface="Arial" pitchFamily="34" charset="0"/>
                <a:cs typeface="Arial" pitchFamily="34" charset="0"/>
              </a:rPr>
              <a:t>muhitida</a:t>
            </a:r>
            <a:r>
              <a:rPr lang="en-US" sz="2800" spc="-5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spc="-5" dirty="0" err="1" smtClean="0">
                <a:latin typeface="Arial" pitchFamily="34" charset="0"/>
                <a:cs typeface="Arial" pitchFamily="34" charset="0"/>
              </a:rPr>
              <a:t>loyihalashda</a:t>
            </a:r>
            <a:r>
              <a:rPr lang="en-US" sz="2800" spc="-5" dirty="0" smtClean="0">
                <a:latin typeface="Arial" pitchFamily="34" charset="0"/>
                <a:cs typeface="Arial" pitchFamily="34" charset="0"/>
              </a:rPr>
              <a:t>   CAE </a:t>
            </a:r>
            <a:r>
              <a:rPr lang="en-US" sz="2800" spc="-5" dirty="0" err="1" smtClean="0">
                <a:latin typeface="Arial" pitchFamily="34" charset="0"/>
                <a:cs typeface="Arial" pitchFamily="34" charset="0"/>
              </a:rPr>
              <a:t>dasturlari</a:t>
            </a:r>
            <a:r>
              <a:rPr lang="en-US" sz="2800" spc="-5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spc="-5" dirty="0" err="1" smtClean="0">
                <a:latin typeface="Arial" pitchFamily="34" charset="0"/>
                <a:cs typeface="Arial" pitchFamily="34" charset="0"/>
              </a:rPr>
              <a:t>turli</a:t>
            </a:r>
            <a:r>
              <a:rPr lang="en-US" sz="2800" spc="-5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spc="-5" dirty="0" err="1" smtClean="0">
                <a:latin typeface="Arial" pitchFamily="34" charset="0"/>
                <a:cs typeface="Arial" pitchFamily="34" charset="0"/>
              </a:rPr>
              <a:t>xil</a:t>
            </a:r>
            <a:r>
              <a:rPr lang="en-US" sz="2800" spc="-5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spc="-5" dirty="0" err="1" smtClean="0">
                <a:latin typeface="Arial" pitchFamily="34" charset="0"/>
                <a:cs typeface="Arial" pitchFamily="34" charset="0"/>
              </a:rPr>
              <a:t>modellar</a:t>
            </a:r>
            <a:r>
              <a:rPr lang="en-US" sz="2800" spc="-5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spc="-5" dirty="0" err="1" smtClean="0">
                <a:latin typeface="Arial" pitchFamily="34" charset="0"/>
                <a:cs typeface="Arial" pitchFamily="34" charset="0"/>
              </a:rPr>
              <a:t>va</a:t>
            </a:r>
            <a:r>
              <a:rPr lang="en-US" sz="2800" spc="-5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spc="-5" dirty="0" err="1" smtClean="0">
                <a:latin typeface="Arial" pitchFamily="34" charset="0"/>
                <a:cs typeface="Arial" pitchFamily="34" charset="0"/>
              </a:rPr>
              <a:t>jarayonlarda</a:t>
            </a:r>
            <a:r>
              <a:rPr lang="en-US" sz="2800" spc="-5" dirty="0" smtClean="0">
                <a:latin typeface="Arial" pitchFamily="34" charset="0"/>
                <a:cs typeface="Arial" pitchFamily="34" charset="0"/>
              </a:rPr>
              <a:t>    </a:t>
            </a:r>
            <a:r>
              <a:rPr lang="en-US" sz="2800" spc="-5" dirty="0" err="1" smtClean="0">
                <a:latin typeface="Arial" pitchFamily="34" charset="0"/>
                <a:cs typeface="Arial" pitchFamily="34" charset="0"/>
              </a:rPr>
              <a:t>hisoblash</a:t>
            </a:r>
            <a:r>
              <a:rPr lang="en-US" sz="2800" spc="-5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spc="-5" dirty="0" err="1" smtClean="0">
                <a:latin typeface="Arial" pitchFamily="34" charset="0"/>
                <a:cs typeface="Arial" pitchFamily="34" charset="0"/>
              </a:rPr>
              <a:t>tajribalarini</a:t>
            </a:r>
            <a:r>
              <a:rPr lang="en-US" sz="2800" spc="-5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spc="-5" dirty="0" err="1" smtClean="0">
                <a:latin typeface="Arial" pitchFamily="34" charset="0"/>
                <a:cs typeface="Arial" pitchFamily="34" charset="0"/>
              </a:rPr>
              <a:t>o'tkazadi</a:t>
            </a:r>
            <a:r>
              <a:rPr lang="en-US" sz="2800" spc="-5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sz="2800" spc="-5" dirty="0" err="1" smtClean="0">
                <a:latin typeface="Arial" pitchFamily="34" charset="0"/>
                <a:cs typeface="Arial" pitchFamily="34" charset="0"/>
              </a:rPr>
              <a:t>loyihalashtirilgan</a:t>
            </a:r>
            <a:r>
              <a:rPr lang="en-US" sz="2800" spc="-5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spc="-5" dirty="0" err="1" smtClean="0">
                <a:latin typeface="Arial" pitchFamily="34" charset="0"/>
                <a:cs typeface="Arial" pitchFamily="34" charset="0"/>
              </a:rPr>
              <a:t>mahsulotning</a:t>
            </a:r>
            <a:r>
              <a:rPr lang="en-US" sz="2800" spc="-5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spc="-5" dirty="0" err="1" smtClean="0">
                <a:latin typeface="Arial" pitchFamily="34" charset="0"/>
                <a:cs typeface="Arial" pitchFamily="34" charset="0"/>
              </a:rPr>
              <a:t>dizayn</a:t>
            </a:r>
            <a:r>
              <a:rPr lang="en-US" sz="2800" spc="-5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spc="-5" dirty="0" err="1" smtClean="0">
                <a:latin typeface="Arial" pitchFamily="34" charset="0"/>
                <a:cs typeface="Arial" pitchFamily="34" charset="0"/>
              </a:rPr>
              <a:t>va</a:t>
            </a:r>
            <a:r>
              <a:rPr lang="en-US" sz="2800" spc="-5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spc="-5" dirty="0" err="1" smtClean="0">
                <a:latin typeface="Arial" pitchFamily="34" charset="0"/>
                <a:cs typeface="Arial" pitchFamily="34" charset="0"/>
              </a:rPr>
              <a:t>texnologik</a:t>
            </a:r>
            <a:r>
              <a:rPr lang="en-US" sz="2800" spc="-5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spc="-5" dirty="0" err="1" smtClean="0">
                <a:latin typeface="Arial" pitchFamily="34" charset="0"/>
                <a:cs typeface="Arial" pitchFamily="34" charset="0"/>
              </a:rPr>
              <a:t>parametrlarini</a:t>
            </a:r>
            <a:r>
              <a:rPr lang="en-US" sz="2800" spc="-5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spc="-5" dirty="0" err="1" smtClean="0">
                <a:latin typeface="Arial" pitchFamily="34" charset="0"/>
                <a:cs typeface="Arial" pitchFamily="34" charset="0"/>
              </a:rPr>
              <a:t>to'g'ri</a:t>
            </a:r>
            <a:r>
              <a:rPr lang="en-US" sz="2800" spc="-5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spc="-5" dirty="0" err="1" smtClean="0">
                <a:latin typeface="Arial" pitchFamily="34" charset="0"/>
                <a:cs typeface="Arial" pitchFamily="34" charset="0"/>
              </a:rPr>
              <a:t>tanlashni</a:t>
            </a:r>
            <a:r>
              <a:rPr lang="en-US" sz="2800" spc="-5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spc="-5" dirty="0" err="1" smtClean="0">
                <a:latin typeface="Arial" pitchFamily="34" charset="0"/>
                <a:cs typeface="Arial" pitchFamily="34" charset="0"/>
              </a:rPr>
              <a:t>ta'minlaydi</a:t>
            </a:r>
            <a:r>
              <a:rPr lang="en-US" sz="2800" spc="-5" dirty="0" smtClean="0">
                <a:latin typeface="Arial" pitchFamily="34" charset="0"/>
                <a:cs typeface="Arial" pitchFamily="34" charset="0"/>
              </a:rPr>
              <a:t>.</a:t>
            </a:r>
            <a:r>
              <a:rPr lang="en-US" sz="2800" dirty="0" smtClean="0"/>
              <a:t> </a:t>
            </a:r>
            <a:endParaRPr lang="en-US" sz="2800" spc="-5" dirty="0">
              <a:latin typeface="Arial" pitchFamily="34" charset="0"/>
              <a:cs typeface="Arial" pitchFamily="34" charset="0"/>
            </a:endParaRPr>
          </a:p>
          <a:p>
            <a:pPr marL="360000" indent="-514350" algn="just"/>
            <a:r>
              <a:rPr lang="en-US" sz="2800" spc="-5" dirty="0">
                <a:latin typeface="Arial" pitchFamily="34" charset="0"/>
                <a:cs typeface="Arial" pitchFamily="34" charset="0"/>
              </a:rPr>
              <a:t>3. </a:t>
            </a:r>
            <a:r>
              <a:rPr lang="en-US" sz="2800" spc="-5" dirty="0" err="1">
                <a:latin typeface="Arial" pitchFamily="34" charset="0"/>
                <a:cs typeface="Arial" pitchFamily="34" charset="0"/>
              </a:rPr>
              <a:t>KMTni</a:t>
            </a:r>
            <a:r>
              <a:rPr lang="en-US" sz="2800" spc="-5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spc="-5" dirty="0" err="1">
                <a:latin typeface="Arial" pitchFamily="34" charset="0"/>
                <a:cs typeface="Arial" pitchFamily="34" charset="0"/>
              </a:rPr>
              <a:t>o’zlashtirish</a:t>
            </a:r>
            <a:r>
              <a:rPr lang="en-US" sz="2800" spc="-5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spc="-5" dirty="0" err="1">
                <a:latin typeface="Arial" pitchFamily="34" charset="0"/>
                <a:cs typeface="Arial" pitchFamily="34" charset="0"/>
              </a:rPr>
              <a:t>mashinasozlikni</a:t>
            </a:r>
            <a:r>
              <a:rPr lang="en-US" sz="2800" spc="-5" dirty="0">
                <a:latin typeface="Arial" pitchFamily="34" charset="0"/>
                <a:cs typeface="Arial" pitchFamily="34" charset="0"/>
              </a:rPr>
              <a:t> CAD </a:t>
            </a:r>
          </a:p>
          <a:p>
            <a:pPr marL="360000" indent="-514350" algn="just"/>
            <a:r>
              <a:rPr lang="en-US" sz="2800" spc="-5" dirty="0">
                <a:latin typeface="Arial" pitchFamily="34" charset="0"/>
                <a:cs typeface="Arial" pitchFamily="34" charset="0"/>
              </a:rPr>
              <a:t>    </a:t>
            </a:r>
            <a:r>
              <a:rPr lang="en-US" sz="2800" spc="-5" dirty="0" err="1">
                <a:latin typeface="Arial" pitchFamily="34" charset="0"/>
                <a:cs typeface="Arial" pitchFamily="34" charset="0"/>
              </a:rPr>
              <a:t>Dasturlari</a:t>
            </a:r>
            <a:r>
              <a:rPr lang="en-US" sz="2800" spc="-5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spc="-5" dirty="0" err="1">
                <a:latin typeface="Arial" pitchFamily="34" charset="0"/>
                <a:cs typeface="Arial" pitchFamily="34" charset="0"/>
              </a:rPr>
              <a:t>va</a:t>
            </a:r>
            <a:r>
              <a:rPr lang="en-US" sz="2800" spc="-5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spc="-5" dirty="0" err="1">
                <a:latin typeface="Arial" pitchFamily="34" charset="0"/>
                <a:cs typeface="Arial" pitchFamily="34" charset="0"/>
              </a:rPr>
              <a:t>tizimlarini</a:t>
            </a:r>
            <a:r>
              <a:rPr lang="en-US" sz="2800" spc="-5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spc="-5" dirty="0" err="1">
                <a:latin typeface="Arial" pitchFamily="34" charset="0"/>
                <a:cs typeface="Arial" pitchFamily="34" charset="0"/>
              </a:rPr>
              <a:t>bilish</a:t>
            </a:r>
            <a:r>
              <a:rPr lang="en-US" sz="2800" spc="-5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spc="-5" dirty="0" err="1">
                <a:latin typeface="Arial" pitchFamily="34" charset="0"/>
                <a:cs typeface="Arial" pitchFamily="34" charset="0"/>
              </a:rPr>
              <a:t>va</a:t>
            </a:r>
            <a:r>
              <a:rPr lang="en-US" sz="2800" spc="-5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spc="-5" dirty="0" err="1">
                <a:latin typeface="Arial" pitchFamily="34" charset="0"/>
                <a:cs typeface="Arial" pitchFamily="34" charset="0"/>
              </a:rPr>
              <a:t>amaliy</a:t>
            </a:r>
            <a:r>
              <a:rPr lang="en-US" sz="2800" spc="-5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spc="-5" dirty="0" smtClean="0">
                <a:latin typeface="Arial" pitchFamily="34" charset="0"/>
                <a:cs typeface="Arial" pitchFamily="34" charset="0"/>
              </a:rPr>
              <a:t>                                     </a:t>
            </a:r>
            <a:r>
              <a:rPr lang="en-US" sz="2800" spc="-5" dirty="0" err="1" smtClean="0">
                <a:latin typeface="Arial" pitchFamily="34" charset="0"/>
                <a:cs typeface="Arial" pitchFamily="34" charset="0"/>
              </a:rPr>
              <a:t>foydalanishning</a:t>
            </a:r>
            <a:r>
              <a:rPr lang="en-US" sz="2800" spc="-5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spc="-5" dirty="0" err="1">
                <a:latin typeface="Arial" pitchFamily="34" charset="0"/>
                <a:cs typeface="Arial" pitchFamily="34" charset="0"/>
              </a:rPr>
              <a:t>yuqori</a:t>
            </a:r>
            <a:r>
              <a:rPr lang="en-US" sz="2800" spc="-5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spc="-5" dirty="0" err="1">
                <a:latin typeface="Arial" pitchFamily="34" charset="0"/>
                <a:cs typeface="Arial" pitchFamily="34" charset="0"/>
              </a:rPr>
              <a:t>darajasini</a:t>
            </a:r>
            <a:r>
              <a:rPr lang="en-US" sz="2800" spc="-5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spc="-5" dirty="0" err="1">
                <a:latin typeface="Arial" pitchFamily="34" charset="0"/>
                <a:cs typeface="Arial" pitchFamily="34" charset="0"/>
              </a:rPr>
              <a:t>talab</a:t>
            </a:r>
            <a:r>
              <a:rPr lang="en-US" sz="2800" spc="-5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spc="-5" dirty="0" err="1">
                <a:latin typeface="Arial" pitchFamily="34" charset="0"/>
                <a:cs typeface="Arial" pitchFamily="34" charset="0"/>
              </a:rPr>
              <a:t>etadi</a:t>
            </a:r>
            <a:r>
              <a:rPr lang="en-US" sz="2800" spc="-5" dirty="0">
                <a:latin typeface="Arial" pitchFamily="34" charset="0"/>
                <a:cs typeface="Arial" pitchFamily="34" charset="0"/>
              </a:rPr>
              <a:t>.</a:t>
            </a:r>
            <a:endParaRPr lang="en-US" sz="28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833623628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="" xmlns:a16="http://schemas.microsoft.com/office/drawing/2014/main" id="{1EB46662-19EC-4D66-A5D3-E53940D5FA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37028" y="309770"/>
            <a:ext cx="1891865" cy="535531"/>
          </a:xfrm>
        </p:spPr>
        <p:txBody>
          <a:bodyPr/>
          <a:lstStyle/>
          <a:p>
            <a:r>
              <a:rPr sz="3200" b="1" spc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Xulosa-2</a:t>
            </a:r>
            <a:endParaRPr lang="ru-RU" sz="3200" b="1" spc="0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내용 개체 틀 2">
            <a:extLst>
              <a:ext uri="{FF2B5EF4-FFF2-40B4-BE49-F238E27FC236}">
                <a16:creationId xmlns="" xmlns:a16="http://schemas.microsoft.com/office/drawing/2014/main" id="{E0F57523-5758-4C08-BC17-903D83CB34C6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665017" y="1194011"/>
            <a:ext cx="9091101" cy="1360264"/>
          </a:xfrm>
        </p:spPr>
        <p:txBody>
          <a:bodyPr>
            <a:noAutofit/>
          </a:bodyPr>
          <a:lstStyle/>
          <a:p>
            <a:pPr algn="just">
              <a:buNone/>
            </a:pPr>
            <a:endParaRPr lang="ru-RU" sz="2400" b="0" dirty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00000"/>
              </a:lnSpc>
              <a:spcBef>
                <a:spcPts val="0"/>
              </a:spcBef>
            </a:pPr>
            <a:endParaRPr lang="ko-KR" altLang="en-US" sz="2400" b="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240071" y="6296756"/>
            <a:ext cx="657884" cy="5612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52000" marR="0" lvl="0" indent="-252000" algn="l" defTabSz="914400" rtl="0" eaLnBrk="1" fontAlgn="auto" latinLnBrk="1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D5B8EA"/>
              </a:buClr>
              <a:buSzPct val="100000"/>
              <a:tabLst/>
              <a:defRPr/>
            </a:pPr>
            <a:fld id="{40FB9F3A-1F56-46B4-8F65-A4A2187CC5E9}" type="slidenum">
              <a:rPr lang="en-US" sz="2800" b="1" smtClean="0">
                <a:solidFill>
                  <a:prstClr val="black"/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pPr marL="252000" marR="0" lvl="0" indent="-252000" algn="l" defTabSz="914400" rtl="0" eaLnBrk="1" fontAlgn="auto" latinLnBrk="1" hangingPunct="1">
                <a:lnSpc>
                  <a:spcPct val="120000"/>
                </a:lnSpc>
                <a:spcBef>
                  <a:spcPts val="1000"/>
                </a:spcBef>
                <a:spcAft>
                  <a:spcPts val="0"/>
                </a:spcAft>
                <a:buClr>
                  <a:srgbClr val="D5B8EA"/>
                </a:buClr>
                <a:buSzPct val="100000"/>
                <a:tabLst/>
                <a:defRPr/>
              </a:pPr>
              <a:t>38</a:t>
            </a:fld>
            <a:endParaRPr lang="ru-RU" sz="28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871125" y="991049"/>
            <a:ext cx="7940365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marR="5080" indent="-514350">
              <a:lnSpc>
                <a:spcPct val="100000"/>
              </a:lnSpc>
              <a:spcBef>
                <a:spcPts val="1195"/>
              </a:spcBef>
              <a:buFont typeface="+mj-lt"/>
              <a:buAutoNum type="arabicPeriod" startAt="4"/>
              <a:tabLst>
                <a:tab pos="330200" algn="l"/>
              </a:tabLst>
            </a:pPr>
            <a:r>
              <a:rPr lang="en-US" sz="2800" dirty="0" err="1" smtClean="0"/>
              <a:t>Amaliy</a:t>
            </a:r>
            <a:r>
              <a:rPr lang="en-US" sz="2800" dirty="0" smtClean="0"/>
              <a:t> </a:t>
            </a:r>
            <a:r>
              <a:rPr lang="en-US" sz="2800" dirty="0" err="1" smtClean="0"/>
              <a:t>tadqiqotlarda</a:t>
            </a:r>
            <a:r>
              <a:rPr lang="en-US" sz="2800" dirty="0" smtClean="0"/>
              <a:t> CAE </a:t>
            </a:r>
            <a:r>
              <a:rPr lang="en-US" sz="2800" dirty="0" err="1" smtClean="0"/>
              <a:t>vositalari</a:t>
            </a:r>
            <a:r>
              <a:rPr lang="en-US" sz="2800" dirty="0" smtClean="0"/>
              <a:t> </a:t>
            </a:r>
            <a:r>
              <a:rPr lang="en-US" sz="2800" dirty="0" err="1" smtClean="0"/>
              <a:t>yangi</a:t>
            </a:r>
            <a:r>
              <a:rPr lang="en-US" sz="2800" dirty="0" smtClean="0"/>
              <a:t>              </a:t>
            </a:r>
            <a:r>
              <a:rPr lang="en-US" sz="2800" dirty="0" err="1" smtClean="0"/>
              <a:t>texnik</a:t>
            </a:r>
            <a:r>
              <a:rPr lang="en-US" sz="2800" dirty="0" smtClean="0"/>
              <a:t> </a:t>
            </a:r>
            <a:r>
              <a:rPr lang="en-US" sz="2800" dirty="0" err="1" smtClean="0"/>
              <a:t>yechimlar</a:t>
            </a:r>
            <a:r>
              <a:rPr lang="en-US" sz="2800" dirty="0" smtClean="0"/>
              <a:t>, </a:t>
            </a:r>
            <a:r>
              <a:rPr lang="en-US" sz="2800" dirty="0" err="1" smtClean="0"/>
              <a:t>dizaynlar</a:t>
            </a:r>
            <a:r>
              <a:rPr lang="en-US" sz="2800" dirty="0" smtClean="0"/>
              <a:t> </a:t>
            </a:r>
            <a:r>
              <a:rPr lang="en-US" sz="2800" dirty="0" err="1" smtClean="0"/>
              <a:t>va</a:t>
            </a:r>
            <a:r>
              <a:rPr lang="en-US" sz="2800" dirty="0" smtClean="0"/>
              <a:t> </a:t>
            </a:r>
            <a:r>
              <a:rPr lang="en-US" sz="2800" dirty="0" err="1" smtClean="0"/>
              <a:t>texnologiyalarni</a:t>
            </a:r>
            <a:r>
              <a:rPr lang="en-US" sz="2800" dirty="0" smtClean="0"/>
              <a:t> </a:t>
            </a:r>
            <a:r>
              <a:rPr lang="en-US" sz="2800" dirty="0" err="1" smtClean="0"/>
              <a:t>topish</a:t>
            </a:r>
            <a:r>
              <a:rPr lang="en-US" sz="2800" dirty="0" smtClean="0"/>
              <a:t> </a:t>
            </a:r>
            <a:r>
              <a:rPr lang="en-US" sz="2800" dirty="0" err="1" smtClean="0"/>
              <a:t>uchun</a:t>
            </a:r>
            <a:r>
              <a:rPr lang="en-US" sz="2800" dirty="0" smtClean="0"/>
              <a:t> </a:t>
            </a:r>
            <a:r>
              <a:rPr lang="en-US" sz="2800" dirty="0" err="1" smtClean="0"/>
              <a:t>ishlatiladi</a:t>
            </a:r>
            <a:r>
              <a:rPr lang="en-US" sz="2800" dirty="0" smtClean="0"/>
              <a:t>.</a:t>
            </a:r>
            <a:endParaRPr lang="en-US" sz="2800" spc="-15" dirty="0">
              <a:latin typeface="Arial" pitchFamily="34" charset="0"/>
              <a:cs typeface="Arial" pitchFamily="34" charset="0"/>
            </a:endParaRPr>
          </a:p>
          <a:p>
            <a:pPr marL="514350" marR="5080" indent="-514350">
              <a:lnSpc>
                <a:spcPct val="100000"/>
              </a:lnSpc>
              <a:spcBef>
                <a:spcPts val="1195"/>
              </a:spcBef>
              <a:buFont typeface="+mj-lt"/>
              <a:buAutoNum type="arabicPeriod" startAt="4"/>
              <a:tabLst>
                <a:tab pos="330200" algn="l"/>
              </a:tabLst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KMT</a:t>
            </a:r>
            <a:r>
              <a:rPr lang="en-US" sz="2800" dirty="0" smtClean="0"/>
              <a:t> </a:t>
            </a:r>
            <a:r>
              <a:rPr lang="en-US" sz="2800" dirty="0" err="1" smtClean="0"/>
              <a:t>nazariy</a:t>
            </a:r>
            <a:r>
              <a:rPr lang="en-US" sz="2800" dirty="0" smtClean="0"/>
              <a:t> </a:t>
            </a:r>
            <a:r>
              <a:rPr lang="en-US" sz="2800" dirty="0" err="1" smtClean="0"/>
              <a:t>muammolarni</a:t>
            </a:r>
            <a:r>
              <a:rPr lang="en-US" sz="2800" dirty="0" smtClean="0"/>
              <a:t> </a:t>
            </a:r>
            <a:r>
              <a:rPr lang="en-US" sz="2800" dirty="0" err="1" smtClean="0"/>
              <a:t>hal</a:t>
            </a:r>
            <a:r>
              <a:rPr lang="en-US" sz="2800" dirty="0" smtClean="0"/>
              <a:t> </a:t>
            </a:r>
            <a:r>
              <a:rPr lang="en-US" sz="2800" dirty="0" err="1" smtClean="0"/>
              <a:t>qilishga</a:t>
            </a:r>
            <a:r>
              <a:rPr lang="en-US" sz="2800" dirty="0" smtClean="0"/>
              <a:t> </a:t>
            </a:r>
            <a:r>
              <a:rPr lang="en-US" sz="2800" dirty="0" err="1" smtClean="0"/>
              <a:t>va</a:t>
            </a:r>
            <a:r>
              <a:rPr lang="en-US" sz="2800" dirty="0" smtClean="0"/>
              <a:t>   </a:t>
            </a:r>
            <a:r>
              <a:rPr lang="en-US" sz="2800" dirty="0" err="1" smtClean="0"/>
              <a:t>yangi</a:t>
            </a:r>
            <a:r>
              <a:rPr lang="en-US" sz="2800" dirty="0" smtClean="0"/>
              <a:t> </a:t>
            </a:r>
            <a:r>
              <a:rPr lang="en-US" sz="2800" dirty="0" err="1" smtClean="0"/>
              <a:t>naqshlarni</a:t>
            </a:r>
            <a:r>
              <a:rPr lang="en-US" sz="2800" dirty="0" smtClean="0"/>
              <a:t> </a:t>
            </a:r>
            <a:r>
              <a:rPr lang="en-US" sz="2800" dirty="0" err="1" smtClean="0"/>
              <a:t>aniqlashga</a:t>
            </a:r>
            <a:r>
              <a:rPr lang="en-US" sz="2800" dirty="0" smtClean="0"/>
              <a:t> </a:t>
            </a:r>
            <a:r>
              <a:rPr lang="en-US" sz="2800" dirty="0" err="1" smtClean="0"/>
              <a:t>qaratiladi</a:t>
            </a:r>
            <a:r>
              <a:rPr lang="en-US" sz="2800" dirty="0" smtClean="0"/>
              <a:t>,             </a:t>
            </a:r>
            <a:r>
              <a:rPr lang="en-US" sz="2800" dirty="0" err="1" smtClean="0"/>
              <a:t>masalan</a:t>
            </a:r>
            <a:r>
              <a:rPr lang="en-US" sz="2800" dirty="0" smtClean="0"/>
              <a:t>, </a:t>
            </a:r>
            <a:r>
              <a:rPr lang="en-US" sz="2800" dirty="0" err="1" smtClean="0"/>
              <a:t>nanotexnologiya</a:t>
            </a:r>
            <a:r>
              <a:rPr lang="en-US" sz="2800" dirty="0" smtClean="0"/>
              <a:t> </a:t>
            </a:r>
            <a:r>
              <a:rPr lang="en-US" sz="2800" dirty="0" err="1" smtClean="0"/>
              <a:t>va</a:t>
            </a:r>
            <a:r>
              <a:rPr lang="en-US" sz="2800" dirty="0" smtClean="0"/>
              <a:t> </a:t>
            </a:r>
            <a:r>
              <a:rPr lang="en-US" sz="2800" dirty="0" err="1" smtClean="0"/>
              <a:t>yangi</a:t>
            </a:r>
            <a:r>
              <a:rPr lang="en-US" sz="2800" dirty="0" smtClean="0"/>
              <a:t> material </a:t>
            </a:r>
            <a:r>
              <a:rPr lang="en-US" sz="2800" dirty="0" err="1" smtClean="0"/>
              <a:t>larni</a:t>
            </a:r>
            <a:r>
              <a:rPr lang="en-US" sz="2800" dirty="0" smtClean="0"/>
              <a:t> </a:t>
            </a:r>
            <a:r>
              <a:rPr lang="en-US" sz="2800" dirty="0" err="1" smtClean="0"/>
              <a:t>ishlab</a:t>
            </a:r>
            <a:r>
              <a:rPr lang="en-US" sz="2800" dirty="0" smtClean="0"/>
              <a:t> </a:t>
            </a:r>
            <a:r>
              <a:rPr lang="en-US" sz="2800" dirty="0" err="1" smtClean="0"/>
              <a:t>chiqishda</a:t>
            </a:r>
            <a:r>
              <a:rPr lang="en-US" sz="2800" dirty="0" smtClean="0"/>
              <a:t>.</a:t>
            </a:r>
          </a:p>
          <a:p>
            <a:pPr marL="514350" marR="5080" indent="-514350">
              <a:spcBef>
                <a:spcPts val="1195"/>
              </a:spcBef>
              <a:buFont typeface="+mj-lt"/>
              <a:buAutoNum type="arabicPeriod" startAt="4"/>
              <a:tabLst>
                <a:tab pos="330200" algn="l"/>
              </a:tabLst>
            </a:pPr>
            <a:r>
              <a:rPr lang="en-US" sz="2800" dirty="0" err="1" smtClean="0"/>
              <a:t>Kompyuter</a:t>
            </a:r>
            <a:r>
              <a:rPr lang="en-US" sz="2800" dirty="0" smtClean="0"/>
              <a:t> </a:t>
            </a:r>
            <a:r>
              <a:rPr lang="en-US" sz="2800" dirty="0" err="1" smtClean="0"/>
              <a:t>tadqiqotining</a:t>
            </a:r>
            <a:r>
              <a:rPr lang="en-US" sz="2800" dirty="0" smtClean="0"/>
              <a:t> </a:t>
            </a:r>
            <a:r>
              <a:rPr lang="en-US" sz="2800" dirty="0" err="1" smtClean="0"/>
              <a:t>afzalligi</a:t>
            </a:r>
            <a:r>
              <a:rPr lang="en-US" sz="2800" dirty="0" smtClean="0"/>
              <a:t> </a:t>
            </a:r>
            <a:r>
              <a:rPr lang="en-US" sz="2800" dirty="0" err="1" smtClean="0"/>
              <a:t>fanlararo</a:t>
            </a:r>
            <a:r>
              <a:rPr lang="en-US" sz="2800" dirty="0" smtClean="0"/>
              <a:t> </a:t>
            </a:r>
            <a:r>
              <a:rPr lang="en-US" sz="2800" dirty="0" err="1" smtClean="0"/>
              <a:t>hisoblash</a:t>
            </a:r>
            <a:r>
              <a:rPr lang="en-US" sz="2800" dirty="0" smtClean="0"/>
              <a:t> </a:t>
            </a:r>
            <a:r>
              <a:rPr lang="en-US" sz="2800" dirty="0" err="1" smtClean="0"/>
              <a:t>modellarini</a:t>
            </a:r>
            <a:r>
              <a:rPr lang="en-US" sz="2800" dirty="0" smtClean="0"/>
              <a:t> </a:t>
            </a:r>
            <a:r>
              <a:rPr lang="en-US" sz="2800" dirty="0" err="1" smtClean="0"/>
              <a:t>tahlil</a:t>
            </a:r>
            <a:r>
              <a:rPr lang="en-US" sz="2800" dirty="0" smtClean="0"/>
              <a:t> </a:t>
            </a:r>
            <a:r>
              <a:rPr lang="en-US" sz="2800" dirty="0" err="1" smtClean="0"/>
              <a:t>qilish</a:t>
            </a:r>
            <a:r>
              <a:rPr lang="en-US" sz="2800" dirty="0" smtClean="0"/>
              <a:t> </a:t>
            </a:r>
            <a:r>
              <a:rPr lang="en-US" sz="2800" dirty="0" err="1" smtClean="0"/>
              <a:t>va</a:t>
            </a:r>
            <a:r>
              <a:rPr lang="en-US" sz="2800" dirty="0" smtClean="0"/>
              <a:t> </a:t>
            </a:r>
            <a:r>
              <a:rPr lang="en-US" sz="2800" dirty="0" err="1" smtClean="0"/>
              <a:t>yashirin</a:t>
            </a:r>
            <a:r>
              <a:rPr lang="en-US" sz="2800" dirty="0" smtClean="0"/>
              <a:t> </a:t>
            </a:r>
            <a:r>
              <a:rPr lang="en-US" sz="2800" dirty="0" err="1" smtClean="0"/>
              <a:t>jarayonlarni</a:t>
            </a:r>
            <a:r>
              <a:rPr lang="en-US" sz="2800" dirty="0" smtClean="0"/>
              <a:t> </a:t>
            </a:r>
            <a:r>
              <a:rPr lang="en-US" sz="2800" dirty="0" err="1" smtClean="0"/>
              <a:t>tasavvur</a:t>
            </a:r>
            <a:r>
              <a:rPr lang="en-US" sz="2800" dirty="0" smtClean="0"/>
              <a:t> </a:t>
            </a:r>
            <a:r>
              <a:rPr lang="en-US" sz="2800" dirty="0" err="1" smtClean="0"/>
              <a:t>qilish</a:t>
            </a:r>
            <a:r>
              <a:rPr lang="en-US" sz="2800" dirty="0" smtClean="0"/>
              <a:t> </a:t>
            </a:r>
            <a:r>
              <a:rPr lang="en-US" sz="2800" dirty="0" err="1" smtClean="0"/>
              <a:t>qobiliyatidir</a:t>
            </a:r>
            <a:r>
              <a:rPr lang="en-US" sz="2800" dirty="0" smtClean="0"/>
              <a:t>.</a:t>
            </a:r>
            <a:endParaRPr lang="en-US" sz="28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833623628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="" xmlns:a16="http://schemas.microsoft.com/office/drawing/2014/main" id="{1EB46662-19EC-4D66-A5D3-E53940D5FA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53956" y="299015"/>
            <a:ext cx="3464410" cy="535531"/>
          </a:xfrm>
        </p:spPr>
        <p:txBody>
          <a:bodyPr/>
          <a:lstStyle/>
          <a:p>
            <a:r>
              <a:rPr sz="3200" b="1" spc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Nazorat savollar </a:t>
            </a:r>
            <a:endParaRPr lang="ru-RU" sz="3200" b="1" spc="0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내용 개체 틀 2">
            <a:extLst>
              <a:ext uri="{FF2B5EF4-FFF2-40B4-BE49-F238E27FC236}">
                <a16:creationId xmlns="" xmlns:a16="http://schemas.microsoft.com/office/drawing/2014/main" id="{E0F57523-5758-4C08-BC17-903D83CB34C6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665017" y="1194011"/>
            <a:ext cx="9091101" cy="1360264"/>
          </a:xfrm>
        </p:spPr>
        <p:txBody>
          <a:bodyPr>
            <a:noAutofit/>
          </a:bodyPr>
          <a:lstStyle/>
          <a:p>
            <a:pPr algn="just">
              <a:buNone/>
            </a:pPr>
            <a:endParaRPr lang="ru-RU" sz="2400" b="0" dirty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00000"/>
              </a:lnSpc>
              <a:spcBef>
                <a:spcPts val="0"/>
              </a:spcBef>
            </a:pPr>
            <a:endParaRPr lang="ko-KR" altLang="en-US" sz="2400" b="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726592" y="6142008"/>
            <a:ext cx="714683" cy="5612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52000" marR="0" lvl="0" indent="-252000" algn="l" defTabSz="914400" rtl="0" eaLnBrk="1" fontAlgn="auto" latinLnBrk="1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D5B8EA"/>
              </a:buClr>
              <a:buSzPct val="100000"/>
              <a:tabLst/>
              <a:defRPr/>
            </a:pPr>
            <a:fld id="{40FB9F3A-1F56-46B4-8F65-A4A2187CC5E9}" type="slidenum">
              <a:rPr lang="en-US" sz="2800" b="1" smtClean="0">
                <a:solidFill>
                  <a:prstClr val="black"/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pPr marL="252000" marR="0" lvl="0" indent="-252000" algn="l" defTabSz="914400" rtl="0" eaLnBrk="1" fontAlgn="auto" latinLnBrk="1" hangingPunct="1">
                <a:lnSpc>
                  <a:spcPct val="120000"/>
                </a:lnSpc>
                <a:spcBef>
                  <a:spcPts val="1000"/>
                </a:spcBef>
                <a:spcAft>
                  <a:spcPts val="0"/>
                </a:spcAft>
                <a:buClr>
                  <a:srgbClr val="D5B8EA"/>
                </a:buClr>
                <a:buSzPct val="100000"/>
                <a:tabLst/>
                <a:defRPr/>
              </a:pPr>
              <a:t>39</a:t>
            </a:fld>
            <a:endParaRPr lang="ru-RU" sz="28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1089484" y="1091505"/>
            <a:ext cx="813628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55600" marR="548005" indent="-343535">
              <a:lnSpc>
                <a:spcPct val="100000"/>
              </a:lnSpc>
              <a:spcBef>
                <a:spcPts val="100"/>
              </a:spcBef>
              <a:buAutoNum type="arabicPeriod"/>
              <a:tabLst>
                <a:tab pos="356235" algn="l"/>
              </a:tabLst>
            </a:pPr>
            <a:r>
              <a:rPr lang="en-US" sz="2400" dirty="0" smtClean="0">
                <a:latin typeface="Times New Roman"/>
                <a:cs typeface="Times New Roman"/>
              </a:rPr>
              <a:t>KMT </a:t>
            </a:r>
            <a:r>
              <a:rPr lang="en-US" sz="2400" spc="-30" dirty="0" err="1" smtClean="0">
                <a:latin typeface="Times New Roman"/>
                <a:cs typeface="Times New Roman"/>
              </a:rPr>
              <a:t>tizimlarining</a:t>
            </a:r>
            <a:r>
              <a:rPr lang="en-US" sz="2400" spc="-30" dirty="0" smtClean="0">
                <a:latin typeface="Times New Roman"/>
                <a:cs typeface="Times New Roman"/>
              </a:rPr>
              <a:t> </a:t>
            </a:r>
            <a:r>
              <a:rPr lang="en-US" sz="2400" spc="-30" dirty="0" err="1" smtClean="0">
                <a:latin typeface="Times New Roman"/>
                <a:cs typeface="Times New Roman"/>
              </a:rPr>
              <a:t>ilmiy</a:t>
            </a:r>
            <a:r>
              <a:rPr lang="en-US" sz="2400" spc="-30" dirty="0" smtClean="0">
                <a:latin typeface="Times New Roman"/>
                <a:cs typeface="Times New Roman"/>
              </a:rPr>
              <a:t> </a:t>
            </a:r>
            <a:r>
              <a:rPr lang="en-US" sz="2400" spc="-30" dirty="0" err="1" smtClean="0">
                <a:latin typeface="Times New Roman"/>
                <a:cs typeface="Times New Roman"/>
              </a:rPr>
              <a:t>tadqiqotlardagi</a:t>
            </a:r>
            <a:r>
              <a:rPr lang="en-US" sz="2400" spc="-30" dirty="0" smtClean="0">
                <a:latin typeface="Times New Roman"/>
                <a:cs typeface="Times New Roman"/>
              </a:rPr>
              <a:t> </a:t>
            </a:r>
            <a:r>
              <a:rPr lang="en-US" sz="2400" spc="-30" dirty="0" err="1" smtClean="0">
                <a:latin typeface="Times New Roman"/>
                <a:cs typeface="Times New Roman"/>
              </a:rPr>
              <a:t>o’rni</a:t>
            </a:r>
            <a:r>
              <a:rPr lang="en-US" sz="2400" dirty="0" smtClean="0">
                <a:latin typeface="Times New Roman"/>
                <a:cs typeface="Times New Roman"/>
              </a:rPr>
              <a:t>?</a:t>
            </a:r>
            <a:endParaRPr lang="en-US" sz="2400" dirty="0">
              <a:latin typeface="Times New Roman"/>
              <a:cs typeface="Times New Roman"/>
            </a:endParaRPr>
          </a:p>
          <a:p>
            <a:pPr marL="355600" marR="420370" indent="-343535">
              <a:lnSpc>
                <a:spcPct val="100000"/>
              </a:lnSpc>
              <a:buAutoNum type="arabicPeriod"/>
              <a:tabLst>
                <a:tab pos="356235" algn="l"/>
                <a:tab pos="4625975" algn="l"/>
              </a:tabLst>
            </a:pPr>
            <a:r>
              <a:rPr lang="en-US" sz="2400" spc="-15" dirty="0" err="1">
                <a:latin typeface="Times New Roman"/>
                <a:cs typeface="Times New Roman"/>
              </a:rPr>
              <a:t>Avtomatlashtirilgan</a:t>
            </a:r>
            <a:r>
              <a:rPr lang="en-US" sz="2400" spc="-10" dirty="0">
                <a:latin typeface="Times New Roman"/>
                <a:cs typeface="Times New Roman"/>
              </a:rPr>
              <a:t> </a:t>
            </a:r>
            <a:r>
              <a:rPr lang="en-US" sz="2400" spc="-10" dirty="0" smtClean="0">
                <a:latin typeface="Times New Roman"/>
                <a:cs typeface="Times New Roman"/>
              </a:rPr>
              <a:t>KMT </a:t>
            </a:r>
            <a:r>
              <a:rPr lang="en-US" sz="2400" dirty="0" err="1" smtClean="0">
                <a:latin typeface="Times New Roman"/>
                <a:cs typeface="Times New Roman"/>
              </a:rPr>
              <a:t>tushunchasi</a:t>
            </a:r>
            <a:r>
              <a:rPr lang="en-US" sz="2400" dirty="0" smtClean="0">
                <a:latin typeface="Times New Roman"/>
                <a:cs typeface="Times New Roman"/>
              </a:rPr>
              <a:t>?</a:t>
            </a:r>
            <a:endParaRPr lang="en-US" sz="2400" dirty="0">
              <a:latin typeface="Times New Roman"/>
              <a:cs typeface="Times New Roman"/>
            </a:endParaRPr>
          </a:p>
          <a:p>
            <a:pPr marL="355600" indent="-343535">
              <a:lnSpc>
                <a:spcPct val="100000"/>
              </a:lnSpc>
              <a:buAutoNum type="arabicPeriod"/>
              <a:tabLst>
                <a:tab pos="356235" algn="l"/>
              </a:tabLst>
            </a:pPr>
            <a:r>
              <a:rPr lang="en-US" sz="2400" spc="-5" dirty="0" err="1" smtClean="0">
                <a:latin typeface="Times New Roman"/>
                <a:cs typeface="Times New Roman"/>
              </a:rPr>
              <a:t>Tadqiqotlar</a:t>
            </a:r>
            <a:r>
              <a:rPr lang="en-US" sz="2400" spc="-5" dirty="0" smtClean="0">
                <a:latin typeface="Times New Roman"/>
                <a:cs typeface="Times New Roman"/>
              </a:rPr>
              <a:t> </a:t>
            </a:r>
            <a:r>
              <a:rPr lang="en-US" sz="2400" spc="-5" dirty="0" err="1" smtClean="0">
                <a:latin typeface="Times New Roman"/>
                <a:cs typeface="Times New Roman"/>
              </a:rPr>
              <a:t>uchun</a:t>
            </a:r>
            <a:r>
              <a:rPr lang="en-US" sz="2400" spc="-5" dirty="0" smtClean="0">
                <a:latin typeface="Times New Roman"/>
                <a:cs typeface="Times New Roman"/>
              </a:rPr>
              <a:t> KMT</a:t>
            </a:r>
            <a:r>
              <a:rPr lang="en-US" sz="2400" spc="-10" dirty="0" smtClean="0">
                <a:latin typeface="Times New Roman"/>
                <a:cs typeface="Times New Roman"/>
              </a:rPr>
              <a:t> </a:t>
            </a:r>
            <a:r>
              <a:rPr lang="en-US" sz="2400" dirty="0" err="1">
                <a:latin typeface="Times New Roman"/>
                <a:cs typeface="Times New Roman"/>
              </a:rPr>
              <a:t>dasturlarining</a:t>
            </a:r>
            <a:r>
              <a:rPr lang="en-US" sz="2400" spc="-45" dirty="0">
                <a:latin typeface="Times New Roman"/>
                <a:cs typeface="Times New Roman"/>
              </a:rPr>
              <a:t> </a:t>
            </a:r>
            <a:r>
              <a:rPr lang="en-US" sz="2400" dirty="0" err="1" smtClean="0">
                <a:latin typeface="Times New Roman"/>
                <a:cs typeface="Times New Roman"/>
              </a:rPr>
              <a:t>xususiyatlari</a:t>
            </a:r>
            <a:r>
              <a:rPr lang="en-US" sz="2400" dirty="0">
                <a:latin typeface="Times New Roman"/>
                <a:cs typeface="Times New Roman"/>
              </a:rPr>
              <a:t>?</a:t>
            </a:r>
          </a:p>
          <a:p>
            <a:pPr marL="355600" marR="5080" indent="-343535">
              <a:lnSpc>
                <a:spcPct val="100000"/>
              </a:lnSpc>
              <a:buAutoNum type="arabicPeriod"/>
              <a:tabLst>
                <a:tab pos="356235" algn="l"/>
              </a:tabLst>
            </a:pPr>
            <a:r>
              <a:rPr lang="en-US" sz="2400" spc="-5" dirty="0">
                <a:latin typeface="Times New Roman"/>
                <a:cs typeface="Times New Roman"/>
              </a:rPr>
              <a:t>KMT </a:t>
            </a:r>
            <a:r>
              <a:rPr lang="en-US" sz="2400" spc="-5" dirty="0" err="1">
                <a:latin typeface="Times New Roman"/>
                <a:cs typeface="Times New Roman"/>
              </a:rPr>
              <a:t>tizimlarining</a:t>
            </a:r>
            <a:r>
              <a:rPr lang="en-US" sz="2400" spc="-5" dirty="0">
                <a:latin typeface="Times New Roman"/>
                <a:cs typeface="Times New Roman"/>
              </a:rPr>
              <a:t> </a:t>
            </a:r>
            <a:r>
              <a:rPr lang="en-US" sz="2400" spc="-5" dirty="0" err="1" smtClean="0">
                <a:latin typeface="Times New Roman"/>
                <a:cs typeface="Times New Roman"/>
              </a:rPr>
              <a:t>amaliy</a:t>
            </a:r>
            <a:r>
              <a:rPr lang="en-US" sz="2400" spc="-5" dirty="0" smtClean="0">
                <a:latin typeface="Times New Roman"/>
                <a:cs typeface="Times New Roman"/>
              </a:rPr>
              <a:t> </a:t>
            </a:r>
            <a:r>
              <a:rPr lang="en-US" sz="2400" spc="-5" dirty="0" err="1" smtClean="0">
                <a:latin typeface="Times New Roman"/>
                <a:cs typeface="Times New Roman"/>
              </a:rPr>
              <a:t>tadqiqotlarda</a:t>
            </a:r>
            <a:r>
              <a:rPr lang="en-US" sz="2400" spc="-5" dirty="0" smtClean="0">
                <a:latin typeface="Times New Roman"/>
                <a:cs typeface="Times New Roman"/>
              </a:rPr>
              <a:t> </a:t>
            </a:r>
            <a:r>
              <a:rPr lang="en-US" sz="2400" spc="-5" dirty="0" err="1" smtClean="0">
                <a:latin typeface="Times New Roman"/>
                <a:cs typeface="Times New Roman"/>
              </a:rPr>
              <a:t>misollar</a:t>
            </a:r>
            <a:r>
              <a:rPr lang="en-US" sz="2400" spc="-5" dirty="0" smtClean="0">
                <a:latin typeface="Times New Roman"/>
                <a:cs typeface="Times New Roman"/>
              </a:rPr>
              <a:t> </a:t>
            </a:r>
            <a:r>
              <a:rPr lang="en-US" sz="2400" spc="-5" dirty="0" err="1">
                <a:latin typeface="Times New Roman"/>
                <a:cs typeface="Times New Roman"/>
              </a:rPr>
              <a:t>keltiring</a:t>
            </a:r>
            <a:r>
              <a:rPr lang="en-US" sz="2400" spc="-5" dirty="0">
                <a:latin typeface="Times New Roman"/>
                <a:cs typeface="Times New Roman"/>
              </a:rPr>
              <a:t>.</a:t>
            </a:r>
            <a:endParaRPr lang="en-US" sz="2400" dirty="0">
              <a:latin typeface="Times New Roman"/>
              <a:cs typeface="Times New Roman"/>
            </a:endParaRPr>
          </a:p>
          <a:p>
            <a:pPr marL="355600" marR="560705" indent="-343535">
              <a:lnSpc>
                <a:spcPct val="100000"/>
              </a:lnSpc>
              <a:spcBef>
                <a:spcPts val="5"/>
              </a:spcBef>
              <a:buAutoNum type="arabicPeriod"/>
              <a:tabLst>
                <a:tab pos="356235" algn="l"/>
              </a:tabLst>
            </a:pPr>
            <a:r>
              <a:rPr lang="en-US" sz="2400" spc="-5" dirty="0">
                <a:latin typeface="Times New Roman"/>
                <a:cs typeface="Times New Roman"/>
              </a:rPr>
              <a:t>KMT</a:t>
            </a:r>
            <a:r>
              <a:rPr lang="en-US" sz="2400" dirty="0">
                <a:latin typeface="Times New Roman"/>
                <a:cs typeface="Times New Roman"/>
              </a:rPr>
              <a:t> </a:t>
            </a:r>
            <a:r>
              <a:rPr lang="en-US" sz="2400" dirty="0" err="1" smtClean="0">
                <a:latin typeface="Times New Roman"/>
                <a:cs typeface="Times New Roman"/>
              </a:rPr>
              <a:t>dasturlari</a:t>
            </a:r>
            <a:r>
              <a:rPr lang="en-US" sz="2400" dirty="0" smtClean="0">
                <a:latin typeface="Times New Roman"/>
                <a:cs typeface="Times New Roman"/>
              </a:rPr>
              <a:t> </a:t>
            </a:r>
            <a:r>
              <a:rPr lang="en-US" sz="2400" dirty="0" err="1" smtClean="0">
                <a:latin typeface="Times New Roman"/>
                <a:cs typeface="Times New Roman"/>
              </a:rPr>
              <a:t>tdqiqot</a:t>
            </a:r>
            <a:r>
              <a:rPr lang="en-US" sz="2400" dirty="0" smtClean="0">
                <a:latin typeface="Times New Roman"/>
                <a:cs typeface="Times New Roman"/>
              </a:rPr>
              <a:t> </a:t>
            </a:r>
            <a:r>
              <a:rPr lang="en-US" sz="2400" dirty="0" err="1" smtClean="0">
                <a:latin typeface="Times New Roman"/>
                <a:cs typeface="Times New Roman"/>
              </a:rPr>
              <a:t>dastagi</a:t>
            </a:r>
            <a:r>
              <a:rPr lang="en-US" sz="2400" dirty="0" smtClean="0">
                <a:latin typeface="Times New Roman"/>
                <a:cs typeface="Times New Roman"/>
              </a:rPr>
              <a:t> </a:t>
            </a:r>
            <a:r>
              <a:rPr lang="en-US" sz="2400" dirty="0" err="1" smtClean="0">
                <a:latin typeface="Times New Roman"/>
                <a:cs typeface="Times New Roman"/>
              </a:rPr>
              <a:t>sifatida</a:t>
            </a:r>
            <a:r>
              <a:rPr lang="en-US" sz="2400" dirty="0" smtClean="0">
                <a:latin typeface="Times New Roman"/>
                <a:cs typeface="Times New Roman"/>
              </a:rPr>
              <a:t>?</a:t>
            </a:r>
            <a:endParaRPr lang="en-US" sz="2400" dirty="0">
              <a:latin typeface="Times New Roman"/>
              <a:cs typeface="Times New Roman"/>
            </a:endParaRPr>
          </a:p>
          <a:p>
            <a:pPr marL="355600" indent="-344488">
              <a:lnSpc>
                <a:spcPct val="100000"/>
              </a:lnSpc>
              <a:buAutoNum type="arabicPeriod" startAt="6"/>
              <a:tabLst>
                <a:tab pos="356235" algn="l"/>
              </a:tabLst>
            </a:pPr>
            <a:r>
              <a:rPr lang="en-US" sz="2400" dirty="0" err="1">
                <a:latin typeface="Times New Roman"/>
                <a:cs typeface="Times New Roman"/>
              </a:rPr>
              <a:t>Mashinasozlikda</a:t>
            </a:r>
            <a:r>
              <a:rPr lang="en-US" sz="2400" spc="-35" dirty="0">
                <a:latin typeface="Times New Roman"/>
                <a:cs typeface="Times New Roman"/>
              </a:rPr>
              <a:t> </a:t>
            </a:r>
            <a:r>
              <a:rPr lang="en-US" sz="2400" spc="-35" dirty="0" err="1">
                <a:latin typeface="Times New Roman"/>
                <a:cs typeface="Times New Roman"/>
              </a:rPr>
              <a:t>KMT</a:t>
            </a:r>
            <a:r>
              <a:rPr lang="en-US" sz="2400" spc="-5" dirty="0" err="1">
                <a:latin typeface="Times New Roman"/>
                <a:cs typeface="Times New Roman"/>
              </a:rPr>
              <a:t>ning</a:t>
            </a:r>
            <a:r>
              <a:rPr lang="en-US" sz="2400" spc="-25" dirty="0">
                <a:latin typeface="Times New Roman"/>
                <a:cs typeface="Times New Roman"/>
              </a:rPr>
              <a:t> </a:t>
            </a:r>
            <a:r>
              <a:rPr lang="en-US" sz="2400" spc="-5" dirty="0" err="1">
                <a:latin typeface="Times New Roman"/>
                <a:cs typeface="Times New Roman"/>
              </a:rPr>
              <a:t>kompyuter</a:t>
            </a:r>
            <a:r>
              <a:rPr lang="en-US" sz="2400" spc="-5" dirty="0">
                <a:latin typeface="Times New Roman"/>
                <a:cs typeface="Times New Roman"/>
              </a:rPr>
              <a:t> </a:t>
            </a:r>
            <a:r>
              <a:rPr lang="en-US" sz="2400" spc="-5" dirty="0" err="1" smtClean="0">
                <a:latin typeface="Times New Roman"/>
                <a:cs typeface="Times New Roman"/>
              </a:rPr>
              <a:t>dasturlarining</a:t>
            </a:r>
            <a:r>
              <a:rPr lang="en-US" sz="2400" spc="-5" dirty="0" smtClean="0">
                <a:latin typeface="Times New Roman"/>
                <a:cs typeface="Times New Roman"/>
              </a:rPr>
              <a:t> </a:t>
            </a:r>
            <a:r>
              <a:rPr lang="en-US" sz="2400" spc="-5" dirty="0" err="1" smtClean="0">
                <a:latin typeface="Times New Roman"/>
                <a:cs typeface="Times New Roman"/>
              </a:rPr>
              <a:t>o’rni</a:t>
            </a:r>
            <a:r>
              <a:rPr lang="en-US" sz="2400" spc="-5" dirty="0" smtClean="0">
                <a:latin typeface="Times New Roman"/>
                <a:cs typeface="Times New Roman"/>
              </a:rPr>
              <a:t>?</a:t>
            </a:r>
            <a:endParaRPr lang="en-US" sz="2400" spc="-5" dirty="0">
              <a:latin typeface="Times New Roman"/>
              <a:cs typeface="Times New Roman"/>
            </a:endParaRPr>
          </a:p>
          <a:p>
            <a:pPr marL="355600" marR="696595" indent="-343535">
              <a:lnSpc>
                <a:spcPct val="100000"/>
              </a:lnSpc>
              <a:buAutoNum type="arabicPeriod" startAt="7"/>
              <a:tabLst>
                <a:tab pos="356235" algn="l"/>
              </a:tabLst>
            </a:pPr>
            <a:r>
              <a:rPr lang="en-US" sz="2400" spc="-5" dirty="0" smtClean="0">
                <a:latin typeface="Times New Roman"/>
                <a:cs typeface="Times New Roman"/>
              </a:rPr>
              <a:t>Kompas-22</a:t>
            </a:r>
            <a:r>
              <a:rPr lang="en-US" sz="2400" spc="25" dirty="0" smtClean="0">
                <a:latin typeface="Times New Roman"/>
                <a:cs typeface="Times New Roman"/>
              </a:rPr>
              <a:t> </a:t>
            </a:r>
            <a:r>
              <a:rPr lang="en-US" sz="2400" spc="-5" dirty="0">
                <a:latin typeface="Times New Roman"/>
                <a:cs typeface="Times New Roman"/>
              </a:rPr>
              <a:t>3D</a:t>
            </a:r>
            <a:r>
              <a:rPr lang="en-US" sz="2400" spc="-10" dirty="0">
                <a:latin typeface="Times New Roman"/>
                <a:cs typeface="Times New Roman"/>
              </a:rPr>
              <a:t> </a:t>
            </a:r>
            <a:r>
              <a:rPr lang="en-US" sz="2400" dirty="0" err="1">
                <a:latin typeface="Times New Roman"/>
                <a:cs typeface="Times New Roman"/>
              </a:rPr>
              <a:t>dasturlarida</a:t>
            </a:r>
            <a:r>
              <a:rPr lang="en-US" sz="2400" spc="-50" dirty="0">
                <a:latin typeface="Times New Roman"/>
                <a:cs typeface="Times New Roman"/>
              </a:rPr>
              <a:t> </a:t>
            </a:r>
            <a:r>
              <a:rPr lang="en-US" sz="2400" spc="-5" dirty="0" err="1">
                <a:latin typeface="Times New Roman"/>
                <a:cs typeface="Times New Roman"/>
              </a:rPr>
              <a:t>muhandislik</a:t>
            </a:r>
            <a:r>
              <a:rPr lang="en-US" sz="2400" spc="-5" dirty="0">
                <a:latin typeface="Times New Roman"/>
                <a:cs typeface="Times New Roman"/>
              </a:rPr>
              <a:t> </a:t>
            </a:r>
            <a:r>
              <a:rPr lang="en-US" sz="2400" dirty="0" err="1" smtClean="0">
                <a:latin typeface="Times New Roman"/>
                <a:cs typeface="Times New Roman"/>
              </a:rPr>
              <a:t>tahlil</a:t>
            </a:r>
            <a:r>
              <a:rPr lang="en-US" sz="2400" dirty="0" smtClean="0">
                <a:latin typeface="Times New Roman"/>
                <a:cs typeface="Times New Roman"/>
              </a:rPr>
              <a:t> </a:t>
            </a:r>
            <a:r>
              <a:rPr lang="en-US" sz="2400" spc="-585" dirty="0" smtClean="0">
                <a:latin typeface="Times New Roman"/>
                <a:cs typeface="Times New Roman"/>
              </a:rPr>
              <a:t> </a:t>
            </a:r>
            <a:r>
              <a:rPr lang="en-US" sz="2400" spc="-5" dirty="0" err="1" smtClean="0">
                <a:latin typeface="Times New Roman"/>
                <a:cs typeface="Times New Roman"/>
              </a:rPr>
              <a:t>qismi</a:t>
            </a:r>
            <a:r>
              <a:rPr lang="en-US" sz="2400" dirty="0" smtClean="0">
                <a:latin typeface="Times New Roman"/>
                <a:cs typeface="Times New Roman"/>
              </a:rPr>
              <a:t>?</a:t>
            </a:r>
            <a:endParaRPr lang="en-US" sz="2400" dirty="0">
              <a:latin typeface="Times New Roman"/>
              <a:cs typeface="Times New Roman"/>
            </a:endParaRPr>
          </a:p>
          <a:p>
            <a:pPr marL="355600" indent="-343535">
              <a:lnSpc>
                <a:spcPct val="100000"/>
              </a:lnSpc>
              <a:spcBef>
                <a:spcPts val="5"/>
              </a:spcBef>
              <a:buAutoNum type="arabicPeriod" startAt="7"/>
              <a:tabLst>
                <a:tab pos="356235" algn="l"/>
              </a:tabLst>
            </a:pPr>
            <a:r>
              <a:rPr lang="en-US" sz="2400" dirty="0" err="1">
                <a:latin typeface="Times New Roman"/>
                <a:cs typeface="Times New Roman"/>
              </a:rPr>
              <a:t>Dasturiy</a:t>
            </a:r>
            <a:r>
              <a:rPr lang="en-US" sz="2400" dirty="0">
                <a:latin typeface="Times New Roman"/>
                <a:cs typeface="Times New Roman"/>
              </a:rPr>
              <a:t> </a:t>
            </a:r>
            <a:r>
              <a:rPr lang="en-US" sz="2400" spc="-5" dirty="0" err="1">
                <a:latin typeface="Times New Roman"/>
                <a:cs typeface="Times New Roman"/>
              </a:rPr>
              <a:t>ta'minot</a:t>
            </a:r>
            <a:r>
              <a:rPr lang="en-US" sz="2400" dirty="0">
                <a:latin typeface="Times New Roman"/>
                <a:cs typeface="Times New Roman"/>
              </a:rPr>
              <a:t> </a:t>
            </a:r>
            <a:r>
              <a:rPr lang="en-US" sz="2400" dirty="0" err="1">
                <a:latin typeface="Times New Roman"/>
                <a:cs typeface="Times New Roman"/>
              </a:rPr>
              <a:t>dizayn</a:t>
            </a:r>
            <a:r>
              <a:rPr lang="en-US" sz="2400" spc="-5" dirty="0">
                <a:latin typeface="Times New Roman"/>
                <a:cs typeface="Times New Roman"/>
              </a:rPr>
              <a:t> </a:t>
            </a:r>
            <a:r>
              <a:rPr lang="en-US" sz="2400" spc="-5" dirty="0" err="1">
                <a:latin typeface="Times New Roman"/>
                <a:cs typeface="Times New Roman"/>
              </a:rPr>
              <a:t>tizimlari</a:t>
            </a:r>
            <a:r>
              <a:rPr lang="en-US" sz="2400" spc="-25" dirty="0">
                <a:latin typeface="Times New Roman"/>
                <a:cs typeface="Times New Roman"/>
              </a:rPr>
              <a:t> </a:t>
            </a:r>
            <a:r>
              <a:rPr lang="en-US" sz="2400" spc="-5" dirty="0" err="1">
                <a:latin typeface="Times New Roman"/>
                <a:cs typeface="Times New Roman"/>
              </a:rPr>
              <a:t>afzalliklari</a:t>
            </a:r>
            <a:r>
              <a:rPr lang="en-US" sz="2400" spc="-30" dirty="0">
                <a:latin typeface="Times New Roman"/>
                <a:cs typeface="Times New Roman"/>
              </a:rPr>
              <a:t> </a:t>
            </a:r>
            <a:r>
              <a:rPr lang="en-US" sz="2400" spc="-5" dirty="0" err="1">
                <a:latin typeface="Times New Roman"/>
                <a:cs typeface="Times New Roman"/>
              </a:rPr>
              <a:t>nimada</a:t>
            </a:r>
            <a:r>
              <a:rPr lang="en-US" sz="2400" spc="-5" dirty="0" smtClean="0">
                <a:latin typeface="Times New Roman"/>
                <a:cs typeface="Times New Roman"/>
              </a:rPr>
              <a:t>?</a:t>
            </a:r>
          </a:p>
          <a:p>
            <a:pPr marL="355600" indent="-343535">
              <a:lnSpc>
                <a:spcPct val="100000"/>
              </a:lnSpc>
              <a:spcBef>
                <a:spcPts val="5"/>
              </a:spcBef>
              <a:buAutoNum type="arabicPeriod" startAt="7"/>
              <a:tabLst>
                <a:tab pos="356235" algn="l"/>
              </a:tabLst>
            </a:pPr>
            <a:r>
              <a:rPr lang="en-US" sz="2400" spc="-5" dirty="0" err="1" smtClean="0">
                <a:latin typeface="Times New Roman"/>
                <a:cs typeface="Times New Roman"/>
              </a:rPr>
              <a:t>Amaliy</a:t>
            </a:r>
            <a:r>
              <a:rPr lang="en-US" sz="2400" spc="-5" dirty="0" smtClean="0">
                <a:latin typeface="Times New Roman"/>
                <a:cs typeface="Times New Roman"/>
              </a:rPr>
              <a:t> </a:t>
            </a:r>
            <a:r>
              <a:rPr lang="en-US" sz="2400" spc="-5" dirty="0" err="1" smtClean="0">
                <a:latin typeface="Times New Roman"/>
                <a:cs typeface="Times New Roman"/>
              </a:rPr>
              <a:t>tadqiqotda</a:t>
            </a:r>
            <a:r>
              <a:rPr lang="en-US" sz="2400" spc="-5" dirty="0" smtClean="0">
                <a:latin typeface="Times New Roman"/>
                <a:cs typeface="Times New Roman"/>
              </a:rPr>
              <a:t> </a:t>
            </a:r>
            <a:r>
              <a:rPr lang="en-US" sz="2400" spc="-5" dirty="0" err="1" smtClean="0">
                <a:latin typeface="Times New Roman"/>
                <a:cs typeface="Times New Roman"/>
              </a:rPr>
              <a:t>tahlil</a:t>
            </a:r>
            <a:r>
              <a:rPr lang="en-US" sz="2400" spc="-5" dirty="0" smtClean="0">
                <a:latin typeface="Times New Roman"/>
                <a:cs typeface="Times New Roman"/>
              </a:rPr>
              <a:t> </a:t>
            </a:r>
            <a:r>
              <a:rPr lang="en-US" sz="2400" spc="-5" dirty="0" err="1" smtClean="0">
                <a:latin typeface="Times New Roman"/>
                <a:cs typeface="Times New Roman"/>
              </a:rPr>
              <a:t>ahamiyati</a:t>
            </a:r>
            <a:r>
              <a:rPr lang="en-US" sz="2400" spc="-5" dirty="0" smtClean="0">
                <a:latin typeface="Times New Roman"/>
                <a:cs typeface="Times New Roman"/>
              </a:rPr>
              <a:t>?</a:t>
            </a:r>
            <a:endParaRPr lang="en-US" sz="2400" dirty="0">
              <a:latin typeface="Times New Roman"/>
              <a:cs typeface="Times New Roman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833623628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="" xmlns:a16="http://schemas.microsoft.com/office/drawing/2014/main" id="{1EB46662-19EC-4D66-A5D3-E53940D5FA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05383" y="324896"/>
            <a:ext cx="3942105" cy="535531"/>
          </a:xfrm>
        </p:spPr>
        <p:txBody>
          <a:bodyPr/>
          <a:lstStyle/>
          <a:p>
            <a:r>
              <a:rPr sz="3200" b="1" spc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Nazorat savollar -2 </a:t>
            </a:r>
            <a:endParaRPr lang="ru-RU" sz="3200" b="1" spc="0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내용 개체 틀 2">
            <a:extLst>
              <a:ext uri="{FF2B5EF4-FFF2-40B4-BE49-F238E27FC236}">
                <a16:creationId xmlns="" xmlns:a16="http://schemas.microsoft.com/office/drawing/2014/main" id="{E0F57523-5758-4C08-BC17-903D83CB34C6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665017" y="1194011"/>
            <a:ext cx="9091101" cy="1360264"/>
          </a:xfrm>
        </p:spPr>
        <p:txBody>
          <a:bodyPr>
            <a:noAutofit/>
          </a:bodyPr>
          <a:lstStyle/>
          <a:p>
            <a:pPr algn="just">
              <a:buNone/>
            </a:pPr>
            <a:endParaRPr lang="ru-RU" sz="2400" b="0" dirty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00000"/>
              </a:lnSpc>
              <a:spcBef>
                <a:spcPts val="0"/>
              </a:spcBef>
            </a:pPr>
            <a:endParaRPr lang="ko-KR" altLang="en-US" sz="2400" b="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748885" y="5253486"/>
            <a:ext cx="666511" cy="5612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52000" marR="0" lvl="0" indent="-252000" algn="l" defTabSz="914400" rtl="0" eaLnBrk="1" fontAlgn="auto" latinLnBrk="1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D5B8EA"/>
              </a:buClr>
              <a:buSzPct val="100000"/>
              <a:tabLst/>
              <a:defRPr/>
            </a:pPr>
            <a:fld id="{40FB9F3A-1F56-46B4-8F65-A4A2187CC5E9}" type="slidenum">
              <a:rPr lang="en-US" sz="2800" b="1" smtClean="0">
                <a:solidFill>
                  <a:prstClr val="black"/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pPr marL="252000" marR="0" lvl="0" indent="-252000" algn="l" defTabSz="914400" rtl="0" eaLnBrk="1" fontAlgn="auto" latinLnBrk="1" hangingPunct="1">
                <a:lnSpc>
                  <a:spcPct val="120000"/>
                </a:lnSpc>
                <a:spcBef>
                  <a:spcPts val="1000"/>
                </a:spcBef>
                <a:spcAft>
                  <a:spcPts val="0"/>
                </a:spcAft>
                <a:buClr>
                  <a:srgbClr val="D5B8EA"/>
                </a:buClr>
                <a:buSzPct val="100000"/>
                <a:tabLst/>
                <a:defRPr/>
              </a:pPr>
              <a:t>40</a:t>
            </a:fld>
            <a:endParaRPr lang="ru-RU" sz="28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1158765" y="1104940"/>
            <a:ext cx="7918712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/>
            <a:r>
              <a:rPr lang="en-US" sz="2400" dirty="0">
                <a:latin typeface="Arial" pitchFamily="34" charset="0"/>
                <a:cs typeface="Arial" pitchFamily="34" charset="0"/>
              </a:rPr>
              <a:t>9.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Kompyuterlashgan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Muhandislik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tahlilning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                        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boshqalardan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farqi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nimada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?</a:t>
            </a:r>
          </a:p>
          <a:p>
            <a:pPr marL="342900" indent="-342900"/>
            <a:r>
              <a:rPr lang="en-US" sz="2400" dirty="0">
                <a:latin typeface="Arial" pitchFamily="34" charset="0"/>
                <a:cs typeface="Arial" pitchFamily="34" charset="0"/>
              </a:rPr>
              <a:t>10.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Kompyuterlashgan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Muhandislik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tahlil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tizimning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               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resurslari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–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bu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…?</a:t>
            </a:r>
          </a:p>
          <a:p>
            <a:pPr marL="342900" indent="-342900"/>
            <a:r>
              <a:rPr lang="en-US" sz="2400" dirty="0">
                <a:latin typeface="Arial" pitchFamily="34" charset="0"/>
                <a:cs typeface="Arial" pitchFamily="34" charset="0"/>
              </a:rPr>
              <a:t>11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.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Analitik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va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raqamli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hisob-kitoblari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nimalardan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iborat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?</a:t>
            </a:r>
          </a:p>
          <a:p>
            <a:pPr marL="342900" indent="-342900"/>
            <a:r>
              <a:rPr lang="en-US" sz="2400" dirty="0" smtClean="0">
                <a:latin typeface="Arial" pitchFamily="34" charset="0"/>
                <a:cs typeface="Arial" pitchFamily="34" charset="0"/>
              </a:rPr>
              <a:t>1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>2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.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Matematik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tizimlaridan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kaysilarini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bilasiz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?</a:t>
            </a:r>
          </a:p>
          <a:p>
            <a:pPr marL="342900" indent="-342900"/>
            <a:r>
              <a:rPr lang="en-US" sz="2400" dirty="0" smtClean="0">
                <a:latin typeface="Arial" pitchFamily="34" charset="0"/>
                <a:cs typeface="Arial" pitchFamily="34" charset="0"/>
              </a:rPr>
              <a:t>1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>3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.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Kompyuter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matematika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tizimlariga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misol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keltiring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?</a:t>
            </a:r>
          </a:p>
          <a:p>
            <a:pPr marL="342900" indent="-342900"/>
            <a:r>
              <a:rPr lang="en-US" sz="2400" dirty="0" smtClean="0">
                <a:latin typeface="Arial" pitchFamily="34" charset="0"/>
                <a:cs typeface="Arial" pitchFamily="34" charset="0"/>
              </a:rPr>
              <a:t>1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>4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.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Har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bir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kompyuterda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Muhandislik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tahlil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dastaklari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      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mavjudmi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?</a:t>
            </a:r>
          </a:p>
        </p:txBody>
      </p:sp>
    </p:spTree>
    <p:extLst>
      <p:ext uri="{BB962C8B-B14F-4D97-AF65-F5344CB8AC3E}">
        <p14:creationId xmlns="" xmlns:p14="http://schemas.microsoft.com/office/powerpoint/2010/main" val="2833623628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="" xmlns:a16="http://schemas.microsoft.com/office/drawing/2014/main" id="{1EB46662-19EC-4D66-A5D3-E53940D5FA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40397" y="353801"/>
            <a:ext cx="4662311" cy="480131"/>
          </a:xfrm>
        </p:spPr>
        <p:txBody>
          <a:bodyPr/>
          <a:lstStyle/>
          <a:p>
            <a:r>
              <a:rPr sz="2800" b="1" spc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Foydalanilgan adabiyotlar</a:t>
            </a:r>
            <a:endParaRPr lang="ru-RU" sz="2800" spc="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내용 개체 틀 2">
            <a:extLst>
              <a:ext uri="{FF2B5EF4-FFF2-40B4-BE49-F238E27FC236}">
                <a16:creationId xmlns="" xmlns:a16="http://schemas.microsoft.com/office/drawing/2014/main" id="{E0F57523-5758-4C08-BC17-903D83CB34C6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665017" y="1194011"/>
            <a:ext cx="9091101" cy="1360264"/>
          </a:xfrm>
        </p:spPr>
        <p:txBody>
          <a:bodyPr>
            <a:noAutofit/>
          </a:bodyPr>
          <a:lstStyle/>
          <a:p>
            <a:pPr algn="just">
              <a:buNone/>
            </a:pPr>
            <a:endParaRPr lang="ru-RU" sz="2400" b="0" dirty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00000"/>
              </a:lnSpc>
              <a:spcBef>
                <a:spcPts val="0"/>
              </a:spcBef>
            </a:pPr>
            <a:endParaRPr lang="ko-KR" altLang="en-US" sz="2400" b="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020736" y="6168286"/>
            <a:ext cx="598178" cy="5612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52000" marR="0" lvl="0" indent="-252000" algn="l" defTabSz="914400" rtl="0" eaLnBrk="1" fontAlgn="auto" latinLnBrk="1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D5B8EA"/>
              </a:buClr>
              <a:buSzPct val="100000"/>
              <a:tabLst/>
              <a:defRPr/>
            </a:pPr>
            <a:fld id="{40FB9F3A-1F56-46B4-8F65-A4A2187CC5E9}" type="slidenum">
              <a:rPr lang="en-US" sz="2800" b="1" smtClean="0">
                <a:solidFill>
                  <a:prstClr val="black"/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pPr marL="252000" marR="0" lvl="0" indent="-252000" algn="l" defTabSz="914400" rtl="0" eaLnBrk="1" fontAlgn="auto" latinLnBrk="1" hangingPunct="1">
                <a:lnSpc>
                  <a:spcPct val="120000"/>
                </a:lnSpc>
                <a:spcBef>
                  <a:spcPts val="1000"/>
                </a:spcBef>
                <a:spcAft>
                  <a:spcPts val="0"/>
                </a:spcAft>
                <a:buClr>
                  <a:srgbClr val="D5B8EA"/>
                </a:buClr>
                <a:buSzPct val="100000"/>
                <a:tabLst/>
                <a:defRPr/>
              </a:pPr>
              <a:t>41</a:t>
            </a:fld>
            <a:endParaRPr lang="ru-RU" sz="28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592347" y="1018131"/>
            <a:ext cx="7644810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47688" indent="-457200">
              <a:buFont typeface="+mj-lt"/>
              <a:buAutoNum type="arabicPeriod"/>
            </a:pPr>
            <a:r>
              <a:rPr lang="ru-RU" sz="2000" dirty="0" err="1" smtClean="0">
                <a:latin typeface="Arial" pitchFamily="34" charset="0"/>
                <a:cs typeface="Arial" pitchFamily="34" charset="0"/>
              </a:rPr>
              <a:t>Огородникова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 О. М. Исследовательская роль программ САЕ в сквозных технологиях CAD/CAE/CAM/.//Вестник   машиностроения, 2012, №1, с.25-31., </a:t>
            </a:r>
            <a:r>
              <a:rPr lang="en-US" sz="2000" dirty="0" smtClean="0">
                <a:latin typeface="Arial" pitchFamily="34" charset="0"/>
                <a:cs typeface="Arial" pitchFamily="34" charset="0"/>
                <a:hlinkClick r:id="rId2"/>
              </a:rPr>
              <a:t>https://elar.urfu.ru/bitstream/10995/22392/1/ogorodnikova_2012.pdf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 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547688" indent="-457200">
              <a:buFont typeface="+mj-lt"/>
              <a:buAutoNum type="arabicPeriod"/>
            </a:pPr>
            <a:r>
              <a:rPr lang="ru-RU" sz="2000" dirty="0" smtClean="0">
                <a:latin typeface="Arial" pitchFamily="34" charset="0"/>
                <a:cs typeface="Arial" pitchFamily="34" charset="0"/>
              </a:rPr>
              <a:t>Средства и методы инженерного исследования. Лекции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 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 УБФ ТАСИ, 2017, 304 стр.</a:t>
            </a:r>
          </a:p>
          <a:p>
            <a:pPr marL="547688" indent="-457200">
              <a:buFont typeface="+mj-lt"/>
              <a:buAutoNum type="arabicPeriod"/>
            </a:pPr>
            <a:r>
              <a:rPr lang="ru-RU" sz="2000" dirty="0" smtClean="0">
                <a:latin typeface="Arial" pitchFamily="34" charset="0"/>
                <a:cs typeface="Arial" pitchFamily="34" charset="0"/>
              </a:rPr>
              <a:t>Скороходов В.Ф. и др. Применение систем инженерного анализа для исследования гидродинамических характеристик газожидкостных потоков // Труды Кольского научного центра РАН. 2010. №3. </a:t>
            </a:r>
          </a:p>
          <a:p>
            <a:pPr marL="547688" indent="-457200">
              <a:buFont typeface="+mj-lt"/>
              <a:buAutoNum type="arabicPeriod"/>
            </a:pPr>
            <a:r>
              <a:rPr lang="ru-RU" sz="2000" dirty="0" smtClean="0">
                <a:latin typeface="Arial" pitchFamily="34" charset="0"/>
                <a:cs typeface="Arial" pitchFamily="34" charset="0"/>
              </a:rPr>
              <a:t>Адлер Ю.П. Введение в планирование экспериментов. Учебное пособие.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M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: НИТУ МИСИС, 2014, 214 стр.</a:t>
            </a:r>
          </a:p>
          <a:p>
            <a:pPr marL="547688" indent="-457200">
              <a:buFont typeface="+mj-lt"/>
              <a:buAutoNum type="arabicPeriod"/>
            </a:pPr>
            <a:r>
              <a:rPr lang="ru-RU" sz="2000" dirty="0" err="1" smtClean="0">
                <a:latin typeface="Arial" pitchFamily="34" charset="0"/>
                <a:cs typeface="Arial" pitchFamily="34" charset="0"/>
              </a:rPr>
              <a:t>Гурковская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 С. С., Красовский С. С. Применение современных систем инженерного анализа при проектировании оборудования // Вестник ДГМА. – 2019. – № 2 (46). – C. 118–122.</a:t>
            </a:r>
          </a:p>
        </p:txBody>
      </p:sp>
    </p:spTree>
    <p:extLst>
      <p:ext uri="{BB962C8B-B14F-4D97-AF65-F5344CB8AC3E}">
        <p14:creationId xmlns="" xmlns:p14="http://schemas.microsoft.com/office/powerpoint/2010/main" val="2833623628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="" xmlns:a16="http://schemas.microsoft.com/office/drawing/2014/main" id="{1EB46662-19EC-4D66-A5D3-E53940D5FA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40397" y="353801"/>
            <a:ext cx="4662311" cy="480131"/>
          </a:xfrm>
        </p:spPr>
        <p:txBody>
          <a:bodyPr/>
          <a:lstStyle/>
          <a:p>
            <a:r>
              <a:rPr sz="2800" b="1" spc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Foydalanilgan adabiyotlar</a:t>
            </a:r>
            <a:endParaRPr lang="ru-RU" sz="2800" spc="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내용 개체 틀 2">
            <a:extLst>
              <a:ext uri="{FF2B5EF4-FFF2-40B4-BE49-F238E27FC236}">
                <a16:creationId xmlns="" xmlns:a16="http://schemas.microsoft.com/office/drawing/2014/main" id="{E0F57523-5758-4C08-BC17-903D83CB34C6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665017" y="1194011"/>
            <a:ext cx="9091101" cy="1360264"/>
          </a:xfrm>
        </p:spPr>
        <p:txBody>
          <a:bodyPr>
            <a:noAutofit/>
          </a:bodyPr>
          <a:lstStyle/>
          <a:p>
            <a:pPr algn="just">
              <a:buNone/>
            </a:pPr>
            <a:endParaRPr lang="ru-RU" sz="2400" b="0" dirty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00000"/>
              </a:lnSpc>
              <a:spcBef>
                <a:spcPts val="0"/>
              </a:spcBef>
            </a:pPr>
            <a:endParaRPr lang="ko-KR" altLang="en-US" sz="2400" b="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331131" y="6296756"/>
            <a:ext cx="673120" cy="5612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52000" marR="0" lvl="0" indent="-252000" algn="l" defTabSz="914400" rtl="0" eaLnBrk="1" fontAlgn="auto" latinLnBrk="1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D5B8EA"/>
              </a:buClr>
              <a:buSzPct val="100000"/>
              <a:tabLst/>
              <a:defRPr/>
            </a:pPr>
            <a:fld id="{40FB9F3A-1F56-46B4-8F65-A4A2187CC5E9}" type="slidenum">
              <a:rPr lang="en-US" sz="2800" b="1" smtClean="0">
                <a:solidFill>
                  <a:prstClr val="black"/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pPr marL="252000" marR="0" lvl="0" indent="-252000" algn="l" defTabSz="914400" rtl="0" eaLnBrk="1" fontAlgn="auto" latinLnBrk="1" hangingPunct="1">
                <a:lnSpc>
                  <a:spcPct val="120000"/>
                </a:lnSpc>
                <a:spcBef>
                  <a:spcPts val="1000"/>
                </a:spcBef>
                <a:spcAft>
                  <a:spcPts val="0"/>
                </a:spcAft>
                <a:buClr>
                  <a:srgbClr val="D5B8EA"/>
                </a:buClr>
                <a:buSzPct val="100000"/>
                <a:tabLst/>
                <a:defRPr/>
              </a:pPr>
              <a:t>42</a:t>
            </a:fld>
            <a:endParaRPr lang="ru-RU" sz="28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1039060" y="1065178"/>
            <a:ext cx="8100205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+mj-lt"/>
              <a:buAutoNum type="arabicPeriod" startAt="6"/>
            </a:pPr>
            <a:r>
              <a:rPr lang="ru-RU" sz="2000" dirty="0" smtClean="0">
                <a:latin typeface="Arial" pitchFamily="34" charset="0"/>
                <a:cs typeface="Arial" pitchFamily="34" charset="0"/>
              </a:rPr>
              <a:t>Дубровский Р.В. Применение CAE-систем в научных исследованиях и образовательном процессе // Вестник РУДН. Серия: Инженерные исследования. 2010. №3. </a:t>
            </a:r>
            <a:r>
              <a:rPr lang="ru-RU" sz="2000" u="sng" dirty="0" smtClean="0">
                <a:latin typeface="Arial" pitchFamily="34" charset="0"/>
                <a:cs typeface="Arial" pitchFamily="34" charset="0"/>
                <a:hlinkClick r:id="rId2"/>
              </a:rPr>
              <a:t>https://cyberleninka.ru/article/n/primenenie-cae-sistem-v-nauchnyh-issledovaniyah-i-obrazovatelnom-protsesse</a:t>
            </a:r>
            <a:endParaRPr lang="ru-RU" sz="2000" dirty="0" smtClean="0">
              <a:latin typeface="Arial" pitchFamily="34" charset="0"/>
              <a:cs typeface="Arial" pitchFamily="34" charset="0"/>
            </a:endParaRPr>
          </a:p>
          <a:p>
            <a:pPr marL="457200" indent="-457200">
              <a:buFont typeface="+mj-lt"/>
              <a:buAutoNum type="arabicPeriod" startAt="6"/>
            </a:pPr>
            <a:r>
              <a:rPr lang="ru-RU" sz="2000" dirty="0" err="1" smtClean="0">
                <a:latin typeface="Arial" pitchFamily="34" charset="0"/>
                <a:cs typeface="Arial" pitchFamily="34" charset="0"/>
              </a:rPr>
              <a:t>Кайтуков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 Г.Ф. Исследование прочности и металлоемкости элементов </a:t>
            </a:r>
            <a:r>
              <a:rPr lang="ru-RU" sz="2000" dirty="0" err="1" smtClean="0">
                <a:latin typeface="Arial" pitchFamily="34" charset="0"/>
                <a:cs typeface="Arial" pitchFamily="34" charset="0"/>
              </a:rPr>
              <a:t>катодосдирочной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 машины в САПР АРМ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Win Machine 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// САПР и графика. - 2010. - №3. - С.81-83.</a:t>
            </a:r>
          </a:p>
          <a:p>
            <a:pPr marL="457200" indent="-457200">
              <a:buFont typeface="+mj-lt"/>
              <a:buAutoNum type="arabicPeriod" startAt="6"/>
            </a:pPr>
            <a:r>
              <a:rPr lang="ru-RU" sz="2000" dirty="0" err="1" smtClean="0">
                <a:latin typeface="Arial" pitchFamily="34" charset="0"/>
                <a:cs typeface="Arial" pitchFamily="34" charset="0"/>
              </a:rPr>
              <a:t>Стремнев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 А. Прочностные  анализы в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Autodesk Inventor 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// САПР и графика. - 2010. - №5. - С.20-22.</a:t>
            </a:r>
          </a:p>
          <a:p>
            <a:pPr marL="457200" indent="-457200">
              <a:buFont typeface="+mj-lt"/>
              <a:buAutoNum type="arabicPeriod" startAt="6"/>
            </a:pPr>
            <a:r>
              <a:rPr lang="ru-RU" sz="2000" dirty="0" smtClean="0">
                <a:latin typeface="Arial" pitchFamily="34" charset="0"/>
                <a:cs typeface="Arial" pitchFamily="34" charset="0"/>
              </a:rPr>
              <a:t>Применение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CAD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/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CAM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/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CAE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-систем для проектирования и изготовления гоночного автомобиля // САПР и графика. - 2010. - №2. - С.71-75.</a:t>
            </a:r>
          </a:p>
          <a:p>
            <a:pPr marL="457200" indent="-457200">
              <a:buFont typeface="+mj-lt"/>
              <a:buAutoNum type="arabicPeriod" startAt="6"/>
            </a:pPr>
            <a:r>
              <a:rPr lang="ru-RU" sz="2000" dirty="0" smtClean="0">
                <a:latin typeface="Arial" pitchFamily="34" charset="0"/>
                <a:cs typeface="Arial" pitchFamily="34" charset="0"/>
              </a:rPr>
              <a:t>Миронов В.И., Якушев А.В. Прогнозирование ресурса                   элементов подвижного состава // Тяжелое машиностроение. - 2010. - №3. - С.26-29.</a:t>
            </a:r>
          </a:p>
        </p:txBody>
      </p:sp>
    </p:spTree>
    <p:extLst>
      <p:ext uri="{BB962C8B-B14F-4D97-AF65-F5344CB8AC3E}">
        <p14:creationId xmlns="" xmlns:p14="http://schemas.microsoft.com/office/powerpoint/2010/main" val="2833623628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="" xmlns:a16="http://schemas.microsoft.com/office/drawing/2014/main" id="{1EB46662-19EC-4D66-A5D3-E53940D5FA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40397" y="353801"/>
            <a:ext cx="4662311" cy="480131"/>
          </a:xfrm>
        </p:spPr>
        <p:txBody>
          <a:bodyPr/>
          <a:lstStyle/>
          <a:p>
            <a:r>
              <a:rPr sz="2800" b="1" spc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Foydalanilgan adabiyotlar</a:t>
            </a:r>
            <a:endParaRPr lang="ru-RU" sz="2800" spc="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내용 개체 틀 2">
            <a:extLst>
              <a:ext uri="{FF2B5EF4-FFF2-40B4-BE49-F238E27FC236}">
                <a16:creationId xmlns="" xmlns:a16="http://schemas.microsoft.com/office/drawing/2014/main" id="{E0F57523-5758-4C08-BC17-903D83CB34C6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665017" y="1194011"/>
            <a:ext cx="9091101" cy="1360264"/>
          </a:xfrm>
        </p:spPr>
        <p:txBody>
          <a:bodyPr>
            <a:noAutofit/>
          </a:bodyPr>
          <a:lstStyle/>
          <a:p>
            <a:pPr algn="just">
              <a:buNone/>
            </a:pPr>
            <a:endParaRPr lang="ru-RU" sz="2400" b="0" dirty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00000"/>
              </a:lnSpc>
              <a:spcBef>
                <a:spcPts val="0"/>
              </a:spcBef>
            </a:pPr>
            <a:endParaRPr lang="ko-KR" altLang="en-US" sz="2400" b="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595627" y="5469147"/>
            <a:ext cx="673120" cy="5612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52000" marR="0" lvl="0" indent="-252000" algn="l" defTabSz="914400" rtl="0" eaLnBrk="1" fontAlgn="auto" latinLnBrk="1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D5B8EA"/>
              </a:buClr>
              <a:buSzPct val="100000"/>
              <a:tabLst/>
              <a:defRPr/>
            </a:pPr>
            <a:fld id="{40FB9F3A-1F56-46B4-8F65-A4A2187CC5E9}" type="slidenum">
              <a:rPr lang="en-US" sz="2800" b="1" smtClean="0">
                <a:solidFill>
                  <a:prstClr val="black"/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pPr marL="252000" marR="0" lvl="0" indent="-252000" algn="l" defTabSz="914400" rtl="0" eaLnBrk="1" fontAlgn="auto" latinLnBrk="1" hangingPunct="1">
                <a:lnSpc>
                  <a:spcPct val="120000"/>
                </a:lnSpc>
                <a:spcBef>
                  <a:spcPts val="1000"/>
                </a:spcBef>
                <a:spcAft>
                  <a:spcPts val="0"/>
                </a:spcAft>
                <a:buClr>
                  <a:srgbClr val="D5B8EA"/>
                </a:buClr>
                <a:buSzPct val="100000"/>
                <a:tabLst/>
                <a:defRPr/>
              </a:pPr>
              <a:t>43</a:t>
            </a:fld>
            <a:endParaRPr lang="ru-RU" sz="28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1105936" y="1126704"/>
            <a:ext cx="8174492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+mj-lt"/>
              <a:buAutoNum type="arabicPeriod" startAt="11"/>
            </a:pPr>
            <a:r>
              <a:rPr lang="ru-RU" sz="2000" dirty="0" err="1" smtClean="0">
                <a:latin typeface="Arial" pitchFamily="34" charset="0"/>
                <a:cs typeface="Arial" pitchFamily="34" charset="0"/>
              </a:rPr>
              <a:t>Бирбраер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 Р. и др. Инновационный подход к обеспечению                                надежности разрабатываемых изделий. Исследование динамического поведения изделия с использованием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Pro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/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ENGINEER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Mechanica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// САПР и графика. - 2010. - №5. - С.74-79.</a:t>
            </a:r>
          </a:p>
          <a:p>
            <a:pPr marL="457200" indent="-457200">
              <a:buFont typeface="+mj-lt"/>
              <a:buAutoNum type="arabicPeriod" startAt="11"/>
            </a:pPr>
            <a:r>
              <a:rPr lang="ru-RU" sz="2000" dirty="0" smtClean="0">
                <a:latin typeface="Arial" pitchFamily="34" charset="0"/>
                <a:cs typeface="Arial" pitchFamily="34" charset="0"/>
              </a:rPr>
              <a:t>Гурин П. и др. Использование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CAD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/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CAM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-систем фирмы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Delcam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в исследовательской работе // САПР и графика. - 2010. - №4. - С.18-20.</a:t>
            </a:r>
          </a:p>
          <a:p>
            <a:pPr marL="457200" indent="-457200">
              <a:buFont typeface="+mj-lt"/>
              <a:buAutoNum type="arabicPeriod" startAt="11"/>
            </a:pPr>
            <a:r>
              <a:rPr lang="ru-RU" sz="2000" dirty="0" err="1" smtClean="0">
                <a:latin typeface="Arial" pitchFamily="34" charset="0"/>
                <a:cs typeface="Arial" pitchFamily="34" charset="0"/>
              </a:rPr>
              <a:t>Голдобин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 Ю.М. Инженерный эксперимент : учебное пособие.  Екатеринбург : Изд-во Урал. ун-та, 2022.— 95 с.</a:t>
            </a:r>
          </a:p>
          <a:p>
            <a:pPr marL="457200" indent="-457200">
              <a:buFont typeface="+mj-lt"/>
              <a:buAutoNum type="arabicPeriod" startAt="11"/>
            </a:pPr>
            <a:r>
              <a:rPr lang="ru-RU" sz="2000" dirty="0" err="1" smtClean="0">
                <a:latin typeface="Arial" pitchFamily="34" charset="0"/>
                <a:cs typeface="Arial" pitchFamily="34" charset="0"/>
              </a:rPr>
              <a:t>Шелофаст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 В. Использование систем инженерного анализа для повышения качества проектирования.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http://ftf.tsu.ru/wp-content/uploads/V.-SHelofast.-Ispolzovanie-sistem-inzhenernogo-analiza-dlya.pdf</a:t>
            </a:r>
            <a:endParaRPr lang="ru-RU" sz="2000" dirty="0" err="1" smtClean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833623628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="" xmlns:a16="http://schemas.microsoft.com/office/drawing/2014/main" id="{1EB46662-19EC-4D66-A5D3-E53940D5FA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77469" y="368915"/>
            <a:ext cx="3461662" cy="480131"/>
          </a:xfrm>
        </p:spPr>
        <p:txBody>
          <a:bodyPr/>
          <a:lstStyle/>
          <a:p>
            <a:r>
              <a:rPr sz="2800" spc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Qayta aloqa uchun</a:t>
            </a:r>
            <a:endParaRPr lang="ru-RU" sz="2800" spc="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내용 개체 틀 2">
            <a:extLst>
              <a:ext uri="{FF2B5EF4-FFF2-40B4-BE49-F238E27FC236}">
                <a16:creationId xmlns="" xmlns:a16="http://schemas.microsoft.com/office/drawing/2014/main" id="{E0F57523-5758-4C08-BC17-903D83CB34C6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665017" y="1194011"/>
            <a:ext cx="9091101" cy="1360264"/>
          </a:xfrm>
        </p:spPr>
        <p:txBody>
          <a:bodyPr>
            <a:noAutofit/>
          </a:bodyPr>
          <a:lstStyle/>
          <a:p>
            <a:pPr algn="just">
              <a:buNone/>
            </a:pPr>
            <a:endParaRPr lang="ru-RU" sz="2400" b="0" dirty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00000"/>
              </a:lnSpc>
              <a:spcBef>
                <a:spcPts val="0"/>
              </a:spcBef>
            </a:pPr>
            <a:endParaRPr lang="ko-KR" altLang="en-US" sz="2400" b="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974525" y="6087720"/>
            <a:ext cx="556563" cy="52777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52000" marR="0" lvl="0" indent="-252000" algn="l" defTabSz="914400" rtl="0" eaLnBrk="1" fontAlgn="auto" latinLnBrk="1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D5B8EA"/>
              </a:buClr>
              <a:buSzPct val="100000"/>
              <a:tabLst/>
              <a:defRPr/>
            </a:pPr>
            <a:fld id="{40FB9F3A-1F56-46B4-8F65-A4A2187CC5E9}" type="slidenum">
              <a:rPr lang="en-US" sz="2600" smtClean="0">
                <a:solidFill>
                  <a:prstClr val="black"/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pPr marL="252000" marR="0" lvl="0" indent="-252000" algn="l" defTabSz="914400" rtl="0" eaLnBrk="1" fontAlgn="auto" latinLnBrk="1" hangingPunct="1">
                <a:lnSpc>
                  <a:spcPct val="120000"/>
                </a:lnSpc>
                <a:spcBef>
                  <a:spcPts val="1000"/>
                </a:spcBef>
                <a:spcAft>
                  <a:spcPts val="0"/>
                </a:spcAft>
                <a:buClr>
                  <a:srgbClr val="D5B8EA"/>
                </a:buClr>
                <a:buSzPct val="100000"/>
                <a:tabLst/>
                <a:defRPr/>
              </a:pPr>
              <a:t>44</a:t>
            </a:fld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1503848" y="1579418"/>
            <a:ext cx="7934876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/>
            <a:r>
              <a:rPr lang="en-US" sz="5400" b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Savollar</a:t>
            </a:r>
            <a:r>
              <a:rPr lang="en-US" sz="5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,</a:t>
            </a:r>
            <a:br>
              <a:rPr lang="en-US" sz="5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en-US" sz="5400" b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qo’shimchalar</a:t>
            </a:r>
            <a:r>
              <a:rPr lang="en-US" sz="5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,</a:t>
            </a:r>
            <a:br>
              <a:rPr lang="en-US" sz="5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en-US" sz="5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	</a:t>
            </a:r>
            <a:r>
              <a:rPr lang="en-US" sz="5400" b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e’tirozlar</a:t>
            </a:r>
            <a:r>
              <a:rPr lang="en-US" sz="5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, </a:t>
            </a:r>
            <a:br>
              <a:rPr lang="en-US" sz="5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en-US" sz="5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		</a:t>
            </a:r>
            <a:r>
              <a:rPr lang="en-US" sz="5400" b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takliflar</a:t>
            </a:r>
            <a:r>
              <a:rPr lang="en-US" sz="5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?</a:t>
            </a:r>
            <a:r>
              <a:rPr lang="ru-RU" sz="5400" dirty="0"/>
              <a:t> 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833623628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="" xmlns:a16="http://schemas.microsoft.com/office/drawing/2014/main" id="{1EB46662-19EC-4D66-A5D3-E53940D5FA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34407" y="368915"/>
            <a:ext cx="3915771" cy="480131"/>
          </a:xfrm>
        </p:spPr>
        <p:txBody>
          <a:bodyPr/>
          <a:lstStyle/>
          <a:p>
            <a:r>
              <a:rPr sz="2800" spc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Qayta aloqa uchun</a:t>
            </a:r>
            <a:endParaRPr lang="ru-RU" sz="2800" spc="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내용 개체 틀 2">
            <a:extLst>
              <a:ext uri="{FF2B5EF4-FFF2-40B4-BE49-F238E27FC236}">
                <a16:creationId xmlns="" xmlns:a16="http://schemas.microsoft.com/office/drawing/2014/main" id="{E0F57523-5758-4C08-BC17-903D83CB34C6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665017" y="1194011"/>
            <a:ext cx="9091101" cy="1360264"/>
          </a:xfrm>
        </p:spPr>
        <p:txBody>
          <a:bodyPr>
            <a:noAutofit/>
          </a:bodyPr>
          <a:lstStyle/>
          <a:p>
            <a:pPr algn="just">
              <a:buNone/>
            </a:pPr>
            <a:endParaRPr lang="ru-RU" sz="2400" b="0" dirty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00000"/>
              </a:lnSpc>
              <a:spcBef>
                <a:spcPts val="0"/>
              </a:spcBef>
            </a:pPr>
            <a:endParaRPr lang="ko-KR" altLang="en-US" sz="2400" b="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974525" y="6087720"/>
            <a:ext cx="556563" cy="52777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52000" marR="0" lvl="0" indent="-252000" algn="l" defTabSz="914400" rtl="0" eaLnBrk="1" fontAlgn="auto" latinLnBrk="1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D5B8EA"/>
              </a:buClr>
              <a:buSzPct val="100000"/>
              <a:tabLst/>
              <a:defRPr/>
            </a:pPr>
            <a:fld id="{40FB9F3A-1F56-46B4-8F65-A4A2187CC5E9}" type="slidenum">
              <a:rPr lang="en-US" sz="2600" smtClean="0">
                <a:solidFill>
                  <a:prstClr val="black"/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pPr marL="252000" marR="0" lvl="0" indent="-252000" algn="l" defTabSz="914400" rtl="0" eaLnBrk="1" fontAlgn="auto" latinLnBrk="1" hangingPunct="1">
                <a:lnSpc>
                  <a:spcPct val="120000"/>
                </a:lnSpc>
                <a:spcBef>
                  <a:spcPts val="1000"/>
                </a:spcBef>
                <a:spcAft>
                  <a:spcPts val="0"/>
                </a:spcAft>
                <a:buClr>
                  <a:srgbClr val="D5B8EA"/>
                </a:buClr>
                <a:buSzPct val="100000"/>
                <a:tabLst/>
                <a:defRPr/>
              </a:pPr>
              <a:t>45</a:t>
            </a:fld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1118440" y="1209125"/>
            <a:ext cx="10285110" cy="46782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/>
            <a:r>
              <a:rPr lang="en-US" sz="3600" b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Murojat</a:t>
            </a:r>
            <a:r>
              <a:rPr lang="en-US" sz="3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n-US" sz="3600" b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uchun</a:t>
            </a:r>
            <a:r>
              <a:rPr lang="en-US" sz="3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:</a:t>
            </a:r>
            <a:br>
              <a:rPr lang="en-US" sz="3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en-US" sz="3600" b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Farg’ona</a:t>
            </a:r>
            <a:r>
              <a:rPr lang="en-US" sz="3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n-US" sz="3600" b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politexnika</a:t>
            </a:r>
            <a:r>
              <a:rPr lang="en-US" sz="3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n-US" sz="3600" b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instituti</a:t>
            </a:r>
            <a:r>
              <a:rPr lang="en-US" sz="3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, </a:t>
            </a:r>
          </a:p>
          <a:p>
            <a:pPr marL="457200" indent="-457200"/>
            <a:r>
              <a:rPr lang="en-US" sz="3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	</a:t>
            </a:r>
            <a:r>
              <a:rPr lang="en-US" sz="3600" b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Mashinasozlik</a:t>
            </a:r>
            <a:r>
              <a:rPr lang="en-US" sz="3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n-US" sz="3600" b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texnologiyalari</a:t>
            </a:r>
            <a:r>
              <a:rPr lang="en-US" sz="3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</a:p>
          <a:p>
            <a:pPr marL="457200" indent="-457200"/>
            <a:r>
              <a:rPr lang="en-US" sz="3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	</a:t>
            </a:r>
            <a:r>
              <a:rPr lang="en-US" sz="3600" b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va</a:t>
            </a:r>
            <a:r>
              <a:rPr lang="en-US" sz="3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n-US" sz="3600" b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avtomatlashtirish</a:t>
            </a:r>
            <a:r>
              <a:rPr lang="en-US" sz="3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n-US" sz="3600" b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kafedrasi</a:t>
            </a:r>
            <a:r>
              <a:rPr lang="en-US" sz="3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, </a:t>
            </a:r>
            <a:br>
              <a:rPr lang="en-US" sz="3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en-US" sz="3600" b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t.f.n</a:t>
            </a:r>
            <a:r>
              <a:rPr lang="en-US" sz="3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., </a:t>
            </a:r>
            <a:r>
              <a:rPr lang="en-US" sz="3600" b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dotsent</a:t>
            </a:r>
            <a:r>
              <a:rPr lang="en-US" sz="3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– </a:t>
            </a:r>
          </a:p>
          <a:p>
            <a:pPr marL="457200" indent="-457200"/>
            <a:r>
              <a:rPr lang="en-US" sz="3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	</a:t>
            </a:r>
            <a:r>
              <a:rPr lang="en-US" sz="3600" b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Teshabayev</a:t>
            </a:r>
            <a:r>
              <a:rPr lang="en-US" sz="3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n-US" sz="3600" b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Anvar</a:t>
            </a:r>
            <a:r>
              <a:rPr lang="en-US" sz="3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n-US" sz="3600" b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Ergashevich</a:t>
            </a:r>
            <a:r>
              <a:rPr lang="en-US" sz="3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br>
              <a:rPr lang="en-US" sz="3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en-US" sz="10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/>
            </a:r>
            <a:br>
              <a:rPr lang="en-US" sz="10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en-US" sz="3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e-mail: </a:t>
            </a:r>
            <a:r>
              <a:rPr lang="en-US" sz="3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hlinkClick r:id="rId2"/>
              </a:rPr>
              <a:t>ateshabaev1958@gmail.com</a:t>
            </a:r>
            <a:r>
              <a:rPr lang="en-US" sz="3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/>
            </a:r>
            <a:br>
              <a:rPr lang="en-US" sz="3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en-US" sz="3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Phone: +998 93 252 -6488</a:t>
            </a:r>
            <a:endParaRPr lang="en-US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833623628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7">
            <a:extLst>
              <a:ext uri="{FF2B5EF4-FFF2-40B4-BE49-F238E27FC236}">
                <a16:creationId xmlns="" xmlns:a16="http://schemas.microsoft.com/office/drawing/2014/main" id="{C6882D0D-7D6D-4250-ABCC-2A1088B8F3BF}"/>
              </a:ext>
            </a:extLst>
          </p:cNvPr>
          <p:cNvSpPr txBox="1">
            <a:spLocks/>
          </p:cNvSpPr>
          <p:nvPr/>
        </p:nvSpPr>
        <p:spPr>
          <a:xfrm>
            <a:off x="9534582" y="4573905"/>
            <a:ext cx="2514857" cy="2195848"/>
          </a:xfrm>
          <a:prstGeom prst="rect">
            <a:avLst/>
          </a:prstGeom>
        </p:spPr>
        <p:txBody>
          <a:bodyPr>
            <a:normAutofit fontScale="92500"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4000">
                <a:solidFill>
                  <a:schemeClr val="bg2">
                    <a:lumMod val="9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Please leave this place empty.</a:t>
            </a:r>
            <a:endParaRPr lang="en-US" altLang="ko-KR" sz="4000" dirty="0">
              <a:solidFill>
                <a:schemeClr val="bg2">
                  <a:lumMod val="9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idx="10"/>
          </p:nvPr>
        </p:nvSpPr>
        <p:spPr>
          <a:xfrm>
            <a:off x="2229321" y="2440919"/>
            <a:ext cx="7243451" cy="717918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en-US" sz="40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E’tiboringiz</a:t>
            </a:r>
            <a:r>
              <a:rPr lang="en-US" sz="4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</a:t>
            </a:r>
            <a:r>
              <a:rPr lang="en-US" sz="40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uchun</a:t>
            </a:r>
            <a:r>
              <a:rPr lang="en-US" sz="4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</a:t>
            </a:r>
            <a:r>
              <a:rPr lang="en-US" sz="40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rahmat</a:t>
            </a:r>
            <a:r>
              <a:rPr lang="en-US" sz="4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!</a:t>
            </a:r>
            <a:r>
              <a:rPr lang="ru-RU" sz="4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/>
            </a:r>
            <a:br>
              <a:rPr lang="ru-RU" sz="4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</a:br>
            <a:endParaRPr lang="ru-RU" sz="40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72526080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5954</TotalTime>
  <Words>2909</Words>
  <Application>Microsoft Office PowerPoint</Application>
  <PresentationFormat>Произвольный</PresentationFormat>
  <Paragraphs>284</Paragraphs>
  <Slides>46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46</vt:i4>
      </vt:variant>
    </vt:vector>
  </HeadingPairs>
  <TitlesOfParts>
    <vt:vector size="47" baseType="lpstr">
      <vt:lpstr>Office 테마</vt:lpstr>
      <vt:lpstr>Application of CAE Systems in Research</vt:lpstr>
      <vt:lpstr>Слайд 2</vt:lpstr>
      <vt:lpstr>  KMT va Tadqiqot  </vt:lpstr>
      <vt:lpstr> KMT va Tadqiqot</vt:lpstr>
      <vt:lpstr>  Ilmiy tadqiqot vositalari</vt:lpstr>
      <vt:lpstr>  Moddiy vositalar</vt:lpstr>
      <vt:lpstr>  Axborot vositalari</vt:lpstr>
      <vt:lpstr>  Matematik vositalar</vt:lpstr>
      <vt:lpstr>  Mantiqiy vositalar</vt:lpstr>
      <vt:lpstr>  Tadqiqot nazariy usullari</vt:lpstr>
      <vt:lpstr>  Tahlil</vt:lpstr>
      <vt:lpstr>  Sintez </vt:lpstr>
      <vt:lpstr>  Sintez: nazariy masalalar </vt:lpstr>
      <vt:lpstr>  Takkoslash shakllari</vt:lpstr>
      <vt:lpstr>  Induktsiya </vt:lpstr>
      <vt:lpstr>  Eksperiment</vt:lpstr>
      <vt:lpstr>  Matematik model.</vt:lpstr>
      <vt:lpstr>  Matematik model.</vt:lpstr>
      <vt:lpstr>  Matematik model bosqichlari</vt:lpstr>
      <vt:lpstr> Operatsiyalarni tadqiq qilish</vt:lpstr>
      <vt:lpstr> KMT va Tadqiqot</vt:lpstr>
      <vt:lpstr>KMT: amaliy tadqiqotda</vt:lpstr>
      <vt:lpstr>KMT: amaliy tadqiqotda</vt:lpstr>
      <vt:lpstr>KMT: amaliy tadqiqotda</vt:lpstr>
      <vt:lpstr>KMT: amaliy muammolar</vt:lpstr>
      <vt:lpstr>KMT: amaliy muammolar</vt:lpstr>
      <vt:lpstr>KMT: amaliy muammolar</vt:lpstr>
      <vt:lpstr>KMT: amaliy muammolar</vt:lpstr>
      <vt:lpstr>KMT: amaliy muammolar</vt:lpstr>
      <vt:lpstr>KMT: amaliy muammolar</vt:lpstr>
      <vt:lpstr>KMT: amaliy muammolar</vt:lpstr>
      <vt:lpstr>KMT: amaliy muammolar</vt:lpstr>
      <vt:lpstr>KMT: amaliy muammolar</vt:lpstr>
      <vt:lpstr>KMT: amaliy muammolar</vt:lpstr>
      <vt:lpstr> Mahsulotni nazorat qilish. </vt:lpstr>
      <vt:lpstr> Suyuklik oqimlarni o'rganish</vt:lpstr>
      <vt:lpstr>Xulosa</vt:lpstr>
      <vt:lpstr>Xulosa-2</vt:lpstr>
      <vt:lpstr>Nazorat savollar </vt:lpstr>
      <vt:lpstr>Nazorat savollar -2 </vt:lpstr>
      <vt:lpstr>Foydalanilgan adabiyotlar</vt:lpstr>
      <vt:lpstr>Foydalanilgan adabiyotlar</vt:lpstr>
      <vt:lpstr>Foydalanilgan adabiyotlar</vt:lpstr>
      <vt:lpstr>Qayta aloqa uchun</vt:lpstr>
      <vt:lpstr>Qayta aloqa uchun</vt:lpstr>
      <vt:lpstr>Слайд 46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최성실</dc:creator>
  <cp:lastModifiedBy>Пользователь Windows</cp:lastModifiedBy>
  <cp:revision>301</cp:revision>
  <dcterms:created xsi:type="dcterms:W3CDTF">2021-04-29T04:21:21Z</dcterms:created>
  <dcterms:modified xsi:type="dcterms:W3CDTF">2024-05-21T15:54:20Z</dcterms:modified>
</cp:coreProperties>
</file>