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56" r:id="rId2"/>
    <p:sldId id="257" r:id="rId3"/>
    <p:sldId id="479" r:id="rId4"/>
    <p:sldId id="489" r:id="rId5"/>
    <p:sldId id="488" r:id="rId6"/>
    <p:sldId id="490" r:id="rId7"/>
    <p:sldId id="491" r:id="rId8"/>
    <p:sldId id="493" r:id="rId9"/>
    <p:sldId id="494" r:id="rId10"/>
    <p:sldId id="495" r:id="rId11"/>
    <p:sldId id="496" r:id="rId12"/>
    <p:sldId id="497" r:id="rId13"/>
    <p:sldId id="498" r:id="rId14"/>
    <p:sldId id="492" r:id="rId15"/>
    <p:sldId id="499" r:id="rId16"/>
    <p:sldId id="501" r:id="rId17"/>
    <p:sldId id="502" r:id="rId18"/>
    <p:sldId id="503" r:id="rId19"/>
    <p:sldId id="504" r:id="rId20"/>
    <p:sldId id="505" r:id="rId21"/>
    <p:sldId id="506" r:id="rId22"/>
    <p:sldId id="507" r:id="rId23"/>
    <p:sldId id="508" r:id="rId24"/>
    <p:sldId id="509" r:id="rId25"/>
    <p:sldId id="510" r:id="rId26"/>
    <p:sldId id="511" r:id="rId27"/>
    <p:sldId id="513" r:id="rId28"/>
    <p:sldId id="515" r:id="rId29"/>
    <p:sldId id="516" r:id="rId30"/>
    <p:sldId id="514" r:id="rId31"/>
    <p:sldId id="517" r:id="rId32"/>
    <p:sldId id="518" r:id="rId33"/>
    <p:sldId id="512" r:id="rId34"/>
    <p:sldId id="500" r:id="rId35"/>
    <p:sldId id="481" r:id="rId36"/>
    <p:sldId id="519" r:id="rId37"/>
    <p:sldId id="520" r:id="rId38"/>
    <p:sldId id="484" r:id="rId39"/>
    <p:sldId id="310" r:id="rId40"/>
    <p:sldId id="312" r:id="rId41"/>
    <p:sldId id="313" r:id="rId42"/>
    <p:sldId id="284" r:id="rId4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1755" autoAdjust="0"/>
    <p:restoredTop sz="94660"/>
  </p:normalViewPr>
  <p:slideViewPr>
    <p:cSldViewPr snapToGrid="0">
      <p:cViewPr>
        <p:scale>
          <a:sx n="100" d="100"/>
          <a:sy n="100" d="100"/>
        </p:scale>
        <p:origin x="-1092" y="-4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32FEC9-32CA-4156-820C-D18539B7A80E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A742955-CFE5-413D-AD74-9D5002EAF0A7}">
      <dgm:prSet phldrT="[Текст]"/>
      <dgm:spPr/>
      <dgm:t>
        <a:bodyPr/>
        <a:lstStyle/>
        <a:p>
          <a:r>
            <a:rPr lang="en-US" dirty="0" err="1" smtClean="0"/>
            <a:t>Kuzatuv</a:t>
          </a:r>
          <a:endParaRPr lang="ru-RU" dirty="0"/>
        </a:p>
      </dgm:t>
    </dgm:pt>
    <dgm:pt modelId="{EA2C5509-0369-46F8-B539-2328C1FF6347}" type="parTrans" cxnId="{C1044058-7A90-4BAF-8FC5-B8FCBBA6A0A4}">
      <dgm:prSet/>
      <dgm:spPr/>
      <dgm:t>
        <a:bodyPr/>
        <a:lstStyle/>
        <a:p>
          <a:endParaRPr lang="ru-RU"/>
        </a:p>
      </dgm:t>
    </dgm:pt>
    <dgm:pt modelId="{13B9F2D8-BE35-4783-ACFF-0F91E784E6AD}" type="sibTrans" cxnId="{C1044058-7A90-4BAF-8FC5-B8FCBBA6A0A4}">
      <dgm:prSet/>
      <dgm:spPr/>
      <dgm:t>
        <a:bodyPr/>
        <a:lstStyle/>
        <a:p>
          <a:endParaRPr lang="ru-RU"/>
        </a:p>
      </dgm:t>
    </dgm:pt>
    <dgm:pt modelId="{6D0B02D8-41D1-4726-A04D-5DC30206C29C}">
      <dgm:prSet phldrT="[Текст]"/>
      <dgm:spPr/>
      <dgm:t>
        <a:bodyPr/>
        <a:lstStyle/>
        <a:p>
          <a:r>
            <a:rPr lang="en-US" dirty="0" err="1" smtClean="0"/>
            <a:t>Eksperiment</a:t>
          </a:r>
          <a:endParaRPr lang="ru-RU" dirty="0"/>
        </a:p>
      </dgm:t>
    </dgm:pt>
    <dgm:pt modelId="{43A9D59C-704B-4142-BFB6-0C7F203473FE}" type="parTrans" cxnId="{2B6E6311-C88C-4429-AD1F-B6A95FF0E918}">
      <dgm:prSet/>
      <dgm:spPr/>
      <dgm:t>
        <a:bodyPr/>
        <a:lstStyle/>
        <a:p>
          <a:endParaRPr lang="ru-RU"/>
        </a:p>
      </dgm:t>
    </dgm:pt>
    <dgm:pt modelId="{23B5148E-8B11-4B0F-A794-70E6D6BD53E9}" type="sibTrans" cxnId="{2B6E6311-C88C-4429-AD1F-B6A95FF0E918}">
      <dgm:prSet/>
      <dgm:spPr/>
      <dgm:t>
        <a:bodyPr/>
        <a:lstStyle/>
        <a:p>
          <a:endParaRPr lang="ru-RU"/>
        </a:p>
      </dgm:t>
    </dgm:pt>
    <dgm:pt modelId="{089A999F-6BAC-4D10-97D0-20056B841E54}">
      <dgm:prSet phldrT="[Текст]"/>
      <dgm:spPr/>
      <dgm:t>
        <a:bodyPr/>
        <a:lstStyle/>
        <a:p>
          <a:r>
            <a:rPr lang="en-US" dirty="0" err="1" smtClean="0"/>
            <a:t>Nazariy</a:t>
          </a:r>
          <a:r>
            <a:rPr lang="en-US" dirty="0" smtClean="0"/>
            <a:t> </a:t>
          </a:r>
          <a:endParaRPr lang="ru-RU" dirty="0"/>
        </a:p>
      </dgm:t>
    </dgm:pt>
    <dgm:pt modelId="{8EC183D0-6464-4B7C-8227-0EAA99911B62}" type="parTrans" cxnId="{F41EA1F9-8D02-42F4-A889-9F4AAE8A48DF}">
      <dgm:prSet/>
      <dgm:spPr/>
      <dgm:t>
        <a:bodyPr/>
        <a:lstStyle/>
        <a:p>
          <a:endParaRPr lang="ru-RU"/>
        </a:p>
      </dgm:t>
    </dgm:pt>
    <dgm:pt modelId="{4DFD75A1-A9B3-4BC2-BB98-8F52C7418BA3}" type="sibTrans" cxnId="{F41EA1F9-8D02-42F4-A889-9F4AAE8A48DF}">
      <dgm:prSet/>
      <dgm:spPr/>
      <dgm:t>
        <a:bodyPr/>
        <a:lstStyle/>
        <a:p>
          <a:endParaRPr lang="ru-RU"/>
        </a:p>
      </dgm:t>
    </dgm:pt>
    <dgm:pt modelId="{E06E9B62-54B1-4EA0-9B8E-7EF0F1AB25DD}">
      <dgm:prSet phldrT="[Текст]"/>
      <dgm:spPr/>
      <dgm:t>
        <a:bodyPr/>
        <a:lstStyle/>
        <a:p>
          <a:r>
            <a:rPr lang="en-US" dirty="0" err="1" smtClean="0"/>
            <a:t>Hisoblash</a:t>
          </a:r>
          <a:r>
            <a:rPr lang="en-US" dirty="0" smtClean="0"/>
            <a:t> </a:t>
          </a:r>
          <a:endParaRPr lang="ru-RU" dirty="0"/>
        </a:p>
      </dgm:t>
    </dgm:pt>
    <dgm:pt modelId="{A9689987-5F58-4CF8-A735-42D4DAF65CCD}" type="parTrans" cxnId="{36A8B6E7-D209-4FBE-A025-63C1C3A5D011}">
      <dgm:prSet/>
      <dgm:spPr/>
      <dgm:t>
        <a:bodyPr/>
        <a:lstStyle/>
        <a:p>
          <a:endParaRPr lang="ru-RU"/>
        </a:p>
      </dgm:t>
    </dgm:pt>
    <dgm:pt modelId="{C8650149-73D2-428D-9464-AA0E3FC24226}" type="sibTrans" cxnId="{36A8B6E7-D209-4FBE-A025-63C1C3A5D011}">
      <dgm:prSet/>
      <dgm:spPr/>
      <dgm:t>
        <a:bodyPr/>
        <a:lstStyle/>
        <a:p>
          <a:endParaRPr lang="ru-RU"/>
        </a:p>
      </dgm:t>
    </dgm:pt>
    <dgm:pt modelId="{03CEFB08-7FB3-4A56-97A6-DF8DE783EFFB}" type="pres">
      <dgm:prSet presAssocID="{9932FEC9-32CA-4156-820C-D18539B7A80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CCCD87-0C18-46B5-B1C7-3C23A8B68CC5}" type="pres">
      <dgm:prSet presAssocID="{3A742955-CFE5-413D-AD74-9D5002EAF0A7}" presName="compNode" presStyleCnt="0"/>
      <dgm:spPr/>
    </dgm:pt>
    <dgm:pt modelId="{70078B8D-3769-4851-9E0C-BFC6B4B608B3}" type="pres">
      <dgm:prSet presAssocID="{3A742955-CFE5-413D-AD74-9D5002EAF0A7}" presName="pictRect" presStyleLbl="nod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4E79B44-D5EE-4E66-B6ED-90F1EB97BB6C}" type="pres">
      <dgm:prSet presAssocID="{3A742955-CFE5-413D-AD74-9D5002EAF0A7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5E5BDB-68A0-47FF-A33A-FAB75C4D2172}" type="pres">
      <dgm:prSet presAssocID="{13B9F2D8-BE35-4783-ACFF-0F91E784E6A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6DE28FB-1D84-4BD3-BBB7-070CA4D690EB}" type="pres">
      <dgm:prSet presAssocID="{6D0B02D8-41D1-4726-A04D-5DC30206C29C}" presName="compNode" presStyleCnt="0"/>
      <dgm:spPr/>
    </dgm:pt>
    <dgm:pt modelId="{F5383E9C-410D-49FB-9A34-6C8C1641166E}" type="pres">
      <dgm:prSet presAssocID="{6D0B02D8-41D1-4726-A04D-5DC30206C29C}" presName="pictRect" presStyleLbl="nod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BDE6D9B-A24E-4670-A9B6-38D5DBA0ECEF}" type="pres">
      <dgm:prSet presAssocID="{6D0B02D8-41D1-4726-A04D-5DC30206C29C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BA361A-4241-47D9-8C5F-42DD258956F6}" type="pres">
      <dgm:prSet presAssocID="{23B5148E-8B11-4B0F-A794-70E6D6BD53E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0AC8060-5AD3-48D2-BBB6-8D3B7308C16F}" type="pres">
      <dgm:prSet presAssocID="{089A999F-6BAC-4D10-97D0-20056B841E54}" presName="compNode" presStyleCnt="0"/>
      <dgm:spPr/>
    </dgm:pt>
    <dgm:pt modelId="{44AE365C-5855-4996-AD4A-EFB691CFAB09}" type="pres">
      <dgm:prSet presAssocID="{089A999F-6BAC-4D10-97D0-20056B841E54}" presName="pictRect" presStyleLbl="nod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47ED968-CDD2-4AA1-B83A-2158FF006684}" type="pres">
      <dgm:prSet presAssocID="{089A999F-6BAC-4D10-97D0-20056B841E54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E6D22A-7520-47F4-9C67-5319D269B582}" type="pres">
      <dgm:prSet presAssocID="{4DFD75A1-A9B3-4BC2-BB98-8F52C7418BA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B39BCBF-9391-42A6-B1F2-222106D1EEBD}" type="pres">
      <dgm:prSet presAssocID="{E06E9B62-54B1-4EA0-9B8E-7EF0F1AB25DD}" presName="compNode" presStyleCnt="0"/>
      <dgm:spPr/>
    </dgm:pt>
    <dgm:pt modelId="{CDF36AF1-53A6-4DD4-8BCD-C4671A2EA1E5}" type="pres">
      <dgm:prSet presAssocID="{E06E9B62-54B1-4EA0-9B8E-7EF0F1AB25DD}" presName="pictRect" presStyleLbl="nod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0EF6F2D-9384-47A4-BD7C-BBECB604F671}" type="pres">
      <dgm:prSet presAssocID="{E06E9B62-54B1-4EA0-9B8E-7EF0F1AB25DD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90370D-72BC-411F-96D6-D6FCF0C5A87A}" type="presOf" srcId="{089A999F-6BAC-4D10-97D0-20056B841E54}" destId="{347ED968-CDD2-4AA1-B83A-2158FF006684}" srcOrd="0" destOrd="0" presId="urn:microsoft.com/office/officeart/2005/8/layout/pList1"/>
    <dgm:cxn modelId="{FD85EB6E-C7AA-424A-B31E-23DEB83057BA}" type="presOf" srcId="{23B5148E-8B11-4B0F-A794-70E6D6BD53E9}" destId="{9DBA361A-4241-47D9-8C5F-42DD258956F6}" srcOrd="0" destOrd="0" presId="urn:microsoft.com/office/officeart/2005/8/layout/pList1"/>
    <dgm:cxn modelId="{86EC80B2-DE63-45E7-9F78-D27413A8E935}" type="presOf" srcId="{3A742955-CFE5-413D-AD74-9D5002EAF0A7}" destId="{64E79B44-D5EE-4E66-B6ED-90F1EB97BB6C}" srcOrd="0" destOrd="0" presId="urn:microsoft.com/office/officeart/2005/8/layout/pList1"/>
    <dgm:cxn modelId="{2B6E6311-C88C-4429-AD1F-B6A95FF0E918}" srcId="{9932FEC9-32CA-4156-820C-D18539B7A80E}" destId="{6D0B02D8-41D1-4726-A04D-5DC30206C29C}" srcOrd="1" destOrd="0" parTransId="{43A9D59C-704B-4142-BFB6-0C7F203473FE}" sibTransId="{23B5148E-8B11-4B0F-A794-70E6D6BD53E9}"/>
    <dgm:cxn modelId="{0B22A76E-56B5-460D-ACD0-46918A08926B}" type="presOf" srcId="{E06E9B62-54B1-4EA0-9B8E-7EF0F1AB25DD}" destId="{A0EF6F2D-9384-47A4-BD7C-BBECB604F671}" srcOrd="0" destOrd="0" presId="urn:microsoft.com/office/officeart/2005/8/layout/pList1"/>
    <dgm:cxn modelId="{114E8A58-9B3E-408C-B7D8-91A7F42879DB}" type="presOf" srcId="{13B9F2D8-BE35-4783-ACFF-0F91E784E6AD}" destId="{FE5E5BDB-68A0-47FF-A33A-FAB75C4D2172}" srcOrd="0" destOrd="0" presId="urn:microsoft.com/office/officeart/2005/8/layout/pList1"/>
    <dgm:cxn modelId="{ACA2ABEB-C079-4BCC-9783-304780FE3C8A}" type="presOf" srcId="{6D0B02D8-41D1-4726-A04D-5DC30206C29C}" destId="{9BDE6D9B-A24E-4670-A9B6-38D5DBA0ECEF}" srcOrd="0" destOrd="0" presId="urn:microsoft.com/office/officeart/2005/8/layout/pList1"/>
    <dgm:cxn modelId="{F41EA1F9-8D02-42F4-A889-9F4AAE8A48DF}" srcId="{9932FEC9-32CA-4156-820C-D18539B7A80E}" destId="{089A999F-6BAC-4D10-97D0-20056B841E54}" srcOrd="2" destOrd="0" parTransId="{8EC183D0-6464-4B7C-8227-0EAA99911B62}" sibTransId="{4DFD75A1-A9B3-4BC2-BB98-8F52C7418BA3}"/>
    <dgm:cxn modelId="{C1044058-7A90-4BAF-8FC5-B8FCBBA6A0A4}" srcId="{9932FEC9-32CA-4156-820C-D18539B7A80E}" destId="{3A742955-CFE5-413D-AD74-9D5002EAF0A7}" srcOrd="0" destOrd="0" parTransId="{EA2C5509-0369-46F8-B539-2328C1FF6347}" sibTransId="{13B9F2D8-BE35-4783-ACFF-0F91E784E6AD}"/>
    <dgm:cxn modelId="{36A8B6E7-D209-4FBE-A025-63C1C3A5D011}" srcId="{9932FEC9-32CA-4156-820C-D18539B7A80E}" destId="{E06E9B62-54B1-4EA0-9B8E-7EF0F1AB25DD}" srcOrd="3" destOrd="0" parTransId="{A9689987-5F58-4CF8-A735-42D4DAF65CCD}" sibTransId="{C8650149-73D2-428D-9464-AA0E3FC24226}"/>
    <dgm:cxn modelId="{2676B29D-B5EF-46DC-BF58-A03034DBB103}" type="presOf" srcId="{4DFD75A1-A9B3-4BC2-BB98-8F52C7418BA3}" destId="{7FE6D22A-7520-47F4-9C67-5319D269B582}" srcOrd="0" destOrd="0" presId="urn:microsoft.com/office/officeart/2005/8/layout/pList1"/>
    <dgm:cxn modelId="{4708FA6F-A449-44D8-869B-A205E260DAF9}" type="presOf" srcId="{9932FEC9-32CA-4156-820C-D18539B7A80E}" destId="{03CEFB08-7FB3-4A56-97A6-DF8DE783EFFB}" srcOrd="0" destOrd="0" presId="urn:microsoft.com/office/officeart/2005/8/layout/pList1"/>
    <dgm:cxn modelId="{72497664-72D6-4EC8-8544-5F0F9191A6E4}" type="presParOf" srcId="{03CEFB08-7FB3-4A56-97A6-DF8DE783EFFB}" destId="{27CCCD87-0C18-46B5-B1C7-3C23A8B68CC5}" srcOrd="0" destOrd="0" presId="urn:microsoft.com/office/officeart/2005/8/layout/pList1"/>
    <dgm:cxn modelId="{55B4E53D-263B-4BDD-B24B-AAA84273BE79}" type="presParOf" srcId="{27CCCD87-0C18-46B5-B1C7-3C23A8B68CC5}" destId="{70078B8D-3769-4851-9E0C-BFC6B4B608B3}" srcOrd="0" destOrd="0" presId="urn:microsoft.com/office/officeart/2005/8/layout/pList1"/>
    <dgm:cxn modelId="{47069D14-AB35-45FC-86B9-92D6A9CF5BB5}" type="presParOf" srcId="{27CCCD87-0C18-46B5-B1C7-3C23A8B68CC5}" destId="{64E79B44-D5EE-4E66-B6ED-90F1EB97BB6C}" srcOrd="1" destOrd="0" presId="urn:microsoft.com/office/officeart/2005/8/layout/pList1"/>
    <dgm:cxn modelId="{4FFD862A-3863-4282-9ABA-26FFE0C6D421}" type="presParOf" srcId="{03CEFB08-7FB3-4A56-97A6-DF8DE783EFFB}" destId="{FE5E5BDB-68A0-47FF-A33A-FAB75C4D2172}" srcOrd="1" destOrd="0" presId="urn:microsoft.com/office/officeart/2005/8/layout/pList1"/>
    <dgm:cxn modelId="{78BBA211-5009-45E3-BE94-B08D9F79AABD}" type="presParOf" srcId="{03CEFB08-7FB3-4A56-97A6-DF8DE783EFFB}" destId="{46DE28FB-1D84-4BD3-BBB7-070CA4D690EB}" srcOrd="2" destOrd="0" presId="urn:microsoft.com/office/officeart/2005/8/layout/pList1"/>
    <dgm:cxn modelId="{13EE5CBA-A699-46EF-B12C-ACBABCF43D51}" type="presParOf" srcId="{46DE28FB-1D84-4BD3-BBB7-070CA4D690EB}" destId="{F5383E9C-410D-49FB-9A34-6C8C1641166E}" srcOrd="0" destOrd="0" presId="urn:microsoft.com/office/officeart/2005/8/layout/pList1"/>
    <dgm:cxn modelId="{898BDE22-17BD-4589-8DCB-822FB1A58381}" type="presParOf" srcId="{46DE28FB-1D84-4BD3-BBB7-070CA4D690EB}" destId="{9BDE6D9B-A24E-4670-A9B6-38D5DBA0ECEF}" srcOrd="1" destOrd="0" presId="urn:microsoft.com/office/officeart/2005/8/layout/pList1"/>
    <dgm:cxn modelId="{AE1F3AF9-54BD-4F3B-B9DC-9EE1FB283ACA}" type="presParOf" srcId="{03CEFB08-7FB3-4A56-97A6-DF8DE783EFFB}" destId="{9DBA361A-4241-47D9-8C5F-42DD258956F6}" srcOrd="3" destOrd="0" presId="urn:microsoft.com/office/officeart/2005/8/layout/pList1"/>
    <dgm:cxn modelId="{C1863F8E-0B34-47D9-8C8A-379E87429850}" type="presParOf" srcId="{03CEFB08-7FB3-4A56-97A6-DF8DE783EFFB}" destId="{90AC8060-5AD3-48D2-BBB6-8D3B7308C16F}" srcOrd="4" destOrd="0" presId="urn:microsoft.com/office/officeart/2005/8/layout/pList1"/>
    <dgm:cxn modelId="{864AA201-ADCB-48F6-856A-20BB7A5B6BA2}" type="presParOf" srcId="{90AC8060-5AD3-48D2-BBB6-8D3B7308C16F}" destId="{44AE365C-5855-4996-AD4A-EFB691CFAB09}" srcOrd="0" destOrd="0" presId="urn:microsoft.com/office/officeart/2005/8/layout/pList1"/>
    <dgm:cxn modelId="{1E3BE633-A77A-48B7-9118-ED5C08E033E6}" type="presParOf" srcId="{90AC8060-5AD3-48D2-BBB6-8D3B7308C16F}" destId="{347ED968-CDD2-4AA1-B83A-2158FF006684}" srcOrd="1" destOrd="0" presId="urn:microsoft.com/office/officeart/2005/8/layout/pList1"/>
    <dgm:cxn modelId="{ED22DCDC-4630-48C9-8414-A2BBDCBB63D7}" type="presParOf" srcId="{03CEFB08-7FB3-4A56-97A6-DF8DE783EFFB}" destId="{7FE6D22A-7520-47F4-9C67-5319D269B582}" srcOrd="5" destOrd="0" presId="urn:microsoft.com/office/officeart/2005/8/layout/pList1"/>
    <dgm:cxn modelId="{FB8658E1-9787-4227-AECC-966C1C64CFA7}" type="presParOf" srcId="{03CEFB08-7FB3-4A56-97A6-DF8DE783EFFB}" destId="{7B39BCBF-9391-42A6-B1F2-222106D1EEBD}" srcOrd="6" destOrd="0" presId="urn:microsoft.com/office/officeart/2005/8/layout/pList1"/>
    <dgm:cxn modelId="{5C92F2B1-CAF4-4B62-B1DF-F79269991C0C}" type="presParOf" srcId="{7B39BCBF-9391-42A6-B1F2-222106D1EEBD}" destId="{CDF36AF1-53A6-4DD4-8BCD-C4671A2EA1E5}" srcOrd="0" destOrd="0" presId="urn:microsoft.com/office/officeart/2005/8/layout/pList1"/>
    <dgm:cxn modelId="{ED15B8FB-C2CF-48B2-BC04-B5021BF5C04A}" type="presParOf" srcId="{7B39BCBF-9391-42A6-B1F2-222106D1EEBD}" destId="{A0EF6F2D-9384-47A4-BD7C-BBECB604F671}" srcOrd="1" destOrd="0" presId="urn:microsoft.com/office/officeart/2005/8/layout/p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449527-DF39-4164-831E-CB5E4F8E8C3C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0868BA-3BA1-403E-AC93-C7F4EF4F5CAC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20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Ishchi</a:t>
          </a:r>
          <a:r>
            <a: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faraz</a:t>
          </a:r>
          <a:endParaRPr lang="ru-RU" sz="20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07E2DA3-F367-42CF-9CE6-14C1DA2A4C4B}" type="parTrans" cxnId="{3F4D84DA-FE5C-4C3C-8532-F2162E9BC88F}">
      <dgm:prSet/>
      <dgm:spPr/>
      <dgm:t>
        <a:bodyPr/>
        <a:lstStyle/>
        <a:p>
          <a:endParaRPr lang="ru-RU"/>
        </a:p>
      </dgm:t>
    </dgm:pt>
    <dgm:pt modelId="{D77A6921-2D27-452F-8F22-D8040D605ED9}" type="sibTrans" cxnId="{3F4D84DA-FE5C-4C3C-8532-F2162E9BC88F}">
      <dgm:prSet/>
      <dgm:spPr/>
      <dgm:t>
        <a:bodyPr/>
        <a:lstStyle/>
        <a:p>
          <a:endParaRPr lang="ru-RU"/>
        </a:p>
      </dgm:t>
    </dgm:pt>
    <dgm:pt modelId="{35CD5429-9AA5-40B3-BAA1-59B4EE86ACCA}">
      <dgm:prSet phldrT="[Текст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Tajriba</a:t>
          </a:r>
          <a:endParaRPr lang="ru-RU" dirty="0">
            <a:solidFill>
              <a:schemeClr val="tx1"/>
            </a:solidFill>
          </a:endParaRPr>
        </a:p>
      </dgm:t>
    </dgm:pt>
    <dgm:pt modelId="{E1B56916-5EAF-4E7B-A2B5-51857932A4CF}" type="parTrans" cxnId="{6EFCBA71-C6FF-49E3-8353-47D29E9E1D25}">
      <dgm:prSet/>
      <dgm:spPr/>
      <dgm:t>
        <a:bodyPr/>
        <a:lstStyle/>
        <a:p>
          <a:endParaRPr lang="ru-RU"/>
        </a:p>
      </dgm:t>
    </dgm:pt>
    <dgm:pt modelId="{83318ED4-FB9A-4F5E-8B91-93FC7313F499}" type="sibTrans" cxnId="{6EFCBA71-C6FF-49E3-8353-47D29E9E1D25}">
      <dgm:prSet/>
      <dgm:spPr/>
      <dgm:t>
        <a:bodyPr/>
        <a:lstStyle/>
        <a:p>
          <a:endParaRPr lang="ru-RU"/>
        </a:p>
      </dgm:t>
    </dgm:pt>
    <dgm:pt modelId="{F7F149D3-DE53-45F6-9F08-BCC1E18FD2C8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US" sz="20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Eksperiment</a:t>
          </a:r>
          <a:endParaRPr lang="ru-RU" sz="20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6C21184-098F-40B5-9BF0-EF42D3E52E8B}" type="parTrans" cxnId="{F0D1D151-ABEA-4F0E-B237-FA9F61A8C14E}">
      <dgm:prSet/>
      <dgm:spPr/>
      <dgm:t>
        <a:bodyPr/>
        <a:lstStyle/>
        <a:p>
          <a:endParaRPr lang="ru-RU"/>
        </a:p>
      </dgm:t>
    </dgm:pt>
    <dgm:pt modelId="{1744F25C-4A9A-4319-BD6D-A79BDE699617}" type="sibTrans" cxnId="{F0D1D151-ABEA-4F0E-B237-FA9F61A8C14E}">
      <dgm:prSet/>
      <dgm:spPr/>
      <dgm:t>
        <a:bodyPr/>
        <a:lstStyle/>
        <a:p>
          <a:endParaRPr lang="ru-RU"/>
        </a:p>
      </dgm:t>
    </dgm:pt>
    <dgm:pt modelId="{83DFDA87-38FD-495E-97D6-435F9595F815}">
      <dgm:prSet phldrT="[Текст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Natijalar</a:t>
          </a:r>
          <a:endParaRPr lang="ru-RU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24C117D-BD11-4085-8294-22A68E851CC6}" type="parTrans" cxnId="{0D64AAAF-B005-4112-A352-0986A11FA5DA}">
      <dgm:prSet/>
      <dgm:spPr/>
      <dgm:t>
        <a:bodyPr/>
        <a:lstStyle/>
        <a:p>
          <a:endParaRPr lang="ru-RU"/>
        </a:p>
      </dgm:t>
    </dgm:pt>
    <dgm:pt modelId="{D64AD6D3-1C7D-4D61-9476-351B6D0869A0}" type="sibTrans" cxnId="{0D64AAAF-B005-4112-A352-0986A11FA5DA}">
      <dgm:prSet/>
      <dgm:spPr/>
      <dgm:t>
        <a:bodyPr/>
        <a:lstStyle/>
        <a:p>
          <a:endParaRPr lang="ru-RU"/>
        </a:p>
      </dgm:t>
    </dgm:pt>
    <dgm:pt modelId="{86661AA0-E214-4DDE-9278-49A54EC7D3CB}">
      <dgm:prSet phldrT="[Текст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Real </a:t>
          </a:r>
          <a:r>
            <a:rPr lang="en-US" sz="20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muammo</a:t>
          </a:r>
          <a:endParaRPr lang="ru-RU" sz="20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C9C5007-73DE-4715-9D51-3857A47A42A9}" type="parTrans" cxnId="{F295324B-F211-42CC-8F4D-8945943B8C9B}">
      <dgm:prSet/>
      <dgm:spPr/>
      <dgm:t>
        <a:bodyPr/>
        <a:lstStyle/>
        <a:p>
          <a:endParaRPr lang="ru-RU"/>
        </a:p>
      </dgm:t>
    </dgm:pt>
    <dgm:pt modelId="{E29C5BD9-7872-4EE2-80A0-FC2E11A5A61C}" type="sibTrans" cxnId="{F295324B-F211-42CC-8F4D-8945943B8C9B}">
      <dgm:prSet/>
      <dgm:spPr/>
      <dgm:t>
        <a:bodyPr/>
        <a:lstStyle/>
        <a:p>
          <a:endParaRPr lang="ru-RU"/>
        </a:p>
      </dgm:t>
    </dgm:pt>
    <dgm:pt modelId="{06F8C92C-5866-4786-8FFC-FFB31E6CC446}" type="pres">
      <dgm:prSet presAssocID="{9E449527-DF39-4164-831E-CB5E4F8E8C3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CB1A471-5F07-49AD-B201-A72D6DC2EE54}" type="pres">
      <dgm:prSet presAssocID="{A60868BA-3BA1-403E-AC93-C7F4EF4F5CA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373F53-884F-483E-BEAB-C57833D178AD}" type="pres">
      <dgm:prSet presAssocID="{D77A6921-2D27-452F-8F22-D8040D605ED9}" presName="sibTrans" presStyleLbl="sibTrans2D1" presStyleIdx="0" presStyleCnt="5"/>
      <dgm:spPr/>
      <dgm:t>
        <a:bodyPr/>
        <a:lstStyle/>
        <a:p>
          <a:endParaRPr lang="ru-RU"/>
        </a:p>
      </dgm:t>
    </dgm:pt>
    <dgm:pt modelId="{C89E606E-3BBF-41EF-8E2C-E3CC48B8E0DA}" type="pres">
      <dgm:prSet presAssocID="{D77A6921-2D27-452F-8F22-D8040D605ED9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3DE0ADBB-B3AD-4974-AF74-C432CA698790}" type="pres">
      <dgm:prSet presAssocID="{35CD5429-9AA5-40B3-BAA1-59B4EE86ACC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89B86B-ACF6-4A6B-BD5A-A075442FE63C}" type="pres">
      <dgm:prSet presAssocID="{83318ED4-FB9A-4F5E-8B91-93FC7313F499}" presName="sibTrans" presStyleLbl="sibTrans2D1" presStyleIdx="1" presStyleCnt="5"/>
      <dgm:spPr/>
      <dgm:t>
        <a:bodyPr/>
        <a:lstStyle/>
        <a:p>
          <a:endParaRPr lang="ru-RU"/>
        </a:p>
      </dgm:t>
    </dgm:pt>
    <dgm:pt modelId="{2508469E-8FD2-4BDE-9674-8CB997E26ABD}" type="pres">
      <dgm:prSet presAssocID="{83318ED4-FB9A-4F5E-8B91-93FC7313F499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ED75ADAB-7497-4B80-9F71-7CDAFFF47021}" type="pres">
      <dgm:prSet presAssocID="{F7F149D3-DE53-45F6-9F08-BCC1E18FD2C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51FE9A-9DA2-4C6C-8B71-EE337002750F}" type="pres">
      <dgm:prSet presAssocID="{1744F25C-4A9A-4319-BD6D-A79BDE699617}" presName="sibTrans" presStyleLbl="sibTrans2D1" presStyleIdx="2" presStyleCnt="5"/>
      <dgm:spPr/>
      <dgm:t>
        <a:bodyPr/>
        <a:lstStyle/>
        <a:p>
          <a:endParaRPr lang="ru-RU"/>
        </a:p>
      </dgm:t>
    </dgm:pt>
    <dgm:pt modelId="{A474B68D-B68D-4664-8D23-ACF5CAA3AFBE}" type="pres">
      <dgm:prSet presAssocID="{1744F25C-4A9A-4319-BD6D-A79BDE699617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D1C4C223-1BAD-4BF6-B8D1-7471D1E8C414}" type="pres">
      <dgm:prSet presAssocID="{83DFDA87-38FD-495E-97D6-435F9595F81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C35751-39DD-450D-A160-96845F3A27BC}" type="pres">
      <dgm:prSet presAssocID="{D64AD6D3-1C7D-4D61-9476-351B6D0869A0}" presName="sibTrans" presStyleLbl="sibTrans2D1" presStyleIdx="3" presStyleCnt="5"/>
      <dgm:spPr/>
      <dgm:t>
        <a:bodyPr/>
        <a:lstStyle/>
        <a:p>
          <a:endParaRPr lang="ru-RU"/>
        </a:p>
      </dgm:t>
    </dgm:pt>
    <dgm:pt modelId="{D23C642B-B5B1-4BC7-9BEC-C0096DDB810E}" type="pres">
      <dgm:prSet presAssocID="{D64AD6D3-1C7D-4D61-9476-351B6D0869A0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D2B48A72-A259-4B09-A894-D0DE6D21EA93}" type="pres">
      <dgm:prSet presAssocID="{86661AA0-E214-4DDE-9278-49A54EC7D3CB}" presName="node" presStyleLbl="node1" presStyleIdx="4" presStyleCnt="5" custScaleX="1131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D88E02-335B-426D-A253-F367E9BD2743}" type="pres">
      <dgm:prSet presAssocID="{E29C5BD9-7872-4EE2-80A0-FC2E11A5A61C}" presName="sibTrans" presStyleLbl="sibTrans2D1" presStyleIdx="4" presStyleCnt="5"/>
      <dgm:spPr/>
      <dgm:t>
        <a:bodyPr/>
        <a:lstStyle/>
        <a:p>
          <a:endParaRPr lang="ru-RU"/>
        </a:p>
      </dgm:t>
    </dgm:pt>
    <dgm:pt modelId="{98FC9833-61A5-4099-8816-4B346FADD405}" type="pres">
      <dgm:prSet presAssocID="{E29C5BD9-7872-4EE2-80A0-FC2E11A5A61C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562322EF-352F-42B4-94C2-FF6C82CE9BAD}" type="presOf" srcId="{F7F149D3-DE53-45F6-9F08-BCC1E18FD2C8}" destId="{ED75ADAB-7497-4B80-9F71-7CDAFFF47021}" srcOrd="0" destOrd="0" presId="urn:microsoft.com/office/officeart/2005/8/layout/cycle2"/>
    <dgm:cxn modelId="{A1EF3F50-82F6-401A-80A1-9FB9F58360AB}" type="presOf" srcId="{86661AA0-E214-4DDE-9278-49A54EC7D3CB}" destId="{D2B48A72-A259-4B09-A894-D0DE6D21EA93}" srcOrd="0" destOrd="0" presId="urn:microsoft.com/office/officeart/2005/8/layout/cycle2"/>
    <dgm:cxn modelId="{7ABF6AEE-FE4F-4826-B9C5-81CEF92D3A89}" type="presOf" srcId="{D77A6921-2D27-452F-8F22-D8040D605ED9}" destId="{AC373F53-884F-483E-BEAB-C57833D178AD}" srcOrd="0" destOrd="0" presId="urn:microsoft.com/office/officeart/2005/8/layout/cycle2"/>
    <dgm:cxn modelId="{52233337-778C-48C5-969B-9FCA476451DA}" type="presOf" srcId="{E29C5BD9-7872-4EE2-80A0-FC2E11A5A61C}" destId="{98FC9833-61A5-4099-8816-4B346FADD405}" srcOrd="1" destOrd="0" presId="urn:microsoft.com/office/officeart/2005/8/layout/cycle2"/>
    <dgm:cxn modelId="{CEC8DDD6-FEE4-4373-B0E3-22FF2129E177}" type="presOf" srcId="{83318ED4-FB9A-4F5E-8B91-93FC7313F499}" destId="{0389B86B-ACF6-4A6B-BD5A-A075442FE63C}" srcOrd="0" destOrd="0" presId="urn:microsoft.com/office/officeart/2005/8/layout/cycle2"/>
    <dgm:cxn modelId="{72A471DA-9882-44DB-9CBD-00299BECFCF6}" type="presOf" srcId="{D77A6921-2D27-452F-8F22-D8040D605ED9}" destId="{C89E606E-3BBF-41EF-8E2C-E3CC48B8E0DA}" srcOrd="1" destOrd="0" presId="urn:microsoft.com/office/officeart/2005/8/layout/cycle2"/>
    <dgm:cxn modelId="{F0D1D151-ABEA-4F0E-B237-FA9F61A8C14E}" srcId="{9E449527-DF39-4164-831E-CB5E4F8E8C3C}" destId="{F7F149D3-DE53-45F6-9F08-BCC1E18FD2C8}" srcOrd="2" destOrd="0" parTransId="{C6C21184-098F-40B5-9BF0-EF42D3E52E8B}" sibTransId="{1744F25C-4A9A-4319-BD6D-A79BDE699617}"/>
    <dgm:cxn modelId="{105EA8F5-9B3F-46D1-B88F-F434D1F636BE}" type="presOf" srcId="{83318ED4-FB9A-4F5E-8B91-93FC7313F499}" destId="{2508469E-8FD2-4BDE-9674-8CB997E26ABD}" srcOrd="1" destOrd="0" presId="urn:microsoft.com/office/officeart/2005/8/layout/cycle2"/>
    <dgm:cxn modelId="{43EFC189-245F-4A87-B848-10625B87EF24}" type="presOf" srcId="{D64AD6D3-1C7D-4D61-9476-351B6D0869A0}" destId="{D23C642B-B5B1-4BC7-9BEC-C0096DDB810E}" srcOrd="1" destOrd="0" presId="urn:microsoft.com/office/officeart/2005/8/layout/cycle2"/>
    <dgm:cxn modelId="{B9902502-0F32-4255-9C7B-21CF022AAA29}" type="presOf" srcId="{83DFDA87-38FD-495E-97D6-435F9595F815}" destId="{D1C4C223-1BAD-4BF6-B8D1-7471D1E8C414}" srcOrd="0" destOrd="0" presId="urn:microsoft.com/office/officeart/2005/8/layout/cycle2"/>
    <dgm:cxn modelId="{B7178D6B-18D2-46C8-900A-CAD32FFBD94F}" type="presOf" srcId="{9E449527-DF39-4164-831E-CB5E4F8E8C3C}" destId="{06F8C92C-5866-4786-8FFC-FFB31E6CC446}" srcOrd="0" destOrd="0" presId="urn:microsoft.com/office/officeart/2005/8/layout/cycle2"/>
    <dgm:cxn modelId="{D1A9E927-2BD4-442B-9CA3-02435A0158C5}" type="presOf" srcId="{D64AD6D3-1C7D-4D61-9476-351B6D0869A0}" destId="{6AC35751-39DD-450D-A160-96845F3A27BC}" srcOrd="0" destOrd="0" presId="urn:microsoft.com/office/officeart/2005/8/layout/cycle2"/>
    <dgm:cxn modelId="{6EFCBA71-C6FF-49E3-8353-47D29E9E1D25}" srcId="{9E449527-DF39-4164-831E-CB5E4F8E8C3C}" destId="{35CD5429-9AA5-40B3-BAA1-59B4EE86ACCA}" srcOrd="1" destOrd="0" parTransId="{E1B56916-5EAF-4E7B-A2B5-51857932A4CF}" sibTransId="{83318ED4-FB9A-4F5E-8B91-93FC7313F499}"/>
    <dgm:cxn modelId="{0D64AAAF-B005-4112-A352-0986A11FA5DA}" srcId="{9E449527-DF39-4164-831E-CB5E4F8E8C3C}" destId="{83DFDA87-38FD-495E-97D6-435F9595F815}" srcOrd="3" destOrd="0" parTransId="{324C117D-BD11-4085-8294-22A68E851CC6}" sibTransId="{D64AD6D3-1C7D-4D61-9476-351B6D0869A0}"/>
    <dgm:cxn modelId="{68AD50C0-29D2-4077-B255-FBA046620F9A}" type="presOf" srcId="{1744F25C-4A9A-4319-BD6D-A79BDE699617}" destId="{A474B68D-B68D-4664-8D23-ACF5CAA3AFBE}" srcOrd="1" destOrd="0" presId="urn:microsoft.com/office/officeart/2005/8/layout/cycle2"/>
    <dgm:cxn modelId="{04DFCBEE-5227-468B-8EC9-F661D4259E7A}" type="presOf" srcId="{35CD5429-9AA5-40B3-BAA1-59B4EE86ACCA}" destId="{3DE0ADBB-B3AD-4974-AF74-C432CA698790}" srcOrd="0" destOrd="0" presId="urn:microsoft.com/office/officeart/2005/8/layout/cycle2"/>
    <dgm:cxn modelId="{DD50929D-EBDE-4F1F-8F87-3C40FBD4E78B}" type="presOf" srcId="{1744F25C-4A9A-4319-BD6D-A79BDE699617}" destId="{3C51FE9A-9DA2-4C6C-8B71-EE337002750F}" srcOrd="0" destOrd="0" presId="urn:microsoft.com/office/officeart/2005/8/layout/cycle2"/>
    <dgm:cxn modelId="{F295324B-F211-42CC-8F4D-8945943B8C9B}" srcId="{9E449527-DF39-4164-831E-CB5E4F8E8C3C}" destId="{86661AA0-E214-4DDE-9278-49A54EC7D3CB}" srcOrd="4" destOrd="0" parTransId="{4C9C5007-73DE-4715-9D51-3857A47A42A9}" sibTransId="{E29C5BD9-7872-4EE2-80A0-FC2E11A5A61C}"/>
    <dgm:cxn modelId="{195B9BB3-D5BB-41A0-911E-26884293EA4D}" type="presOf" srcId="{A60868BA-3BA1-403E-AC93-C7F4EF4F5CAC}" destId="{4CB1A471-5F07-49AD-B201-A72D6DC2EE54}" srcOrd="0" destOrd="0" presId="urn:microsoft.com/office/officeart/2005/8/layout/cycle2"/>
    <dgm:cxn modelId="{52C0EB0B-14E7-4140-AB8F-8CE76C4A55D0}" type="presOf" srcId="{E29C5BD9-7872-4EE2-80A0-FC2E11A5A61C}" destId="{6FD88E02-335B-426D-A253-F367E9BD2743}" srcOrd="0" destOrd="0" presId="urn:microsoft.com/office/officeart/2005/8/layout/cycle2"/>
    <dgm:cxn modelId="{3F4D84DA-FE5C-4C3C-8532-F2162E9BC88F}" srcId="{9E449527-DF39-4164-831E-CB5E4F8E8C3C}" destId="{A60868BA-3BA1-403E-AC93-C7F4EF4F5CAC}" srcOrd="0" destOrd="0" parTransId="{107E2DA3-F367-42CF-9CE6-14C1DA2A4C4B}" sibTransId="{D77A6921-2D27-452F-8F22-D8040D605ED9}"/>
    <dgm:cxn modelId="{00F31D2F-64B5-4C3F-912A-F66F94ADC086}" type="presParOf" srcId="{06F8C92C-5866-4786-8FFC-FFB31E6CC446}" destId="{4CB1A471-5F07-49AD-B201-A72D6DC2EE54}" srcOrd="0" destOrd="0" presId="urn:microsoft.com/office/officeart/2005/8/layout/cycle2"/>
    <dgm:cxn modelId="{C4B7D789-4A19-40A3-B079-70F8C15C7B5B}" type="presParOf" srcId="{06F8C92C-5866-4786-8FFC-FFB31E6CC446}" destId="{AC373F53-884F-483E-BEAB-C57833D178AD}" srcOrd="1" destOrd="0" presId="urn:microsoft.com/office/officeart/2005/8/layout/cycle2"/>
    <dgm:cxn modelId="{841E65F6-EF1E-4C01-8BD4-71C889BAF2F9}" type="presParOf" srcId="{AC373F53-884F-483E-BEAB-C57833D178AD}" destId="{C89E606E-3BBF-41EF-8E2C-E3CC48B8E0DA}" srcOrd="0" destOrd="0" presId="urn:microsoft.com/office/officeart/2005/8/layout/cycle2"/>
    <dgm:cxn modelId="{6DEC74FB-2236-4634-ABE6-9BD6E2B8C656}" type="presParOf" srcId="{06F8C92C-5866-4786-8FFC-FFB31E6CC446}" destId="{3DE0ADBB-B3AD-4974-AF74-C432CA698790}" srcOrd="2" destOrd="0" presId="urn:microsoft.com/office/officeart/2005/8/layout/cycle2"/>
    <dgm:cxn modelId="{D127549D-830D-4302-BD28-9C91C13D6991}" type="presParOf" srcId="{06F8C92C-5866-4786-8FFC-FFB31E6CC446}" destId="{0389B86B-ACF6-4A6B-BD5A-A075442FE63C}" srcOrd="3" destOrd="0" presId="urn:microsoft.com/office/officeart/2005/8/layout/cycle2"/>
    <dgm:cxn modelId="{63717412-2CF9-4C8B-812F-00F5B71175E7}" type="presParOf" srcId="{0389B86B-ACF6-4A6B-BD5A-A075442FE63C}" destId="{2508469E-8FD2-4BDE-9674-8CB997E26ABD}" srcOrd="0" destOrd="0" presId="urn:microsoft.com/office/officeart/2005/8/layout/cycle2"/>
    <dgm:cxn modelId="{D856C901-B9A3-4E57-8B40-7AFA0D8E8AF3}" type="presParOf" srcId="{06F8C92C-5866-4786-8FFC-FFB31E6CC446}" destId="{ED75ADAB-7497-4B80-9F71-7CDAFFF47021}" srcOrd="4" destOrd="0" presId="urn:microsoft.com/office/officeart/2005/8/layout/cycle2"/>
    <dgm:cxn modelId="{78CFFEF5-E1EE-4AE7-83FE-D9B61DBD96FF}" type="presParOf" srcId="{06F8C92C-5866-4786-8FFC-FFB31E6CC446}" destId="{3C51FE9A-9DA2-4C6C-8B71-EE337002750F}" srcOrd="5" destOrd="0" presId="urn:microsoft.com/office/officeart/2005/8/layout/cycle2"/>
    <dgm:cxn modelId="{36ADD909-D65E-4A9C-902A-B569C9F5492A}" type="presParOf" srcId="{3C51FE9A-9DA2-4C6C-8B71-EE337002750F}" destId="{A474B68D-B68D-4664-8D23-ACF5CAA3AFBE}" srcOrd="0" destOrd="0" presId="urn:microsoft.com/office/officeart/2005/8/layout/cycle2"/>
    <dgm:cxn modelId="{5007C775-0D7C-4890-B333-56431B74D1D7}" type="presParOf" srcId="{06F8C92C-5866-4786-8FFC-FFB31E6CC446}" destId="{D1C4C223-1BAD-4BF6-B8D1-7471D1E8C414}" srcOrd="6" destOrd="0" presId="urn:microsoft.com/office/officeart/2005/8/layout/cycle2"/>
    <dgm:cxn modelId="{2478A8BA-B71A-4131-8E5C-A8140EF85917}" type="presParOf" srcId="{06F8C92C-5866-4786-8FFC-FFB31E6CC446}" destId="{6AC35751-39DD-450D-A160-96845F3A27BC}" srcOrd="7" destOrd="0" presId="urn:microsoft.com/office/officeart/2005/8/layout/cycle2"/>
    <dgm:cxn modelId="{F4D2AE2C-BDAD-476B-8C3D-409A45B7127B}" type="presParOf" srcId="{6AC35751-39DD-450D-A160-96845F3A27BC}" destId="{D23C642B-B5B1-4BC7-9BEC-C0096DDB810E}" srcOrd="0" destOrd="0" presId="urn:microsoft.com/office/officeart/2005/8/layout/cycle2"/>
    <dgm:cxn modelId="{3D78C230-2A50-418C-BAC6-0540187FCB48}" type="presParOf" srcId="{06F8C92C-5866-4786-8FFC-FFB31E6CC446}" destId="{D2B48A72-A259-4B09-A894-D0DE6D21EA93}" srcOrd="8" destOrd="0" presId="urn:microsoft.com/office/officeart/2005/8/layout/cycle2"/>
    <dgm:cxn modelId="{94E12CFA-DBDC-4FFF-9558-9180EE15C59F}" type="presParOf" srcId="{06F8C92C-5866-4786-8FFC-FFB31E6CC446}" destId="{6FD88E02-335B-426D-A253-F367E9BD2743}" srcOrd="9" destOrd="0" presId="urn:microsoft.com/office/officeart/2005/8/layout/cycle2"/>
    <dgm:cxn modelId="{A6F3EAE0-81D9-47E3-A234-989B2603E589}" type="presParOf" srcId="{6FD88E02-335B-426D-A253-F367E9BD2743}" destId="{98FC9833-61A5-4099-8816-4B346FADD405}" srcOrd="0" destOrd="0" presId="urn:microsoft.com/office/officeart/2005/8/layout/cycle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pPr/>
              <a:t>2024-05-22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76720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67F6F-08BE-46EA-863E-0DEFBEDE6117}" type="datetimeFigureOut">
              <a:rPr lang="ru-RU" smtClean="0"/>
              <a:pPr/>
              <a:t>22.05.2024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73EC6-7969-47D3-9D27-271F75F8DE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xmlns="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stroitmeh.ru/lect65.htm" TargetMode="Externa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stroitmeh.ru/lect65.htm" TargetMode="Externa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everence.ru/articles/" TargetMode="External"/><Relationship Id="rId2" Type="http://schemas.openxmlformats.org/officeDocument/2006/relationships/hyperlink" Target="https://stroitmeh.ru/lect65.htm" TargetMode="Externa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mailto:ateshabaev1958@gmail.com" TargetMode="Externa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6380" y="2133873"/>
            <a:ext cx="6531428" cy="1421928"/>
          </a:xfrm>
        </p:spPr>
        <p:txBody>
          <a:bodyPr/>
          <a:lstStyle/>
          <a:p>
            <a:r>
              <a:rPr lang="en-US" sz="3200" spc="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Matematical</a:t>
            </a:r>
            <a:r>
              <a:rPr lang="en-US" sz="3200" spc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Foundations of                     </a:t>
            </a:r>
            <a:r>
              <a:rPr lang="en-US" sz="3200" spc="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computional</a:t>
            </a:r>
            <a:r>
              <a:rPr lang="en-US" sz="3200" spc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continuum mechanics. The Finite Element Method (FEM)</a:t>
            </a:r>
            <a:endParaRPr lang="ko-KR" altLang="en-US" sz="3200" spc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5354" y="133350"/>
            <a:ext cx="7821963" cy="535531"/>
          </a:xfrm>
        </p:spPr>
        <p:txBody>
          <a:bodyPr/>
          <a:lstStyle/>
          <a:p>
            <a:r>
              <a:rPr lang="en-US" sz="3200" spc="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Engineering of CAD/CAM/CAE </a:t>
            </a:r>
            <a:r>
              <a:rPr lang="en-US" sz="3200" spc="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projects</a:t>
            </a:r>
            <a:endParaRPr lang="ko-KR" altLang="en-US" b="0" spc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7DB68B75-6191-4852-91F7-8260321E48FB}"/>
              </a:ext>
            </a:extLst>
          </p:cNvPr>
          <p:cNvGrpSpPr/>
          <p:nvPr/>
        </p:nvGrpSpPr>
        <p:grpSpPr>
          <a:xfrm>
            <a:off x="2434927" y="540020"/>
            <a:ext cx="1633103" cy="1290448"/>
            <a:chOff x="2434927" y="600476"/>
            <a:chExt cx="1633103" cy="1290448"/>
          </a:xfrm>
        </p:grpSpPr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xmlns="" id="{4BDA0BF6-493F-4E23-AD60-FF5D00A26885}"/>
                </a:ext>
              </a:extLst>
            </p:cNvPr>
            <p:cNvSpPr/>
            <p:nvPr/>
          </p:nvSpPr>
          <p:spPr bwMode="auto">
            <a:xfrm>
              <a:off x="2434927" y="600476"/>
              <a:ext cx="1633103" cy="1290448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D9E1E8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차시">
              <a:extLst>
                <a:ext uri="{FF2B5EF4-FFF2-40B4-BE49-F238E27FC236}">
                  <a16:creationId xmlns:a16="http://schemas.microsoft.com/office/drawing/2014/main" xmlns="" id="{6B27B33C-AB5B-4512-A278-FF08C7EA7D8F}"/>
                </a:ext>
              </a:extLst>
            </p:cNvPr>
            <p:cNvSpPr txBox="1"/>
            <p:nvPr/>
          </p:nvSpPr>
          <p:spPr>
            <a:xfrm>
              <a:off x="2492532" y="1121173"/>
              <a:ext cx="156703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en-US" altLang="ko-KR" sz="3200" dirty="0" smtClean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9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6DDBFD3E-CA52-4F82-A577-65F56826E73B}"/>
              </a:ext>
            </a:extLst>
          </p:cNvPr>
          <p:cNvSpPr txBox="1"/>
          <p:nvPr/>
        </p:nvSpPr>
        <p:spPr>
          <a:xfrm>
            <a:off x="2216915" y="5765521"/>
            <a:ext cx="286896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 err="1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Teshabaev</a:t>
            </a:r>
            <a:r>
              <a:rPr lang="en-US" altLang="ko-KR" sz="2500" spc="-200" dirty="0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</a:t>
            </a:r>
            <a:r>
              <a:rPr lang="en-US" altLang="ko-KR" sz="2500" spc="-200" dirty="0" err="1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Anvar</a:t>
            </a:r>
            <a:r>
              <a:rPr lang="en-US" altLang="ko-KR" sz="2500" spc="-200" dirty="0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E. </a:t>
            </a:r>
            <a:endParaRPr lang="ko-KR" altLang="en-US" sz="2500" dirty="0">
              <a:solidFill>
                <a:srgbClr val="2945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xmlns="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C5C3697-A855-4609-A3B2-139889B4B4A0}"/>
              </a:ext>
            </a:extLst>
          </p:cNvPr>
          <p:cNvSpPr txBox="1"/>
          <p:nvPr/>
        </p:nvSpPr>
        <p:spPr>
          <a:xfrm>
            <a:off x="1575876" y="0"/>
            <a:ext cx="6493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Engineering of CAD/CAM/CAE projects</a:t>
            </a:r>
            <a:endParaRPr lang="ko-KR" altLang="en-US" sz="3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8902F652-A786-4D27-8C50-B3ABA543CB23}"/>
              </a:ext>
            </a:extLst>
          </p:cNvPr>
          <p:cNvGrpSpPr/>
          <p:nvPr/>
        </p:nvGrpSpPr>
        <p:grpSpPr>
          <a:xfrm>
            <a:off x="1179160" y="4371083"/>
            <a:ext cx="551291" cy="662579"/>
            <a:chOff x="1017235" y="4447283"/>
            <a:chExt cx="551291" cy="66257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xmlns="" id="{A4F15E2C-5AD4-42A8-AF50-74A46F577D2D}"/>
                </a:ext>
              </a:extLst>
            </p:cNvPr>
            <p:cNvSpPr/>
            <p:nvPr/>
          </p:nvSpPr>
          <p:spPr>
            <a:xfrm>
              <a:off x="1017235" y="4447283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14A12FB4-8468-43F7-925C-6E2353557C28}"/>
                </a:ext>
              </a:extLst>
            </p:cNvPr>
            <p:cNvSpPr txBox="1"/>
            <p:nvPr/>
          </p:nvSpPr>
          <p:spPr>
            <a:xfrm>
              <a:off x="1100140" y="4463512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xmlns="" id="{0A93FAF5-E1CC-4474-A656-9B46299B343C}"/>
              </a:ext>
            </a:extLst>
          </p:cNvPr>
          <p:cNvGrpSpPr/>
          <p:nvPr/>
        </p:nvGrpSpPr>
        <p:grpSpPr>
          <a:xfrm>
            <a:off x="1244694" y="2128913"/>
            <a:ext cx="8851806" cy="2754599"/>
            <a:chOff x="434203" y="2099531"/>
            <a:chExt cx="11323898" cy="2430149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xmlns="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2B49D84C-9C48-487A-B2F7-4A3CC5C54459}"/>
                </a:ext>
              </a:extLst>
            </p:cNvPr>
            <p:cNvGrpSpPr/>
            <p:nvPr/>
          </p:nvGrpSpPr>
          <p:grpSpPr>
            <a:xfrm>
              <a:off x="434203" y="2099531"/>
              <a:ext cx="11323898" cy="2430149"/>
              <a:chOff x="434203" y="2099531"/>
              <a:chExt cx="11323898" cy="243014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301493" y="2099531"/>
                <a:ext cx="10456608" cy="2430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pPr>
                  <a:spcAft>
                    <a:spcPts val="1800"/>
                  </a:spcAft>
                </a:pPr>
                <a:r>
                  <a:rPr lang="en-US" spc="0" dirty="0" err="1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Matematical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 Foundations of CCM</a:t>
                </a:r>
              </a:p>
              <a:p>
                <a:pPr>
                  <a:spcAft>
                    <a:spcPts val="1800"/>
                  </a:spcAft>
                </a:pPr>
                <a:r>
                  <a:rPr lang="en-US" spc="0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arayonlar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pc="0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muhandislik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pc="0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tahlili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>
                  <a:spcAft>
                    <a:spcPts val="1800"/>
                  </a:spcAft>
                </a:pPr>
                <a:r>
                  <a:rPr lang="en-US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Texnologik</a:t>
                </a: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jarayonni</a:t>
                </a: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louihalash</a:t>
                </a: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arajasi</a:t>
                </a:r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US" spc="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The Finite Element Method (FEM)</a:t>
                </a:r>
                <a:endParaRPr lang="en-US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xmlns="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D86BBDA8-E751-4348-B16C-CB6D55106CE0}"/>
              </a:ext>
            </a:extLst>
          </p:cNvPr>
          <p:cNvGrpSpPr/>
          <p:nvPr/>
        </p:nvGrpSpPr>
        <p:grpSpPr>
          <a:xfrm>
            <a:off x="596128" y="285593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xmlns="" id="{7BF54FD6-50A8-491C-8070-ED2079AB8100}"/>
                </a:ext>
              </a:extLst>
            </p:cNvPr>
            <p:cNvSpPr/>
            <p:nvPr/>
          </p:nvSpPr>
          <p:spPr>
            <a:xfrm>
              <a:off x="1055205" y="2908058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48D27356-5A1A-4E0D-B6FD-C3127346CC1B}"/>
                </a:ext>
              </a:extLst>
            </p:cNvPr>
            <p:cNvSpPr txBox="1"/>
            <p:nvPr/>
          </p:nvSpPr>
          <p:spPr>
            <a:xfrm>
              <a:off x="1168339" y="2901616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xmlns="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xmlns="" id="{BD4BD20A-BD27-4D5D-BEE1-96D83624D269}"/>
              </a:ext>
            </a:extLst>
          </p:cNvPr>
          <p:cNvGrpSpPr/>
          <p:nvPr/>
        </p:nvGrpSpPr>
        <p:grpSpPr>
          <a:xfrm>
            <a:off x="605653" y="3655824"/>
            <a:ext cx="7415071" cy="667230"/>
            <a:chOff x="434203" y="3655824"/>
            <a:chExt cx="7415071" cy="667230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xmlns="" id="{511D622B-76E8-49D2-A7E5-DE6B5A82B2BD}"/>
                </a:ext>
              </a:extLst>
            </p:cNvPr>
            <p:cNvSpPr/>
            <p:nvPr/>
          </p:nvSpPr>
          <p:spPr>
            <a:xfrm>
              <a:off x="1040092" y="365582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16B79E0C-8C7A-4D0C-90CD-3932D25E53D7}"/>
                </a:ext>
              </a:extLst>
            </p:cNvPr>
            <p:cNvSpPr txBox="1"/>
            <p:nvPr/>
          </p:nvSpPr>
          <p:spPr>
            <a:xfrm>
              <a:off x="1100326" y="371936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xmlns="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CAD0093D-F3CA-4C19-A872-2A40853E8475}"/>
              </a:ext>
            </a:extLst>
          </p:cNvPr>
          <p:cNvGrpSpPr/>
          <p:nvPr/>
        </p:nvGrpSpPr>
        <p:grpSpPr>
          <a:xfrm>
            <a:off x="1084723" y="532065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xmlns="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xmlns="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xmlns="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298" y="383226"/>
            <a:ext cx="4486485" cy="424732"/>
          </a:xfrm>
        </p:spPr>
        <p:txBody>
          <a:bodyPr/>
          <a:lstStyle/>
          <a:p>
            <a:r>
              <a:rPr sz="24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Ilmiy-amaliy  tadqiqot usullari</a:t>
            </a:r>
            <a:endParaRPr lang="ru-RU" sz="24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lang="ru-RU" b="1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1021277" y="1235034"/>
          <a:ext cx="6246421" cy="4987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5704" y="371349"/>
            <a:ext cx="3339569" cy="424732"/>
          </a:xfrm>
        </p:spPr>
        <p:txBody>
          <a:bodyPr/>
          <a:lstStyle/>
          <a:p>
            <a:r>
              <a:rPr sz="2400" b="1" spc="-5" smtClean="0">
                <a:solidFill>
                  <a:srgbClr val="FF0000"/>
                </a:solidFill>
              </a:rPr>
              <a:t>Ilmiy uslubiy jarayon </a:t>
            </a:r>
            <a:endParaRPr lang="ru-RU" sz="2400" b="1" spc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lang="ru-RU" b="1" dirty="0"/>
          </a:p>
        </p:txBody>
      </p:sp>
      <p:graphicFrame>
        <p:nvGraphicFramePr>
          <p:cNvPr id="8" name="Схема 7"/>
          <p:cNvGraphicFramePr/>
          <p:nvPr/>
        </p:nvGraphicFramePr>
        <p:xfrm>
          <a:off x="927595" y="1116281"/>
          <a:ext cx="6874493" cy="49520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9830" y="326074"/>
            <a:ext cx="3067506" cy="535531"/>
          </a:xfrm>
        </p:spPr>
        <p:txBody>
          <a:bodyPr/>
          <a:lstStyle/>
          <a:p>
            <a:r>
              <a:rPr sz="32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Ilmiy Mexanika</a:t>
            </a:r>
            <a:endParaRPr lang="ru-RU" sz="32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171575" y="1446687"/>
            <a:ext cx="6772275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fundamental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fan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qismga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bo'linishi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514350" indent="-158750" algn="just">
              <a:spcAft>
                <a:spcPts val="600"/>
              </a:spcAft>
              <a:buFont typeface="+mj-lt"/>
              <a:buAutoNum type="arabicPeriod"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nazariy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mexanika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marL="514350" indent="-158750" algn="just">
              <a:spcAft>
                <a:spcPts val="600"/>
              </a:spcAft>
              <a:buFont typeface="+mj-lt"/>
              <a:buAutoNum type="arabicPeriod"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mexanika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marL="514350" indent="-158750" algn="just">
              <a:spcAft>
                <a:spcPts val="600"/>
              </a:spcAft>
              <a:buFont typeface="+mj-lt"/>
              <a:buAutoNum type="arabicPeriod"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8776" y="337950"/>
            <a:ext cx="4290918" cy="535531"/>
          </a:xfrm>
        </p:spPr>
        <p:txBody>
          <a:bodyPr/>
          <a:lstStyle/>
          <a:p>
            <a:r>
              <a:rPr sz="32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Mexanika</a:t>
            </a:r>
            <a:r>
              <a:rPr sz="32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2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rivojlanishi</a:t>
            </a:r>
            <a:endParaRPr lang="ru-RU" sz="32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04900" y="1045028"/>
            <a:ext cx="6877050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7675">
              <a:spcAft>
                <a:spcPts val="600"/>
              </a:spcAft>
            </a:pPr>
            <a:r>
              <a:rPr lang="en-US" sz="2800" dirty="0" err="1" smtClean="0"/>
              <a:t>Mexhanika</a:t>
            </a:r>
            <a:r>
              <a:rPr lang="en-US" sz="2800" dirty="0" smtClean="0"/>
              <a:t> </a:t>
            </a:r>
            <a:r>
              <a:rPr lang="en-US" sz="2800" dirty="0" err="1" smtClean="0"/>
              <a:t>fannining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rivojlanishining</a:t>
            </a:r>
            <a:r>
              <a:rPr lang="en-US" sz="2800" dirty="0" smtClean="0"/>
              <a:t>           </a:t>
            </a:r>
          </a:p>
          <a:p>
            <a:pPr marL="447675">
              <a:spcAft>
                <a:spcPts val="600"/>
              </a:spcAft>
            </a:pPr>
            <a:r>
              <a:rPr lang="en-US" sz="2800" dirty="0" smtClean="0"/>
              <a:t> 4 </a:t>
            </a:r>
            <a:r>
              <a:rPr lang="en-US" sz="2800" dirty="0" err="1" smtClean="0"/>
              <a:t>bosqichi</a:t>
            </a:r>
            <a:r>
              <a:rPr lang="en-US" sz="2800" dirty="0" smtClean="0"/>
              <a:t>:</a:t>
            </a:r>
          </a:p>
          <a:p>
            <a:pPr marL="514350" indent="20638">
              <a:spcAft>
                <a:spcPts val="600"/>
              </a:spcAft>
              <a:buFont typeface="+mj-lt"/>
              <a:buAutoNum type="arabicPeriod"/>
            </a:pPr>
            <a:r>
              <a:rPr lang="en-US" sz="2800" dirty="0" smtClean="0"/>
              <a:t>	</a:t>
            </a:r>
            <a:r>
              <a:rPr lang="en-US" sz="2800" dirty="0" err="1" smtClean="0"/>
              <a:t>Kuzatuv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mexanikasi</a:t>
            </a:r>
            <a:endParaRPr lang="en-US" sz="2800" dirty="0" smtClean="0"/>
          </a:p>
          <a:p>
            <a:pPr marL="514350" indent="20638">
              <a:spcAft>
                <a:spcPts val="600"/>
              </a:spcAft>
              <a:buFont typeface="+mj-lt"/>
              <a:buAutoNum type="arabicPeriod"/>
            </a:pPr>
            <a:r>
              <a:rPr lang="en-US" sz="2800" dirty="0" smtClean="0"/>
              <a:t>	</a:t>
            </a:r>
            <a:r>
              <a:rPr lang="en-US" sz="2800" dirty="0" err="1" smtClean="0"/>
              <a:t>Tajriba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mexanikasi</a:t>
            </a:r>
            <a:endParaRPr lang="en-US" sz="2800" dirty="0" smtClean="0"/>
          </a:p>
          <a:p>
            <a:pPr marL="514350" indent="20638">
              <a:spcAft>
                <a:spcPts val="600"/>
              </a:spcAft>
              <a:buFont typeface="+mj-lt"/>
              <a:buAutoNum type="arabicPeriod"/>
            </a:pPr>
            <a:r>
              <a:rPr lang="en-US" sz="2800" dirty="0" smtClean="0"/>
              <a:t> </a:t>
            </a:r>
            <a:r>
              <a:rPr lang="en-US" sz="2800" dirty="0" err="1" smtClean="0"/>
              <a:t>Nazariy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mexanikasi</a:t>
            </a:r>
            <a:endParaRPr lang="en-US" sz="2800" dirty="0" smtClean="0"/>
          </a:p>
          <a:p>
            <a:pPr marL="514350" indent="20638">
              <a:spcAft>
                <a:spcPts val="600"/>
              </a:spcAft>
              <a:buFont typeface="+mj-lt"/>
              <a:buAutoNum type="arabicPeriod"/>
            </a:pP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mexanikasi</a:t>
            </a:r>
            <a:endParaRPr lang="ru-RU" sz="2800" dirty="0"/>
          </a:p>
        </p:txBody>
      </p:sp>
      <p:pic>
        <p:nvPicPr>
          <p:cNvPr id="1026" name="Picture 2" descr="Научные исследования молодых ученых - МГПУ"/>
          <p:cNvPicPr>
            <a:picLocks noChangeAspect="1" noChangeArrowheads="1"/>
          </p:cNvPicPr>
          <p:nvPr/>
        </p:nvPicPr>
        <p:blipFill>
          <a:blip r:embed="rId2"/>
          <a:srcRect l="21444"/>
          <a:stretch>
            <a:fillRect/>
          </a:stretch>
        </p:blipFill>
        <p:spPr bwMode="auto">
          <a:xfrm>
            <a:off x="5185603" y="4429125"/>
            <a:ext cx="1852099" cy="1464251"/>
          </a:xfrm>
          <a:prstGeom prst="rect">
            <a:avLst/>
          </a:prstGeom>
          <a:noFill/>
        </p:spPr>
      </p:pic>
      <p:pic>
        <p:nvPicPr>
          <p:cNvPr id="1028" name="Picture 4" descr="Значок глаза см. вектор символа понимания наблюдательного наблюдения |  Премиум вектор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32439" y="4400550"/>
            <a:ext cx="1287854" cy="1287854"/>
          </a:xfrm>
          <a:prstGeom prst="rect">
            <a:avLst/>
          </a:prstGeom>
          <a:noFill/>
        </p:spPr>
      </p:pic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197446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4334" y="4400550"/>
            <a:ext cx="1562289" cy="1562289"/>
          </a:xfrm>
          <a:prstGeom prst="rect">
            <a:avLst/>
          </a:prstGeom>
        </p:spPr>
      </p:pic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Рисунок 15" descr="112deeacbdd873ea3737eab7b4b9003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6022" y="4533899"/>
            <a:ext cx="1420467" cy="139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5082" y="359473"/>
            <a:ext cx="3213316" cy="480131"/>
          </a:xfrm>
        </p:spPr>
        <p:txBody>
          <a:bodyPr/>
          <a:lstStyle/>
          <a:p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Nazariy mexanika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004577" y="1054059"/>
            <a:ext cx="70345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Nazariy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mutlaqo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deformatsiyalanadigan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jismlarning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mexanik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harakatini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tavsiflovchi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fundamental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qonunlar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tamoyillar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prinsiplar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shug'ullanadi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840593" y="4370489"/>
            <a:ext cx="2779282" cy="2116036"/>
          </a:xfrm>
          <a:prstGeom prst="roundRect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0085" y="347598"/>
            <a:ext cx="3191258" cy="480131"/>
          </a:xfrm>
        </p:spPr>
        <p:txBody>
          <a:bodyPr/>
          <a:lstStyle/>
          <a:p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Amaliy mexanika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190625" y="1063584"/>
            <a:ext cx="66960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nazariy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teoremalari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asosida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hodisalarning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modellarini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qurish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ilmiy-tadqiqot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muammolarini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shakllantirish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shug'ullanadi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img-eXBc6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0744" y="4072050"/>
            <a:ext cx="1673963" cy="24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20" y="335723"/>
            <a:ext cx="3729547" cy="480131"/>
          </a:xfrm>
        </p:spPr>
        <p:txBody>
          <a:bodyPr/>
          <a:lstStyle/>
          <a:p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Hisoblash mexanika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323976" y="1063584"/>
            <a:ext cx="68008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amalda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mashinalarida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usullar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yordamida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orqali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o'ziga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xos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716767" y="4208564"/>
            <a:ext cx="2636407" cy="1963636"/>
          </a:xfrm>
          <a:prstGeom prst="roundRect">
            <a:avLst/>
          </a:prstGeom>
          <a:blipFill rotWithShape="0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20" y="335723"/>
            <a:ext cx="3729547" cy="480131"/>
          </a:xfrm>
        </p:spPr>
        <p:txBody>
          <a:bodyPr/>
          <a:lstStyle/>
          <a:p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Hisoblash mexanika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352550" y="1054431"/>
            <a:ext cx="70961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mexanikasini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qo'llash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sohalari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qilinadigan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vazifalarning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miqyosiga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qarab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ajratilishi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16426" y="3431969"/>
            <a:ext cx="1769423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3373084" y="2567420"/>
            <a:ext cx="2246415" cy="34163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Nanomexanika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Mikromexanika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muhit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Tizimlar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ru-RU" sz="2400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3133724" y="3823855"/>
            <a:ext cx="217587" cy="186170"/>
          </a:xfrm>
          <a:prstGeom prst="rightArrow">
            <a:avLst/>
          </a:prstGeom>
          <a:solidFill>
            <a:srgbClr val="FF0000"/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5638797" y="3821875"/>
            <a:ext cx="415636" cy="237506"/>
          </a:xfrm>
          <a:prstGeom prst="rightArrow">
            <a:avLst/>
          </a:prstGeom>
          <a:solidFill>
            <a:srgbClr val="FF0000"/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087833" y="2598717"/>
            <a:ext cx="2246415" cy="34163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tuzilmalar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Suyuklik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gazlar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Tegishli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fanlararo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vazifalar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0084" y="395100"/>
            <a:ext cx="3137077" cy="535531"/>
          </a:xfrm>
        </p:spPr>
        <p:txBody>
          <a:bodyPr/>
          <a:lstStyle/>
          <a:p>
            <a:r>
              <a:rPr sz="32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Mikromexanika</a:t>
            </a:r>
            <a:endParaRPr lang="ru-RU" sz="32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1409699" y="1077191"/>
            <a:ext cx="7305676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Mikromexanika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asosan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hodisalarni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kristallar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granulalar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darajasida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ko'rib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chiqadi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Uning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texnologik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vazifasi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materiallar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mikro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jihozlarni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chiqarishdir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4" name="Picture 2" descr="логотип механика ручного управления. символ коляжа разработки. Иллюстрация  штока - иллюстрации насчитывающей познавательность, сотрудничать: 271961637"/>
          <p:cNvPicPr>
            <a:picLocks noChangeAspect="1" noChangeArrowheads="1"/>
          </p:cNvPicPr>
          <p:nvPr/>
        </p:nvPicPr>
        <p:blipFill>
          <a:blip r:embed="rId2"/>
          <a:srcRect l="24062" t="21842" r="22842" b="22895"/>
          <a:stretch>
            <a:fillRect/>
          </a:stretch>
        </p:blipFill>
        <p:spPr bwMode="auto">
          <a:xfrm>
            <a:off x="3457575" y="4495800"/>
            <a:ext cx="2305050" cy="2000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3159" y="395099"/>
            <a:ext cx="5017720" cy="480131"/>
          </a:xfrm>
        </p:spPr>
        <p:txBody>
          <a:bodyPr/>
          <a:lstStyle/>
          <a:p>
            <a:r>
              <a:rPr sz="28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Uzluksiz jismlar mexanikasi.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1209675" y="1042431"/>
            <a:ext cx="699345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3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Uzluksiz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makroskopik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bunda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keltiriladigan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doimiy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modellardan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>
              <a:spcAft>
                <a:spcPts val="3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muhit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bo’ladi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 algn="just" defTabSz="360000">
              <a:spcAft>
                <a:spcPts val="300"/>
              </a:spcAft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suyuq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mexanikasidir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; </a:t>
            </a:r>
          </a:p>
          <a:p>
            <a:pPr marL="457200" indent="-457200" algn="just" defTabSz="360000">
              <a:spcAft>
                <a:spcPts val="300"/>
              </a:spcAft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jismlardan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yasalgan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tuzilmalar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>
              <a:spcAft>
                <a:spcPts val="3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-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yondashuvdan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tuzilmalarni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konstruksiyalarni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tuzilmalarni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texnologik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qo'llanmalarga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e'tibor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qaratadi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566" y="359473"/>
            <a:ext cx="3918856" cy="480131"/>
          </a:xfrm>
        </p:spPr>
        <p:txBody>
          <a:bodyPr/>
          <a:lstStyle/>
          <a:p>
            <a:r>
              <a:rPr sz="28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Hisoblash mexanikasi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168854" y="1020659"/>
            <a:ext cx="6917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Suyuqliklarning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suyuqlik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gazlarning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muvozanati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harakatini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tavsiflovchi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vazifalar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shug'ullanadi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shu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jumladan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                                	1.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gidrodinamika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,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aerodinamika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,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atmosfera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fizikasi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yonish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portlash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fizikasi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qabi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yaxshi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rivojlangan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sohalardur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3825" y="383224"/>
            <a:ext cx="3561168" cy="480131"/>
          </a:xfrm>
        </p:spPr>
        <p:txBody>
          <a:bodyPr/>
          <a:lstStyle/>
          <a:p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Tizimlar mexanikasi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068778" y="1235034"/>
            <a:ext cx="72201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Tizimlar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makroskopik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funktsiyalarni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ko'rsatadigan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tabiiy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sun'iy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narsalar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shug'ullanadi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Sun'iy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misol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mashinalar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avtomobillar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samolyotlar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mikrochip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robotlar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; 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biologik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tizimlar –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biomexanika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nuqtai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nazaridan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o'rganiladigan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butun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hayvonlar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daraxtlar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Ijtimoiy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tizimlar –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guruhlar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korxonalar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jamiyatlar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Tizimlar eng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umumiy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tushunchani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ifodalaydi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parchalanish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yo'li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alohida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komponentlarining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xatti-harakati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komponentlar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o'rtasidag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aloqalar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o'zaro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ta'sirlar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535" y="359473"/>
            <a:ext cx="5043688" cy="480131"/>
          </a:xfrm>
        </p:spPr>
        <p:txBody>
          <a:bodyPr/>
          <a:lstStyle/>
          <a:p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Statik va dinamika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mexanika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302203" y="1059254"/>
            <a:ext cx="73627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muhit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mexanikasining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vazifalari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inertsiya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effekti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olinganligi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yo'qligiga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qarab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tasniflanadi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00200" y="2759894"/>
            <a:ext cx="2993448" cy="95410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Qattiq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muhit</a:t>
            </a:r>
            <a:r>
              <a:rPr lang="en-US" sz="2800" b="1" dirty="0" smtClean="0"/>
              <a:t>                   </a:t>
            </a:r>
            <a:r>
              <a:rPr lang="en-US" sz="2800" b="1" dirty="0" err="1" smtClean="0"/>
              <a:t>mexanikasi</a:t>
            </a:r>
            <a:endParaRPr lang="ru-RU" sz="2800" b="1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4643253" y="3111335"/>
            <a:ext cx="509290" cy="29687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13" name="TextBox 12"/>
          <p:cNvSpPr txBox="1"/>
          <p:nvPr/>
        </p:nvSpPr>
        <p:spPr>
          <a:xfrm>
            <a:off x="5237018" y="2753090"/>
            <a:ext cx="2449658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Statika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Dinamika</a:t>
            </a:r>
            <a:endParaRPr lang="ru-RU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378527" y="3893128"/>
            <a:ext cx="70796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Vaqtga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bog'liqlik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dinamikaga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chunki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inersiya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shuningdek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damping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ham)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hosilalarini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talab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0055" y="371348"/>
            <a:ext cx="4338367" cy="480131"/>
          </a:xfrm>
        </p:spPr>
        <p:txBody>
          <a:bodyPr/>
          <a:lstStyle/>
          <a:p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Chiziqlilik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chiziqsizlik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495424" y="1068779"/>
            <a:ext cx="69123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vazifalari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bo'lmaganlarga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ham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bo'linishi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1175" y="2470075"/>
            <a:ext cx="2707697" cy="52322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Mexanika</a:t>
            </a:r>
            <a:r>
              <a:rPr lang="en-US" sz="2800" b="1" dirty="0" smtClean="0"/>
              <a:t> </a:t>
            </a:r>
            <a:endParaRPr lang="ru-RU" sz="2800" b="1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4643253" y="2612580"/>
            <a:ext cx="509290" cy="29688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13" name="TextBox 12"/>
          <p:cNvSpPr txBox="1"/>
          <p:nvPr/>
        </p:nvSpPr>
        <p:spPr>
          <a:xfrm>
            <a:off x="5237018" y="2254340"/>
            <a:ext cx="2392508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Chizikli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Chiziksiz</a:t>
            </a:r>
            <a:endParaRPr lang="ru-RU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476375" y="3429994"/>
            <a:ext cx="69532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sabab-oqibat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ma'nosida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javobi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shug'ullanadi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 agar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qo'llaniladigan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tashqi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kuchlar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ikki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baravar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ko'paysa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natijada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paydo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harakatlar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ichki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stresslar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ham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ikki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baravar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ko'payadi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Aksincha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vazifalar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bo'lmagan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deb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tasniflanadi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5" y="335722"/>
            <a:ext cx="4543231" cy="480131"/>
          </a:xfrm>
        </p:spPr>
        <p:txBody>
          <a:bodyPr/>
          <a:lstStyle/>
          <a:p>
            <a:r>
              <a:rPr sz="2800" b="1" spc="-5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exanika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usullari</a:t>
            </a:r>
            <a:endParaRPr lang="ru-RU" sz="2800" b="1" spc="-5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276350" y="1089808"/>
            <a:ext cx="737235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Hozirda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tizimlar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novdalardan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iborat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butun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tuzilmalarni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elementlari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plitalar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chig'anoqlari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bloklarni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usullariga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tuzilmaning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kuchlanish-deformatsiyalangan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holatini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to'g'ridan-to'g'ri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algebraik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tizimlarini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echishga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olib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keladi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Bunga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misol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tekis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fazoviy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tuzimlarini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qo'llaniladigan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harakatlarning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klassik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5" y="335722"/>
            <a:ext cx="4543231" cy="480131"/>
          </a:xfrm>
        </p:spPr>
        <p:txBody>
          <a:bodyPr/>
          <a:lstStyle/>
          <a:p>
            <a:r>
              <a:rPr sz="2800" b="1" spc="-5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exanika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usullari</a:t>
            </a:r>
            <a:endParaRPr lang="ru-RU" sz="2800" b="1" spc="-5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371599" y="1061233"/>
            <a:ext cx="724852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Hozirda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tizimlar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novdalardan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iborat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butun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tuzilmalarni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elementlari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plitalar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chig'anoqlari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bloklarni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usullariga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tuzilmaning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kuchlanish-deformatsiyalangan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holatini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to'g'ridan-to'g'ri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algebraik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tizimlarini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echishga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olib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keladi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Bunga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misol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tekis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fazoviy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tuzimlarini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qo'llaniladigan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harakatlarning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klassik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5" y="335722"/>
            <a:ext cx="4543231" cy="480131"/>
          </a:xfrm>
        </p:spPr>
        <p:txBody>
          <a:bodyPr/>
          <a:lstStyle/>
          <a:p>
            <a:r>
              <a:rPr sz="2800" b="1" spc="-5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exanika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usullari</a:t>
            </a:r>
            <a:endParaRPr lang="ru-RU" sz="2800" b="1" spc="-5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352550" y="1042183"/>
            <a:ext cx="638175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Butun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tuzimlarni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yanada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murakkab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shunga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ravishda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qo'llaniladi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Shunday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butun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muhit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mexanikasidagi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geometrik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miqdorlar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o'rtasidagi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bog'liqliklar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cheksiz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kichik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olinadi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Shunday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differentsial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integral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integral-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differentsial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paydo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chegara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boshlang'ich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shartlar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birgalikda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tegishli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hosil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5" y="335722"/>
            <a:ext cx="4543231" cy="480131"/>
          </a:xfrm>
        </p:spPr>
        <p:txBody>
          <a:bodyPr/>
          <a:lstStyle/>
          <a:p>
            <a:r>
              <a:rPr sz="2800" b="1" spc="-5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exanika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usullari</a:t>
            </a:r>
            <a:endParaRPr lang="ru-RU" sz="2800" b="1" spc="-5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238001" y="1059254"/>
            <a:ext cx="7010649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analitik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shaklda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hollarda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taxminiy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ammo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umumiy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ayniqsa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muhimdir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pPr algn="just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So'nggi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yillarda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zamonaviy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vositalaridan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tufayli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deb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ataladigan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amaliyotida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faol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rivojlandi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Hozirgi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taxminiy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ma'lum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Bunday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holda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differentsial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integral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tenglamalarni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variatsion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qo'llaniladi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5" y="335722"/>
            <a:ext cx="4543231" cy="480131"/>
          </a:xfrm>
        </p:spPr>
        <p:txBody>
          <a:bodyPr/>
          <a:lstStyle/>
          <a:p>
            <a:r>
              <a:rPr sz="2800" b="1" spc="-5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exanika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usullari</a:t>
            </a:r>
            <a:endParaRPr lang="ru-RU" sz="2800" b="1" spc="-5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238002" y="1078304"/>
            <a:ext cx="6553448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baholashda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e'tiborni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qaratilish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universallik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yaqinlashishning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aniqligi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algoritmning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soddaligi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hajmi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kabi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fazilatlarga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Hisob-kitoblarni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yaxshi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natija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yakinlashishga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vazifalarda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sinab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ko'rilgan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ishonchli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tanlash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5" y="335722"/>
            <a:ext cx="4543231" cy="480131"/>
          </a:xfrm>
        </p:spPr>
        <p:txBody>
          <a:bodyPr/>
          <a:lstStyle/>
          <a:p>
            <a:r>
              <a:rPr sz="2800" b="1" spc="-5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exanika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usullari</a:t>
            </a:r>
            <a:endParaRPr lang="ru-RU" sz="2800" b="1" spc="-5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352302" y="1106879"/>
            <a:ext cx="684018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talablarga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javob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farqlar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(CFU/MKR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), 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variatsion-farq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(VFU/VRM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), 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(CEU/            MKE/FEM). 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Bundan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tashqari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doirasida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vazifalar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sinflarini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yechishda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qaratilgan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ko'plab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yo'nalishlar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modifikatsiyalari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chiqilgan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5" y="335722"/>
            <a:ext cx="4543231" cy="480131"/>
          </a:xfrm>
        </p:spPr>
        <p:txBody>
          <a:bodyPr/>
          <a:lstStyle/>
          <a:p>
            <a:r>
              <a:rPr sz="2800" b="1" spc="-5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exanika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ru-RU" sz="2800" b="1" spc="-5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spc="-5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usullari</a:t>
            </a:r>
            <a:endParaRPr lang="ru-RU" sz="2800" b="1" spc="-5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228476" y="1106879"/>
            <a:ext cx="7143999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Hozirgi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vaqtda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qattiq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jismning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mexanikasida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(CEU/MKE/FEM) eng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tarqalgan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Shu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birga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chegara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elementlari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qo'llash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2-I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o'rinda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turadi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bo'lmagan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muammolar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eng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samarali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yetakchi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hisoblanadi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(1-I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o’rinda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1292" y="323847"/>
            <a:ext cx="4826962" cy="480131"/>
          </a:xfrm>
        </p:spPr>
        <p:txBody>
          <a:bodyPr/>
          <a:lstStyle/>
          <a:p>
            <a:r>
              <a:rPr sz="2800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Cheklangan elementlar usuli 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409452" y="1040204"/>
            <a:ext cx="6840188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atamasi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aslida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ba'zi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umumiy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xususiyatlarga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muvofiq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texnologiyaning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doirasini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belgilaydi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Qidirilayotgan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funksiya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turiga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qarab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tuzilmalar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mexanikasiga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nisbatan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MKE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tasnifi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quyidagicha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25533" y="4764232"/>
            <a:ext cx="1876300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" pitchFamily="34" charset="0"/>
                <a:cs typeface="Arial" pitchFamily="34" charset="0"/>
              </a:rPr>
              <a:t>SEU/MKE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tasnifi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3920586" y="5084865"/>
            <a:ext cx="593766" cy="30875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4595505" y="4227863"/>
            <a:ext cx="3184563" cy="181588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Harakatlar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Kuchlanish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Aralash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Gibridli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3167" y="323847"/>
            <a:ext cx="3280065" cy="480131"/>
          </a:xfrm>
        </p:spPr>
        <p:txBody>
          <a:bodyPr/>
          <a:lstStyle/>
          <a:p>
            <a:r>
              <a:rPr sz="2800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CEU/MKE jarayoni 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733301" y="1078304"/>
            <a:ext cx="72297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elementlarni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ma'lum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qadamlar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iborat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ketma-ketlik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CEU/MKE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jarayoni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ikki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urda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bo’ladi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715963" indent="-360363">
              <a:buFont typeface="+mj-lt"/>
              <a:buAutoNum type="arabicPeriod"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yondashuv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marL="715963" lvl="0" indent="-360363">
              <a:buFont typeface="+mj-lt"/>
              <a:buAutoNum type="arabicPeriod"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yondashuv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6. Основные положения метода конечных элемент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8325" y="4143375"/>
            <a:ext cx="2647950" cy="19145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3167" y="323847"/>
            <a:ext cx="3280065" cy="480131"/>
          </a:xfrm>
        </p:spPr>
        <p:txBody>
          <a:bodyPr/>
          <a:lstStyle/>
          <a:p>
            <a:r>
              <a:rPr sz="2800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CEU/MKE jarayoni 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492459" y="1555668"/>
            <a:ext cx="1520041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model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49805" y="3608120"/>
            <a:ext cx="1391391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Ideal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tizim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88502" y="3606142"/>
            <a:ext cx="1856507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model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CEU/MKE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54710" y="3627914"/>
            <a:ext cx="1856507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yechim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273453" y="2803369"/>
            <a:ext cx="2280854" cy="22957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14" idx="1"/>
          </p:cNvCxnSpPr>
          <p:nvPr/>
        </p:nvCxnSpPr>
        <p:spPr>
          <a:xfrm flipV="1">
            <a:off x="1438028" y="3962063"/>
            <a:ext cx="211777" cy="4295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 flipV="1">
            <a:off x="2221799" y="2097644"/>
            <a:ext cx="1256808" cy="16164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5400000">
            <a:off x="1467716" y="2867894"/>
            <a:ext cx="1460665" cy="1588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13" idx="2"/>
          </p:cNvCxnSpPr>
          <p:nvPr/>
        </p:nvCxnSpPr>
        <p:spPr>
          <a:xfrm rot="5400000">
            <a:off x="3585145" y="2919013"/>
            <a:ext cx="1322794" cy="1187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V="1">
            <a:off x="1426153" y="1650670"/>
            <a:ext cx="2042555" cy="11875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14" idx="3"/>
            <a:endCxn id="15" idx="1"/>
          </p:cNvCxnSpPr>
          <p:nvPr/>
        </p:nvCxnSpPr>
        <p:spPr>
          <a:xfrm flipV="1">
            <a:off x="3041196" y="3960085"/>
            <a:ext cx="447306" cy="197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4902530" y="3910604"/>
            <a:ext cx="447306" cy="197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rot="10800000" flipV="1">
            <a:off x="4560128" y="1983178"/>
            <a:ext cx="1662543" cy="1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>
            <a:endCxn id="16" idx="0"/>
          </p:cNvCxnSpPr>
          <p:nvPr/>
        </p:nvCxnSpPr>
        <p:spPr>
          <a:xfrm rot="16200000" flipH="1">
            <a:off x="5850700" y="2795649"/>
            <a:ext cx="1644735" cy="19794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10800000">
            <a:off x="4359358" y="4845132"/>
            <a:ext cx="2280065" cy="158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16200000" flipH="1">
            <a:off x="5850701" y="2795650"/>
            <a:ext cx="1644735" cy="19794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>
            <a:endCxn id="16" idx="2"/>
          </p:cNvCxnSpPr>
          <p:nvPr/>
        </p:nvCxnSpPr>
        <p:spPr>
          <a:xfrm rot="16200000" flipV="1">
            <a:off x="6276388" y="4434600"/>
            <a:ext cx="828984" cy="15832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5400000" flipH="1" flipV="1">
            <a:off x="3651664" y="4566063"/>
            <a:ext cx="546264" cy="11875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10800000" flipV="1">
            <a:off x="2198049" y="5117864"/>
            <a:ext cx="4985661" cy="24151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rot="16200000" flipV="1">
            <a:off x="6695984" y="4557312"/>
            <a:ext cx="1092220" cy="29686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rot="5400000" flipH="1" flipV="1">
            <a:off x="4080290" y="4566063"/>
            <a:ext cx="546264" cy="11875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rot="16200000" flipV="1">
            <a:off x="1794290" y="4714504"/>
            <a:ext cx="793668" cy="9896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1473654" y="1223158"/>
            <a:ext cx="1888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Ideallashtirish</a:t>
            </a:r>
            <a:endParaRPr lang="ru-RU" dirty="0"/>
          </a:p>
        </p:txBody>
      </p:sp>
      <p:sp>
        <p:nvSpPr>
          <p:cNvPr id="69" name="TextBox 68"/>
          <p:cNvSpPr txBox="1"/>
          <p:nvPr/>
        </p:nvSpPr>
        <p:spPr>
          <a:xfrm>
            <a:off x="5081772" y="1470561"/>
            <a:ext cx="2590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Verifikatsiya</a:t>
            </a:r>
            <a:r>
              <a:rPr lang="en-US" dirty="0" smtClean="0"/>
              <a:t> (</a:t>
            </a:r>
            <a:r>
              <a:rPr lang="en-US" dirty="0" err="1" smtClean="0"/>
              <a:t>tekshirish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70" name="TextBox 69"/>
          <p:cNvSpPr txBox="1"/>
          <p:nvPr/>
        </p:nvSpPr>
        <p:spPr>
          <a:xfrm>
            <a:off x="4665024" y="3109355"/>
            <a:ext cx="952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yechim</a:t>
            </a:r>
            <a:endParaRPr lang="ru-RU" dirty="0"/>
          </a:p>
        </p:txBody>
      </p:sp>
      <p:sp>
        <p:nvSpPr>
          <p:cNvPr id="71" name="TextBox 70"/>
          <p:cNvSpPr txBox="1"/>
          <p:nvPr/>
        </p:nvSpPr>
        <p:spPr>
          <a:xfrm>
            <a:off x="2815566" y="2717469"/>
            <a:ext cx="13874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CEU/MKE</a:t>
            </a:r>
            <a:endParaRPr lang="ru-RU" sz="2000" dirty="0"/>
          </a:p>
        </p:txBody>
      </p:sp>
      <p:sp>
        <p:nvSpPr>
          <p:cNvPr id="73" name="TextBox 72"/>
          <p:cNvSpPr txBox="1"/>
          <p:nvPr/>
        </p:nvSpPr>
        <p:spPr>
          <a:xfrm>
            <a:off x="2229097" y="4439639"/>
            <a:ext cx="1925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Ideallashtirish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dickretlashtirish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74" name="TextBox 73"/>
          <p:cNvSpPr txBox="1"/>
          <p:nvPr/>
        </p:nvSpPr>
        <p:spPr>
          <a:xfrm>
            <a:off x="1495425" y="5476875"/>
            <a:ext cx="64674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Каримов И.Т. Общие понятия и классификация задач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вычислительной механики. ЭУК «Строительная механика»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https://stroitmeh.ru/lect65.htm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3774" y="323847"/>
            <a:ext cx="3943708" cy="480131"/>
          </a:xfrm>
        </p:spPr>
        <p:txBody>
          <a:bodyPr/>
          <a:lstStyle/>
          <a:p>
            <a:r>
              <a:rPr sz="28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Matematik yondashuv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092633" y="1047919"/>
            <a:ext cx="7125195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 smtClean="0"/>
              <a:t>Matematik</a:t>
            </a:r>
            <a:r>
              <a:rPr lang="en-US" sz="2400" dirty="0" smtClean="0"/>
              <a:t> </a:t>
            </a:r>
            <a:r>
              <a:rPr lang="en-US" sz="2400" dirty="0" err="1" smtClean="0"/>
              <a:t>yondashuv</a:t>
            </a:r>
            <a:r>
              <a:rPr lang="en-US" sz="2400" dirty="0" smtClean="0"/>
              <a:t> </a:t>
            </a:r>
            <a:r>
              <a:rPr lang="en-US" sz="2400" dirty="0" err="1" smtClean="0"/>
              <a:t>markazida</a:t>
            </a:r>
            <a:r>
              <a:rPr lang="en-US" sz="2400" dirty="0" smtClean="0"/>
              <a:t> – </a:t>
            </a:r>
            <a:r>
              <a:rPr lang="en-US" sz="2400" dirty="0" err="1" smtClean="0"/>
              <a:t>matematik</a:t>
            </a:r>
            <a:r>
              <a:rPr lang="en-US" sz="2400" dirty="0" smtClean="0"/>
              <a:t>   model, </a:t>
            </a:r>
            <a:r>
              <a:rPr lang="en-US" sz="2400" dirty="0" err="1" smtClean="0"/>
              <a:t>odatda</a:t>
            </a:r>
            <a:r>
              <a:rPr lang="en-US" sz="2400" dirty="0" smtClean="0"/>
              <a:t> </a:t>
            </a:r>
            <a:r>
              <a:rPr lang="en-US" sz="2400" dirty="0" err="1" smtClean="0"/>
              <a:t>oddiy</a:t>
            </a:r>
            <a:r>
              <a:rPr lang="en-US" sz="2400" dirty="0" smtClean="0"/>
              <a:t> </a:t>
            </a:r>
            <a:r>
              <a:rPr lang="en-US" sz="2400" dirty="0" err="1" smtClean="0"/>
              <a:t>differentsial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 </a:t>
            </a:r>
            <a:r>
              <a:rPr lang="en-US" sz="2400" dirty="0" err="1" smtClean="0"/>
              <a:t>fazoviy</a:t>
            </a:r>
            <a:r>
              <a:rPr lang="en-US" sz="2400" dirty="0" smtClean="0"/>
              <a:t> </a:t>
            </a:r>
            <a:r>
              <a:rPr lang="en-US" sz="2400" dirty="0" err="1" smtClean="0"/>
              <a:t>koordinatalar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vaqt</a:t>
            </a:r>
            <a:r>
              <a:rPr lang="en-US" sz="2400" dirty="0" smtClean="0"/>
              <a:t> </a:t>
            </a:r>
            <a:r>
              <a:rPr lang="en-US" sz="2400" dirty="0" err="1" smtClean="0"/>
              <a:t>bo'yicha</a:t>
            </a:r>
            <a:r>
              <a:rPr lang="en-US" sz="2400" dirty="0" smtClean="0"/>
              <a:t> </a:t>
            </a:r>
            <a:r>
              <a:rPr lang="en-US" sz="2400" dirty="0" err="1" smtClean="0"/>
              <a:t>olingan</a:t>
            </a:r>
            <a:r>
              <a:rPr lang="en-US" sz="2400" dirty="0" smtClean="0"/>
              <a:t>     </a:t>
            </a:r>
            <a:r>
              <a:rPr lang="en-US" sz="2400" dirty="0" err="1" smtClean="0"/>
              <a:t>qisman</a:t>
            </a:r>
            <a:r>
              <a:rPr lang="en-US" sz="2400" dirty="0" smtClean="0"/>
              <a:t> </a:t>
            </a:r>
            <a:r>
              <a:rPr lang="en-US" sz="2400" dirty="0" err="1" smtClean="0"/>
              <a:t>differentsial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tenglamalar</a:t>
            </a:r>
            <a:r>
              <a:rPr lang="en-US" sz="2400" dirty="0" smtClean="0"/>
              <a:t>. 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/>
              <a:t>Diskret</a:t>
            </a:r>
            <a:r>
              <a:rPr lang="en-US" sz="2400" dirty="0" smtClean="0"/>
              <a:t> </a:t>
            </a:r>
            <a:r>
              <a:rPr lang="en-US" sz="2400" dirty="0" err="1" smtClean="0"/>
              <a:t>cheklangan</a:t>
            </a:r>
            <a:r>
              <a:rPr lang="en-US" sz="2400" dirty="0" smtClean="0"/>
              <a:t> </a:t>
            </a:r>
            <a:r>
              <a:rPr lang="en-US" sz="2400" dirty="0" err="1" smtClean="0"/>
              <a:t>elementli</a:t>
            </a:r>
            <a:r>
              <a:rPr lang="en-US" sz="2400" dirty="0" smtClean="0"/>
              <a:t> model </a:t>
            </a:r>
            <a:r>
              <a:rPr lang="en-US" sz="2400" dirty="0" err="1" smtClean="0"/>
              <a:t>har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variatsion</a:t>
            </a:r>
            <a:r>
              <a:rPr lang="en-US" sz="2400" dirty="0" smtClean="0"/>
              <a:t> </a:t>
            </a:r>
            <a:r>
              <a:rPr lang="en-US" sz="2400" dirty="0" err="1" smtClean="0"/>
              <a:t>printsipni</a:t>
            </a:r>
            <a:r>
              <a:rPr lang="en-US" sz="2400" dirty="0" smtClean="0"/>
              <a:t> </a:t>
            </a:r>
            <a:r>
              <a:rPr lang="en-US" sz="2400" dirty="0" err="1" smtClean="0"/>
              <a:t>differentsial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asl</a:t>
            </a:r>
            <a:r>
              <a:rPr lang="en-US" sz="2400" dirty="0" smtClean="0"/>
              <a:t> </a:t>
            </a:r>
            <a:r>
              <a:rPr lang="en-US" sz="2400" dirty="0" err="1" smtClean="0"/>
              <a:t>tizimiga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zaiflashgan</a:t>
            </a:r>
            <a:r>
              <a:rPr lang="en-US" sz="2400" dirty="0" smtClean="0"/>
              <a:t> </a:t>
            </a:r>
            <a:r>
              <a:rPr lang="en-US" sz="2400" dirty="0" err="1" smtClean="0"/>
              <a:t>versiyasida</a:t>
            </a:r>
            <a:r>
              <a:rPr lang="en-US" sz="2400" dirty="0" smtClean="0"/>
              <a:t> </a:t>
            </a:r>
            <a:r>
              <a:rPr lang="en-US" sz="2400" dirty="0" err="1" smtClean="0"/>
              <a:t>to'xtatilgan</a:t>
            </a:r>
            <a:r>
              <a:rPr lang="en-US" sz="2400" dirty="0" smtClean="0"/>
              <a:t> </a:t>
            </a:r>
            <a:r>
              <a:rPr lang="en-US" sz="2400" dirty="0" err="1" smtClean="0"/>
              <a:t>bog'lanish</a:t>
            </a:r>
            <a:r>
              <a:rPr lang="en-US" sz="2400" dirty="0" smtClean="0"/>
              <a:t> </a:t>
            </a:r>
            <a:r>
              <a:rPr lang="en-US" sz="2400" dirty="0" err="1" smtClean="0"/>
              <a:t>usuliga</a:t>
            </a:r>
            <a:r>
              <a:rPr lang="en-US" sz="2400" dirty="0" smtClean="0"/>
              <a:t> </a:t>
            </a:r>
            <a:r>
              <a:rPr lang="en-US" sz="2400" dirty="0" err="1" smtClean="0"/>
              <a:t>qo'llash</a:t>
            </a:r>
            <a:r>
              <a:rPr lang="en-US" sz="2400" dirty="0" smtClean="0"/>
              <a:t> </a:t>
            </a:r>
            <a:r>
              <a:rPr lang="en-US" sz="2400" dirty="0" err="1" smtClean="0"/>
              <a:t>orqali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bo'ladi</a:t>
            </a:r>
            <a:r>
              <a:rPr lang="en-US" sz="2400" dirty="0" smtClean="0"/>
              <a:t>. </a:t>
            </a:r>
            <a:r>
              <a:rPr lang="en-US" sz="2400" dirty="0" err="1" smtClean="0"/>
              <a:t>Ushbu</a:t>
            </a:r>
            <a:r>
              <a:rPr lang="en-US" sz="2400" dirty="0" smtClean="0"/>
              <a:t> </a:t>
            </a:r>
            <a:r>
              <a:rPr lang="en-US" sz="2400" dirty="0" err="1" smtClean="0"/>
              <a:t>qadam</a:t>
            </a:r>
            <a:r>
              <a:rPr lang="en-US" sz="2400" dirty="0" smtClean="0"/>
              <a:t> </a:t>
            </a:r>
            <a:r>
              <a:rPr lang="en-US" sz="2400" dirty="0" err="1" smtClean="0"/>
              <a:t>diskretizatsiya</a:t>
            </a:r>
            <a:r>
              <a:rPr lang="en-US" sz="2400" dirty="0" smtClean="0"/>
              <a:t> </a:t>
            </a:r>
            <a:r>
              <a:rPr lang="en-US" sz="2400" dirty="0" err="1" smtClean="0"/>
              <a:t>deb</a:t>
            </a:r>
            <a:r>
              <a:rPr lang="en-US" sz="2400" dirty="0" smtClean="0"/>
              <a:t> </a:t>
            </a:r>
            <a:r>
              <a:rPr lang="en-US" sz="2400" dirty="0" err="1" smtClean="0"/>
              <a:t>ataladi</a:t>
            </a:r>
            <a:r>
              <a:rPr lang="en-US" sz="2400" dirty="0" smtClean="0"/>
              <a:t>. 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/>
              <a:t>Olingan</a:t>
            </a:r>
            <a:r>
              <a:rPr lang="en-US" sz="2400" dirty="0" smtClean="0"/>
              <a:t> </a:t>
            </a:r>
            <a:r>
              <a:rPr lang="en-US" sz="2400" dirty="0" err="1" smtClean="0"/>
              <a:t>cheklangan</a:t>
            </a:r>
            <a:r>
              <a:rPr lang="en-US" sz="2400" dirty="0" smtClean="0"/>
              <a:t> </a:t>
            </a:r>
            <a:r>
              <a:rPr lang="en-US" sz="2400" dirty="0" err="1" smtClean="0"/>
              <a:t>elementar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tenglamalar</a:t>
            </a:r>
            <a:r>
              <a:rPr lang="en-US" sz="2400" dirty="0" smtClean="0"/>
              <a:t> </a:t>
            </a:r>
            <a:r>
              <a:rPr lang="en-US" sz="2400" dirty="0" err="1" smtClean="0"/>
              <a:t>tizimi</a:t>
            </a:r>
            <a:r>
              <a:rPr lang="en-US" sz="2400" dirty="0" smtClean="0"/>
              <a:t> </a:t>
            </a:r>
            <a:r>
              <a:rPr lang="en-US" sz="2400" dirty="0" err="1" smtClean="0"/>
              <a:t>amaliy</a:t>
            </a:r>
            <a:r>
              <a:rPr lang="en-US" sz="2400" dirty="0" smtClean="0"/>
              <a:t> </a:t>
            </a:r>
            <a:r>
              <a:rPr lang="en-US" sz="2400" dirty="0" err="1" smtClean="0"/>
              <a:t>matematikaning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algebraik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tenglamalar</a:t>
            </a:r>
            <a:r>
              <a:rPr lang="en-US" sz="2400" dirty="0" smtClean="0"/>
              <a:t> </a:t>
            </a:r>
            <a:r>
              <a:rPr lang="en-US" sz="2400" dirty="0" err="1" smtClean="0"/>
              <a:t>tizimini</a:t>
            </a:r>
            <a:r>
              <a:rPr lang="en-US" sz="2400" dirty="0" smtClean="0"/>
              <a:t> </a:t>
            </a:r>
            <a:r>
              <a:rPr lang="en-US" sz="2400" dirty="0" err="1" smtClean="0"/>
              <a:t>echish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usullaridan</a:t>
            </a:r>
            <a:r>
              <a:rPr lang="en-US" sz="2400" dirty="0" smtClean="0"/>
              <a:t> </a:t>
            </a:r>
            <a:r>
              <a:rPr lang="en-US" sz="2400" dirty="0" err="1" smtClean="0"/>
              <a:t>biri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yechiladi</a:t>
            </a:r>
            <a:r>
              <a:rPr lang="en-US" sz="2400" dirty="0" smtClean="0"/>
              <a:t>. </a:t>
            </a:r>
            <a:r>
              <a:rPr lang="en-US" sz="2400" dirty="0" err="1" smtClean="0"/>
              <a:t>Natija</a:t>
            </a:r>
            <a:r>
              <a:rPr lang="en-US" sz="2400" dirty="0" smtClean="0"/>
              <a:t> </a:t>
            </a:r>
            <a:r>
              <a:rPr lang="en-US" sz="2400" dirty="0" err="1" smtClean="0"/>
              <a:t>diskret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taxminiy</a:t>
            </a:r>
            <a:r>
              <a:rPr lang="en-US" sz="2400" dirty="0" smtClean="0"/>
              <a:t> </a:t>
            </a:r>
            <a:r>
              <a:rPr lang="en-US" sz="2400" dirty="0" err="1" smtClean="0"/>
              <a:t>yechim</a:t>
            </a:r>
            <a:r>
              <a:rPr lang="en-US" sz="2400" dirty="0" smtClean="0"/>
              <a:t> </a:t>
            </a:r>
            <a:r>
              <a:rPr lang="en-US" sz="2400" dirty="0" err="1" smtClean="0"/>
              <a:t>deb</a:t>
            </a:r>
            <a:r>
              <a:rPr lang="en-US" sz="2400" dirty="0" smtClean="0"/>
              <a:t> </a:t>
            </a:r>
            <a:r>
              <a:rPr lang="en-US" sz="2400" dirty="0" err="1" smtClean="0"/>
              <a:t>ataladi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3774" y="323847"/>
            <a:ext cx="3943708" cy="480131"/>
          </a:xfrm>
        </p:spPr>
        <p:txBody>
          <a:bodyPr/>
          <a:lstStyle/>
          <a:p>
            <a:r>
              <a:rPr sz="28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Matematik yondashuv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654608" y="1047919"/>
            <a:ext cx="7125195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Ideal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holda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ifodalanishi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model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idealizatsiya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qilishdir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agar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model Poisson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tenglamasi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unda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elektrostatik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zaryadni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taqsimlash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issiqlik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taqsimoti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aytganda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albatta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diskretizatsiyani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hodisa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fizikasiga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murojaat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qilmasdan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ham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3774" y="323847"/>
            <a:ext cx="3943708" cy="480131"/>
          </a:xfrm>
        </p:spPr>
        <p:txBody>
          <a:bodyPr/>
          <a:lstStyle/>
          <a:p>
            <a:r>
              <a:rPr sz="28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Matematik yondashuv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257300" y="1047919"/>
            <a:ext cx="696052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tushunchasi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taxminiy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yechim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almashtirilganda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paydo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almashtirish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deb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ataladi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yondashuvning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algebraik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yechish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namuna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xatosidan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iborat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Taxminiy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yechimni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ideal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almashtirish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ya'ni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sinov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tajriba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o'tkazish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tariqasida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xatosini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baholashi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3167" y="323847"/>
            <a:ext cx="3280065" cy="480131"/>
          </a:xfrm>
        </p:spPr>
        <p:txBody>
          <a:bodyPr/>
          <a:lstStyle/>
          <a:p>
            <a:r>
              <a:rPr sz="2800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CEU/MKE jarayoni 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390281" y="1555668"/>
            <a:ext cx="1603169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Ideal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model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30755" y="3608120"/>
            <a:ext cx="1391391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tizim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69452" y="3606142"/>
            <a:ext cx="1856507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model</a:t>
            </a:r>
          </a:p>
          <a:p>
            <a:pPr algn="ctr"/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35660" y="3627914"/>
            <a:ext cx="1856507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yechim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254403" y="2803369"/>
            <a:ext cx="2280854" cy="22957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14" idx="1"/>
          </p:cNvCxnSpPr>
          <p:nvPr/>
        </p:nvCxnSpPr>
        <p:spPr>
          <a:xfrm flipV="1">
            <a:off x="1418978" y="3962063"/>
            <a:ext cx="211777" cy="4295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 flipV="1">
            <a:off x="2202749" y="2090056"/>
            <a:ext cx="1163782" cy="23751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5400000">
            <a:off x="1448666" y="2867894"/>
            <a:ext cx="1460665" cy="1588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13" idx="2"/>
          </p:cNvCxnSpPr>
          <p:nvPr/>
        </p:nvCxnSpPr>
        <p:spPr>
          <a:xfrm rot="16200000" flipH="1">
            <a:off x="3545314" y="2910106"/>
            <a:ext cx="1322793" cy="296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1407103" y="1662546"/>
            <a:ext cx="1983178" cy="11875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14" idx="3"/>
            <a:endCxn id="15" idx="1"/>
          </p:cNvCxnSpPr>
          <p:nvPr/>
        </p:nvCxnSpPr>
        <p:spPr>
          <a:xfrm flipV="1">
            <a:off x="3022146" y="3960085"/>
            <a:ext cx="447306" cy="197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4902530" y="3910604"/>
            <a:ext cx="447306" cy="197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rot="10800000" flipV="1">
            <a:off x="4969703" y="1983178"/>
            <a:ext cx="1662543" cy="1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>
            <a:endCxn id="16" idx="0"/>
          </p:cNvCxnSpPr>
          <p:nvPr/>
        </p:nvCxnSpPr>
        <p:spPr>
          <a:xfrm rot="16200000" flipH="1">
            <a:off x="5831650" y="2795649"/>
            <a:ext cx="1644735" cy="19794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10800000">
            <a:off x="4340308" y="4845132"/>
            <a:ext cx="2280065" cy="158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16200000" flipH="1">
            <a:off x="5831651" y="2795650"/>
            <a:ext cx="1644735" cy="19794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>
            <a:endCxn id="16" idx="2"/>
          </p:cNvCxnSpPr>
          <p:nvPr/>
        </p:nvCxnSpPr>
        <p:spPr>
          <a:xfrm rot="16200000" flipV="1">
            <a:off x="6257338" y="4434600"/>
            <a:ext cx="828984" cy="15832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5400000" flipH="1" flipV="1">
            <a:off x="3651664" y="4566063"/>
            <a:ext cx="546264" cy="11875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10800000" flipV="1">
            <a:off x="2178999" y="5117864"/>
            <a:ext cx="4985661" cy="24151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rot="16200000" flipV="1">
            <a:off x="6676934" y="4557312"/>
            <a:ext cx="1092220" cy="29686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rot="5400000" flipH="1" flipV="1">
            <a:off x="4061240" y="4566063"/>
            <a:ext cx="546264" cy="11875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rot="16200000" flipV="1">
            <a:off x="1775240" y="4714504"/>
            <a:ext cx="793668" cy="9896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1454604" y="1223158"/>
            <a:ext cx="1888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Ideallashtirish</a:t>
            </a:r>
            <a:endParaRPr lang="ru-RU" dirty="0"/>
          </a:p>
        </p:txBody>
      </p:sp>
      <p:sp>
        <p:nvSpPr>
          <p:cNvPr id="69" name="TextBox 68"/>
          <p:cNvSpPr txBox="1"/>
          <p:nvPr/>
        </p:nvSpPr>
        <p:spPr>
          <a:xfrm>
            <a:off x="4370860" y="4415642"/>
            <a:ext cx="1462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Verifikatsiya</a:t>
            </a:r>
            <a:endParaRPr lang="ru-RU" dirty="0"/>
          </a:p>
        </p:txBody>
      </p:sp>
      <p:sp>
        <p:nvSpPr>
          <p:cNvPr id="70" name="TextBox 69"/>
          <p:cNvSpPr txBox="1"/>
          <p:nvPr/>
        </p:nvSpPr>
        <p:spPr>
          <a:xfrm>
            <a:off x="5074599" y="3109355"/>
            <a:ext cx="952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Yechim</a:t>
            </a:r>
            <a:endParaRPr lang="ru-RU" dirty="0"/>
          </a:p>
        </p:txBody>
      </p:sp>
      <p:sp>
        <p:nvSpPr>
          <p:cNvPr id="71" name="TextBox 70"/>
          <p:cNvSpPr txBox="1"/>
          <p:nvPr/>
        </p:nvSpPr>
        <p:spPr>
          <a:xfrm>
            <a:off x="2499633" y="3097479"/>
            <a:ext cx="13874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CEU/MKE</a:t>
            </a:r>
            <a:endParaRPr lang="ru-RU" sz="2000" dirty="0"/>
          </a:p>
        </p:txBody>
      </p:sp>
      <p:sp>
        <p:nvSpPr>
          <p:cNvPr id="73" name="TextBox 72"/>
          <p:cNvSpPr txBox="1"/>
          <p:nvPr/>
        </p:nvSpPr>
        <p:spPr>
          <a:xfrm>
            <a:off x="2295772" y="4344389"/>
            <a:ext cx="1925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Ideallashtirish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dickretlashtirish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50" name="TextBox 49"/>
          <p:cNvSpPr txBox="1"/>
          <p:nvPr/>
        </p:nvSpPr>
        <p:spPr>
          <a:xfrm>
            <a:off x="3202379" y="5209309"/>
            <a:ext cx="2272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Modellashtirishning</a:t>
            </a:r>
            <a:r>
              <a:rPr lang="en-US" dirty="0" smtClean="0"/>
              <a:t> </a:t>
            </a:r>
            <a:r>
              <a:rPr lang="en-US" dirty="0" err="1" smtClean="0"/>
              <a:t>to’liq</a:t>
            </a:r>
            <a:r>
              <a:rPr lang="en-US" dirty="0" smtClean="0"/>
              <a:t> </a:t>
            </a:r>
            <a:r>
              <a:rPr lang="en-US" dirty="0" err="1" smtClean="0"/>
              <a:t>xatosi</a:t>
            </a:r>
            <a:endParaRPr lang="ru-RU" dirty="0"/>
          </a:p>
        </p:txBody>
      </p:sp>
      <p:sp>
        <p:nvSpPr>
          <p:cNvPr id="51" name="TextBox 50"/>
          <p:cNvSpPr txBox="1"/>
          <p:nvPr/>
        </p:nvSpPr>
        <p:spPr>
          <a:xfrm>
            <a:off x="1495425" y="5886450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Каримов И.Т. Общие понятия и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классификация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875" y="307944"/>
            <a:ext cx="3580191" cy="480131"/>
          </a:xfrm>
        </p:spPr>
        <p:txBody>
          <a:bodyPr/>
          <a:lstStyle/>
          <a:p>
            <a:r>
              <a:rPr lang="en-US" sz="2800" b="1" spc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sz="28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izikaviy yondashuv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209675" y="1047919"/>
            <a:ext cx="7008153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idealizatsiya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namuna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o'zida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Taxminiy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y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echim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avvalgisiga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o'xshash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tarzda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olinadi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 defTabSz="360000"/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yondashuvdagi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ideal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o'tish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"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uzluksizligi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"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ifodalanishi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/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Uzluksiz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maydonlar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tomonidan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yaxshi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ba'zi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tizimlar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qadam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faqat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eksperimental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o'lchovlar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murojaat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qilmasdan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1826" y="315895"/>
            <a:ext cx="3604045" cy="480131"/>
          </a:xfrm>
        </p:spPr>
        <p:txBody>
          <a:bodyPr/>
          <a:lstStyle/>
          <a:p>
            <a:r>
              <a:rPr sz="28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Fizikaviy yondashuv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247774" y="1047919"/>
            <a:ext cx="74009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tushunchasi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yondashuvda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ikkita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tufayli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paydo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 algn="just" defTabSz="360000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echimni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 algn="just" defTabSz="360000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natijalarini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baholash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ratifikatsiya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 </a:t>
            </a:r>
          </a:p>
          <a:p>
            <a:pPr algn="just" defTabSz="360000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yondashuv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ma'noga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457200" indent="-457200" algn="just" defTabSz="360000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echim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almashtiriladi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natijada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 defTabSz="360000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echim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paydo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Taxminiy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yechimni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ideal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almashtirish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namuna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xatosini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keltirib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7495" y="359473"/>
            <a:ext cx="4299575" cy="480131"/>
          </a:xfrm>
        </p:spPr>
        <p:txBody>
          <a:bodyPr/>
          <a:lstStyle/>
          <a:p>
            <a:r>
              <a:rPr lang="en-US" sz="2800" b="1" spc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sz="28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iskret modelni sozlash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902156" y="3056659"/>
            <a:ext cx="831272" cy="923330"/>
          </a:xfrm>
          <a:prstGeom prst="rect">
            <a:avLst/>
          </a:prstGeom>
          <a:solidFill>
            <a:srgbClr val="FFC000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Fiz</a:t>
            </a:r>
            <a:r>
              <a:rPr lang="en-US" dirty="0" smtClean="0"/>
              <a:t>                                                  </a:t>
            </a:r>
            <a:r>
              <a:rPr lang="en-US" dirty="0" err="1" smtClean="0"/>
              <a:t>ik</a:t>
            </a:r>
            <a:r>
              <a:rPr lang="en-US" dirty="0" smtClean="0"/>
              <a:t>  </a:t>
            </a:r>
            <a:r>
              <a:rPr lang="en-US" dirty="0" err="1" smtClean="0"/>
              <a:t>tizim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016209" y="3028703"/>
            <a:ext cx="1189511" cy="1200329"/>
          </a:xfrm>
          <a:prstGeom prst="rect">
            <a:avLst/>
          </a:prstGeom>
          <a:solidFill>
            <a:srgbClr val="92D050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Tajriba</a:t>
            </a:r>
            <a:r>
              <a:rPr lang="en-US" dirty="0" smtClean="0"/>
              <a:t>  </a:t>
            </a:r>
            <a:r>
              <a:rPr lang="en-US" dirty="0" err="1" smtClean="0"/>
              <a:t>ma’l</a:t>
            </a:r>
            <a:r>
              <a:rPr lang="en-US" dirty="0" smtClean="0"/>
              <a:t>                                     </a:t>
            </a:r>
            <a:r>
              <a:rPr lang="en-US" dirty="0" err="1" smtClean="0"/>
              <a:t>umotlar</a:t>
            </a:r>
            <a:r>
              <a:rPr lang="en-US" dirty="0" smtClean="0"/>
              <a:t> </a:t>
            </a:r>
            <a:r>
              <a:rPr lang="en-US" dirty="0" err="1" smtClean="0"/>
              <a:t>bazasi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897086" y="3095500"/>
            <a:ext cx="1189511" cy="923330"/>
          </a:xfrm>
          <a:prstGeom prst="rect">
            <a:avLst/>
          </a:prstGeom>
          <a:solidFill>
            <a:srgbClr val="00B0F0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Diskret</a:t>
            </a:r>
            <a:r>
              <a:rPr lang="en-US" dirty="0" smtClean="0"/>
              <a:t>  </a:t>
            </a:r>
            <a:r>
              <a:rPr lang="en-US" dirty="0" smtClean="0"/>
              <a:t>m                         </a:t>
            </a:r>
            <a:r>
              <a:rPr lang="en-US" dirty="0" err="1" smtClean="0"/>
              <a:t>odel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245803" y="3083625"/>
            <a:ext cx="1189511" cy="923330"/>
          </a:xfrm>
          <a:prstGeom prst="rect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Diskret</a:t>
            </a:r>
            <a:r>
              <a:rPr lang="en-US" dirty="0" smtClean="0"/>
              <a:t>   </a:t>
            </a:r>
            <a:r>
              <a:rPr lang="en-US" dirty="0" smtClean="0"/>
              <a:t>y                      </a:t>
            </a:r>
            <a:r>
              <a:rPr lang="en-US" dirty="0" err="1" smtClean="0"/>
              <a:t>echilmar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>
            <a:off x="4271901" y="3434690"/>
            <a:ext cx="581891" cy="273133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                       </a:t>
            </a:r>
            <a:endParaRPr lang="ru-RU" dirty="0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rot="10800000" flipV="1">
            <a:off x="2276475" y="4355892"/>
            <a:ext cx="4567054" cy="6370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endCxn id="14" idx="2"/>
          </p:cNvCxnSpPr>
          <p:nvPr/>
        </p:nvCxnSpPr>
        <p:spPr>
          <a:xfrm rot="16200000" flipV="1">
            <a:off x="6678274" y="4169241"/>
            <a:ext cx="327539" cy="29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5400000" flipH="1" flipV="1">
            <a:off x="2104596" y="4235842"/>
            <a:ext cx="346112" cy="2140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241964" y="4476999"/>
            <a:ext cx="292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Modellashtirish</a:t>
            </a:r>
            <a:r>
              <a:rPr lang="en-US" dirty="0" smtClean="0"/>
              <a:t> </a:t>
            </a:r>
            <a:r>
              <a:rPr lang="en-US" dirty="0" err="1" smtClean="0"/>
              <a:t>xatosi</a:t>
            </a:r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1333914" y="1148136"/>
            <a:ext cx="6361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yaxshiroq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kelishi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diskret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sozlash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takomillashtirish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qo’llaniladi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71624" y="5276850"/>
            <a:ext cx="64865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Каримов И.Т. Общие понятия и классификация задач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вычислительной механики. ЭУК «Строительная механика»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https://stroitmeh.ru/lect65.htm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6585" y="362620"/>
            <a:ext cx="4845557" cy="480131"/>
          </a:xfrm>
        </p:spPr>
        <p:txBody>
          <a:bodyPr/>
          <a:lstStyle/>
          <a:p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Matematik-fizik </a:t>
            </a:r>
            <a:r>
              <a:rPr sz="2800" b="1" spc="-5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yondashuv</a:t>
            </a:r>
            <a:endParaRPr lang="ru-RU" sz="2800" b="1" spc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104" y="6211669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0790B9-F497-4CF9-8D08-07AF6A290D74}" type="slidenum">
              <a:rPr lang="en-US" sz="36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lang="ru-RU" b="1" dirty="0"/>
          </a:p>
        </p:txBody>
      </p:sp>
      <p:sp>
        <p:nvSpPr>
          <p:cNvPr id="1030" name="AutoShape 6" descr="значок эксперимента иллюстрация вектора. иллюстрации насчитывающей  эксперимент - 27199165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Химический опыт - векторные изображения, Химический опыт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Experimento - Iconos gratis de educa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cono de experimento Imágenes vectoriales de stock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signos matematicos - Buscar con Google | Desenhos de matematica, Simbolo  matematica, Conjunto dos numeros natura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295762" y="1025057"/>
            <a:ext cx="7214950" cy="420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CEU/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MKEga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fizikaviy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yondashuvlar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bir-birini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istisno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qilmaydi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balki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bir-birini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to'ldiradi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2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yondashuv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samolyotlar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kemalar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kabi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murakkab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tizimlarining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chiqishda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birinchi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2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yondashuv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keyinchalik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paydo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narsalar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qatorida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umume'tirof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kuch-quvvat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doirasidan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tashqarida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fanlararo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CEU/ MKE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zarur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nazariy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ta'minlagan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8183" y="344276"/>
            <a:ext cx="1527982" cy="535531"/>
          </a:xfrm>
        </p:spPr>
        <p:txBody>
          <a:bodyPr/>
          <a:lstStyle/>
          <a:p>
            <a:r>
              <a:rPr sz="32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Xulosa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7678" y="6080167"/>
            <a:ext cx="55656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35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96453" y="1200215"/>
            <a:ext cx="775334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romanUcPeriod"/>
            </a:pP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fundamental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fan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3</a:t>
            </a:r>
            <a:r>
              <a:rPr lang="ru-RU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ta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qismga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bo'linishi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12800" indent="-457200">
              <a:spcAft>
                <a:spcPts val="600"/>
              </a:spcAft>
            </a:pP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	a)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nazariy</a:t>
            </a:r>
            <a:r>
              <a:rPr lang="ru-RU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812800" indent="-457200">
              <a:spcAft>
                <a:spcPts val="600"/>
              </a:spcAft>
            </a:pP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	b)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ru-RU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mexanika</a:t>
            </a:r>
            <a:endParaRPr lang="en-US" sz="2400" spc="-5" dirty="0" smtClean="0">
              <a:latin typeface="Arial" pitchFamily="34" charset="0"/>
              <a:cs typeface="Arial" pitchFamily="34" charset="0"/>
            </a:endParaRPr>
          </a:p>
          <a:p>
            <a:pPr marL="812800" indent="-457200">
              <a:spcAft>
                <a:spcPts val="600"/>
              </a:spcAft>
            </a:pP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	c)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romanUcPeriod" startAt="2"/>
            </a:pP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Mexhanika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fannining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rivojlanish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 4 </a:t>
            </a:r>
            <a:r>
              <a:rPr lang="en-US" sz="2400" spc="-5" dirty="0" err="1" smtClean="0">
                <a:latin typeface="Arial" pitchFamily="34" charset="0"/>
                <a:cs typeface="Arial" pitchFamily="34" charset="0"/>
              </a:rPr>
              <a:t>bosqichi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514350" indent="20638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Kuzatuv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14350" indent="20638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Tajriba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14350" indent="20638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Nazariy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14350" indent="20638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8183" y="344276"/>
            <a:ext cx="1527982" cy="535531"/>
          </a:xfrm>
        </p:spPr>
        <p:txBody>
          <a:bodyPr/>
          <a:lstStyle/>
          <a:p>
            <a:r>
              <a:rPr sz="32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Xulosa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7678" y="6080167"/>
            <a:ext cx="55656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36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96453" y="1200215"/>
            <a:ext cx="7753349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romanUcPeriod" startAt="3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nazariy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teoremalari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hodisalarning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ilmiy-tadqiqot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shakllantirish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shug'ullanadi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514350" indent="-514350">
              <a:spcAft>
                <a:spcPts val="600"/>
              </a:spcAft>
              <a:buFont typeface="+mj-lt"/>
              <a:buAutoNum type="romanUcPeriod" startAt="3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mashinalarida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orqali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o'ziga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xos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514350" indent="-514350">
              <a:spcAft>
                <a:spcPts val="600"/>
              </a:spcAft>
              <a:buFont typeface="+mj-lt"/>
              <a:buAutoNum type="romanUcPeriod" startAt="3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Tizimlar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makroskopik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funktsiyalarni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ko'rsatadigan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tabiiy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sun'iy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narsalar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shug'ullanadi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514350" indent="-514350">
              <a:spcAft>
                <a:spcPts val="600"/>
              </a:spcAft>
              <a:buFont typeface="+mj-lt"/>
              <a:buAutoNum type="romanUcPeriod" startAt="3"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8183" y="344276"/>
            <a:ext cx="1527982" cy="535531"/>
          </a:xfrm>
        </p:spPr>
        <p:txBody>
          <a:bodyPr/>
          <a:lstStyle/>
          <a:p>
            <a:r>
              <a:rPr sz="32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Xulosa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7678" y="6080167"/>
            <a:ext cx="55656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37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96453" y="1200215"/>
            <a:ext cx="7753349" cy="3954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26415" indent="-514350">
              <a:buSzPct val="112000"/>
              <a:buFont typeface="+mj-lt"/>
              <a:buAutoNum type="romanUcPeriod" startAt="6"/>
              <a:tabLst>
                <a:tab pos="368300" algn="l"/>
              </a:tabLst>
            </a:pPr>
            <a:r>
              <a:rPr lang="en-US" sz="2400" spc="-5" dirty="0" err="1" smtClean="0">
                <a:latin typeface="Times New Roman"/>
                <a:cs typeface="Times New Roman"/>
              </a:rPr>
              <a:t>Mashinasozlik</a:t>
            </a:r>
            <a:r>
              <a:rPr lang="en-US" sz="2400" spc="9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mahsulotlarini</a:t>
            </a:r>
            <a:r>
              <a:rPr lang="en-US" sz="2400" spc="9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loyihalashda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muhandislik</a:t>
            </a:r>
            <a:r>
              <a:rPr lang="en-US" sz="2400" spc="-5" dirty="0" smtClean="0">
                <a:latin typeface="Times New Roman"/>
                <a:cs typeface="Times New Roman"/>
              </a:rPr>
              <a:t>     </a:t>
            </a:r>
            <a:r>
              <a:rPr lang="en-US" sz="2400" spc="-5" dirty="0" err="1" smtClean="0">
                <a:latin typeface="Times New Roman"/>
                <a:cs typeface="Times New Roman"/>
              </a:rPr>
              <a:t>tahlilning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avtomatlashtirilgan</a:t>
            </a:r>
            <a:r>
              <a:rPr lang="en-US" sz="2400" spc="7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tizimlari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qo’llaniladi</a:t>
            </a:r>
            <a:r>
              <a:rPr lang="en-US" sz="2400" spc="-5" dirty="0" smtClean="0">
                <a:latin typeface="Times New Roman"/>
                <a:cs typeface="Times New Roman"/>
              </a:rPr>
              <a:t>.</a:t>
            </a:r>
            <a:endParaRPr lang="en-US" sz="2400" dirty="0" smtClean="0">
              <a:latin typeface="Times New Roman"/>
              <a:cs typeface="Times New Roman"/>
            </a:endParaRPr>
          </a:p>
          <a:p>
            <a:pPr marL="566375" marR="1021715" indent="-514350">
              <a:lnSpc>
                <a:spcPct val="102499"/>
              </a:lnSpc>
              <a:spcBef>
                <a:spcPts val="1200"/>
              </a:spcBef>
              <a:buFont typeface="+mj-lt"/>
              <a:buAutoNum type="romanUcPeriod" startAt="6"/>
              <a:tabLst>
                <a:tab pos="419734" algn="l"/>
              </a:tabLst>
            </a:pPr>
            <a:r>
              <a:rPr lang="en-US" sz="2400" spc="-5" dirty="0" err="1" smtClean="0">
                <a:latin typeface="Times New Roman"/>
                <a:cs typeface="Times New Roman"/>
              </a:rPr>
              <a:t>Muhandislik</a:t>
            </a:r>
            <a:r>
              <a:rPr lang="en-US" sz="2400" spc="4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tahlil</a:t>
            </a:r>
            <a:r>
              <a:rPr lang="en-US" sz="2400" spc="3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dasturlarini</a:t>
            </a:r>
            <a:r>
              <a:rPr lang="en-US" sz="2400" spc="7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shartli</a:t>
            </a:r>
            <a:r>
              <a:rPr lang="en-US" sz="2400" spc="5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smtClean="0">
                <a:latin typeface="Times New Roman"/>
                <a:cs typeface="Times New Roman"/>
              </a:rPr>
              <a:t>4ta </a:t>
            </a:r>
            <a:r>
              <a:rPr lang="en-US" sz="2400" spc="-61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asosiy</a:t>
            </a:r>
            <a:r>
              <a:rPr lang="en-US" sz="2400" spc="2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guruhlarga</a:t>
            </a:r>
            <a:r>
              <a:rPr lang="en-US" sz="2400" spc="2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ajratish</a:t>
            </a:r>
            <a:r>
              <a:rPr lang="en-US" sz="2400" spc="55" dirty="0" smtClean="0">
                <a:latin typeface="Times New Roman"/>
                <a:cs typeface="Times New Roman"/>
              </a:rPr>
              <a:t> </a:t>
            </a:r>
            <a:r>
              <a:rPr lang="en-US" sz="2400" spc="-10" dirty="0" err="1" smtClean="0">
                <a:latin typeface="Times New Roman"/>
                <a:cs typeface="Times New Roman"/>
              </a:rPr>
              <a:t>mumkin</a:t>
            </a:r>
            <a:r>
              <a:rPr lang="en-US" sz="2400" spc="-10" dirty="0" smtClean="0">
                <a:latin typeface="Times New Roman"/>
                <a:cs typeface="Times New Roman"/>
              </a:rPr>
              <a:t>:</a:t>
            </a:r>
            <a:endParaRPr lang="en-US" sz="2400" dirty="0" smtClean="0">
              <a:latin typeface="Times New Roman"/>
              <a:cs typeface="Times New Roman"/>
            </a:endParaRPr>
          </a:p>
          <a:p>
            <a:pPr marL="1441450" marR="1931670" indent="-514350">
              <a:lnSpc>
                <a:spcPct val="100000"/>
              </a:lnSpc>
            </a:pPr>
            <a:r>
              <a:rPr lang="en-US" sz="2400" spc="-5" dirty="0" smtClean="0">
                <a:latin typeface="Times New Roman"/>
                <a:cs typeface="Times New Roman"/>
              </a:rPr>
              <a:t>1</a:t>
            </a:r>
            <a:r>
              <a:rPr lang="en-US" sz="2400" spc="-5" dirty="0" smtClean="0">
                <a:latin typeface="Times New Roman"/>
                <a:cs typeface="Times New Roman"/>
              </a:rPr>
              <a:t>)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Dasturiy</a:t>
            </a:r>
            <a:r>
              <a:rPr lang="en-US" sz="2400" spc="2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ta'minot</a:t>
            </a:r>
            <a:r>
              <a:rPr lang="en-US" sz="2400" spc="4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dizayn</a:t>
            </a:r>
            <a:r>
              <a:rPr lang="en-US" sz="2400" spc="1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tizimlari</a:t>
            </a:r>
            <a:endParaRPr lang="en-US" sz="2400" spc="-5" dirty="0" smtClean="0">
              <a:latin typeface="Times New Roman"/>
              <a:cs typeface="Times New Roman"/>
            </a:endParaRPr>
          </a:p>
          <a:p>
            <a:pPr marL="1441450" marR="1931670" indent="-514350">
              <a:lnSpc>
                <a:spcPct val="100000"/>
              </a:lnSpc>
            </a:pPr>
            <a:r>
              <a:rPr lang="en-US" sz="2400" spc="-5" dirty="0" smtClean="0">
                <a:latin typeface="Times New Roman"/>
                <a:cs typeface="Times New Roman"/>
              </a:rPr>
              <a:t>2)</a:t>
            </a:r>
            <a:r>
              <a:rPr lang="en-US" sz="2400" spc="-1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smtClean="0">
                <a:latin typeface="Times New Roman"/>
                <a:cs typeface="Times New Roman"/>
              </a:rPr>
              <a:t>Universal</a:t>
            </a:r>
            <a:r>
              <a:rPr lang="en-US" sz="2400" spc="4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tahlil</a:t>
            </a:r>
            <a:r>
              <a:rPr lang="en-US" sz="2400" spc="2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dasturlari</a:t>
            </a:r>
            <a:endParaRPr lang="en-US" sz="2400" spc="-5" dirty="0" smtClean="0">
              <a:latin typeface="Times New Roman"/>
              <a:cs typeface="Times New Roman"/>
            </a:endParaRPr>
          </a:p>
          <a:p>
            <a:pPr marL="1441450" marR="1931670" indent="-514350">
              <a:lnSpc>
                <a:spcPct val="100000"/>
              </a:lnSpc>
            </a:pPr>
            <a:r>
              <a:rPr lang="en-US" sz="2400" spc="-5" dirty="0" smtClean="0">
                <a:latin typeface="Times New Roman"/>
                <a:cs typeface="Times New Roman"/>
              </a:rPr>
              <a:t>3) </a:t>
            </a:r>
            <a:r>
              <a:rPr lang="en-US" sz="2400" spc="-5" dirty="0" err="1" smtClean="0">
                <a:latin typeface="Times New Roman"/>
                <a:cs typeface="Times New Roman"/>
              </a:rPr>
              <a:t>Ixtisoslashtirilgan</a:t>
            </a:r>
            <a:r>
              <a:rPr lang="en-US" sz="2400" spc="7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tahlil</a:t>
            </a:r>
            <a:r>
              <a:rPr lang="en-US" sz="2400" spc="4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dasturlari</a:t>
            </a:r>
            <a:endParaRPr lang="en-US" sz="2400" spc="-5" dirty="0" smtClean="0">
              <a:latin typeface="Times New Roman"/>
              <a:cs typeface="Times New Roman"/>
            </a:endParaRPr>
          </a:p>
          <a:p>
            <a:pPr marL="1441450" marR="1931670" indent="-514350">
              <a:lnSpc>
                <a:spcPct val="100000"/>
              </a:lnSpc>
            </a:pPr>
            <a:r>
              <a:rPr lang="en-US" sz="2400" spc="-5" dirty="0" smtClean="0">
                <a:latin typeface="Times New Roman"/>
                <a:cs typeface="Times New Roman"/>
              </a:rPr>
              <a:t>4) </a:t>
            </a:r>
            <a:r>
              <a:rPr lang="en-US" sz="2400" spc="-5" dirty="0" err="1" smtClean="0">
                <a:latin typeface="Times New Roman"/>
                <a:cs typeface="Times New Roman"/>
              </a:rPr>
              <a:t>Boshqaruv</a:t>
            </a:r>
            <a:r>
              <a:rPr lang="en-US" sz="2400" spc="2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tizimlarini</a:t>
            </a:r>
            <a:r>
              <a:rPr lang="en-US" sz="2400" spc="7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tahlil</a:t>
            </a:r>
            <a:r>
              <a:rPr lang="en-US" sz="2400" spc="4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qilish</a:t>
            </a:r>
            <a:r>
              <a:rPr lang="en-US" sz="2400" spc="2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dasturlari</a:t>
            </a:r>
            <a:r>
              <a:rPr lang="en-US" sz="2400" spc="-5" dirty="0" smtClean="0">
                <a:latin typeface="Times New Roman"/>
                <a:cs typeface="Times New Roman"/>
              </a:rPr>
              <a:t>.</a:t>
            </a:r>
          </a:p>
          <a:p>
            <a:pPr marL="514350" indent="-514350">
              <a:spcAft>
                <a:spcPts val="60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0598" y="368027"/>
            <a:ext cx="3464410" cy="535531"/>
          </a:xfrm>
        </p:spPr>
        <p:txBody>
          <a:bodyPr/>
          <a:lstStyle/>
          <a:p>
            <a:r>
              <a:rPr sz="32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Nazorat savollar 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04562" y="6285536"/>
            <a:ext cx="55656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38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104404" y="1096848"/>
            <a:ext cx="74591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548005" indent="-34353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6235" algn="l"/>
              </a:tabLst>
            </a:pPr>
            <a:r>
              <a:rPr lang="en-US" sz="2400" dirty="0" err="1" smtClean="0">
                <a:latin typeface="Times New Roman"/>
                <a:cs typeface="Times New Roman"/>
              </a:rPr>
              <a:t>Muhandislik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spc="-30" dirty="0" err="1" smtClean="0">
                <a:latin typeface="Times New Roman"/>
                <a:cs typeface="Times New Roman"/>
              </a:rPr>
              <a:t>Tahlil</a:t>
            </a:r>
            <a:r>
              <a:rPr lang="en-US" sz="2400" spc="-3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Maqsadlari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spc="-140" dirty="0" err="1" smtClean="0">
                <a:latin typeface="Times New Roman"/>
                <a:cs typeface="Times New Roman"/>
              </a:rPr>
              <a:t>Va</a:t>
            </a:r>
            <a:r>
              <a:rPr lang="en-US" sz="2400" spc="-140" dirty="0" smtClean="0">
                <a:latin typeface="Times New Roman"/>
                <a:cs typeface="Times New Roman"/>
              </a:rPr>
              <a:t> </a:t>
            </a:r>
            <a:r>
              <a:rPr lang="en-US" sz="2400" spc="-30" dirty="0" err="1" smtClean="0">
                <a:latin typeface="Times New Roman"/>
                <a:cs typeface="Times New Roman"/>
              </a:rPr>
              <a:t>Vazifalari</a:t>
            </a:r>
            <a:r>
              <a:rPr lang="en-US" sz="2400" spc="-30" dirty="0" smtClean="0">
                <a:latin typeface="Times New Roman"/>
                <a:cs typeface="Times New Roman"/>
              </a:rPr>
              <a:t>                 </a:t>
            </a:r>
            <a:r>
              <a:rPr lang="en-US" sz="2400" spc="-5" dirty="0" err="1" smtClean="0">
                <a:latin typeface="Times New Roman"/>
                <a:cs typeface="Times New Roman"/>
              </a:rPr>
              <a:t>nimalardan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85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iborat</a:t>
            </a:r>
            <a:r>
              <a:rPr lang="en-US" sz="2400" dirty="0" smtClean="0">
                <a:latin typeface="Times New Roman"/>
                <a:cs typeface="Times New Roman"/>
              </a:rPr>
              <a:t>?</a:t>
            </a:r>
          </a:p>
          <a:p>
            <a:pPr marL="355600" marR="420370" indent="-343535">
              <a:lnSpc>
                <a:spcPct val="100000"/>
              </a:lnSpc>
              <a:buAutoNum type="arabicPeriod"/>
              <a:tabLst>
                <a:tab pos="356235" algn="l"/>
                <a:tab pos="4625975" algn="l"/>
              </a:tabLst>
            </a:pPr>
            <a:r>
              <a:rPr lang="en-US" sz="2400" spc="-15" dirty="0" err="1" smtClean="0">
                <a:latin typeface="Times New Roman"/>
                <a:cs typeface="Times New Roman"/>
              </a:rPr>
              <a:t>Avtomatlashtirilgan</a:t>
            </a:r>
            <a:r>
              <a:rPr lang="en-US" sz="2400" spc="-1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Muhandislik</a:t>
            </a:r>
            <a:r>
              <a:rPr lang="en-US" sz="2400" spc="-55" dirty="0" smtClean="0">
                <a:latin typeface="Times New Roman"/>
                <a:cs typeface="Times New Roman"/>
              </a:rPr>
              <a:t> </a:t>
            </a:r>
            <a:r>
              <a:rPr lang="en-US" sz="2400" spc="-30" dirty="0" err="1" smtClean="0">
                <a:latin typeface="Times New Roman"/>
                <a:cs typeface="Times New Roman"/>
              </a:rPr>
              <a:t>Tahlil</a:t>
            </a:r>
            <a:r>
              <a:rPr lang="en-US" sz="2400" spc="-65" dirty="0" smtClean="0">
                <a:latin typeface="Times New Roman"/>
                <a:cs typeface="Times New Roman"/>
              </a:rPr>
              <a:t> </a:t>
            </a:r>
            <a:r>
              <a:rPr lang="en-US" sz="2400" spc="-10" dirty="0" err="1" smtClean="0">
                <a:latin typeface="Times New Roman"/>
                <a:cs typeface="Times New Roman"/>
              </a:rPr>
              <a:t>Tizimlarining</a:t>
            </a:r>
            <a:r>
              <a:rPr lang="en-US" sz="2400" spc="-40" dirty="0" smtClean="0">
                <a:latin typeface="Times New Roman"/>
                <a:cs typeface="Times New Roman"/>
              </a:rPr>
              <a:t>           </a:t>
            </a:r>
            <a:r>
              <a:rPr lang="en-US" sz="2400" dirty="0" err="1" smtClean="0">
                <a:latin typeface="Times New Roman"/>
                <a:cs typeface="Times New Roman"/>
              </a:rPr>
              <a:t>guruhi</a:t>
            </a:r>
            <a:r>
              <a:rPr lang="en-US" sz="2400" spc="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nimalardan</a:t>
            </a:r>
            <a:r>
              <a:rPr lang="en-US" sz="2400" spc="-5" dirty="0" smtClean="0">
                <a:latin typeface="Times New Roman"/>
                <a:cs typeface="Times New Roman"/>
              </a:rPr>
              <a:t>  </a:t>
            </a:r>
            <a:r>
              <a:rPr lang="en-US" sz="2400" dirty="0" err="1" smtClean="0">
                <a:latin typeface="Times New Roman"/>
                <a:cs typeface="Times New Roman"/>
              </a:rPr>
              <a:t>iborat</a:t>
            </a:r>
            <a:r>
              <a:rPr lang="en-US" sz="2400" dirty="0" smtClean="0">
                <a:latin typeface="Times New Roman"/>
                <a:cs typeface="Times New Roman"/>
              </a:rPr>
              <a:t>?</a:t>
            </a: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lang="en-US" sz="2400" spc="-5" dirty="0" smtClean="0">
                <a:latin typeface="Times New Roman"/>
                <a:cs typeface="Times New Roman"/>
              </a:rPr>
              <a:t>CAE</a:t>
            </a:r>
            <a:r>
              <a:rPr lang="en-US" sz="2400" spc="-1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dasturlarining</a:t>
            </a:r>
            <a:r>
              <a:rPr lang="en-US" sz="2400" spc="-45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xarakterli</a:t>
            </a:r>
            <a:r>
              <a:rPr lang="en-US" sz="2400" spc="-5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xususiyatlari</a:t>
            </a:r>
            <a:r>
              <a:rPr lang="en-US" sz="2400" dirty="0" smtClean="0">
                <a:latin typeface="Times New Roman"/>
                <a:cs typeface="Times New Roman"/>
              </a:rPr>
              <a:t>?</a:t>
            </a:r>
          </a:p>
          <a:p>
            <a:pPr marL="355600" marR="508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lang="en-US" sz="2400" spc="-5" dirty="0" smtClean="0">
                <a:latin typeface="Times New Roman"/>
                <a:cs typeface="Times New Roman"/>
              </a:rPr>
              <a:t>CAE </a:t>
            </a:r>
            <a:r>
              <a:rPr lang="en-US" sz="2400" spc="-5" dirty="0" err="1" smtClean="0">
                <a:latin typeface="Times New Roman"/>
                <a:cs typeface="Times New Roman"/>
              </a:rPr>
              <a:t>avtomatlashtirilgan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8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muhandislik</a:t>
            </a:r>
            <a:r>
              <a:rPr lang="en-US" sz="2400" spc="-1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tahlil</a:t>
            </a:r>
            <a:r>
              <a:rPr lang="en-US" sz="2400" spc="-3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tizimlariga</a:t>
            </a:r>
            <a:r>
              <a:rPr lang="en-US" sz="2400" spc="-35" dirty="0" smtClean="0">
                <a:latin typeface="Times New Roman"/>
                <a:cs typeface="Times New Roman"/>
              </a:rPr>
              <a:t>     </a:t>
            </a:r>
            <a:r>
              <a:rPr lang="en-US" sz="2400" spc="-5" dirty="0" err="1" smtClean="0">
                <a:latin typeface="Times New Roman"/>
                <a:cs typeface="Times New Roman"/>
              </a:rPr>
              <a:t>misollar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keltiring</a:t>
            </a:r>
            <a:r>
              <a:rPr lang="en-US" sz="2400" spc="-5" dirty="0" smtClean="0">
                <a:latin typeface="Times New Roman"/>
                <a:cs typeface="Times New Roman"/>
              </a:rPr>
              <a:t>.</a:t>
            </a:r>
            <a:endParaRPr lang="en-US" sz="2400" dirty="0" smtClean="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lang="en-US" sz="2400" dirty="0" smtClean="0">
                <a:latin typeface="Times New Roman"/>
                <a:cs typeface="Times New Roman"/>
              </a:rPr>
              <a:t>KMT </a:t>
            </a:r>
            <a:r>
              <a:rPr lang="en-US" sz="2400" dirty="0" err="1" smtClean="0">
                <a:latin typeface="Times New Roman"/>
                <a:cs typeface="Times New Roman"/>
              </a:rPr>
              <a:t>ning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matematik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tamoyillari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nimaga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asoslangan</a:t>
            </a:r>
            <a:r>
              <a:rPr lang="en-US" sz="2400" spc="-5" dirty="0" smtClean="0">
                <a:latin typeface="Times New Roman"/>
                <a:cs typeface="Times New Roman"/>
              </a:rPr>
              <a:t>?</a:t>
            </a: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lang="en-US" sz="2400" spc="-5" dirty="0" smtClean="0">
                <a:latin typeface="Times New Roman"/>
                <a:cs typeface="Times New Roman"/>
              </a:rPr>
              <a:t>CEU/MKE </a:t>
            </a:r>
            <a:r>
              <a:rPr lang="en-US" sz="2400" spc="-5" dirty="0" err="1" smtClean="0">
                <a:latin typeface="Times New Roman"/>
                <a:cs typeface="Times New Roman"/>
              </a:rPr>
              <a:t>kaysi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tamoyillar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asosida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tuzilgan</a:t>
            </a:r>
            <a:r>
              <a:rPr lang="en-US" sz="2400" spc="-5" dirty="0" smtClean="0">
                <a:latin typeface="Times New Roman"/>
                <a:cs typeface="Times New Roman"/>
              </a:rPr>
              <a:t>?</a:t>
            </a:r>
          </a:p>
          <a:p>
            <a:pPr marL="355600" marR="696595" indent="-343535">
              <a:lnSpc>
                <a:spcPct val="100000"/>
              </a:lnSpc>
              <a:buAutoNum type="arabicPeriod" startAt="7"/>
              <a:tabLst>
                <a:tab pos="356235" algn="l"/>
              </a:tabLst>
            </a:pPr>
            <a:r>
              <a:rPr lang="en-US" sz="2400" spc="-5" dirty="0" smtClean="0">
                <a:latin typeface="Times New Roman"/>
                <a:cs typeface="Times New Roman"/>
              </a:rPr>
              <a:t>ANSYS</a:t>
            </a:r>
            <a:r>
              <a:rPr lang="en-US" sz="2400" spc="3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va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Kompas</a:t>
            </a:r>
            <a:r>
              <a:rPr lang="en-US" sz="2400" spc="2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smtClean="0">
                <a:latin typeface="Times New Roman"/>
                <a:cs typeface="Times New Roman"/>
              </a:rPr>
              <a:t>3D</a:t>
            </a:r>
            <a:r>
              <a:rPr lang="en-US" sz="2400" spc="-1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dasturlarida</a:t>
            </a:r>
            <a:r>
              <a:rPr lang="en-US" sz="2400" spc="-5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muhandislik</a:t>
            </a:r>
            <a:r>
              <a:rPr lang="en-US" sz="2400" spc="-5" dirty="0" smtClean="0">
                <a:latin typeface="Times New Roman"/>
                <a:cs typeface="Times New Roman"/>
              </a:rPr>
              <a:t>      </a:t>
            </a:r>
            <a:r>
              <a:rPr lang="en-US" sz="2400" dirty="0" err="1" smtClean="0">
                <a:latin typeface="Times New Roman"/>
                <a:cs typeface="Times New Roman"/>
              </a:rPr>
              <a:t>tahlil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spc="-58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qismlari</a:t>
            </a:r>
            <a:r>
              <a:rPr lang="en-US" sz="2400" spc="-2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mavjudmi</a:t>
            </a:r>
            <a:r>
              <a:rPr lang="en-US" sz="2400" spc="15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va</a:t>
            </a:r>
            <a:r>
              <a:rPr lang="en-US" sz="2400" spc="-1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nimalardan</a:t>
            </a:r>
            <a:r>
              <a:rPr lang="en-US" sz="2400" spc="-15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iborat</a:t>
            </a:r>
            <a:r>
              <a:rPr lang="en-US" sz="2400" dirty="0" smtClean="0">
                <a:latin typeface="Times New Roman"/>
                <a:cs typeface="Times New Roman"/>
              </a:rPr>
              <a:t>?</a:t>
            </a:r>
          </a:p>
          <a:p>
            <a:pPr marL="355600" indent="-343535">
              <a:lnSpc>
                <a:spcPct val="100000"/>
              </a:lnSpc>
              <a:spcBef>
                <a:spcPts val="5"/>
              </a:spcBef>
              <a:buAutoNum type="arabicPeriod" startAt="7"/>
              <a:tabLst>
                <a:tab pos="356235" algn="l"/>
              </a:tabLst>
            </a:pPr>
            <a:r>
              <a:rPr lang="en-US" sz="2400" dirty="0" err="1" smtClean="0">
                <a:latin typeface="Times New Roman"/>
                <a:cs typeface="Times New Roman"/>
              </a:rPr>
              <a:t>Dasturiy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ta'minot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dizayn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tizimlari</a:t>
            </a:r>
            <a:r>
              <a:rPr lang="en-US" sz="2400" spc="-2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afzalliklari</a:t>
            </a:r>
            <a:r>
              <a:rPr lang="en-US" sz="2400" spc="-30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nimada</a:t>
            </a:r>
            <a:r>
              <a:rPr lang="en-US" sz="2400" spc="-5" dirty="0" smtClean="0">
                <a:latin typeface="Times New Roman"/>
                <a:cs typeface="Times New Roman"/>
              </a:rPr>
              <a:t>?</a:t>
            </a:r>
            <a:endParaRPr lang="en-US" sz="2400" dirty="0" smtClean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7472" y="344276"/>
            <a:ext cx="4820550" cy="535531"/>
          </a:xfrm>
        </p:spPr>
        <p:txBody>
          <a:bodyPr/>
          <a:lstStyle/>
          <a:p>
            <a:r>
              <a:rPr sz="3200" b="1" spc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32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150" y="6330227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39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239363" y="1230858"/>
            <a:ext cx="736171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 indent="-355600">
              <a:spcAft>
                <a:spcPts val="400"/>
              </a:spcAft>
              <a:buFontTx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Singh Y.N.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Matematical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Foundation of Computer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Science. New Delhi: NEW AGE International (P) Limited, PUBLISHERS,  393 pgs.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46088" indent="-355600">
              <a:spcAft>
                <a:spcPts val="400"/>
              </a:spcAft>
              <a:buFontTx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Schwarz Keith Mathematical Foundations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Computing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Preliminary Course Notes. Stanford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University,Fall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2015.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446088" indent="-355600">
              <a:spcAft>
                <a:spcPts val="400"/>
              </a:spcAft>
              <a:buFontTx/>
              <a:buAutoNum type="arabicPeriod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Каримов И.Т. Общие понятия и классификация 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задач вычислительной техники. ЭУК «Строительная механика» </a:t>
            </a:r>
            <a:r>
              <a:rPr lang="en-US" sz="2400" dirty="0" smtClean="0">
                <a:latin typeface="Arial" pitchFamily="34" charset="0"/>
                <a:cs typeface="Arial" pitchFamily="34" charset="0"/>
                <a:hlinkClick r:id="rId2"/>
              </a:rPr>
              <a:t>https://stroitmeh.ru/lect65.htm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46088" indent="-355600">
              <a:spcAft>
                <a:spcPts val="400"/>
              </a:spcAft>
              <a:buFontTx/>
              <a:buAutoNum type="arabicPeriod"/>
            </a:pP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Почепский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О. CAE-система: что за технология,             для чего предназначены CАЕ программы. </a:t>
            </a:r>
            <a:r>
              <a:rPr lang="en-US" sz="2400" dirty="0" smtClean="0">
                <a:latin typeface="Arial" pitchFamily="34" charset="0"/>
                <a:cs typeface="Arial" pitchFamily="34" charset="0"/>
                <a:hlinkClick r:id="rId3"/>
              </a:rPr>
              <a:t>https://www.cleverence.ru/articles/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9244" y="273665"/>
            <a:ext cx="4314001" cy="590931"/>
          </a:xfrm>
        </p:spPr>
        <p:txBody>
          <a:bodyPr/>
          <a:lstStyle/>
          <a:p>
            <a:r>
              <a:rPr sz="3600" b="1" spc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Qayta aloqa uchun</a:t>
            </a:r>
            <a:endParaRPr lang="ru-RU" sz="3600" b="1" spc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40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503848" y="1579418"/>
            <a:ext cx="79348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</a:t>
            </a:r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r>
              <a:rPr lang="ru-RU" sz="5400" dirty="0" smtClean="0"/>
              <a:t> </a:t>
            </a:r>
            <a:endPara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407" y="368915"/>
            <a:ext cx="3915771" cy="480131"/>
          </a:xfrm>
        </p:spPr>
        <p:txBody>
          <a:bodyPr/>
          <a:lstStyle/>
          <a:p>
            <a:r>
              <a:rPr sz="2800" spc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41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118440" y="1209125"/>
            <a:ext cx="1028511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Murojat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b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Farg’ona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politexnika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instituti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</a:p>
          <a:p>
            <a:pPr marL="457200" indent="-457200"/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Mashinasozlik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texnologiyalari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avtomatlashtirish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kafedrasi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t.f.n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dotsent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– </a:t>
            </a:r>
          </a:p>
          <a:p>
            <a:pPr marL="457200" indent="-457200"/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Teshabayev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Anvar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Ergashevich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b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1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1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e-mail: 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ateshabaev1958@gmail.com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Phone: +998 93 252 -6488</a:t>
            </a:r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6236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7">
            <a:extLst>
              <a:ext uri="{FF2B5EF4-FFF2-40B4-BE49-F238E27FC236}">
                <a16:creationId xmlns:a16="http://schemas.microsoft.com/office/drawing/2014/main" xmlns="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2229321" y="2440919"/>
            <a:ext cx="7243451" cy="7179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rahmat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5260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0000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4777</TotalTime>
  <Words>1503</Words>
  <Application>Microsoft Office PowerPoint</Application>
  <PresentationFormat>Произвольный</PresentationFormat>
  <Paragraphs>278</Paragraphs>
  <Slides>42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Office 테마</vt:lpstr>
      <vt:lpstr>Matematical Foundations of                     computional continuum mechanics. The Finite Element Method (FEM)</vt:lpstr>
      <vt:lpstr>Слайд 2</vt:lpstr>
      <vt:lpstr>Ilmiy-amaliy  tadqiqot usullari</vt:lpstr>
      <vt:lpstr>Ilmiy uslubiy jarayon </vt:lpstr>
      <vt:lpstr>Ilmiy Mexanika</vt:lpstr>
      <vt:lpstr>Mexanika rivojlanishi</vt:lpstr>
      <vt:lpstr>Nazariy mexanika</vt:lpstr>
      <vt:lpstr>Amaliy mexanika</vt:lpstr>
      <vt:lpstr>Hisoblash mexanika</vt:lpstr>
      <vt:lpstr>Hisoblash mexanika</vt:lpstr>
      <vt:lpstr>Mikromexanika</vt:lpstr>
      <vt:lpstr>Uzluksiz jismlar mexanikasi.</vt:lpstr>
      <vt:lpstr>Hisoblash mexanikasi</vt:lpstr>
      <vt:lpstr>Tizimlar mexanikasi</vt:lpstr>
      <vt:lpstr>Statik va dinamika mexanika</vt:lpstr>
      <vt:lpstr>Chiziqlilik va chiziqsizlik</vt:lpstr>
      <vt:lpstr>Mexanika raqamli usullari</vt:lpstr>
      <vt:lpstr>Mexanika raqamli usullari</vt:lpstr>
      <vt:lpstr>Mexanika raqamli usullari</vt:lpstr>
      <vt:lpstr>Mexanika raqamli usullari</vt:lpstr>
      <vt:lpstr>Mexanika raqamli usullari</vt:lpstr>
      <vt:lpstr>Mexanika raqamli usullari</vt:lpstr>
      <vt:lpstr>Mexanika raqamli usullari</vt:lpstr>
      <vt:lpstr>Cheklangan elementlar usuli </vt:lpstr>
      <vt:lpstr>CEU/MKE jarayoni </vt:lpstr>
      <vt:lpstr>CEU/MKE jarayoni </vt:lpstr>
      <vt:lpstr>Matematik yondashuv</vt:lpstr>
      <vt:lpstr>Matematik yondashuv</vt:lpstr>
      <vt:lpstr>Matematik yondashuv</vt:lpstr>
      <vt:lpstr>CEU/MKE jarayoni </vt:lpstr>
      <vt:lpstr>Fizikaviy yondashuv</vt:lpstr>
      <vt:lpstr>Fizikaviy yondashuv</vt:lpstr>
      <vt:lpstr>Diskret modelni sozlash</vt:lpstr>
      <vt:lpstr>Matematik-fizik yondashuv</vt:lpstr>
      <vt:lpstr>Xulosa</vt:lpstr>
      <vt:lpstr>Xulosa</vt:lpstr>
      <vt:lpstr>Xulosa</vt:lpstr>
      <vt:lpstr>Nazorat savollar </vt:lpstr>
      <vt:lpstr>Foydalanilgan adabiyotlar</vt:lpstr>
      <vt:lpstr>Qayta aloqa uchun</vt:lpstr>
      <vt:lpstr>Qayta aloqa uchun</vt:lpstr>
      <vt:lpstr>Слайд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Пользователь Windows</cp:lastModifiedBy>
  <cp:revision>279</cp:revision>
  <dcterms:created xsi:type="dcterms:W3CDTF">2021-04-29T04:21:21Z</dcterms:created>
  <dcterms:modified xsi:type="dcterms:W3CDTF">2024-05-22T05:54:47Z</dcterms:modified>
</cp:coreProperties>
</file>