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Default Extension="svg" ContentType="image/sv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8"/>
  </p:notesMasterIdLst>
  <p:handoutMasterIdLst>
    <p:handoutMasterId r:id="rId59"/>
  </p:handoutMasterIdLst>
  <p:sldIdLst>
    <p:sldId id="409" r:id="rId2"/>
    <p:sldId id="257" r:id="rId3"/>
    <p:sldId id="359" r:id="rId4"/>
    <p:sldId id="455" r:id="rId5"/>
    <p:sldId id="420" r:id="rId6"/>
    <p:sldId id="421" r:id="rId7"/>
    <p:sldId id="400" r:id="rId8"/>
    <p:sldId id="402" r:id="rId9"/>
    <p:sldId id="445" r:id="rId10"/>
    <p:sldId id="446" r:id="rId11"/>
    <p:sldId id="443" r:id="rId12"/>
    <p:sldId id="407" r:id="rId13"/>
    <p:sldId id="453" r:id="rId14"/>
    <p:sldId id="408" r:id="rId15"/>
    <p:sldId id="419" r:id="rId16"/>
    <p:sldId id="406" r:id="rId17"/>
    <p:sldId id="452" r:id="rId18"/>
    <p:sldId id="451" r:id="rId19"/>
    <p:sldId id="444" r:id="rId20"/>
    <p:sldId id="404" r:id="rId21"/>
    <p:sldId id="447" r:id="rId22"/>
    <p:sldId id="413" r:id="rId23"/>
    <p:sldId id="418" r:id="rId24"/>
    <p:sldId id="410" r:id="rId25"/>
    <p:sldId id="450" r:id="rId26"/>
    <p:sldId id="422" r:id="rId27"/>
    <p:sldId id="423" r:id="rId28"/>
    <p:sldId id="424" r:id="rId29"/>
    <p:sldId id="426" r:id="rId30"/>
    <p:sldId id="425" r:id="rId31"/>
    <p:sldId id="427" r:id="rId32"/>
    <p:sldId id="428" r:id="rId33"/>
    <p:sldId id="429" r:id="rId34"/>
    <p:sldId id="430" r:id="rId35"/>
    <p:sldId id="431" r:id="rId36"/>
    <p:sldId id="432" r:id="rId37"/>
    <p:sldId id="433" r:id="rId38"/>
    <p:sldId id="434" r:id="rId39"/>
    <p:sldId id="435" r:id="rId40"/>
    <p:sldId id="436" r:id="rId41"/>
    <p:sldId id="441" r:id="rId42"/>
    <p:sldId id="442" r:id="rId43"/>
    <p:sldId id="440" r:id="rId44"/>
    <p:sldId id="449" r:id="rId45"/>
    <p:sldId id="437" r:id="rId46"/>
    <p:sldId id="439" r:id="rId47"/>
    <p:sldId id="401" r:id="rId48"/>
    <p:sldId id="397" r:id="rId49"/>
    <p:sldId id="416" r:id="rId50"/>
    <p:sldId id="309" r:id="rId51"/>
    <p:sldId id="310" r:id="rId52"/>
    <p:sldId id="438" r:id="rId53"/>
    <p:sldId id="356" r:id="rId54"/>
    <p:sldId id="312" r:id="rId55"/>
    <p:sldId id="313" r:id="rId56"/>
    <p:sldId id="284" r:id="rId5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175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492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pPr/>
              <a:t>2024-05-30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D67F6F-08BE-46EA-863E-0DEFBEDE6117}" type="datetimeFigureOut">
              <a:rPr lang="ru-RU" smtClean="0"/>
              <a:pPr/>
              <a:t>30.05.2024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73EC6-7969-47D3-9D27-271F75F8DED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=""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=""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=""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=""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=""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=""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=""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=""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=""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=""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=""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=""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=""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=""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=""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=""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=""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=""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=""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=""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=""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=""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=""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=""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=""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=""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=""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=""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=""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=""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pPr/>
              <a:t>2024-05-30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scadsoft.com/help/SCAD/Theory/ru/Theory1049_rtf/Convergence_of_FEM.htm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dipro.ru/vvedenie-v-metod-konechnykh-elementov/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dipro.ru/vvedenie-v-metod-konechnykh-elementov/" TargetMode="External"/><Relationship Id="rId2" Type="http://schemas.openxmlformats.org/officeDocument/2006/relationships/hyperlink" Target="https://www.g2.com/articles/finite-element-analysis" TargetMode="Externa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aeaid.com/our-cae-tools.html" TargetMode="Externa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www.sphinxworldbiz.com/wp-content/uploads/2020/02/Untitled-attachment-00007.jpg" TargetMode="Externa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researchgate.net/publication/228874904_Teaching_Finite_Element_Analysis_for_Design_Engineers" TargetMode="Externa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researchgate.net/publication/228874904_Teaching_Finite_Element_Analysis_for_Design_Engineers" TargetMode="Externa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phinxworldbiz.com.(a-comprehensive-guide-to-cae-engineering-services-in-india/" TargetMode="Externa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blog.spatial.com/finite-element-modeling" TargetMode="Externa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phinxworldbiz.com.(a-comprehensive-guide-to-cae-engineering-services-in-india/" TargetMode="Externa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fractory.com/finite-element-analysis-software/" TargetMode="Externa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fractory.com/finite-element-analysis" TargetMode="Externa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fractory.com/finite-element-analysis" TargetMode="Externa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euralconcept.com/post/cae-tools-used-in-automotive-industry" TargetMode="Externa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emanticscholar.org/paper/CAE-Process-Automation-Crash-Simulation-Joshi/1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euralconcept.com/post/cae-tools-used-in-automotive-industry" TargetMode="Externa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fractory.com/finite-element-analysis" TargetMode="Externa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s://fractory.com/finite-element-analysis-software/" TargetMode="Externa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fractory.com/finite-element-analysis-software/" TargetMode="Externa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s://fractory.com/finite-element-analysis-software/" TargetMode="Externa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s://fractory.com/finite-element-analysis-software/" TargetMode="Externa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fractory.com/finite-element-analysis-software/" TargetMode="Externa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https://fractory.com/finite-element-analysis-software/" TargetMode="Externa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fractory.com/finite-element-analysis-software/" TargetMode="Externa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s://fractory.com/finite-element-analysis-software/" TargetMode="Externa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s://fractory.com/finite-element-analysis-software/" TargetMode="Externa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s://fractory.com/finite-element-analysis-software/" TargetMode="Externa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https://fractory.com/finite-element-analysis-software/" TargetMode="Externa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hyperlink" Target="https://fractory.com/finite-element-analysis-software/" TargetMode="External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s://fractory.com/finite-element-analysis-software/" TargetMode="Externa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hyperlink" Target="https://fractory.com/finite-element-analysis-software/" TargetMode="External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hyperlink" Target="https://fractory.com/finite-element-analysis-software/" TargetMode="External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2.com/articles/finite-element-analysis" TargetMode="External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s://www.g2.com/articles/finite-element-analysis" TargetMode="External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s://volupe.se/what-you-need-to-know-about-a-cae-program" TargetMode="External"/><Relationship Id="rId7" Type="http://schemas.openxmlformats.org/officeDocument/2006/relationships/hyperlink" Target="https://www.simscale.com/docs/simwiki/fea-finite-element-analysis/what-is-fea-finite-element-analysis/" TargetMode="External"/><Relationship Id="rId2" Type="http://schemas.openxmlformats.org/officeDocument/2006/relationships/hyperlink" Target="https://fractory.com/finite-element-analysis-software/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dipro.ru/vvedenie-v-metod-konechnykh-elementov/" TargetMode="External"/><Relationship Id="rId5" Type="http://schemas.openxmlformats.org/officeDocument/2006/relationships/hyperlink" Target="https://www.simscale.com/docs/simwiki/fea-finite-element-analysis/what-is-fea-finite-element-analysis" TargetMode="External"/><Relationship Id="rId4" Type="http://schemas.openxmlformats.org/officeDocument/2006/relationships/hyperlink" Target="https://www.neuralconcept.com/post/cae-tools-used-in-automotive-industry" TargetMode="Externa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euralconcept.com/post/cae-tools-used-in-automotive-industry" TargetMode="External"/><Relationship Id="rId2" Type="http://schemas.openxmlformats.org/officeDocument/2006/relationships/hyperlink" Target="https://www.researchgate.net/publication/351439363_CAE_Systems_for_Structural_Analyses_of_Layered_Composites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researchgate.net/publication/228874904_Teaching_Finite_Element_Analysis_for_Design_Engineers" TargetMode="External"/><Relationship Id="rId5" Type="http://schemas.openxmlformats.org/officeDocument/2006/relationships/hyperlink" Target="https://www.g2.com/articles/finite-element-analysis" TargetMode="External"/><Relationship Id="rId4" Type="http://schemas.openxmlformats.org/officeDocument/2006/relationships/hyperlink" Target="https://fractory.com/best-websites-for-mechanical-engineers/" TargetMode="Externa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s://fractory.com/best-websites-for-mechanical-engineers/" TargetMode="External"/><Relationship Id="rId2" Type="http://schemas.openxmlformats.org/officeDocument/2006/relationships/hyperlink" Target="https://www.youtube.com/watch?v=l5pQwz2sDbo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linkedin.com/pulse/exploring-types-analysis-automotive-sector-using-finite-dharshan/" TargetMode="External"/><Relationship Id="rId5" Type="http://schemas.openxmlformats.org/officeDocument/2006/relationships/hyperlink" Target="https://www.g2.com/articles/finite-element-analysis" TargetMode="External"/><Relationship Id="rId4" Type="http://schemas.openxmlformats.org/officeDocument/2006/relationships/hyperlink" Target="https://www.neuralconcept.com/post/cae-tools-used-in-automotive-industry" TargetMode="Externa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hyperlink" Target="mailto:ateshabaev1958@gmail.com" TargetMode="External"/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5932" y="2429148"/>
            <a:ext cx="6977192" cy="1588127"/>
          </a:xfrm>
        </p:spPr>
        <p:txBody>
          <a:bodyPr/>
          <a:lstStyle/>
          <a:p>
            <a:pPr>
              <a:spcAft>
                <a:spcPts val="2400"/>
              </a:spcAft>
            </a:pPr>
            <a:r>
              <a:rPr lang="en-US" sz="3200" b="1" spc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Main CAE systems for FEM            analysis</a:t>
            </a:r>
            <a:r>
              <a:rPr lang="en-US" sz="3200" b="1" spc="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spc="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1200" b="1" spc="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1200" b="1" spc="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3200" b="1" spc="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CEU </a:t>
            </a:r>
            <a:r>
              <a:rPr lang="en-US" sz="3200" b="1" spc="0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uchun</a:t>
            </a:r>
            <a:r>
              <a:rPr lang="en-US" sz="3200" b="1" spc="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spc="0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Asosiy</a:t>
            </a:r>
            <a:r>
              <a:rPr lang="en-US" sz="3200" b="1" spc="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KMT </a:t>
            </a:r>
            <a:r>
              <a:rPr lang="en-US" sz="3200" b="1" spc="0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Tizimlari</a:t>
            </a:r>
            <a:endParaRPr lang="ko-KR" altLang="en-US" sz="3200" b="1" spc="0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" name="그룹 7">
            <a:extLst>
              <a:ext uri="{FF2B5EF4-FFF2-40B4-BE49-F238E27FC236}">
                <a16:creationId xmlns:a16="http://schemas.microsoft.com/office/drawing/2014/main" xmlns="" id="{7DB68B75-6191-4852-91F7-8260321E48FB}"/>
              </a:ext>
            </a:extLst>
          </p:cNvPr>
          <p:cNvGrpSpPr/>
          <p:nvPr/>
        </p:nvGrpSpPr>
        <p:grpSpPr>
          <a:xfrm>
            <a:off x="1160121" y="-123825"/>
            <a:ext cx="1612762" cy="1323975"/>
            <a:chOff x="2434927" y="600476"/>
            <a:chExt cx="1715330" cy="1290448"/>
          </a:xfrm>
        </p:grpSpPr>
        <p:sp>
          <p:nvSpPr>
            <p:cNvPr id="23" name="자유형: 도형 22">
              <a:extLst>
                <a:ext uri="{FF2B5EF4-FFF2-40B4-BE49-F238E27FC236}">
                  <a16:creationId xmlns:a16="http://schemas.microsoft.com/office/drawing/2014/main" xmlns="" id="{4BDA0BF6-493F-4E23-AD60-FF5D00A26885}"/>
                </a:ext>
              </a:extLst>
            </p:cNvPr>
            <p:cNvSpPr/>
            <p:nvPr/>
          </p:nvSpPr>
          <p:spPr bwMode="auto">
            <a:xfrm>
              <a:off x="2434927" y="600476"/>
              <a:ext cx="1633103" cy="1290448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D9E1E8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차시">
              <a:extLst>
                <a:ext uri="{FF2B5EF4-FFF2-40B4-BE49-F238E27FC236}">
                  <a16:creationId xmlns:a16="http://schemas.microsoft.com/office/drawing/2014/main" xmlns="" id="{6B27B33C-AB5B-4512-A278-FF08C7EA7D8F}"/>
                </a:ext>
              </a:extLst>
            </p:cNvPr>
            <p:cNvSpPr txBox="1"/>
            <p:nvPr/>
          </p:nvSpPr>
          <p:spPr>
            <a:xfrm>
              <a:off x="2450763" y="913867"/>
              <a:ext cx="1699494" cy="9299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800" b="1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</a:t>
              </a:r>
              <a:r>
                <a:rPr lang="en-US" altLang="ko-KR" sz="2800" b="1" dirty="0" smtClean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1</a:t>
              </a:r>
              <a:r>
                <a:rPr lang="ru-RU" altLang="ko-KR" sz="2800" b="1" dirty="0" smtClean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1</a:t>
              </a:r>
              <a:endParaRPr lang="en-US" altLang="ko-KR" sz="2800" b="1" dirty="0" smtClean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  <a:p>
              <a:r>
                <a:rPr lang="en-US" altLang="ko-KR" sz="2800" b="1" dirty="0" smtClean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1</a:t>
              </a:r>
              <a:r>
                <a:rPr lang="ru-RU" altLang="ko-KR" sz="2800" b="1" dirty="0" smtClean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1</a:t>
              </a:r>
              <a:r>
                <a:rPr lang="en-US" altLang="ko-KR" sz="2800" b="1" dirty="0" smtClean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2800" b="1" dirty="0" err="1" smtClean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hafta</a:t>
              </a:r>
              <a:endParaRPr lang="ko-KR" altLang="en-US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6DDBFD3E-CA52-4F82-A577-65F56826E73B}"/>
              </a:ext>
            </a:extLst>
          </p:cNvPr>
          <p:cNvSpPr txBox="1"/>
          <p:nvPr/>
        </p:nvSpPr>
        <p:spPr>
          <a:xfrm>
            <a:off x="1905001" y="5765521"/>
            <a:ext cx="34290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err="1">
                <a:solidFill>
                  <a:srgbClr val="002060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Teshabaev</a:t>
            </a:r>
            <a:r>
              <a:rPr lang="en-US" altLang="ko-KR" sz="2500" b="1" dirty="0">
                <a:solidFill>
                  <a:srgbClr val="002060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 </a:t>
            </a:r>
            <a:r>
              <a:rPr lang="en-US" altLang="ko-KR" sz="2500" b="1" dirty="0" err="1">
                <a:solidFill>
                  <a:srgbClr val="002060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Anvar</a:t>
            </a:r>
            <a:r>
              <a:rPr lang="en-US" altLang="ko-KR" sz="2500" b="1" dirty="0">
                <a:solidFill>
                  <a:srgbClr val="002060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 E. </a:t>
            </a:r>
            <a:endParaRPr lang="ko-KR" altLang="en-US" sz="25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부제목 2">
            <a:extLst>
              <a:ext uri="{FF2B5EF4-FFF2-40B4-BE49-F238E27FC236}">
                <a16:creationId xmlns:a16="http://schemas.microsoft.com/office/drawing/2014/main" xmlns="" id="{0D533A04-6BA1-4B4D-AE51-5AA0E3040AA0}"/>
              </a:ext>
            </a:extLst>
          </p:cNvPr>
          <p:cNvSpPr txBox="1">
            <a:spLocks/>
          </p:cNvSpPr>
          <p:nvPr/>
        </p:nvSpPr>
        <p:spPr>
          <a:xfrm>
            <a:off x="2740111" y="849784"/>
            <a:ext cx="7213513" cy="1383969"/>
          </a:xfrm>
          <a:prstGeom prst="rect">
            <a:avLst/>
          </a:prstGeom>
          <a:noFill/>
        </p:spPr>
        <p:txBody>
          <a:bodyPr vert="horz" wrap="square" lIns="91440" tIns="45720" rIns="91440" bIns="45720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나눔스퀘어_ac Light" panose="020B0600000101010101" pitchFamily="50" charset="-127"/>
                <a:cs typeface="Arial" pitchFamily="34" charset="0"/>
              </a:rPr>
              <a:t>Engineering of CAD/CAM/CAE projects</a:t>
            </a:r>
          </a:p>
          <a:p>
            <a:pPr marL="0" marR="0" lvl="0" indent="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나눔스퀘어_ac Light" panose="020B0600000101010101" pitchFamily="50" charset="-127"/>
                <a:cs typeface="Arial" pitchFamily="34" charset="0"/>
              </a:rPr>
              <a:t>CAD/CAM/CAE </a:t>
            </a:r>
            <a:r>
              <a:rPr kumimoji="0" lang="en-US" alt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나눔스퀘어_ac Light" panose="020B0600000101010101" pitchFamily="50" charset="-127"/>
                <a:cs typeface="Arial" pitchFamily="34" charset="0"/>
              </a:rPr>
              <a:t>loyihalarning</a:t>
            </a:r>
            <a:r>
              <a:rPr kumimoji="0" lang="en-US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나눔스퀘어_ac Light" panose="020B0600000101010101" pitchFamily="50" charset="-127"/>
                <a:cs typeface="Arial" pitchFamily="34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나눔스퀘어_ac Light" panose="020B0600000101010101" pitchFamily="50" charset="-127"/>
                <a:cs typeface="Arial" pitchFamily="34" charset="0"/>
              </a:rPr>
              <a:t>muhandislik</a:t>
            </a:r>
            <a:r>
              <a:rPr kumimoji="0" lang="en-US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나눔스퀘어_ac Light" panose="020B0600000101010101" pitchFamily="50" charset="-127"/>
                <a:cs typeface="Arial" pitchFamily="34" charset="0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나눔스퀘어_ac Light" panose="020B0600000101010101" pitchFamily="50" charset="-127"/>
                <a:cs typeface="Arial" pitchFamily="34" charset="0"/>
              </a:rPr>
              <a:t>tahlili</a:t>
            </a:r>
            <a:r>
              <a:rPr kumimoji="0" lang="en-US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나눔스퀘어_ac Light" panose="020B0600000101010101" pitchFamily="50" charset="-127"/>
                <a:cs typeface="Arial" pitchFamily="34" charset="0"/>
              </a:rPr>
              <a:t> 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나눔스퀘어_ac Light" panose="020B0600000101010101" pitchFamily="50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8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4623876" y="104598"/>
            <a:ext cx="6493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>
                <a:latin typeface="Arial" pitchFamily="34" charset="0"/>
                <a:cs typeface="Arial" pitchFamily="34" charset="0"/>
              </a:rPr>
              <a:t>Engineering of CAD/CAM/CAE projects</a:t>
            </a:r>
            <a:endParaRPr lang="ko-KR" altLang="en-US" sz="3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="" xmlns:a16="http://schemas.microsoft.com/office/drawing/2014/main" id="{8902F652-A786-4D27-8C50-B3ABA543CB23}"/>
              </a:ext>
            </a:extLst>
          </p:cNvPr>
          <p:cNvGrpSpPr/>
          <p:nvPr/>
        </p:nvGrpSpPr>
        <p:grpSpPr>
          <a:xfrm>
            <a:off x="1017235" y="4447283"/>
            <a:ext cx="551291" cy="662579"/>
            <a:chOff x="1017235" y="4447283"/>
            <a:chExt cx="551291" cy="662579"/>
          </a:xfrm>
        </p:grpSpPr>
        <p:sp>
          <p:nvSpPr>
            <p:cNvPr id="6" name="TextBox 5">
              <a:extLst>
                <a:ext uri="{FF2B5EF4-FFF2-40B4-BE49-F238E27FC236}">
                  <a16:creationId xmlns="" xmlns:a16="http://schemas.microsoft.com/office/drawing/2014/main" id="{22900608-786A-421E-8A15-F5736CEE991F}"/>
                </a:ext>
              </a:extLst>
            </p:cNvPr>
            <p:cNvSpPr txBox="1"/>
            <p:nvPr/>
          </p:nvSpPr>
          <p:spPr>
            <a:xfrm>
              <a:off x="1184027" y="4448142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타원 6">
              <a:extLst>
                <a:ext uri="{FF2B5EF4-FFF2-40B4-BE49-F238E27FC236}">
                  <a16:creationId xmlns="" xmlns:a16="http://schemas.microsoft.com/office/drawing/2014/main" id="{A4F15E2C-5AD4-42A8-AF50-74A46F577D2D}"/>
                </a:ext>
              </a:extLst>
            </p:cNvPr>
            <p:cNvSpPr/>
            <p:nvPr/>
          </p:nvSpPr>
          <p:spPr>
            <a:xfrm>
              <a:off x="1017235" y="4447283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14A12FB4-8468-43F7-925C-6E2353557C28}"/>
                </a:ext>
              </a:extLst>
            </p:cNvPr>
            <p:cNvSpPr txBox="1"/>
            <p:nvPr/>
          </p:nvSpPr>
          <p:spPr>
            <a:xfrm>
              <a:off x="1100140" y="4463512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=""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1016094" y="2174303"/>
            <a:ext cx="11340435" cy="2794398"/>
            <a:chOff x="434203" y="2131172"/>
            <a:chExt cx="11157691" cy="2465259"/>
          </a:xfrm>
        </p:grpSpPr>
        <p:sp>
          <p:nvSpPr>
            <p:cNvPr id="10" name="타원 9">
              <a:extLst>
                <a:ext uri="{FF2B5EF4-FFF2-40B4-BE49-F238E27FC236}">
                  <a16:creationId xmlns=""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=""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166451"/>
              <a:ext cx="11157691" cy="2429980"/>
              <a:chOff x="434203" y="2166451"/>
              <a:chExt cx="11157691" cy="2429980"/>
            </a:xfrm>
          </p:grpSpPr>
          <p:sp>
            <p:nvSpPr>
              <p:cNvPr id="12" name="TextBox 11">
                <a:extLst>
                  <a:ext uri="{FF2B5EF4-FFF2-40B4-BE49-F238E27FC236}">
                    <a16:creationId xmlns=""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135287" y="2207011"/>
                <a:ext cx="10456607" cy="23894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r>
                  <a:rPr lang="en-US" sz="4000" b="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CET </a:t>
                </a:r>
                <a:r>
                  <a:rPr lang="en-US" sz="4000" b="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ni</a:t>
                </a:r>
                <a:r>
                  <a:rPr lang="en-US" sz="4000" b="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4000" b="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joriy</a:t>
                </a:r>
                <a:r>
                  <a:rPr lang="en-US" sz="4000" b="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4000" b="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etish</a:t>
                </a:r>
                <a:r>
                  <a:rPr lang="en-US" sz="4000" b="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4000" b="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va</a:t>
                </a:r>
                <a:r>
                  <a:rPr lang="en-US" sz="4000" b="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4000" b="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boshqarish</a:t>
                </a:r>
                <a:endParaRPr lang="en-US" sz="4000" b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sz="4000" b="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CET </a:t>
                </a:r>
                <a:r>
                  <a:rPr lang="en-US" sz="4000" b="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ning</a:t>
                </a:r>
                <a:r>
                  <a:rPr lang="en-US" sz="4000" b="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4000" b="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afzalliklari</a:t>
                </a:r>
                <a:r>
                  <a:rPr lang="en-US" sz="4000" b="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4000" b="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va</a:t>
                </a:r>
                <a:r>
                  <a:rPr lang="en-US" sz="4000" b="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4000" b="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cheklovlari</a:t>
                </a:r>
                <a:endParaRPr lang="en-US" sz="4000" b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spcAft>
                    <a:spcPts val="1200"/>
                  </a:spcAft>
                </a:pPr>
                <a:r>
                  <a:rPr lang="en-US" sz="4000" b="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CEU </a:t>
                </a:r>
                <a:r>
                  <a:rPr lang="en-US" sz="4000" b="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avtomobilsozlikda</a:t>
                </a:r>
                <a:r>
                  <a:rPr lang="en-US" sz="4000" b="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4000" b="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misollar</a:t>
                </a:r>
                <a:endParaRPr lang="en-US" sz="4000" b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spcAft>
                    <a:spcPts val="1200"/>
                  </a:spcAft>
                </a:pPr>
                <a:r>
                  <a:rPr lang="en-US" sz="4000" b="0" dirty="0">
                    <a:latin typeface="Arial" panose="020B0604020202020204" pitchFamily="34" charset="0"/>
                    <a:cs typeface="Arial" panose="020B0604020202020204" pitchFamily="34" charset="0"/>
                  </a:rPr>
                  <a:t>CEU </a:t>
                </a:r>
                <a:r>
                  <a:rPr lang="en-US" sz="4000" b="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turlari</a:t>
                </a:r>
                <a:r>
                  <a:rPr lang="en-US" sz="4000" b="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4000" b="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va</a:t>
                </a:r>
                <a:r>
                  <a:rPr lang="en-US" sz="4000" b="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KMT </a:t>
                </a:r>
                <a:r>
                  <a:rPr lang="en-US" sz="4000" b="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dasturlari</a:t>
                </a:r>
                <a:r>
                  <a:rPr lang="en-US" sz="4000" b="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endParaRPr lang="en-US" sz="4000" b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=""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=""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=""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1055205" y="2908058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=""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1168339" y="2901616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=""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=""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3655824"/>
            <a:ext cx="7415071" cy="667230"/>
            <a:chOff x="434203" y="3655824"/>
            <a:chExt cx="7415071" cy="667230"/>
          </a:xfrm>
        </p:grpSpPr>
        <p:sp>
          <p:nvSpPr>
            <p:cNvPr id="21" name="TextBox 20">
              <a:extLst>
                <a:ext uri="{FF2B5EF4-FFF2-40B4-BE49-F238E27FC236}">
                  <a16:creationId xmlns=""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=""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1040092" y="365582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=""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1100326" y="371936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=""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=""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1084723" y="532065"/>
            <a:ext cx="3346717" cy="1370910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=""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=""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=""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40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39347" y="6229751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</a:t>
            </a:fld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98315" y="372971"/>
            <a:ext cx="5864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elementlar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tahlili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35781" y="1027688"/>
            <a:ext cx="7905918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Elementlar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Tahlili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(CET/FEA)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KMTning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turi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CEU/FEM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Elementlar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Usuli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asosida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simulyatsiyagan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fizik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hodisani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o'rganish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ishlatiladi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spcAft>
                <a:spcPts val="6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CEU/FEM -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differentsial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tenglamalar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ifodalangan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murakkab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strukturaviy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muhandislik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muammolarini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modellardan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foydalanadigan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raqamli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usul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Loyihalashda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Chekli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Elementlar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Tahlilidan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foydalaniladi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Haqiqiy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tajribalar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prototiplar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yaratish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o'rniga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Elementlarni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dasturiga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murojat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qilinadi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39347" y="6229751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</a:t>
            </a:fld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98315" y="372971"/>
            <a:ext cx="5864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elementlar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tahlili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54266" y="5656333"/>
            <a:ext cx="72019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itchFamily="34" charset="0"/>
                <a:cs typeface="Arial" pitchFamily="34" charset="0"/>
              </a:rPr>
              <a:t>Manba</a:t>
            </a:r>
            <a:r>
              <a:rPr lang="en-US" dirty="0">
                <a:latin typeface="Arial" pitchFamily="34" charset="0"/>
                <a:cs typeface="Arial" pitchFamily="34" charset="0"/>
              </a:rPr>
              <a:t>: </a:t>
            </a:r>
            <a:r>
              <a:rPr lang="ru-RU" dirty="0" smtClean="0"/>
              <a:t>Сходимость </a:t>
            </a:r>
            <a:r>
              <a:rPr lang="ru-RU" dirty="0" smtClean="0"/>
              <a:t>МКЭ</a:t>
            </a:r>
            <a:r>
              <a:rPr lang="en-US" dirty="0" smtClean="0"/>
              <a:t>. </a:t>
            </a:r>
            <a:r>
              <a:rPr lang="en-US" dirty="0" smtClean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scadsoft.com/help/SCAD/Theory/ru/Theory1049_rtf/Convergence_of_FEM.htm</a:t>
            </a:r>
            <a:endParaRPr lang="en-US" dirty="0" smtClean="0"/>
          </a:p>
          <a:p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35781" y="1027688"/>
            <a:ext cx="78330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Birinchi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bosqichda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CETni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qo'llash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mahsulot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chiqarish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tez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yetkazish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qismlarni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optimallashtirishga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yordam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beradi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finite element analysis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8974" y="1792301"/>
            <a:ext cx="5762625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scad_theory_1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4535" y="2679981"/>
            <a:ext cx="4286250" cy="28575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416107" y="2152481"/>
            <a:ext cx="4369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A.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1536139" y="3437766"/>
            <a:ext cx="4369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114994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5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CEU/MKE/FEM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08609" y="5405480"/>
            <a:ext cx="75175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Arial" pitchFamily="34" charset="0"/>
                <a:cs typeface="Arial" pitchFamily="34" charset="0"/>
              </a:rPr>
              <a:t>Manba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Введение в метод конечных элементов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000" dirty="0">
                <a:latin typeface="Arial" pitchFamily="34" charset="0"/>
                <a:cs typeface="Arial" pitchFamily="34" charset="0"/>
                <a:hlinkClick r:id="rId2"/>
              </a:rPr>
              <a:t>https://dipro.ru/vvedenie-v-metod-konechnykh-elementov/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60057" y="1068149"/>
            <a:ext cx="763888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dirty="0" err="1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elementlar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usuli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amalga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oshiriladigan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har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qanday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dasturi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ish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tartibi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:</a:t>
            </a:r>
          </a:p>
          <a:p>
            <a:pPr marL="457200" indent="-457200">
              <a:buAutoNum type="arabicPeriod"/>
            </a:pPr>
            <a:r>
              <a:rPr lang="en-US" sz="2100" dirty="0" smtClean="0">
                <a:latin typeface="Arial" pitchFamily="34" charset="0"/>
                <a:cs typeface="Arial" pitchFamily="34" charset="0"/>
              </a:rPr>
              <a:t>3D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qismli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modelni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yaratish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(CAD 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geometriyasi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).</a:t>
            </a:r>
          </a:p>
          <a:p>
            <a:pPr marL="457200" indent="-457200">
              <a:buAutoNum type="arabicPeriod"/>
            </a:pPr>
            <a:r>
              <a:rPr lang="en-US" sz="2100" dirty="0" err="1">
                <a:latin typeface="Arial" pitchFamily="34" charset="0"/>
                <a:cs typeface="Arial" pitchFamily="34" charset="0"/>
              </a:rPr>
              <a:t>Hisoblashda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foydalanish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3D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modelni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idealizatsiya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               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soddalashtirish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.(Simplified)</a:t>
            </a:r>
          </a:p>
          <a:p>
            <a:pPr marL="457200" indent="-457200">
              <a:buAutoNum type="arabicPeriod"/>
            </a:pPr>
            <a:r>
              <a:rPr lang="en-US" sz="2100" dirty="0" err="1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modelni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yaratish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. </a:t>
            </a:r>
          </a:p>
          <a:p>
            <a:pPr marL="457200" indent="-457200"/>
            <a:r>
              <a:rPr lang="en-US" sz="2100" dirty="0" smtClean="0">
                <a:latin typeface="Arial" pitchFamily="34" charset="0"/>
                <a:cs typeface="Arial" pitchFamily="34" charset="0"/>
              </a:rPr>
              <a:t>4.  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model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quyidagilarni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o'z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ichiga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oladi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:</a:t>
            </a:r>
          </a:p>
          <a:p>
            <a:pPr marL="809625" indent="-365125">
              <a:buFont typeface="+mj-lt"/>
              <a:buAutoNum type="alphaLcParenR"/>
            </a:pP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turi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vazifasi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turli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xil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vazifalar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turli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xil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yondashuvlarni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talab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qilishi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mumkin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);</a:t>
            </a:r>
          </a:p>
          <a:p>
            <a:pPr marL="457200" indent="263525">
              <a:buFont typeface="+mj-lt"/>
              <a:buAutoNum type="alphaLcParenR"/>
            </a:pP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moddiy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xususiyatlarni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belgilash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;</a:t>
            </a:r>
          </a:p>
          <a:p>
            <a:pPr marL="457200" indent="263525">
              <a:buFont typeface="+mj-lt"/>
              <a:buAutoNum type="alphaLcParenR"/>
            </a:pP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mahkamlash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vazifasi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;</a:t>
            </a:r>
          </a:p>
          <a:p>
            <a:pPr marL="457200" indent="263525">
              <a:buFont typeface="+mj-lt"/>
              <a:buAutoNum type="alphaLcParenR"/>
            </a:pP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yuklanish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>
                <a:latin typeface="Arial" pitchFamily="34" charset="0"/>
                <a:cs typeface="Arial" pitchFamily="34" charset="0"/>
              </a:rPr>
              <a:t>vazifasi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.</a:t>
            </a:r>
            <a:endParaRPr lang="ru-RU" sz="2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114994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6</a:t>
            </a:fld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98315" y="372971"/>
            <a:ext cx="5864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CET 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dasturlariga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talablar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08609" y="5405480"/>
            <a:ext cx="7873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Gigante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Michael. Finite Element Analysis: What Is It and How Does It Work? 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2"/>
              </a:rPr>
              <a:t>https://www.g2.com/articles/finite-element-analysis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35781" y="1108609"/>
            <a:ext cx="783309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elementlarni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qilishga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kompyuter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dasturiy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ta'minoti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yordam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beradi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r>
              <a:rPr lang="en-US" sz="2200" dirty="0" smtClean="0">
                <a:latin typeface="Arial" pitchFamily="34" charset="0"/>
                <a:cs typeface="Arial" pitchFamily="34" charset="0"/>
              </a:rPr>
              <a:t>Ammo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yaxshi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CAE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dasturlarini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qanday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aniqlash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r>
              <a:rPr lang="en-US" sz="2200" dirty="0" smtClean="0">
                <a:latin typeface="Arial" pitchFamily="34" charset="0"/>
                <a:cs typeface="Arial" pitchFamily="34" charset="0"/>
              </a:rPr>
              <a:t>CAE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dasturi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o'z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toifasida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ko'rib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chiqilishi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quyidagi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talablarga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javob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berishi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kerak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457200" indent="-457200">
              <a:buAutoNum type="arabicPeriod"/>
            </a:pP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Foydalanuvchilarga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grafik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foydalanuvchi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interfeysi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(GUI)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orqali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simulyatsiyalar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yaratishga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imkon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berish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Moslashtirilgan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o'zgaruvchilarga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ega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bo'lgan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holda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simulyatsiya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ichidagi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komponentlarni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sinab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ko'rish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 marL="457200" indent="-457200">
              <a:buAutoNum type="arabicPeriod"/>
            </a:pP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Jarayonlarni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optimallashtirish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mahsulotni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chiqishda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yordam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114994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7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KMT </a:t>
            </a:r>
            <a:r>
              <a:rPr lang="en-US" sz="28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dastaklari</a:t>
            </a:r>
            <a:r>
              <a:rPr lang="en-US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28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asboblari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08609" y="5405480"/>
            <a:ext cx="72019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Arial" pitchFamily="34" charset="0"/>
                <a:cs typeface="Arial" pitchFamily="34" charset="0"/>
              </a:rPr>
              <a:t>Manba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Our CAE Tools. 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2"/>
              </a:rPr>
              <a:t>https://www.caeaid.com/our-cae-tools.html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AutoShape 2" descr="Pictu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Pictu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069047" y="1254265"/>
          <a:ext cx="8066861" cy="3627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0978"/>
                <a:gridCol w="7585883"/>
              </a:tblGrid>
              <a:tr h="367663">
                <a:tc>
                  <a:txBody>
                    <a:bodyPr/>
                    <a:lstStyle/>
                    <a:p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Loyihalash</a:t>
                      </a:r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8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moduli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2. 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Struktaviy</a:t>
                      </a:r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8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mexanika</a:t>
                      </a:r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8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moduli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3.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Chiziqli</a:t>
                      </a:r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8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bo’lmagan</a:t>
                      </a:r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8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strukturaviy</a:t>
                      </a:r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material </a:t>
                      </a:r>
                      <a:r>
                        <a:rPr lang="en-US" sz="28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moduli</a:t>
                      </a:r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4. 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Multifizik</a:t>
                      </a:r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8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effektlar</a:t>
                      </a:r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5.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Issiqlik</a:t>
                      </a:r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8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o’tkazish</a:t>
                      </a:r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8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moduli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6. 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SDH/CFD </a:t>
                      </a:r>
                      <a:r>
                        <a:rPr lang="en-US" sz="28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moduli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7. 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Akustika</a:t>
                      </a:r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8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moduli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CC230D83-2B7C-4973-A687-66C16843946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068149" y="1088212"/>
            <a:ext cx="7857366" cy="2383271"/>
          </a:xfrm>
        </p:spPr>
        <p:txBody>
          <a:bodyPr>
            <a:noAutofit/>
          </a:bodyPr>
          <a:lstStyle/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aniq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dinamika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chiziqli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bukilish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suyuqlik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oqimi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(SDH/CFD), 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termal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buzilish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, 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harmonik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javob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85594" y="5766970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8</a:t>
            </a:fld>
            <a:endParaRPr lang="ru-RU" b="1" dirty="0"/>
          </a:p>
        </p:txBody>
      </p:sp>
      <p:pic>
        <p:nvPicPr>
          <p:cNvPr id="6" name="Рисунок 5" descr="CAE engineering services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005" y="3730428"/>
            <a:ext cx="5887195" cy="2066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861168" y="356050"/>
            <a:ext cx="43292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CET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yechish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masalalari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114994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9</a:t>
            </a:fld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82132" y="332509"/>
            <a:ext cx="5864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CET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dasturlarini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tanlash</a:t>
            </a:r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73345" y="5348836"/>
            <a:ext cx="72019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Kurowski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P.M. Teaching Finite Element Analysis for Design                          Engineers. 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2"/>
              </a:rPr>
              <a:t>https://www.researchgate.net/publication/228874904_Teaching_Finite_Element_Analysis_for_Design_Engineers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 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60057" y="1051965"/>
            <a:ext cx="750131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>
                <a:latin typeface="Arial" pitchFamily="34" charset="0"/>
                <a:cs typeface="Arial" pitchFamily="34" charset="0"/>
              </a:rPr>
              <a:t>CAD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CET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dasturlari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quyidagi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talablarni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qondirishi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kerak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. CAD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tizimi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622300" indent="-355600">
              <a:buFont typeface="+mj-lt"/>
              <a:buAutoNum type="arabicPeriod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100%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murakkab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geometriyani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yaratish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 marL="622300" indent="-355600">
              <a:buFont typeface="+mj-lt"/>
              <a:buAutoNum type="arabicPeriod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CAD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CET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ga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xos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talablar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 marL="622300" indent="-355600">
              <a:buFont typeface="+mj-lt"/>
              <a:buAutoNum type="arabicPeriod"/>
            </a:pP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ikkita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geometriya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o’rtasida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o’tish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 marL="622300" indent="-355600">
              <a:buFont typeface="+mj-lt"/>
              <a:buAutoNum type="arabicPeriod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CET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yaqin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integratsiyalashish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/>
            <a:endParaRPr lang="en-US" sz="800" dirty="0" smtClean="0">
              <a:latin typeface="Arial" pitchFamily="34" charset="0"/>
              <a:cs typeface="Arial" pitchFamily="34" charset="0"/>
            </a:endParaRPr>
          </a:p>
          <a:p>
            <a:pPr marL="457200" indent="-457200"/>
            <a:r>
              <a:rPr lang="en-US" sz="2200" dirty="0" smtClean="0">
                <a:latin typeface="Arial" pitchFamily="34" charset="0"/>
                <a:cs typeface="Arial" pitchFamily="34" charset="0"/>
              </a:rPr>
              <a:t>CET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tizimi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622300" indent="-355600">
              <a:buFont typeface="+mj-lt"/>
              <a:buAutoNum type="arabicPeriod"/>
            </a:pP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tegishli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CAD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chiqarilgan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geometriyani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bo’lish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 marL="622300" indent="-355600">
              <a:buFont typeface="+mj-lt"/>
              <a:buAutoNum type="arabicPeriod"/>
            </a:pP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foydalanuvchi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aralashuvini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talab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qilmaslik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 marL="622300" indent="-355600">
              <a:buFont typeface="+mj-lt"/>
              <a:buAutoNum type="arabicPeriod"/>
            </a:pP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elementlarni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geometriyaga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aniq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mosligi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 marL="622300" indent="-355600">
              <a:buFont typeface="+mj-lt"/>
              <a:buAutoNum type="arabicPeriod"/>
            </a:pP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Optimallashtirishni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taklif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etish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marL="622300" indent="-355600">
              <a:buFont typeface="+mj-lt"/>
              <a:buAutoNum type="arabicPeriod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CAD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yaqin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integratsiyani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taklif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etish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114994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10</a:t>
            </a:fld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98315" y="372971"/>
            <a:ext cx="5864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CET: </a:t>
            </a:r>
            <a:r>
              <a:rPr lang="en-US" sz="24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joriy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etish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boshqarish</a:t>
            </a:r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08609" y="5405480"/>
            <a:ext cx="78735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Kurowski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P.M. Teaching Finite Element Analysis for Design                          Engineers. 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2"/>
              </a:rPr>
              <a:t>https://www.researchgate.net/publication/228874904_Teaching_Finite_Element_Analysis_for_Design_Engineers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35781" y="1116701"/>
            <a:ext cx="76712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"</a:t>
            </a:r>
            <a:r>
              <a:rPr lang="en-US" dirty="0" err="1" smtClean="0"/>
              <a:t>Loyihalashda</a:t>
            </a:r>
            <a:r>
              <a:rPr lang="en-US" dirty="0" smtClean="0"/>
              <a:t> CET" </a:t>
            </a:r>
            <a:r>
              <a:rPr lang="en-US" dirty="0" err="1" smtClean="0"/>
              <a:t>ning</a:t>
            </a:r>
            <a:r>
              <a:rPr lang="en-US" dirty="0" smtClean="0"/>
              <a:t> </a:t>
            </a:r>
            <a:r>
              <a:rPr lang="en-US" dirty="0" err="1" smtClean="0"/>
              <a:t>muhim</a:t>
            </a:r>
            <a:r>
              <a:rPr lang="en-US" dirty="0" smtClean="0"/>
              <a:t> </a:t>
            </a:r>
            <a:r>
              <a:rPr lang="en-US" dirty="0" err="1" smtClean="0"/>
              <a:t>qismi</a:t>
            </a:r>
            <a:r>
              <a:rPr lang="en-US" dirty="0" smtClean="0"/>
              <a:t> - </a:t>
            </a:r>
            <a:r>
              <a:rPr lang="en-US" dirty="0" err="1" smtClean="0"/>
              <a:t>bu</a:t>
            </a:r>
            <a:r>
              <a:rPr lang="en-US" dirty="0" smtClean="0"/>
              <a:t> CET/FEA </a:t>
            </a:r>
            <a:r>
              <a:rPr lang="en-US" dirty="0" err="1" smtClean="0"/>
              <a:t>ni</a:t>
            </a:r>
            <a:r>
              <a:rPr lang="en-US" dirty="0" smtClean="0"/>
              <a:t>  </a:t>
            </a:r>
            <a:r>
              <a:rPr lang="en-US" dirty="0" err="1" smtClean="0"/>
              <a:t>amalga</a:t>
            </a:r>
            <a:r>
              <a:rPr lang="en-US" dirty="0" smtClean="0"/>
              <a:t> </a:t>
            </a:r>
            <a:r>
              <a:rPr lang="en-US" dirty="0" err="1" smtClean="0"/>
              <a:t>oshirish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uning</a:t>
            </a:r>
            <a:r>
              <a:rPr lang="en-US" dirty="0" smtClean="0"/>
              <a:t> </a:t>
            </a:r>
            <a:r>
              <a:rPr lang="en-US" dirty="0" err="1" smtClean="0"/>
              <a:t>loyihalarini</a:t>
            </a:r>
            <a:r>
              <a:rPr lang="en-US" dirty="0" smtClean="0"/>
              <a:t> </a:t>
            </a:r>
            <a:r>
              <a:rPr lang="en-US" dirty="0" err="1" smtClean="0"/>
              <a:t>boshqarish</a:t>
            </a:r>
            <a:r>
              <a:rPr lang="en-US" dirty="0" smtClean="0"/>
              <a:t>: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764064" y="1804524"/>
            <a:ext cx="4628644" cy="369332"/>
          </a:xfrm>
          <a:prstGeom prst="rect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Haqiqatdan</a:t>
            </a:r>
            <a:r>
              <a:rPr lang="en-US" dirty="0" smtClean="0"/>
              <a:t> ham CET/FEA </a:t>
            </a:r>
            <a:r>
              <a:rPr lang="en-US" dirty="0" err="1" smtClean="0"/>
              <a:t>kerakmi</a:t>
            </a:r>
            <a:r>
              <a:rPr lang="en-US" dirty="0" smtClean="0"/>
              <a:t>? 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070295" y="2201034"/>
            <a:ext cx="509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Ha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764064" y="1812616"/>
            <a:ext cx="4628644" cy="369332"/>
          </a:xfrm>
          <a:prstGeom prst="rect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Haqiqatdan</a:t>
            </a:r>
            <a:r>
              <a:rPr lang="en-US" dirty="0" smtClean="0"/>
              <a:t> ham CET/FEA </a:t>
            </a:r>
            <a:r>
              <a:rPr lang="en-US" dirty="0" err="1" smtClean="0"/>
              <a:t>kerakmi</a:t>
            </a:r>
            <a:r>
              <a:rPr lang="en-US" dirty="0" smtClean="0"/>
              <a:t>? </a:t>
            </a:r>
            <a:endParaRPr lang="ru-RU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3835625" y="2338599"/>
            <a:ext cx="178025" cy="250853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1778899" y="2709483"/>
            <a:ext cx="4628644" cy="369332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Yuklama</a:t>
            </a:r>
            <a:r>
              <a:rPr lang="en-US" dirty="0" smtClean="0"/>
              <a:t>, </a:t>
            </a:r>
            <a:r>
              <a:rPr lang="en-US" dirty="0" err="1" smtClean="0"/>
              <a:t>kuchlanishga</a:t>
            </a:r>
            <a:r>
              <a:rPr lang="en-US" dirty="0" smtClean="0"/>
              <a:t> model </a:t>
            </a:r>
            <a:r>
              <a:rPr lang="en-US" dirty="0" err="1" smtClean="0"/>
              <a:t>yondashuv</a:t>
            </a:r>
            <a:r>
              <a:rPr lang="en-US" dirty="0" smtClean="0"/>
              <a:t>?</a:t>
            </a:r>
            <a:endParaRPr lang="ru-RU" dirty="0"/>
          </a:p>
        </p:txBody>
      </p:sp>
      <p:sp>
        <p:nvSpPr>
          <p:cNvPr id="18" name="Стрелка вниз 17"/>
          <p:cNvSpPr/>
          <p:nvPr/>
        </p:nvSpPr>
        <p:spPr>
          <a:xfrm>
            <a:off x="3826184" y="3195006"/>
            <a:ext cx="178025" cy="250853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4052762" y="3089810"/>
            <a:ext cx="509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Ha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1769458" y="3517338"/>
            <a:ext cx="4628644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Geometriyani</a:t>
            </a:r>
            <a:r>
              <a:rPr lang="en-US" dirty="0" smtClean="0"/>
              <a:t> </a:t>
            </a:r>
            <a:r>
              <a:rPr lang="en-US" dirty="0" err="1" smtClean="0"/>
              <a:t>maydalsh</a:t>
            </a:r>
            <a:endParaRPr lang="ru-RU" dirty="0"/>
          </a:p>
        </p:txBody>
      </p:sp>
      <p:sp>
        <p:nvSpPr>
          <p:cNvPr id="21" name="Стрелка вниз 20"/>
          <p:cNvSpPr/>
          <p:nvPr/>
        </p:nvSpPr>
        <p:spPr>
          <a:xfrm>
            <a:off x="3824835" y="3978585"/>
            <a:ext cx="178025" cy="250853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4091874" y="3897665"/>
            <a:ext cx="509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Ha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1751925" y="4276642"/>
            <a:ext cx="4628644" cy="3693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Natija</a:t>
            </a:r>
            <a:endParaRPr lang="ru-RU" dirty="0"/>
          </a:p>
        </p:txBody>
      </p:sp>
      <p:sp>
        <p:nvSpPr>
          <p:cNvPr id="24" name="Стрелка вниз 23"/>
          <p:cNvSpPr/>
          <p:nvPr/>
        </p:nvSpPr>
        <p:spPr>
          <a:xfrm>
            <a:off x="3839670" y="4745980"/>
            <a:ext cx="178025" cy="250853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4082433" y="4665060"/>
            <a:ext cx="509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OK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114994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11</a:t>
            </a:fld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98315" y="372971"/>
            <a:ext cx="5864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CETni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qo’llash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jihatlari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11505" y="1035780"/>
            <a:ext cx="783309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60000">
              <a:spcAft>
                <a:spcPts val="300"/>
              </a:spcAft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Loyihalash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jarayonida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CETni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qo'llashda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e'tiborga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            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olish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kerak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bo'lgan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ba'zi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jihatlar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:</a:t>
            </a:r>
            <a:endParaRPr lang="ru-RU" sz="2600" dirty="0" smtClean="0">
              <a:latin typeface="Arial" pitchFamily="34" charset="0"/>
              <a:cs typeface="Arial" pitchFamily="34" charset="0"/>
            </a:endParaRPr>
          </a:p>
          <a:p>
            <a:pPr marL="355600" lvl="0" indent="-355600" defTabSz="360000">
              <a:spcAft>
                <a:spcPts val="300"/>
              </a:spcAft>
              <a:buFont typeface="Arial" pitchFamily="34" charset="0"/>
              <a:buChar char="•"/>
            </a:pP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Talab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qilinadigan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turi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aniq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belgilanishi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kerak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statik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yoki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dinamik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bo'lishi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355600" lvl="0" indent="-355600" defTabSz="360000">
              <a:spcAft>
                <a:spcPts val="300"/>
              </a:spcAft>
              <a:buFont typeface="Arial" pitchFamily="34" charset="0"/>
              <a:buChar char="•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Model CET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optimallashtirilgan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bo'lishi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kerak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            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Kuchli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mahsus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modulli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CAD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dasturi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kerak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chunki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CAD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modelining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barcha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ma'lumotlari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mavjud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lvl="0" indent="-457200" defTabSz="360000">
              <a:spcAft>
                <a:spcPts val="300"/>
              </a:spcAft>
              <a:buFont typeface="Arial" pitchFamily="34" charset="0"/>
              <a:buChar char="•"/>
            </a:pP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Ba'zi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hisob-kitoblarni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qo'lda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bajarish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kerak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bo’ladi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CET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natijalarini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tasdiqlashning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yagona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yo'li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 </a:t>
            </a:r>
          </a:p>
          <a:p>
            <a:pPr marL="457200" lvl="0" indent="-457200" defTabSz="360000">
              <a:spcAft>
                <a:spcPts val="300"/>
              </a:spcAft>
              <a:buFont typeface="Arial" pitchFamily="34" charset="0"/>
              <a:buChar char="•"/>
            </a:pP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Ushbu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tekshirishlarni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onlayn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amalga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oshirish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       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muhandislar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veb-saytlar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majud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114994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12</a:t>
            </a:fld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CEU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afzalliklari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65253" y="4863312"/>
            <a:ext cx="72019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Arial" pitchFamily="34" charset="0"/>
                <a:cs typeface="Arial" pitchFamily="34" charset="0"/>
              </a:rPr>
              <a:t>Manba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Anju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S. A comprehensive Guide to CAE Engineering  Services in India. 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2"/>
              </a:rPr>
              <a:t>https://www.sphinxworldbiz.com.(a-comprehensive-guide-to-cae-engineering-services-in-india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00517" y="1213805"/>
            <a:ext cx="755796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simulasya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prototipi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sinov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sifatida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vaqt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pul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tejash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imkonini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beradi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266700" indent="-266700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Mahsulot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chiqarish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birgalikda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aniq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amalga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oshiriladi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resurslar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tejaladi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tannarx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pasayadi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marL="266700" indent="-266700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Muammolarni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oldindan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aniqlash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bartaraf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etish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tufayli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kafolat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ta'sir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kamayadi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marL="266700" indent="-266700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Dizayn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jarayonidagi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xatolarni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kamaytiradi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chiqarish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jarayonini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osonlashtiradi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marL="266700" indent="-266700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Mahsulot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oson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vizualizatsiyani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yaxshilaydi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08164" y="6174736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13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035780" y="404602"/>
            <a:ext cx="526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CET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ko’shimchalari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73345" y="5470216"/>
            <a:ext cx="6837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An Introduction to Finite Element Modeling </a:t>
            </a:r>
            <a:r>
              <a:rPr lang="en-US" u="sng" dirty="0" smtClean="0">
                <a:latin typeface="Arial" pitchFamily="34" charset="0"/>
                <a:cs typeface="Arial" pitchFamily="34" charset="0"/>
                <a:hlinkClick r:id="rId2"/>
              </a:rPr>
              <a:t>https://blog.spatial.com/finite-element-modeling</a:t>
            </a:r>
            <a:r>
              <a:rPr lang="en-US" u="sng" dirty="0" smtClean="0">
                <a:latin typeface="Arial" pitchFamily="34" charset="0"/>
                <a:cs typeface="Arial" pitchFamily="34" charset="0"/>
              </a:rPr>
              <a:t> 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68149" y="1035780"/>
            <a:ext cx="7452764" cy="42986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400"/>
              </a:spcAft>
              <a:buAutoNum type="arabicPeriod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Kengaytirilgan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CEU: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usul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uzilishlar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bo'lgan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tizimlarni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masalan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sinishlarni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qilishda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foydalidir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;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masalan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uning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tarkibiy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qismlaridan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birida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yoriq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yoki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boshqa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nuqson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bo'lsa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tizim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o'zini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qanday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tutadi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>
              <a:spcAft>
                <a:spcPts val="400"/>
              </a:spcAft>
              <a:buAutoNum type="arabicPeriod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Umumlashtirilgan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CEU: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an'anaviy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meshga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asoslangan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CEUni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yanada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rivojlangan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"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meshsiz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"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usullar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birlashtiradi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>
              <a:spcAft>
                <a:spcPts val="400"/>
              </a:spcAft>
              <a:buAutoNum type="arabicPeriod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Aralash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CEU: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harakatlanuvchi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qismlar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orasidagi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aloqa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bog'liq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muammolar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foydalidir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>
              <a:spcAft>
                <a:spcPts val="400"/>
              </a:spcAft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hp-CEU: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tizimdagi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ba'zi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elementlar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yanada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bo'linganda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ishlatiladi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mashni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tozalash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deb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ataladigan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jarayonda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bir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elementning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polinom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tenglamalari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turli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xil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tartiblarga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ega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spcAft>
                <a:spcPts val="400"/>
              </a:spcAft>
              <a:buAutoNum type="arabicPeriod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Uzluksiz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Galerkin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CEU: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komponentlar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egilishi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yoki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egilishi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bo'lgan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tizimlarni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ishlatiladi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114994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14</a:t>
            </a:fld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82132" y="332509"/>
            <a:ext cx="5864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CEUdan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tajribasi</a:t>
            </a:r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38081" y="5243639"/>
            <a:ext cx="72019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Arial" pitchFamily="34" charset="0"/>
                <a:cs typeface="Arial" pitchFamily="34" charset="0"/>
              </a:rPr>
              <a:t>Manba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Anju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S. A comprehensive Guide to CAE Engineering Services in India. 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2"/>
              </a:rPr>
              <a:t>https://www.sphinxworldbiz.com.(a-comprehensive-guide-to-cae-engineering-services-in-india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60057" y="1068149"/>
            <a:ext cx="750131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KMT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xizmatlari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Solid Edge Simulation, FEMAP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NX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dasturiy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ta'minotda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12,5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mln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foydalanuvchida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amalga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oshiriladi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oldingi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keyingi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ishlov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berishda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546100" indent="-368300" defTabSz="360000">
              <a:buFont typeface="+mj-lt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CEU -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Elementlar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Tahlili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qilishning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uzluksiz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usulini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ta'minlaydi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marL="546100" indent="-368300" defTabSz="360000">
              <a:buFont typeface="+mj-lt"/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chiziqli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chiziqli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bo'lmagan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stressni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termal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dinamik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simulyatsiya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hamda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tizim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darajadagi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simulyatsiyada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ishlatiladi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CEU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samaradorlik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resurslar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kuch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vaqt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pulni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maksimal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tejash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mahsulot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dizaynidan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eng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yaxshisini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tanlash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maqsadi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amalga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oshiriladi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071" y="6114994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15</a:t>
            </a:fld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CEU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loyihalash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jarayonida</a:t>
            </a:r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10911" y="5462124"/>
            <a:ext cx="74446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Manba:Velling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A. Best CAD Software With Finite Element Analysis  Tools 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2"/>
              </a:rPr>
              <a:t>https://fractory.com/finite-element-analysis-software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AutoShape 2" descr="Pictu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Pictu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051965" y="1051965"/>
            <a:ext cx="7517501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Loyiha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yechimlari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to’g’riligi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sinab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ko'rish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tekshiriladi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:</a:t>
            </a:r>
            <a:endParaRPr lang="ru-RU" sz="2100" dirty="0" smtClean="0">
              <a:latin typeface="Arial" pitchFamily="34" charset="0"/>
              <a:cs typeface="Arial" pitchFamily="34" charset="0"/>
            </a:endParaRPr>
          </a:p>
          <a:p>
            <a:pPr marL="355600" indent="-355600" algn="just">
              <a:buAutoNum type="arabicPeriod"/>
            </a:pP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Muammo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aniqlash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yaxshi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vizualizatsiya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CAD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dasturi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yordamida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detal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modellashtiriladi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modul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CEU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tahlilini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         ham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bajaradi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hamda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 SDH/CFD -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Suyukliklar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Dinamikasi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Hisobi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ishlaydi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355600" indent="-355600" algn="just">
              <a:buAutoNum type="arabicPeriod"/>
            </a:pP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Shuning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loyihalashning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oldingi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bosqichlarida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tayyor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langan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modellar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yechimi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sinab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ko'rish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ishlatilishi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                 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. Agar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kerak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bo'lsa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ma'lumotlar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sinov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natijalari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                   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asosida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qismlarni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qayta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loyihalash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amalga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oshiriladi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355600" indent="-355600" algn="just">
              <a:buAutoNum type="arabicPeriod"/>
            </a:pP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Modellarni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boshqa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simulyatsiya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dasturiga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eksport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          ham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Maxsus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dasturiy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ta'minot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aniqroq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natijalar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beradi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ko'proq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funktsiyalarga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ega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,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bunday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optimallash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tirish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katta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partiyali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chiqarish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zarur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08164" y="6174736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16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035780" y="404602"/>
            <a:ext cx="52679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CET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natijalarni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Verifikatsiya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Validatsiya</a:t>
            </a:r>
            <a:endParaRPr lang="ru-RU" sz="20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73345" y="5470216"/>
            <a:ext cx="66516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Introduction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to Finite Element Method </a:t>
            </a:r>
            <a:r>
              <a:rPr lang="en-US" u="sng" dirty="0" smtClean="0">
                <a:latin typeface="Arial" pitchFamily="34" charset="0"/>
                <a:cs typeface="Arial" pitchFamily="34" charset="0"/>
                <a:hlinkClick r:id="rId2"/>
              </a:rPr>
              <a:t>https://fractory.com/finite-element-analysis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100517" y="1140977"/>
            <a:ext cx="7315200" cy="3672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0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FEA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loyiha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tahlilida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qo'llaniladigan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Verifikatsiya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Tekshirish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Validation (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Tasdiqlash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quyidagicha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bajariladi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266700" indent="-266700" algn="just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Tekshirish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diskretlashtirilgan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ligini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to'g'ri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echilganligini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tekshiradi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266700" indent="-266700" algn="just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Tasdiqlash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yechim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natijalari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haqiqatni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to'g'ri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ifodalashini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aniqlaydi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Natijalar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qilingan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tizimning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hayotiy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xatti-harakatlarini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to'g'ri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tavsiflashini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tekshiradi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08164" y="6174736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17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035780" y="404602"/>
            <a:ext cx="52679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CET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natijalarni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Verifikatsiya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Validatsiya</a:t>
            </a:r>
            <a:endParaRPr lang="ru-RU" sz="20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73345" y="5470216"/>
            <a:ext cx="66516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Introduction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to Finite Element Method </a:t>
            </a:r>
            <a:r>
              <a:rPr lang="en-US" u="sng" dirty="0" smtClean="0">
                <a:latin typeface="Arial" pitchFamily="34" charset="0"/>
                <a:cs typeface="Arial" pitchFamily="34" charset="0"/>
                <a:hlinkClick r:id="rId2"/>
              </a:rPr>
              <a:t>https://fractory.com/finite-element-analysis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500439" y="1561763"/>
            <a:ext cx="2880765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Haqiqiy</a:t>
            </a:r>
            <a:r>
              <a:rPr lang="en-US" dirty="0" smtClean="0"/>
              <a:t> </a:t>
            </a:r>
            <a:r>
              <a:rPr lang="en-US" dirty="0" err="1" smtClean="0"/>
              <a:t>holat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490998" y="2434354"/>
            <a:ext cx="2880765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Matematik</a:t>
            </a:r>
            <a:r>
              <a:rPr lang="en-US" dirty="0" smtClean="0"/>
              <a:t> model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2499091" y="3300202"/>
            <a:ext cx="2880765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Chetlangan</a:t>
            </a:r>
            <a:r>
              <a:rPr lang="en-US" dirty="0" smtClean="0"/>
              <a:t> element                </a:t>
            </a:r>
            <a:r>
              <a:rPr lang="en-US" dirty="0" err="1" smtClean="0"/>
              <a:t>modeli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481558" y="4431738"/>
            <a:ext cx="2880765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Natija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4062203" y="2047285"/>
            <a:ext cx="2451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Modellashtirish</a:t>
            </a:r>
            <a:r>
              <a:rPr lang="en-US" dirty="0" smtClean="0"/>
              <a:t> </a:t>
            </a:r>
            <a:r>
              <a:rPr lang="en-US" dirty="0" err="1" smtClean="0"/>
              <a:t>xatosi</a:t>
            </a:r>
            <a:endParaRPr lang="ru-RU" dirty="0"/>
          </a:p>
        </p:txBody>
      </p:sp>
      <p:cxnSp>
        <p:nvCxnSpPr>
          <p:cNvPr id="19" name="Прямая со стрелкой 18"/>
          <p:cNvCxnSpPr/>
          <p:nvPr/>
        </p:nvCxnSpPr>
        <p:spPr>
          <a:xfrm rot="5400000">
            <a:off x="3687171" y="3038460"/>
            <a:ext cx="470892" cy="1344"/>
          </a:xfrm>
          <a:prstGeom prst="straightConnector1">
            <a:avLst/>
          </a:prstGeom>
          <a:ln w="254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077038" y="2830864"/>
            <a:ext cx="1967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Maydalash</a:t>
            </a:r>
            <a:r>
              <a:rPr lang="en-US" dirty="0" smtClean="0"/>
              <a:t> </a:t>
            </a:r>
            <a:r>
              <a:rPr lang="en-US" dirty="0" err="1" smtClean="0"/>
              <a:t>xatosi</a:t>
            </a:r>
            <a:endParaRPr lang="ru-RU" dirty="0"/>
          </a:p>
        </p:txBody>
      </p:sp>
      <p:cxnSp>
        <p:nvCxnSpPr>
          <p:cNvPr id="27" name="Прямая со стрелкой 26"/>
          <p:cNvCxnSpPr/>
          <p:nvPr/>
        </p:nvCxnSpPr>
        <p:spPr>
          <a:xfrm rot="5400000">
            <a:off x="3685822" y="2171262"/>
            <a:ext cx="470891" cy="1347"/>
          </a:xfrm>
          <a:prstGeom prst="straightConnector1">
            <a:avLst/>
          </a:prstGeom>
          <a:ln w="254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4083782" y="4010953"/>
            <a:ext cx="1637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Yechim</a:t>
            </a:r>
            <a:r>
              <a:rPr lang="en-US" dirty="0" smtClean="0"/>
              <a:t> </a:t>
            </a:r>
            <a:r>
              <a:rPr lang="en-US" dirty="0" err="1" smtClean="0"/>
              <a:t>xatosi</a:t>
            </a:r>
            <a:endParaRPr lang="ru-RU" dirty="0"/>
          </a:p>
        </p:txBody>
      </p:sp>
      <p:cxnSp>
        <p:nvCxnSpPr>
          <p:cNvPr id="29" name="Прямая со стрелкой 28"/>
          <p:cNvCxnSpPr/>
          <p:nvPr/>
        </p:nvCxnSpPr>
        <p:spPr>
          <a:xfrm rot="5400000">
            <a:off x="3685822" y="4169996"/>
            <a:ext cx="470892" cy="1344"/>
          </a:xfrm>
          <a:prstGeom prst="straightConnector1">
            <a:avLst/>
          </a:prstGeom>
          <a:ln w="254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rot="5400000">
            <a:off x="5369066" y="3168032"/>
            <a:ext cx="2856491" cy="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>
            <a:stCxn id="13" idx="3"/>
          </p:cNvCxnSpPr>
          <p:nvPr/>
        </p:nvCxnSpPr>
        <p:spPr>
          <a:xfrm flipV="1">
            <a:off x="5362323" y="4604368"/>
            <a:ext cx="1426895" cy="1203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>
            <a:endCxn id="8" idx="3"/>
          </p:cNvCxnSpPr>
          <p:nvPr/>
        </p:nvCxnSpPr>
        <p:spPr>
          <a:xfrm rot="10800000">
            <a:off x="5381204" y="1746430"/>
            <a:ext cx="1416106" cy="1451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6843164" y="2910436"/>
            <a:ext cx="1305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Validatsiya</a:t>
            </a:r>
            <a:endParaRPr lang="ru-RU" dirty="0"/>
          </a:p>
        </p:txBody>
      </p:sp>
      <p:cxnSp>
        <p:nvCxnSpPr>
          <p:cNvPr id="41" name="Прямая соединительная линия 40"/>
          <p:cNvCxnSpPr/>
          <p:nvPr/>
        </p:nvCxnSpPr>
        <p:spPr>
          <a:xfrm rot="5400000">
            <a:off x="40464" y="3625231"/>
            <a:ext cx="2087745" cy="158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 flipV="1">
            <a:off x="1068149" y="4659664"/>
            <a:ext cx="1430942" cy="134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1120747" y="2860535"/>
            <a:ext cx="1305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Validatsiya</a:t>
            </a:r>
            <a:endParaRPr lang="ru-RU" dirty="0"/>
          </a:p>
        </p:txBody>
      </p:sp>
      <p:cxnSp>
        <p:nvCxnSpPr>
          <p:cNvPr id="54" name="Прямая со стрелкой 53"/>
          <p:cNvCxnSpPr/>
          <p:nvPr/>
        </p:nvCxnSpPr>
        <p:spPr>
          <a:xfrm>
            <a:off x="1084333" y="2581360"/>
            <a:ext cx="1359462" cy="158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08164" y="6174736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18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181437" y="412694"/>
            <a:ext cx="5033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CEU </a:t>
            </a:r>
            <a:r>
              <a:rPr lang="en-US" sz="24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avtomobil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ilovalarida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11504" y="1100517"/>
            <a:ext cx="7242372" cy="3580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000">
              <a:lnSpc>
                <a:spcPts val="3800"/>
              </a:lnSpc>
              <a:spcAft>
                <a:spcPts val="600"/>
              </a:spcAf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Avtomobil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tarkibiy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qismlarida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tebranish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larni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qismlarning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chidamliligini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halokatda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odamlar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xavfsizligini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ta’minlash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muhimdir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 defTabSz="360000">
              <a:lnSpc>
                <a:spcPts val="3800"/>
              </a:lnSpc>
              <a:spcAft>
                <a:spcPts val="600"/>
              </a:spcAf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NVH (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ya'ni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Shovqin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Tebranish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Qattiqlik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)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nosozliklarni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simulyatsiya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statik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dinamik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tahlillar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mahsulotning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ishlashini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tasdiqlash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optimallashning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bir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qismidir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 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08164" y="6174736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19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181437" y="412694"/>
            <a:ext cx="5033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CEU </a:t>
            </a:r>
            <a:r>
              <a:rPr lang="en-US" sz="24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avtomobil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ilovalarida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11504" y="1100517"/>
            <a:ext cx="720191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simulyatsiyaning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avtomobilsozlik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sanoatiga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ta'siri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aniq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Turli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xil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materiallar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tarkibiy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qismlar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yengilroq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bo'ladimi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yoki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yuqori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xavfsizlikni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kafolatlaydimi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Gost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R 52231-2004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standartiga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muvofiq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  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avtomobilning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shovqin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darajasi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96 DBA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oshmasligi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kerak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Yevropada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- 56 DBA).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Dvigatel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talabdan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ortiq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ta'sir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qiladigan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shovqin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hosil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qiladimi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Termal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charchoqqa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duchor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bo'lgan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komponentlar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yorilib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ketadimi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?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73345" y="5470216"/>
            <a:ext cx="66516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CAE Tools Used in Automotive Industry. 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2"/>
              </a:rPr>
              <a:t>https://www.neuralconcept.com/post/cae-tools-used-in-automotive-industry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08164" y="6174736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20</a:t>
            </a:fld>
            <a:endParaRPr lang="ru-RU" b="1" dirty="0"/>
          </a:p>
        </p:txBody>
      </p:sp>
      <p:pic>
        <p:nvPicPr>
          <p:cNvPr id="9" name="Рисунок 8" descr="2-Figure2-1.png"/>
          <p:cNvPicPr>
            <a:picLocks noChangeAspect="1"/>
          </p:cNvPicPr>
          <p:nvPr/>
        </p:nvPicPr>
        <p:blipFill>
          <a:blip r:embed="rId2"/>
          <a:srcRect l="2304" t="27720" b="3166"/>
          <a:stretch>
            <a:fillRect/>
          </a:stretch>
        </p:blipFill>
        <p:spPr>
          <a:xfrm>
            <a:off x="971044" y="1844984"/>
            <a:ext cx="7726277" cy="340674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087745" y="412694"/>
            <a:ext cx="41269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CEU /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MKE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 FEM </a:t>
            </a:r>
            <a:r>
              <a:rPr lang="en-US" sz="24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Jarayoni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11504" y="1100517"/>
            <a:ext cx="76146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CAD –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Maydalab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aralashtirish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Yigish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Chegaraviy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sharoitlar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–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	 –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Hisoblash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O’zgartirish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Sinovlar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73345" y="5470216"/>
            <a:ext cx="66516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en-US" dirty="0" smtClean="0">
                <a:hlinkClick r:id="rId3"/>
              </a:rPr>
              <a:t>https://www.semanticscholar.org/paper/CAE-Process-Automation-Crash-Simulation-Joshi/1</a:t>
            </a:r>
            <a:r>
              <a:rPr lang="en-US" dirty="0" smtClean="0"/>
              <a:t>.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08164" y="6174736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21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181437" y="412694"/>
            <a:ext cx="5033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Avtomobilsozlikda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CEU </a:t>
            </a:r>
            <a:r>
              <a:rPr lang="en-US" sz="24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kelajagi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73345" y="5470216"/>
            <a:ext cx="66516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Ferraris A. and </a:t>
            </a:r>
            <a:r>
              <a:rPr lang="en-US" dirty="0" err="1" smtClean="0"/>
              <a:t>tc</a:t>
            </a:r>
            <a:r>
              <a:rPr lang="en-US" dirty="0" smtClean="0"/>
              <a:t>. City Car Drag Reduction by means of Flow Control Devices - In: SAE TECHNICAL PAPER. - ISSN   0148-7191. - ELETTRONICO. - 1:(2021), pp. 1-9.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92425" y="1060057"/>
            <a:ext cx="71128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Avtomobilni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Shamol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Tuneli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(SHT)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SDH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usulida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sinov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o‘tkasib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solishtirsak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SHT (WT)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SDH / CFD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natijalari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ham                     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avtomobilning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orqa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qismida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- 150 mm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masofada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yuqori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oqim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burilishini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ko'rsatdi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17833" y="2489762"/>
            <a:ext cx="6019800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6256" y="6312300"/>
            <a:ext cx="644912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22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181437" y="412694"/>
            <a:ext cx="5033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CET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tahlil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qilish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dasturi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35779" y="1076241"/>
            <a:ext cx="7331385" cy="4170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000">
              <a:spcAft>
                <a:spcPts val="600"/>
              </a:spcAft>
            </a:pPr>
            <a:r>
              <a:rPr lang="en-US" sz="2500" dirty="0" smtClean="0">
                <a:latin typeface="Arial" pitchFamily="34" charset="0"/>
                <a:cs typeface="Arial" pitchFamily="34" charset="0"/>
              </a:rPr>
              <a:t>	CET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dasturlari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tuzilmalarning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stresslari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500" dirty="0" smtClean="0">
                <a:latin typeface="Arial" pitchFamily="34" charset="0"/>
                <a:cs typeface="Arial" pitchFamily="34" charset="0"/>
              </a:rPr>
              <a:t>                              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deformatsiyalarini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bashorat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qilishga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qaratilgan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500" dirty="0" smtClean="0"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kashshof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tadqiqot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dasturlari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tomonidan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yaratilgan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 defTabSz="360000">
              <a:spcAft>
                <a:spcPts val="600"/>
              </a:spcAft>
            </a:pPr>
            <a:r>
              <a:rPr lang="en-US" sz="25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Birinchilardan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biri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vositasi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NASTRAN 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           NASA </a:t>
            </a:r>
            <a:r>
              <a:rPr lang="ru-RU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homiyligida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yaratilgan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 defTabSz="360000">
              <a:spcAft>
                <a:spcPts val="600"/>
              </a:spcAft>
            </a:pPr>
            <a:r>
              <a:rPr lang="en-US" sz="25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Statik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stressni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bir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qatorda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buzilmaslik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tahlilida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dinamik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tahlillar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joriy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etilgan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 defTabSz="360000">
              <a:spcAft>
                <a:spcPts val="600"/>
              </a:spcAft>
            </a:pPr>
            <a:r>
              <a:rPr lang="en-US" sz="25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Keyinchalik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hatto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AI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"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imkonsiz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"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dasturlar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ru-RU" sz="2500" dirty="0" smtClean="0">
                <a:latin typeface="Arial" pitchFamily="34" charset="0"/>
                <a:cs typeface="Arial" pitchFamily="34" charset="0"/>
              </a:rPr>
              <a:t>               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masalan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avariya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holati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, AI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muvaffaqiyatli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takrorlandi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. </a:t>
            </a: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08164" y="6174736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23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181437" y="412694"/>
            <a:ext cx="5033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CEU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tahlil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qilish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dasturi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70450" y="5696793"/>
            <a:ext cx="66516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CAE Tools Used in Automotive Industry. 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2"/>
              </a:rPr>
              <a:t>https://www.neuralconcept.com/post/cae-tools-used-in-automotive-industry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84333" y="1051965"/>
            <a:ext cx="7388028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60000">
              <a:spcAft>
                <a:spcPts val="600"/>
              </a:spcAft>
            </a:pPr>
            <a:r>
              <a:rPr lang="en-US" sz="2500" dirty="0" smtClean="0">
                <a:latin typeface="Arial" pitchFamily="34" charset="0"/>
                <a:cs typeface="Arial" pitchFamily="34" charset="0"/>
              </a:rPr>
              <a:t>	CAD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CAE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ning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bog'liqlikligi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CAD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shaklini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         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o'zgartirish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CAE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dasturiy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ta'minotining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o'zgarishga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javob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vaqti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reaktsiya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). </a:t>
            </a:r>
          </a:p>
          <a:p>
            <a:pPr defTabSz="360000">
              <a:spcAft>
                <a:spcPts val="600"/>
              </a:spcAft>
            </a:pPr>
            <a:r>
              <a:rPr lang="en-US" sz="25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Reaktsiya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vaqti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qisqa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bo'lsa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bir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vaqt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ichida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                   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muhandislik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ozgarishlar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soni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mahsulot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innovatsiyalariga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ta'siri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shunchalik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ko'p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bo'ladi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defTabSz="360000">
              <a:spcAft>
                <a:spcPts val="600"/>
              </a:spcAft>
            </a:pPr>
            <a:r>
              <a:rPr lang="en-US" sz="25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Ko'rinib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turibdiki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, CET –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mahsulotning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chidamliligi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energiya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samaradorligi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kabi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muhim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funktsional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talablari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bo'yicha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bashorat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qiladigan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kerakli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shakl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modifikatsiyalari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to'g'risida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fikr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bildiradigan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500" dirty="0" err="1" smtClean="0">
                <a:latin typeface="Arial" pitchFamily="34" charset="0"/>
                <a:cs typeface="Arial" pitchFamily="34" charset="0"/>
              </a:rPr>
              <a:t>dasturi</a:t>
            </a:r>
            <a:r>
              <a:rPr lang="en-US" sz="25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5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08164" y="6174736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24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197621" y="396510"/>
            <a:ext cx="5033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FEA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imkoniyatli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CAD/CAE 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35781" y="1084333"/>
            <a:ext cx="7371843" cy="4262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000">
              <a:spcAft>
                <a:spcPts val="600"/>
              </a:spcAft>
            </a:pPr>
            <a:r>
              <a:rPr lang="en-US" sz="2900" dirty="0" smtClean="0">
                <a:latin typeface="Arial" pitchFamily="34" charset="0"/>
                <a:cs typeface="Arial" pitchFamily="34" charset="0"/>
              </a:rPr>
              <a:t>	CEU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imkoniyatlarini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o’z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tarkibiga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kamrab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        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olish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xususiyati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 CAD/CAE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dasturining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         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katta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afzalliklaridan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biridir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  </a:t>
            </a:r>
          </a:p>
          <a:p>
            <a:pPr algn="just" defTabSz="360000">
              <a:spcAft>
                <a:spcPts val="600"/>
              </a:spcAft>
            </a:pPr>
            <a:r>
              <a:rPr lang="en-US" sz="29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elementlarni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                      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vositalariga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ega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bo'lgan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kuchli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dasturlar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                  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haqida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umumiy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ma'lumot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 defTabSz="360000">
              <a:spcAft>
                <a:spcPts val="600"/>
              </a:spcAft>
            </a:pPr>
            <a:r>
              <a:rPr lang="en-US" sz="29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Har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birining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afzalliklari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bo'lgan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cheklovlarini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ta'kidlash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eng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yaxshi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variantni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                       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tanlashni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osonlashtiradi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  </a:t>
            </a:r>
            <a:endParaRPr lang="ru-RU" sz="29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08164" y="6174736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25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197621" y="396510"/>
            <a:ext cx="5033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CET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Dasturlari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21896" y="5575413"/>
            <a:ext cx="76065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Introduction to Finite Element Method </a:t>
            </a:r>
            <a:r>
              <a:rPr lang="en-US" sz="2000" u="sng" dirty="0" smtClean="0">
                <a:latin typeface="Arial" pitchFamily="34" charset="0"/>
                <a:cs typeface="Arial" pitchFamily="34" charset="0"/>
                <a:hlinkClick r:id="rId2"/>
              </a:rPr>
              <a:t>https://fractory.com/finite-element-analysis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27690" y="1027689"/>
            <a:ext cx="7436580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Arial" pitchFamily="34" charset="0"/>
                <a:cs typeface="Arial" pitchFamily="34" charset="0"/>
              </a:rPr>
              <a:t>CET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usullaridan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hozirda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mavjud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kompyuter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                   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dasturlari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qisman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ro'yxati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1073150" indent="-514350">
              <a:buAutoNum type="arabicPeriod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Autodesk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Simulyatsiyasi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Multifizikasi</a:t>
            </a: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pPr marL="1073150" indent="-514350">
              <a:buAutoNum type="arabicPeriod"/>
            </a:pP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Abaqus</a:t>
            </a: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pPr marL="1073150" indent="-514350">
              <a:buAutoNum type="arabicPeriod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ANSYS</a:t>
            </a:r>
          </a:p>
          <a:p>
            <a:pPr marL="1073150" indent="-514350">
              <a:buAutoNum type="arabicPeriod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KOSMOS / M</a:t>
            </a:r>
          </a:p>
          <a:p>
            <a:pPr marL="1073150" indent="-514350">
              <a:buAutoNum type="arabicPeriod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GT-STRUDL</a:t>
            </a:r>
          </a:p>
          <a:p>
            <a:pPr marL="1073150" indent="-514350">
              <a:buAutoNum type="arabicPeriod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LS-DYNA</a:t>
            </a:r>
          </a:p>
          <a:p>
            <a:pPr marL="1073150" indent="-514350">
              <a:buAutoNum type="arabicPeriod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MSC / NASTRAN</a:t>
            </a:r>
          </a:p>
          <a:p>
            <a:pPr marL="1073150" indent="-514350">
              <a:buAutoNum type="arabicPeriod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Pro / MECHANICA</a:t>
            </a:r>
          </a:p>
          <a:p>
            <a:pPr marL="1073150" indent="-514350">
              <a:buAutoNum type="arabicPeriod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STARDYNE</a:t>
            </a:r>
            <a:endParaRPr lang="ru-RU" sz="2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08164" y="6174736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26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197621" y="396510"/>
            <a:ext cx="5033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Autodesk Inventor 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65251" y="5316467"/>
            <a:ext cx="7679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Velling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Andreas. Best CAD Software With Finite Element Analysis Tools. </a:t>
            </a:r>
            <a:r>
              <a:rPr lang="en-US" sz="2000" u="sng" dirty="0" smtClean="0">
                <a:latin typeface="Arial" pitchFamily="34" charset="0"/>
                <a:cs typeface="Arial" pitchFamily="34" charset="0"/>
                <a:hlinkClick r:id="rId2"/>
              </a:rPr>
              <a:t>https://fractory.com/finite-element-analysis-software/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16702" y="1043872"/>
            <a:ext cx="7444671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000">
              <a:spcAft>
                <a:spcPts val="600"/>
              </a:spcAft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	Autodesk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Inventor -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Autodeskning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mexanik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dizayni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3D CAD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dasturi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parametrik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yig’uvni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modellashtirish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chizma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yaratish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xususiyatlarini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o'z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ichiga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olan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 </a:t>
            </a: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pPr algn="just" defTabSz="360000">
              <a:spcAft>
                <a:spcPts val="600"/>
              </a:spcAft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Shu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birga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loyihalshni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avtomatlashtirish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kabi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kuchliroq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yangi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vositalarga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ega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alohida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                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muhitda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lavha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dizaynlari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ishlash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 </a:t>
            </a: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pPr algn="just" defTabSz="360000">
              <a:spcAft>
                <a:spcPts val="600"/>
              </a:spcAft>
            </a:pP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Bundan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tashqari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portlagan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ko'rinishlar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video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animatsiyalari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kabi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vizualizatsiyani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ta'minlaydi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08164" y="6174736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27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124793" y="396510"/>
            <a:ext cx="5106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Autodesk Inventor </a:t>
            </a:r>
            <a:r>
              <a:rPr lang="en-US" sz="24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afzalliklari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92426" y="1076240"/>
            <a:ext cx="74527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lvl="0" indent="-177800" algn="just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Yetakchi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kompaniyaning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kuchli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dasturiy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ta'minoti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266700" lvl="0" indent="-177800" algn="just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Tadqiqotlarni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bajarish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fayllarni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eksport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import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shart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emas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266700" lvl="0" indent="-177800" algn="just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Mijozlarni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qo'llab-quvvatlash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nechta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tillarda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266700" lvl="0" indent="-177800" algn="just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Kompaniya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veb-saytida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undan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tashqarida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ajoyib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bilimlar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bazasi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video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darsliklar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maqolalar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forumlar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o’tkazadi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266700" lvl="0" indent="-177800" algn="just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Yig'ish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payvandlash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ishlarini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murakkab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sozlash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ham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sinovdan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o'tkazish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Без названия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1457" y="4442527"/>
            <a:ext cx="3433696" cy="192287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08164" y="6174736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28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124793" y="396510"/>
            <a:ext cx="5106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Autodesk Inventor </a:t>
            </a:r>
            <a:r>
              <a:rPr lang="en-US" sz="24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kamchiliklari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0058" y="1100516"/>
            <a:ext cx="74527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lvl="0" indent="-266700" algn="just">
              <a:buFont typeface="Arial" pitchFamily="34" charset="0"/>
              <a:buChar char="•"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Chizikli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kuchlanish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chiziqli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dinamik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Boshqa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turlar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Inventor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Nastran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foydalanishni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talab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qiladi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marL="355600" lvl="0" indent="-266700" algn="just">
              <a:buFont typeface="Arial" pitchFamily="34" charset="0"/>
              <a:buChar char="•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Inventor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Nastranni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mustaqil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to'ldiruvchi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           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sifatida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sotib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olish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emas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faqat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to'plam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                     </a:t>
            </a:r>
          </a:p>
          <a:p>
            <a:pPr marL="355600" lvl="0" indent="-266700" algn="just">
              <a:buFont typeface="Arial" pitchFamily="34" charset="0"/>
              <a:buChar char="•"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To'plamda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kerak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bo'lmagan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dasturlar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ham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bo’lishi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qimmatlashtiradi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marL="355600" lvl="0" indent="-266700" algn="just">
              <a:buFont typeface="Arial" pitchFamily="34" charset="0"/>
              <a:buChar char="•"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Faqat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Windows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dasturlarida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ishlaydi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08164" y="6174736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29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165253" y="258945"/>
            <a:ext cx="5122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Dassault</a:t>
            </a:r>
            <a:r>
              <a:rPr lang="en-US" sz="28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Systèmes</a:t>
            </a:r>
            <a:r>
              <a:rPr lang="en-US" sz="28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SolidWorks</a:t>
            </a:r>
            <a:endParaRPr lang="ru-RU" sz="2800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65251" y="5316467"/>
            <a:ext cx="76874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Manba:Velling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A. Best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CAD Software With Finite Element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Analysis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Tools. </a:t>
            </a:r>
            <a:r>
              <a:rPr lang="en-US" sz="2000" u="sng" dirty="0" smtClean="0">
                <a:latin typeface="Arial" pitchFamily="34" charset="0"/>
                <a:cs typeface="Arial" pitchFamily="34" charset="0"/>
                <a:hlinkClick r:id="rId2"/>
              </a:rPr>
              <a:t>https://fractory.com/finite-element-analysis-software/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11504" y="1310910"/>
            <a:ext cx="755796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SolidWorks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–eng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yahshi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CAD/CAM/CAE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dasturlaridan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turli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modullarga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to'liq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CAD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to'plami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 . </a:t>
            </a:r>
          </a:p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Bu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modullarga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quyidagilar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kiradi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1076325" lvl="0" indent="-266700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3D CAD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1076325" lvl="0" indent="-266700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SolidWorks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CAM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1076325" lvl="0" indent="-266700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Tuzuvchi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1076325" lvl="0" indent="-266700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Elektr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3D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1076325" lvl="0" indent="-266700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Elektr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sxemalari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1076325" lvl="0" indent="-266700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Tekshirish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1076325" lvl="0" indent="-266700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Simulyatsiya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boshqalar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08164" y="6174736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30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124793" y="242761"/>
            <a:ext cx="5122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Dassault</a:t>
            </a:r>
            <a:r>
              <a:rPr lang="en-US" sz="28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Systèmes</a:t>
            </a:r>
            <a:r>
              <a:rPr lang="en-US" sz="28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SolidWorks</a:t>
            </a:r>
            <a:endParaRPr lang="ru-RU" sz="2800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17810" y="5607781"/>
            <a:ext cx="78250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Velling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Andreas. Best CAD Software With Finite Element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Analysis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Tools. </a:t>
            </a:r>
            <a:r>
              <a:rPr lang="en-US" sz="2000" u="sng" dirty="0" smtClean="0">
                <a:latin typeface="Arial" pitchFamily="34" charset="0"/>
                <a:cs typeface="Arial" pitchFamily="34" charset="0"/>
                <a:hlinkClick r:id="rId2"/>
              </a:rPr>
              <a:t>https://fractory.com/finite-element-analysis-software/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51965" y="1019596"/>
            <a:ext cx="7557961" cy="23852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3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SolidWorks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asosiy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xususiyatlaridan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katta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murakkab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yig‘uv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birikmalar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imkoniyati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oddiy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to'liq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ob'ekt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majmuasiga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aylantirishi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spcAft>
                <a:spcPts val="3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FEA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SolidWorks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Simulation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moduli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orqali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qo'llaniladi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>
              <a:spcAft>
                <a:spcPts val="3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Modul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uchta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darajada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mavjud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Standart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Professional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Premium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 descr="SW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5501" y="3184313"/>
            <a:ext cx="4557990" cy="23966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08164" y="6174736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31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076241" y="275129"/>
            <a:ext cx="5122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Dassault</a:t>
            </a:r>
            <a:r>
              <a:rPr lang="en-US" sz="28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Systèmes</a:t>
            </a:r>
            <a:r>
              <a:rPr lang="en-US" sz="28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SolidWorks</a:t>
            </a:r>
            <a:endParaRPr lang="ru-RU" sz="2800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65252" y="5316467"/>
            <a:ext cx="76065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Velling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Andreas. Best CAD Software With Finite Element Analysis Tools. </a:t>
            </a:r>
            <a:r>
              <a:rPr lang="en-US" sz="2000" u="sng" dirty="0" smtClean="0">
                <a:latin typeface="Arial" pitchFamily="34" charset="0"/>
                <a:cs typeface="Arial" pitchFamily="34" charset="0"/>
                <a:hlinkClick r:id="rId2"/>
              </a:rPr>
              <a:t>https://fractory.com/finite-element-analysis-software/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0057" y="1035780"/>
            <a:ext cx="755796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Eng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kuchli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versiyasi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quyidagilarni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o'z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ichiga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720725" lvl="0" indent="-355600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Statik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tadqiqotlar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720725" lvl="0" indent="-355600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Charchoqni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o'rganish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720725" lvl="0" indent="-355600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Harakat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tahlili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720725" lvl="0" indent="-355600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Termal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tahlil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720725" lvl="0" indent="-355600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Chastotani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o'rganish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720725" lvl="0" indent="-355600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Buklanish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tadqiqotlari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720725" lvl="0" indent="-355600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Bosimli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idishlarni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o'rganish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720725" lvl="0" indent="-355600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ChTpologiyani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optimallashtirish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720725" lvl="0" indent="-355600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Chiziqli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dinamik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tadqiqotlar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720725" lvl="0" indent="-355600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Chiziqli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bo'lmagan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08164" y="6174736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32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181438" y="283222"/>
            <a:ext cx="5122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Dassault</a:t>
            </a:r>
            <a:r>
              <a:rPr lang="en-US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Systèmes</a:t>
            </a:r>
            <a:r>
              <a:rPr lang="en-US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SolidWorks</a:t>
            </a:r>
            <a:endParaRPr lang="ru-RU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0057" y="1035780"/>
            <a:ext cx="755796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SolidWorks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Simulatsiya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qo'shimchalarni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taklif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720725" indent="-177800" algn="just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oqim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simulyatsiyasi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 marL="720725" indent="-177800" algn="just">
              <a:buFont typeface="Arial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aniqroq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echimlar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/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Misol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Barqarorlik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modullari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loyihani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tasdiqlash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imkonini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taqdim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etadi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Ushbu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paketlar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modullar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barchasi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3D CAD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dasturiga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kiritilgan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400" dirty="0" smtClean="0">
                <a:latin typeface="Arial" pitchFamily="34" charset="0"/>
                <a:cs typeface="Arial" pitchFamily="34" charset="0"/>
              </a:rPr>
              <a:t>CET/FEA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yuqori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imkoniyatlarini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taklif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Simulia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Strukturaviy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Simulyatsiya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Loyiha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orqali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    ABAQUS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taklif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Bu CAD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interfeysi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juda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keladigan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maxsus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CET/FEA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dasturi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08164" y="6174736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33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076241" y="275129"/>
            <a:ext cx="5122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SolidWorks</a:t>
            </a:r>
            <a:r>
              <a:rPr lang="en-US" sz="28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afzalliklari</a:t>
            </a:r>
            <a:endParaRPr lang="ru-RU" sz="2800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65251" y="5316467"/>
            <a:ext cx="7841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Velling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Andreas. Best CAD Software With Finite Element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Analysis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Tools. </a:t>
            </a:r>
            <a:r>
              <a:rPr lang="en-US" sz="2000" u="sng" dirty="0" smtClean="0">
                <a:latin typeface="Arial" pitchFamily="34" charset="0"/>
                <a:cs typeface="Arial" pitchFamily="34" charset="0"/>
                <a:hlinkClick r:id="rId2"/>
              </a:rPr>
              <a:t>https://fractory.com/finite-element-analysis-software/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0057" y="1035780"/>
            <a:ext cx="7557961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lvl="0" indent="-177800"/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Afzalliklari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177800" lvl="0" indent="-177800">
              <a:buFont typeface="Arial" pitchFamily="34" charset="0"/>
              <a:buChar char="•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Taniqli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tasdiqlangan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kompaniyaning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kuchli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dasturiy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ta'minoti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marL="177800" lvl="0" indent="-1778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CAD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o'rnatilgan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fayllarni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eksport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import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kerak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emas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marL="177800" lvl="0" indent="-1778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SDH/CFD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testlari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ham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amalga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oshirilishi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marL="177800" lvl="0" indent="-177800">
              <a:buFont typeface="Arial" pitchFamily="34" charset="0"/>
              <a:buChar char="•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Qo'shimchalar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mustaqil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yechimlar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sifatida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taklif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etiladi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marL="177800" lvl="0" indent="-177800">
              <a:buFont typeface="Arial" pitchFamily="34" charset="0"/>
              <a:buChar char="•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Mijozlarni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qo'llab-quvvatlash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bir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nechta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tillarda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mavjud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marL="177800" lvl="0" indent="-177800">
              <a:buFont typeface="Arial" pitchFamily="34" charset="0"/>
              <a:buChar char="•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Kompaniya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veb-saytida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undan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tashqarida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ajoyib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bilimlar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bazasi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video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darsliklar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maqolalar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forumlar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o’tkazadi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endParaRPr lang="en-US" sz="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Kamchiliklari</a:t>
            </a:r>
            <a:endParaRPr lang="ru-RU" sz="2000" b="1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Foydalanadigan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modullar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versiyasi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soniga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qarab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tizim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talablari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juda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yuqori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bo'lishi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Faqat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Windows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tizimida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ishlaydi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48624" y="6174736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34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076241" y="275129"/>
            <a:ext cx="5122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</a:rPr>
              <a:t>Siemens Solid Edge</a:t>
            </a:r>
            <a:endParaRPr lang="ru-RU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49069" y="5316467"/>
            <a:ext cx="77521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Velling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A. Best CAD Software With Finite Element Analysis Tools. </a:t>
            </a:r>
            <a:r>
              <a:rPr lang="en-US" sz="2000" u="sng" dirty="0" smtClean="0">
                <a:latin typeface="Arial" pitchFamily="34" charset="0"/>
                <a:cs typeface="Arial" pitchFamily="34" charset="0"/>
                <a:hlinkClick r:id="rId2"/>
              </a:rPr>
              <a:t>https://fractory.com/finite-element-analysis-software/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0058" y="1035780"/>
            <a:ext cx="7274738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000">
              <a:spcAft>
                <a:spcPts val="6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Siemens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SolidEdge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to'liq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paketi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mexanik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elektr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mahsulot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loyihalari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simulyatsiya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chiqarish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ma'lumotlarni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boshqarish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ko'p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narsalar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vosita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taklif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etadi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algn="just" defTabSz="360000">
              <a:spcAft>
                <a:spcPts val="6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SolidEdge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so'nggi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versiyasida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ko'plab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yangi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xususiyatlar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mavjud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kengaytirilgan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reallik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loyihalashdan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chiqarish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jarayonini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to‘liq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raqamlash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imkoniyati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kabi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ilg‘or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texnologiyalar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algn="just" defTabSz="360000">
              <a:spcAft>
                <a:spcPts val="6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Solid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Edge-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kiritilgan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yana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ajoyib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xususiyat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qo'shimcha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ayirma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chiqarish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optimallashtirish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91980" y="6271841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35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076241" y="275129"/>
            <a:ext cx="5122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</a:rPr>
              <a:t>Siemens Solid Edge</a:t>
            </a:r>
            <a:endParaRPr lang="ru-RU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89528" y="5737253"/>
            <a:ext cx="76065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Velling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A. Best CAD Software With Finite Element Analysis Tools.                        </a:t>
            </a:r>
            <a:r>
              <a:rPr lang="en-US" u="sng" dirty="0" smtClean="0">
                <a:latin typeface="Arial" pitchFamily="34" charset="0"/>
                <a:cs typeface="Arial" pitchFamily="34" charset="0"/>
                <a:hlinkClick r:id="rId2"/>
              </a:rPr>
              <a:t>https://fractory.com/finite-element-analysis-software/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0056" y="1035780"/>
            <a:ext cx="7646974" cy="47166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000">
              <a:spcAft>
                <a:spcPts val="3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Solid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Edge 3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xil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darajadagi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simulyatsiya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vositalarini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taklif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etadi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</a:t>
            </a:r>
          </a:p>
          <a:p>
            <a:pPr marL="698500" indent="-342900" algn="just" defTabSz="360000">
              <a:spcAft>
                <a:spcPts val="300"/>
              </a:spcAft>
              <a:buFont typeface="+mj-lt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Solid Edge Premium, </a:t>
            </a:r>
          </a:p>
          <a:p>
            <a:pPr marL="698500" indent="-342900" algn="just" defTabSz="360000">
              <a:spcAft>
                <a:spcPts val="300"/>
              </a:spcAft>
              <a:buFont typeface="+mj-lt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Solid Edge Simulation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698500" indent="-342900" algn="just" defTabSz="360000">
              <a:spcAft>
                <a:spcPts val="300"/>
              </a:spcAft>
              <a:buFont typeface="+mj-lt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Solid Edge Simulation Advanced. </a:t>
            </a:r>
          </a:p>
          <a:p>
            <a:pPr algn="just" defTabSz="360000">
              <a:spcAft>
                <a:spcPts val="3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Solid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Edge Simulation Advanced - Solid Edge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kengaytiriladigan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simulyatsiyasi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qismlarni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yig‘uv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birlik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tizimlarni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raqamli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tekshirish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optimallashtirish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imkonini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beradi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 </a:t>
            </a:r>
          </a:p>
          <a:p>
            <a:pPr algn="just" defTabSz="360000">
              <a:spcAft>
                <a:spcPts val="3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Tez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prototipga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bo'lgan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ehtiyojni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kamaytirish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vaqt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xarajatlarni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tejash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 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loyihalash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jarayonining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boshida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buni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amalga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oshirishingiz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91980" y="6271841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36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076241" y="275129"/>
            <a:ext cx="5122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Siemens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SolidEdge</a:t>
            </a:r>
            <a:endParaRPr lang="ru-RU" sz="2800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05714" y="5591596"/>
            <a:ext cx="76874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Velling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A. Best CAD Software With Finite Element Analysis Tools. </a:t>
            </a:r>
            <a:r>
              <a:rPr lang="en-US" sz="2000" u="sng" dirty="0" smtClean="0">
                <a:latin typeface="Arial" pitchFamily="34" charset="0"/>
                <a:cs typeface="Arial" pitchFamily="34" charset="0"/>
                <a:hlinkClick r:id="rId2"/>
              </a:rPr>
              <a:t>https</a:t>
            </a:r>
            <a:r>
              <a:rPr lang="en-US" sz="2000" u="sng" dirty="0" smtClean="0">
                <a:latin typeface="Arial" pitchFamily="34" charset="0"/>
                <a:cs typeface="Arial" pitchFamily="34" charset="0"/>
                <a:hlinkClick r:id="rId2"/>
              </a:rPr>
              <a:t>://fractory.com/finite-element-analysis-software/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0056" y="1035780"/>
            <a:ext cx="7541777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60000">
              <a:spcAft>
                <a:spcPts val="6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SolidEdge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dagi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CET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imkoniyatlari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alohida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qismlarni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simulyatsiya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montaj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tahlili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Suyuqlik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Dinamika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Hisobi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CFD)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o'z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ichiga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defTabSz="360000">
              <a:spcAft>
                <a:spcPts val="6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Ushbu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sonli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elementlarni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dasturi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yordamida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quyidagilarni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amalga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oshirish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812800" lvl="0" indent="-457200">
              <a:spcAft>
                <a:spcPts val="600"/>
              </a:spcAft>
              <a:buFont typeface="+mj-lt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Stress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tahlili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simulyatsiya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812800" lvl="0" indent="-457200">
              <a:spcAft>
                <a:spcPts val="600"/>
              </a:spcAft>
              <a:buFont typeface="+mj-lt"/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Vibratsiyali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simulyatsiyalar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812800" lvl="0" indent="-457200">
              <a:spcAft>
                <a:spcPts val="600"/>
              </a:spcAft>
              <a:buFont typeface="+mj-lt"/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To'liq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harakat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simulyatsiyasi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812800" lvl="0" indent="-457200">
              <a:spcAft>
                <a:spcPts val="600"/>
              </a:spcAft>
              <a:buFont typeface="+mj-lt"/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Termal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simulyatsiyalar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lvl="0">
              <a:spcAft>
                <a:spcPts val="600"/>
              </a:spcAft>
            </a:pPr>
            <a:r>
              <a:rPr lang="en-US" sz="2400" dirty="0" err="1" smtClean="0"/>
              <a:t>Barcha</a:t>
            </a:r>
            <a:r>
              <a:rPr lang="en-US" sz="2400" dirty="0" smtClean="0"/>
              <a:t> </a:t>
            </a:r>
            <a:r>
              <a:rPr lang="en-US" sz="2400" dirty="0" err="1" smtClean="0"/>
              <a:t>variantlar</a:t>
            </a:r>
            <a:r>
              <a:rPr lang="en-US" sz="2400" dirty="0" smtClean="0"/>
              <a:t> </a:t>
            </a:r>
            <a:r>
              <a:rPr lang="en-US" sz="2400" dirty="0" err="1" smtClean="0"/>
              <a:t>tasdiqlangan</a:t>
            </a:r>
            <a:r>
              <a:rPr lang="en-US" sz="2400" dirty="0" smtClean="0"/>
              <a:t> </a:t>
            </a:r>
            <a:r>
              <a:rPr lang="en-US" sz="2400" dirty="0" err="1" smtClean="0"/>
              <a:t>Femap</a:t>
            </a:r>
            <a:r>
              <a:rPr lang="en-US" sz="2400" dirty="0" smtClean="0"/>
              <a:t> CET </a:t>
            </a:r>
            <a:r>
              <a:rPr lang="en-US" sz="2400" dirty="0" err="1" smtClean="0"/>
              <a:t>modellashtirish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NX </a:t>
            </a:r>
            <a:r>
              <a:rPr lang="en-US" sz="2400" dirty="0" err="1" smtClean="0"/>
              <a:t>Nastran</a:t>
            </a:r>
            <a:r>
              <a:rPr lang="en-US" sz="2400" dirty="0" smtClean="0"/>
              <a:t> </a:t>
            </a:r>
            <a:r>
              <a:rPr lang="en-US" sz="2400" dirty="0" err="1" smtClean="0"/>
              <a:t>texnologiyasiga</a:t>
            </a:r>
            <a:r>
              <a:rPr lang="en-US" sz="2400" dirty="0" smtClean="0"/>
              <a:t> </a:t>
            </a:r>
            <a:r>
              <a:rPr lang="en-US" sz="2400" dirty="0" err="1" smtClean="0"/>
              <a:t>asoslangan</a:t>
            </a:r>
            <a:r>
              <a:rPr lang="en-US" sz="2400" dirty="0" smtClean="0"/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91980" y="6271841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37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076241" y="275129"/>
            <a:ext cx="5122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</a:rPr>
              <a:t>Siemens Solid Edge</a:t>
            </a:r>
            <a:endParaRPr lang="ru-RU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35781" y="5640149"/>
            <a:ext cx="77764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Velling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A. Best CAD Software With Finite Element Analysis Tools. </a:t>
            </a:r>
            <a:r>
              <a:rPr lang="en-US" sz="2000" u="sng" dirty="0" smtClean="0">
                <a:latin typeface="Arial" pitchFamily="34" charset="0"/>
                <a:cs typeface="Arial" pitchFamily="34" charset="0"/>
                <a:hlinkClick r:id="rId2"/>
              </a:rPr>
              <a:t>https</a:t>
            </a:r>
            <a:r>
              <a:rPr lang="en-US" sz="2000" u="sng" dirty="0" smtClean="0">
                <a:latin typeface="Arial" pitchFamily="34" charset="0"/>
                <a:cs typeface="Arial" pitchFamily="34" charset="0"/>
                <a:hlinkClick r:id="rId2"/>
              </a:rPr>
              <a:t>://fractory.com/finite-element-analysis-software/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0056" y="1035780"/>
            <a:ext cx="754177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Afzalliklar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. </a:t>
            </a:r>
            <a:endParaRPr lang="ru-RU" sz="2400" b="1" dirty="0" smtClean="0"/>
          </a:p>
          <a:p>
            <a:pPr marL="457200" lvl="0" indent="-457200" algn="just">
              <a:buFont typeface="+mj-lt"/>
              <a:buAutoNum type="arabicPeriod"/>
            </a:pPr>
            <a:r>
              <a:rPr lang="en-US" sz="2400" dirty="0" smtClean="0"/>
              <a:t>CAD </a:t>
            </a:r>
            <a:r>
              <a:rPr lang="en-US" sz="2400" dirty="0" err="1" smtClean="0"/>
              <a:t>o'rnatilgan</a:t>
            </a:r>
            <a:r>
              <a:rPr lang="en-US" sz="2400" dirty="0" smtClean="0"/>
              <a:t>, </a:t>
            </a:r>
            <a:r>
              <a:rPr lang="en-US" sz="2400" dirty="0" err="1" smtClean="0"/>
              <a:t>fayllarni</a:t>
            </a:r>
            <a:r>
              <a:rPr lang="en-US" sz="2400" dirty="0" smtClean="0"/>
              <a:t> </a:t>
            </a:r>
            <a:r>
              <a:rPr lang="en-US" sz="2400" dirty="0" err="1" smtClean="0"/>
              <a:t>eksport</a:t>
            </a:r>
            <a:r>
              <a:rPr lang="en-US" sz="2400" dirty="0" smtClean="0"/>
              <a:t> </a:t>
            </a:r>
            <a:r>
              <a:rPr lang="en-US" sz="2400" dirty="0" err="1" smtClean="0"/>
              <a:t>qilish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import </a:t>
            </a:r>
            <a:r>
              <a:rPr lang="en-US" sz="2400" dirty="0" err="1" smtClean="0"/>
              <a:t>qilish</a:t>
            </a:r>
            <a:r>
              <a:rPr lang="en-US" sz="2400" dirty="0" smtClean="0"/>
              <a:t> </a:t>
            </a:r>
            <a:r>
              <a:rPr lang="en-US" sz="2400" dirty="0" err="1" smtClean="0"/>
              <a:t>tadqiqotlarni</a:t>
            </a:r>
            <a:r>
              <a:rPr lang="en-US" sz="2400" dirty="0" smtClean="0"/>
              <a:t> </a:t>
            </a:r>
            <a:r>
              <a:rPr lang="en-US" sz="2400" dirty="0" err="1" smtClean="0"/>
              <a:t>bajarish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kerak</a:t>
            </a:r>
            <a:r>
              <a:rPr lang="en-US" sz="2400" dirty="0" smtClean="0"/>
              <a:t> </a:t>
            </a:r>
            <a:r>
              <a:rPr lang="en-US" sz="2400" dirty="0" err="1" smtClean="0"/>
              <a:t>emas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pPr marL="457200" lvl="0" indent="-457200" algn="just">
              <a:buFont typeface="+mj-lt"/>
              <a:buAutoNum type="arabicPeriod"/>
            </a:pPr>
            <a:r>
              <a:rPr lang="en-US" sz="2400" dirty="0" smtClean="0"/>
              <a:t>CFD </a:t>
            </a:r>
            <a:r>
              <a:rPr lang="en-US" sz="2400" dirty="0" err="1" smtClean="0"/>
              <a:t>testlari</a:t>
            </a:r>
            <a:r>
              <a:rPr lang="en-US" sz="2400" dirty="0" smtClean="0"/>
              <a:t> ham </a:t>
            </a:r>
            <a:r>
              <a:rPr lang="en-US" sz="2400" dirty="0" err="1" smtClean="0"/>
              <a:t>amalga</a:t>
            </a:r>
            <a:r>
              <a:rPr lang="en-US" sz="2400" dirty="0" smtClean="0"/>
              <a:t> </a:t>
            </a:r>
            <a:r>
              <a:rPr lang="en-US" sz="2400" dirty="0" err="1" smtClean="0"/>
              <a:t>oshirilishi</a:t>
            </a:r>
            <a:r>
              <a:rPr lang="en-US" sz="2400" dirty="0" smtClean="0"/>
              <a:t> </a:t>
            </a:r>
            <a:r>
              <a:rPr lang="en-US" sz="2400" dirty="0" err="1" smtClean="0"/>
              <a:t>mumkin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pPr marL="457200" lvl="0" indent="-457200" algn="just">
              <a:buFont typeface="+mj-lt"/>
              <a:buAutoNum type="arabicPeriod"/>
            </a:pPr>
            <a:r>
              <a:rPr lang="en-US" sz="2400" dirty="0" err="1" smtClean="0"/>
              <a:t>Imkoniyatlar</a:t>
            </a:r>
            <a:r>
              <a:rPr lang="en-US" sz="2400" dirty="0" smtClean="0"/>
              <a:t> 3-darajali </a:t>
            </a:r>
            <a:r>
              <a:rPr lang="en-US" sz="2400" dirty="0" err="1" smtClean="0"/>
              <a:t>tizimda</a:t>
            </a:r>
            <a:r>
              <a:rPr lang="en-US" sz="2400" dirty="0" smtClean="0"/>
              <a:t> </a:t>
            </a:r>
            <a:r>
              <a:rPr lang="en-US" sz="2400" dirty="0" err="1" smtClean="0"/>
              <a:t>kengaytirilishi</a:t>
            </a:r>
            <a:r>
              <a:rPr lang="en-US" sz="2400" dirty="0" smtClean="0"/>
              <a:t>             </a:t>
            </a:r>
            <a:r>
              <a:rPr lang="en-US" sz="2400" dirty="0" err="1" smtClean="0"/>
              <a:t>mumkin</a:t>
            </a:r>
            <a:r>
              <a:rPr lang="en-US" sz="2400" dirty="0" smtClean="0"/>
              <a:t>, </a:t>
            </a:r>
            <a:r>
              <a:rPr lang="en-US" sz="2400" dirty="0" err="1" smtClean="0"/>
              <a:t>chunki</a:t>
            </a:r>
            <a:r>
              <a:rPr lang="en-US" sz="2400" dirty="0" smtClean="0"/>
              <a:t> </a:t>
            </a:r>
            <a:r>
              <a:rPr lang="en-US" sz="2400" dirty="0" err="1" smtClean="0"/>
              <a:t>xarajatlar</a:t>
            </a:r>
            <a:r>
              <a:rPr lang="en-US" sz="2400" dirty="0" smtClean="0"/>
              <a:t> </a:t>
            </a:r>
            <a:r>
              <a:rPr lang="en-US" sz="2400" dirty="0" err="1" smtClean="0"/>
              <a:t>oqlangan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pPr marL="457200" lvl="0" indent="-457200" algn="just">
              <a:buFont typeface="+mj-lt"/>
              <a:buAutoNum type="arabicPeriod"/>
            </a:pP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nechta</a:t>
            </a:r>
            <a:r>
              <a:rPr lang="en-US" sz="2400" dirty="0" smtClean="0"/>
              <a:t> </a:t>
            </a:r>
            <a:r>
              <a:rPr lang="en-US" sz="2400" dirty="0" err="1" smtClean="0"/>
              <a:t>tillarda</a:t>
            </a:r>
            <a:r>
              <a:rPr lang="en-US" sz="2400" dirty="0" smtClean="0"/>
              <a:t> </a:t>
            </a:r>
            <a:r>
              <a:rPr lang="en-US" sz="2400" dirty="0" err="1" smtClean="0"/>
              <a:t>mavjud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b="1" dirty="0" smtClean="0"/>
              <a:t>	</a:t>
            </a:r>
            <a:r>
              <a:rPr lang="en-US" sz="2400" b="1" dirty="0" err="1" smtClean="0"/>
              <a:t>Kamchiliklari</a:t>
            </a:r>
            <a:endParaRPr lang="ru-RU" sz="2400" b="1" dirty="0" smtClean="0"/>
          </a:p>
          <a:p>
            <a:pPr marL="457200" lvl="0" indent="-457200" algn="just">
              <a:buFont typeface="+mj-lt"/>
              <a:buAutoNum type="arabicPeriod"/>
            </a:pPr>
            <a:r>
              <a:rPr lang="en-US" sz="2400" dirty="0" err="1" smtClean="0"/>
              <a:t>Tizim</a:t>
            </a:r>
            <a:r>
              <a:rPr lang="en-US" sz="2400" dirty="0" smtClean="0"/>
              <a:t> </a:t>
            </a:r>
            <a:r>
              <a:rPr lang="en-US" sz="2400" dirty="0" err="1" smtClean="0"/>
              <a:t>talablari</a:t>
            </a:r>
            <a:r>
              <a:rPr lang="en-US" sz="2400" dirty="0" smtClean="0"/>
              <a:t> </a:t>
            </a:r>
            <a:r>
              <a:rPr lang="en-US" sz="2400" dirty="0" err="1" smtClean="0"/>
              <a:t>boshqa</a:t>
            </a:r>
            <a:r>
              <a:rPr lang="en-US" sz="2400" dirty="0" smtClean="0"/>
              <a:t> CAD </a:t>
            </a:r>
            <a:r>
              <a:rPr lang="en-US" sz="2400" dirty="0" err="1" smtClean="0"/>
              <a:t>va</a:t>
            </a:r>
            <a:r>
              <a:rPr lang="en-US" sz="2400" dirty="0" smtClean="0"/>
              <a:t> FEA </a:t>
            </a:r>
            <a:r>
              <a:rPr lang="en-US" sz="2400" dirty="0" err="1" smtClean="0"/>
              <a:t>dasturlariga</a:t>
            </a:r>
            <a:r>
              <a:rPr lang="en-US" sz="2400" dirty="0" smtClean="0"/>
              <a:t>    </a:t>
            </a:r>
            <a:r>
              <a:rPr lang="en-US" sz="2400" dirty="0" err="1" smtClean="0"/>
              <a:t>nisbatan</a:t>
            </a:r>
            <a:r>
              <a:rPr lang="en-US" sz="2400" dirty="0" smtClean="0"/>
              <a:t> </a:t>
            </a:r>
            <a:r>
              <a:rPr lang="en-US" sz="2400" dirty="0" err="1" smtClean="0"/>
              <a:t>juda</a:t>
            </a:r>
            <a:r>
              <a:rPr lang="en-US" sz="2400" dirty="0" smtClean="0"/>
              <a:t> </a:t>
            </a:r>
            <a:r>
              <a:rPr lang="en-US" sz="2400" dirty="0" err="1" smtClean="0"/>
              <a:t>yuqori</a:t>
            </a:r>
            <a:r>
              <a:rPr lang="en-US" sz="2400" dirty="0" smtClean="0"/>
              <a:t> </a:t>
            </a:r>
            <a:r>
              <a:rPr lang="en-US" sz="2400" dirty="0" err="1" smtClean="0"/>
              <a:t>bo'lishi</a:t>
            </a:r>
            <a:r>
              <a:rPr lang="en-US" sz="2400" dirty="0" smtClean="0"/>
              <a:t> </a:t>
            </a:r>
            <a:r>
              <a:rPr lang="en-US" sz="2400" dirty="0" err="1" smtClean="0"/>
              <a:t>mumkin</a:t>
            </a:r>
            <a:r>
              <a:rPr lang="en-US" sz="2400" dirty="0" smtClean="0"/>
              <a:t>.</a:t>
            </a:r>
          </a:p>
          <a:p>
            <a:pPr marL="355600" lvl="0" indent="-355600" algn="just">
              <a:buFont typeface="+mj-lt"/>
              <a:buAutoNum type="arabicPeriod"/>
            </a:pPr>
            <a:r>
              <a:rPr lang="en-US" sz="2400" dirty="0" smtClean="0"/>
              <a:t>Eng </a:t>
            </a:r>
            <a:r>
              <a:rPr lang="en-US" sz="2400" dirty="0" err="1" smtClean="0"/>
              <a:t>so'nggi</a:t>
            </a:r>
            <a:r>
              <a:rPr lang="en-US" sz="2400" dirty="0" smtClean="0"/>
              <a:t> </a:t>
            </a:r>
            <a:r>
              <a:rPr lang="en-US" sz="2400" dirty="0" err="1" smtClean="0"/>
              <a:t>versiyalar</a:t>
            </a:r>
            <a:r>
              <a:rPr lang="en-US" sz="2400" dirty="0" smtClean="0"/>
              <a:t> Windows 10 Enterprise </a:t>
            </a:r>
            <a:r>
              <a:rPr lang="en-US" sz="2400" dirty="0" err="1" smtClean="0"/>
              <a:t>yoki</a:t>
            </a:r>
            <a:r>
              <a:rPr lang="en-US" sz="2400" dirty="0" smtClean="0"/>
              <a:t> Professional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cheklangan</a:t>
            </a:r>
            <a:r>
              <a:rPr lang="en-US" sz="2400" dirty="0" smtClean="0"/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91980" y="6271841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38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076241" y="275129"/>
            <a:ext cx="5122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</a:rPr>
              <a:t>PTC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</a:rPr>
              <a:t>Creo</a:t>
            </a:r>
            <a:endParaRPr lang="ru-RU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05712" y="5640149"/>
            <a:ext cx="76065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Velling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A. Best CAD Software With Finite Element Analysis Tools.                        </a:t>
            </a:r>
            <a:r>
              <a:rPr lang="en-US" sz="2000" u="sng" dirty="0" smtClean="0">
                <a:latin typeface="Arial" pitchFamily="34" charset="0"/>
                <a:cs typeface="Arial" pitchFamily="34" charset="0"/>
                <a:hlinkClick r:id="rId2"/>
              </a:rPr>
              <a:t>https://fractory.com/finite-element-analysis-software/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0056" y="1035780"/>
            <a:ext cx="7541777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000">
              <a:spcAft>
                <a:spcPts val="6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Creo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kengaytiriladigan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3D CAD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mahsulotlarini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chiqish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paketlari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vositalarini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taklif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etadi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vositalar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modellashtirish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loyihalash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simulyatsiya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kengaytirilgan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imkon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qo'shimcha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chiqarishni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o'z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ichiga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 defTabSz="360000">
              <a:spcAft>
                <a:spcPts val="6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Creo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FEA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imkoniyatlari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kengaytirilgan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So'nggi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versiyada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Creo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Flow Analysis Extension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SDH/CFD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qo'shdilar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 defTabSz="360000">
              <a:spcAft>
                <a:spcPts val="6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Yana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komponent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Creo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Simulation Live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vositasi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u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modellashtirish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muhitida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tezkor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yechimlarni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taqdim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etadi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91980" y="6271841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39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076241" y="275129"/>
            <a:ext cx="5122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</a:rPr>
              <a:t>PTC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</a:rPr>
              <a:t>Creo</a:t>
            </a:r>
            <a:endParaRPr lang="ru-RU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05712" y="5640149"/>
            <a:ext cx="76065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Velling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A. Best CAD Software With Finite Element Analysis Tools.                        </a:t>
            </a:r>
            <a:r>
              <a:rPr lang="en-US" sz="2000" u="sng" dirty="0" smtClean="0">
                <a:latin typeface="Arial" pitchFamily="34" charset="0"/>
                <a:cs typeface="Arial" pitchFamily="34" charset="0"/>
                <a:hlinkClick r:id="rId2"/>
              </a:rPr>
              <a:t>https://fractory.com/finite-element-analysis-software/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51964" y="1051965"/>
            <a:ext cx="7541777" cy="4355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60000">
              <a:spcAft>
                <a:spcPts val="500"/>
              </a:spcAf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Creo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texnologiyalari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muhandislik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dasturlari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sanoatidagi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yetakchi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ANSYS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yaratilgan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Ular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imkon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beradi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: 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812800" indent="-457200" defTabSz="360000">
              <a:spcAft>
                <a:spcPts val="500"/>
              </a:spcAft>
              <a:buFont typeface="+mj-lt"/>
              <a:buAutoNum type="arabicPeriod"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Creo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6.0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ishlash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: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marL="812800" lvl="0" indent="-457200" defTabSz="360000">
              <a:spcAft>
                <a:spcPts val="500"/>
              </a:spcAft>
              <a:buFont typeface="+mj-lt"/>
              <a:buAutoNum type="arabicPeriod"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Strukturaviy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tahlil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marL="812800" lvl="0" indent="-457200" defTabSz="360000">
              <a:spcAft>
                <a:spcPts val="500"/>
              </a:spcAft>
              <a:buFont typeface="+mj-lt"/>
              <a:buAutoNum type="arabicPeriod"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Termal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sinovlar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marL="812800" lvl="0" indent="-457200" defTabSz="360000">
              <a:spcAft>
                <a:spcPts val="500"/>
              </a:spcAft>
              <a:buFont typeface="+mj-lt"/>
              <a:buAutoNum type="arabicPeriod"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Harakat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tahlili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marL="812800" lvl="0" indent="-457200" defTabSz="360000">
              <a:spcAft>
                <a:spcPts val="500"/>
              </a:spcAft>
              <a:buFont typeface="+mj-lt"/>
              <a:buAutoNum type="arabicPeriod"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Charchoq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simulyatsiyasi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marL="812800" lvl="0" indent="-457200" defTabSz="360000">
              <a:spcAft>
                <a:spcPts val="500"/>
              </a:spcAft>
              <a:buFont typeface="+mj-lt"/>
              <a:buAutoNum type="arabicPeriod"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Qolib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to'ldirish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tahlili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91980" y="6271841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40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076241" y="275129"/>
            <a:ext cx="5122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</a:rPr>
              <a:t>PTC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</a:rPr>
              <a:t>Creo</a:t>
            </a:r>
            <a:endParaRPr lang="ru-RU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76241" y="5421664"/>
            <a:ext cx="77198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Velling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A. Best CAD Software With Finite Element Analysis Tools.                        </a:t>
            </a:r>
            <a:r>
              <a:rPr lang="en-US" sz="2000" u="sng" dirty="0" smtClean="0">
                <a:latin typeface="Arial" pitchFamily="34" charset="0"/>
                <a:cs typeface="Arial" pitchFamily="34" charset="0"/>
                <a:hlinkClick r:id="rId2"/>
              </a:rPr>
              <a:t>https://fractory.com/finite-element-analysis-software/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51964" y="1068149"/>
            <a:ext cx="7727894" cy="432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600"/>
              </a:spcAft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Afzalliklar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lvl="0" algn="just">
              <a:spcAft>
                <a:spcPts val="6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SDH/CFD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sinovlarni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amalga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oshirilishi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algn="just">
              <a:spcAft>
                <a:spcPts val="6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Imkoniyatlar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5-darajali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tizimida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kengaytirilishi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algn="just">
              <a:spcAft>
                <a:spcPts val="6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Litsenziyani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“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to'lash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”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olish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esa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foydalanuvchiga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qanday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to'lash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to'g'risida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qaror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qabul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qilishda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moslashuvchanlikni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beradi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Kamchiliklari</a:t>
            </a:r>
            <a:endParaRPr lang="ru-RU" sz="2400" b="1" dirty="0" smtClean="0">
              <a:latin typeface="Arial" pitchFamily="34" charset="0"/>
              <a:cs typeface="Arial" pitchFamily="34" charset="0"/>
            </a:endParaRPr>
          </a:p>
          <a:p>
            <a:pPr lvl="0" algn="just">
              <a:spcAft>
                <a:spcPts val="6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Simulyatsiya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Design Premium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Design Premium Plus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darajalarida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algn="just">
              <a:spcAft>
                <a:spcPts val="600"/>
              </a:spcAft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Faqat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Windows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tillarida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ishlaydi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91980" y="6271841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41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804525" y="275129"/>
            <a:ext cx="4393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</a:rPr>
              <a:t>Autodesk Fusion 360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51964" y="1068149"/>
            <a:ext cx="770361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000"/>
            <a:r>
              <a:rPr lang="en-US" sz="2400" dirty="0" smtClean="0">
                <a:latin typeface="Arial" pitchFamily="34" charset="0"/>
                <a:cs typeface="Arial" pitchFamily="34" charset="0"/>
              </a:rPr>
              <a:t>	Fusion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360 –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birinchi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o'rnatilgan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bulutli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CAD/CAM/CAE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mahsulotlarni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loyihalash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muhandislik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chiqarish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dasturlari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barchasi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bittada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dunyoda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4,6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mln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foydalanuvchi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 defTabSz="360000"/>
            <a:r>
              <a:rPr lang="en-US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Butun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mahsulotni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chiqish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jarayonini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o'rnatilgan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3D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CAD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dasturi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bulutga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asoslangan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dasturiy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ta'minot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 defTabSz="360000"/>
            <a:r>
              <a:rPr lang="en-US" sz="2400" dirty="0" smtClean="0">
                <a:latin typeface="Arial" pitchFamily="34" charset="0"/>
                <a:cs typeface="Arial" pitchFamily="34" charset="0"/>
              </a:rPr>
              <a:t>	Fusion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iqtisodiy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jihatdan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samarali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loyihada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33,0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USD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tejaladi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ishlatish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qulay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tez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loyiha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vaqti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60%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qisqaradi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 algn="just" defTabSz="360000"/>
            <a:r>
              <a:rPr lang="en-US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Hamma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narsani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yaratish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faqat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bitta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fayl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formati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bitta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faylga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bo'lish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juda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kulaydir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10909" y="5429756"/>
            <a:ext cx="75255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Velling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A. Best CAD Software With Finite Element Analysis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Tools                        </a:t>
            </a:r>
            <a:r>
              <a:rPr lang="en-US" u="sng" dirty="0" smtClean="0">
                <a:latin typeface="Arial" pitchFamily="34" charset="0"/>
                <a:cs typeface="Arial" pitchFamily="34" charset="0"/>
                <a:hlinkClick r:id="rId2"/>
              </a:rPr>
              <a:t>https://fractory.com/finite-element-analysis-software</a:t>
            </a:r>
            <a:r>
              <a:rPr lang="en-US" u="sng" dirty="0" smtClean="0">
                <a:latin typeface="Arial" pitchFamily="34" charset="0"/>
                <a:cs typeface="Arial" pitchFamily="34" charset="0"/>
                <a:hlinkClick r:id="rId2"/>
              </a:rPr>
              <a:t>/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24348" y="6069540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42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804525" y="275129"/>
            <a:ext cx="4393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</a:rPr>
              <a:t>Autodesk Fusion 360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51964" y="1068149"/>
            <a:ext cx="762269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US" sz="2400" b="1" dirty="0" smtClean="0"/>
              <a:t>Fusion Simulation </a:t>
            </a:r>
            <a:r>
              <a:rPr lang="en-US" sz="2400" b="1" dirty="0" err="1" smtClean="0"/>
              <a:t>Kengaytmasi</a:t>
            </a:r>
            <a:r>
              <a:rPr lang="en-US" sz="2400" b="1" dirty="0" smtClean="0"/>
              <a:t> </a:t>
            </a:r>
            <a:r>
              <a:rPr lang="en-US" sz="2400" dirty="0" smtClean="0"/>
              <a:t>(CET, </a:t>
            </a:r>
            <a:r>
              <a:rPr lang="en-US" sz="2400" dirty="0" err="1" smtClean="0"/>
              <a:t>bulutli</a:t>
            </a:r>
            <a:r>
              <a:rPr lang="en-US" sz="2400" dirty="0" smtClean="0"/>
              <a:t> </a:t>
            </a:r>
            <a:r>
              <a:rPr lang="en-US" sz="2400" dirty="0" err="1" smtClean="0"/>
              <a:t>asosida</a:t>
            </a:r>
            <a:r>
              <a:rPr lang="en-US" sz="2400" dirty="0" smtClean="0"/>
              <a:t> </a:t>
            </a:r>
            <a:r>
              <a:rPr lang="en-US" sz="2400" dirty="0" err="1" smtClean="0"/>
              <a:t>qismlar</a:t>
            </a:r>
            <a:r>
              <a:rPr lang="en-US" sz="2400" dirty="0" smtClean="0"/>
              <a:t> </a:t>
            </a:r>
            <a:r>
              <a:rPr lang="en-US" sz="2400" dirty="0" err="1" smtClean="0"/>
              <a:t>loyihasini</a:t>
            </a:r>
            <a:r>
              <a:rPr lang="en-US" sz="2400" dirty="0" smtClean="0"/>
              <a:t> </a:t>
            </a:r>
            <a:r>
              <a:rPr lang="en-US" sz="2400" dirty="0" err="1" smtClean="0"/>
              <a:t>optimallash</a:t>
            </a:r>
            <a:r>
              <a:rPr lang="en-US" sz="2400" dirty="0" smtClean="0"/>
              <a:t>, </a:t>
            </a:r>
            <a:r>
              <a:rPr lang="en-US" sz="2400" dirty="0" err="1" smtClean="0"/>
              <a:t>quyma</a:t>
            </a:r>
            <a:r>
              <a:rPr lang="en-US" sz="2400" dirty="0" smtClean="0"/>
              <a:t> </a:t>
            </a:r>
            <a:r>
              <a:rPr lang="en-US" sz="2400" dirty="0" err="1" smtClean="0"/>
              <a:t>texnologiyalar</a:t>
            </a:r>
            <a:r>
              <a:rPr lang="en-US" sz="2400" dirty="0" smtClean="0"/>
              <a:t>) - $1,465/year</a:t>
            </a:r>
          </a:p>
          <a:p>
            <a:pPr marL="457200" indent="-457200">
              <a:buAutoNum type="arabicPeriod"/>
            </a:pPr>
            <a:r>
              <a:rPr lang="en-US" sz="2400" b="1" dirty="0" smtClean="0"/>
              <a:t>Fusion Manufacturing </a:t>
            </a:r>
            <a:r>
              <a:rPr lang="en-US" sz="2400" b="1" dirty="0" err="1" smtClean="0"/>
              <a:t>Kengaytmasi</a:t>
            </a:r>
            <a:r>
              <a:rPr lang="en-US" sz="2400" b="1" dirty="0" smtClean="0"/>
              <a:t> </a:t>
            </a:r>
            <a:r>
              <a:rPr lang="en-US" sz="2400" dirty="0" smtClean="0"/>
              <a:t>(3~5 - </a:t>
            </a:r>
            <a:r>
              <a:rPr lang="en-US" sz="2400" dirty="0" err="1" smtClean="0"/>
              <a:t>o’qli</a:t>
            </a:r>
            <a:r>
              <a:rPr lang="en-US" sz="2400" dirty="0" smtClean="0"/>
              <a:t> RBD </a:t>
            </a:r>
            <a:r>
              <a:rPr lang="en-US" sz="2400" dirty="0" err="1" smtClean="0"/>
              <a:t>da</a:t>
            </a:r>
            <a:r>
              <a:rPr lang="en-US" sz="2400" dirty="0" smtClean="0"/>
              <a:t> metal 3D </a:t>
            </a:r>
            <a:r>
              <a:rPr lang="en-US" sz="2400" dirty="0" err="1" smtClean="0"/>
              <a:t>printerda</a:t>
            </a:r>
            <a:r>
              <a:rPr lang="en-US" sz="2400" dirty="0" smtClean="0"/>
              <a:t> </a:t>
            </a:r>
            <a:r>
              <a:rPr lang="en-US" sz="2400" dirty="0" err="1" smtClean="0"/>
              <a:t>ishlov</a:t>
            </a:r>
            <a:r>
              <a:rPr lang="en-US" sz="2400" dirty="0" smtClean="0"/>
              <a:t> </a:t>
            </a:r>
            <a:r>
              <a:rPr lang="en-US" sz="2400" dirty="0" err="1" smtClean="0"/>
              <a:t>berish</a:t>
            </a:r>
            <a:r>
              <a:rPr lang="en-US" sz="2400" dirty="0" smtClean="0"/>
              <a:t>) - $1,465/</a:t>
            </a:r>
            <a:r>
              <a:rPr lang="en-US" sz="2400" dirty="0" err="1" smtClean="0"/>
              <a:t>yil</a:t>
            </a:r>
            <a:r>
              <a:rPr lang="en-US" sz="2400" dirty="0" smtClean="0"/>
              <a:t>.</a:t>
            </a:r>
          </a:p>
          <a:p>
            <a:pPr marL="457200" indent="-457200">
              <a:buAutoNum type="arabicPeriod"/>
            </a:pPr>
            <a:r>
              <a:rPr lang="en-US" sz="2400" b="1" dirty="0" smtClean="0"/>
              <a:t>Fusion </a:t>
            </a:r>
            <a:r>
              <a:rPr lang="en-US" sz="2400" b="1" dirty="0" err="1" smtClean="0"/>
              <a:t>Dizayn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Kengaytmasi</a:t>
            </a:r>
            <a:r>
              <a:rPr lang="en-US" sz="2400" b="1" dirty="0" smtClean="0"/>
              <a:t> </a:t>
            </a:r>
            <a:r>
              <a:rPr lang="en-US" sz="2400" dirty="0" smtClean="0"/>
              <a:t>(</a:t>
            </a:r>
            <a:r>
              <a:rPr lang="en-US" sz="2400" dirty="0" err="1" smtClean="0"/>
              <a:t>Mahsulotning</a:t>
            </a:r>
            <a:r>
              <a:rPr lang="en-US" sz="2400" dirty="0" smtClean="0"/>
              <a:t> </a:t>
            </a:r>
            <a:r>
              <a:rPr lang="en-US" sz="2400" dirty="0" err="1" smtClean="0"/>
              <a:t>ishlashi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estetikasini</a:t>
            </a:r>
            <a:r>
              <a:rPr lang="en-US" sz="2400" dirty="0" smtClean="0"/>
              <a:t> </a:t>
            </a:r>
            <a:r>
              <a:rPr lang="en-US" sz="2400" dirty="0" err="1" smtClean="0"/>
              <a:t>oshirish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murakkab</a:t>
            </a:r>
            <a:r>
              <a:rPr lang="en-US" sz="2400" dirty="0" smtClean="0"/>
              <a:t> </a:t>
            </a:r>
            <a:r>
              <a:rPr lang="en-US" sz="2400" dirty="0" err="1" smtClean="0"/>
              <a:t>geometriyani</a:t>
            </a:r>
            <a:r>
              <a:rPr lang="en-US" sz="2400" dirty="0" smtClean="0"/>
              <a:t> </a:t>
            </a:r>
            <a:r>
              <a:rPr lang="en-US" sz="2400" dirty="0" err="1" smtClean="0"/>
              <a:t>avtomatlashtirish</a:t>
            </a:r>
            <a:r>
              <a:rPr lang="en-US" sz="2400" dirty="0" smtClean="0"/>
              <a:t> - $ 595/</a:t>
            </a:r>
            <a:r>
              <a:rPr lang="en-US" sz="2400" dirty="0" err="1" smtClean="0"/>
              <a:t>yil</a:t>
            </a:r>
            <a:r>
              <a:rPr lang="en-US" sz="2400" dirty="0" smtClean="0"/>
              <a:t>.</a:t>
            </a:r>
          </a:p>
          <a:p>
            <a:pPr marL="457200" indent="-457200">
              <a:buAutoNum type="arabicPeriod"/>
            </a:pPr>
            <a:r>
              <a:rPr lang="en-US" sz="2400" b="1" dirty="0" smtClean="0"/>
              <a:t>Fusion </a:t>
            </a:r>
            <a:r>
              <a:rPr lang="en-US" sz="2400" b="1" dirty="0" err="1" smtClean="0"/>
              <a:t>Kengaytmasini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Boshqarish</a:t>
            </a:r>
            <a:r>
              <a:rPr lang="en-US" sz="2400" b="1" dirty="0" smtClean="0"/>
              <a:t> </a:t>
            </a:r>
            <a:r>
              <a:rPr lang="en-US" sz="2400" dirty="0" smtClean="0"/>
              <a:t>(</a:t>
            </a:r>
            <a:r>
              <a:rPr lang="en-US" sz="2400" dirty="0" err="1" smtClean="0"/>
              <a:t>O'zgartirishlarni</a:t>
            </a:r>
            <a:r>
              <a:rPr lang="en-US" sz="2400" dirty="0" smtClean="0"/>
              <a:t> </a:t>
            </a:r>
            <a:r>
              <a:rPr lang="en-US" sz="2400" dirty="0" err="1" smtClean="0"/>
              <a:t>bajarish</a:t>
            </a:r>
            <a:r>
              <a:rPr lang="en-US" sz="2400" dirty="0" smtClean="0"/>
              <a:t>, </a:t>
            </a:r>
            <a:r>
              <a:rPr lang="en-US" sz="2400" dirty="0" err="1" smtClean="0"/>
              <a:t>chiqarishni</a:t>
            </a:r>
            <a:r>
              <a:rPr lang="en-US" sz="2400" dirty="0" smtClean="0"/>
              <a:t> </a:t>
            </a:r>
            <a:r>
              <a:rPr lang="en-US" sz="2400" dirty="0" err="1" smtClean="0"/>
              <a:t>boshqarish</a:t>
            </a:r>
            <a:r>
              <a:rPr lang="en-US" sz="2400" dirty="0" smtClean="0"/>
              <a:t>, </a:t>
            </a:r>
            <a:r>
              <a:rPr lang="en-US" sz="2400" dirty="0" err="1" smtClean="0"/>
              <a:t>qismlarni</a:t>
            </a:r>
            <a:r>
              <a:rPr lang="en-US" sz="2400" dirty="0" smtClean="0"/>
              <a:t> </a:t>
            </a:r>
            <a:r>
              <a:rPr lang="en-US" sz="2400" dirty="0" err="1" smtClean="0"/>
              <a:t>avtomatlashtirilgan</a:t>
            </a:r>
            <a:r>
              <a:rPr lang="en-US" sz="2400" dirty="0" smtClean="0"/>
              <a:t> </a:t>
            </a:r>
            <a:r>
              <a:rPr lang="en-US" sz="2400" dirty="0" err="1" smtClean="0"/>
              <a:t>raqamlash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materiallarni</a:t>
            </a:r>
            <a:r>
              <a:rPr lang="en-US" sz="2400" dirty="0" smtClean="0"/>
              <a:t> </a:t>
            </a:r>
            <a:r>
              <a:rPr lang="en-US" sz="2400" dirty="0" err="1" smtClean="0"/>
              <a:t>boshqarish</a:t>
            </a:r>
            <a:r>
              <a:rPr lang="en-US" sz="2400" dirty="0" smtClean="0"/>
              <a:t>) - $495/</a:t>
            </a:r>
            <a:r>
              <a:rPr lang="en-US" sz="2400" dirty="0" err="1" smtClean="0"/>
              <a:t>yil</a:t>
            </a:r>
            <a:r>
              <a:rPr lang="en-US" sz="2400" dirty="0" smtClean="0"/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91980" y="6271841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43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076241" y="275129"/>
            <a:ext cx="5122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</a:rPr>
              <a:t>Solid Exchange</a:t>
            </a:r>
            <a:endParaRPr lang="ru-RU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24791" y="5421664"/>
            <a:ext cx="77036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Manba:Velling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A. Best CAD Software With Finite Element Analysis Tools. </a:t>
            </a:r>
            <a:r>
              <a:rPr lang="en-US" sz="2000" u="sng" dirty="0" smtClean="0">
                <a:latin typeface="Arial" pitchFamily="34" charset="0"/>
                <a:cs typeface="Arial" pitchFamily="34" charset="0"/>
                <a:hlinkClick r:id="rId2"/>
              </a:rPr>
              <a:t>https</a:t>
            </a:r>
            <a:r>
              <a:rPr lang="en-US" sz="2000" u="sng" dirty="0" smtClean="0">
                <a:latin typeface="Arial" pitchFamily="34" charset="0"/>
                <a:cs typeface="Arial" pitchFamily="34" charset="0"/>
                <a:hlinkClick r:id="rId2"/>
              </a:rPr>
              <a:t>://fractory.com/finite-element-analysis-software/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51964" y="1035780"/>
            <a:ext cx="772789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Solid Edge-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mahsulotni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chiqish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jarayonining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barcha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jihatlarini-mexanik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elektr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dizayni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simulyatsiya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chiqarish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texnik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hujjatlar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ma'lumotlarni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boshqarish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bulutga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asoslangan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hamkorlikni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rivojlantiradigan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arzon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tarqatish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saqlash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ishlatish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qulay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dasturiy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vositalar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portfeli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spcAft>
                <a:spcPts val="600"/>
              </a:spcAft>
            </a:pP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Xususiyatlarga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boy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modellashtirish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qobiliyatlari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sinxron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texnologiya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KeyShot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ishlash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kuchli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Parasolid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yadrosi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juda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oson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simulyatsiya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(CET/FEA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tahlili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>
              <a:spcAft>
                <a:spcPts val="600"/>
              </a:spcAft>
            </a:pP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Animatsiya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eskiz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muhiti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ba'zi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yaxshilanishlarni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olishi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ular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modellashtirish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birga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mashlar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ishlash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ko'proq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funktsiyalarni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qo'shishlari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91980" y="6271841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44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076241" y="275129"/>
            <a:ext cx="5122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</a:rPr>
              <a:t>Altair </a:t>
            </a:r>
            <a:r>
              <a:rPr lang="en-US" sz="2800" b="1" dirty="0" err="1" smtClean="0">
                <a:solidFill>
                  <a:schemeClr val="accent2">
                    <a:lumMod val="75000"/>
                  </a:schemeClr>
                </a:solidFill>
              </a:rPr>
              <a:t>SimSolid</a:t>
            </a:r>
            <a:endParaRPr lang="ru-RU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24791" y="5421664"/>
            <a:ext cx="77359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Velling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A. Best CAD Software With Finite Element Analysis Tools. </a:t>
            </a:r>
            <a:r>
              <a:rPr lang="en-US" sz="2000" u="sng" dirty="0" smtClean="0">
                <a:latin typeface="Arial" pitchFamily="34" charset="0"/>
                <a:cs typeface="Arial" pitchFamily="34" charset="0"/>
                <a:hlinkClick r:id="rId2"/>
              </a:rPr>
              <a:t>https</a:t>
            </a:r>
            <a:r>
              <a:rPr lang="en-US" sz="2000" u="sng" dirty="0" smtClean="0">
                <a:latin typeface="Arial" pitchFamily="34" charset="0"/>
                <a:cs typeface="Arial" pitchFamily="34" charset="0"/>
                <a:hlinkClick r:id="rId2"/>
              </a:rPr>
              <a:t>://fractory.com/finite-element-analysis-software/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51963" y="1068149"/>
            <a:ext cx="7897828" cy="3888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400"/>
              </a:spcAft>
            </a:pP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necha</a:t>
            </a:r>
            <a:r>
              <a:rPr lang="en-US" sz="2400" dirty="0" smtClean="0"/>
              <a:t> </a:t>
            </a:r>
            <a:r>
              <a:rPr lang="en-US" sz="2400" dirty="0" err="1" smtClean="0"/>
              <a:t>daqiqa</a:t>
            </a:r>
            <a:r>
              <a:rPr lang="en-US" sz="2400" dirty="0" smtClean="0"/>
              <a:t> </a:t>
            </a:r>
            <a:r>
              <a:rPr lang="en-US" sz="2400" dirty="0" err="1" smtClean="0"/>
              <a:t>ichida</a:t>
            </a:r>
            <a:r>
              <a:rPr lang="en-US" sz="2400" dirty="0" smtClean="0"/>
              <a:t> </a:t>
            </a:r>
            <a:r>
              <a:rPr lang="en-US" sz="2400" dirty="0" err="1" smtClean="0"/>
              <a:t>to'liq</a:t>
            </a:r>
            <a:r>
              <a:rPr lang="en-US" sz="2400" dirty="0" smtClean="0"/>
              <a:t> </a:t>
            </a:r>
            <a:r>
              <a:rPr lang="en-US" sz="2400" dirty="0" err="1" smtClean="0"/>
              <a:t>xususiyatli</a:t>
            </a:r>
            <a:r>
              <a:rPr lang="en-US" sz="2400" dirty="0" smtClean="0"/>
              <a:t> CAD </a:t>
            </a:r>
            <a:r>
              <a:rPr lang="en-US" sz="2400" dirty="0" err="1" smtClean="0"/>
              <a:t>tarkibiy</a:t>
            </a:r>
            <a:r>
              <a:rPr lang="en-US" sz="2400" dirty="0" smtClean="0"/>
              <a:t>   </a:t>
            </a:r>
            <a:r>
              <a:rPr lang="en-US" sz="2400" dirty="0" err="1" smtClean="0"/>
              <a:t>tahlillarni</a:t>
            </a:r>
            <a:r>
              <a:rPr lang="en-US" sz="2400" dirty="0" smtClean="0"/>
              <a:t> </a:t>
            </a:r>
            <a:r>
              <a:rPr lang="en-US" sz="2400" dirty="0" err="1" smtClean="0"/>
              <a:t>o'tkazish</a:t>
            </a:r>
            <a:r>
              <a:rPr lang="en-US" sz="2400" dirty="0" smtClean="0"/>
              <a:t> </a:t>
            </a:r>
            <a:r>
              <a:rPr lang="en-US" sz="2400" dirty="0" err="1" smtClean="0"/>
              <a:t>orqali</a:t>
            </a:r>
            <a:r>
              <a:rPr lang="en-US" sz="2400" dirty="0" smtClean="0"/>
              <a:t> </a:t>
            </a:r>
            <a:r>
              <a:rPr lang="en-US" sz="2400" dirty="0" err="1" smtClean="0"/>
              <a:t>SimSolid</a:t>
            </a:r>
            <a:r>
              <a:rPr lang="en-US" sz="2400" dirty="0" smtClean="0"/>
              <a:t> </a:t>
            </a:r>
            <a:r>
              <a:rPr lang="en-US" sz="2400" dirty="0" err="1" smtClean="0"/>
              <a:t>jarayonni</a:t>
            </a:r>
            <a:r>
              <a:rPr lang="en-US" sz="2400" dirty="0" smtClean="0"/>
              <a:t> </a:t>
            </a:r>
            <a:r>
              <a:rPr lang="en-US" sz="2400" dirty="0" err="1" smtClean="0"/>
              <a:t>o'zgartira</a:t>
            </a:r>
            <a:r>
              <a:rPr lang="en-US" sz="2400" dirty="0" smtClean="0"/>
              <a:t> </a:t>
            </a:r>
            <a:r>
              <a:rPr lang="en-US" sz="2400" dirty="0" err="1" smtClean="0"/>
              <a:t>oladigan</a:t>
            </a:r>
            <a:r>
              <a:rPr lang="en-US" sz="2400" dirty="0" smtClean="0"/>
              <a:t> </a:t>
            </a:r>
            <a:r>
              <a:rPr lang="en-US" sz="2400" dirty="0" err="1" smtClean="0"/>
              <a:t>simulyatsiya</a:t>
            </a:r>
            <a:r>
              <a:rPr lang="en-US" sz="2400" dirty="0" smtClean="0"/>
              <a:t> </a:t>
            </a:r>
            <a:r>
              <a:rPr lang="en-US" sz="2400" dirty="0" err="1" smtClean="0"/>
              <a:t>texnologiyasidir</a:t>
            </a:r>
            <a:r>
              <a:rPr lang="en-US" sz="2400" dirty="0" smtClean="0"/>
              <a:t>. </a:t>
            </a:r>
          </a:p>
          <a:p>
            <a:pPr algn="just">
              <a:spcAft>
                <a:spcPts val="400"/>
              </a:spcAft>
            </a:pPr>
            <a:r>
              <a:rPr lang="en-US" sz="2400" dirty="0" err="1" smtClean="0"/>
              <a:t>Geometriyani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to'rni</a:t>
            </a:r>
            <a:r>
              <a:rPr lang="en-US" sz="2400" dirty="0" smtClean="0"/>
              <a:t> </a:t>
            </a:r>
            <a:r>
              <a:rPr lang="en-US" sz="2400" dirty="0" err="1" smtClean="0"/>
              <a:t>tayyorlash</a:t>
            </a:r>
            <a:r>
              <a:rPr lang="en-US" sz="2400" dirty="0" smtClean="0"/>
              <a:t>: </a:t>
            </a:r>
            <a:r>
              <a:rPr lang="en-US" sz="2400" dirty="0" err="1" smtClean="0"/>
              <a:t>an'anaviy</a:t>
            </a:r>
            <a:r>
              <a:rPr lang="en-US" sz="2400" dirty="0" smtClean="0"/>
              <a:t> </a:t>
            </a:r>
            <a:r>
              <a:rPr lang="en-US" sz="2400" dirty="0" err="1" smtClean="0"/>
              <a:t>strukturaviy</a:t>
            </a:r>
            <a:r>
              <a:rPr lang="en-US" sz="2400" dirty="0" smtClean="0"/>
              <a:t> </a:t>
            </a:r>
            <a:r>
              <a:rPr lang="en-US" sz="2400" dirty="0" err="1" smtClean="0"/>
              <a:t>simulyatsiyada</a:t>
            </a:r>
            <a:r>
              <a:rPr lang="en-US" sz="2400" dirty="0" smtClean="0"/>
              <a:t> </a:t>
            </a:r>
            <a:r>
              <a:rPr lang="en-US" sz="2400" dirty="0" err="1" smtClean="0"/>
              <a:t>bajariladigan</a:t>
            </a:r>
            <a:r>
              <a:rPr lang="en-US" sz="2400" dirty="0" smtClean="0"/>
              <a:t> eng </a:t>
            </a:r>
            <a:r>
              <a:rPr lang="en-US" sz="2400" dirty="0" err="1" smtClean="0"/>
              <a:t>ko'p</a:t>
            </a:r>
            <a:r>
              <a:rPr lang="en-US" sz="2400" dirty="0" smtClean="0"/>
              <a:t> </a:t>
            </a:r>
            <a:r>
              <a:rPr lang="en-US" sz="2400" dirty="0" err="1" smtClean="0"/>
              <a:t>vaqt</a:t>
            </a:r>
            <a:r>
              <a:rPr lang="en-US" sz="2400" dirty="0" smtClean="0"/>
              <a:t> </a:t>
            </a:r>
            <a:r>
              <a:rPr lang="en-US" sz="2400" dirty="0" err="1" smtClean="0"/>
              <a:t>talab</a:t>
            </a:r>
            <a:r>
              <a:rPr lang="en-US" sz="2400" dirty="0" smtClean="0"/>
              <a:t>                     </a:t>
            </a:r>
            <a:r>
              <a:rPr lang="en-US" sz="2400" dirty="0" err="1" smtClean="0"/>
              <a:t>qiladigan</a:t>
            </a:r>
            <a:r>
              <a:rPr lang="en-US" sz="2400" dirty="0" smtClean="0"/>
              <a:t>, </a:t>
            </a:r>
            <a:r>
              <a:rPr lang="en-US" sz="2400" dirty="0" err="1" smtClean="0"/>
              <a:t>tajribaga</a:t>
            </a:r>
            <a:r>
              <a:rPr lang="en-US" sz="2400" dirty="0" smtClean="0"/>
              <a:t> </a:t>
            </a:r>
            <a:r>
              <a:rPr lang="en-US" sz="2400" dirty="0" err="1" smtClean="0"/>
              <a:t>ega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xatolarga</a:t>
            </a:r>
            <a:r>
              <a:rPr lang="en-US" sz="2400" dirty="0" smtClean="0"/>
              <a:t> </a:t>
            </a:r>
            <a:r>
              <a:rPr lang="en-US" sz="2400" dirty="0" err="1" smtClean="0"/>
              <a:t>yo'l</a:t>
            </a:r>
            <a:r>
              <a:rPr lang="en-US" sz="2400" dirty="0" smtClean="0"/>
              <a:t> </a:t>
            </a:r>
            <a:r>
              <a:rPr lang="en-US" sz="2400" dirty="0" err="1" smtClean="0"/>
              <a:t>qo'yadigan</a:t>
            </a:r>
            <a:r>
              <a:rPr lang="en-US" sz="2400" dirty="0" smtClean="0"/>
              <a:t>            </a:t>
            </a:r>
            <a:r>
              <a:rPr lang="en-US" sz="2400" dirty="0" err="1" smtClean="0"/>
              <a:t>ikkita</a:t>
            </a:r>
            <a:r>
              <a:rPr lang="en-US" sz="2400" dirty="0" smtClean="0"/>
              <a:t> </a:t>
            </a:r>
            <a:r>
              <a:rPr lang="en-US" sz="2400" dirty="0" err="1" smtClean="0"/>
              <a:t>vazifa</a:t>
            </a:r>
            <a:r>
              <a:rPr lang="en-US" sz="2400" dirty="0" smtClean="0"/>
              <a:t>. </a:t>
            </a:r>
          </a:p>
          <a:p>
            <a:pPr algn="just">
              <a:spcAft>
                <a:spcPts val="400"/>
              </a:spcAft>
            </a:pPr>
            <a:r>
              <a:rPr lang="en-US" sz="2400" dirty="0" err="1" smtClean="0"/>
              <a:t>Uning</a:t>
            </a:r>
            <a:r>
              <a:rPr lang="en-US" sz="2400" dirty="0" smtClean="0"/>
              <a:t> </a:t>
            </a:r>
            <a:r>
              <a:rPr lang="en-US" sz="2400" dirty="0" err="1" smtClean="0"/>
              <a:t>noyob</a:t>
            </a:r>
            <a:r>
              <a:rPr lang="en-US" sz="2400" dirty="0" smtClean="0"/>
              <a:t>, </a:t>
            </a:r>
            <a:r>
              <a:rPr lang="en-US" sz="2400" dirty="0" err="1" smtClean="0"/>
              <a:t>yaxlit</a:t>
            </a:r>
            <a:r>
              <a:rPr lang="en-US" sz="2400" dirty="0" smtClean="0"/>
              <a:t> </a:t>
            </a:r>
            <a:r>
              <a:rPr lang="en-US" sz="2400" dirty="0" err="1" smtClean="0"/>
              <a:t>hal</a:t>
            </a:r>
            <a:r>
              <a:rPr lang="en-US" sz="2400" dirty="0" smtClean="0"/>
              <a:t> </a:t>
            </a:r>
            <a:r>
              <a:rPr lang="en-US" sz="2400" dirty="0" err="1" smtClean="0"/>
              <a:t>qiluvchi</a:t>
            </a:r>
            <a:r>
              <a:rPr lang="en-US" sz="2400" dirty="0" smtClean="0"/>
              <a:t> </a:t>
            </a:r>
            <a:r>
              <a:rPr lang="en-US" sz="2400" dirty="0" err="1" smtClean="0"/>
              <a:t>yondashuvi</a:t>
            </a:r>
            <a:r>
              <a:rPr lang="en-US" sz="2400" dirty="0" smtClean="0"/>
              <a:t> </a:t>
            </a:r>
            <a:r>
              <a:rPr lang="en-US" sz="2400" dirty="0" err="1" smtClean="0"/>
              <a:t>tezlik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             </a:t>
            </a:r>
            <a:r>
              <a:rPr lang="en-US" sz="2400" dirty="0" err="1" smtClean="0"/>
              <a:t>aniqlikni</a:t>
            </a:r>
            <a:r>
              <a:rPr lang="en-US" sz="2400" dirty="0" smtClean="0"/>
              <a:t> </a:t>
            </a:r>
            <a:r>
              <a:rPr lang="en-US" sz="2400" dirty="0" err="1" smtClean="0"/>
              <a:t>ta'minlaydi</a:t>
            </a:r>
            <a:r>
              <a:rPr lang="en-US" sz="2400" dirty="0" smtClean="0"/>
              <a:t>, </a:t>
            </a:r>
            <a:r>
              <a:rPr lang="en-US" sz="2400" dirty="0" err="1" smtClean="0"/>
              <a:t>to'r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modellashtirish</a:t>
            </a:r>
            <a:r>
              <a:rPr lang="en-US" sz="2400" dirty="0" smtClean="0"/>
              <a:t> </a:t>
            </a:r>
            <a:r>
              <a:rPr lang="en-US" sz="2400" dirty="0" err="1" smtClean="0"/>
              <a:t>imkoniyati</a:t>
            </a:r>
            <a:r>
              <a:rPr lang="en-US" sz="2400" dirty="0" smtClean="0"/>
              <a:t> </a:t>
            </a:r>
            <a:r>
              <a:rPr lang="en-US" sz="2400" dirty="0" err="1" smtClean="0"/>
              <a:t>esa</a:t>
            </a:r>
            <a:r>
              <a:rPr lang="en-US" sz="2400" dirty="0" smtClean="0"/>
              <a:t> </a:t>
            </a:r>
            <a:r>
              <a:rPr lang="en-US" sz="2400" dirty="0" err="1" smtClean="0"/>
              <a:t>vaqtni</a:t>
            </a:r>
            <a:r>
              <a:rPr lang="en-US" sz="2400" dirty="0" smtClean="0"/>
              <a:t> </a:t>
            </a:r>
            <a:r>
              <a:rPr lang="en-US" sz="2400" dirty="0" err="1" smtClean="0"/>
              <a:t>tejaydi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modellashni</a:t>
            </a:r>
            <a:r>
              <a:rPr lang="en-US" sz="2400" dirty="0" smtClean="0"/>
              <a:t> </a:t>
            </a:r>
            <a:r>
              <a:rPr lang="en-US" sz="2400" dirty="0" err="1" smtClean="0"/>
              <a:t>soddalashtiradi</a:t>
            </a:r>
            <a:r>
              <a:rPr lang="en-US" sz="2400" dirty="0" smtClean="0"/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91980" y="6271841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45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076241" y="275129"/>
            <a:ext cx="5122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</a:rPr>
              <a:t>MATLAB</a:t>
            </a:r>
            <a:endParaRPr lang="ru-RU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46172" y="5591596"/>
            <a:ext cx="75336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Gigante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M. Finite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Element Analysis: What Is It and How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Does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It Work? 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2"/>
              </a:rPr>
              <a:t>https://www.g2.com/articles/finite-element-analysis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84332" y="1124793"/>
            <a:ext cx="746085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MATLAB –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foydalanish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oson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dasturlash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modellashtirish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simulyatsiya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vositasi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Turli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xil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signallar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tasvirni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qayta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ishlash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usullari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mavjud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Matematik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operatsiyalar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matritsali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operatsiyalar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sodda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bo'lib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mehnat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tadqiqotlarni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soddalashtirishga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yordam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beradi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 algn="just">
              <a:spcAft>
                <a:spcPts val="600"/>
              </a:spcAft>
              <a:buFont typeface="+mj-lt"/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Litsenziya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xarajat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qimmat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dastur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ma'lumotlari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hajmi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ham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ko’p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shuning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loyihani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amalga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oshirish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juda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ko'p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vaqt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talab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etadi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         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oqimini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zerikarli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qiladi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91980" y="6271841"/>
            <a:ext cx="65300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46</a:t>
            </a:fld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076241" y="275129"/>
            <a:ext cx="5122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</a:rPr>
              <a:t>MATLAB</a:t>
            </a:r>
            <a:endParaRPr lang="ru-RU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35781" y="5623965"/>
            <a:ext cx="76955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Manba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Gigante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M. Finite Element Analysis: What Is It and How Does It Work? 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2"/>
              </a:rPr>
              <a:t>https://www.g2.com/articles/finite-element-analysis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1964" y="1068149"/>
            <a:ext cx="751750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3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MATLAB-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dagi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odatda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FEA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oqimi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457200" indent="-457200"/>
            <a:r>
              <a:rPr lang="en-US" sz="2000" dirty="0" smtClean="0">
                <a:latin typeface="Arial" pitchFamily="34" charset="0"/>
                <a:cs typeface="Arial" pitchFamily="34" charset="0"/>
              </a:rPr>
              <a:t>	3.1.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geometriyani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import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yoki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yaratishni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o'z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ichiga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oladi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; </a:t>
            </a:r>
          </a:p>
          <a:p>
            <a:pPr marL="457200" indent="-457200"/>
            <a:r>
              <a:rPr lang="en-US" sz="2000" dirty="0" smtClean="0">
                <a:latin typeface="Arial" pitchFamily="34" charset="0"/>
                <a:cs typeface="Arial" pitchFamily="34" charset="0"/>
              </a:rPr>
              <a:t>	3.2. mesh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yaratish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; </a:t>
            </a:r>
          </a:p>
          <a:p>
            <a:pPr marL="457200" indent="-457200"/>
            <a:r>
              <a:rPr lang="en-US" sz="2000" dirty="0" smtClean="0">
                <a:latin typeface="Arial" pitchFamily="34" charset="0"/>
                <a:cs typeface="Arial" pitchFamily="34" charset="0"/>
              </a:rPr>
              <a:t>	3.3. yuk,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chegara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dastlabki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shartlar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muammoning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fizi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/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kasini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aniqlash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; </a:t>
            </a:r>
          </a:p>
          <a:p>
            <a:pPr marL="342900" indent="101600"/>
            <a:r>
              <a:rPr lang="en-US" sz="2000" dirty="0" smtClean="0">
                <a:latin typeface="Arial" pitchFamily="34" charset="0"/>
                <a:cs typeface="Arial" pitchFamily="34" charset="0"/>
              </a:rPr>
              <a:t>3.4.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natijalarni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vizualizatsiya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 </a:t>
            </a:r>
          </a:p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Bundan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tashqari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kerakli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ishlash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loyiha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optimallashtirish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tajribadan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texnik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loyihalashda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foydalanish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mumkin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14" name="AutoShape 2" descr="Matlab Adalah: Pengertian, Kegunaan dan Bagian Sistemny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16" name="AutoShape 4" descr="Matlab Adalah: Pengertian, Kegunaan dan Bagian Sistemny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matla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4940" y="3637344"/>
            <a:ext cx="3547538" cy="19866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CC230D83-2B7C-4973-A687-66C16843946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068149" y="1088212"/>
            <a:ext cx="7857366" cy="4228255"/>
          </a:xfrm>
        </p:spPr>
        <p:txBody>
          <a:bodyPr>
            <a:noAutofit/>
          </a:bodyPr>
          <a:lstStyle/>
          <a:p>
            <a:pPr marL="355600" indent="-355600">
              <a:buFont typeface="+mj-lt"/>
              <a:buAutoNum type="arabicPeriod"/>
            </a:pP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Zamonaviy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mahsulotni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loyihalash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chiqish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                 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simulyatsiya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qilishda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KMT/CAE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dasturlaridan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foydalanish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vaqt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xarajatlar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resurslarni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qisqartiradi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, 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CETga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asoslangan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takomillashtirishni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amalga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oshirish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sinovdan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o'tkazishga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imkon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beradi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355600" indent="-355600">
              <a:buFont typeface="+mj-lt"/>
              <a:buAutoNum type="arabicPeriod"/>
            </a:pP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CET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simulyatsiyalar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loyihalash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mahsulot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chiqishning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barcha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jarayonlarida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kontseptsiyadan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to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mahsulotni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chiqarishgacha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qaror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qabul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qilishda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ta’sir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kiladi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355600" indent="-355600">
              <a:buFont typeface="+mj-lt"/>
              <a:buAutoNum type="arabicPeriod"/>
            </a:pPr>
            <a:endParaRPr lang="en-US" sz="2400" b="0" dirty="0" smtClean="0">
              <a:latin typeface="Arial" pitchFamily="34" charset="0"/>
              <a:cs typeface="Arial" pitchFamily="34" charset="0"/>
            </a:endParaRPr>
          </a:p>
          <a:p>
            <a:pPr marL="355600" indent="-355600">
              <a:buFont typeface="+mj-lt"/>
              <a:buAutoNum type="arabicPeriod"/>
            </a:pPr>
            <a:endParaRPr lang="en-US" sz="2400" b="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85594" y="5766970"/>
            <a:ext cx="412292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47</a:t>
            </a:fld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435100" algn="ctr"/>
            <a:r>
              <a:rPr lang="en-US" sz="2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XULOSA</a:t>
            </a:r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CC230D83-2B7C-4973-A687-66C16843946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466065" y="1088212"/>
            <a:ext cx="7726487" cy="4224376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 startAt="3"/>
            </a:pP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CEU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vositalari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simulyatsiyada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inqilobiy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o’zgartirish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                     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yaratgan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, CAD/CAM/CAE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mahsulot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shakli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                               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funksionalligi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o'rtasida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teskari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aloqa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bilan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tahlilda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                      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ochiq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tsikldan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yopiq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tsiklga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o’tish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mahsulot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uning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                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chiqarishni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optimallashtirishga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imkon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beradi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>
              <a:buFont typeface="+mj-lt"/>
              <a:buAutoNum type="arabicPeriod" startAt="3"/>
            </a:pP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elementlarni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qilish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(FEA)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tahlili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           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keng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ko'lamli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turlarini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o’tkazishga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imkon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        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berish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orqali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avtomobilsozlik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sanoatida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mahsuloy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loyihalashda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tubdan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o’zgarishlar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yaratdi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11576" y="5718418"/>
            <a:ext cx="639919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48</a:t>
            </a:fld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435100" algn="ctr"/>
            <a:r>
              <a:rPr lang="en-US" sz="2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XULOSA</a:t>
            </a:r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845" y="253460"/>
            <a:ext cx="402674" cy="590931"/>
          </a:xfrm>
        </p:spPr>
        <p:txBody>
          <a:bodyPr/>
          <a:lstStyle/>
          <a:p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o-KR" alt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CC230D83-2B7C-4973-A687-66C16843946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035781" y="1088212"/>
            <a:ext cx="7549869" cy="4212072"/>
          </a:xfrm>
        </p:spPr>
        <p:txBody>
          <a:bodyPr>
            <a:noAutofit/>
          </a:bodyPr>
          <a:lstStyle/>
          <a:p>
            <a:pPr marL="457200" indent="-457200" algn="just">
              <a:buFont typeface="+mj-lt"/>
              <a:buAutoNum type="arabicPeriod" startAt="5"/>
            </a:pP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Strukturaviy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modal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nosozlik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lar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ni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baholash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                                        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tebranish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tahlil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termal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baholash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FEA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xavfsizroq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samaraliroq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ishonchli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transport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vositalarini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           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loyihalash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ajralmas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vositaga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aylandi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. </a:t>
            </a:r>
            <a:endParaRPr lang="en-US" sz="2400" b="0" dirty="0" smtClean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buFont typeface="+mj-lt"/>
              <a:buAutoNum type="arabicPeriod" startAt="5"/>
            </a:pP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FEA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kuchidan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foydalangan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holda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loyihalarni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         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optimallashtirish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ishlab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chiqish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xarajatlarini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               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kamaytirish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yangi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mahsulotga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innovatsiy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lar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kiritish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evolyutsi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on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rivojlanishni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tezlashtirish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ga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erishiladi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samaradorlik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xavfsizlik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yaxshilanadi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93686" y="5839798"/>
            <a:ext cx="639919" cy="628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D05E713-392C-4D49-8D7D-69327D12A937}" type="slidenum">
              <a:rPr lang="en-US" sz="32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49</a:t>
            </a:fld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17395" y="332509"/>
            <a:ext cx="5864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435100" algn="ctr"/>
            <a:r>
              <a:rPr lang="en-US" sz="2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XULOSA</a:t>
            </a:r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075199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6033" y="353801"/>
            <a:ext cx="3861891" cy="480131"/>
          </a:xfrm>
        </p:spPr>
        <p:txBody>
          <a:bodyPr/>
          <a:lstStyle/>
          <a:p>
            <a:r>
              <a:rPr sz="2800" b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NAZORAT </a:t>
            </a:r>
            <a:r>
              <a:rPr sz="2800" b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uz-Latn-UZ" sz="2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sz="2800" b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VOLLARI</a:t>
            </a:r>
            <a:endParaRPr lang="ru-RU" sz="2800" spc="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51955" y="6330227"/>
            <a:ext cx="556563" cy="527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6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50</a:t>
            </a:fld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043873" y="971044"/>
            <a:ext cx="7120991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element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deb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nima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deyiladi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342900" indent="-342900">
              <a:buAutoNum type="arabicPeriod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Qaysi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loyiha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sxemasi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element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deb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ataladi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342900" indent="-342900">
              <a:buAutoNum type="arabicPeriod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element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tahlili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qaysi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dasturlarda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bajariladi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342900" indent="-342900">
              <a:buAutoNum type="arabicPeriod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elementning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yuk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vektori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nima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342900" indent="-342900">
              <a:buAutoNum type="arabicPeriod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qattiqlik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matritsasi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koeffitsientlarining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jismoniy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ma'nosi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nimanur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elementlari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342900" indent="-342900">
              <a:buAutoNum type="arabicPeriod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Nurning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elementining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qattiqlik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matritsasi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ustun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koeffitsientlarining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fizik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ma'nosi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nima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342900" indent="-342900">
              <a:buAutoNum type="arabicPeriod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Nurning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elementining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yuk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vektori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koeffitsientlarining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fizik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ma'nosi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nima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342900" indent="-342900">
              <a:buAutoNum type="arabicPeriod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Nima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cheklangan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elementning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qattiqlik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matritsasi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buziladi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342900" indent="-342900"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Global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qattiqlik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matritsasi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nima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342900" indent="-342900"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Global yuk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vektori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nima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342900" indent="-342900"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Global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qattiqlik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matritsasi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koeffitsientlarining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jismoniy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ma'nosi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nima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342900" indent="-342900">
              <a:buAutoNum type="arabicPeriod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qanday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CEU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tenglamasining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jismoniy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ma'nosi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nima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?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362362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0397" y="353801"/>
            <a:ext cx="4246675" cy="480131"/>
          </a:xfrm>
        </p:spPr>
        <p:txBody>
          <a:bodyPr/>
          <a:lstStyle/>
          <a:p>
            <a:r>
              <a:rPr sz="2800" b="1" spc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Foydalanilgan adabiyotlar</a:t>
            </a:r>
            <a:endParaRPr lang="ru-RU" sz="2800" spc="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13796" y="6330227"/>
            <a:ext cx="556563" cy="527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6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51</a:t>
            </a:fld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060057" y="1095769"/>
            <a:ext cx="7663157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Velling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A.  Best CAD Software With Finite Element Analysis  Tools 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2"/>
              </a:rPr>
              <a:t>https://fractory.com/finite-element-analysis-software</a:t>
            </a:r>
            <a:endParaRPr lang="ru-RU" sz="2000" dirty="0" smtClean="0">
              <a:latin typeface="Arial" pitchFamily="34" charset="0"/>
              <a:cs typeface="Arial" pitchFamily="34" charset="0"/>
              <a:hlinkClick r:id="rId3"/>
            </a:endParaRPr>
          </a:p>
          <a:p>
            <a:pPr marL="457200" indent="-457200"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Need to Know About a CAE program.   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3"/>
              </a:rPr>
              <a:t>https://volupe.se/what-you-need-to-know-about-a-cae-program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CAE Tools Used in Automotive Industry. 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4"/>
              </a:rPr>
              <a:t>https://www.neuralconcept.com/post/cae-tools-used-in-automotive-industry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457200" indent="-457200"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What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FEA | Finite Element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Analysis?  </a:t>
            </a:r>
            <a:r>
              <a:rPr lang="en-US" sz="2000" u="sng" dirty="0" smtClean="0">
                <a:latin typeface="Arial" pitchFamily="34" charset="0"/>
                <a:cs typeface="Arial" pitchFamily="34" charset="0"/>
                <a:hlinkClick r:id="rId5"/>
              </a:rPr>
              <a:t>https</a:t>
            </a:r>
            <a:r>
              <a:rPr lang="en-US" sz="2000" u="sng" dirty="0">
                <a:latin typeface="Arial" pitchFamily="34" charset="0"/>
                <a:cs typeface="Arial" pitchFamily="34" charset="0"/>
                <a:hlinkClick r:id="rId5"/>
              </a:rPr>
              <a:t>://</a:t>
            </a:r>
            <a:r>
              <a:rPr lang="en-US" sz="2000" u="sng" dirty="0" smtClean="0">
                <a:latin typeface="Arial" pitchFamily="34" charset="0"/>
                <a:cs typeface="Arial" pitchFamily="34" charset="0"/>
                <a:hlinkClick r:id="rId5"/>
              </a:rPr>
              <a:t>www.simscale.com/docs/simwiki/fea-finite-element-analysis/what-is-fea-finite-element-analysis</a:t>
            </a:r>
            <a:endParaRPr lang="en-US" sz="2000" u="sng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Метод конечных элементов в SOLIDWORKS. </a:t>
            </a:r>
            <a:r>
              <a:rPr lang="ru-RU" sz="2000" dirty="0" smtClean="0">
                <a:latin typeface="Arial" pitchFamily="34" charset="0"/>
                <a:cs typeface="Arial" pitchFamily="34" charset="0"/>
                <a:hlinkClick r:id="rId6"/>
              </a:rPr>
              <a:t>https://dipro.ru/vvedenie-v-metod-konechnykh-elementov/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What Is FEA | Finite Element Analysis? 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7"/>
              </a:rPr>
              <a:t>https://www.simscale.com/docs/simwiki/fea-finite-element-analysis/what-is-fea-finite-element-analysis/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Anju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S. A comprehensive Guide to CAE Engineering Services in India. https://www.sphinxworldbiz.com.(a-comprehensive-guide-to-cae-engineering-services-in-india. </a:t>
            </a:r>
          </a:p>
        </p:txBody>
      </p:sp>
    </p:spTree>
    <p:extLst>
      <p:ext uri="{BB962C8B-B14F-4D97-AF65-F5344CB8AC3E}">
        <p14:creationId xmlns="" xmlns:p14="http://schemas.microsoft.com/office/powerpoint/2010/main" val="283362362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0397" y="353801"/>
            <a:ext cx="4246675" cy="480131"/>
          </a:xfrm>
        </p:spPr>
        <p:txBody>
          <a:bodyPr/>
          <a:lstStyle/>
          <a:p>
            <a:r>
              <a:rPr sz="2800" b="1" spc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Foydalanilgan adabiyotlar</a:t>
            </a:r>
            <a:endParaRPr lang="ru-RU" sz="2800" spc="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None/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10900" y="6014891"/>
            <a:ext cx="556563" cy="527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6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52</a:t>
            </a:fld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899285" y="1095769"/>
            <a:ext cx="77349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8"/>
            </a:pP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 startAt="8"/>
            </a:pP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 startAt="8"/>
            </a:pP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 startAt="8"/>
            </a:pP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0056" y="1076241"/>
            <a:ext cx="769552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8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Kuchtová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Gabriela. CAE Systems for Structural Analyses of                     Layered Composites. 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2"/>
              </a:rPr>
              <a:t>https://www.researchgate.net/publication/351439363_CAE_Systems_for_Structural_Analyses_of_Layered_Composites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</a:t>
            </a:r>
          </a:p>
          <a:p>
            <a:pPr marL="457200" indent="-457200">
              <a:buFont typeface="+mj-lt"/>
              <a:buAutoNum type="arabicPeriod" startAt="8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CAE Tools Used in Automotive Industry. 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3"/>
              </a:rPr>
              <a:t>https://www.neuralconcept.com/post/cae-tools-used-in-automotive-industry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 startAt="8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Velling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A. Best Websites for Mechanical Engineers. 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4"/>
              </a:rPr>
              <a:t>https://fractory.com/best-websites-for-mechanical-engineers/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3"/>
              </a:rPr>
              <a:t> 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 startAt="8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Gigante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Michael Finite Element Analysis: What Is It and How Does It Work? 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5"/>
              </a:rPr>
              <a:t>https://www.g2.com/articles/finite-element-analysis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457200" indent="-457200">
              <a:buFont typeface="+mj-lt"/>
              <a:buAutoNum type="arabicPeriod" startAt="8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Kurowski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P.M. Teaching Finite Element Analysis for Design Engineers. 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6"/>
              </a:rPr>
              <a:t>https://www.researchgate.net/publication/228874904_Teaching_Finite_Element_Analysis_for_Design_Engineers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</a:t>
            </a:r>
          </a:p>
          <a:p>
            <a:pPr marL="457200" indent="-457200">
              <a:buFont typeface="+mj-lt"/>
              <a:buAutoNum type="arabicPeriod" startAt="8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 startAt="7"/>
            </a:pP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362362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0397" y="353801"/>
            <a:ext cx="4246675" cy="480131"/>
          </a:xfrm>
        </p:spPr>
        <p:txBody>
          <a:bodyPr/>
          <a:lstStyle/>
          <a:p>
            <a:r>
              <a:rPr sz="2800" b="1" spc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Foydalanilgan adabiyotlar</a:t>
            </a:r>
            <a:endParaRPr lang="ru-RU" sz="2800" spc="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None/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13796" y="6055351"/>
            <a:ext cx="556563" cy="527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6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53</a:t>
            </a:fld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899285" y="1095769"/>
            <a:ext cx="77349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8"/>
            </a:pP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 startAt="8"/>
            </a:pP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 startAt="8"/>
            </a:pP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 startAt="8"/>
            </a:pP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0056" y="1076241"/>
            <a:ext cx="769552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13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Voelabs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9 Best FEA (Finite Element Analysis) Software for Mechanical and Aerospace Engineering. 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2"/>
              </a:rPr>
              <a:t>https://www.youtube.com/watch?v=l5pQwz2sDbo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</a:t>
            </a:r>
          </a:p>
          <a:p>
            <a:pPr marL="457200" indent="-457200">
              <a:buFont typeface="+mj-lt"/>
              <a:buAutoNum type="arabicPeriod" startAt="13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Velling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A. Best Websites for Mechanical Engineers. 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3"/>
              </a:rPr>
              <a:t>https://fractory.com/best-websites-for-mechanical-engineers/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4"/>
              </a:rPr>
              <a:t> 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 startAt="13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Gigante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Michael. Finite Element Analysis: What Is It and How Does It Work? 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5"/>
              </a:rPr>
              <a:t>https://www.g2.com/articles/finite-element-analysis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457200" indent="-457200">
              <a:buFont typeface="+mj-lt"/>
              <a:buAutoNum type="arabicPeriod" startAt="13"/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Pranov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Dharshan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Exploring the Types of Analysis in the                     Automotive Sector using Finite Element Analysis (FEA)            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6"/>
              </a:rPr>
              <a:t>https://www.linkedin.com/pulse/exploring-types-analysis-automotive-sector-using-finite-dharshan/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457200" indent="-457200">
              <a:buFont typeface="+mj-lt"/>
              <a:buAutoNum type="arabicPeriod" startAt="13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Ferraris A. and etc. City Car Drag Reduction by means of Flow Control Devices - In: SAE TECHNICAL PAPER. - ISSN 0148-7191. - ELETTRONICO. - 1:(2021), pp. 1-9. 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 startAt="13"/>
            </a:pP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362362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7469" y="368915"/>
            <a:ext cx="3204723" cy="480131"/>
          </a:xfrm>
        </p:spPr>
        <p:txBody>
          <a:bodyPr/>
          <a:lstStyle/>
          <a:p>
            <a:r>
              <a:rPr sz="2800" spc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Qayta aloqa uchun</a:t>
            </a:r>
            <a:endParaRPr lang="ru-RU" sz="2800" spc="0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57152" y="6039167"/>
            <a:ext cx="556563" cy="527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6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54</a:t>
            </a:fld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503848" y="1579418"/>
            <a:ext cx="79348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en-US" sz="5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Savollar</a:t>
            </a: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5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qo’shimchalar</a:t>
            </a: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en-US" sz="5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e’tirozlar</a:t>
            </a: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b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	</a:t>
            </a:r>
            <a:r>
              <a:rPr lang="en-US" sz="5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takliflar</a:t>
            </a: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r>
              <a:rPr lang="ru-RU" sz="54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en-US" sz="54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362362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4407" y="368915"/>
            <a:ext cx="2872902" cy="480131"/>
          </a:xfrm>
        </p:spPr>
        <p:txBody>
          <a:bodyPr/>
          <a:lstStyle/>
          <a:p>
            <a:r>
              <a:rPr sz="2800" spc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Qayta aloqa uchun</a:t>
            </a:r>
            <a:endParaRPr lang="ru-RU" sz="2800" spc="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43863" y="6039168"/>
            <a:ext cx="556563" cy="527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26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55</a:t>
            </a:fld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118440" y="1209125"/>
            <a:ext cx="1028511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Murojat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uchun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  <a:b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Farg’ona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politexnika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instituti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</a:p>
          <a:p>
            <a:pPr marL="457200" indent="-457200"/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Mashinasozlik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texnologiyalari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</a:p>
          <a:p>
            <a:pPr marL="457200" indent="-457200"/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va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avtomatlashtirish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kafedrasi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b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t.f.n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., </a:t>
            </a: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dotsent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– </a:t>
            </a:r>
          </a:p>
          <a:p>
            <a:pPr marL="457200" indent="-457200"/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Teshabayev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Anvar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Ergashevich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b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1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n-US" sz="1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e-mail: 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2"/>
              </a:rPr>
              <a:t>ateshabaev1958@gmail.com</a:t>
            </a: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Phone: +998 93 252 -6488</a:t>
            </a:r>
            <a:endParaRPr lang="en-US" sz="36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362362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7">
            <a:extLst>
              <a:ext uri="{FF2B5EF4-FFF2-40B4-BE49-F238E27FC236}">
                <a16:creationId xmlns=""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0"/>
          </p:nvPr>
        </p:nvSpPr>
        <p:spPr>
          <a:xfrm>
            <a:off x="2229321" y="2440919"/>
            <a:ext cx="7243451" cy="71791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4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E’tiboringiz</a:t>
            </a: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uchun</a:t>
            </a: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rahmat</a:t>
            </a: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!</a:t>
            </a: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ru-RU" sz="4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52608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5304</TotalTime>
  <Words>2850</Words>
  <Application>Microsoft Office PowerPoint</Application>
  <PresentationFormat>Произвольный</PresentationFormat>
  <Paragraphs>492</Paragraphs>
  <Slides>56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56</vt:i4>
      </vt:variant>
    </vt:vector>
  </HeadingPairs>
  <TitlesOfParts>
    <vt:vector size="57" baseType="lpstr">
      <vt:lpstr>Office 테마</vt:lpstr>
      <vt:lpstr>The Main CAE systems for FEM            analysis  CEU uchun Asosiy KMT Tizimlari</vt:lpstr>
      <vt:lpstr>Слайд 2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NAZORAT  SAVOLLARI</vt:lpstr>
      <vt:lpstr>Foydalanilgan adabiyotlar</vt:lpstr>
      <vt:lpstr>Foydalanilgan adabiyotlar</vt:lpstr>
      <vt:lpstr>Foydalanilgan adabiyotlar</vt:lpstr>
      <vt:lpstr>Qayta aloqa uchun</vt:lpstr>
      <vt:lpstr>Qayta aloqa uchun</vt:lpstr>
      <vt:lpstr>Слайд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Пользователь Windows</cp:lastModifiedBy>
  <cp:revision>293</cp:revision>
  <dcterms:created xsi:type="dcterms:W3CDTF">2021-04-29T04:21:21Z</dcterms:created>
  <dcterms:modified xsi:type="dcterms:W3CDTF">2024-05-30T06:18:31Z</dcterms:modified>
</cp:coreProperties>
</file>