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comments+xml" PartName="/ppt/comments/comment1.xml"/>
  <Override ContentType="application/vnd.openxmlformats-officedocument.presentationml.comments+xml" PartName="/ppt/comments/comment2.xml"/>
  <Override ContentType="application/vnd.openxmlformats-officedocument.presentationml.comments+xml" PartName="/ppt/comments/comment3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8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47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slide+xml" PartName="/ppt/slides/slide40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binary" PartName="/ppt/metadata"/>
  <Override ContentType="application/vnd.openxmlformats-officedocument.presentationml.notesMaster+xml" PartName="/ppt/notesMasters/notesMaster1.xml"/>
  <Override ContentType="application/vnd.openxmlformats-officedocument.presentationml.commentAuthors+xml" PartName="/ppt/commentAuthors.xml"/>
  <Override ContentType="application/vnd.openxmlformats-officedocument.presentationml.presProps+xml" PartName="/ppt/presProps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 showSpecialPlsOnTitleSld="0">
  <p:sldMasterIdLst>
    <p:sldMasterId id="2147483648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290" r:id="rId41"/>
    <p:sldId id="291" r:id="rId42"/>
    <p:sldId id="292" r:id="rId43"/>
    <p:sldId id="293" r:id="rId44"/>
    <p:sldId id="294" r:id="rId45"/>
    <p:sldId id="295" r:id="rId46"/>
    <p:sldId id="296" r:id="rId47"/>
    <p:sldId id="297" r:id="rId48"/>
    <p:sldId id="298" r:id="rId49"/>
    <p:sldId id="299" r:id="rId50"/>
    <p:sldId id="300" r:id="rId51"/>
    <p:sldId id="301" r:id="rId52"/>
    <p:sldId id="302" r:id="rId53"/>
    <p:sldId id="303" r:id="rId54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GoogleSlidesCustomDataVersion2">
      <go:slidesCustomData xmlns:go="http://customooxmlschemas.google.com/" r:id="rId55" roundtripDataSignature="AMtx7mglAPzGxYA+oUtwn98CcpSdcygVjQ==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mAuthor clrIdx="0" id="0" initials="" lastIdx="3" name="Пользователь Windows"/>
</p:cmAuthorLst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4.xml"/><Relationship Id="rId42" Type="http://schemas.openxmlformats.org/officeDocument/2006/relationships/slide" Target="slides/slide36.xml"/><Relationship Id="rId41" Type="http://schemas.openxmlformats.org/officeDocument/2006/relationships/slide" Target="slides/slide35.xml"/><Relationship Id="rId44" Type="http://schemas.openxmlformats.org/officeDocument/2006/relationships/slide" Target="slides/slide38.xml"/><Relationship Id="rId43" Type="http://schemas.openxmlformats.org/officeDocument/2006/relationships/slide" Target="slides/slide37.xml"/><Relationship Id="rId46" Type="http://schemas.openxmlformats.org/officeDocument/2006/relationships/slide" Target="slides/slide40.xml"/><Relationship Id="rId45" Type="http://schemas.openxmlformats.org/officeDocument/2006/relationships/slide" Target="slides/slide39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commentAuthors" Target="commentAuthors.xml"/><Relationship Id="rId9" Type="http://schemas.openxmlformats.org/officeDocument/2006/relationships/slide" Target="slides/slide3.xml"/><Relationship Id="rId48" Type="http://schemas.openxmlformats.org/officeDocument/2006/relationships/slide" Target="slides/slide42.xml"/><Relationship Id="rId47" Type="http://schemas.openxmlformats.org/officeDocument/2006/relationships/slide" Target="slides/slide41.xml"/><Relationship Id="rId49" Type="http://schemas.openxmlformats.org/officeDocument/2006/relationships/slide" Target="slides/slide43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33" Type="http://schemas.openxmlformats.org/officeDocument/2006/relationships/slide" Target="slides/slide27.xml"/><Relationship Id="rId32" Type="http://schemas.openxmlformats.org/officeDocument/2006/relationships/slide" Target="slides/slide26.xml"/><Relationship Id="rId35" Type="http://schemas.openxmlformats.org/officeDocument/2006/relationships/slide" Target="slides/slide29.xml"/><Relationship Id="rId34" Type="http://schemas.openxmlformats.org/officeDocument/2006/relationships/slide" Target="slides/slide28.xml"/><Relationship Id="rId37" Type="http://schemas.openxmlformats.org/officeDocument/2006/relationships/slide" Target="slides/slide31.xml"/><Relationship Id="rId36" Type="http://schemas.openxmlformats.org/officeDocument/2006/relationships/slide" Target="slides/slide30.xml"/><Relationship Id="rId39" Type="http://schemas.openxmlformats.org/officeDocument/2006/relationships/slide" Target="slides/slide33.xml"/><Relationship Id="rId38" Type="http://schemas.openxmlformats.org/officeDocument/2006/relationships/slide" Target="slides/slide32.xml"/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29" Type="http://schemas.openxmlformats.org/officeDocument/2006/relationships/slide" Target="slides/slide23.xml"/><Relationship Id="rId51" Type="http://schemas.openxmlformats.org/officeDocument/2006/relationships/slide" Target="slides/slide45.xml"/><Relationship Id="rId50" Type="http://schemas.openxmlformats.org/officeDocument/2006/relationships/slide" Target="slides/slide44.xml"/><Relationship Id="rId53" Type="http://schemas.openxmlformats.org/officeDocument/2006/relationships/slide" Target="slides/slide47.xml"/><Relationship Id="rId52" Type="http://schemas.openxmlformats.org/officeDocument/2006/relationships/slide" Target="slides/slide46.xml"/><Relationship Id="rId11" Type="http://schemas.openxmlformats.org/officeDocument/2006/relationships/slide" Target="slides/slide5.xml"/><Relationship Id="rId55" Type="http://customschemas.google.com/relationships/presentationmetadata" Target="metadata"/><Relationship Id="rId10" Type="http://schemas.openxmlformats.org/officeDocument/2006/relationships/slide" Target="slides/slide4.xml"/><Relationship Id="rId54" Type="http://schemas.openxmlformats.org/officeDocument/2006/relationships/slide" Target="slides/slide48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comments/comment1.xml><?xml version="1.0" encoding="utf-8"?>
<p:cmLs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m authorId="0" idx="1" dt="2024-05-31T13:29:31.185">
    <p:pos x="1224" y="1386"/>
    <p:text>сийской</p:text>
    <p:extLst>
      <p:ext uri="{C676402C-5697-4E1C-873F-D02D1690AC5C}">
        <p15:threadingInfo timeZoneBias="0"/>
      </p:ext>
      <p:ext uri="http://customooxmlschemas.google.com/">
        <go:slidesCustomData xmlns:go="http://customooxmlschemas.google.com/" commentPostId="AAABPJA0-uw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m authorId="0" idx="2" dt="2024-05-31T13:29:31.185">
    <p:pos x="1224" y="1386"/>
    <p:text>сийской</p:text>
    <p:extLst>
      <p:ext uri="{C676402C-5697-4E1C-873F-D02D1690AC5C}">
        <p15:threadingInfo timeZoneBias="0"/>
      </p:ext>
      <p:ext uri="http://customooxmlschemas.google.com/">
        <go:slidesCustomData xmlns:go="http://customooxmlschemas.google.com/" commentPostId="AAABPJA0-us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m authorId="0" idx="3" dt="2024-05-31T13:29:31.185">
    <p:pos x="1224" y="1386"/>
    <p:text>сийской</p:text>
    <p:extLst>
      <p:ext uri="{C676402C-5697-4E1C-873F-D02D1690AC5C}">
        <p15:threadingInfo timeZoneBias="0"/>
      </p:ext>
      <p:ext uri="http://customooxmlschemas.google.com/">
        <go:slidesCustomData xmlns:go="http://customooxmlschemas.google.com/" commentPostId="AAABPJA0-uo"/>
      </p:ext>
    </p:extLst>
  </p:cm>
</p:cmLst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" name="Google Shape;76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6" name="Google Shape;86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2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6" name="Google Shape;116;p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5" name="Google Shape;125;p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4" name="Google Shape;134;p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" name="Google Shape;143;p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7" name="Google Shape;157;p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" name="Google Shape;165;p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5" name="Google Shape;175;p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4" name="Google Shape;184;p1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p1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5" name="Google Shape;205;p1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4" name="Google Shape;214;p1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3" name="Google Shape;223;p1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2" name="Google Shape;232;p1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1" name="Google Shape;241;p1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0" name="Google Shape;250;p1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9" name="Google Shape;259;p1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7" name="Google Shape;267;p1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5" name="Google Shape;275;p2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4" name="Google Shape;284;p2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1" name="Google Shape;291;p2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8" name="Google Shape;298;p2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6" name="Google Shape;306;p2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0" name="Google Shape;320;p2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9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1" name="Google Shape;341;p2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8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0" name="Google Shape;350;p2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2" name="Google Shape;362;p2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9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1" name="Google Shape;371;p2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8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0" name="Google Shape;380;p3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8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0" name="Google Shape;390;p3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8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0" name="Google Shape;400;p3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7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9" name="Google Shape;409;p3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7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Google Shape;428;p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9" name="Google Shape;429;p3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0" name="Shape 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Google Shape;451;p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2" name="Google Shape;452;p3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8" name="Shape 4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9" name="Google Shape;469;p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0" name="Google Shape;470;p3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2" name="Shape 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Google Shape;483;p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4" name="Google Shape;484;p3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6" name="Shape 5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7" name="Google Shape;507;p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8" name="Google Shape;508;p3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5" name="Shape 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Google Shape;516;p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7" name="Google Shape;517;p3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3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p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5" name="Google Shape;525;p4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1" name="Shape 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" name="Google Shape;532;p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3" name="Google Shape;533;p4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9" name="Shape 5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0" name="Google Shape;540;p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1" name="Google Shape;541;p4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7" name="Shape 5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8" name="Google Shape;548;p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9" name="Google Shape;549;p4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5" name="Shape 5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" name="Google Shape;556;p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7" name="Google Shape;557;p4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3" name="Shape 5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" name="Google Shape;564;p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5" name="Google Shape;565;p4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1" name="Shape 5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" name="Google Shape;572;p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3" name="Google Shape;573;p4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9" name="Shape 5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0" name="Google Shape;580;p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1" name="Google Shape;581;p4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7" name="Shape 5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8" name="Google Shape;588;p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9" name="Google Shape;589;p4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png"/><Relationship Id="rId3" Type="http://schemas.openxmlformats.org/officeDocument/2006/relationships/image" Target="../media/image1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1.png"/><Relationship Id="rId3" Type="http://schemas.openxmlformats.org/officeDocument/2006/relationships/image" Target="../media/image10.png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표지">
  <p:cSld name="표지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oogle Shape;16;p5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 rot="-494469">
            <a:off x="6020906" y="1345035"/>
            <a:ext cx="7004124" cy="5805700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Google Shape;17;p50"/>
          <p:cNvSpPr/>
          <p:nvPr/>
        </p:nvSpPr>
        <p:spPr>
          <a:xfrm>
            <a:off x="5628319" y="1815966"/>
            <a:ext cx="4602079" cy="5042034"/>
          </a:xfrm>
          <a:custGeom>
            <a:rect b="b" l="l" r="r" t="t"/>
            <a:pathLst>
              <a:path extrusionOk="0" h="5410200" w="4602079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4980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18" name="Google Shape;18;p50"/>
          <p:cNvSpPr/>
          <p:nvPr/>
        </p:nvSpPr>
        <p:spPr>
          <a:xfrm>
            <a:off x="0" y="1371826"/>
            <a:ext cx="6067033" cy="5042033"/>
          </a:xfrm>
          <a:custGeom>
            <a:rect b="b" l="l" r="r" t="t"/>
            <a:pathLst>
              <a:path extrusionOk="0" h="5042033" w="6067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>
            <a:gsLst>
              <a:gs pos="0">
                <a:srgbClr val="9AE0E2"/>
              </a:gs>
              <a:gs pos="100000">
                <a:srgbClr val="8F9DEC"/>
              </a:gs>
            </a:gsLst>
            <a:lin ang="27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19" name="Google Shape;19;p50"/>
          <p:cNvSpPr/>
          <p:nvPr/>
        </p:nvSpPr>
        <p:spPr>
          <a:xfrm>
            <a:off x="0" y="592754"/>
            <a:ext cx="8815537" cy="5042034"/>
          </a:xfrm>
          <a:custGeom>
            <a:rect b="b" l="l" r="r" t="t"/>
            <a:pathLst>
              <a:path extrusionOk="0" h="5410200" w="8815537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0" name="Google Shape;20;p50"/>
          <p:cNvSpPr/>
          <p:nvPr/>
        </p:nvSpPr>
        <p:spPr>
          <a:xfrm rot="10800000">
            <a:off x="404660" y="1024399"/>
            <a:ext cx="2415448" cy="2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1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1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" name="Google Shape;21;p50"/>
          <p:cNvPicPr preferRelativeResize="0"/>
          <p:nvPr/>
        </p:nvPicPr>
        <p:blipFill rotWithShape="1">
          <a:blip r:embed="rId3">
            <a:alphaModFix/>
          </a:blip>
          <a:srcRect b="12243" l="27344" r="0" t="0"/>
          <a:stretch/>
        </p:blipFill>
        <p:spPr>
          <a:xfrm>
            <a:off x="-1914980" y="829517"/>
            <a:ext cx="7561807" cy="6028483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Google Shape;22;p50"/>
          <p:cNvSpPr/>
          <p:nvPr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1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3" name="Google Shape;23;p50"/>
          <p:cNvSpPr/>
          <p:nvPr/>
        </p:nvSpPr>
        <p:spPr>
          <a:xfrm>
            <a:off x="-4265411" y="-386447"/>
            <a:ext cx="6987820" cy="6023983"/>
          </a:xfrm>
          <a:prstGeom prst="triangle">
            <a:avLst>
              <a:gd fmla="val 50000" name="adj"/>
            </a:avLst>
          </a:prstGeom>
          <a:solidFill>
            <a:srgbClr val="152375">
              <a:alpha val="14901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4" name="Google Shape;24;p50"/>
          <p:cNvSpPr txBox="1"/>
          <p:nvPr>
            <p:ph type="ctrTitle"/>
          </p:nvPr>
        </p:nvSpPr>
        <p:spPr>
          <a:xfrm>
            <a:off x="459692" y="2735225"/>
            <a:ext cx="6197962" cy="1477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Font typeface="Arial"/>
              <a:buNone/>
              <a:defRPr sz="10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0"/>
          <p:cNvSpPr txBox="1"/>
          <p:nvPr>
            <p:ph idx="1" type="subTitle"/>
          </p:nvPr>
        </p:nvSpPr>
        <p:spPr>
          <a:xfrm>
            <a:off x="9128490" y="195861"/>
            <a:ext cx="3963517" cy="4247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lv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b="1" i="0" sz="3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lvl="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lvl="3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lvl="4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lvl="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lvl="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lvl="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lvl="8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목차">
  <p:cSld name="목차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51"/>
          <p:cNvSpPr/>
          <p:nvPr/>
        </p:nvSpPr>
        <p:spPr>
          <a:xfrm>
            <a:off x="0" y="-58141"/>
            <a:ext cx="10053114" cy="6913497"/>
          </a:xfrm>
          <a:custGeom>
            <a:rect b="b" l="l" r="r" t="t"/>
            <a:pathLst>
              <a:path extrusionOk="0" h="6914139" w="9984402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8" name="Google Shape;28;p51"/>
          <p:cNvSpPr/>
          <p:nvPr/>
        </p:nvSpPr>
        <p:spPr>
          <a:xfrm>
            <a:off x="768815" y="1243616"/>
            <a:ext cx="8815537" cy="5307946"/>
          </a:xfrm>
          <a:custGeom>
            <a:rect b="b" l="l" r="r" t="t"/>
            <a:pathLst>
              <a:path extrusionOk="0" h="5410200" w="8815537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4980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9" name="Google Shape;29;p51"/>
          <p:cNvSpPr/>
          <p:nvPr/>
        </p:nvSpPr>
        <p:spPr>
          <a:xfrm>
            <a:off x="11495" y="845026"/>
            <a:ext cx="8815537" cy="5307946"/>
          </a:xfrm>
          <a:custGeom>
            <a:rect b="b" l="l" r="r" t="t"/>
            <a:pathLst>
              <a:path extrusionOk="0" h="5410200" w="8815537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30" name="Google Shape;30;p51"/>
          <p:cNvSpPr/>
          <p:nvPr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1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pic>
        <p:nvPicPr>
          <p:cNvPr id="31" name="Google Shape;31;p51"/>
          <p:cNvPicPr preferRelativeResize="0"/>
          <p:nvPr/>
        </p:nvPicPr>
        <p:blipFill rotWithShape="1">
          <a:blip r:embed="rId2">
            <a:alphaModFix/>
          </a:blip>
          <a:srcRect b="12243" l="27344" r="0" t="0"/>
          <a:stretch/>
        </p:blipFill>
        <p:spPr>
          <a:xfrm rot="10800000">
            <a:off x="4641688" y="805103"/>
            <a:ext cx="7561807" cy="607466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본문_bg">
  <p:cSld name="본문_bg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Google Shape;33;p52"/>
          <p:cNvPicPr preferRelativeResize="0"/>
          <p:nvPr/>
        </p:nvPicPr>
        <p:blipFill rotWithShape="1">
          <a:blip r:embed="rId2">
            <a:alphaModFix/>
          </a:blip>
          <a:srcRect b="12243" l="27344" r="0" t="0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  <a:noFill/>
          <a:ln>
            <a:noFill/>
          </a:ln>
        </p:spPr>
      </p:pic>
      <p:sp>
        <p:nvSpPr>
          <p:cNvPr id="34" name="Google Shape;34;p52"/>
          <p:cNvSpPr/>
          <p:nvPr/>
        </p:nvSpPr>
        <p:spPr>
          <a:xfrm>
            <a:off x="0" y="766472"/>
            <a:ext cx="10833768" cy="6095103"/>
          </a:xfrm>
          <a:custGeom>
            <a:rect b="b" l="l" r="r" t="t"/>
            <a:pathLst>
              <a:path extrusionOk="0" h="6095103" w="10833768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35" name="Google Shape;35;p52"/>
          <p:cNvSpPr/>
          <p:nvPr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1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36" name="Google Shape;36;p52"/>
          <p:cNvSpPr/>
          <p:nvPr/>
        </p:nvSpPr>
        <p:spPr>
          <a:xfrm>
            <a:off x="4386807" y="827432"/>
            <a:ext cx="6987820" cy="6023983"/>
          </a:xfrm>
          <a:prstGeom prst="triangle">
            <a:avLst>
              <a:gd fmla="val 50000" name="adj"/>
            </a:avLst>
          </a:prstGeom>
          <a:solidFill>
            <a:srgbClr val="FFFFFF">
              <a:alpha val="4980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37" name="Google Shape;37;p52"/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8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38" name="Google Shape;38;p52"/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0"/>
          </a:gradFill>
          <a:ln cap="flat" cmpd="sng" w="9525">
            <a:solidFill>
              <a:srgbClr val="1F386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39" name="Google Shape;39;p52"/>
          <p:cNvSpPr txBox="1"/>
          <p:nvPr>
            <p:ph type="title"/>
          </p:nvPr>
        </p:nvSpPr>
        <p:spPr>
          <a:xfrm>
            <a:off x="213357" y="268894"/>
            <a:ext cx="761747" cy="7017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C1E06"/>
              </a:buClr>
              <a:buSzPts val="3700"/>
              <a:buFont typeface="Arial"/>
              <a:buNone/>
              <a:defRPr b="0" sz="3700">
                <a:solidFill>
                  <a:srgbClr val="3C1E06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본문_기본">
  <p:cSld name="본문_기본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Google Shape;41;p53"/>
          <p:cNvPicPr preferRelativeResize="0"/>
          <p:nvPr/>
        </p:nvPicPr>
        <p:blipFill rotWithShape="1">
          <a:blip r:embed="rId2">
            <a:alphaModFix/>
          </a:blip>
          <a:srcRect b="12243" l="27344" r="0" t="0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  <a:noFill/>
          <a:ln>
            <a:noFill/>
          </a:ln>
        </p:spPr>
      </p:pic>
      <p:sp>
        <p:nvSpPr>
          <p:cNvPr id="42" name="Google Shape;42;p53"/>
          <p:cNvSpPr/>
          <p:nvPr/>
        </p:nvSpPr>
        <p:spPr>
          <a:xfrm>
            <a:off x="0" y="766472"/>
            <a:ext cx="10833768" cy="6095103"/>
          </a:xfrm>
          <a:custGeom>
            <a:rect b="b" l="l" r="r" t="t"/>
            <a:pathLst>
              <a:path extrusionOk="0" h="6095103" w="10833768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3" name="Google Shape;43;p53"/>
          <p:cNvSpPr/>
          <p:nvPr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1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4" name="Google Shape;44;p53"/>
          <p:cNvSpPr/>
          <p:nvPr/>
        </p:nvSpPr>
        <p:spPr>
          <a:xfrm>
            <a:off x="4386807" y="827432"/>
            <a:ext cx="6987820" cy="6023983"/>
          </a:xfrm>
          <a:prstGeom prst="triangle">
            <a:avLst>
              <a:gd fmla="val 50000" name="adj"/>
            </a:avLst>
          </a:prstGeom>
          <a:solidFill>
            <a:srgbClr val="FFFFFF">
              <a:alpha val="4980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5" name="Google Shape;45;p53"/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8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6" name="Google Shape;46;p53"/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0"/>
          </a:gradFill>
          <a:ln cap="flat" cmpd="sng" w="9525">
            <a:solidFill>
              <a:srgbClr val="1F386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7" name="Google Shape;47;p53"/>
          <p:cNvSpPr txBox="1"/>
          <p:nvPr>
            <p:ph type="title"/>
          </p:nvPr>
        </p:nvSpPr>
        <p:spPr>
          <a:xfrm>
            <a:off x="213357" y="268894"/>
            <a:ext cx="761747" cy="7017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C1E06"/>
              </a:buClr>
              <a:buSzPts val="3700"/>
              <a:buFont typeface="Arial"/>
              <a:buNone/>
              <a:defRPr b="0" sz="3700">
                <a:solidFill>
                  <a:srgbClr val="3C1E06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53"/>
          <p:cNvSpPr txBox="1"/>
          <p:nvPr>
            <p:ph idx="1" type="body"/>
          </p:nvPr>
        </p:nvSpPr>
        <p:spPr>
          <a:xfrm>
            <a:off x="446482" y="1233348"/>
            <a:ext cx="9026291" cy="535109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ts val="3200"/>
              <a:buFont typeface="Arial"/>
              <a:buChar char="•"/>
              <a:defRPr b="1" sz="3200">
                <a:latin typeface="Arial"/>
                <a:ea typeface="Arial"/>
                <a:cs typeface="Arial"/>
                <a:sym typeface="Arial"/>
              </a:defRPr>
            </a:lvl1pPr>
            <a:lvl2pPr indent="-4191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4"/>
              </a:buClr>
              <a:buSzPts val="3000"/>
              <a:buFont typeface="Noto Sans Symbols"/>
              <a:buChar char="▪"/>
              <a:defRPr sz="3000">
                <a:latin typeface="Arial"/>
                <a:ea typeface="Arial"/>
                <a:cs typeface="Arial"/>
                <a:sym typeface="Arial"/>
              </a:defRPr>
            </a:lvl2pPr>
            <a:lvl3pPr indent="-4064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7B7B7B"/>
              </a:buClr>
              <a:buSzPts val="2800"/>
              <a:buChar char="•"/>
              <a:defRPr sz="2800">
                <a:latin typeface="Arial"/>
                <a:ea typeface="Arial"/>
                <a:cs typeface="Arial"/>
                <a:sym typeface="Arial"/>
              </a:defRPr>
            </a:lvl3pPr>
            <a:lvl4pPr indent="-3937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  <a:defRPr sz="2600"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D5B8EA"/>
              </a:buClr>
              <a:buSzPts val="2600"/>
              <a:buNone/>
              <a:defRPr sz="2600"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정리하기">
  <p:cSld name="정리하기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Google Shape;50;p54"/>
          <p:cNvPicPr preferRelativeResize="0"/>
          <p:nvPr/>
        </p:nvPicPr>
        <p:blipFill rotWithShape="1">
          <a:blip r:embed="rId2">
            <a:alphaModFix/>
          </a:blip>
          <a:srcRect b="12243" l="27344" r="0" t="0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  <a:noFill/>
          <a:ln>
            <a:noFill/>
          </a:ln>
        </p:spPr>
      </p:pic>
      <p:sp>
        <p:nvSpPr>
          <p:cNvPr id="51" name="Google Shape;51;p54"/>
          <p:cNvSpPr/>
          <p:nvPr/>
        </p:nvSpPr>
        <p:spPr>
          <a:xfrm>
            <a:off x="13750" y="823551"/>
            <a:ext cx="12185048" cy="6027166"/>
          </a:xfrm>
          <a:prstGeom prst="rect">
            <a:avLst/>
          </a:prstGeom>
          <a:solidFill>
            <a:schemeClr val="lt1">
              <a:alpha val="49803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52" name="Google Shape;52;p54"/>
          <p:cNvSpPr/>
          <p:nvPr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1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53" name="Google Shape;53;p54"/>
          <p:cNvSpPr/>
          <p:nvPr/>
        </p:nvSpPr>
        <p:spPr>
          <a:xfrm>
            <a:off x="9247671" y="833398"/>
            <a:ext cx="6987820" cy="6023983"/>
          </a:xfrm>
          <a:prstGeom prst="triangle">
            <a:avLst>
              <a:gd fmla="val 50000" name="adj"/>
            </a:avLst>
          </a:prstGeom>
          <a:solidFill>
            <a:srgbClr val="2F5496">
              <a:alpha val="14901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54" name="Google Shape;54;p54"/>
          <p:cNvSpPr/>
          <p:nvPr/>
        </p:nvSpPr>
        <p:spPr>
          <a:xfrm>
            <a:off x="446482" y="413245"/>
            <a:ext cx="2417191" cy="907308"/>
          </a:xfrm>
          <a:prstGeom prst="round2DiagRect">
            <a:avLst>
              <a:gd fmla="val 34495" name="adj1"/>
              <a:gd fmla="val 0" name="adj2"/>
            </a:avLst>
          </a:prstGeom>
          <a:solidFill>
            <a:srgbClr val="000000">
              <a:alpha val="17647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55" name="Google Shape;55;p54"/>
          <p:cNvSpPr/>
          <p:nvPr/>
        </p:nvSpPr>
        <p:spPr>
          <a:xfrm>
            <a:off x="296353" y="272411"/>
            <a:ext cx="2417191" cy="907308"/>
          </a:xfrm>
          <a:prstGeom prst="round2DiagRect">
            <a:avLst>
              <a:gd fmla="val 34495" name="adj1"/>
              <a:gd fmla="val 0" name="adj2"/>
            </a:avLst>
          </a:prstGeom>
          <a:solidFill>
            <a:srgbClr val="2B90D9">
              <a:alpha val="64705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56" name="Google Shape;56;p54"/>
          <p:cNvSpPr/>
          <p:nvPr/>
        </p:nvSpPr>
        <p:spPr>
          <a:xfrm>
            <a:off x="68241" y="365404"/>
            <a:ext cx="2417191" cy="72456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1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4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7" name="Google Shape;57;p5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5400000">
            <a:off x="460700" y="434443"/>
            <a:ext cx="238271" cy="198287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5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817888">
            <a:off x="9061189" y="2125299"/>
            <a:ext cx="7004124" cy="5805700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Google Shape;59;p54"/>
          <p:cNvSpPr txBox="1"/>
          <p:nvPr>
            <p:ph idx="1" type="body"/>
          </p:nvPr>
        </p:nvSpPr>
        <p:spPr>
          <a:xfrm>
            <a:off x="446482" y="1513530"/>
            <a:ext cx="9026291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068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ts val="2080"/>
              <a:buFont typeface="Noto Sans Symbols"/>
              <a:buChar char="●"/>
              <a:defRPr sz="2600">
                <a:latin typeface="Arial"/>
                <a:ea typeface="Arial"/>
                <a:cs typeface="Arial"/>
                <a:sym typeface="Arial"/>
              </a:defRPr>
            </a:lvl1pPr>
            <a:lvl2pPr indent="-3937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Char char="❖"/>
              <a:defRPr sz="2600">
                <a:latin typeface="Arial"/>
                <a:ea typeface="Arial"/>
                <a:cs typeface="Arial"/>
                <a:sym typeface="Arial"/>
              </a:defRPr>
            </a:lvl2pPr>
            <a:lvl3pPr indent="-3937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  <a:defRPr sz="2600">
                <a:latin typeface="Arial"/>
                <a:ea typeface="Arial"/>
                <a:cs typeface="Arial"/>
                <a:sym typeface="Arial"/>
              </a:defRPr>
            </a:lvl3pPr>
            <a:lvl4pPr indent="-3937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  <a:defRPr sz="2600"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D5B8EA"/>
              </a:buClr>
              <a:buSzPts val="2600"/>
              <a:buNone/>
              <a:defRPr sz="2600"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절제목_간지" type="titleOnly">
  <p:cSld name="TITLE_ONLY"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55"/>
          <p:cNvSpPr/>
          <p:nvPr/>
        </p:nvSpPr>
        <p:spPr>
          <a:xfrm rot="10800000">
            <a:off x="7666723" y="132125"/>
            <a:ext cx="4394137" cy="3651766"/>
          </a:xfrm>
          <a:custGeom>
            <a:rect b="b" l="l" r="r" t="t"/>
            <a:pathLst>
              <a:path extrusionOk="0" h="5042033" w="6067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>
            <a:gsLst>
              <a:gs pos="0">
                <a:srgbClr val="9AE0E2"/>
              </a:gs>
              <a:gs pos="100000">
                <a:srgbClr val="8F9DEC"/>
              </a:gs>
            </a:gsLst>
            <a:lin ang="27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62" name="Google Shape;62;p55"/>
          <p:cNvSpPr/>
          <p:nvPr/>
        </p:nvSpPr>
        <p:spPr>
          <a:xfrm>
            <a:off x="556097" y="1613463"/>
            <a:ext cx="11079805" cy="4105072"/>
          </a:xfrm>
          <a:prstGeom prst="roundRect">
            <a:avLst>
              <a:gd fmla="val 16667" name="adj"/>
            </a:avLst>
          </a:prstGeom>
          <a:solidFill>
            <a:schemeClr val="lt1">
              <a:alpha val="49803"/>
            </a:schemeClr>
          </a:solidFill>
          <a:ln cap="flat" cmpd="sng" w="12700">
            <a:solidFill>
              <a:schemeClr val="dk1"/>
            </a:solidFill>
            <a:prstDash val="dash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pic>
        <p:nvPicPr>
          <p:cNvPr id="63" name="Google Shape;63;p55"/>
          <p:cNvPicPr preferRelativeResize="0"/>
          <p:nvPr/>
        </p:nvPicPr>
        <p:blipFill rotWithShape="1">
          <a:blip r:embed="rId2">
            <a:alphaModFix/>
          </a:blip>
          <a:srcRect b="12243" l="27344" r="0" t="0"/>
          <a:stretch/>
        </p:blipFill>
        <p:spPr>
          <a:xfrm rot="10800000">
            <a:off x="3575174" y="-645"/>
            <a:ext cx="8616826" cy="6858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5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-494469">
            <a:off x="7071037" y="2495151"/>
            <a:ext cx="7004124" cy="5805700"/>
          </a:xfrm>
          <a:prstGeom prst="rect">
            <a:avLst/>
          </a:prstGeom>
          <a:noFill/>
          <a:ln>
            <a:noFill/>
          </a:ln>
        </p:spPr>
      </p:pic>
      <p:sp>
        <p:nvSpPr>
          <p:cNvPr id="65" name="Google Shape;65;p55"/>
          <p:cNvSpPr txBox="1"/>
          <p:nvPr>
            <p:ph type="title"/>
          </p:nvPr>
        </p:nvSpPr>
        <p:spPr>
          <a:xfrm>
            <a:off x="1120302" y="3221244"/>
            <a:ext cx="10515600" cy="13388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22A35"/>
              </a:buClr>
              <a:buSzPts val="9000"/>
              <a:buFont typeface="Arial"/>
              <a:buNone/>
              <a:defRPr sz="9000">
                <a:solidFill>
                  <a:srgbClr val="222A35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다음시간안내">
  <p:cSld name="다음시간안내"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56"/>
          <p:cNvSpPr/>
          <p:nvPr/>
        </p:nvSpPr>
        <p:spPr>
          <a:xfrm>
            <a:off x="-1" y="-2945"/>
            <a:ext cx="8942227" cy="6879996"/>
          </a:xfrm>
          <a:custGeom>
            <a:rect b="b" l="l" r="r" t="t"/>
            <a:pathLst>
              <a:path extrusionOk="0" h="6844840" w="889635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pic>
        <p:nvPicPr>
          <p:cNvPr id="68" name="Google Shape;68;p56"/>
          <p:cNvPicPr preferRelativeResize="0"/>
          <p:nvPr/>
        </p:nvPicPr>
        <p:blipFill rotWithShape="1">
          <a:blip r:embed="rId2">
            <a:alphaModFix/>
          </a:blip>
          <a:srcRect b="37766" l="0" r="0" t="0"/>
          <a:stretch/>
        </p:blipFill>
        <p:spPr>
          <a:xfrm>
            <a:off x="9524" y="-1849374"/>
            <a:ext cx="7004124" cy="3613135"/>
          </a:xfrm>
          <a:prstGeom prst="rect">
            <a:avLst/>
          </a:prstGeom>
          <a:noFill/>
          <a:ln>
            <a:noFill/>
          </a:ln>
        </p:spPr>
      </p:pic>
      <p:sp>
        <p:nvSpPr>
          <p:cNvPr id="69" name="Google Shape;69;p56"/>
          <p:cNvSpPr/>
          <p:nvPr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rgbClr val="1F3864">
              <a:alpha val="40000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grpSp>
        <p:nvGrpSpPr>
          <p:cNvPr id="70" name="Google Shape;70;p56"/>
          <p:cNvGrpSpPr/>
          <p:nvPr/>
        </p:nvGrpSpPr>
        <p:grpSpPr>
          <a:xfrm>
            <a:off x="857294" y="2370244"/>
            <a:ext cx="4756327" cy="2536467"/>
            <a:chOff x="857294" y="2370244"/>
            <a:chExt cx="4756327" cy="2536467"/>
          </a:xfrm>
        </p:grpSpPr>
        <p:cxnSp>
          <p:nvCxnSpPr>
            <p:cNvPr id="71" name="Google Shape;71;p56"/>
            <p:cNvCxnSpPr/>
            <p:nvPr/>
          </p:nvCxnSpPr>
          <p:spPr>
            <a:xfrm>
              <a:off x="857294" y="4906711"/>
              <a:ext cx="4756327" cy="0"/>
            </a:xfrm>
            <a:prstGeom prst="straightConnector1">
              <a:avLst/>
            </a:prstGeom>
            <a:noFill/>
            <a:ln cap="flat" cmpd="sng" w="9525">
              <a:solidFill>
                <a:srgbClr val="2F5496"/>
              </a:solidFill>
              <a:prstDash val="dash"/>
              <a:miter lim="800000"/>
              <a:headEnd len="sm" w="sm" type="none"/>
              <a:tailEnd len="sm" w="sm" type="none"/>
            </a:ln>
          </p:spPr>
        </p:cxnSp>
        <p:cxnSp>
          <p:nvCxnSpPr>
            <p:cNvPr id="72" name="Google Shape;72;p56"/>
            <p:cNvCxnSpPr/>
            <p:nvPr/>
          </p:nvCxnSpPr>
          <p:spPr>
            <a:xfrm>
              <a:off x="857294" y="2370244"/>
              <a:ext cx="4756327" cy="0"/>
            </a:xfrm>
            <a:prstGeom prst="straightConnector1">
              <a:avLst/>
            </a:prstGeom>
            <a:noFill/>
            <a:ln cap="flat" cmpd="sng" w="9525">
              <a:solidFill>
                <a:srgbClr val="2F5496"/>
              </a:solidFill>
              <a:prstDash val="dash"/>
              <a:miter lim="800000"/>
              <a:headEnd len="sm" w="sm" type="none"/>
              <a:tailEnd len="sm" w="sm" type="none"/>
            </a:ln>
          </p:spPr>
        </p:cxnSp>
      </p:grpSp>
      <p:sp>
        <p:nvSpPr>
          <p:cNvPr id="73" name="Google Shape;73;p56"/>
          <p:cNvSpPr txBox="1"/>
          <p:nvPr>
            <p:ph type="title"/>
          </p:nvPr>
        </p:nvSpPr>
        <p:spPr>
          <a:xfrm>
            <a:off x="857294" y="2439211"/>
            <a:ext cx="5186199" cy="255454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22A35"/>
              </a:buClr>
              <a:buSzPts val="8000"/>
              <a:buFont typeface="Arial"/>
              <a:buNone/>
              <a:defRPr sz="8000">
                <a:solidFill>
                  <a:srgbClr val="222A35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1E8">
            <a:alpha val="61960"/>
          </a:srgbClr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4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Malgun Gothic"/>
              <a:buNone/>
              <a:defRPr b="0" i="0" sz="44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4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/>
        </p:txBody>
      </p:sp>
      <p:sp>
        <p:nvSpPr>
          <p:cNvPr id="12" name="Google Shape;12;p4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/>
        </p:txBody>
      </p:sp>
      <p:sp>
        <p:nvSpPr>
          <p:cNvPr id="13" name="Google Shape;13;p4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/>
        </p:txBody>
      </p:sp>
      <p:sp>
        <p:nvSpPr>
          <p:cNvPr id="14" name="Google Shape;14;p4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hyperlink" Target="https://www.quora.com/What-are-the-applications-of-a-finite-element" TargetMode="Externa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jpg"/><Relationship Id="rId4" Type="http://schemas.openxmlformats.org/officeDocument/2006/relationships/image" Target="../media/image6.png"/><Relationship Id="rId5" Type="http://schemas.openxmlformats.org/officeDocument/2006/relationships/image" Target="../media/image12.jpg"/><Relationship Id="rId6" Type="http://schemas.openxmlformats.org/officeDocument/2006/relationships/image" Target="../media/image13.jpg"/><Relationship Id="rId7" Type="http://schemas.openxmlformats.org/officeDocument/2006/relationships/image" Target="../media/image5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hyperlink" Target="https://www.quora.com/What-are-the-applications-of-a-finite-element" TargetMode="Externa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7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4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1.png"/><Relationship Id="rId4" Type="http://schemas.openxmlformats.org/officeDocument/2006/relationships/image" Target="../media/image19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comments" Target="../comments/comment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comments" Target="../comments/comment2.xml"/><Relationship Id="rId4" Type="http://schemas.openxmlformats.org/officeDocument/2006/relationships/hyperlink" Target="https://www.ir-tech.ru/wp-content/uploads/2014/infostrategia/sessia4/4_10_chernov.pdf" TargetMode="Externa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comments" Target="../comments/comment3.xml"/><Relationship Id="rId4" Type="http://schemas.openxmlformats.org/officeDocument/2006/relationships/hyperlink" Target="https://www.ir-tech.ru/wp-content/uploads/2014/infostrategia/sessia4/4_10_chernov.pdf" TargetMode="Externa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hyperlink" Target="https://www.quora.com/What-are-the-applications-of-a-finite-element" TargetMode="Externa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Relationship Id="rId3" Type="http://schemas.openxmlformats.org/officeDocument/2006/relationships/hyperlink" Target="https://www.quora.com/What-are-the-applications-of-a-finite-element" TargetMode="Externa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Relationship Id="rId3" Type="http://schemas.openxmlformats.org/officeDocument/2006/relationships/hyperlink" Target="https://www.quora.com/What-are-the-applications-of-a-finite-element" TargetMode="Externa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Relationship Id="rId3" Type="http://schemas.openxmlformats.org/officeDocument/2006/relationships/hyperlink" Target="https://www.quora.com/What-are-the-applications-of-a-finite-element" TargetMode="Externa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6.xml"/><Relationship Id="rId3" Type="http://schemas.openxmlformats.org/officeDocument/2006/relationships/hyperlink" Target="https://www.quora.com/What-are-the-applications-of-a-finite-element" TargetMode="External"/><Relationship Id="rId4" Type="http://schemas.openxmlformats.org/officeDocument/2006/relationships/image" Target="../media/image22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7.xml"/><Relationship Id="rId3" Type="http://schemas.openxmlformats.org/officeDocument/2006/relationships/hyperlink" Target="https://lira-soft.com/wiki/notes/53-vybor-razmerov-konechnykh-elementov" TargetMode="External"/><Relationship Id="rId4" Type="http://schemas.openxmlformats.org/officeDocument/2006/relationships/image" Target="../media/image23.jp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8.xml"/><Relationship Id="rId3" Type="http://schemas.openxmlformats.org/officeDocument/2006/relationships/hyperlink" Target="https://www.quora.com/What-are-the-applications-of-a-finite-element" TargetMode="External"/><Relationship Id="rId4" Type="http://schemas.openxmlformats.org/officeDocument/2006/relationships/image" Target="../media/image20.jp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9.xml"/><Relationship Id="rId3" Type="http://schemas.openxmlformats.org/officeDocument/2006/relationships/hyperlink" Target="https://www.quora.com/What-are-the-applications-of-a-finite-element" TargetMode="External"/><Relationship Id="rId4" Type="http://schemas.openxmlformats.org/officeDocument/2006/relationships/image" Target="../media/image18.jp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0.xml"/><Relationship Id="rId3" Type="http://schemas.openxmlformats.org/officeDocument/2006/relationships/hyperlink" Target="https://lira-soft.com/upload/medialibrary/f7e/image015.jpg" TargetMode="External"/><Relationship Id="rId4" Type="http://schemas.openxmlformats.org/officeDocument/2006/relationships/image" Target="../media/image15.jpg"/><Relationship Id="rId5" Type="http://schemas.openxmlformats.org/officeDocument/2006/relationships/hyperlink" Target="https://lira-soft.com/wiki/notes/53-vybor-razmerov-konechnykh-elementov" TargetMode="Externa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24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2.xml"/><Relationship Id="rId3" Type="http://schemas.openxmlformats.org/officeDocument/2006/relationships/hyperlink" Target="https://www.quora.com/What-are-the-applications-of-a-finite-element" TargetMode="Externa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3.xml"/><Relationship Id="rId3" Type="http://schemas.openxmlformats.org/officeDocument/2006/relationships/hyperlink" Target="https://stroitmeh.ru/lect31.htm" TargetMode="External"/><Relationship Id="rId4" Type="http://schemas.openxmlformats.org/officeDocument/2006/relationships/hyperlink" Target="https://stroitmeh.ru/lect31.htm" TargetMode="External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4.xml"/><Relationship Id="rId3" Type="http://schemas.openxmlformats.org/officeDocument/2006/relationships/hyperlink" Target="https://stroitmeh.ru/lect31.htm" TargetMode="External"/><Relationship Id="rId4" Type="http://schemas.openxmlformats.org/officeDocument/2006/relationships/hyperlink" Target="https://stroitmeh.ru/lect31.htm" TargetMode="External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5.xml"/><Relationship Id="rId3" Type="http://schemas.openxmlformats.org/officeDocument/2006/relationships/hyperlink" Target="https://stroitmeh.ru/lect31.htm" TargetMode="External"/><Relationship Id="rId4" Type="http://schemas.openxmlformats.org/officeDocument/2006/relationships/hyperlink" Target="https://stroitmeh.ru/lect31.htm" TargetMode="External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6.xml"/><Relationship Id="rId3" Type="http://schemas.openxmlformats.org/officeDocument/2006/relationships/hyperlink" Target="https://stroitmeh.ru/lect31.htm" TargetMode="External"/><Relationship Id="rId4" Type="http://schemas.openxmlformats.org/officeDocument/2006/relationships/hyperlink" Target="https://stroitmeh.ru/lect31.htm" TargetMode="External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7.xml"/><Relationship Id="rId3" Type="http://schemas.openxmlformats.org/officeDocument/2006/relationships/hyperlink" Target="https://stroitmeh.ru/lect31.htm" TargetMode="External"/><Relationship Id="rId4" Type="http://schemas.openxmlformats.org/officeDocument/2006/relationships/hyperlink" Target="https://stroitmeh.ru/lect31.htm" TargetMode="External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8.xml"/><Relationship Id="rId3" Type="http://schemas.openxmlformats.org/officeDocument/2006/relationships/hyperlink" Target="https://www.quora.com/What-are-the-applications-of-a-finite-element" TargetMode="External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9.xml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0.xml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1.xml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2.xml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3.xml"/><Relationship Id="rId3" Type="http://schemas.openxmlformats.org/officeDocument/2006/relationships/hyperlink" Target="https://cyberleninka.ru/article/n/primenenie-metoda-konechnyh-elementov-dlya-resheniya-tehnicheskih-zadach" TargetMode="External"/><Relationship Id="rId4" Type="http://schemas.openxmlformats.org/officeDocument/2006/relationships/hyperlink" Target="https://iopscience.iop.org/article/10.1088/1757-899X/231/1/012180/pdf" TargetMode="External"/><Relationship Id="rId5" Type="http://schemas.openxmlformats.org/officeDocument/2006/relationships/hyperlink" Target="https://www.studysmarter.co.uk/explanations/engineering/solid-mechanics/finite-element-method/" TargetMode="External"/><Relationship Id="rId6" Type="http://schemas.openxmlformats.org/officeDocument/2006/relationships/hyperlink" Target="https://docs.google.com/file/d/0B_3LThyJViUMeDhHbW5sVmF4Y2s/view?resourcekey=0-X66FGr_deKDS_uogFH5-YQ" TargetMode="External"/><Relationship Id="rId7" Type="http://schemas.openxmlformats.org/officeDocument/2006/relationships/hyperlink" Target="https://www.slideshare.net/cm900/fem-and-its-applications" TargetMode="External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4.xml"/><Relationship Id="rId3" Type="http://schemas.openxmlformats.org/officeDocument/2006/relationships/hyperlink" Target="https://cyberleninka.ru/article/n/primenenie-cae-sistem-v-nauchnyh-issledovaniyah-i-obrazovatelnom-protsesse" TargetMode="External"/><Relationship Id="rId4" Type="http://schemas.openxmlformats.org/officeDocument/2006/relationships/hyperlink" Target="https://www.quora.com/Which-FEA-Software-is-mostly-used-in-the-industry-and-why" TargetMode="External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5.xml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6.xml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7.xml"/><Relationship Id="rId3" Type="http://schemas.openxmlformats.org/officeDocument/2006/relationships/hyperlink" Target="mailto:ateshabaev1958@gmail.com" TargetMode="External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8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"/>
          <p:cNvSpPr txBox="1"/>
          <p:nvPr>
            <p:ph type="ctrTitle"/>
          </p:nvPr>
        </p:nvSpPr>
        <p:spPr>
          <a:xfrm>
            <a:off x="1112106" y="2838723"/>
            <a:ext cx="6903309" cy="20313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Application of FEM in Engineering Tasks</a:t>
            </a:r>
            <a:br>
              <a:rPr b="1" lang="en-US" sz="32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b="1" lang="en-US" sz="12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en-US" sz="3200">
                <a:solidFill>
                  <a:srgbClr val="525252"/>
                </a:solidFill>
                <a:latin typeface="Arial"/>
                <a:ea typeface="Arial"/>
                <a:cs typeface="Arial"/>
                <a:sym typeface="Arial"/>
              </a:rPr>
              <a:t>CEU dan Muhandislik Tahlillarda   foydalanish</a:t>
            </a:r>
            <a:endParaRPr b="1" sz="3200">
              <a:solidFill>
                <a:srgbClr val="52525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1"/>
          <p:cNvSpPr txBox="1"/>
          <p:nvPr>
            <p:ph idx="1" type="subTitle"/>
          </p:nvPr>
        </p:nvSpPr>
        <p:spPr>
          <a:xfrm>
            <a:off x="2842054" y="840259"/>
            <a:ext cx="6722076" cy="13008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600"/>
              <a:buNone/>
            </a:pPr>
            <a:r>
              <a:rPr lang="en-US" sz="26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Engineering of CAD/CAM/CAE projects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525252"/>
              </a:buClr>
              <a:buSzPts val="2600"/>
              <a:buNone/>
            </a:pPr>
            <a:r>
              <a:rPr lang="en-US" sz="2600">
                <a:solidFill>
                  <a:srgbClr val="525252"/>
                </a:solidFill>
                <a:latin typeface="Arial"/>
                <a:ea typeface="Arial"/>
                <a:cs typeface="Arial"/>
                <a:sym typeface="Arial"/>
              </a:rPr>
              <a:t>CAD/CAM/CAE loiyhalarning muhandislik                  tahlili </a:t>
            </a:r>
            <a:endParaRPr b="0" sz="2600">
              <a:solidFill>
                <a:srgbClr val="52525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0" name="Google Shape;80;p1"/>
          <p:cNvGrpSpPr/>
          <p:nvPr/>
        </p:nvGrpSpPr>
        <p:grpSpPr>
          <a:xfrm>
            <a:off x="1083922" y="853056"/>
            <a:ext cx="1633103" cy="1290448"/>
            <a:chOff x="2434927" y="600476"/>
            <a:chExt cx="1633103" cy="1290448"/>
          </a:xfrm>
        </p:grpSpPr>
        <p:sp>
          <p:nvSpPr>
            <p:cNvPr id="81" name="Google Shape;81;p1"/>
            <p:cNvSpPr/>
            <p:nvPr/>
          </p:nvSpPr>
          <p:spPr>
            <a:xfrm>
              <a:off x="2434927" y="600476"/>
              <a:ext cx="1633103" cy="1290448"/>
            </a:xfrm>
            <a:custGeom>
              <a:rect b="b" l="l" r="r" t="t"/>
              <a:pathLst>
                <a:path extrusionOk="0" h="1188723" w="1578927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D9E1E8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1"/>
            <p:cNvSpPr txBox="1"/>
            <p:nvPr/>
          </p:nvSpPr>
          <p:spPr>
            <a:xfrm>
              <a:off x="2492532" y="997605"/>
              <a:ext cx="1411797" cy="83099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2400" u="none" cap="none" strike="noStrike">
                  <a:solidFill>
                    <a:srgbClr val="282C37"/>
                  </a:solidFill>
                  <a:latin typeface="Arial"/>
                  <a:ea typeface="Arial"/>
                  <a:cs typeface="Arial"/>
                  <a:sym typeface="Arial"/>
                </a:rPr>
                <a:t>Week 12</a:t>
              </a:r>
              <a:endParaRPr/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2400">
                  <a:solidFill>
                    <a:srgbClr val="525252"/>
                  </a:solidFill>
                  <a:latin typeface="Arial"/>
                  <a:ea typeface="Arial"/>
                  <a:cs typeface="Arial"/>
                  <a:sym typeface="Arial"/>
                </a:rPr>
                <a:t>12 hafta</a:t>
              </a:r>
              <a:endParaRPr b="1" sz="2400">
                <a:solidFill>
                  <a:srgbClr val="525252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3" name="Google Shape;83;p1"/>
          <p:cNvSpPr txBox="1"/>
          <p:nvPr/>
        </p:nvSpPr>
        <p:spPr>
          <a:xfrm>
            <a:off x="2216914" y="5765521"/>
            <a:ext cx="3178869" cy="4770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5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Teshabaev  Anvar  E. </a:t>
            </a:r>
            <a:endParaRPr sz="250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"/>
          <p:cNvSpPr txBox="1"/>
          <p:nvPr/>
        </p:nvSpPr>
        <p:spPr>
          <a:xfrm>
            <a:off x="1014828" y="120782"/>
            <a:ext cx="649395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Engineering of CAD/CAM/CAE projects</a:t>
            </a:r>
            <a:endParaRPr sz="30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90" name="Google Shape;90;p2"/>
          <p:cNvGrpSpPr/>
          <p:nvPr/>
        </p:nvGrpSpPr>
        <p:grpSpPr>
          <a:xfrm>
            <a:off x="1081970" y="4439190"/>
            <a:ext cx="691389" cy="670672"/>
            <a:chOff x="677369" y="4439190"/>
            <a:chExt cx="691389" cy="670672"/>
          </a:xfrm>
        </p:grpSpPr>
        <p:sp>
          <p:nvSpPr>
            <p:cNvPr id="91" name="Google Shape;91;p2"/>
            <p:cNvSpPr txBox="1"/>
            <p:nvPr/>
          </p:nvSpPr>
          <p:spPr>
            <a:xfrm>
              <a:off x="1184027" y="4448142"/>
              <a:ext cx="184731" cy="6617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sz="3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2"/>
            <p:cNvSpPr/>
            <p:nvPr/>
          </p:nvSpPr>
          <p:spPr>
            <a:xfrm>
              <a:off x="677369" y="4439190"/>
              <a:ext cx="601174" cy="551291"/>
            </a:xfrm>
            <a:prstGeom prst="ellipse">
              <a:avLst/>
            </a:prstGeom>
            <a:solidFill>
              <a:srgbClr val="7030A0">
                <a:alpha val="64705"/>
              </a:srgb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3" name="Google Shape;93;p2"/>
            <p:cNvSpPr txBox="1"/>
            <p:nvPr/>
          </p:nvSpPr>
          <p:spPr>
            <a:xfrm>
              <a:off x="752182" y="4447328"/>
              <a:ext cx="437348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8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4</a:t>
              </a:r>
              <a:endParaRPr sz="2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4" name="Google Shape;94;p2"/>
          <p:cNvGrpSpPr/>
          <p:nvPr/>
        </p:nvGrpSpPr>
        <p:grpSpPr>
          <a:xfrm>
            <a:off x="1032277" y="2198577"/>
            <a:ext cx="8984060" cy="2782040"/>
            <a:chOff x="434203" y="2131172"/>
            <a:chExt cx="11493087" cy="2454358"/>
          </a:xfrm>
        </p:grpSpPr>
        <p:sp>
          <p:nvSpPr>
            <p:cNvPr id="95" name="Google Shape;95;p2"/>
            <p:cNvSpPr/>
            <p:nvPr/>
          </p:nvSpPr>
          <p:spPr>
            <a:xfrm>
              <a:off x="636194" y="2131172"/>
              <a:ext cx="713461" cy="551291"/>
            </a:xfrm>
            <a:prstGeom prst="ellipse">
              <a:avLst/>
            </a:prstGeom>
            <a:solidFill>
              <a:srgbClr val="7030A0">
                <a:alpha val="64705"/>
              </a:srgb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96" name="Google Shape;96;p2"/>
            <p:cNvGrpSpPr/>
            <p:nvPr/>
          </p:nvGrpSpPr>
          <p:grpSpPr>
            <a:xfrm>
              <a:off x="434203" y="2155380"/>
              <a:ext cx="11493087" cy="2430150"/>
              <a:chOff x="434203" y="2155380"/>
              <a:chExt cx="11493087" cy="2430150"/>
            </a:xfrm>
          </p:grpSpPr>
          <p:sp>
            <p:nvSpPr>
              <p:cNvPr id="97" name="Google Shape;97;p2"/>
              <p:cNvSpPr txBox="1"/>
              <p:nvPr/>
            </p:nvSpPr>
            <p:spPr>
              <a:xfrm>
                <a:off x="1470682" y="2155380"/>
                <a:ext cx="10456608" cy="24301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-US" sz="3200">
                    <a:solidFill>
                      <a:srgbClr val="C55A11"/>
                    </a:solidFill>
                    <a:latin typeface="Arial"/>
                    <a:ea typeface="Arial"/>
                    <a:cs typeface="Arial"/>
                    <a:sym typeface="Arial"/>
                  </a:rPr>
                  <a:t>CET foydalanish asosiy jihatlari  </a:t>
                </a:r>
                <a:endParaRPr b="1" sz="3200">
                  <a:solidFill>
                    <a:srgbClr val="C55A1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spcBef>
                    <a:spcPts val="1800"/>
                  </a:spcBef>
                  <a:spcAft>
                    <a:spcPts val="0"/>
                  </a:spcAft>
                  <a:buNone/>
                </a:pPr>
                <a:r>
                  <a:rPr b="1" lang="en-US" sz="3200">
                    <a:solidFill>
                      <a:srgbClr val="C55A11"/>
                    </a:solidFill>
                    <a:latin typeface="Arial"/>
                    <a:ea typeface="Arial"/>
                    <a:cs typeface="Arial"/>
                    <a:sym typeface="Arial"/>
                  </a:rPr>
                  <a:t>CEU va CET nazariy asoslari  </a:t>
                </a:r>
                <a:endParaRPr/>
              </a:p>
              <a:p>
                <a:pPr indent="0" lvl="0" marL="0" marR="0" rtl="0" algn="l">
                  <a:spcBef>
                    <a:spcPts val="1800"/>
                  </a:spcBef>
                  <a:spcAft>
                    <a:spcPts val="0"/>
                  </a:spcAft>
                  <a:buNone/>
                </a:pPr>
                <a:r>
                  <a:rPr b="1" lang="en-US" sz="3200">
                    <a:solidFill>
                      <a:srgbClr val="C55A11"/>
                    </a:solidFill>
                    <a:latin typeface="Arial"/>
                    <a:ea typeface="Arial"/>
                    <a:cs typeface="Arial"/>
                    <a:sym typeface="Arial"/>
                  </a:rPr>
                  <a:t> Cheklangan elementlarni tanlash va joylash</a:t>
                </a:r>
                <a:endParaRPr b="1" sz="3200">
                  <a:solidFill>
                    <a:srgbClr val="C55A11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spcBef>
                    <a:spcPts val="1800"/>
                  </a:spcBef>
                  <a:spcAft>
                    <a:spcPts val="0"/>
                  </a:spcAft>
                  <a:buNone/>
                </a:pPr>
                <a:r>
                  <a:rPr b="1" lang="en-US" sz="3200">
                    <a:solidFill>
                      <a:srgbClr val="C55A11"/>
                    </a:solidFill>
                    <a:latin typeface="Arial"/>
                    <a:ea typeface="Arial"/>
                    <a:cs typeface="Arial"/>
                    <a:sym typeface="Arial"/>
                  </a:rPr>
                  <a:t>CET : bajarish boskichlari  </a:t>
                </a:r>
                <a:endParaRPr/>
              </a:p>
            </p:txBody>
          </p:sp>
          <p:sp>
            <p:nvSpPr>
              <p:cNvPr id="98" name="Google Shape;98;p2"/>
              <p:cNvSpPr txBox="1"/>
              <p:nvPr/>
            </p:nvSpPr>
            <p:spPr>
              <a:xfrm>
                <a:off x="742599" y="2166451"/>
                <a:ext cx="524241" cy="46159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8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1</a:t>
                </a:r>
                <a:endParaRPr sz="28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cxnSp>
            <p:nvCxnSpPr>
              <p:cNvPr id="99" name="Google Shape;99;p2"/>
              <p:cNvCxnSpPr/>
              <p:nvPr/>
            </p:nvCxnSpPr>
            <p:spPr>
              <a:xfrm>
                <a:off x="434203" y="2761692"/>
                <a:ext cx="8119078" cy="0"/>
              </a:xfrm>
              <a:prstGeom prst="straightConnector1">
                <a:avLst/>
              </a:prstGeom>
              <a:noFill/>
              <a:ln cap="flat" cmpd="sng" w="9525">
                <a:solidFill>
                  <a:srgbClr val="B3C6E7"/>
                </a:solidFill>
                <a:prstDash val="lgDash"/>
                <a:miter lim="800000"/>
                <a:headEnd len="sm" w="sm" type="none"/>
                <a:tailEnd len="sm" w="sm" type="none"/>
              </a:ln>
            </p:spPr>
          </p:cxnSp>
        </p:grpSp>
      </p:grpSp>
      <p:grpSp>
        <p:nvGrpSpPr>
          <p:cNvPr id="100" name="Google Shape;100;p2"/>
          <p:cNvGrpSpPr/>
          <p:nvPr/>
        </p:nvGrpSpPr>
        <p:grpSpPr>
          <a:xfrm>
            <a:off x="717425" y="2891164"/>
            <a:ext cx="7795397" cy="670874"/>
            <a:chOff x="434203" y="2874980"/>
            <a:chExt cx="7795397" cy="670874"/>
          </a:xfrm>
        </p:grpSpPr>
        <p:sp>
          <p:nvSpPr>
            <p:cNvPr id="101" name="Google Shape;101;p2"/>
            <p:cNvSpPr txBox="1"/>
            <p:nvPr/>
          </p:nvSpPr>
          <p:spPr>
            <a:xfrm>
              <a:off x="1140487" y="2874980"/>
              <a:ext cx="184731" cy="6617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sz="3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2" name="Google Shape;102;p2"/>
            <p:cNvSpPr/>
            <p:nvPr/>
          </p:nvSpPr>
          <p:spPr>
            <a:xfrm>
              <a:off x="925733" y="2899966"/>
              <a:ext cx="551291" cy="551291"/>
            </a:xfrm>
            <a:prstGeom prst="ellipse">
              <a:avLst/>
            </a:prstGeom>
            <a:solidFill>
              <a:srgbClr val="7030A0">
                <a:alpha val="64705"/>
              </a:srgb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3" name="Google Shape;103;p2"/>
            <p:cNvSpPr txBox="1"/>
            <p:nvPr/>
          </p:nvSpPr>
          <p:spPr>
            <a:xfrm>
              <a:off x="1046959" y="2909708"/>
              <a:ext cx="378901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8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2 </a:t>
              </a:r>
              <a:endParaRPr sz="2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104" name="Google Shape;104;p2"/>
            <p:cNvCxnSpPr/>
            <p:nvPr/>
          </p:nvCxnSpPr>
          <p:spPr>
            <a:xfrm>
              <a:off x="434203" y="3545854"/>
              <a:ext cx="7795397" cy="0"/>
            </a:xfrm>
            <a:prstGeom prst="straightConnector1">
              <a:avLst/>
            </a:prstGeom>
            <a:noFill/>
            <a:ln cap="flat" cmpd="sng" w="9525">
              <a:solidFill>
                <a:srgbClr val="B3C6E7"/>
              </a:solidFill>
              <a:prstDash val="lgDash"/>
              <a:miter lim="800000"/>
              <a:headEnd len="sm" w="sm" type="none"/>
              <a:tailEnd len="sm" w="sm" type="none"/>
            </a:ln>
          </p:spPr>
        </p:cxnSp>
      </p:grpSp>
      <p:grpSp>
        <p:nvGrpSpPr>
          <p:cNvPr id="105" name="Google Shape;105;p2"/>
          <p:cNvGrpSpPr/>
          <p:nvPr/>
        </p:nvGrpSpPr>
        <p:grpSpPr>
          <a:xfrm>
            <a:off x="693148" y="3631548"/>
            <a:ext cx="7415071" cy="691506"/>
            <a:chOff x="434203" y="3631548"/>
            <a:chExt cx="7415071" cy="691506"/>
          </a:xfrm>
        </p:grpSpPr>
        <p:sp>
          <p:nvSpPr>
            <p:cNvPr id="106" name="Google Shape;106;p2"/>
            <p:cNvSpPr txBox="1"/>
            <p:nvPr/>
          </p:nvSpPr>
          <p:spPr>
            <a:xfrm>
              <a:off x="1162257" y="3661225"/>
              <a:ext cx="184731" cy="6617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sz="3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" name="Google Shape;107;p2"/>
            <p:cNvSpPr/>
            <p:nvPr/>
          </p:nvSpPr>
          <p:spPr>
            <a:xfrm>
              <a:off x="902527" y="3631548"/>
              <a:ext cx="551291" cy="551291"/>
            </a:xfrm>
            <a:prstGeom prst="ellipse">
              <a:avLst/>
            </a:prstGeom>
            <a:solidFill>
              <a:srgbClr val="7030A0">
                <a:alpha val="64705"/>
              </a:srgb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8" name="Google Shape;108;p2"/>
            <p:cNvSpPr txBox="1"/>
            <p:nvPr/>
          </p:nvSpPr>
          <p:spPr>
            <a:xfrm>
              <a:off x="995130" y="3689968"/>
              <a:ext cx="396701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8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3</a:t>
              </a:r>
              <a:endParaRPr sz="2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109" name="Google Shape;109;p2"/>
            <p:cNvCxnSpPr/>
            <p:nvPr/>
          </p:nvCxnSpPr>
          <p:spPr>
            <a:xfrm>
              <a:off x="434203" y="4323054"/>
              <a:ext cx="7415071" cy="0"/>
            </a:xfrm>
            <a:prstGeom prst="straightConnector1">
              <a:avLst/>
            </a:prstGeom>
            <a:noFill/>
            <a:ln cap="flat" cmpd="sng" w="9525">
              <a:solidFill>
                <a:srgbClr val="B3C6E7"/>
              </a:solidFill>
              <a:prstDash val="lgDash"/>
              <a:miter lim="800000"/>
              <a:headEnd len="sm" w="sm" type="none"/>
              <a:tailEnd len="sm" w="sm" type="none"/>
            </a:ln>
          </p:spPr>
        </p:cxnSp>
      </p:grpSp>
      <p:grpSp>
        <p:nvGrpSpPr>
          <p:cNvPr id="110" name="Google Shape;110;p2"/>
          <p:cNvGrpSpPr/>
          <p:nvPr/>
        </p:nvGrpSpPr>
        <p:grpSpPr>
          <a:xfrm>
            <a:off x="1084723" y="532065"/>
            <a:ext cx="3346717" cy="1370910"/>
            <a:chOff x="11625" y="448938"/>
            <a:chExt cx="3346717" cy="1370910"/>
          </a:xfrm>
        </p:grpSpPr>
        <p:sp>
          <p:nvSpPr>
            <p:cNvPr id="111" name="Google Shape;111;p2"/>
            <p:cNvSpPr/>
            <p:nvPr/>
          </p:nvSpPr>
          <p:spPr>
            <a:xfrm>
              <a:off x="554410" y="827201"/>
              <a:ext cx="2803932" cy="992647"/>
            </a:xfrm>
            <a:prstGeom prst="round2DiagRect">
              <a:avLst>
                <a:gd fmla="val 34495" name="adj1"/>
                <a:gd fmla="val 0" name="adj2"/>
              </a:avLst>
            </a:prstGeom>
            <a:solidFill>
              <a:srgbClr val="595959">
                <a:alpha val="20000"/>
              </a:srgb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" name="Google Shape;112;p2"/>
            <p:cNvSpPr/>
            <p:nvPr/>
          </p:nvSpPr>
          <p:spPr>
            <a:xfrm>
              <a:off x="343459" y="448938"/>
              <a:ext cx="2649123" cy="1188723"/>
            </a:xfrm>
            <a:custGeom>
              <a:rect b="b" l="l" r="r" t="t"/>
              <a:pathLst>
                <a:path extrusionOk="0" h="1188723" w="1578927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2B90D9">
                <a:alpha val="64705"/>
              </a:srgb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2"/>
            <p:cNvSpPr/>
            <p:nvPr/>
          </p:nvSpPr>
          <p:spPr>
            <a:xfrm>
              <a:off x="11625" y="757531"/>
              <a:ext cx="2768138" cy="72456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1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40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Contents</a:t>
              </a:r>
              <a:endParaRPr b="1" i="0" sz="4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3"/>
          <p:cNvSpPr txBox="1"/>
          <p:nvPr>
            <p:ph type="title"/>
          </p:nvPr>
        </p:nvSpPr>
        <p:spPr>
          <a:xfrm>
            <a:off x="1132637" y="348184"/>
            <a:ext cx="5094663" cy="4801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Font typeface="Arial"/>
              <a:buNone/>
            </a:pPr>
            <a:r>
              <a:rPr b="1" lang="en-US" sz="28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r>
              <a:rPr b="1" lang="en-US" sz="28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SEU/MKE/FEM: foydalanish</a:t>
            </a:r>
            <a:endParaRPr sz="2800">
              <a:solidFill>
                <a:srgbClr val="C55A1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3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120" name="Google Shape;120;p3"/>
          <p:cNvSpPr txBox="1"/>
          <p:nvPr/>
        </p:nvSpPr>
        <p:spPr>
          <a:xfrm>
            <a:off x="1051964" y="1049497"/>
            <a:ext cx="7713095" cy="35445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GOOGLE dasturida izlash natijalari (2024 May) :</a:t>
            </a:r>
            <a:endParaRPr/>
          </a:p>
          <a:p>
            <a:pPr indent="-638175" lvl="0" marL="819150" marR="0" rtl="0" algn="l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algun Gothic"/>
              <a:buAutoNum type="arabicPeriod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“Finite Element Approach”		– 5,16 mln. javob, </a:t>
            </a:r>
            <a:endParaRPr/>
          </a:p>
          <a:p>
            <a:pPr indent="-638175" lvl="0" marL="8191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algun Gothic"/>
              <a:buAutoNum type="arabicPeriod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“Finite Element Analysis”			– 5,14 mln. javob,</a:t>
            </a:r>
            <a:endParaRPr/>
          </a:p>
          <a:p>
            <a:pPr indent="-638175" lvl="0" marL="8191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algun Gothic"/>
              <a:buAutoNum type="arabicPeriod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“Finite Element Method” 			– 5,1 mln. javob,</a:t>
            </a:r>
            <a:endParaRPr/>
          </a:p>
          <a:p>
            <a:pPr indent="-638175" lvl="0" marL="8191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algun Gothic"/>
              <a:buAutoNum type="arabicPeriod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“Finite Element Method 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638175" lvl="0" marL="81915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Practical Courses”					– 4,23 mln. javob, </a:t>
            </a:r>
            <a:endParaRPr/>
          </a:p>
          <a:p>
            <a:pPr indent="-638175" lvl="0" marL="8191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AutoNum type="arabicPeriod" startAt="5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“Finite Element Simulation”		– 3,93 mln. javob,</a:t>
            </a:r>
            <a:endParaRPr/>
          </a:p>
          <a:p>
            <a:pPr indent="-638175" lvl="0" marL="8191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AutoNum type="arabicPeriod" startAt="5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“Finite Element Method for 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638175" lvl="0" marL="81915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Engineers”								– 3,16 mln. javob.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1" name="Google Shape;121;p3"/>
          <p:cNvSpPr txBox="1"/>
          <p:nvPr/>
        </p:nvSpPr>
        <p:spPr>
          <a:xfrm>
            <a:off x="1514043" y="6055983"/>
            <a:ext cx="566777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endParaRPr b="1" sz="3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2" name="Google Shape;122;p3"/>
          <p:cNvSpPr txBox="1"/>
          <p:nvPr/>
        </p:nvSpPr>
        <p:spPr>
          <a:xfrm>
            <a:off x="1285103" y="5000368"/>
            <a:ext cx="751290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Manba</a:t>
            </a: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: mualliflik tadqiqotlar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4"/>
          <p:cNvSpPr txBox="1"/>
          <p:nvPr>
            <p:ph type="title"/>
          </p:nvPr>
        </p:nvSpPr>
        <p:spPr>
          <a:xfrm>
            <a:off x="2323560" y="348184"/>
            <a:ext cx="3903761" cy="5909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r>
              <a:rPr b="1" lang="en-US" sz="36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CET: maqsadlar</a:t>
            </a:r>
            <a:endParaRPr sz="3600">
              <a:solidFill>
                <a:srgbClr val="C55A1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8" name="Google Shape;128;p4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129" name="Google Shape;129;p4"/>
          <p:cNvSpPr txBox="1"/>
          <p:nvPr/>
        </p:nvSpPr>
        <p:spPr>
          <a:xfrm>
            <a:off x="1076241" y="1017043"/>
            <a:ext cx="7713095" cy="458587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Loyiha geometriyasi ancha murakkab va aniqlik talabi ancha yuqori. Demak kerak: </a:t>
            </a:r>
            <a:endParaRPr/>
          </a:p>
          <a:p>
            <a:pPr indent="-361950" lvl="0" marL="361950" marR="0" rtl="0" algn="just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Murakkab ob'ektning jismoniy harakatlarini              tushunish (kuch, issiqlik uzatish qobiliyati,                        suyuqlik oqimi va boshqalar).</a:t>
            </a:r>
            <a:endParaRPr/>
          </a:p>
          <a:p>
            <a:pPr indent="-361950" lvl="0" marL="361950" marR="0" rtl="0" algn="just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Dizaynning ishlashi va harakatini bashorat               qilish; xavfsizlik chegarasini hisoblash;                            dizaynning zaif tomonlarini aniq aniqlash. </a:t>
            </a:r>
            <a:endParaRPr/>
          </a:p>
          <a:p>
            <a:pPr indent="-361950" lvl="0" marL="361950" marR="0" rtl="0" algn="just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Ishonchli optimal dizaynni aniqlash.</a:t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0" name="Google Shape;130;p4"/>
          <p:cNvSpPr txBox="1"/>
          <p:nvPr/>
        </p:nvSpPr>
        <p:spPr>
          <a:xfrm>
            <a:off x="1410858" y="6211669"/>
            <a:ext cx="566777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</a:t>
            </a:r>
            <a:endParaRPr b="1" sz="3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1" name="Google Shape;131;p4"/>
          <p:cNvSpPr txBox="1"/>
          <p:nvPr/>
        </p:nvSpPr>
        <p:spPr>
          <a:xfrm>
            <a:off x="1420383" y="5635059"/>
            <a:ext cx="7512908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Manba</a:t>
            </a: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: Bombace N. What are the applications of a finite element?           </a:t>
            </a:r>
            <a:r>
              <a:rPr lang="en-US" sz="1800" u="sng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https://www.quora.com/What-are-the-applications-of-a-finite-element</a:t>
            </a: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5"/>
          <p:cNvSpPr txBox="1"/>
          <p:nvPr>
            <p:ph type="title"/>
          </p:nvPr>
        </p:nvSpPr>
        <p:spPr>
          <a:xfrm>
            <a:off x="1571602" y="348184"/>
            <a:ext cx="4655698" cy="4801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Font typeface="Arial"/>
              <a:buNone/>
            </a:pPr>
            <a:r>
              <a:rPr b="1" lang="en-US" sz="28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r>
              <a:rPr b="1" lang="en-US" sz="28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CET: foydalanish omillari</a:t>
            </a:r>
            <a:endParaRPr sz="2800">
              <a:solidFill>
                <a:srgbClr val="C55A1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137;p5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138" name="Google Shape;138;p5"/>
          <p:cNvSpPr txBox="1"/>
          <p:nvPr/>
        </p:nvSpPr>
        <p:spPr>
          <a:xfrm>
            <a:off x="1154680" y="979923"/>
            <a:ext cx="7713095" cy="40318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CET dan foydalanish bog’liq:</a:t>
            </a:r>
            <a:endParaRPr/>
          </a:p>
          <a:p>
            <a:pPr indent="-342900" lvl="0" marL="342900" marR="0" rtl="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hal qiluvchi qanday maqsadda ishlatiladi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undan qancha odam foydalanadi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qaerda / qanday qilib ular undan foydalanmoqchi </a:t>
            </a:r>
            <a:endParaRPr/>
          </a:p>
          <a:p>
            <a:pPr indent="-342900" lvl="0" marL="342900" marR="0" rtl="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hal qiluvchilar qanday variantlarga ega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foydalanuvchi hamkorlik hajmi va sifati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hujjatlar qanchalik batafsil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o'rganish egri chizig'i qanchalik oson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kompaniya qancha pul sarflashi mumkin.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9" name="Google Shape;139;p5"/>
          <p:cNvSpPr txBox="1"/>
          <p:nvPr/>
        </p:nvSpPr>
        <p:spPr>
          <a:xfrm>
            <a:off x="1409268" y="6027408"/>
            <a:ext cx="566777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endParaRPr b="1" sz="3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0" name="Google Shape;140;p5"/>
          <p:cNvSpPr txBox="1"/>
          <p:nvPr/>
        </p:nvSpPr>
        <p:spPr>
          <a:xfrm>
            <a:off x="1200150" y="5251867"/>
            <a:ext cx="7400925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Manba</a:t>
            </a: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: https://www.quora.com/Which-FEA-Software-is-mostly-used-in-the-industry-and-why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6"/>
          <p:cNvSpPr txBox="1"/>
          <p:nvPr>
            <p:ph type="title"/>
          </p:nvPr>
        </p:nvSpPr>
        <p:spPr>
          <a:xfrm>
            <a:off x="2129726" y="348184"/>
            <a:ext cx="4097596" cy="4801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55A11"/>
              </a:buClr>
              <a:buSzPts val="2800"/>
              <a:buFont typeface="Arial"/>
              <a:buNone/>
            </a:pPr>
            <a:r>
              <a:rPr b="1" lang="en-US" sz="28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  CEU va CET vazifalari</a:t>
            </a:r>
            <a:endParaRPr sz="2800">
              <a:solidFill>
                <a:srgbClr val="C55A1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6" name="Google Shape;146;p6"/>
          <p:cNvSpPr txBox="1"/>
          <p:nvPr/>
        </p:nvSpPr>
        <p:spPr>
          <a:xfrm>
            <a:off x="1285443" y="1176798"/>
            <a:ext cx="7496175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Cheklangan elementlar tahlili (CET) yoki chekli elementlar usuli (CEU)  vazifalari va sohalari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7" name="Google Shape;147;p6"/>
          <p:cNvSpPr txBox="1"/>
          <p:nvPr/>
        </p:nvSpPr>
        <p:spPr>
          <a:xfrm>
            <a:off x="1285443" y="6179808"/>
            <a:ext cx="56677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6</a:t>
            </a:r>
            <a:endParaRPr b="1"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8" name="Google Shape;148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85443" y="2021425"/>
            <a:ext cx="3352800" cy="2305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119687" y="2150867"/>
            <a:ext cx="2557796" cy="24599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390073" y="4673643"/>
            <a:ext cx="2120841" cy="153404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1" name="Google Shape;151;p6"/>
          <p:cNvGrpSpPr/>
          <p:nvPr/>
        </p:nvGrpSpPr>
        <p:grpSpPr>
          <a:xfrm>
            <a:off x="4129592" y="4660061"/>
            <a:ext cx="2555875" cy="1849755"/>
            <a:chOff x="3800855" y="5248655"/>
            <a:chExt cx="2555875" cy="1849755"/>
          </a:xfrm>
        </p:grpSpPr>
        <p:pic>
          <p:nvPicPr>
            <p:cNvPr id="152" name="Google Shape;152;p6"/>
            <p:cNvPicPr preferRelativeResize="0"/>
            <p:nvPr/>
          </p:nvPicPr>
          <p:blipFill rotWithShape="1">
            <a:blip r:embed="rId6">
              <a:alphaModFix/>
            </a:blip>
            <a:srcRect b="0" l="0" r="0" t="0"/>
            <a:stretch/>
          </p:blipFill>
          <p:spPr>
            <a:xfrm>
              <a:off x="3809999" y="5257800"/>
              <a:ext cx="2539860" cy="183108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3" name="Google Shape;153;p6"/>
            <p:cNvSpPr/>
            <p:nvPr/>
          </p:nvSpPr>
          <p:spPr>
            <a:xfrm>
              <a:off x="3800855" y="5248655"/>
              <a:ext cx="2555875" cy="1849755"/>
            </a:xfrm>
            <a:custGeom>
              <a:rect b="b" l="l" r="r" t="t"/>
              <a:pathLst>
                <a:path extrusionOk="0" h="1849754" w="2555875">
                  <a:moveTo>
                    <a:pt x="2555748" y="1849374"/>
                  </a:moveTo>
                  <a:lnTo>
                    <a:pt x="2555748" y="0"/>
                  </a:lnTo>
                  <a:lnTo>
                    <a:pt x="0" y="0"/>
                  </a:lnTo>
                  <a:lnTo>
                    <a:pt x="0" y="1849374"/>
                  </a:lnTo>
                  <a:lnTo>
                    <a:pt x="4572" y="1849374"/>
                  </a:lnTo>
                  <a:lnTo>
                    <a:pt x="4572" y="9144"/>
                  </a:lnTo>
                  <a:lnTo>
                    <a:pt x="9144" y="4572"/>
                  </a:lnTo>
                  <a:lnTo>
                    <a:pt x="9144" y="9144"/>
                  </a:lnTo>
                  <a:lnTo>
                    <a:pt x="2546604" y="9144"/>
                  </a:lnTo>
                  <a:lnTo>
                    <a:pt x="2546604" y="4572"/>
                  </a:lnTo>
                  <a:lnTo>
                    <a:pt x="2551176" y="9144"/>
                  </a:lnTo>
                  <a:lnTo>
                    <a:pt x="2551176" y="1849374"/>
                  </a:lnTo>
                  <a:lnTo>
                    <a:pt x="2555748" y="1849374"/>
                  </a:lnTo>
                  <a:close/>
                </a:path>
                <a:path extrusionOk="0" h="1849754" w="2555875">
                  <a:moveTo>
                    <a:pt x="9144" y="9144"/>
                  </a:moveTo>
                  <a:lnTo>
                    <a:pt x="9144" y="4572"/>
                  </a:lnTo>
                  <a:lnTo>
                    <a:pt x="4572" y="9144"/>
                  </a:lnTo>
                  <a:lnTo>
                    <a:pt x="9144" y="9144"/>
                  </a:lnTo>
                  <a:close/>
                </a:path>
                <a:path extrusionOk="0" h="1849754" w="2555875">
                  <a:moveTo>
                    <a:pt x="9144" y="1840230"/>
                  </a:moveTo>
                  <a:lnTo>
                    <a:pt x="9144" y="9144"/>
                  </a:lnTo>
                  <a:lnTo>
                    <a:pt x="4572" y="9144"/>
                  </a:lnTo>
                  <a:lnTo>
                    <a:pt x="4572" y="1840230"/>
                  </a:lnTo>
                  <a:lnTo>
                    <a:pt x="9144" y="1840230"/>
                  </a:lnTo>
                  <a:close/>
                </a:path>
                <a:path extrusionOk="0" h="1849754" w="2555875">
                  <a:moveTo>
                    <a:pt x="2551176" y="1840230"/>
                  </a:moveTo>
                  <a:lnTo>
                    <a:pt x="4572" y="1840230"/>
                  </a:lnTo>
                  <a:lnTo>
                    <a:pt x="9144" y="1844802"/>
                  </a:lnTo>
                  <a:lnTo>
                    <a:pt x="9144" y="1849374"/>
                  </a:lnTo>
                  <a:lnTo>
                    <a:pt x="2546604" y="1849374"/>
                  </a:lnTo>
                  <a:lnTo>
                    <a:pt x="2546604" y="1844802"/>
                  </a:lnTo>
                  <a:lnTo>
                    <a:pt x="2551176" y="1840230"/>
                  </a:lnTo>
                  <a:close/>
                </a:path>
                <a:path extrusionOk="0" h="1849754" w="2555875">
                  <a:moveTo>
                    <a:pt x="9144" y="1849374"/>
                  </a:moveTo>
                  <a:lnTo>
                    <a:pt x="9144" y="1844802"/>
                  </a:lnTo>
                  <a:lnTo>
                    <a:pt x="4572" y="1840230"/>
                  </a:lnTo>
                  <a:lnTo>
                    <a:pt x="4572" y="1849374"/>
                  </a:lnTo>
                  <a:lnTo>
                    <a:pt x="9144" y="1849374"/>
                  </a:lnTo>
                  <a:close/>
                </a:path>
                <a:path extrusionOk="0" h="1849754" w="2555875">
                  <a:moveTo>
                    <a:pt x="2551176" y="9144"/>
                  </a:moveTo>
                  <a:lnTo>
                    <a:pt x="2546604" y="4572"/>
                  </a:lnTo>
                  <a:lnTo>
                    <a:pt x="2546604" y="9144"/>
                  </a:lnTo>
                  <a:lnTo>
                    <a:pt x="2551176" y="9144"/>
                  </a:lnTo>
                  <a:close/>
                </a:path>
                <a:path extrusionOk="0" h="1849754" w="2555875">
                  <a:moveTo>
                    <a:pt x="2551176" y="1840230"/>
                  </a:moveTo>
                  <a:lnTo>
                    <a:pt x="2551176" y="9144"/>
                  </a:lnTo>
                  <a:lnTo>
                    <a:pt x="2546604" y="9144"/>
                  </a:lnTo>
                  <a:lnTo>
                    <a:pt x="2546604" y="1840230"/>
                  </a:lnTo>
                  <a:lnTo>
                    <a:pt x="2551176" y="1840230"/>
                  </a:lnTo>
                  <a:close/>
                </a:path>
                <a:path extrusionOk="0" h="1849754" w="2555875">
                  <a:moveTo>
                    <a:pt x="2551176" y="1849374"/>
                  </a:moveTo>
                  <a:lnTo>
                    <a:pt x="2551176" y="1840230"/>
                  </a:lnTo>
                  <a:lnTo>
                    <a:pt x="2546604" y="1844802"/>
                  </a:lnTo>
                  <a:lnTo>
                    <a:pt x="2546604" y="1849374"/>
                  </a:lnTo>
                  <a:lnTo>
                    <a:pt x="2551176" y="1849374"/>
                  </a:lnTo>
                  <a:close/>
                </a:path>
              </a:pathLst>
            </a:custGeom>
            <a:solidFill>
              <a:srgbClr val="0099FF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endParaRPr>
            </a:p>
          </p:txBody>
        </p:sp>
      </p:grpSp>
      <p:pic>
        <p:nvPicPr>
          <p:cNvPr id="154" name="Google Shape;154;p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132246" y="4669206"/>
            <a:ext cx="2057400" cy="15384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7"/>
          <p:cNvSpPr txBox="1"/>
          <p:nvPr>
            <p:ph type="title"/>
          </p:nvPr>
        </p:nvSpPr>
        <p:spPr>
          <a:xfrm>
            <a:off x="2791750" y="348184"/>
            <a:ext cx="2997937" cy="4801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Font typeface="Arial"/>
              <a:buNone/>
            </a:pPr>
            <a:r>
              <a:rPr b="1" lang="en-US" sz="28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r>
              <a:rPr b="1" lang="en-US" sz="28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CET tamoyillari</a:t>
            </a:r>
            <a:endParaRPr sz="2800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0" name="Google Shape;160;p7"/>
          <p:cNvSpPr txBox="1"/>
          <p:nvPr/>
        </p:nvSpPr>
        <p:spPr>
          <a:xfrm>
            <a:off x="1372758" y="6141454"/>
            <a:ext cx="56677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7</a:t>
            </a:r>
            <a:endParaRPr b="1"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1" name="Google Shape;161;p7"/>
          <p:cNvSpPr txBox="1"/>
          <p:nvPr/>
        </p:nvSpPr>
        <p:spPr>
          <a:xfrm>
            <a:off x="1341821" y="5442658"/>
            <a:ext cx="7512908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Manba</a:t>
            </a: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: Bombace N. What are the applications of a finite element?           </a:t>
            </a:r>
            <a:r>
              <a:rPr lang="en-US" sz="1800" u="sng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https://www.quora.com/What-are-the-applications-of-a-finite-element</a:t>
            </a: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162" name="Google Shape;162;p7"/>
          <p:cNvSpPr txBox="1"/>
          <p:nvPr/>
        </p:nvSpPr>
        <p:spPr>
          <a:xfrm>
            <a:off x="1057275" y="1043731"/>
            <a:ext cx="7546200" cy="43088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Cheklangan elementlar usuli (CEU) yoki cheklangan  elementlarni tahlil qilish (CET) – muhandislikdagi                   chegaraviy muammolarning  taxminiy echimlarini olish uchun ishlatiladigan hisoblash usuli.</a:t>
            </a:r>
            <a:endParaRPr/>
          </a:p>
          <a:p>
            <a:pPr indent="0" lvl="0" marL="0" marR="0" rtl="0" algn="just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Chegaraviy masalalar maydon muammolari deb ham ataladi, maydon qiziqishi ko'pincha jismoniy tuzilmani  ifodalaydi.</a:t>
            </a:r>
            <a:endParaRPr/>
          </a:p>
          <a:p>
            <a:pPr indent="0" lvl="0" marL="0" marR="0" rtl="0" algn="just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Maydon o'zgaruvchilari differensial tenglamalr bilan               boshqariladi. Chegara shartlari - maydon chegaralaridagi o'zgaruvchilari (yoki tegishli o'zgaruvchilar,              masalan, hosilalar)ning belgilangan qiymatlari.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8"/>
          <p:cNvSpPr txBox="1"/>
          <p:nvPr>
            <p:ph type="title"/>
          </p:nvPr>
        </p:nvSpPr>
        <p:spPr>
          <a:xfrm>
            <a:off x="1849227" y="348184"/>
            <a:ext cx="4378122" cy="4801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55A11"/>
              </a:buClr>
              <a:buSzPts val="2800"/>
              <a:buFont typeface="Arial"/>
              <a:buNone/>
            </a:pPr>
            <a:r>
              <a:rPr b="1" lang="en-US" sz="28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  CEU: assimetrik zarba </a:t>
            </a:r>
            <a:endParaRPr sz="2800">
              <a:solidFill>
                <a:srgbClr val="C55A1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8" name="Google Shape;168;p8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169" name="Google Shape;169;p8"/>
          <p:cNvSpPr txBox="1"/>
          <p:nvPr/>
        </p:nvSpPr>
        <p:spPr>
          <a:xfrm>
            <a:off x="1038225" y="1046598"/>
            <a:ext cx="7886700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Masalan, cheklangan element usuli yordamida assimetrik zarbada mashina deformatsiyasining visual tasviri mumkin bo'ldi. Bu xavfsizlik va ishonchlilikni oshirishda juda muhimdir.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0" name="Google Shape;170;p8"/>
          <p:cNvSpPr txBox="1"/>
          <p:nvPr/>
        </p:nvSpPr>
        <p:spPr>
          <a:xfrm>
            <a:off x="1418793" y="5932158"/>
            <a:ext cx="566777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8</a:t>
            </a:r>
            <a:endParaRPr b="1" sz="3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p8"/>
          <p:cNvSpPr txBox="1"/>
          <p:nvPr/>
        </p:nvSpPr>
        <p:spPr>
          <a:xfrm>
            <a:off x="1933574" y="5404267"/>
            <a:ext cx="7724775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Manba</a:t>
            </a: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: Вергазова О.Б.б Королев Е.А. Применение метода конечных элементов для решения технических задач. // Modern European       Researches. No2 (T.1) 2021. p.76-81. 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pic>
        <p:nvPicPr>
          <p:cNvPr id="172" name="Google Shape;172;p8"/>
          <p:cNvPicPr preferRelativeResize="0"/>
          <p:nvPr/>
        </p:nvPicPr>
        <p:blipFill rotWithShape="1">
          <a:blip r:embed="rId3">
            <a:alphaModFix/>
          </a:blip>
          <a:srcRect b="10213" l="0" r="0" t="17216"/>
          <a:stretch/>
        </p:blipFill>
        <p:spPr>
          <a:xfrm>
            <a:off x="2713759" y="2162175"/>
            <a:ext cx="4706216" cy="3000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9"/>
          <p:cNvSpPr txBox="1"/>
          <p:nvPr>
            <p:ph type="title"/>
          </p:nvPr>
        </p:nvSpPr>
        <p:spPr>
          <a:xfrm>
            <a:off x="1320597" y="348184"/>
            <a:ext cx="4906728" cy="42473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55A11"/>
              </a:buClr>
              <a:buSzPts val="2400"/>
              <a:buFont typeface="Arial"/>
              <a:buNone/>
            </a:pPr>
            <a:r>
              <a:rPr b="1" lang="en-US" sz="24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  Fazoviy rama: To'g'ridan zarba </a:t>
            </a:r>
            <a:endParaRPr sz="2400">
              <a:solidFill>
                <a:srgbClr val="C55A1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8" name="Google Shape;178;p9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179" name="Google Shape;179;p9"/>
          <p:cNvSpPr txBox="1"/>
          <p:nvPr/>
        </p:nvSpPr>
        <p:spPr>
          <a:xfrm>
            <a:off x="1285443" y="6179808"/>
            <a:ext cx="56677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9</a:t>
            </a:r>
            <a:endParaRPr b="1"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1454445859_1024_797928_1464872_3508_2480_10c414_291.jpg" id="180" name="Google Shape;180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09811" y="2106801"/>
            <a:ext cx="4871068" cy="3443997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p9"/>
          <p:cNvSpPr txBox="1"/>
          <p:nvPr/>
        </p:nvSpPr>
        <p:spPr>
          <a:xfrm>
            <a:off x="1028699" y="1104900"/>
            <a:ext cx="7038975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To’g’ridan zarba kuchi kuzovning asosiy qismilar    boyuicha fazoviy yo’nalishlar boicha taqsimlanadi.  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0"/>
          <p:cNvSpPr txBox="1"/>
          <p:nvPr>
            <p:ph type="title"/>
          </p:nvPr>
        </p:nvSpPr>
        <p:spPr>
          <a:xfrm>
            <a:off x="1162422" y="310084"/>
            <a:ext cx="5019323" cy="4801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55A11"/>
              </a:buClr>
              <a:buSzPts val="2800"/>
              <a:buFont typeface="Arial"/>
              <a:buNone/>
            </a:pPr>
            <a:r>
              <a:rPr b="1" lang="en-US" sz="28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 Ixtisoslashtirilgan transport</a:t>
            </a:r>
            <a:endParaRPr b="1" sz="2800">
              <a:solidFill>
                <a:srgbClr val="C55A1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7" name="Google Shape;187;p10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188" name="Google Shape;188;p10"/>
          <p:cNvSpPr txBox="1"/>
          <p:nvPr/>
        </p:nvSpPr>
        <p:spPr>
          <a:xfrm>
            <a:off x="1038225" y="1046598"/>
            <a:ext cx="7981950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Ishonchli mahkamlagichlarni loyihalashda ikkita qattiqlik qovurg'asi va bitta mahkamlash teshikka ega bo'lgan            kronshteyn analitik hisoblashda amalga oshirildi</a:t>
            </a: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</p:txBody>
      </p:sp>
      <p:sp>
        <p:nvSpPr>
          <p:cNvPr id="189" name="Google Shape;189;p10"/>
          <p:cNvSpPr txBox="1"/>
          <p:nvPr/>
        </p:nvSpPr>
        <p:spPr>
          <a:xfrm>
            <a:off x="1418793" y="5932158"/>
            <a:ext cx="762432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10</a:t>
            </a:r>
            <a:endParaRPr b="1" sz="3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0" name="Google Shape;190;p10"/>
          <p:cNvSpPr txBox="1"/>
          <p:nvPr/>
        </p:nvSpPr>
        <p:spPr>
          <a:xfrm>
            <a:off x="1095374" y="5128042"/>
            <a:ext cx="7724775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Manba</a:t>
            </a: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: Вергазова О.Б.б Королев Е.А. Применение метода конечных элементов для решения технических задач. // Modern European       Researches. No2 (T.1) 2021. p.76-81. 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pic>
        <p:nvPicPr>
          <p:cNvPr id="191" name="Google Shape;191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66554" y="2324099"/>
            <a:ext cx="2391121" cy="270395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172274" y="2305050"/>
            <a:ext cx="2923976" cy="2645664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10"/>
          <p:cNvSpPr txBox="1"/>
          <p:nvPr/>
        </p:nvSpPr>
        <p:spPr>
          <a:xfrm>
            <a:off x="1181100" y="3143250"/>
            <a:ext cx="53340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A)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4" name="Google Shape;194;p10"/>
          <p:cNvSpPr txBox="1"/>
          <p:nvPr/>
        </p:nvSpPr>
        <p:spPr>
          <a:xfrm>
            <a:off x="4533900" y="3143250"/>
            <a:ext cx="53340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B)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1"/>
          <p:cNvSpPr txBox="1"/>
          <p:nvPr>
            <p:ph type="title"/>
          </p:nvPr>
        </p:nvSpPr>
        <p:spPr>
          <a:xfrm>
            <a:off x="1512565" y="348184"/>
            <a:ext cx="4714752" cy="4801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55A11"/>
              </a:buClr>
              <a:buSzPts val="2800"/>
              <a:buFont typeface="Arial"/>
              <a:buNone/>
            </a:pPr>
            <a:r>
              <a:rPr b="1" lang="en-US" sz="28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  CET dasturlari mavjudligi</a:t>
            </a:r>
            <a:endParaRPr sz="2800">
              <a:solidFill>
                <a:srgbClr val="C55A1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Google Shape;200;p11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01" name="Google Shape;201;p11"/>
          <p:cNvSpPr txBox="1"/>
          <p:nvPr/>
        </p:nvSpPr>
        <p:spPr>
          <a:xfrm>
            <a:off x="1294968" y="5979783"/>
            <a:ext cx="781482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11</a:t>
            </a:r>
            <a:endParaRPr b="1" sz="3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2" name="Google Shape;202;p11"/>
          <p:cNvSpPr txBox="1"/>
          <p:nvPr/>
        </p:nvSpPr>
        <p:spPr>
          <a:xfrm>
            <a:off x="1019175" y="1028700"/>
            <a:ext cx="7753350" cy="52783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Texnologik bozorda cheklangan elementlarni tahlil qilish dasturlari ko'plab tijorat mahsulotlari mavjud: </a:t>
            </a:r>
            <a:endParaRPr/>
          </a:p>
          <a:p>
            <a:pPr indent="-276225" lvl="0" marL="1438275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ANSYS, </a:t>
            </a:r>
            <a:endParaRPr/>
          </a:p>
          <a:p>
            <a:pPr indent="-276225" lvl="0" marL="1438275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NASTRAN, </a:t>
            </a:r>
            <a:endParaRPr/>
          </a:p>
          <a:p>
            <a:pPr indent="-276225" lvl="0" marL="1438275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SolidWorks va boshqalar. </a:t>
            </a:r>
            <a:endParaRPr/>
          </a:p>
          <a:p>
            <a:pPr indent="3175" lvl="0" marL="0" marR="0" rtl="0" algn="just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Rossiyada ishlab chiqarilgan va CET imkoniyatlari                      jihatidan   taqqoslanadigan dasturlar deyarli yo'q. </a:t>
            </a:r>
            <a:endParaRPr/>
          </a:p>
          <a:p>
            <a:pPr indent="3175" lvl="0" marL="0" marR="0" rtl="0" algn="just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Mavjud rus ishlanmalarining aksariyati alohida o'ziga           xos muammolarni hal qilish uchun mo'ljallangan yuqori  ixtisoslashgan va qimmat tizimlardir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76225" lvl="0" marL="1438275" marR="0" rtl="0" algn="just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T-FLEX,</a:t>
            </a:r>
            <a:endParaRPr/>
          </a:p>
          <a:p>
            <a:pPr indent="-276225" lvl="0" marL="1438275" marR="0" rtl="0" algn="just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APM Structure3D, </a:t>
            </a:r>
            <a:endParaRPr/>
          </a:p>
          <a:p>
            <a:pPr indent="-276225" lvl="0" marL="1438275" marR="0" rtl="0" algn="just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ISP va boshqalar).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2"/>
          <p:cNvSpPr txBox="1"/>
          <p:nvPr>
            <p:ph type="title"/>
          </p:nvPr>
        </p:nvSpPr>
        <p:spPr>
          <a:xfrm>
            <a:off x="1788008" y="348184"/>
            <a:ext cx="4439292" cy="4801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Font typeface="Arial"/>
              <a:buNone/>
            </a:pPr>
            <a:r>
              <a:rPr b="1" lang="en-US" sz="28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r>
              <a:rPr b="1" lang="en-US" sz="28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CET: eng yaxshi dastur </a:t>
            </a:r>
            <a:endParaRPr sz="2800">
              <a:solidFill>
                <a:srgbClr val="C55A1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8" name="Google Shape;208;p12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09" name="Google Shape;209;p12"/>
          <p:cNvSpPr txBox="1"/>
          <p:nvPr/>
        </p:nvSpPr>
        <p:spPr>
          <a:xfrm>
            <a:off x="1164204" y="1037073"/>
            <a:ext cx="6863095" cy="37856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i="0" lang="en-US" sz="2000" u="none" strike="noStrike">
                <a:solidFill>
                  <a:srgbClr val="282829"/>
                </a:solidFill>
                <a:latin typeface="Arial"/>
                <a:ea typeface="Arial"/>
                <a:cs typeface="Arial"/>
                <a:sym typeface="Arial"/>
              </a:rPr>
              <a:t>FEA tahlil uchun bir nechta dasturlar mavjud, ammo aniqlik talabi va tahlil turiga qarab:</a:t>
            </a:r>
            <a:endParaRPr/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282829"/>
              </a:buClr>
              <a:buSzPts val="2000"/>
              <a:buFont typeface="Arial"/>
              <a:buChar char="•"/>
            </a:pPr>
            <a:r>
              <a:rPr i="0" lang="en-US" sz="2000" u="none" strike="noStrike">
                <a:solidFill>
                  <a:srgbClr val="282829"/>
                </a:solidFill>
                <a:latin typeface="Arial"/>
                <a:ea typeface="Arial"/>
                <a:cs typeface="Arial"/>
                <a:sym typeface="Arial"/>
              </a:rPr>
              <a:t>Chiziqli va chiziqli bo'lmagan tahlil - Ansys Crash tahlil,</a:t>
            </a:r>
            <a:endParaRPr/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282829"/>
              </a:buClr>
              <a:buSzPts val="2000"/>
              <a:buFont typeface="Arial"/>
              <a:buChar char="•"/>
            </a:pPr>
            <a:r>
              <a:rPr i="0" lang="en-US" sz="2000" u="none" strike="noStrike">
                <a:solidFill>
                  <a:srgbClr val="282829"/>
                </a:solidFill>
                <a:latin typeface="Arial"/>
                <a:ea typeface="Arial"/>
                <a:cs typeface="Arial"/>
                <a:sym typeface="Arial"/>
              </a:rPr>
              <a:t>Yaxshi mash uchun-HyperMesh,</a:t>
            </a:r>
            <a:endParaRPr/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282829"/>
              </a:buClr>
              <a:buSzPts val="2000"/>
              <a:buFont typeface="Arial"/>
              <a:buChar char="•"/>
            </a:pPr>
            <a:r>
              <a:rPr i="0" lang="en-US" sz="2000" u="none" strike="noStrike">
                <a:solidFill>
                  <a:srgbClr val="282829"/>
                </a:solidFill>
                <a:latin typeface="Arial"/>
                <a:ea typeface="Arial"/>
                <a:cs typeface="Arial"/>
                <a:sym typeface="Arial"/>
              </a:rPr>
              <a:t>Kompozit uchun-Ansys kompozit Preppost, </a:t>
            </a:r>
            <a:endParaRPr/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282829"/>
              </a:buClr>
              <a:buSzPts val="2000"/>
              <a:buFont typeface="Arial"/>
              <a:buChar char="•"/>
            </a:pPr>
            <a:r>
              <a:rPr i="0" lang="en-US" sz="2000" u="none" strike="noStrike">
                <a:solidFill>
                  <a:srgbClr val="282829"/>
                </a:solidFill>
                <a:latin typeface="Arial"/>
                <a:ea typeface="Arial"/>
                <a:cs typeface="Arial"/>
                <a:sym typeface="Arial"/>
              </a:rPr>
              <a:t>Charchoq uchun-N-kodli dizayn muddativa Abaqus,            Nastran kabi ba'zi boshqa vositalar o'ziga xos                           xususiyatga ega.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282829"/>
                </a:solidFill>
                <a:latin typeface="Arial"/>
                <a:ea typeface="Arial"/>
                <a:cs typeface="Arial"/>
                <a:sym typeface="Arial"/>
              </a:rPr>
              <a:t>Dastur </a:t>
            </a:r>
            <a:r>
              <a:rPr i="0" lang="en-US" sz="2000" u="none" strike="noStrike">
                <a:solidFill>
                  <a:srgbClr val="282829"/>
                </a:solidFill>
                <a:latin typeface="Arial"/>
                <a:ea typeface="Arial"/>
                <a:cs typeface="Arial"/>
                <a:sym typeface="Arial"/>
              </a:rPr>
              <a:t>tanlash aniqlik tezligiga bog'liq.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i="0" lang="en-US" sz="2000" u="none" strike="noStrike">
                <a:solidFill>
                  <a:srgbClr val="282829"/>
                </a:solidFill>
                <a:latin typeface="Arial"/>
                <a:ea typeface="Arial"/>
                <a:cs typeface="Arial"/>
                <a:sym typeface="Arial"/>
              </a:rPr>
              <a:t>Yaxshi mash uchun afzal 0-Hyper MeshKollej darajasida   ANSYS dan har qanday tahlil uchun foydalanish   mumkin, chunki ANSYS turli modullarni taqdim etadi.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0" name="Google Shape;210;p12"/>
          <p:cNvSpPr txBox="1"/>
          <p:nvPr/>
        </p:nvSpPr>
        <p:spPr>
          <a:xfrm>
            <a:off x="1494993" y="6021169"/>
            <a:ext cx="838632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12</a:t>
            </a:r>
            <a:endParaRPr b="1" sz="3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1" name="Google Shape;211;p12"/>
          <p:cNvSpPr txBox="1"/>
          <p:nvPr/>
        </p:nvSpPr>
        <p:spPr>
          <a:xfrm>
            <a:off x="1323975" y="5204242"/>
            <a:ext cx="7512908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Manba</a:t>
            </a: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: https://www.quora.com/Which-FEA-Software-is-mostly-used-in-the-industry-and-why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/>
          <p:nvPr>
            <p:ph type="title"/>
          </p:nvPr>
        </p:nvSpPr>
        <p:spPr>
          <a:xfrm>
            <a:off x="1512565" y="348184"/>
            <a:ext cx="4714752" cy="4801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55A11"/>
              </a:buClr>
              <a:buSzPts val="2800"/>
              <a:buFont typeface="Arial"/>
              <a:buNone/>
            </a:pPr>
            <a:r>
              <a:rPr b="1" lang="en-US" sz="28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  CET dasturlari mavjudligi</a:t>
            </a:r>
            <a:endParaRPr sz="2800">
              <a:solidFill>
                <a:srgbClr val="C55A1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7" name="Google Shape;217;p13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18" name="Google Shape;218;p13"/>
          <p:cNvSpPr txBox="1"/>
          <p:nvPr/>
        </p:nvSpPr>
        <p:spPr>
          <a:xfrm>
            <a:off x="1361643" y="5894058"/>
            <a:ext cx="857682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13</a:t>
            </a:r>
            <a:endParaRPr b="1" sz="3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9" name="Google Shape;219;p13"/>
          <p:cNvSpPr txBox="1"/>
          <p:nvPr/>
        </p:nvSpPr>
        <p:spPr>
          <a:xfrm>
            <a:off x="1028700" y="1228725"/>
            <a:ext cx="7753350" cy="213904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Elmer, FEniCS, Agros2D kabi bepul va hatto ochiq               manbali tizimlar mavjud. 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Biroq, tijorat analoglariga nisbatan ularning imkoniyatlarijuda past, ulardan foydalanish qiyinroq, bu esa ulardan  foydalanish bilan o'rganish jarayonini qiyinlashtiradi.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0" name="Google Shape;220;p13"/>
          <p:cNvSpPr txBox="1"/>
          <p:nvPr/>
        </p:nvSpPr>
        <p:spPr>
          <a:xfrm>
            <a:off x="1162050" y="4286250"/>
            <a:ext cx="7419975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Manba: Васильев В.А., Чернов П.С. Программные комплексы конечноэлементного анализа в университетском образовании. </a:t>
            </a:r>
            <a:r>
              <a:rPr lang="en-US" sz="1800" u="sng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https://www.ir-tech.ru/wp-content/uploads/2014/infostrategia/sessia4/4_10_chernov.pdf</a:t>
            </a: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14"/>
          <p:cNvSpPr txBox="1"/>
          <p:nvPr>
            <p:ph type="title"/>
          </p:nvPr>
        </p:nvSpPr>
        <p:spPr>
          <a:xfrm>
            <a:off x="1512565" y="348184"/>
            <a:ext cx="4714752" cy="4801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55A11"/>
              </a:buClr>
              <a:buSzPts val="2800"/>
              <a:buFont typeface="Arial"/>
              <a:buNone/>
            </a:pPr>
            <a:r>
              <a:rPr b="1" lang="en-US" sz="28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  CET dasturlari mavjudligi</a:t>
            </a:r>
            <a:endParaRPr sz="2800">
              <a:solidFill>
                <a:srgbClr val="C55A1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6" name="Google Shape;226;p14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27" name="Google Shape;227;p14"/>
          <p:cNvSpPr txBox="1"/>
          <p:nvPr/>
        </p:nvSpPr>
        <p:spPr>
          <a:xfrm>
            <a:off x="1371168" y="6094083"/>
            <a:ext cx="924357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14</a:t>
            </a:r>
            <a:endParaRPr b="1" sz="3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8" name="Google Shape;228;p14"/>
          <p:cNvSpPr txBox="1"/>
          <p:nvPr/>
        </p:nvSpPr>
        <p:spPr>
          <a:xfrm>
            <a:off x="1028700" y="1228725"/>
            <a:ext cx="7753350" cy="34932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Muqobil yondashuv – bu bepul kutubxonalardan              foydalanish (masalan GetFEM++) va ma'lum bir                     muammoni hal qilish uchun dasturiy ta'minotning                      ushbu yadrosiga asoslanib qurish. </a:t>
            </a:r>
            <a:endParaRPr/>
          </a:p>
          <a:p>
            <a:pPr indent="0" lvl="0" marL="0" marR="0" rtl="0" algn="just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Ushbu yondashuv usulni o'z ehtiyojlari uchun eng                      moslashuvchan tarzda ishlatishga imkon beradi,                          chunki mumkin bo'lgan funktsionallik ma'lum bir CAD                  tomonidan taqdim etilgan vositalar to'plami cheksizdir,  ammo dasturlashni bilishni talab qiladi.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9" name="Google Shape;229;p14"/>
          <p:cNvSpPr txBox="1"/>
          <p:nvPr/>
        </p:nvSpPr>
        <p:spPr>
          <a:xfrm>
            <a:off x="1181100" y="4867275"/>
            <a:ext cx="7419975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Manba: Васильев В.А., Чернов П.С. Программные комплексы конечноэлементного анализа в университетском образовании. </a:t>
            </a:r>
            <a:r>
              <a:rPr lang="en-US" sz="1800" u="sng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https://www.ir-tech.ru/wp-content/uploads/2014/infostrategia/sessia4/4_10_chernov.pdf</a:t>
            </a: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15"/>
          <p:cNvSpPr txBox="1"/>
          <p:nvPr>
            <p:ph type="title"/>
          </p:nvPr>
        </p:nvSpPr>
        <p:spPr>
          <a:xfrm>
            <a:off x="1908534" y="348184"/>
            <a:ext cx="4318810" cy="4801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55A11"/>
              </a:buClr>
              <a:buSzPts val="2800"/>
              <a:buFont typeface="Arial"/>
              <a:buNone/>
            </a:pPr>
            <a:r>
              <a:rPr b="1" lang="en-US" sz="28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  CEU: asosiy afzalliklar</a:t>
            </a:r>
            <a:endParaRPr sz="2800">
              <a:solidFill>
                <a:srgbClr val="C55A1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5" name="Google Shape;235;p15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36" name="Google Shape;236;p15"/>
          <p:cNvSpPr txBox="1"/>
          <p:nvPr/>
        </p:nvSpPr>
        <p:spPr>
          <a:xfrm>
            <a:off x="1038225" y="1046598"/>
            <a:ext cx="7886700" cy="41549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CEUning asosiy afzalliklari orasida quyidagilar: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algun Gothic"/>
              <a:buAutoNum type="arabicPeriod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qo'shni cheklangan elementlarning materiallarining   xususiyatlari turli bo’lishi mumkin, bu esa CEU bir            nechta materiallardan iborat murakkab jismlarga                     qo'llash imkonini beradi.</a:t>
            </a:r>
            <a:endParaRPr/>
          </a:p>
          <a:p>
            <a:pPr indent="-4572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algun Gothic"/>
              <a:buAutoNum type="arabicPeriod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Egri chiziqli mintaqa to'g'ri chiziqli va egri chiziqli                     elementlar yordamida oson va etarli aniq tavsiflanadi.                 Elementlarning o'lchamlari o'zgaruvchandir.</a:t>
            </a:r>
            <a:endParaRPr/>
          </a:p>
          <a:p>
            <a:pPr indent="-4572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algun Gothic"/>
              <a:buAutoNum type="arabicPeriod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Turli xil chegara shartlari (uzluksiz, uzilish, shuning     dek aralash chegara shartlari) bilan bog'liq muammolarni ko'rib chiqish mumkin.</a:t>
            </a:r>
            <a:endParaRPr/>
          </a:p>
        </p:txBody>
      </p:sp>
      <p:sp>
        <p:nvSpPr>
          <p:cNvPr id="237" name="Google Shape;237;p15"/>
          <p:cNvSpPr txBox="1"/>
          <p:nvPr/>
        </p:nvSpPr>
        <p:spPr>
          <a:xfrm>
            <a:off x="1418793" y="5932158"/>
            <a:ext cx="771957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15</a:t>
            </a:r>
            <a:endParaRPr b="1" sz="3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8" name="Google Shape;238;p15"/>
          <p:cNvSpPr txBox="1"/>
          <p:nvPr/>
        </p:nvSpPr>
        <p:spPr>
          <a:xfrm>
            <a:off x="2105024" y="5204242"/>
            <a:ext cx="7724775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Manba</a:t>
            </a: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: Вергазова О.Б.б Королев Е.А. Применение метода конечных элементов для решения технических задач. // Modern European       Researches. No2 (T.1) 2021. p.76-81. 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16"/>
          <p:cNvSpPr txBox="1"/>
          <p:nvPr>
            <p:ph type="title"/>
          </p:nvPr>
        </p:nvSpPr>
        <p:spPr>
          <a:xfrm>
            <a:off x="1047211" y="338659"/>
            <a:ext cx="5277407" cy="4801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55A11"/>
              </a:buClr>
              <a:buSzPts val="2800"/>
              <a:buFont typeface="Arial"/>
              <a:buNone/>
            </a:pPr>
            <a:r>
              <a:rPr b="1" lang="en-US" sz="28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  CEU: ishlash va kamchiliklar</a:t>
            </a:r>
            <a:endParaRPr sz="2800">
              <a:solidFill>
                <a:srgbClr val="C55A1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4" name="Google Shape;244;p16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45" name="Google Shape;245;p16"/>
          <p:cNvSpPr txBox="1"/>
          <p:nvPr/>
        </p:nvSpPr>
        <p:spPr>
          <a:xfrm>
            <a:off x="1038225" y="1046598"/>
            <a:ext cx="7886700" cy="37856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Ushbu afzalliklar turli xil muammolarni hal qilish (bir xil               differentsial   tenglamalar bilan tavsiflanishi sharti bilan)               uchun dasturlar yaratishga imkon beradi.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Cheklangan elementlar kamchiliklari: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algun Gothic"/>
              <a:buAutoNum type="arabicPeriod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Hisoblash dasturlarini tuzish va kompyuter texnologiyalaridan foydalanish zarurati, chunki MKE – ni </a:t>
            </a:r>
            <a:endParaRPr/>
          </a:p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ishlatishda hisob-kitoblar juda oddiy muammolarni hal qilishda ham qo'lda hisoblash uchun juda qiyin.</a:t>
            </a:r>
            <a:endParaRPr/>
          </a:p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2.  Murakkab muammolarni hal qilish uchun katta xotira   va tezlikka ega kompyuterlar talab qilinadi.</a:t>
            </a:r>
            <a:endParaRPr/>
          </a:p>
        </p:txBody>
      </p:sp>
      <p:sp>
        <p:nvSpPr>
          <p:cNvPr id="246" name="Google Shape;246;p16"/>
          <p:cNvSpPr txBox="1"/>
          <p:nvPr/>
        </p:nvSpPr>
        <p:spPr>
          <a:xfrm>
            <a:off x="1418793" y="5932158"/>
            <a:ext cx="876732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16</a:t>
            </a:r>
            <a:endParaRPr b="1" sz="3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7" name="Google Shape;247;p16"/>
          <p:cNvSpPr txBox="1"/>
          <p:nvPr/>
        </p:nvSpPr>
        <p:spPr>
          <a:xfrm>
            <a:off x="1114424" y="4908967"/>
            <a:ext cx="7724775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Manba</a:t>
            </a: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: Вергазова О.Б.б Королев Е.А. Применение метода конечных элементов для решения технических задач. // Modern European       Researches. No2 (T.1) 2021. p.76-81. 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17"/>
          <p:cNvSpPr txBox="1"/>
          <p:nvPr>
            <p:ph type="title"/>
          </p:nvPr>
        </p:nvSpPr>
        <p:spPr>
          <a:xfrm>
            <a:off x="1089105" y="348184"/>
            <a:ext cx="5138201" cy="4801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Font typeface="Arial"/>
              <a:buNone/>
            </a:pPr>
            <a:r>
              <a:rPr b="1" lang="en-US" sz="28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lang="en-US" sz="28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CEU va CET: nazariy asoslar</a:t>
            </a:r>
            <a:endParaRPr sz="2800">
              <a:solidFill>
                <a:srgbClr val="C55A1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3" name="Google Shape;253;p17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54" name="Google Shape;254;p17"/>
          <p:cNvSpPr txBox="1"/>
          <p:nvPr/>
        </p:nvSpPr>
        <p:spPr>
          <a:xfrm>
            <a:off x="1059429" y="979923"/>
            <a:ext cx="7903595" cy="37856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CEU / CET chuqur nazariy asoslarga ega va zamonaviy  ilmiy muammolarning keng doirasini hal qilish uchun         ishlatiladi. Masalan:</a:t>
            </a:r>
            <a:endParaRPr b="1"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66700" lvl="0" marL="2667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issiqlik tarqalishi, diffuziya, elektr maydonini taqsimlashning statsionar vazifalari, maydon nazariyasining boshqa vazifalari;</a:t>
            </a:r>
            <a:endParaRPr b="1"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66700" lvl="0" marL="2667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gidromexanikaning vazifalari (suyuklikni oqimi va                  naychalari);</a:t>
            </a:r>
            <a:endParaRPr b="1"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66700" lvl="0" marL="2667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samolyotlar, raketalar va turli fazoviy qobiqlarni loyihalashda yuzaga keladigan mexanika va kuch vazifalari.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5" name="Google Shape;255;p17"/>
          <p:cNvSpPr txBox="1"/>
          <p:nvPr/>
        </p:nvSpPr>
        <p:spPr>
          <a:xfrm>
            <a:off x="1409268" y="6027408"/>
            <a:ext cx="876732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17</a:t>
            </a:r>
            <a:endParaRPr b="1" sz="3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6" name="Google Shape;256;p17"/>
          <p:cNvSpPr txBox="1"/>
          <p:nvPr/>
        </p:nvSpPr>
        <p:spPr>
          <a:xfrm>
            <a:off x="1219199" y="5032792"/>
            <a:ext cx="7724775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Manba</a:t>
            </a: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: Вергазова О.Б.б Королев Е.А. Применение метода конечных элементов для решения технических задач. // Modern European Reserarches.No2 (T.1) 2021. p.76-81. 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18"/>
          <p:cNvSpPr txBox="1"/>
          <p:nvPr>
            <p:ph type="title"/>
          </p:nvPr>
        </p:nvSpPr>
        <p:spPr>
          <a:xfrm>
            <a:off x="1443382" y="348184"/>
            <a:ext cx="4783937" cy="4801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55A11"/>
              </a:buClr>
              <a:buSzPts val="2800"/>
              <a:buFont typeface="Arial"/>
              <a:buNone/>
            </a:pPr>
            <a:r>
              <a:rPr b="1" lang="en-US" sz="28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  CEU va CET: asosiy g'oya</a:t>
            </a:r>
            <a:endParaRPr sz="2800">
              <a:solidFill>
                <a:srgbClr val="C55A1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2" name="Google Shape;262;p18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63" name="Google Shape;263;p18"/>
          <p:cNvSpPr txBox="1"/>
          <p:nvPr/>
        </p:nvSpPr>
        <p:spPr>
          <a:xfrm>
            <a:off x="1145155" y="1046598"/>
            <a:ext cx="7713095" cy="41242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	CEU g'oyasi – har qanday doimiy ko’rsatkich (bosim, harorat, harakat va boshqalar) diskret model bilan yaqinlashtirish mumkin, bu                   cheklangan miqdordagi sub-maydonlarda               aniqlangan ko'p qismli-uzluksiz funktsiyalar             asosida qurilgan. </a:t>
            </a:r>
            <a:endParaRPr/>
          </a:p>
          <a:p>
            <a:pPr indent="0" lvl="0" marL="0" marR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	Shu qismli-uzluksiz funktsiyalar ko'rib chiqilayotgan mintaqaning cheklangan nuqtalarida  doimiy qiymat o’lchamlari bilan aniqlanadi. </a:t>
            </a:r>
            <a:endParaRPr/>
          </a:p>
        </p:txBody>
      </p:sp>
      <p:sp>
        <p:nvSpPr>
          <p:cNvPr id="264" name="Google Shape;264;p18"/>
          <p:cNvSpPr txBox="1"/>
          <p:nvPr/>
        </p:nvSpPr>
        <p:spPr>
          <a:xfrm>
            <a:off x="1571193" y="5875008"/>
            <a:ext cx="829107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18</a:t>
            </a:r>
            <a:endParaRPr b="1" sz="3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19"/>
          <p:cNvSpPr txBox="1"/>
          <p:nvPr>
            <p:ph type="title"/>
          </p:nvPr>
        </p:nvSpPr>
        <p:spPr>
          <a:xfrm>
            <a:off x="1466094" y="348184"/>
            <a:ext cx="4761240" cy="4801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55A11"/>
              </a:buClr>
              <a:buSzPts val="2800"/>
              <a:buFont typeface="Arial"/>
              <a:buNone/>
            </a:pPr>
            <a:r>
              <a:rPr b="1" lang="en-US" sz="28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  CEU: asosiy konseptsiya </a:t>
            </a:r>
            <a:endParaRPr sz="2800">
              <a:solidFill>
                <a:srgbClr val="C55A1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0" name="Google Shape;270;p19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71" name="Google Shape;271;p19"/>
          <p:cNvSpPr txBox="1"/>
          <p:nvPr/>
        </p:nvSpPr>
        <p:spPr>
          <a:xfrm>
            <a:off x="1038225" y="1046598"/>
            <a:ext cx="7886700" cy="440120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Cheklangan elementlar usulining asosiy kontseptsiyasi quyidagilardan iborat.</a:t>
            </a:r>
            <a:endParaRPr b="1"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66700" lvl="0" marL="2667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AutoNum type="arabicPeriod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Ko'rib chiqilayotgan hududda tugunlar deb nomlangan cheklangan sonly nuqtalar qayd etiladi.</a:t>
            </a:r>
            <a:endParaRPr b="1"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66700" lvl="0" marL="2667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AutoNum type="arabicPeriod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Har bir tugun nuqtasida doimiy qiymatning qiymati aniqlanishi kerak bo'lgan o'zgarish deb hisoblanadi.</a:t>
            </a:r>
            <a:endParaRPr b="1"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66700" lvl="0" marL="2667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AutoNum type="arabicPeriod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Ko'rib chiqilayotgan hudud elementlar deb nomlangan cheklangan sonly kichik sohalarga bo'linadi. Bunday elementlar tugun nuqtalariga ega va birgalikda mintaqaning shaklini taxmin qiladi.</a:t>
            </a:r>
            <a:endParaRPr b="1"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66700" lvl="0" marL="2667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AutoNum type="arabicPeriod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Uzluksiz qiymat har bir elementga polinom bilan yaqinlashadi, bu ushbu qiymatning tugun qiymatlari yordamida aniqlanadi. Har bir element uchun o'ziga xos polinom aniqlanadi, u element o'lchami bo'ylab qiymatning uzluksizligi saqlab qoladigan tarzda tanlanadi. Bunday polinom elementning funktsiyasi deb ham ataladi.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2" name="Google Shape;272;p19"/>
          <p:cNvSpPr txBox="1"/>
          <p:nvPr/>
        </p:nvSpPr>
        <p:spPr>
          <a:xfrm>
            <a:off x="1456893" y="5655933"/>
            <a:ext cx="943407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19</a:t>
            </a:r>
            <a:endParaRPr b="1" sz="3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20"/>
          <p:cNvSpPr txBox="1"/>
          <p:nvPr>
            <p:ph type="title"/>
          </p:nvPr>
        </p:nvSpPr>
        <p:spPr>
          <a:xfrm>
            <a:off x="2351434" y="348184"/>
            <a:ext cx="3677096" cy="4801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Font typeface="Arial"/>
              <a:buNone/>
            </a:pPr>
            <a:r>
              <a:rPr b="1" lang="en-US" sz="28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r>
              <a:rPr b="1" lang="en-US" sz="28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Umumiy FEA ilovalari</a:t>
            </a:r>
            <a:endParaRPr sz="2800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8" name="Google Shape;278;p20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79" name="Google Shape;279;p20"/>
          <p:cNvSpPr txBox="1"/>
          <p:nvPr/>
        </p:nvSpPr>
        <p:spPr>
          <a:xfrm>
            <a:off x="1163046" y="1304925"/>
            <a:ext cx="7713095" cy="36317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❖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Mexanika/Aerokosmik/Fuqarolik/Avtomobilsozlik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❖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Strukturaviy/Stress tahlili:</a:t>
            </a:r>
            <a:endParaRPr/>
          </a:p>
          <a:p>
            <a:pPr indent="-285750" lvl="0" marL="28575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Statik/dinamik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Chiziqli/nochiziqli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❖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Suyuqlik oqimi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❖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Issiqlik uzatish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❖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Elektromagnit maydonlar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❖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Tuproq mexanikasi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❖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Akustika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❖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Biomexanika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" name="Google Shape;280;p20"/>
          <p:cNvSpPr txBox="1"/>
          <p:nvPr/>
        </p:nvSpPr>
        <p:spPr>
          <a:xfrm>
            <a:off x="1591833" y="5893804"/>
            <a:ext cx="760842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20</a:t>
            </a:r>
            <a:endParaRPr b="1" sz="3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1" name="Google Shape;281;p20"/>
          <p:cNvSpPr txBox="1"/>
          <p:nvPr/>
        </p:nvSpPr>
        <p:spPr>
          <a:xfrm>
            <a:off x="1563258" y="5190133"/>
            <a:ext cx="7512908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Manba</a:t>
            </a: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: Bombace N. What are the applications of a finite element?           </a:t>
            </a:r>
            <a:r>
              <a:rPr lang="en-US" sz="1800" u="sng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https://www.quora.com/What-are-the-applications-of-a-finite-element</a:t>
            </a: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21"/>
          <p:cNvSpPr txBox="1"/>
          <p:nvPr>
            <p:ph type="title"/>
          </p:nvPr>
        </p:nvSpPr>
        <p:spPr>
          <a:xfrm>
            <a:off x="2430835" y="348184"/>
            <a:ext cx="3796488" cy="4801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55A11"/>
              </a:buClr>
              <a:buSzPts val="2800"/>
              <a:buFont typeface="Arial"/>
              <a:buNone/>
            </a:pPr>
            <a:r>
              <a:rPr b="1" lang="en-US" sz="28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  CET: Umumiy tartibi</a:t>
            </a:r>
            <a:endParaRPr sz="2800">
              <a:solidFill>
                <a:srgbClr val="C55A1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7" name="Google Shape;287;p21"/>
          <p:cNvSpPr txBox="1"/>
          <p:nvPr/>
        </p:nvSpPr>
        <p:spPr>
          <a:xfrm>
            <a:off x="1629933" y="5484229"/>
            <a:ext cx="817992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21</a:t>
            </a:r>
            <a:endParaRPr b="1" sz="3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8" name="Google Shape;288;p21"/>
          <p:cNvSpPr txBox="1"/>
          <p:nvPr/>
        </p:nvSpPr>
        <p:spPr>
          <a:xfrm>
            <a:off x="1038225" y="1043731"/>
            <a:ext cx="7565250" cy="34163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1. OLDINDAN ISHLOV BERISH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</a:t>
            </a: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Muammoning geometrik sohasini aniqlash.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- Foydalaniladigan element turilarni aniqlash.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- Elementlarning moddiy xususiyatlarini aniqlash.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- Elementlarning geometrik xususiyatlarini (uzunlik, maydon va   boshqalar) aniqlash.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- Element ulanishlarini aniqlash (modelni to’r).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- Jismoniy cheklovlarni (chegara shartlarini)                         aniqlash. Yuklarni aniqlash.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22"/>
          <p:cNvSpPr txBox="1"/>
          <p:nvPr>
            <p:ph type="title"/>
          </p:nvPr>
        </p:nvSpPr>
        <p:spPr>
          <a:xfrm>
            <a:off x="2530199" y="348184"/>
            <a:ext cx="3697101" cy="4801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Font typeface="Arial"/>
              <a:buNone/>
            </a:pPr>
            <a:r>
              <a:rPr b="1" lang="en-US" sz="28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lang="en-US" sz="28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CET: Umumiy tartibi</a:t>
            </a:r>
            <a:endParaRPr sz="2800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4" name="Google Shape;294;p22"/>
          <p:cNvSpPr txBox="1"/>
          <p:nvPr/>
        </p:nvSpPr>
        <p:spPr>
          <a:xfrm>
            <a:off x="1429908" y="6036679"/>
            <a:ext cx="798942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22</a:t>
            </a:r>
            <a:endParaRPr b="1" sz="3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5" name="Google Shape;295;p22"/>
          <p:cNvSpPr txBox="1"/>
          <p:nvPr/>
        </p:nvSpPr>
        <p:spPr>
          <a:xfrm>
            <a:off x="1038225" y="1043731"/>
            <a:ext cx="7753350" cy="489364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2. YECHIM</a:t>
            </a:r>
            <a:endParaRPr/>
          </a:p>
          <a:p>
            <a:pPr indent="-361950" lvl="0" marL="36195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asosiy maydon o'zgaruvchilari noma'lum qiymatlarini hisoblaydi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61950" lvl="0" marL="36195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hisoblangan qiymatlar - reaktsiya kuchlari, element      kuchlanishlari va issiqlik oqimi kabi qo'shimcha, olingan o'zgaruvchilarni hisoblash uchun orqaga almashtirish orqali ishlatiladi.</a:t>
            </a:r>
            <a:endParaRPr/>
          </a:p>
          <a:p>
            <a:pPr indent="-190500" lvl="0" marL="3429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1"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3. KEYINGI ISHLOV BERISH</a:t>
            </a:r>
            <a:endParaRPr/>
          </a:p>
          <a:p>
            <a:pPr indent="-361950" lvl="0" marL="36195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postprocessor dasturiy ta'minoti cheklangan                      elementlar yechimidan tanlangan natijalarni saralash, chop etish va chizish uchun ishlatiladigan murakkab        tartiblarni o'z ichiga oladi.</a:t>
            </a:r>
            <a:endParaRPr b="1"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23"/>
          <p:cNvSpPr txBox="1"/>
          <p:nvPr>
            <p:ph type="title"/>
          </p:nvPr>
        </p:nvSpPr>
        <p:spPr>
          <a:xfrm>
            <a:off x="4301790" y="348184"/>
            <a:ext cx="1487907" cy="4801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55A11"/>
              </a:buClr>
              <a:buSzPts val="2800"/>
              <a:buFont typeface="Arial"/>
              <a:buNone/>
            </a:pPr>
            <a:r>
              <a:rPr b="1" lang="en-US" sz="28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  Ob'ekt</a:t>
            </a:r>
            <a:endParaRPr b="1" sz="2800">
              <a:solidFill>
                <a:srgbClr val="C55A1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1" name="Google Shape;301;p23"/>
          <p:cNvSpPr txBox="1"/>
          <p:nvPr/>
        </p:nvSpPr>
        <p:spPr>
          <a:xfrm>
            <a:off x="2125233" y="6008104"/>
            <a:ext cx="903717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23</a:t>
            </a:r>
            <a:endParaRPr b="1" sz="3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2" name="Google Shape;302;p23"/>
          <p:cNvSpPr txBox="1"/>
          <p:nvPr/>
        </p:nvSpPr>
        <p:spPr>
          <a:xfrm>
            <a:off x="2025260" y="5247473"/>
            <a:ext cx="7512908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Manba</a:t>
            </a: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: Bombace N. What are the applications of a finite element?           </a:t>
            </a:r>
            <a:r>
              <a:rPr lang="en-US" sz="1800" u="sng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https://www.quora.com/What-are-the-applications-of-a-finite-element</a:t>
            </a: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303" name="Google Shape;303;p23"/>
          <p:cNvSpPr/>
          <p:nvPr/>
        </p:nvSpPr>
        <p:spPr>
          <a:xfrm>
            <a:off x="3094925" y="2224728"/>
            <a:ext cx="3962400" cy="2057400"/>
          </a:xfrm>
          <a:custGeom>
            <a:rect b="b" l="l" r="r" t="t"/>
            <a:pathLst>
              <a:path extrusionOk="0" h="2057400" w="3962400">
                <a:moveTo>
                  <a:pt x="3962400" y="2057400"/>
                </a:moveTo>
                <a:lnTo>
                  <a:pt x="2286000" y="0"/>
                </a:lnTo>
                <a:lnTo>
                  <a:pt x="1143000" y="0"/>
                </a:lnTo>
                <a:lnTo>
                  <a:pt x="0" y="2057400"/>
                </a:lnTo>
                <a:lnTo>
                  <a:pt x="2286000" y="2057400"/>
                </a:lnTo>
                <a:lnTo>
                  <a:pt x="3962400" y="2057400"/>
                </a:lnTo>
                <a:close/>
              </a:path>
            </a:pathLst>
          </a:custGeom>
          <a:solidFill>
            <a:srgbClr val="00CC99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7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24"/>
          <p:cNvSpPr txBox="1"/>
          <p:nvPr>
            <p:ph type="title"/>
          </p:nvPr>
        </p:nvSpPr>
        <p:spPr>
          <a:xfrm>
            <a:off x="3519517" y="348184"/>
            <a:ext cx="2509020" cy="5355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55A11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  Elementlar</a:t>
            </a:r>
            <a:endParaRPr b="1" sz="3200">
              <a:solidFill>
                <a:srgbClr val="C55A1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9" name="Google Shape;309;p24"/>
          <p:cNvSpPr txBox="1"/>
          <p:nvPr/>
        </p:nvSpPr>
        <p:spPr>
          <a:xfrm>
            <a:off x="2163333" y="6334780"/>
            <a:ext cx="894192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24</a:t>
            </a:r>
            <a:endParaRPr b="1" sz="3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0" name="Google Shape;310;p24"/>
          <p:cNvSpPr txBox="1"/>
          <p:nvPr/>
        </p:nvSpPr>
        <p:spPr>
          <a:xfrm>
            <a:off x="1957846" y="5617508"/>
            <a:ext cx="7512908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Manba</a:t>
            </a: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: Bombace N. What are the applications of a finite element?           </a:t>
            </a:r>
            <a:r>
              <a:rPr lang="en-US" sz="1800" u="sng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https://www.quora.com/What-are-the-applications-of-a-finite-element</a:t>
            </a: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grpSp>
        <p:nvGrpSpPr>
          <p:cNvPr id="311" name="Google Shape;311;p24"/>
          <p:cNvGrpSpPr/>
          <p:nvPr/>
        </p:nvGrpSpPr>
        <p:grpSpPr>
          <a:xfrm>
            <a:off x="2811779" y="2282455"/>
            <a:ext cx="3980687" cy="2089912"/>
            <a:chOff x="2506979" y="2654045"/>
            <a:chExt cx="3980687" cy="2089912"/>
          </a:xfrm>
        </p:grpSpPr>
        <p:sp>
          <p:nvSpPr>
            <p:cNvPr id="312" name="Google Shape;312;p24"/>
            <p:cNvSpPr/>
            <p:nvPr/>
          </p:nvSpPr>
          <p:spPr>
            <a:xfrm>
              <a:off x="2514599" y="2666999"/>
              <a:ext cx="2286000" cy="2057400"/>
            </a:xfrm>
            <a:custGeom>
              <a:rect b="b" l="l" r="r" t="t"/>
              <a:pathLst>
                <a:path extrusionOk="0" h="2057400" w="2286000">
                  <a:moveTo>
                    <a:pt x="2286000" y="2057400"/>
                  </a:moveTo>
                  <a:lnTo>
                    <a:pt x="1142999" y="0"/>
                  </a:lnTo>
                  <a:lnTo>
                    <a:pt x="0" y="2057400"/>
                  </a:lnTo>
                  <a:lnTo>
                    <a:pt x="2286000" y="2057400"/>
                  </a:lnTo>
                  <a:close/>
                </a:path>
              </a:pathLst>
            </a:custGeom>
            <a:solidFill>
              <a:srgbClr val="00CC99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endParaRPr>
            </a:p>
          </p:txBody>
        </p:sp>
        <p:sp>
          <p:nvSpPr>
            <p:cNvPr id="313" name="Google Shape;313;p24"/>
            <p:cNvSpPr/>
            <p:nvPr/>
          </p:nvSpPr>
          <p:spPr>
            <a:xfrm>
              <a:off x="2506979" y="2657855"/>
              <a:ext cx="2302510" cy="2072005"/>
            </a:xfrm>
            <a:custGeom>
              <a:rect b="b" l="l" r="r" t="t"/>
              <a:pathLst>
                <a:path extrusionOk="0" h="2072004" w="2302510">
                  <a:moveTo>
                    <a:pt x="2302002" y="2071877"/>
                  </a:moveTo>
                  <a:lnTo>
                    <a:pt x="1150619" y="0"/>
                  </a:lnTo>
                  <a:lnTo>
                    <a:pt x="0" y="2071877"/>
                  </a:lnTo>
                  <a:lnTo>
                    <a:pt x="7620" y="2071877"/>
                  </a:lnTo>
                  <a:lnTo>
                    <a:pt x="7620" y="2061971"/>
                  </a:lnTo>
                  <a:lnTo>
                    <a:pt x="16425" y="2061971"/>
                  </a:lnTo>
                  <a:lnTo>
                    <a:pt x="1146809" y="27279"/>
                  </a:lnTo>
                  <a:lnTo>
                    <a:pt x="1146809" y="12191"/>
                  </a:lnTo>
                  <a:lnTo>
                    <a:pt x="1155191" y="12191"/>
                  </a:lnTo>
                  <a:lnTo>
                    <a:pt x="1155191" y="27279"/>
                  </a:lnTo>
                  <a:lnTo>
                    <a:pt x="2285576" y="2061971"/>
                  </a:lnTo>
                  <a:lnTo>
                    <a:pt x="2293620" y="2061971"/>
                  </a:lnTo>
                  <a:lnTo>
                    <a:pt x="2293620" y="2071877"/>
                  </a:lnTo>
                  <a:lnTo>
                    <a:pt x="2302002" y="2071877"/>
                  </a:lnTo>
                  <a:close/>
                </a:path>
                <a:path extrusionOk="0" h="2072004" w="2302510">
                  <a:moveTo>
                    <a:pt x="16425" y="2061971"/>
                  </a:moveTo>
                  <a:lnTo>
                    <a:pt x="7620" y="2061971"/>
                  </a:lnTo>
                  <a:lnTo>
                    <a:pt x="12192" y="2069591"/>
                  </a:lnTo>
                  <a:lnTo>
                    <a:pt x="16425" y="2061971"/>
                  </a:lnTo>
                  <a:close/>
                </a:path>
                <a:path extrusionOk="0" h="2072004" w="2302510">
                  <a:moveTo>
                    <a:pt x="2293620" y="2071877"/>
                  </a:moveTo>
                  <a:lnTo>
                    <a:pt x="2293620" y="2061971"/>
                  </a:lnTo>
                  <a:lnTo>
                    <a:pt x="2289810" y="2069591"/>
                  </a:lnTo>
                  <a:lnTo>
                    <a:pt x="2285576" y="2061971"/>
                  </a:lnTo>
                  <a:lnTo>
                    <a:pt x="16425" y="2061971"/>
                  </a:lnTo>
                  <a:lnTo>
                    <a:pt x="12192" y="2069591"/>
                  </a:lnTo>
                  <a:lnTo>
                    <a:pt x="7620" y="2061971"/>
                  </a:lnTo>
                  <a:lnTo>
                    <a:pt x="7620" y="2071877"/>
                  </a:lnTo>
                  <a:lnTo>
                    <a:pt x="2293620" y="2071877"/>
                  </a:lnTo>
                  <a:close/>
                </a:path>
                <a:path extrusionOk="0" h="2072004" w="2302510">
                  <a:moveTo>
                    <a:pt x="1155191" y="12191"/>
                  </a:moveTo>
                  <a:lnTo>
                    <a:pt x="1146809" y="12191"/>
                  </a:lnTo>
                  <a:lnTo>
                    <a:pt x="1151000" y="19735"/>
                  </a:lnTo>
                  <a:lnTo>
                    <a:pt x="1155191" y="12191"/>
                  </a:lnTo>
                  <a:close/>
                </a:path>
                <a:path extrusionOk="0" h="2072004" w="2302510">
                  <a:moveTo>
                    <a:pt x="1151000" y="19735"/>
                  </a:moveTo>
                  <a:lnTo>
                    <a:pt x="1146809" y="12191"/>
                  </a:lnTo>
                  <a:lnTo>
                    <a:pt x="1146809" y="27279"/>
                  </a:lnTo>
                  <a:lnTo>
                    <a:pt x="1151000" y="19735"/>
                  </a:lnTo>
                  <a:close/>
                </a:path>
                <a:path extrusionOk="0" h="2072004" w="2302510">
                  <a:moveTo>
                    <a:pt x="1155191" y="27279"/>
                  </a:moveTo>
                  <a:lnTo>
                    <a:pt x="1155191" y="12191"/>
                  </a:lnTo>
                  <a:lnTo>
                    <a:pt x="1151000" y="19735"/>
                  </a:lnTo>
                  <a:lnTo>
                    <a:pt x="1155191" y="27279"/>
                  </a:lnTo>
                  <a:close/>
                </a:path>
                <a:path extrusionOk="0" h="2072004" w="2302510">
                  <a:moveTo>
                    <a:pt x="2293620" y="2061971"/>
                  </a:moveTo>
                  <a:lnTo>
                    <a:pt x="2285576" y="2061971"/>
                  </a:lnTo>
                  <a:lnTo>
                    <a:pt x="2289810" y="2069591"/>
                  </a:lnTo>
                  <a:lnTo>
                    <a:pt x="2293620" y="206197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endParaRPr>
            </a:p>
          </p:txBody>
        </p:sp>
        <p:sp>
          <p:nvSpPr>
            <p:cNvPr id="314" name="Google Shape;314;p24"/>
            <p:cNvSpPr/>
            <p:nvPr/>
          </p:nvSpPr>
          <p:spPr>
            <a:xfrm>
              <a:off x="4800600" y="2666999"/>
              <a:ext cx="1676400" cy="2057400"/>
            </a:xfrm>
            <a:custGeom>
              <a:rect b="b" l="l" r="r" t="t"/>
              <a:pathLst>
                <a:path extrusionOk="0" h="2057400" w="1676400">
                  <a:moveTo>
                    <a:pt x="1676400" y="2057400"/>
                  </a:moveTo>
                  <a:lnTo>
                    <a:pt x="0" y="0"/>
                  </a:lnTo>
                  <a:lnTo>
                    <a:pt x="0" y="2057400"/>
                  </a:lnTo>
                  <a:lnTo>
                    <a:pt x="1676400" y="2057400"/>
                  </a:lnTo>
                  <a:close/>
                </a:path>
              </a:pathLst>
            </a:custGeom>
            <a:solidFill>
              <a:srgbClr val="0000FF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endParaRPr>
            </a:p>
          </p:txBody>
        </p:sp>
        <p:sp>
          <p:nvSpPr>
            <p:cNvPr id="315" name="Google Shape;315;p24"/>
            <p:cNvSpPr/>
            <p:nvPr/>
          </p:nvSpPr>
          <p:spPr>
            <a:xfrm>
              <a:off x="4796027" y="2654045"/>
              <a:ext cx="1691639" cy="2075814"/>
            </a:xfrm>
            <a:custGeom>
              <a:rect b="b" l="l" r="r" t="t"/>
              <a:pathLst>
                <a:path extrusionOk="0" h="2075814" w="1691639">
                  <a:moveTo>
                    <a:pt x="1691639" y="2075688"/>
                  </a:moveTo>
                  <a:lnTo>
                    <a:pt x="0" y="0"/>
                  </a:lnTo>
                  <a:lnTo>
                    <a:pt x="0" y="2075688"/>
                  </a:lnTo>
                  <a:lnTo>
                    <a:pt x="1524" y="2075688"/>
                  </a:lnTo>
                  <a:lnTo>
                    <a:pt x="1523" y="16001"/>
                  </a:lnTo>
                  <a:lnTo>
                    <a:pt x="9905" y="12954"/>
                  </a:lnTo>
                  <a:lnTo>
                    <a:pt x="9905" y="26288"/>
                  </a:lnTo>
                  <a:lnTo>
                    <a:pt x="1671715" y="2065782"/>
                  </a:lnTo>
                  <a:lnTo>
                    <a:pt x="1680972" y="2065782"/>
                  </a:lnTo>
                  <a:lnTo>
                    <a:pt x="1680972" y="2075688"/>
                  </a:lnTo>
                  <a:lnTo>
                    <a:pt x="1691639" y="2075688"/>
                  </a:lnTo>
                  <a:close/>
                </a:path>
                <a:path extrusionOk="0" h="2075814" w="1691639">
                  <a:moveTo>
                    <a:pt x="9905" y="26288"/>
                  </a:moveTo>
                  <a:lnTo>
                    <a:pt x="9905" y="12954"/>
                  </a:lnTo>
                  <a:lnTo>
                    <a:pt x="1523" y="16001"/>
                  </a:lnTo>
                  <a:lnTo>
                    <a:pt x="9905" y="26288"/>
                  </a:lnTo>
                  <a:close/>
                </a:path>
                <a:path extrusionOk="0" h="2075814" w="1691639">
                  <a:moveTo>
                    <a:pt x="9906" y="2065782"/>
                  </a:moveTo>
                  <a:lnTo>
                    <a:pt x="9905" y="26288"/>
                  </a:lnTo>
                  <a:lnTo>
                    <a:pt x="1523" y="16001"/>
                  </a:lnTo>
                  <a:lnTo>
                    <a:pt x="1524" y="2075688"/>
                  </a:lnTo>
                  <a:lnTo>
                    <a:pt x="4572" y="2075688"/>
                  </a:lnTo>
                  <a:lnTo>
                    <a:pt x="4571" y="2065782"/>
                  </a:lnTo>
                  <a:lnTo>
                    <a:pt x="9906" y="2065782"/>
                  </a:lnTo>
                  <a:close/>
                </a:path>
                <a:path extrusionOk="0" h="2075814" w="1691639">
                  <a:moveTo>
                    <a:pt x="1680972" y="2075688"/>
                  </a:moveTo>
                  <a:lnTo>
                    <a:pt x="1680972" y="2065782"/>
                  </a:lnTo>
                  <a:lnTo>
                    <a:pt x="1677924" y="2073402"/>
                  </a:lnTo>
                  <a:lnTo>
                    <a:pt x="1671715" y="2065782"/>
                  </a:lnTo>
                  <a:lnTo>
                    <a:pt x="4571" y="2065782"/>
                  </a:lnTo>
                  <a:lnTo>
                    <a:pt x="9906" y="2070354"/>
                  </a:lnTo>
                  <a:lnTo>
                    <a:pt x="9906" y="2075688"/>
                  </a:lnTo>
                  <a:lnTo>
                    <a:pt x="1680972" y="2075688"/>
                  </a:lnTo>
                  <a:close/>
                </a:path>
                <a:path extrusionOk="0" h="2075814" w="1691639">
                  <a:moveTo>
                    <a:pt x="9906" y="2075688"/>
                  </a:moveTo>
                  <a:lnTo>
                    <a:pt x="9906" y="2070354"/>
                  </a:lnTo>
                  <a:lnTo>
                    <a:pt x="4571" y="2065782"/>
                  </a:lnTo>
                  <a:lnTo>
                    <a:pt x="4572" y="2075688"/>
                  </a:lnTo>
                  <a:lnTo>
                    <a:pt x="9906" y="2075688"/>
                  </a:lnTo>
                  <a:close/>
                </a:path>
                <a:path extrusionOk="0" h="2075814" w="1691639">
                  <a:moveTo>
                    <a:pt x="1680972" y="2065782"/>
                  </a:moveTo>
                  <a:lnTo>
                    <a:pt x="1671715" y="2065782"/>
                  </a:lnTo>
                  <a:lnTo>
                    <a:pt x="1677924" y="2073402"/>
                  </a:lnTo>
                  <a:lnTo>
                    <a:pt x="1680972" y="206578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endParaRPr>
            </a:p>
          </p:txBody>
        </p:sp>
        <p:sp>
          <p:nvSpPr>
            <p:cNvPr id="316" name="Google Shape;316;p24"/>
            <p:cNvSpPr/>
            <p:nvPr/>
          </p:nvSpPr>
          <p:spPr>
            <a:xfrm>
              <a:off x="3657599" y="2666999"/>
              <a:ext cx="1143000" cy="2057400"/>
            </a:xfrm>
            <a:custGeom>
              <a:rect b="b" l="l" r="r" t="t"/>
              <a:pathLst>
                <a:path extrusionOk="0" h="2057400" w="1143000">
                  <a:moveTo>
                    <a:pt x="1143000" y="2057400"/>
                  </a:moveTo>
                  <a:lnTo>
                    <a:pt x="1142999" y="0"/>
                  </a:lnTo>
                  <a:lnTo>
                    <a:pt x="0" y="0"/>
                  </a:lnTo>
                  <a:lnTo>
                    <a:pt x="1143000" y="2057400"/>
                  </a:lnTo>
                  <a:close/>
                </a:path>
              </a:pathLst>
            </a:custGeom>
            <a:solidFill>
              <a:srgbClr val="FF6600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endParaRPr>
            </a:p>
          </p:txBody>
        </p:sp>
        <p:sp>
          <p:nvSpPr>
            <p:cNvPr id="317" name="Google Shape;317;p24"/>
            <p:cNvSpPr/>
            <p:nvPr/>
          </p:nvSpPr>
          <p:spPr>
            <a:xfrm>
              <a:off x="3649979" y="2662427"/>
              <a:ext cx="1156335" cy="2081530"/>
            </a:xfrm>
            <a:custGeom>
              <a:rect b="b" l="l" r="r" t="t"/>
              <a:pathLst>
                <a:path extrusionOk="0" h="2081529" w="1156335">
                  <a:moveTo>
                    <a:pt x="1155954" y="2081022"/>
                  </a:moveTo>
                  <a:lnTo>
                    <a:pt x="1155954" y="0"/>
                  </a:lnTo>
                  <a:lnTo>
                    <a:pt x="0" y="0"/>
                  </a:lnTo>
                  <a:lnTo>
                    <a:pt x="7620" y="13718"/>
                  </a:lnTo>
                  <a:lnTo>
                    <a:pt x="7620" y="9906"/>
                  </a:lnTo>
                  <a:lnTo>
                    <a:pt x="12192" y="2286"/>
                  </a:lnTo>
                  <a:lnTo>
                    <a:pt x="16425" y="9906"/>
                  </a:lnTo>
                  <a:lnTo>
                    <a:pt x="1146048" y="9906"/>
                  </a:lnTo>
                  <a:lnTo>
                    <a:pt x="1146048" y="4572"/>
                  </a:lnTo>
                  <a:lnTo>
                    <a:pt x="1150620" y="9906"/>
                  </a:lnTo>
                  <a:lnTo>
                    <a:pt x="1150620" y="2051456"/>
                  </a:lnTo>
                  <a:lnTo>
                    <a:pt x="1155192" y="2059686"/>
                  </a:lnTo>
                  <a:lnTo>
                    <a:pt x="1155192" y="2079650"/>
                  </a:lnTo>
                  <a:lnTo>
                    <a:pt x="1155954" y="2081022"/>
                  </a:lnTo>
                  <a:close/>
                </a:path>
                <a:path extrusionOk="0" h="2081529" w="1156335">
                  <a:moveTo>
                    <a:pt x="16425" y="9906"/>
                  </a:moveTo>
                  <a:lnTo>
                    <a:pt x="12192" y="2286"/>
                  </a:lnTo>
                  <a:lnTo>
                    <a:pt x="7620" y="9906"/>
                  </a:lnTo>
                  <a:lnTo>
                    <a:pt x="16425" y="9906"/>
                  </a:lnTo>
                  <a:close/>
                </a:path>
                <a:path extrusionOk="0" h="2081529" w="1156335">
                  <a:moveTo>
                    <a:pt x="1155192" y="2059686"/>
                  </a:moveTo>
                  <a:lnTo>
                    <a:pt x="16425" y="9906"/>
                  </a:lnTo>
                  <a:lnTo>
                    <a:pt x="7620" y="9906"/>
                  </a:lnTo>
                  <a:lnTo>
                    <a:pt x="7620" y="13718"/>
                  </a:lnTo>
                  <a:lnTo>
                    <a:pt x="1146048" y="2063188"/>
                  </a:lnTo>
                  <a:lnTo>
                    <a:pt x="1146048" y="2061972"/>
                  </a:lnTo>
                  <a:lnTo>
                    <a:pt x="1155192" y="2059686"/>
                  </a:lnTo>
                  <a:close/>
                </a:path>
                <a:path extrusionOk="0" h="2081529" w="1156335">
                  <a:moveTo>
                    <a:pt x="1150620" y="9906"/>
                  </a:moveTo>
                  <a:lnTo>
                    <a:pt x="1146048" y="4572"/>
                  </a:lnTo>
                  <a:lnTo>
                    <a:pt x="1146048" y="9906"/>
                  </a:lnTo>
                  <a:lnTo>
                    <a:pt x="1150620" y="9906"/>
                  </a:lnTo>
                  <a:close/>
                </a:path>
                <a:path extrusionOk="0" h="2081529" w="1156335">
                  <a:moveTo>
                    <a:pt x="1150620" y="2051456"/>
                  </a:moveTo>
                  <a:lnTo>
                    <a:pt x="1150620" y="9906"/>
                  </a:lnTo>
                  <a:lnTo>
                    <a:pt x="1146048" y="9906"/>
                  </a:lnTo>
                  <a:lnTo>
                    <a:pt x="1146048" y="2043226"/>
                  </a:lnTo>
                  <a:lnTo>
                    <a:pt x="1150620" y="2051456"/>
                  </a:lnTo>
                  <a:close/>
                </a:path>
                <a:path extrusionOk="0" h="2081529" w="1156335">
                  <a:moveTo>
                    <a:pt x="1155192" y="2079650"/>
                  </a:moveTo>
                  <a:lnTo>
                    <a:pt x="1155192" y="2059686"/>
                  </a:lnTo>
                  <a:lnTo>
                    <a:pt x="1146048" y="2061972"/>
                  </a:lnTo>
                  <a:lnTo>
                    <a:pt x="1146048" y="2063188"/>
                  </a:lnTo>
                  <a:lnTo>
                    <a:pt x="1155192" y="207965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endParaRPr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25"/>
          <p:cNvSpPr txBox="1"/>
          <p:nvPr>
            <p:ph type="title"/>
          </p:nvPr>
        </p:nvSpPr>
        <p:spPr>
          <a:xfrm>
            <a:off x="3827288" y="348184"/>
            <a:ext cx="2400016" cy="4801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55A11"/>
              </a:buClr>
              <a:buSzPts val="2800"/>
              <a:buFont typeface="Arial"/>
              <a:buNone/>
            </a:pPr>
            <a:r>
              <a:rPr b="1" lang="en-US" sz="28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  TUGUNLAR</a:t>
            </a:r>
            <a:endParaRPr sz="2800">
              <a:solidFill>
                <a:srgbClr val="C55A1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3" name="Google Shape;323;p25"/>
          <p:cNvSpPr txBox="1"/>
          <p:nvPr/>
        </p:nvSpPr>
        <p:spPr>
          <a:xfrm>
            <a:off x="2347912" y="1389837"/>
            <a:ext cx="749617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Tugunlar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4" name="Google Shape;324;p25"/>
          <p:cNvSpPr txBox="1"/>
          <p:nvPr/>
        </p:nvSpPr>
        <p:spPr>
          <a:xfrm>
            <a:off x="1115583" y="6211669"/>
            <a:ext cx="722742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25</a:t>
            </a:r>
            <a:endParaRPr b="1"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5" name="Google Shape;325;p25"/>
          <p:cNvSpPr txBox="1"/>
          <p:nvPr/>
        </p:nvSpPr>
        <p:spPr>
          <a:xfrm>
            <a:off x="1757821" y="5722283"/>
            <a:ext cx="7512908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Manba</a:t>
            </a: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: Bombace N. What are the applications of a finite element?           </a:t>
            </a:r>
            <a:r>
              <a:rPr lang="en-US" sz="1800" u="sng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https://www.quora.com/What-are-the-applications-of-a-finite-element</a:t>
            </a: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grpSp>
        <p:nvGrpSpPr>
          <p:cNvPr id="326" name="Google Shape;326;p25"/>
          <p:cNvGrpSpPr/>
          <p:nvPr/>
        </p:nvGrpSpPr>
        <p:grpSpPr>
          <a:xfrm>
            <a:off x="2747125" y="2052868"/>
            <a:ext cx="3980687" cy="2418080"/>
            <a:chOff x="2506979" y="2486977"/>
            <a:chExt cx="3980687" cy="2418080"/>
          </a:xfrm>
        </p:grpSpPr>
        <p:sp>
          <p:nvSpPr>
            <p:cNvPr id="327" name="Google Shape;327;p25"/>
            <p:cNvSpPr/>
            <p:nvPr/>
          </p:nvSpPr>
          <p:spPr>
            <a:xfrm>
              <a:off x="2514599" y="2667000"/>
              <a:ext cx="2286000" cy="2057400"/>
            </a:xfrm>
            <a:custGeom>
              <a:rect b="b" l="l" r="r" t="t"/>
              <a:pathLst>
                <a:path extrusionOk="0" h="2057400" w="2286000">
                  <a:moveTo>
                    <a:pt x="2286000" y="2057400"/>
                  </a:moveTo>
                  <a:lnTo>
                    <a:pt x="1142999" y="0"/>
                  </a:lnTo>
                  <a:lnTo>
                    <a:pt x="0" y="2057400"/>
                  </a:lnTo>
                  <a:lnTo>
                    <a:pt x="2286000" y="2057400"/>
                  </a:lnTo>
                  <a:close/>
                </a:path>
              </a:pathLst>
            </a:custGeom>
            <a:solidFill>
              <a:srgbClr val="00CC99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endParaRPr>
            </a:p>
          </p:txBody>
        </p:sp>
        <p:sp>
          <p:nvSpPr>
            <p:cNvPr id="328" name="Google Shape;328;p25"/>
            <p:cNvSpPr/>
            <p:nvPr/>
          </p:nvSpPr>
          <p:spPr>
            <a:xfrm>
              <a:off x="2506979" y="2657856"/>
              <a:ext cx="2302510" cy="2072005"/>
            </a:xfrm>
            <a:custGeom>
              <a:rect b="b" l="l" r="r" t="t"/>
              <a:pathLst>
                <a:path extrusionOk="0" h="2072004" w="2302510">
                  <a:moveTo>
                    <a:pt x="2302002" y="2071877"/>
                  </a:moveTo>
                  <a:lnTo>
                    <a:pt x="1150619" y="0"/>
                  </a:lnTo>
                  <a:lnTo>
                    <a:pt x="0" y="2071877"/>
                  </a:lnTo>
                  <a:lnTo>
                    <a:pt x="7620" y="2071877"/>
                  </a:lnTo>
                  <a:lnTo>
                    <a:pt x="7620" y="2061971"/>
                  </a:lnTo>
                  <a:lnTo>
                    <a:pt x="16425" y="2061971"/>
                  </a:lnTo>
                  <a:lnTo>
                    <a:pt x="1146809" y="27279"/>
                  </a:lnTo>
                  <a:lnTo>
                    <a:pt x="1146809" y="12191"/>
                  </a:lnTo>
                  <a:lnTo>
                    <a:pt x="1155191" y="12191"/>
                  </a:lnTo>
                  <a:lnTo>
                    <a:pt x="1155191" y="27279"/>
                  </a:lnTo>
                  <a:lnTo>
                    <a:pt x="2285576" y="2061971"/>
                  </a:lnTo>
                  <a:lnTo>
                    <a:pt x="2293620" y="2061971"/>
                  </a:lnTo>
                  <a:lnTo>
                    <a:pt x="2293620" y="2071877"/>
                  </a:lnTo>
                  <a:lnTo>
                    <a:pt x="2302002" y="2071877"/>
                  </a:lnTo>
                  <a:close/>
                </a:path>
                <a:path extrusionOk="0" h="2072004" w="2302510">
                  <a:moveTo>
                    <a:pt x="16425" y="2061971"/>
                  </a:moveTo>
                  <a:lnTo>
                    <a:pt x="7620" y="2061971"/>
                  </a:lnTo>
                  <a:lnTo>
                    <a:pt x="12192" y="2069591"/>
                  </a:lnTo>
                  <a:lnTo>
                    <a:pt x="16425" y="2061971"/>
                  </a:lnTo>
                  <a:close/>
                </a:path>
                <a:path extrusionOk="0" h="2072004" w="2302510">
                  <a:moveTo>
                    <a:pt x="2293620" y="2071877"/>
                  </a:moveTo>
                  <a:lnTo>
                    <a:pt x="2293620" y="2061971"/>
                  </a:lnTo>
                  <a:lnTo>
                    <a:pt x="2289810" y="2069591"/>
                  </a:lnTo>
                  <a:lnTo>
                    <a:pt x="2285576" y="2061971"/>
                  </a:lnTo>
                  <a:lnTo>
                    <a:pt x="16425" y="2061971"/>
                  </a:lnTo>
                  <a:lnTo>
                    <a:pt x="12192" y="2069591"/>
                  </a:lnTo>
                  <a:lnTo>
                    <a:pt x="7620" y="2061971"/>
                  </a:lnTo>
                  <a:lnTo>
                    <a:pt x="7620" y="2071877"/>
                  </a:lnTo>
                  <a:lnTo>
                    <a:pt x="2293620" y="2071877"/>
                  </a:lnTo>
                  <a:close/>
                </a:path>
                <a:path extrusionOk="0" h="2072004" w="2302510">
                  <a:moveTo>
                    <a:pt x="1155191" y="12191"/>
                  </a:moveTo>
                  <a:lnTo>
                    <a:pt x="1146809" y="12191"/>
                  </a:lnTo>
                  <a:lnTo>
                    <a:pt x="1151000" y="19735"/>
                  </a:lnTo>
                  <a:lnTo>
                    <a:pt x="1155191" y="12191"/>
                  </a:lnTo>
                  <a:close/>
                </a:path>
                <a:path extrusionOk="0" h="2072004" w="2302510">
                  <a:moveTo>
                    <a:pt x="1151000" y="19735"/>
                  </a:moveTo>
                  <a:lnTo>
                    <a:pt x="1146809" y="12191"/>
                  </a:lnTo>
                  <a:lnTo>
                    <a:pt x="1146809" y="27279"/>
                  </a:lnTo>
                  <a:lnTo>
                    <a:pt x="1151000" y="19735"/>
                  </a:lnTo>
                  <a:close/>
                </a:path>
                <a:path extrusionOk="0" h="2072004" w="2302510">
                  <a:moveTo>
                    <a:pt x="1155191" y="27279"/>
                  </a:moveTo>
                  <a:lnTo>
                    <a:pt x="1155191" y="12191"/>
                  </a:lnTo>
                  <a:lnTo>
                    <a:pt x="1151000" y="19735"/>
                  </a:lnTo>
                  <a:lnTo>
                    <a:pt x="1155191" y="27279"/>
                  </a:lnTo>
                  <a:close/>
                </a:path>
                <a:path extrusionOk="0" h="2072004" w="2302510">
                  <a:moveTo>
                    <a:pt x="2293620" y="2061971"/>
                  </a:moveTo>
                  <a:lnTo>
                    <a:pt x="2285576" y="2061971"/>
                  </a:lnTo>
                  <a:lnTo>
                    <a:pt x="2289810" y="2069591"/>
                  </a:lnTo>
                  <a:lnTo>
                    <a:pt x="2293620" y="206197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endParaRPr>
            </a:p>
          </p:txBody>
        </p:sp>
        <p:sp>
          <p:nvSpPr>
            <p:cNvPr id="329" name="Google Shape;329;p25"/>
            <p:cNvSpPr/>
            <p:nvPr/>
          </p:nvSpPr>
          <p:spPr>
            <a:xfrm>
              <a:off x="4800600" y="2667000"/>
              <a:ext cx="1676400" cy="2057400"/>
            </a:xfrm>
            <a:custGeom>
              <a:rect b="b" l="l" r="r" t="t"/>
              <a:pathLst>
                <a:path extrusionOk="0" h="2057400" w="1676400">
                  <a:moveTo>
                    <a:pt x="1676400" y="2057400"/>
                  </a:moveTo>
                  <a:lnTo>
                    <a:pt x="0" y="0"/>
                  </a:lnTo>
                  <a:lnTo>
                    <a:pt x="0" y="2057400"/>
                  </a:lnTo>
                  <a:lnTo>
                    <a:pt x="1676400" y="2057400"/>
                  </a:lnTo>
                  <a:close/>
                </a:path>
              </a:pathLst>
            </a:custGeom>
            <a:solidFill>
              <a:srgbClr val="0000FF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endParaRPr>
            </a:p>
          </p:txBody>
        </p:sp>
        <p:sp>
          <p:nvSpPr>
            <p:cNvPr id="330" name="Google Shape;330;p25"/>
            <p:cNvSpPr/>
            <p:nvPr/>
          </p:nvSpPr>
          <p:spPr>
            <a:xfrm>
              <a:off x="4796027" y="2654046"/>
              <a:ext cx="1691639" cy="2075814"/>
            </a:xfrm>
            <a:custGeom>
              <a:rect b="b" l="l" r="r" t="t"/>
              <a:pathLst>
                <a:path extrusionOk="0" h="2075814" w="1691639">
                  <a:moveTo>
                    <a:pt x="1691639" y="2075688"/>
                  </a:moveTo>
                  <a:lnTo>
                    <a:pt x="0" y="0"/>
                  </a:lnTo>
                  <a:lnTo>
                    <a:pt x="0" y="2075688"/>
                  </a:lnTo>
                  <a:lnTo>
                    <a:pt x="1524" y="2075688"/>
                  </a:lnTo>
                  <a:lnTo>
                    <a:pt x="1523" y="16001"/>
                  </a:lnTo>
                  <a:lnTo>
                    <a:pt x="9905" y="12954"/>
                  </a:lnTo>
                  <a:lnTo>
                    <a:pt x="9905" y="26288"/>
                  </a:lnTo>
                  <a:lnTo>
                    <a:pt x="1671715" y="2065782"/>
                  </a:lnTo>
                  <a:lnTo>
                    <a:pt x="1680972" y="2065782"/>
                  </a:lnTo>
                  <a:lnTo>
                    <a:pt x="1680972" y="2075688"/>
                  </a:lnTo>
                  <a:lnTo>
                    <a:pt x="1691639" y="2075688"/>
                  </a:lnTo>
                  <a:close/>
                </a:path>
                <a:path extrusionOk="0" h="2075814" w="1691639">
                  <a:moveTo>
                    <a:pt x="9905" y="26288"/>
                  </a:moveTo>
                  <a:lnTo>
                    <a:pt x="9905" y="12954"/>
                  </a:lnTo>
                  <a:lnTo>
                    <a:pt x="1523" y="16001"/>
                  </a:lnTo>
                  <a:lnTo>
                    <a:pt x="9905" y="26288"/>
                  </a:lnTo>
                  <a:close/>
                </a:path>
                <a:path extrusionOk="0" h="2075814" w="1691639">
                  <a:moveTo>
                    <a:pt x="9906" y="2065782"/>
                  </a:moveTo>
                  <a:lnTo>
                    <a:pt x="9905" y="26288"/>
                  </a:lnTo>
                  <a:lnTo>
                    <a:pt x="1523" y="16001"/>
                  </a:lnTo>
                  <a:lnTo>
                    <a:pt x="1524" y="2075688"/>
                  </a:lnTo>
                  <a:lnTo>
                    <a:pt x="4572" y="2075688"/>
                  </a:lnTo>
                  <a:lnTo>
                    <a:pt x="4571" y="2065782"/>
                  </a:lnTo>
                  <a:lnTo>
                    <a:pt x="9906" y="2065782"/>
                  </a:lnTo>
                  <a:close/>
                </a:path>
                <a:path extrusionOk="0" h="2075814" w="1691639">
                  <a:moveTo>
                    <a:pt x="1680972" y="2075688"/>
                  </a:moveTo>
                  <a:lnTo>
                    <a:pt x="1680972" y="2065782"/>
                  </a:lnTo>
                  <a:lnTo>
                    <a:pt x="1677924" y="2073402"/>
                  </a:lnTo>
                  <a:lnTo>
                    <a:pt x="1671715" y="2065782"/>
                  </a:lnTo>
                  <a:lnTo>
                    <a:pt x="4571" y="2065782"/>
                  </a:lnTo>
                  <a:lnTo>
                    <a:pt x="9906" y="2070354"/>
                  </a:lnTo>
                  <a:lnTo>
                    <a:pt x="9906" y="2075688"/>
                  </a:lnTo>
                  <a:lnTo>
                    <a:pt x="1680972" y="2075688"/>
                  </a:lnTo>
                  <a:close/>
                </a:path>
                <a:path extrusionOk="0" h="2075814" w="1691639">
                  <a:moveTo>
                    <a:pt x="9906" y="2075688"/>
                  </a:moveTo>
                  <a:lnTo>
                    <a:pt x="9906" y="2070354"/>
                  </a:lnTo>
                  <a:lnTo>
                    <a:pt x="4571" y="2065782"/>
                  </a:lnTo>
                  <a:lnTo>
                    <a:pt x="4572" y="2075688"/>
                  </a:lnTo>
                  <a:lnTo>
                    <a:pt x="9906" y="2075688"/>
                  </a:lnTo>
                  <a:close/>
                </a:path>
                <a:path extrusionOk="0" h="2075814" w="1691639">
                  <a:moveTo>
                    <a:pt x="1680972" y="2065782"/>
                  </a:moveTo>
                  <a:lnTo>
                    <a:pt x="1671715" y="2065782"/>
                  </a:lnTo>
                  <a:lnTo>
                    <a:pt x="1677924" y="2073402"/>
                  </a:lnTo>
                  <a:lnTo>
                    <a:pt x="1680972" y="206578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endParaRPr>
            </a:p>
          </p:txBody>
        </p:sp>
        <p:sp>
          <p:nvSpPr>
            <p:cNvPr id="331" name="Google Shape;331;p25"/>
            <p:cNvSpPr/>
            <p:nvPr/>
          </p:nvSpPr>
          <p:spPr>
            <a:xfrm>
              <a:off x="3657599" y="2667000"/>
              <a:ext cx="1143000" cy="2057400"/>
            </a:xfrm>
            <a:custGeom>
              <a:rect b="b" l="l" r="r" t="t"/>
              <a:pathLst>
                <a:path extrusionOk="0" h="2057400" w="1143000">
                  <a:moveTo>
                    <a:pt x="1143000" y="2057400"/>
                  </a:moveTo>
                  <a:lnTo>
                    <a:pt x="1142999" y="0"/>
                  </a:lnTo>
                  <a:lnTo>
                    <a:pt x="0" y="0"/>
                  </a:lnTo>
                  <a:lnTo>
                    <a:pt x="1143000" y="2057400"/>
                  </a:lnTo>
                  <a:close/>
                </a:path>
              </a:pathLst>
            </a:custGeom>
            <a:solidFill>
              <a:srgbClr val="FF6600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endParaRPr>
            </a:p>
          </p:txBody>
        </p:sp>
        <p:sp>
          <p:nvSpPr>
            <p:cNvPr id="332" name="Google Shape;332;p25"/>
            <p:cNvSpPr/>
            <p:nvPr/>
          </p:nvSpPr>
          <p:spPr>
            <a:xfrm>
              <a:off x="3649979" y="2662428"/>
              <a:ext cx="1156335" cy="2081530"/>
            </a:xfrm>
            <a:custGeom>
              <a:rect b="b" l="l" r="r" t="t"/>
              <a:pathLst>
                <a:path extrusionOk="0" h="2081529" w="1156335">
                  <a:moveTo>
                    <a:pt x="1155954" y="2081022"/>
                  </a:moveTo>
                  <a:lnTo>
                    <a:pt x="1155954" y="0"/>
                  </a:lnTo>
                  <a:lnTo>
                    <a:pt x="0" y="0"/>
                  </a:lnTo>
                  <a:lnTo>
                    <a:pt x="7620" y="13718"/>
                  </a:lnTo>
                  <a:lnTo>
                    <a:pt x="7620" y="9906"/>
                  </a:lnTo>
                  <a:lnTo>
                    <a:pt x="12192" y="2286"/>
                  </a:lnTo>
                  <a:lnTo>
                    <a:pt x="16425" y="9906"/>
                  </a:lnTo>
                  <a:lnTo>
                    <a:pt x="1146048" y="9906"/>
                  </a:lnTo>
                  <a:lnTo>
                    <a:pt x="1146048" y="4572"/>
                  </a:lnTo>
                  <a:lnTo>
                    <a:pt x="1150620" y="9906"/>
                  </a:lnTo>
                  <a:lnTo>
                    <a:pt x="1150620" y="2051456"/>
                  </a:lnTo>
                  <a:lnTo>
                    <a:pt x="1155192" y="2059686"/>
                  </a:lnTo>
                  <a:lnTo>
                    <a:pt x="1155192" y="2079650"/>
                  </a:lnTo>
                  <a:lnTo>
                    <a:pt x="1155954" y="2081022"/>
                  </a:lnTo>
                  <a:close/>
                </a:path>
                <a:path extrusionOk="0" h="2081529" w="1156335">
                  <a:moveTo>
                    <a:pt x="16425" y="9906"/>
                  </a:moveTo>
                  <a:lnTo>
                    <a:pt x="12192" y="2286"/>
                  </a:lnTo>
                  <a:lnTo>
                    <a:pt x="7620" y="9906"/>
                  </a:lnTo>
                  <a:lnTo>
                    <a:pt x="16425" y="9906"/>
                  </a:lnTo>
                  <a:close/>
                </a:path>
                <a:path extrusionOk="0" h="2081529" w="1156335">
                  <a:moveTo>
                    <a:pt x="1155192" y="2059686"/>
                  </a:moveTo>
                  <a:lnTo>
                    <a:pt x="16425" y="9906"/>
                  </a:lnTo>
                  <a:lnTo>
                    <a:pt x="7620" y="9906"/>
                  </a:lnTo>
                  <a:lnTo>
                    <a:pt x="7620" y="13718"/>
                  </a:lnTo>
                  <a:lnTo>
                    <a:pt x="1146048" y="2063188"/>
                  </a:lnTo>
                  <a:lnTo>
                    <a:pt x="1146048" y="2061972"/>
                  </a:lnTo>
                  <a:lnTo>
                    <a:pt x="1155192" y="2059686"/>
                  </a:lnTo>
                  <a:close/>
                </a:path>
                <a:path extrusionOk="0" h="2081529" w="1156335">
                  <a:moveTo>
                    <a:pt x="1150620" y="9906"/>
                  </a:moveTo>
                  <a:lnTo>
                    <a:pt x="1146048" y="4572"/>
                  </a:lnTo>
                  <a:lnTo>
                    <a:pt x="1146048" y="9906"/>
                  </a:lnTo>
                  <a:lnTo>
                    <a:pt x="1150620" y="9906"/>
                  </a:lnTo>
                  <a:close/>
                </a:path>
                <a:path extrusionOk="0" h="2081529" w="1156335">
                  <a:moveTo>
                    <a:pt x="1150620" y="2051456"/>
                  </a:moveTo>
                  <a:lnTo>
                    <a:pt x="1150620" y="9906"/>
                  </a:lnTo>
                  <a:lnTo>
                    <a:pt x="1146048" y="9906"/>
                  </a:lnTo>
                  <a:lnTo>
                    <a:pt x="1146048" y="2043226"/>
                  </a:lnTo>
                  <a:lnTo>
                    <a:pt x="1150620" y="2051456"/>
                  </a:lnTo>
                  <a:close/>
                </a:path>
                <a:path extrusionOk="0" h="2081529" w="1156335">
                  <a:moveTo>
                    <a:pt x="1155192" y="2079650"/>
                  </a:moveTo>
                  <a:lnTo>
                    <a:pt x="1155192" y="2059686"/>
                  </a:lnTo>
                  <a:lnTo>
                    <a:pt x="1146048" y="2061972"/>
                  </a:lnTo>
                  <a:lnTo>
                    <a:pt x="1146048" y="2063188"/>
                  </a:lnTo>
                  <a:lnTo>
                    <a:pt x="1155192" y="207965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endParaRPr>
            </a:p>
          </p:txBody>
        </p:sp>
        <p:sp>
          <p:nvSpPr>
            <p:cNvPr id="333" name="Google Shape;333;p25"/>
            <p:cNvSpPr/>
            <p:nvPr/>
          </p:nvSpPr>
          <p:spPr>
            <a:xfrm>
              <a:off x="3400806" y="2486977"/>
              <a:ext cx="1581150" cy="2418080"/>
            </a:xfrm>
            <a:custGeom>
              <a:rect b="b" l="l" r="r" t="t"/>
              <a:pathLst>
                <a:path extrusionOk="0" h="2418079" w="1581150">
                  <a:moveTo>
                    <a:pt x="438150" y="207454"/>
                  </a:moveTo>
                  <a:lnTo>
                    <a:pt x="426720" y="154876"/>
                  </a:lnTo>
                  <a:lnTo>
                    <a:pt x="412750" y="118567"/>
                  </a:lnTo>
                  <a:lnTo>
                    <a:pt x="393700" y="87096"/>
                  </a:lnTo>
                  <a:lnTo>
                    <a:pt x="381000" y="72313"/>
                  </a:lnTo>
                  <a:lnTo>
                    <a:pt x="381000" y="211264"/>
                  </a:lnTo>
                  <a:lnTo>
                    <a:pt x="381000" y="225742"/>
                  </a:lnTo>
                  <a:lnTo>
                    <a:pt x="379730" y="235648"/>
                  </a:lnTo>
                  <a:lnTo>
                    <a:pt x="379730" y="234124"/>
                  </a:lnTo>
                  <a:lnTo>
                    <a:pt x="378460" y="244030"/>
                  </a:lnTo>
                  <a:lnTo>
                    <a:pt x="378460" y="242506"/>
                  </a:lnTo>
                  <a:lnTo>
                    <a:pt x="377190" y="251650"/>
                  </a:lnTo>
                  <a:lnTo>
                    <a:pt x="377190" y="250126"/>
                  </a:lnTo>
                  <a:lnTo>
                    <a:pt x="374650" y="259270"/>
                  </a:lnTo>
                  <a:lnTo>
                    <a:pt x="375920" y="258508"/>
                  </a:lnTo>
                  <a:lnTo>
                    <a:pt x="373380" y="267652"/>
                  </a:lnTo>
                  <a:lnTo>
                    <a:pt x="373380" y="266128"/>
                  </a:lnTo>
                  <a:lnTo>
                    <a:pt x="370840" y="274510"/>
                  </a:lnTo>
                  <a:lnTo>
                    <a:pt x="370840" y="273748"/>
                  </a:lnTo>
                  <a:lnTo>
                    <a:pt x="367030" y="282130"/>
                  </a:lnTo>
                  <a:lnTo>
                    <a:pt x="368300" y="280606"/>
                  </a:lnTo>
                  <a:lnTo>
                    <a:pt x="364490" y="289750"/>
                  </a:lnTo>
                  <a:lnTo>
                    <a:pt x="365760" y="288226"/>
                  </a:lnTo>
                  <a:lnTo>
                    <a:pt x="360680" y="295846"/>
                  </a:lnTo>
                  <a:lnTo>
                    <a:pt x="361950" y="295084"/>
                  </a:lnTo>
                  <a:lnTo>
                    <a:pt x="356870" y="303466"/>
                  </a:lnTo>
                  <a:lnTo>
                    <a:pt x="351790" y="309562"/>
                  </a:lnTo>
                  <a:lnTo>
                    <a:pt x="353060" y="308800"/>
                  </a:lnTo>
                  <a:lnTo>
                    <a:pt x="347980" y="315658"/>
                  </a:lnTo>
                  <a:lnTo>
                    <a:pt x="347980" y="314896"/>
                  </a:lnTo>
                  <a:lnTo>
                    <a:pt x="342900" y="321754"/>
                  </a:lnTo>
                  <a:lnTo>
                    <a:pt x="344170" y="320992"/>
                  </a:lnTo>
                  <a:lnTo>
                    <a:pt x="337820" y="327850"/>
                  </a:lnTo>
                  <a:lnTo>
                    <a:pt x="339090" y="327088"/>
                  </a:lnTo>
                  <a:lnTo>
                    <a:pt x="332740" y="333184"/>
                  </a:lnTo>
                  <a:lnTo>
                    <a:pt x="332740" y="332422"/>
                  </a:lnTo>
                  <a:lnTo>
                    <a:pt x="327660" y="338518"/>
                  </a:lnTo>
                  <a:lnTo>
                    <a:pt x="327660" y="337756"/>
                  </a:lnTo>
                  <a:lnTo>
                    <a:pt x="321310" y="343852"/>
                  </a:lnTo>
                  <a:lnTo>
                    <a:pt x="321310" y="343090"/>
                  </a:lnTo>
                  <a:lnTo>
                    <a:pt x="314960" y="348424"/>
                  </a:lnTo>
                  <a:lnTo>
                    <a:pt x="316230" y="347662"/>
                  </a:lnTo>
                  <a:lnTo>
                    <a:pt x="308610" y="352996"/>
                  </a:lnTo>
                  <a:lnTo>
                    <a:pt x="309880" y="352234"/>
                  </a:lnTo>
                  <a:lnTo>
                    <a:pt x="302844" y="357162"/>
                  </a:lnTo>
                  <a:lnTo>
                    <a:pt x="302260" y="357466"/>
                  </a:lnTo>
                  <a:lnTo>
                    <a:pt x="294640" y="361378"/>
                  </a:lnTo>
                  <a:lnTo>
                    <a:pt x="289560" y="364426"/>
                  </a:lnTo>
                  <a:lnTo>
                    <a:pt x="280670" y="368236"/>
                  </a:lnTo>
                  <a:lnTo>
                    <a:pt x="281940" y="367474"/>
                  </a:lnTo>
                  <a:lnTo>
                    <a:pt x="266700" y="373570"/>
                  </a:lnTo>
                  <a:lnTo>
                    <a:pt x="267970" y="372808"/>
                  </a:lnTo>
                  <a:lnTo>
                    <a:pt x="259080" y="375856"/>
                  </a:lnTo>
                  <a:lnTo>
                    <a:pt x="259080" y="375094"/>
                  </a:lnTo>
                  <a:lnTo>
                    <a:pt x="250190" y="377380"/>
                  </a:lnTo>
                  <a:lnTo>
                    <a:pt x="251460" y="376618"/>
                  </a:lnTo>
                  <a:lnTo>
                    <a:pt x="242570" y="378904"/>
                  </a:lnTo>
                  <a:lnTo>
                    <a:pt x="243840" y="378142"/>
                  </a:lnTo>
                  <a:lnTo>
                    <a:pt x="233680" y="379666"/>
                  </a:lnTo>
                  <a:lnTo>
                    <a:pt x="236220" y="379666"/>
                  </a:lnTo>
                  <a:lnTo>
                    <a:pt x="226060" y="380428"/>
                  </a:lnTo>
                  <a:lnTo>
                    <a:pt x="210820" y="380428"/>
                  </a:lnTo>
                  <a:lnTo>
                    <a:pt x="209550" y="380326"/>
                  </a:lnTo>
                  <a:lnTo>
                    <a:pt x="201930" y="379666"/>
                  </a:lnTo>
                  <a:lnTo>
                    <a:pt x="203200" y="379666"/>
                  </a:lnTo>
                  <a:lnTo>
                    <a:pt x="193040" y="378142"/>
                  </a:lnTo>
                  <a:lnTo>
                    <a:pt x="194310" y="378904"/>
                  </a:lnTo>
                  <a:lnTo>
                    <a:pt x="185420" y="376618"/>
                  </a:lnTo>
                  <a:lnTo>
                    <a:pt x="186690" y="377380"/>
                  </a:lnTo>
                  <a:lnTo>
                    <a:pt x="176530" y="375094"/>
                  </a:lnTo>
                  <a:lnTo>
                    <a:pt x="171450" y="373570"/>
                  </a:lnTo>
                  <a:lnTo>
                    <a:pt x="168910" y="372706"/>
                  </a:lnTo>
                  <a:lnTo>
                    <a:pt x="162560" y="370522"/>
                  </a:lnTo>
                  <a:lnTo>
                    <a:pt x="163830" y="370522"/>
                  </a:lnTo>
                  <a:lnTo>
                    <a:pt x="154940" y="367474"/>
                  </a:lnTo>
                  <a:lnTo>
                    <a:pt x="156210" y="368236"/>
                  </a:lnTo>
                  <a:lnTo>
                    <a:pt x="140970" y="360616"/>
                  </a:lnTo>
                  <a:lnTo>
                    <a:pt x="134620" y="356806"/>
                  </a:lnTo>
                  <a:lnTo>
                    <a:pt x="134620" y="357568"/>
                  </a:lnTo>
                  <a:lnTo>
                    <a:pt x="127000" y="352234"/>
                  </a:lnTo>
                  <a:lnTo>
                    <a:pt x="128270" y="352996"/>
                  </a:lnTo>
                  <a:lnTo>
                    <a:pt x="121920" y="347662"/>
                  </a:lnTo>
                  <a:lnTo>
                    <a:pt x="121920" y="348424"/>
                  </a:lnTo>
                  <a:lnTo>
                    <a:pt x="115570" y="343090"/>
                  </a:lnTo>
                  <a:lnTo>
                    <a:pt x="115570" y="343852"/>
                  </a:lnTo>
                  <a:lnTo>
                    <a:pt x="109220" y="337756"/>
                  </a:lnTo>
                  <a:lnTo>
                    <a:pt x="110490" y="338518"/>
                  </a:lnTo>
                  <a:lnTo>
                    <a:pt x="104140" y="332422"/>
                  </a:lnTo>
                  <a:lnTo>
                    <a:pt x="104140" y="333184"/>
                  </a:lnTo>
                  <a:lnTo>
                    <a:pt x="99060" y="327088"/>
                  </a:lnTo>
                  <a:lnTo>
                    <a:pt x="99060" y="327850"/>
                  </a:lnTo>
                  <a:lnTo>
                    <a:pt x="92710" y="320992"/>
                  </a:lnTo>
                  <a:lnTo>
                    <a:pt x="93980" y="321754"/>
                  </a:lnTo>
                  <a:lnTo>
                    <a:pt x="88900" y="314896"/>
                  </a:lnTo>
                  <a:lnTo>
                    <a:pt x="88900" y="315658"/>
                  </a:lnTo>
                  <a:lnTo>
                    <a:pt x="83820" y="308800"/>
                  </a:lnTo>
                  <a:lnTo>
                    <a:pt x="85090" y="309562"/>
                  </a:lnTo>
                  <a:lnTo>
                    <a:pt x="80010" y="301942"/>
                  </a:lnTo>
                  <a:lnTo>
                    <a:pt x="80010" y="303466"/>
                  </a:lnTo>
                  <a:lnTo>
                    <a:pt x="76200" y="295084"/>
                  </a:lnTo>
                  <a:lnTo>
                    <a:pt x="76200" y="295846"/>
                  </a:lnTo>
                  <a:lnTo>
                    <a:pt x="72390" y="288226"/>
                  </a:lnTo>
                  <a:lnTo>
                    <a:pt x="72390" y="289750"/>
                  </a:lnTo>
                  <a:lnTo>
                    <a:pt x="68580" y="280606"/>
                  </a:lnTo>
                  <a:lnTo>
                    <a:pt x="69850" y="282130"/>
                  </a:lnTo>
                  <a:lnTo>
                    <a:pt x="66040" y="273748"/>
                  </a:lnTo>
                  <a:lnTo>
                    <a:pt x="66040" y="274510"/>
                  </a:lnTo>
                  <a:lnTo>
                    <a:pt x="63500" y="266128"/>
                  </a:lnTo>
                  <a:lnTo>
                    <a:pt x="64770" y="267652"/>
                  </a:lnTo>
                  <a:lnTo>
                    <a:pt x="60960" y="258508"/>
                  </a:lnTo>
                  <a:lnTo>
                    <a:pt x="62230" y="259270"/>
                  </a:lnTo>
                  <a:lnTo>
                    <a:pt x="59690" y="250126"/>
                  </a:lnTo>
                  <a:lnTo>
                    <a:pt x="59690" y="251650"/>
                  </a:lnTo>
                  <a:lnTo>
                    <a:pt x="58420" y="242506"/>
                  </a:lnTo>
                  <a:lnTo>
                    <a:pt x="58420" y="244030"/>
                  </a:lnTo>
                  <a:lnTo>
                    <a:pt x="57150" y="234124"/>
                  </a:lnTo>
                  <a:lnTo>
                    <a:pt x="57150" y="202882"/>
                  </a:lnTo>
                  <a:lnTo>
                    <a:pt x="58420" y="192976"/>
                  </a:lnTo>
                  <a:lnTo>
                    <a:pt x="58420" y="194500"/>
                  </a:lnTo>
                  <a:lnTo>
                    <a:pt x="59690" y="185356"/>
                  </a:lnTo>
                  <a:lnTo>
                    <a:pt x="59690" y="186880"/>
                  </a:lnTo>
                  <a:lnTo>
                    <a:pt x="60960" y="181927"/>
                  </a:lnTo>
                  <a:lnTo>
                    <a:pt x="62230" y="176974"/>
                  </a:lnTo>
                  <a:lnTo>
                    <a:pt x="60960" y="178498"/>
                  </a:lnTo>
                  <a:lnTo>
                    <a:pt x="63500" y="172402"/>
                  </a:lnTo>
                  <a:lnTo>
                    <a:pt x="64770" y="169354"/>
                  </a:lnTo>
                  <a:lnTo>
                    <a:pt x="63500" y="170878"/>
                  </a:lnTo>
                  <a:lnTo>
                    <a:pt x="66040" y="162496"/>
                  </a:lnTo>
                  <a:lnTo>
                    <a:pt x="66040" y="163258"/>
                  </a:lnTo>
                  <a:lnTo>
                    <a:pt x="68580" y="157670"/>
                  </a:lnTo>
                  <a:lnTo>
                    <a:pt x="69850" y="154876"/>
                  </a:lnTo>
                  <a:lnTo>
                    <a:pt x="68580" y="156400"/>
                  </a:lnTo>
                  <a:lnTo>
                    <a:pt x="72390" y="148018"/>
                  </a:lnTo>
                  <a:lnTo>
                    <a:pt x="72390" y="148780"/>
                  </a:lnTo>
                  <a:lnTo>
                    <a:pt x="76200" y="140398"/>
                  </a:lnTo>
                  <a:lnTo>
                    <a:pt x="76200" y="141922"/>
                  </a:lnTo>
                  <a:lnTo>
                    <a:pt x="80010" y="134302"/>
                  </a:lnTo>
                  <a:lnTo>
                    <a:pt x="80010" y="135064"/>
                  </a:lnTo>
                  <a:lnTo>
                    <a:pt x="83820" y="129349"/>
                  </a:lnTo>
                  <a:lnTo>
                    <a:pt x="85090" y="127444"/>
                  </a:lnTo>
                  <a:lnTo>
                    <a:pt x="83820" y="128206"/>
                  </a:lnTo>
                  <a:lnTo>
                    <a:pt x="88900" y="121348"/>
                  </a:lnTo>
                  <a:lnTo>
                    <a:pt x="88900" y="122110"/>
                  </a:lnTo>
                  <a:lnTo>
                    <a:pt x="92710" y="116967"/>
                  </a:lnTo>
                  <a:lnTo>
                    <a:pt x="93980" y="115252"/>
                  </a:lnTo>
                  <a:lnTo>
                    <a:pt x="92710" y="116014"/>
                  </a:lnTo>
                  <a:lnTo>
                    <a:pt x="99060" y="109156"/>
                  </a:lnTo>
                  <a:lnTo>
                    <a:pt x="99060" y="109918"/>
                  </a:lnTo>
                  <a:lnTo>
                    <a:pt x="104140" y="103822"/>
                  </a:lnTo>
                  <a:lnTo>
                    <a:pt x="104140" y="104584"/>
                  </a:lnTo>
                  <a:lnTo>
                    <a:pt x="110490" y="97726"/>
                  </a:lnTo>
                  <a:lnTo>
                    <a:pt x="109220" y="99250"/>
                  </a:lnTo>
                  <a:lnTo>
                    <a:pt x="110490" y="98031"/>
                  </a:lnTo>
                  <a:lnTo>
                    <a:pt x="115570" y="93154"/>
                  </a:lnTo>
                  <a:lnTo>
                    <a:pt x="115570" y="93916"/>
                  </a:lnTo>
                  <a:lnTo>
                    <a:pt x="121920" y="88582"/>
                  </a:lnTo>
                  <a:lnTo>
                    <a:pt x="121920" y="89344"/>
                  </a:lnTo>
                  <a:lnTo>
                    <a:pt x="127000" y="85077"/>
                  </a:lnTo>
                  <a:lnTo>
                    <a:pt x="128270" y="84010"/>
                  </a:lnTo>
                  <a:lnTo>
                    <a:pt x="127000" y="84772"/>
                  </a:lnTo>
                  <a:lnTo>
                    <a:pt x="134620" y="79438"/>
                  </a:lnTo>
                  <a:lnTo>
                    <a:pt x="134620" y="80200"/>
                  </a:lnTo>
                  <a:lnTo>
                    <a:pt x="148590" y="71818"/>
                  </a:lnTo>
                  <a:lnTo>
                    <a:pt x="148590" y="72580"/>
                  </a:lnTo>
                  <a:lnTo>
                    <a:pt x="156210" y="68770"/>
                  </a:lnTo>
                  <a:lnTo>
                    <a:pt x="154940" y="69532"/>
                  </a:lnTo>
                  <a:lnTo>
                    <a:pt x="156210" y="69100"/>
                  </a:lnTo>
                  <a:lnTo>
                    <a:pt x="162560" y="66929"/>
                  </a:lnTo>
                  <a:lnTo>
                    <a:pt x="163830" y="66484"/>
                  </a:lnTo>
                  <a:lnTo>
                    <a:pt x="162560" y="66484"/>
                  </a:lnTo>
                  <a:lnTo>
                    <a:pt x="168910" y="64312"/>
                  </a:lnTo>
                  <a:lnTo>
                    <a:pt x="171450" y="63436"/>
                  </a:lnTo>
                  <a:lnTo>
                    <a:pt x="176530" y="61912"/>
                  </a:lnTo>
                  <a:lnTo>
                    <a:pt x="179070" y="61341"/>
                  </a:lnTo>
                  <a:lnTo>
                    <a:pt x="185420" y="59918"/>
                  </a:lnTo>
                  <a:lnTo>
                    <a:pt x="186690" y="59626"/>
                  </a:lnTo>
                  <a:lnTo>
                    <a:pt x="185420" y="59626"/>
                  </a:lnTo>
                  <a:lnTo>
                    <a:pt x="194310" y="58102"/>
                  </a:lnTo>
                  <a:lnTo>
                    <a:pt x="193040" y="58864"/>
                  </a:lnTo>
                  <a:lnTo>
                    <a:pt x="194310" y="58674"/>
                  </a:lnTo>
                  <a:lnTo>
                    <a:pt x="201930" y="57531"/>
                  </a:lnTo>
                  <a:lnTo>
                    <a:pt x="203200" y="57340"/>
                  </a:lnTo>
                  <a:lnTo>
                    <a:pt x="201930" y="57340"/>
                  </a:lnTo>
                  <a:lnTo>
                    <a:pt x="209550" y="56692"/>
                  </a:lnTo>
                  <a:lnTo>
                    <a:pt x="210743" y="56591"/>
                  </a:lnTo>
                  <a:lnTo>
                    <a:pt x="227330" y="56680"/>
                  </a:lnTo>
                  <a:lnTo>
                    <a:pt x="236220" y="57340"/>
                  </a:lnTo>
                  <a:lnTo>
                    <a:pt x="233680" y="57340"/>
                  </a:lnTo>
                  <a:lnTo>
                    <a:pt x="236220" y="57721"/>
                  </a:lnTo>
                  <a:lnTo>
                    <a:pt x="242570" y="58674"/>
                  </a:lnTo>
                  <a:lnTo>
                    <a:pt x="243840" y="58864"/>
                  </a:lnTo>
                  <a:lnTo>
                    <a:pt x="242570" y="58102"/>
                  </a:lnTo>
                  <a:lnTo>
                    <a:pt x="251460" y="59626"/>
                  </a:lnTo>
                  <a:lnTo>
                    <a:pt x="250190" y="59626"/>
                  </a:lnTo>
                  <a:lnTo>
                    <a:pt x="251460" y="59956"/>
                  </a:lnTo>
                  <a:lnTo>
                    <a:pt x="259080" y="61912"/>
                  </a:lnTo>
                  <a:lnTo>
                    <a:pt x="259080" y="61150"/>
                  </a:lnTo>
                  <a:lnTo>
                    <a:pt x="266700" y="63766"/>
                  </a:lnTo>
                  <a:lnTo>
                    <a:pt x="267970" y="64198"/>
                  </a:lnTo>
                  <a:lnTo>
                    <a:pt x="266700" y="63436"/>
                  </a:lnTo>
                  <a:lnTo>
                    <a:pt x="280670" y="69024"/>
                  </a:lnTo>
                  <a:lnTo>
                    <a:pt x="281940" y="69532"/>
                  </a:lnTo>
                  <a:lnTo>
                    <a:pt x="280670" y="68770"/>
                  </a:lnTo>
                  <a:lnTo>
                    <a:pt x="288290" y="72047"/>
                  </a:lnTo>
                  <a:lnTo>
                    <a:pt x="289560" y="72580"/>
                  </a:lnTo>
                  <a:lnTo>
                    <a:pt x="294640" y="75628"/>
                  </a:lnTo>
                  <a:lnTo>
                    <a:pt x="302260" y="79552"/>
                  </a:lnTo>
                  <a:lnTo>
                    <a:pt x="302844" y="79857"/>
                  </a:lnTo>
                  <a:lnTo>
                    <a:pt x="303530" y="80327"/>
                  </a:lnTo>
                  <a:lnTo>
                    <a:pt x="309880" y="84772"/>
                  </a:lnTo>
                  <a:lnTo>
                    <a:pt x="308610" y="84010"/>
                  </a:lnTo>
                  <a:lnTo>
                    <a:pt x="309880" y="84899"/>
                  </a:lnTo>
                  <a:lnTo>
                    <a:pt x="316230" y="89344"/>
                  </a:lnTo>
                  <a:lnTo>
                    <a:pt x="314960" y="88582"/>
                  </a:lnTo>
                  <a:lnTo>
                    <a:pt x="316230" y="89649"/>
                  </a:lnTo>
                  <a:lnTo>
                    <a:pt x="321310" y="93916"/>
                  </a:lnTo>
                  <a:lnTo>
                    <a:pt x="321310" y="93154"/>
                  </a:lnTo>
                  <a:lnTo>
                    <a:pt x="327660" y="99250"/>
                  </a:lnTo>
                  <a:lnTo>
                    <a:pt x="327660" y="98488"/>
                  </a:lnTo>
                  <a:lnTo>
                    <a:pt x="332740" y="104584"/>
                  </a:lnTo>
                  <a:lnTo>
                    <a:pt x="332740" y="103822"/>
                  </a:lnTo>
                  <a:lnTo>
                    <a:pt x="339090" y="109918"/>
                  </a:lnTo>
                  <a:lnTo>
                    <a:pt x="337820" y="109156"/>
                  </a:lnTo>
                  <a:lnTo>
                    <a:pt x="339090" y="110528"/>
                  </a:lnTo>
                  <a:lnTo>
                    <a:pt x="344170" y="116014"/>
                  </a:lnTo>
                  <a:lnTo>
                    <a:pt x="342900" y="115252"/>
                  </a:lnTo>
                  <a:lnTo>
                    <a:pt x="344170" y="116967"/>
                  </a:lnTo>
                  <a:lnTo>
                    <a:pt x="347980" y="122110"/>
                  </a:lnTo>
                  <a:lnTo>
                    <a:pt x="347980" y="121348"/>
                  </a:lnTo>
                  <a:lnTo>
                    <a:pt x="353060" y="128206"/>
                  </a:lnTo>
                  <a:lnTo>
                    <a:pt x="351790" y="127444"/>
                  </a:lnTo>
                  <a:lnTo>
                    <a:pt x="353060" y="128968"/>
                  </a:lnTo>
                  <a:lnTo>
                    <a:pt x="358140" y="135064"/>
                  </a:lnTo>
                  <a:lnTo>
                    <a:pt x="356870" y="134302"/>
                  </a:lnTo>
                  <a:lnTo>
                    <a:pt x="358140" y="136207"/>
                  </a:lnTo>
                  <a:lnTo>
                    <a:pt x="361950" y="141922"/>
                  </a:lnTo>
                  <a:lnTo>
                    <a:pt x="360680" y="140398"/>
                  </a:lnTo>
                  <a:lnTo>
                    <a:pt x="361950" y="143192"/>
                  </a:lnTo>
                  <a:lnTo>
                    <a:pt x="364490" y="148780"/>
                  </a:lnTo>
                  <a:lnTo>
                    <a:pt x="364490" y="148018"/>
                  </a:lnTo>
                  <a:lnTo>
                    <a:pt x="368300" y="156400"/>
                  </a:lnTo>
                  <a:lnTo>
                    <a:pt x="367030" y="154876"/>
                  </a:lnTo>
                  <a:lnTo>
                    <a:pt x="368300" y="157670"/>
                  </a:lnTo>
                  <a:lnTo>
                    <a:pt x="370840" y="163258"/>
                  </a:lnTo>
                  <a:lnTo>
                    <a:pt x="370840" y="162496"/>
                  </a:lnTo>
                  <a:lnTo>
                    <a:pt x="373380" y="170878"/>
                  </a:lnTo>
                  <a:lnTo>
                    <a:pt x="373380" y="169354"/>
                  </a:lnTo>
                  <a:lnTo>
                    <a:pt x="375920" y="178498"/>
                  </a:lnTo>
                  <a:lnTo>
                    <a:pt x="374650" y="176974"/>
                  </a:lnTo>
                  <a:lnTo>
                    <a:pt x="375920" y="181927"/>
                  </a:lnTo>
                  <a:lnTo>
                    <a:pt x="377190" y="186880"/>
                  </a:lnTo>
                  <a:lnTo>
                    <a:pt x="377190" y="185356"/>
                  </a:lnTo>
                  <a:lnTo>
                    <a:pt x="378460" y="194500"/>
                  </a:lnTo>
                  <a:lnTo>
                    <a:pt x="378460" y="192976"/>
                  </a:lnTo>
                  <a:lnTo>
                    <a:pt x="379730" y="202882"/>
                  </a:lnTo>
                  <a:lnTo>
                    <a:pt x="379730" y="201358"/>
                  </a:lnTo>
                  <a:lnTo>
                    <a:pt x="381000" y="211264"/>
                  </a:lnTo>
                  <a:lnTo>
                    <a:pt x="381000" y="72313"/>
                  </a:lnTo>
                  <a:lnTo>
                    <a:pt x="344170" y="38696"/>
                  </a:lnTo>
                  <a:lnTo>
                    <a:pt x="284480" y="9664"/>
                  </a:lnTo>
                  <a:lnTo>
                    <a:pt x="218440" y="0"/>
                  </a:lnTo>
                  <a:lnTo>
                    <a:pt x="185420" y="2425"/>
                  </a:lnTo>
                  <a:lnTo>
                    <a:pt x="121920" y="21805"/>
                  </a:lnTo>
                  <a:lnTo>
                    <a:pt x="66040" y="60528"/>
                  </a:lnTo>
                  <a:lnTo>
                    <a:pt x="24130" y="118605"/>
                  </a:lnTo>
                  <a:lnTo>
                    <a:pt x="8890" y="154901"/>
                  </a:lnTo>
                  <a:lnTo>
                    <a:pt x="0" y="196024"/>
                  </a:lnTo>
                  <a:lnTo>
                    <a:pt x="0" y="240982"/>
                  </a:lnTo>
                  <a:lnTo>
                    <a:pt x="12700" y="293306"/>
                  </a:lnTo>
                  <a:lnTo>
                    <a:pt x="30480" y="329552"/>
                  </a:lnTo>
                  <a:lnTo>
                    <a:pt x="57150" y="366839"/>
                  </a:lnTo>
                  <a:lnTo>
                    <a:pt x="63500" y="373227"/>
                  </a:lnTo>
                  <a:lnTo>
                    <a:pt x="68580" y="378345"/>
                  </a:lnTo>
                  <a:lnTo>
                    <a:pt x="76200" y="386029"/>
                  </a:lnTo>
                  <a:lnTo>
                    <a:pt x="83820" y="391566"/>
                  </a:lnTo>
                  <a:lnTo>
                    <a:pt x="92710" y="398043"/>
                  </a:lnTo>
                  <a:lnTo>
                    <a:pt x="104140" y="406361"/>
                  </a:lnTo>
                  <a:lnTo>
                    <a:pt x="109220" y="408787"/>
                  </a:lnTo>
                  <a:lnTo>
                    <a:pt x="127000" y="417271"/>
                  </a:lnTo>
                  <a:lnTo>
                    <a:pt x="135890" y="421513"/>
                  </a:lnTo>
                  <a:lnTo>
                    <a:pt x="142240" y="423506"/>
                  </a:lnTo>
                  <a:lnTo>
                    <a:pt x="156210" y="427913"/>
                  </a:lnTo>
                  <a:lnTo>
                    <a:pt x="162560" y="429920"/>
                  </a:lnTo>
                  <a:lnTo>
                    <a:pt x="167640" y="431520"/>
                  </a:lnTo>
                  <a:lnTo>
                    <a:pt x="179070" y="433158"/>
                  </a:lnTo>
                  <a:lnTo>
                    <a:pt x="186690" y="434251"/>
                  </a:lnTo>
                  <a:lnTo>
                    <a:pt x="194310" y="435356"/>
                  </a:lnTo>
                  <a:lnTo>
                    <a:pt x="201930" y="436448"/>
                  </a:lnTo>
                  <a:lnTo>
                    <a:pt x="227330" y="436359"/>
                  </a:lnTo>
                  <a:lnTo>
                    <a:pt x="234950" y="436346"/>
                  </a:lnTo>
                  <a:lnTo>
                    <a:pt x="236220" y="436156"/>
                  </a:lnTo>
                  <a:lnTo>
                    <a:pt x="242570" y="435216"/>
                  </a:lnTo>
                  <a:lnTo>
                    <a:pt x="250190" y="434086"/>
                  </a:lnTo>
                  <a:lnTo>
                    <a:pt x="266700" y="431634"/>
                  </a:lnTo>
                  <a:lnTo>
                    <a:pt x="269240" y="431266"/>
                  </a:lnTo>
                  <a:lnTo>
                    <a:pt x="280670" y="427672"/>
                  </a:lnTo>
                  <a:lnTo>
                    <a:pt x="288290" y="425272"/>
                  </a:lnTo>
                  <a:lnTo>
                    <a:pt x="300990" y="421271"/>
                  </a:lnTo>
                  <a:lnTo>
                    <a:pt x="303530" y="420027"/>
                  </a:lnTo>
                  <a:lnTo>
                    <a:pt x="309880" y="416928"/>
                  </a:lnTo>
                  <a:lnTo>
                    <a:pt x="316230" y="413842"/>
                  </a:lnTo>
                  <a:lnTo>
                    <a:pt x="331470" y="406412"/>
                  </a:lnTo>
                  <a:lnTo>
                    <a:pt x="339090" y="401040"/>
                  </a:lnTo>
                  <a:lnTo>
                    <a:pt x="344170" y="397471"/>
                  </a:lnTo>
                  <a:lnTo>
                    <a:pt x="353060" y="391210"/>
                  </a:lnTo>
                  <a:lnTo>
                    <a:pt x="358140" y="387629"/>
                  </a:lnTo>
                  <a:lnTo>
                    <a:pt x="359410" y="386740"/>
                  </a:lnTo>
                  <a:lnTo>
                    <a:pt x="361950" y="384289"/>
                  </a:lnTo>
                  <a:lnTo>
                    <a:pt x="365760" y="380631"/>
                  </a:lnTo>
                  <a:lnTo>
                    <a:pt x="368300" y="378180"/>
                  </a:lnTo>
                  <a:lnTo>
                    <a:pt x="375920" y="370852"/>
                  </a:lnTo>
                  <a:lnTo>
                    <a:pt x="405130" y="333184"/>
                  </a:lnTo>
                  <a:lnTo>
                    <a:pt x="433070" y="261035"/>
                  </a:lnTo>
                  <a:lnTo>
                    <a:pt x="438150" y="218122"/>
                  </a:lnTo>
                  <a:lnTo>
                    <a:pt x="438150" y="207454"/>
                  </a:lnTo>
                  <a:close/>
                </a:path>
                <a:path extrusionOk="0" h="2418079" w="1581150">
                  <a:moveTo>
                    <a:pt x="1581150" y="2188654"/>
                  </a:moveTo>
                  <a:lnTo>
                    <a:pt x="1569720" y="2136076"/>
                  </a:lnTo>
                  <a:lnTo>
                    <a:pt x="1555750" y="2099767"/>
                  </a:lnTo>
                  <a:lnTo>
                    <a:pt x="1536700" y="2068296"/>
                  </a:lnTo>
                  <a:lnTo>
                    <a:pt x="1524000" y="2053513"/>
                  </a:lnTo>
                  <a:lnTo>
                    <a:pt x="1524000" y="2192464"/>
                  </a:lnTo>
                  <a:lnTo>
                    <a:pt x="1524000" y="2206942"/>
                  </a:lnTo>
                  <a:lnTo>
                    <a:pt x="1522730" y="2216848"/>
                  </a:lnTo>
                  <a:lnTo>
                    <a:pt x="1522730" y="2215324"/>
                  </a:lnTo>
                  <a:lnTo>
                    <a:pt x="1521460" y="2225230"/>
                  </a:lnTo>
                  <a:lnTo>
                    <a:pt x="1521460" y="2223706"/>
                  </a:lnTo>
                  <a:lnTo>
                    <a:pt x="1520190" y="2232850"/>
                  </a:lnTo>
                  <a:lnTo>
                    <a:pt x="1520190" y="2231326"/>
                  </a:lnTo>
                  <a:lnTo>
                    <a:pt x="1517650" y="2240470"/>
                  </a:lnTo>
                  <a:lnTo>
                    <a:pt x="1518920" y="2239708"/>
                  </a:lnTo>
                  <a:lnTo>
                    <a:pt x="1516380" y="2248852"/>
                  </a:lnTo>
                  <a:lnTo>
                    <a:pt x="1516380" y="2247328"/>
                  </a:lnTo>
                  <a:lnTo>
                    <a:pt x="1513840" y="2255710"/>
                  </a:lnTo>
                  <a:lnTo>
                    <a:pt x="1513840" y="2254948"/>
                  </a:lnTo>
                  <a:lnTo>
                    <a:pt x="1510030" y="2263330"/>
                  </a:lnTo>
                  <a:lnTo>
                    <a:pt x="1511300" y="2261806"/>
                  </a:lnTo>
                  <a:lnTo>
                    <a:pt x="1507490" y="2270950"/>
                  </a:lnTo>
                  <a:lnTo>
                    <a:pt x="1508760" y="2269426"/>
                  </a:lnTo>
                  <a:lnTo>
                    <a:pt x="1503680" y="2277046"/>
                  </a:lnTo>
                  <a:lnTo>
                    <a:pt x="1504950" y="2276284"/>
                  </a:lnTo>
                  <a:lnTo>
                    <a:pt x="1499870" y="2284666"/>
                  </a:lnTo>
                  <a:lnTo>
                    <a:pt x="1494790" y="2290762"/>
                  </a:lnTo>
                  <a:lnTo>
                    <a:pt x="1496060" y="2290000"/>
                  </a:lnTo>
                  <a:lnTo>
                    <a:pt x="1490980" y="2296858"/>
                  </a:lnTo>
                  <a:lnTo>
                    <a:pt x="1490980" y="2296096"/>
                  </a:lnTo>
                  <a:lnTo>
                    <a:pt x="1485900" y="2302954"/>
                  </a:lnTo>
                  <a:lnTo>
                    <a:pt x="1487170" y="2302192"/>
                  </a:lnTo>
                  <a:lnTo>
                    <a:pt x="1480820" y="2309050"/>
                  </a:lnTo>
                  <a:lnTo>
                    <a:pt x="1482090" y="2308288"/>
                  </a:lnTo>
                  <a:lnTo>
                    <a:pt x="1475740" y="2314384"/>
                  </a:lnTo>
                  <a:lnTo>
                    <a:pt x="1475740" y="2313622"/>
                  </a:lnTo>
                  <a:lnTo>
                    <a:pt x="1470660" y="2319718"/>
                  </a:lnTo>
                  <a:lnTo>
                    <a:pt x="1470660" y="2318956"/>
                  </a:lnTo>
                  <a:lnTo>
                    <a:pt x="1464310" y="2325052"/>
                  </a:lnTo>
                  <a:lnTo>
                    <a:pt x="1464310" y="2324290"/>
                  </a:lnTo>
                  <a:lnTo>
                    <a:pt x="1457960" y="2329624"/>
                  </a:lnTo>
                  <a:lnTo>
                    <a:pt x="1459230" y="2328862"/>
                  </a:lnTo>
                  <a:lnTo>
                    <a:pt x="1451610" y="2334196"/>
                  </a:lnTo>
                  <a:lnTo>
                    <a:pt x="1452880" y="2333434"/>
                  </a:lnTo>
                  <a:lnTo>
                    <a:pt x="1445844" y="2338362"/>
                  </a:lnTo>
                  <a:lnTo>
                    <a:pt x="1445260" y="2338667"/>
                  </a:lnTo>
                  <a:lnTo>
                    <a:pt x="1437640" y="2342578"/>
                  </a:lnTo>
                  <a:lnTo>
                    <a:pt x="1432560" y="2345626"/>
                  </a:lnTo>
                  <a:lnTo>
                    <a:pt x="1423670" y="2349436"/>
                  </a:lnTo>
                  <a:lnTo>
                    <a:pt x="1424940" y="2348674"/>
                  </a:lnTo>
                  <a:lnTo>
                    <a:pt x="1409700" y="2354770"/>
                  </a:lnTo>
                  <a:lnTo>
                    <a:pt x="1410970" y="2354008"/>
                  </a:lnTo>
                  <a:lnTo>
                    <a:pt x="1402080" y="2357056"/>
                  </a:lnTo>
                  <a:lnTo>
                    <a:pt x="1402080" y="2356294"/>
                  </a:lnTo>
                  <a:lnTo>
                    <a:pt x="1393190" y="2358580"/>
                  </a:lnTo>
                  <a:lnTo>
                    <a:pt x="1394460" y="2357818"/>
                  </a:lnTo>
                  <a:lnTo>
                    <a:pt x="1385570" y="2360104"/>
                  </a:lnTo>
                  <a:lnTo>
                    <a:pt x="1386840" y="2359342"/>
                  </a:lnTo>
                  <a:lnTo>
                    <a:pt x="1376680" y="2360866"/>
                  </a:lnTo>
                  <a:lnTo>
                    <a:pt x="1379220" y="2360866"/>
                  </a:lnTo>
                  <a:lnTo>
                    <a:pt x="1369060" y="2361628"/>
                  </a:lnTo>
                  <a:lnTo>
                    <a:pt x="1353820" y="2361628"/>
                  </a:lnTo>
                  <a:lnTo>
                    <a:pt x="1352550" y="2361527"/>
                  </a:lnTo>
                  <a:lnTo>
                    <a:pt x="1344930" y="2360866"/>
                  </a:lnTo>
                  <a:lnTo>
                    <a:pt x="1346200" y="2360866"/>
                  </a:lnTo>
                  <a:lnTo>
                    <a:pt x="1336040" y="2359342"/>
                  </a:lnTo>
                  <a:lnTo>
                    <a:pt x="1337310" y="2360104"/>
                  </a:lnTo>
                  <a:lnTo>
                    <a:pt x="1328420" y="2357818"/>
                  </a:lnTo>
                  <a:lnTo>
                    <a:pt x="1329690" y="2358580"/>
                  </a:lnTo>
                  <a:lnTo>
                    <a:pt x="1319530" y="2356294"/>
                  </a:lnTo>
                  <a:lnTo>
                    <a:pt x="1314450" y="2354770"/>
                  </a:lnTo>
                  <a:lnTo>
                    <a:pt x="1311910" y="2353907"/>
                  </a:lnTo>
                  <a:lnTo>
                    <a:pt x="1305560" y="2351722"/>
                  </a:lnTo>
                  <a:lnTo>
                    <a:pt x="1306830" y="2351722"/>
                  </a:lnTo>
                  <a:lnTo>
                    <a:pt x="1297940" y="2348674"/>
                  </a:lnTo>
                  <a:lnTo>
                    <a:pt x="1299210" y="2349436"/>
                  </a:lnTo>
                  <a:lnTo>
                    <a:pt x="1283970" y="2341816"/>
                  </a:lnTo>
                  <a:lnTo>
                    <a:pt x="1277620" y="2338006"/>
                  </a:lnTo>
                  <a:lnTo>
                    <a:pt x="1277620" y="2338768"/>
                  </a:lnTo>
                  <a:lnTo>
                    <a:pt x="1270000" y="2333434"/>
                  </a:lnTo>
                  <a:lnTo>
                    <a:pt x="1271270" y="2334196"/>
                  </a:lnTo>
                  <a:lnTo>
                    <a:pt x="1264920" y="2328862"/>
                  </a:lnTo>
                  <a:lnTo>
                    <a:pt x="1264920" y="2329624"/>
                  </a:lnTo>
                  <a:lnTo>
                    <a:pt x="1258570" y="2324290"/>
                  </a:lnTo>
                  <a:lnTo>
                    <a:pt x="1258570" y="2325052"/>
                  </a:lnTo>
                  <a:lnTo>
                    <a:pt x="1252220" y="2318956"/>
                  </a:lnTo>
                  <a:lnTo>
                    <a:pt x="1253490" y="2319718"/>
                  </a:lnTo>
                  <a:lnTo>
                    <a:pt x="1247140" y="2313622"/>
                  </a:lnTo>
                  <a:lnTo>
                    <a:pt x="1247140" y="2314384"/>
                  </a:lnTo>
                  <a:lnTo>
                    <a:pt x="1242060" y="2308288"/>
                  </a:lnTo>
                  <a:lnTo>
                    <a:pt x="1242060" y="2309050"/>
                  </a:lnTo>
                  <a:lnTo>
                    <a:pt x="1235710" y="2302192"/>
                  </a:lnTo>
                  <a:lnTo>
                    <a:pt x="1236980" y="2302954"/>
                  </a:lnTo>
                  <a:lnTo>
                    <a:pt x="1231900" y="2296096"/>
                  </a:lnTo>
                  <a:lnTo>
                    <a:pt x="1231900" y="2296858"/>
                  </a:lnTo>
                  <a:lnTo>
                    <a:pt x="1226820" y="2290000"/>
                  </a:lnTo>
                  <a:lnTo>
                    <a:pt x="1228090" y="2290762"/>
                  </a:lnTo>
                  <a:lnTo>
                    <a:pt x="1223010" y="2283142"/>
                  </a:lnTo>
                  <a:lnTo>
                    <a:pt x="1223010" y="2284666"/>
                  </a:lnTo>
                  <a:lnTo>
                    <a:pt x="1219200" y="2276284"/>
                  </a:lnTo>
                  <a:lnTo>
                    <a:pt x="1219200" y="2277046"/>
                  </a:lnTo>
                  <a:lnTo>
                    <a:pt x="1215390" y="2269426"/>
                  </a:lnTo>
                  <a:lnTo>
                    <a:pt x="1215390" y="2270950"/>
                  </a:lnTo>
                  <a:lnTo>
                    <a:pt x="1211580" y="2261806"/>
                  </a:lnTo>
                  <a:lnTo>
                    <a:pt x="1212850" y="2263330"/>
                  </a:lnTo>
                  <a:lnTo>
                    <a:pt x="1209040" y="2254948"/>
                  </a:lnTo>
                  <a:lnTo>
                    <a:pt x="1209040" y="2255710"/>
                  </a:lnTo>
                  <a:lnTo>
                    <a:pt x="1206500" y="2247328"/>
                  </a:lnTo>
                  <a:lnTo>
                    <a:pt x="1207770" y="2248852"/>
                  </a:lnTo>
                  <a:lnTo>
                    <a:pt x="1203960" y="2239708"/>
                  </a:lnTo>
                  <a:lnTo>
                    <a:pt x="1205230" y="2240470"/>
                  </a:lnTo>
                  <a:lnTo>
                    <a:pt x="1202690" y="2231326"/>
                  </a:lnTo>
                  <a:lnTo>
                    <a:pt x="1202690" y="2232850"/>
                  </a:lnTo>
                  <a:lnTo>
                    <a:pt x="1201420" y="2223706"/>
                  </a:lnTo>
                  <a:lnTo>
                    <a:pt x="1201420" y="2225230"/>
                  </a:lnTo>
                  <a:lnTo>
                    <a:pt x="1200150" y="2215324"/>
                  </a:lnTo>
                  <a:lnTo>
                    <a:pt x="1200150" y="2184082"/>
                  </a:lnTo>
                  <a:lnTo>
                    <a:pt x="1201420" y="2174176"/>
                  </a:lnTo>
                  <a:lnTo>
                    <a:pt x="1201420" y="2175700"/>
                  </a:lnTo>
                  <a:lnTo>
                    <a:pt x="1202690" y="2166556"/>
                  </a:lnTo>
                  <a:lnTo>
                    <a:pt x="1202690" y="2168080"/>
                  </a:lnTo>
                  <a:lnTo>
                    <a:pt x="1203960" y="2163127"/>
                  </a:lnTo>
                  <a:lnTo>
                    <a:pt x="1205230" y="2158174"/>
                  </a:lnTo>
                  <a:lnTo>
                    <a:pt x="1203960" y="2159698"/>
                  </a:lnTo>
                  <a:lnTo>
                    <a:pt x="1206500" y="2153602"/>
                  </a:lnTo>
                  <a:lnTo>
                    <a:pt x="1207770" y="2150554"/>
                  </a:lnTo>
                  <a:lnTo>
                    <a:pt x="1206500" y="2152078"/>
                  </a:lnTo>
                  <a:lnTo>
                    <a:pt x="1209040" y="2143696"/>
                  </a:lnTo>
                  <a:lnTo>
                    <a:pt x="1209040" y="2144458"/>
                  </a:lnTo>
                  <a:lnTo>
                    <a:pt x="1211580" y="2138870"/>
                  </a:lnTo>
                  <a:lnTo>
                    <a:pt x="1212850" y="2136076"/>
                  </a:lnTo>
                  <a:lnTo>
                    <a:pt x="1211580" y="2137600"/>
                  </a:lnTo>
                  <a:lnTo>
                    <a:pt x="1215390" y="2129218"/>
                  </a:lnTo>
                  <a:lnTo>
                    <a:pt x="1215390" y="2129980"/>
                  </a:lnTo>
                  <a:lnTo>
                    <a:pt x="1219200" y="2121598"/>
                  </a:lnTo>
                  <a:lnTo>
                    <a:pt x="1219200" y="2123122"/>
                  </a:lnTo>
                  <a:lnTo>
                    <a:pt x="1223010" y="2115502"/>
                  </a:lnTo>
                  <a:lnTo>
                    <a:pt x="1223010" y="2116264"/>
                  </a:lnTo>
                  <a:lnTo>
                    <a:pt x="1226820" y="2110549"/>
                  </a:lnTo>
                  <a:lnTo>
                    <a:pt x="1228090" y="2108644"/>
                  </a:lnTo>
                  <a:lnTo>
                    <a:pt x="1226820" y="2109406"/>
                  </a:lnTo>
                  <a:lnTo>
                    <a:pt x="1231900" y="2102548"/>
                  </a:lnTo>
                  <a:lnTo>
                    <a:pt x="1231900" y="2103310"/>
                  </a:lnTo>
                  <a:lnTo>
                    <a:pt x="1235710" y="2098167"/>
                  </a:lnTo>
                  <a:lnTo>
                    <a:pt x="1236980" y="2096452"/>
                  </a:lnTo>
                  <a:lnTo>
                    <a:pt x="1235710" y="2097214"/>
                  </a:lnTo>
                  <a:lnTo>
                    <a:pt x="1242060" y="2090356"/>
                  </a:lnTo>
                  <a:lnTo>
                    <a:pt x="1242060" y="2091118"/>
                  </a:lnTo>
                  <a:lnTo>
                    <a:pt x="1247140" y="2085022"/>
                  </a:lnTo>
                  <a:lnTo>
                    <a:pt x="1247140" y="2085784"/>
                  </a:lnTo>
                  <a:lnTo>
                    <a:pt x="1253490" y="2078926"/>
                  </a:lnTo>
                  <a:lnTo>
                    <a:pt x="1252220" y="2080450"/>
                  </a:lnTo>
                  <a:lnTo>
                    <a:pt x="1253490" y="2079231"/>
                  </a:lnTo>
                  <a:lnTo>
                    <a:pt x="1258570" y="2074354"/>
                  </a:lnTo>
                  <a:lnTo>
                    <a:pt x="1258570" y="2075116"/>
                  </a:lnTo>
                  <a:lnTo>
                    <a:pt x="1264920" y="2069782"/>
                  </a:lnTo>
                  <a:lnTo>
                    <a:pt x="1264920" y="2070544"/>
                  </a:lnTo>
                  <a:lnTo>
                    <a:pt x="1270000" y="2066277"/>
                  </a:lnTo>
                  <a:lnTo>
                    <a:pt x="1271270" y="2065210"/>
                  </a:lnTo>
                  <a:lnTo>
                    <a:pt x="1270000" y="2065972"/>
                  </a:lnTo>
                  <a:lnTo>
                    <a:pt x="1277620" y="2060638"/>
                  </a:lnTo>
                  <a:lnTo>
                    <a:pt x="1277620" y="2061400"/>
                  </a:lnTo>
                  <a:lnTo>
                    <a:pt x="1291590" y="2053018"/>
                  </a:lnTo>
                  <a:lnTo>
                    <a:pt x="1291590" y="2053780"/>
                  </a:lnTo>
                  <a:lnTo>
                    <a:pt x="1299210" y="2049970"/>
                  </a:lnTo>
                  <a:lnTo>
                    <a:pt x="1297940" y="2050732"/>
                  </a:lnTo>
                  <a:lnTo>
                    <a:pt x="1299210" y="2050300"/>
                  </a:lnTo>
                  <a:lnTo>
                    <a:pt x="1305560" y="2048129"/>
                  </a:lnTo>
                  <a:lnTo>
                    <a:pt x="1306830" y="2047684"/>
                  </a:lnTo>
                  <a:lnTo>
                    <a:pt x="1305560" y="2047684"/>
                  </a:lnTo>
                  <a:lnTo>
                    <a:pt x="1311910" y="2045512"/>
                  </a:lnTo>
                  <a:lnTo>
                    <a:pt x="1314450" y="2044636"/>
                  </a:lnTo>
                  <a:lnTo>
                    <a:pt x="1319530" y="2043112"/>
                  </a:lnTo>
                  <a:lnTo>
                    <a:pt x="1322070" y="2042541"/>
                  </a:lnTo>
                  <a:lnTo>
                    <a:pt x="1328420" y="2041118"/>
                  </a:lnTo>
                  <a:lnTo>
                    <a:pt x="1329690" y="2040826"/>
                  </a:lnTo>
                  <a:lnTo>
                    <a:pt x="1328420" y="2040826"/>
                  </a:lnTo>
                  <a:lnTo>
                    <a:pt x="1337310" y="2039302"/>
                  </a:lnTo>
                  <a:lnTo>
                    <a:pt x="1336040" y="2040064"/>
                  </a:lnTo>
                  <a:lnTo>
                    <a:pt x="1337310" y="2039874"/>
                  </a:lnTo>
                  <a:lnTo>
                    <a:pt x="1344930" y="2038731"/>
                  </a:lnTo>
                  <a:lnTo>
                    <a:pt x="1346200" y="2038540"/>
                  </a:lnTo>
                  <a:lnTo>
                    <a:pt x="1344930" y="2038540"/>
                  </a:lnTo>
                  <a:lnTo>
                    <a:pt x="1352550" y="2037892"/>
                  </a:lnTo>
                  <a:lnTo>
                    <a:pt x="1353743" y="2037791"/>
                  </a:lnTo>
                  <a:lnTo>
                    <a:pt x="1370330" y="2037880"/>
                  </a:lnTo>
                  <a:lnTo>
                    <a:pt x="1379220" y="2038540"/>
                  </a:lnTo>
                  <a:lnTo>
                    <a:pt x="1376680" y="2038540"/>
                  </a:lnTo>
                  <a:lnTo>
                    <a:pt x="1379220" y="2038921"/>
                  </a:lnTo>
                  <a:lnTo>
                    <a:pt x="1385570" y="2039874"/>
                  </a:lnTo>
                  <a:lnTo>
                    <a:pt x="1386840" y="2040064"/>
                  </a:lnTo>
                  <a:lnTo>
                    <a:pt x="1385570" y="2039302"/>
                  </a:lnTo>
                  <a:lnTo>
                    <a:pt x="1394460" y="2040826"/>
                  </a:lnTo>
                  <a:lnTo>
                    <a:pt x="1393190" y="2040826"/>
                  </a:lnTo>
                  <a:lnTo>
                    <a:pt x="1394460" y="2041156"/>
                  </a:lnTo>
                  <a:lnTo>
                    <a:pt x="1402080" y="2043112"/>
                  </a:lnTo>
                  <a:lnTo>
                    <a:pt x="1402080" y="2042350"/>
                  </a:lnTo>
                  <a:lnTo>
                    <a:pt x="1409700" y="2044966"/>
                  </a:lnTo>
                  <a:lnTo>
                    <a:pt x="1410970" y="2045398"/>
                  </a:lnTo>
                  <a:lnTo>
                    <a:pt x="1409700" y="2044636"/>
                  </a:lnTo>
                  <a:lnTo>
                    <a:pt x="1423670" y="2050224"/>
                  </a:lnTo>
                  <a:lnTo>
                    <a:pt x="1424940" y="2050732"/>
                  </a:lnTo>
                  <a:lnTo>
                    <a:pt x="1423670" y="2049970"/>
                  </a:lnTo>
                  <a:lnTo>
                    <a:pt x="1431290" y="2053247"/>
                  </a:lnTo>
                  <a:lnTo>
                    <a:pt x="1432560" y="2053780"/>
                  </a:lnTo>
                  <a:lnTo>
                    <a:pt x="1437640" y="2056828"/>
                  </a:lnTo>
                  <a:lnTo>
                    <a:pt x="1445260" y="2060752"/>
                  </a:lnTo>
                  <a:lnTo>
                    <a:pt x="1445844" y="2061057"/>
                  </a:lnTo>
                  <a:lnTo>
                    <a:pt x="1446530" y="2061527"/>
                  </a:lnTo>
                  <a:lnTo>
                    <a:pt x="1452880" y="2065972"/>
                  </a:lnTo>
                  <a:lnTo>
                    <a:pt x="1451610" y="2065210"/>
                  </a:lnTo>
                  <a:lnTo>
                    <a:pt x="1452880" y="2066099"/>
                  </a:lnTo>
                  <a:lnTo>
                    <a:pt x="1459230" y="2070544"/>
                  </a:lnTo>
                  <a:lnTo>
                    <a:pt x="1457960" y="2069782"/>
                  </a:lnTo>
                  <a:lnTo>
                    <a:pt x="1459230" y="2070849"/>
                  </a:lnTo>
                  <a:lnTo>
                    <a:pt x="1464310" y="2075116"/>
                  </a:lnTo>
                  <a:lnTo>
                    <a:pt x="1464310" y="2074354"/>
                  </a:lnTo>
                  <a:lnTo>
                    <a:pt x="1470660" y="2080450"/>
                  </a:lnTo>
                  <a:lnTo>
                    <a:pt x="1470660" y="2079688"/>
                  </a:lnTo>
                  <a:lnTo>
                    <a:pt x="1475740" y="2085784"/>
                  </a:lnTo>
                  <a:lnTo>
                    <a:pt x="1475740" y="2085022"/>
                  </a:lnTo>
                  <a:lnTo>
                    <a:pt x="1482090" y="2091118"/>
                  </a:lnTo>
                  <a:lnTo>
                    <a:pt x="1480820" y="2090356"/>
                  </a:lnTo>
                  <a:lnTo>
                    <a:pt x="1482090" y="2091728"/>
                  </a:lnTo>
                  <a:lnTo>
                    <a:pt x="1487170" y="2097214"/>
                  </a:lnTo>
                  <a:lnTo>
                    <a:pt x="1485900" y="2096452"/>
                  </a:lnTo>
                  <a:lnTo>
                    <a:pt x="1487170" y="2098167"/>
                  </a:lnTo>
                  <a:lnTo>
                    <a:pt x="1490980" y="2103310"/>
                  </a:lnTo>
                  <a:lnTo>
                    <a:pt x="1490980" y="2102548"/>
                  </a:lnTo>
                  <a:lnTo>
                    <a:pt x="1496060" y="2109406"/>
                  </a:lnTo>
                  <a:lnTo>
                    <a:pt x="1494790" y="2108644"/>
                  </a:lnTo>
                  <a:lnTo>
                    <a:pt x="1496060" y="2110168"/>
                  </a:lnTo>
                  <a:lnTo>
                    <a:pt x="1501140" y="2116264"/>
                  </a:lnTo>
                  <a:lnTo>
                    <a:pt x="1499870" y="2115502"/>
                  </a:lnTo>
                  <a:lnTo>
                    <a:pt x="1501140" y="2117407"/>
                  </a:lnTo>
                  <a:lnTo>
                    <a:pt x="1504950" y="2123122"/>
                  </a:lnTo>
                  <a:lnTo>
                    <a:pt x="1503680" y="2121598"/>
                  </a:lnTo>
                  <a:lnTo>
                    <a:pt x="1504950" y="2124392"/>
                  </a:lnTo>
                  <a:lnTo>
                    <a:pt x="1507490" y="2129980"/>
                  </a:lnTo>
                  <a:lnTo>
                    <a:pt x="1507490" y="2129218"/>
                  </a:lnTo>
                  <a:lnTo>
                    <a:pt x="1511300" y="2137600"/>
                  </a:lnTo>
                  <a:lnTo>
                    <a:pt x="1510030" y="2136076"/>
                  </a:lnTo>
                  <a:lnTo>
                    <a:pt x="1511300" y="2138870"/>
                  </a:lnTo>
                  <a:lnTo>
                    <a:pt x="1513840" y="2144458"/>
                  </a:lnTo>
                  <a:lnTo>
                    <a:pt x="1513840" y="2143696"/>
                  </a:lnTo>
                  <a:lnTo>
                    <a:pt x="1516380" y="2152078"/>
                  </a:lnTo>
                  <a:lnTo>
                    <a:pt x="1516380" y="2150554"/>
                  </a:lnTo>
                  <a:lnTo>
                    <a:pt x="1518920" y="2159698"/>
                  </a:lnTo>
                  <a:lnTo>
                    <a:pt x="1517650" y="2158174"/>
                  </a:lnTo>
                  <a:lnTo>
                    <a:pt x="1518920" y="2163127"/>
                  </a:lnTo>
                  <a:lnTo>
                    <a:pt x="1520190" y="2168080"/>
                  </a:lnTo>
                  <a:lnTo>
                    <a:pt x="1520190" y="2166556"/>
                  </a:lnTo>
                  <a:lnTo>
                    <a:pt x="1521460" y="2175700"/>
                  </a:lnTo>
                  <a:lnTo>
                    <a:pt x="1521460" y="2174176"/>
                  </a:lnTo>
                  <a:lnTo>
                    <a:pt x="1522730" y="2184082"/>
                  </a:lnTo>
                  <a:lnTo>
                    <a:pt x="1522730" y="2182558"/>
                  </a:lnTo>
                  <a:lnTo>
                    <a:pt x="1524000" y="2192464"/>
                  </a:lnTo>
                  <a:lnTo>
                    <a:pt x="1524000" y="2053513"/>
                  </a:lnTo>
                  <a:lnTo>
                    <a:pt x="1487170" y="2019896"/>
                  </a:lnTo>
                  <a:lnTo>
                    <a:pt x="1427480" y="1990864"/>
                  </a:lnTo>
                  <a:lnTo>
                    <a:pt x="1361440" y="1981200"/>
                  </a:lnTo>
                  <a:lnTo>
                    <a:pt x="1328420" y="1983625"/>
                  </a:lnTo>
                  <a:lnTo>
                    <a:pt x="1264920" y="2003005"/>
                  </a:lnTo>
                  <a:lnTo>
                    <a:pt x="1209040" y="2041728"/>
                  </a:lnTo>
                  <a:lnTo>
                    <a:pt x="1167130" y="2099805"/>
                  </a:lnTo>
                  <a:lnTo>
                    <a:pt x="1151890" y="2136102"/>
                  </a:lnTo>
                  <a:lnTo>
                    <a:pt x="1143000" y="2177224"/>
                  </a:lnTo>
                  <a:lnTo>
                    <a:pt x="1143000" y="2222182"/>
                  </a:lnTo>
                  <a:lnTo>
                    <a:pt x="1155700" y="2274506"/>
                  </a:lnTo>
                  <a:lnTo>
                    <a:pt x="1173480" y="2310752"/>
                  </a:lnTo>
                  <a:lnTo>
                    <a:pt x="1200150" y="2348039"/>
                  </a:lnTo>
                  <a:lnTo>
                    <a:pt x="1206500" y="2354427"/>
                  </a:lnTo>
                  <a:lnTo>
                    <a:pt x="1211580" y="2359545"/>
                  </a:lnTo>
                  <a:lnTo>
                    <a:pt x="1219200" y="2367229"/>
                  </a:lnTo>
                  <a:lnTo>
                    <a:pt x="1226820" y="2372766"/>
                  </a:lnTo>
                  <a:lnTo>
                    <a:pt x="1235710" y="2379243"/>
                  </a:lnTo>
                  <a:lnTo>
                    <a:pt x="1247140" y="2387562"/>
                  </a:lnTo>
                  <a:lnTo>
                    <a:pt x="1252220" y="2389987"/>
                  </a:lnTo>
                  <a:lnTo>
                    <a:pt x="1270000" y="2398471"/>
                  </a:lnTo>
                  <a:lnTo>
                    <a:pt x="1278890" y="2402713"/>
                  </a:lnTo>
                  <a:lnTo>
                    <a:pt x="1285240" y="2404707"/>
                  </a:lnTo>
                  <a:lnTo>
                    <a:pt x="1299210" y="2409113"/>
                  </a:lnTo>
                  <a:lnTo>
                    <a:pt x="1305560" y="2411120"/>
                  </a:lnTo>
                  <a:lnTo>
                    <a:pt x="1310640" y="2412720"/>
                  </a:lnTo>
                  <a:lnTo>
                    <a:pt x="1322070" y="2414359"/>
                  </a:lnTo>
                  <a:lnTo>
                    <a:pt x="1329690" y="2415451"/>
                  </a:lnTo>
                  <a:lnTo>
                    <a:pt x="1337310" y="2416556"/>
                  </a:lnTo>
                  <a:lnTo>
                    <a:pt x="1344930" y="2417648"/>
                  </a:lnTo>
                  <a:lnTo>
                    <a:pt x="1370330" y="2417559"/>
                  </a:lnTo>
                  <a:lnTo>
                    <a:pt x="1377950" y="2417546"/>
                  </a:lnTo>
                  <a:lnTo>
                    <a:pt x="1379220" y="2417356"/>
                  </a:lnTo>
                  <a:lnTo>
                    <a:pt x="1385570" y="2416416"/>
                  </a:lnTo>
                  <a:lnTo>
                    <a:pt x="1393190" y="2415286"/>
                  </a:lnTo>
                  <a:lnTo>
                    <a:pt x="1409700" y="2412835"/>
                  </a:lnTo>
                  <a:lnTo>
                    <a:pt x="1412240" y="2412466"/>
                  </a:lnTo>
                  <a:lnTo>
                    <a:pt x="1423670" y="2408872"/>
                  </a:lnTo>
                  <a:lnTo>
                    <a:pt x="1431290" y="2406472"/>
                  </a:lnTo>
                  <a:lnTo>
                    <a:pt x="1443990" y="2402471"/>
                  </a:lnTo>
                  <a:lnTo>
                    <a:pt x="1446530" y="2401227"/>
                  </a:lnTo>
                  <a:lnTo>
                    <a:pt x="1452880" y="2398128"/>
                  </a:lnTo>
                  <a:lnTo>
                    <a:pt x="1459230" y="2395042"/>
                  </a:lnTo>
                  <a:lnTo>
                    <a:pt x="1474470" y="2387612"/>
                  </a:lnTo>
                  <a:lnTo>
                    <a:pt x="1482090" y="2382240"/>
                  </a:lnTo>
                  <a:lnTo>
                    <a:pt x="1487170" y="2378672"/>
                  </a:lnTo>
                  <a:lnTo>
                    <a:pt x="1496060" y="2372410"/>
                  </a:lnTo>
                  <a:lnTo>
                    <a:pt x="1501140" y="2368829"/>
                  </a:lnTo>
                  <a:lnTo>
                    <a:pt x="1502410" y="2367940"/>
                  </a:lnTo>
                  <a:lnTo>
                    <a:pt x="1504950" y="2365489"/>
                  </a:lnTo>
                  <a:lnTo>
                    <a:pt x="1508760" y="2361831"/>
                  </a:lnTo>
                  <a:lnTo>
                    <a:pt x="1511300" y="2359380"/>
                  </a:lnTo>
                  <a:lnTo>
                    <a:pt x="1518920" y="2352052"/>
                  </a:lnTo>
                  <a:lnTo>
                    <a:pt x="1548130" y="2314384"/>
                  </a:lnTo>
                  <a:lnTo>
                    <a:pt x="1576070" y="2242235"/>
                  </a:lnTo>
                  <a:lnTo>
                    <a:pt x="1581150" y="2199322"/>
                  </a:lnTo>
                  <a:lnTo>
                    <a:pt x="1581150" y="2188654"/>
                  </a:lnTo>
                  <a:close/>
                </a:path>
                <a:path extrusionOk="0" h="2418079" w="1581150">
                  <a:moveTo>
                    <a:pt x="1581150" y="207454"/>
                  </a:moveTo>
                  <a:lnTo>
                    <a:pt x="1569720" y="154876"/>
                  </a:lnTo>
                  <a:lnTo>
                    <a:pt x="1555750" y="118567"/>
                  </a:lnTo>
                  <a:lnTo>
                    <a:pt x="1536700" y="87096"/>
                  </a:lnTo>
                  <a:lnTo>
                    <a:pt x="1524000" y="72313"/>
                  </a:lnTo>
                  <a:lnTo>
                    <a:pt x="1524000" y="211264"/>
                  </a:lnTo>
                  <a:lnTo>
                    <a:pt x="1524000" y="225742"/>
                  </a:lnTo>
                  <a:lnTo>
                    <a:pt x="1522730" y="235648"/>
                  </a:lnTo>
                  <a:lnTo>
                    <a:pt x="1522730" y="234124"/>
                  </a:lnTo>
                  <a:lnTo>
                    <a:pt x="1521460" y="244030"/>
                  </a:lnTo>
                  <a:lnTo>
                    <a:pt x="1521460" y="242506"/>
                  </a:lnTo>
                  <a:lnTo>
                    <a:pt x="1520190" y="251650"/>
                  </a:lnTo>
                  <a:lnTo>
                    <a:pt x="1520190" y="250126"/>
                  </a:lnTo>
                  <a:lnTo>
                    <a:pt x="1517650" y="259270"/>
                  </a:lnTo>
                  <a:lnTo>
                    <a:pt x="1518920" y="258508"/>
                  </a:lnTo>
                  <a:lnTo>
                    <a:pt x="1516380" y="267652"/>
                  </a:lnTo>
                  <a:lnTo>
                    <a:pt x="1516380" y="266128"/>
                  </a:lnTo>
                  <a:lnTo>
                    <a:pt x="1513840" y="274510"/>
                  </a:lnTo>
                  <a:lnTo>
                    <a:pt x="1513840" y="273748"/>
                  </a:lnTo>
                  <a:lnTo>
                    <a:pt x="1510030" y="282130"/>
                  </a:lnTo>
                  <a:lnTo>
                    <a:pt x="1511300" y="280606"/>
                  </a:lnTo>
                  <a:lnTo>
                    <a:pt x="1507490" y="289750"/>
                  </a:lnTo>
                  <a:lnTo>
                    <a:pt x="1508760" y="288226"/>
                  </a:lnTo>
                  <a:lnTo>
                    <a:pt x="1503680" y="295846"/>
                  </a:lnTo>
                  <a:lnTo>
                    <a:pt x="1504950" y="295084"/>
                  </a:lnTo>
                  <a:lnTo>
                    <a:pt x="1499870" y="303466"/>
                  </a:lnTo>
                  <a:lnTo>
                    <a:pt x="1494790" y="309562"/>
                  </a:lnTo>
                  <a:lnTo>
                    <a:pt x="1496060" y="308800"/>
                  </a:lnTo>
                  <a:lnTo>
                    <a:pt x="1490980" y="315658"/>
                  </a:lnTo>
                  <a:lnTo>
                    <a:pt x="1490980" y="314896"/>
                  </a:lnTo>
                  <a:lnTo>
                    <a:pt x="1485900" y="321754"/>
                  </a:lnTo>
                  <a:lnTo>
                    <a:pt x="1487170" y="320992"/>
                  </a:lnTo>
                  <a:lnTo>
                    <a:pt x="1480820" y="327850"/>
                  </a:lnTo>
                  <a:lnTo>
                    <a:pt x="1482090" y="327088"/>
                  </a:lnTo>
                  <a:lnTo>
                    <a:pt x="1475740" y="333184"/>
                  </a:lnTo>
                  <a:lnTo>
                    <a:pt x="1475740" y="332422"/>
                  </a:lnTo>
                  <a:lnTo>
                    <a:pt x="1470660" y="338518"/>
                  </a:lnTo>
                  <a:lnTo>
                    <a:pt x="1470660" y="337756"/>
                  </a:lnTo>
                  <a:lnTo>
                    <a:pt x="1464310" y="343852"/>
                  </a:lnTo>
                  <a:lnTo>
                    <a:pt x="1464310" y="343090"/>
                  </a:lnTo>
                  <a:lnTo>
                    <a:pt x="1457960" y="348424"/>
                  </a:lnTo>
                  <a:lnTo>
                    <a:pt x="1459230" y="347662"/>
                  </a:lnTo>
                  <a:lnTo>
                    <a:pt x="1451610" y="352996"/>
                  </a:lnTo>
                  <a:lnTo>
                    <a:pt x="1452880" y="352234"/>
                  </a:lnTo>
                  <a:lnTo>
                    <a:pt x="1445844" y="357162"/>
                  </a:lnTo>
                  <a:lnTo>
                    <a:pt x="1445260" y="357466"/>
                  </a:lnTo>
                  <a:lnTo>
                    <a:pt x="1437640" y="361378"/>
                  </a:lnTo>
                  <a:lnTo>
                    <a:pt x="1432560" y="364426"/>
                  </a:lnTo>
                  <a:lnTo>
                    <a:pt x="1423670" y="368236"/>
                  </a:lnTo>
                  <a:lnTo>
                    <a:pt x="1424940" y="367474"/>
                  </a:lnTo>
                  <a:lnTo>
                    <a:pt x="1409700" y="373570"/>
                  </a:lnTo>
                  <a:lnTo>
                    <a:pt x="1410970" y="372808"/>
                  </a:lnTo>
                  <a:lnTo>
                    <a:pt x="1402080" y="375856"/>
                  </a:lnTo>
                  <a:lnTo>
                    <a:pt x="1402080" y="375094"/>
                  </a:lnTo>
                  <a:lnTo>
                    <a:pt x="1393190" y="377380"/>
                  </a:lnTo>
                  <a:lnTo>
                    <a:pt x="1394460" y="376618"/>
                  </a:lnTo>
                  <a:lnTo>
                    <a:pt x="1385570" y="378904"/>
                  </a:lnTo>
                  <a:lnTo>
                    <a:pt x="1386840" y="378142"/>
                  </a:lnTo>
                  <a:lnTo>
                    <a:pt x="1376680" y="379666"/>
                  </a:lnTo>
                  <a:lnTo>
                    <a:pt x="1379220" y="379666"/>
                  </a:lnTo>
                  <a:lnTo>
                    <a:pt x="1369060" y="380428"/>
                  </a:lnTo>
                  <a:lnTo>
                    <a:pt x="1353820" y="380428"/>
                  </a:lnTo>
                  <a:lnTo>
                    <a:pt x="1352550" y="380326"/>
                  </a:lnTo>
                  <a:lnTo>
                    <a:pt x="1344930" y="379666"/>
                  </a:lnTo>
                  <a:lnTo>
                    <a:pt x="1346200" y="379666"/>
                  </a:lnTo>
                  <a:lnTo>
                    <a:pt x="1336040" y="378142"/>
                  </a:lnTo>
                  <a:lnTo>
                    <a:pt x="1337310" y="378904"/>
                  </a:lnTo>
                  <a:lnTo>
                    <a:pt x="1328420" y="376618"/>
                  </a:lnTo>
                  <a:lnTo>
                    <a:pt x="1329690" y="377380"/>
                  </a:lnTo>
                  <a:lnTo>
                    <a:pt x="1319530" y="375094"/>
                  </a:lnTo>
                  <a:lnTo>
                    <a:pt x="1314450" y="373570"/>
                  </a:lnTo>
                  <a:lnTo>
                    <a:pt x="1311910" y="372706"/>
                  </a:lnTo>
                  <a:lnTo>
                    <a:pt x="1305560" y="370522"/>
                  </a:lnTo>
                  <a:lnTo>
                    <a:pt x="1306830" y="370522"/>
                  </a:lnTo>
                  <a:lnTo>
                    <a:pt x="1297940" y="367474"/>
                  </a:lnTo>
                  <a:lnTo>
                    <a:pt x="1299210" y="368236"/>
                  </a:lnTo>
                  <a:lnTo>
                    <a:pt x="1283970" y="360616"/>
                  </a:lnTo>
                  <a:lnTo>
                    <a:pt x="1277620" y="356806"/>
                  </a:lnTo>
                  <a:lnTo>
                    <a:pt x="1277620" y="357568"/>
                  </a:lnTo>
                  <a:lnTo>
                    <a:pt x="1270000" y="352234"/>
                  </a:lnTo>
                  <a:lnTo>
                    <a:pt x="1271270" y="352996"/>
                  </a:lnTo>
                  <a:lnTo>
                    <a:pt x="1264920" y="347662"/>
                  </a:lnTo>
                  <a:lnTo>
                    <a:pt x="1264920" y="348424"/>
                  </a:lnTo>
                  <a:lnTo>
                    <a:pt x="1258570" y="343090"/>
                  </a:lnTo>
                  <a:lnTo>
                    <a:pt x="1258570" y="343852"/>
                  </a:lnTo>
                  <a:lnTo>
                    <a:pt x="1252220" y="337756"/>
                  </a:lnTo>
                  <a:lnTo>
                    <a:pt x="1253490" y="338518"/>
                  </a:lnTo>
                  <a:lnTo>
                    <a:pt x="1247140" y="332422"/>
                  </a:lnTo>
                  <a:lnTo>
                    <a:pt x="1247140" y="333184"/>
                  </a:lnTo>
                  <a:lnTo>
                    <a:pt x="1242060" y="327088"/>
                  </a:lnTo>
                  <a:lnTo>
                    <a:pt x="1242060" y="327850"/>
                  </a:lnTo>
                  <a:lnTo>
                    <a:pt x="1235710" y="320992"/>
                  </a:lnTo>
                  <a:lnTo>
                    <a:pt x="1236980" y="321754"/>
                  </a:lnTo>
                  <a:lnTo>
                    <a:pt x="1231900" y="314896"/>
                  </a:lnTo>
                  <a:lnTo>
                    <a:pt x="1231900" y="315658"/>
                  </a:lnTo>
                  <a:lnTo>
                    <a:pt x="1226820" y="308800"/>
                  </a:lnTo>
                  <a:lnTo>
                    <a:pt x="1228090" y="309562"/>
                  </a:lnTo>
                  <a:lnTo>
                    <a:pt x="1223010" y="301942"/>
                  </a:lnTo>
                  <a:lnTo>
                    <a:pt x="1223010" y="303466"/>
                  </a:lnTo>
                  <a:lnTo>
                    <a:pt x="1219200" y="295084"/>
                  </a:lnTo>
                  <a:lnTo>
                    <a:pt x="1219200" y="295846"/>
                  </a:lnTo>
                  <a:lnTo>
                    <a:pt x="1215390" y="288226"/>
                  </a:lnTo>
                  <a:lnTo>
                    <a:pt x="1215390" y="289750"/>
                  </a:lnTo>
                  <a:lnTo>
                    <a:pt x="1211580" y="280606"/>
                  </a:lnTo>
                  <a:lnTo>
                    <a:pt x="1212850" y="282130"/>
                  </a:lnTo>
                  <a:lnTo>
                    <a:pt x="1209040" y="273748"/>
                  </a:lnTo>
                  <a:lnTo>
                    <a:pt x="1209040" y="274510"/>
                  </a:lnTo>
                  <a:lnTo>
                    <a:pt x="1206500" y="266128"/>
                  </a:lnTo>
                  <a:lnTo>
                    <a:pt x="1207770" y="267652"/>
                  </a:lnTo>
                  <a:lnTo>
                    <a:pt x="1203960" y="258508"/>
                  </a:lnTo>
                  <a:lnTo>
                    <a:pt x="1205230" y="259270"/>
                  </a:lnTo>
                  <a:lnTo>
                    <a:pt x="1202690" y="250126"/>
                  </a:lnTo>
                  <a:lnTo>
                    <a:pt x="1202690" y="251650"/>
                  </a:lnTo>
                  <a:lnTo>
                    <a:pt x="1201420" y="242506"/>
                  </a:lnTo>
                  <a:lnTo>
                    <a:pt x="1201420" y="244030"/>
                  </a:lnTo>
                  <a:lnTo>
                    <a:pt x="1200150" y="234124"/>
                  </a:lnTo>
                  <a:lnTo>
                    <a:pt x="1200150" y="202882"/>
                  </a:lnTo>
                  <a:lnTo>
                    <a:pt x="1201420" y="192976"/>
                  </a:lnTo>
                  <a:lnTo>
                    <a:pt x="1201420" y="194500"/>
                  </a:lnTo>
                  <a:lnTo>
                    <a:pt x="1202690" y="185356"/>
                  </a:lnTo>
                  <a:lnTo>
                    <a:pt x="1202690" y="186880"/>
                  </a:lnTo>
                  <a:lnTo>
                    <a:pt x="1203960" y="181927"/>
                  </a:lnTo>
                  <a:lnTo>
                    <a:pt x="1205230" y="176974"/>
                  </a:lnTo>
                  <a:lnTo>
                    <a:pt x="1203960" y="178498"/>
                  </a:lnTo>
                  <a:lnTo>
                    <a:pt x="1206500" y="172402"/>
                  </a:lnTo>
                  <a:lnTo>
                    <a:pt x="1207770" y="169354"/>
                  </a:lnTo>
                  <a:lnTo>
                    <a:pt x="1206500" y="170878"/>
                  </a:lnTo>
                  <a:lnTo>
                    <a:pt x="1209040" y="162496"/>
                  </a:lnTo>
                  <a:lnTo>
                    <a:pt x="1209040" y="163258"/>
                  </a:lnTo>
                  <a:lnTo>
                    <a:pt x="1211580" y="157670"/>
                  </a:lnTo>
                  <a:lnTo>
                    <a:pt x="1212850" y="154876"/>
                  </a:lnTo>
                  <a:lnTo>
                    <a:pt x="1211580" y="156400"/>
                  </a:lnTo>
                  <a:lnTo>
                    <a:pt x="1215390" y="148018"/>
                  </a:lnTo>
                  <a:lnTo>
                    <a:pt x="1215390" y="148780"/>
                  </a:lnTo>
                  <a:lnTo>
                    <a:pt x="1219200" y="140398"/>
                  </a:lnTo>
                  <a:lnTo>
                    <a:pt x="1219200" y="141922"/>
                  </a:lnTo>
                  <a:lnTo>
                    <a:pt x="1223010" y="134302"/>
                  </a:lnTo>
                  <a:lnTo>
                    <a:pt x="1223010" y="135064"/>
                  </a:lnTo>
                  <a:lnTo>
                    <a:pt x="1226820" y="129349"/>
                  </a:lnTo>
                  <a:lnTo>
                    <a:pt x="1228090" y="127444"/>
                  </a:lnTo>
                  <a:lnTo>
                    <a:pt x="1226820" y="128206"/>
                  </a:lnTo>
                  <a:lnTo>
                    <a:pt x="1231900" y="121348"/>
                  </a:lnTo>
                  <a:lnTo>
                    <a:pt x="1231900" y="122110"/>
                  </a:lnTo>
                  <a:lnTo>
                    <a:pt x="1235710" y="116967"/>
                  </a:lnTo>
                  <a:lnTo>
                    <a:pt x="1236980" y="115252"/>
                  </a:lnTo>
                  <a:lnTo>
                    <a:pt x="1235710" y="116014"/>
                  </a:lnTo>
                  <a:lnTo>
                    <a:pt x="1242060" y="109156"/>
                  </a:lnTo>
                  <a:lnTo>
                    <a:pt x="1242060" y="109918"/>
                  </a:lnTo>
                  <a:lnTo>
                    <a:pt x="1247140" y="103822"/>
                  </a:lnTo>
                  <a:lnTo>
                    <a:pt x="1247140" y="104584"/>
                  </a:lnTo>
                  <a:lnTo>
                    <a:pt x="1253490" y="97726"/>
                  </a:lnTo>
                  <a:lnTo>
                    <a:pt x="1252220" y="99250"/>
                  </a:lnTo>
                  <a:lnTo>
                    <a:pt x="1253490" y="98031"/>
                  </a:lnTo>
                  <a:lnTo>
                    <a:pt x="1258570" y="93154"/>
                  </a:lnTo>
                  <a:lnTo>
                    <a:pt x="1258570" y="93916"/>
                  </a:lnTo>
                  <a:lnTo>
                    <a:pt x="1264920" y="88582"/>
                  </a:lnTo>
                  <a:lnTo>
                    <a:pt x="1264920" y="89344"/>
                  </a:lnTo>
                  <a:lnTo>
                    <a:pt x="1270000" y="85077"/>
                  </a:lnTo>
                  <a:lnTo>
                    <a:pt x="1271270" y="84010"/>
                  </a:lnTo>
                  <a:lnTo>
                    <a:pt x="1270000" y="84772"/>
                  </a:lnTo>
                  <a:lnTo>
                    <a:pt x="1277620" y="79438"/>
                  </a:lnTo>
                  <a:lnTo>
                    <a:pt x="1277620" y="80200"/>
                  </a:lnTo>
                  <a:lnTo>
                    <a:pt x="1291590" y="71818"/>
                  </a:lnTo>
                  <a:lnTo>
                    <a:pt x="1291590" y="72580"/>
                  </a:lnTo>
                  <a:lnTo>
                    <a:pt x="1299210" y="68770"/>
                  </a:lnTo>
                  <a:lnTo>
                    <a:pt x="1297940" y="69532"/>
                  </a:lnTo>
                  <a:lnTo>
                    <a:pt x="1299210" y="69100"/>
                  </a:lnTo>
                  <a:lnTo>
                    <a:pt x="1305560" y="66929"/>
                  </a:lnTo>
                  <a:lnTo>
                    <a:pt x="1306830" y="66484"/>
                  </a:lnTo>
                  <a:lnTo>
                    <a:pt x="1305560" y="66484"/>
                  </a:lnTo>
                  <a:lnTo>
                    <a:pt x="1311910" y="64312"/>
                  </a:lnTo>
                  <a:lnTo>
                    <a:pt x="1314450" y="63436"/>
                  </a:lnTo>
                  <a:lnTo>
                    <a:pt x="1319530" y="61912"/>
                  </a:lnTo>
                  <a:lnTo>
                    <a:pt x="1322070" y="61341"/>
                  </a:lnTo>
                  <a:lnTo>
                    <a:pt x="1328420" y="59918"/>
                  </a:lnTo>
                  <a:lnTo>
                    <a:pt x="1329690" y="59626"/>
                  </a:lnTo>
                  <a:lnTo>
                    <a:pt x="1328420" y="59626"/>
                  </a:lnTo>
                  <a:lnTo>
                    <a:pt x="1337310" y="58102"/>
                  </a:lnTo>
                  <a:lnTo>
                    <a:pt x="1336040" y="58864"/>
                  </a:lnTo>
                  <a:lnTo>
                    <a:pt x="1337310" y="58674"/>
                  </a:lnTo>
                  <a:lnTo>
                    <a:pt x="1344930" y="57531"/>
                  </a:lnTo>
                  <a:lnTo>
                    <a:pt x="1346200" y="57340"/>
                  </a:lnTo>
                  <a:lnTo>
                    <a:pt x="1344930" y="57340"/>
                  </a:lnTo>
                  <a:lnTo>
                    <a:pt x="1352550" y="56692"/>
                  </a:lnTo>
                  <a:lnTo>
                    <a:pt x="1353743" y="56591"/>
                  </a:lnTo>
                  <a:lnTo>
                    <a:pt x="1370330" y="56680"/>
                  </a:lnTo>
                  <a:lnTo>
                    <a:pt x="1379220" y="57340"/>
                  </a:lnTo>
                  <a:lnTo>
                    <a:pt x="1376680" y="57340"/>
                  </a:lnTo>
                  <a:lnTo>
                    <a:pt x="1379220" y="57721"/>
                  </a:lnTo>
                  <a:lnTo>
                    <a:pt x="1385570" y="58674"/>
                  </a:lnTo>
                  <a:lnTo>
                    <a:pt x="1386840" y="58864"/>
                  </a:lnTo>
                  <a:lnTo>
                    <a:pt x="1385570" y="58102"/>
                  </a:lnTo>
                  <a:lnTo>
                    <a:pt x="1394460" y="59626"/>
                  </a:lnTo>
                  <a:lnTo>
                    <a:pt x="1393190" y="59626"/>
                  </a:lnTo>
                  <a:lnTo>
                    <a:pt x="1394460" y="59956"/>
                  </a:lnTo>
                  <a:lnTo>
                    <a:pt x="1402080" y="61912"/>
                  </a:lnTo>
                  <a:lnTo>
                    <a:pt x="1402080" y="61150"/>
                  </a:lnTo>
                  <a:lnTo>
                    <a:pt x="1409700" y="63766"/>
                  </a:lnTo>
                  <a:lnTo>
                    <a:pt x="1410970" y="64198"/>
                  </a:lnTo>
                  <a:lnTo>
                    <a:pt x="1409700" y="63436"/>
                  </a:lnTo>
                  <a:lnTo>
                    <a:pt x="1423670" y="69024"/>
                  </a:lnTo>
                  <a:lnTo>
                    <a:pt x="1424940" y="69532"/>
                  </a:lnTo>
                  <a:lnTo>
                    <a:pt x="1423670" y="68770"/>
                  </a:lnTo>
                  <a:lnTo>
                    <a:pt x="1431290" y="72047"/>
                  </a:lnTo>
                  <a:lnTo>
                    <a:pt x="1432560" y="72580"/>
                  </a:lnTo>
                  <a:lnTo>
                    <a:pt x="1437640" y="75628"/>
                  </a:lnTo>
                  <a:lnTo>
                    <a:pt x="1445260" y="79552"/>
                  </a:lnTo>
                  <a:lnTo>
                    <a:pt x="1445844" y="79857"/>
                  </a:lnTo>
                  <a:lnTo>
                    <a:pt x="1446530" y="80327"/>
                  </a:lnTo>
                  <a:lnTo>
                    <a:pt x="1452880" y="84772"/>
                  </a:lnTo>
                  <a:lnTo>
                    <a:pt x="1451610" y="84010"/>
                  </a:lnTo>
                  <a:lnTo>
                    <a:pt x="1452880" y="84899"/>
                  </a:lnTo>
                  <a:lnTo>
                    <a:pt x="1459230" y="89344"/>
                  </a:lnTo>
                  <a:lnTo>
                    <a:pt x="1457960" y="88582"/>
                  </a:lnTo>
                  <a:lnTo>
                    <a:pt x="1459230" y="89649"/>
                  </a:lnTo>
                  <a:lnTo>
                    <a:pt x="1464310" y="93916"/>
                  </a:lnTo>
                  <a:lnTo>
                    <a:pt x="1464310" y="93154"/>
                  </a:lnTo>
                  <a:lnTo>
                    <a:pt x="1470660" y="99250"/>
                  </a:lnTo>
                  <a:lnTo>
                    <a:pt x="1470660" y="98488"/>
                  </a:lnTo>
                  <a:lnTo>
                    <a:pt x="1475740" y="104584"/>
                  </a:lnTo>
                  <a:lnTo>
                    <a:pt x="1475740" y="103822"/>
                  </a:lnTo>
                  <a:lnTo>
                    <a:pt x="1482090" y="109918"/>
                  </a:lnTo>
                  <a:lnTo>
                    <a:pt x="1480820" y="109156"/>
                  </a:lnTo>
                  <a:lnTo>
                    <a:pt x="1482090" y="110528"/>
                  </a:lnTo>
                  <a:lnTo>
                    <a:pt x="1487170" y="116014"/>
                  </a:lnTo>
                  <a:lnTo>
                    <a:pt x="1485900" y="115252"/>
                  </a:lnTo>
                  <a:lnTo>
                    <a:pt x="1487170" y="116967"/>
                  </a:lnTo>
                  <a:lnTo>
                    <a:pt x="1490980" y="122110"/>
                  </a:lnTo>
                  <a:lnTo>
                    <a:pt x="1490980" y="121348"/>
                  </a:lnTo>
                  <a:lnTo>
                    <a:pt x="1496060" y="128206"/>
                  </a:lnTo>
                  <a:lnTo>
                    <a:pt x="1494790" y="127444"/>
                  </a:lnTo>
                  <a:lnTo>
                    <a:pt x="1496060" y="128968"/>
                  </a:lnTo>
                  <a:lnTo>
                    <a:pt x="1501140" y="135064"/>
                  </a:lnTo>
                  <a:lnTo>
                    <a:pt x="1499870" y="134302"/>
                  </a:lnTo>
                  <a:lnTo>
                    <a:pt x="1501140" y="136207"/>
                  </a:lnTo>
                  <a:lnTo>
                    <a:pt x="1504950" y="141922"/>
                  </a:lnTo>
                  <a:lnTo>
                    <a:pt x="1503680" y="140398"/>
                  </a:lnTo>
                  <a:lnTo>
                    <a:pt x="1504950" y="143192"/>
                  </a:lnTo>
                  <a:lnTo>
                    <a:pt x="1507490" y="148780"/>
                  </a:lnTo>
                  <a:lnTo>
                    <a:pt x="1507490" y="148018"/>
                  </a:lnTo>
                  <a:lnTo>
                    <a:pt x="1511300" y="156400"/>
                  </a:lnTo>
                  <a:lnTo>
                    <a:pt x="1510030" y="154876"/>
                  </a:lnTo>
                  <a:lnTo>
                    <a:pt x="1511300" y="157670"/>
                  </a:lnTo>
                  <a:lnTo>
                    <a:pt x="1513840" y="163258"/>
                  </a:lnTo>
                  <a:lnTo>
                    <a:pt x="1513840" y="162496"/>
                  </a:lnTo>
                  <a:lnTo>
                    <a:pt x="1516380" y="170878"/>
                  </a:lnTo>
                  <a:lnTo>
                    <a:pt x="1516380" y="169354"/>
                  </a:lnTo>
                  <a:lnTo>
                    <a:pt x="1518920" y="178498"/>
                  </a:lnTo>
                  <a:lnTo>
                    <a:pt x="1517650" y="176974"/>
                  </a:lnTo>
                  <a:lnTo>
                    <a:pt x="1518920" y="181927"/>
                  </a:lnTo>
                  <a:lnTo>
                    <a:pt x="1520190" y="186880"/>
                  </a:lnTo>
                  <a:lnTo>
                    <a:pt x="1520190" y="185356"/>
                  </a:lnTo>
                  <a:lnTo>
                    <a:pt x="1521460" y="194500"/>
                  </a:lnTo>
                  <a:lnTo>
                    <a:pt x="1521460" y="192976"/>
                  </a:lnTo>
                  <a:lnTo>
                    <a:pt x="1522730" y="202882"/>
                  </a:lnTo>
                  <a:lnTo>
                    <a:pt x="1522730" y="201358"/>
                  </a:lnTo>
                  <a:lnTo>
                    <a:pt x="1524000" y="211264"/>
                  </a:lnTo>
                  <a:lnTo>
                    <a:pt x="1524000" y="72313"/>
                  </a:lnTo>
                  <a:lnTo>
                    <a:pt x="1487170" y="38696"/>
                  </a:lnTo>
                  <a:lnTo>
                    <a:pt x="1427480" y="9664"/>
                  </a:lnTo>
                  <a:lnTo>
                    <a:pt x="1361440" y="0"/>
                  </a:lnTo>
                  <a:lnTo>
                    <a:pt x="1328420" y="2425"/>
                  </a:lnTo>
                  <a:lnTo>
                    <a:pt x="1264920" y="21805"/>
                  </a:lnTo>
                  <a:lnTo>
                    <a:pt x="1209040" y="60528"/>
                  </a:lnTo>
                  <a:lnTo>
                    <a:pt x="1167130" y="118605"/>
                  </a:lnTo>
                  <a:lnTo>
                    <a:pt x="1151890" y="154901"/>
                  </a:lnTo>
                  <a:lnTo>
                    <a:pt x="1143000" y="196024"/>
                  </a:lnTo>
                  <a:lnTo>
                    <a:pt x="1143000" y="240982"/>
                  </a:lnTo>
                  <a:lnTo>
                    <a:pt x="1155700" y="293306"/>
                  </a:lnTo>
                  <a:lnTo>
                    <a:pt x="1173480" y="329552"/>
                  </a:lnTo>
                  <a:lnTo>
                    <a:pt x="1200150" y="366839"/>
                  </a:lnTo>
                  <a:lnTo>
                    <a:pt x="1206500" y="373227"/>
                  </a:lnTo>
                  <a:lnTo>
                    <a:pt x="1211580" y="378345"/>
                  </a:lnTo>
                  <a:lnTo>
                    <a:pt x="1219200" y="386029"/>
                  </a:lnTo>
                  <a:lnTo>
                    <a:pt x="1226820" y="391566"/>
                  </a:lnTo>
                  <a:lnTo>
                    <a:pt x="1235710" y="398043"/>
                  </a:lnTo>
                  <a:lnTo>
                    <a:pt x="1247140" y="406361"/>
                  </a:lnTo>
                  <a:lnTo>
                    <a:pt x="1252220" y="408787"/>
                  </a:lnTo>
                  <a:lnTo>
                    <a:pt x="1270000" y="417271"/>
                  </a:lnTo>
                  <a:lnTo>
                    <a:pt x="1278890" y="421513"/>
                  </a:lnTo>
                  <a:lnTo>
                    <a:pt x="1285240" y="423506"/>
                  </a:lnTo>
                  <a:lnTo>
                    <a:pt x="1299210" y="427913"/>
                  </a:lnTo>
                  <a:lnTo>
                    <a:pt x="1305560" y="429920"/>
                  </a:lnTo>
                  <a:lnTo>
                    <a:pt x="1310640" y="431520"/>
                  </a:lnTo>
                  <a:lnTo>
                    <a:pt x="1322070" y="433158"/>
                  </a:lnTo>
                  <a:lnTo>
                    <a:pt x="1329690" y="434251"/>
                  </a:lnTo>
                  <a:lnTo>
                    <a:pt x="1337310" y="435356"/>
                  </a:lnTo>
                  <a:lnTo>
                    <a:pt x="1344930" y="436448"/>
                  </a:lnTo>
                  <a:lnTo>
                    <a:pt x="1370330" y="436359"/>
                  </a:lnTo>
                  <a:lnTo>
                    <a:pt x="1377950" y="436346"/>
                  </a:lnTo>
                  <a:lnTo>
                    <a:pt x="1379220" y="436156"/>
                  </a:lnTo>
                  <a:lnTo>
                    <a:pt x="1385570" y="435216"/>
                  </a:lnTo>
                  <a:lnTo>
                    <a:pt x="1393190" y="434086"/>
                  </a:lnTo>
                  <a:lnTo>
                    <a:pt x="1409700" y="431634"/>
                  </a:lnTo>
                  <a:lnTo>
                    <a:pt x="1412240" y="431266"/>
                  </a:lnTo>
                  <a:lnTo>
                    <a:pt x="1423670" y="427672"/>
                  </a:lnTo>
                  <a:lnTo>
                    <a:pt x="1431290" y="425272"/>
                  </a:lnTo>
                  <a:lnTo>
                    <a:pt x="1443990" y="421271"/>
                  </a:lnTo>
                  <a:lnTo>
                    <a:pt x="1446530" y="420027"/>
                  </a:lnTo>
                  <a:lnTo>
                    <a:pt x="1452880" y="416928"/>
                  </a:lnTo>
                  <a:lnTo>
                    <a:pt x="1459230" y="413842"/>
                  </a:lnTo>
                  <a:lnTo>
                    <a:pt x="1474470" y="406412"/>
                  </a:lnTo>
                  <a:lnTo>
                    <a:pt x="1482090" y="401040"/>
                  </a:lnTo>
                  <a:lnTo>
                    <a:pt x="1487170" y="397471"/>
                  </a:lnTo>
                  <a:lnTo>
                    <a:pt x="1496060" y="391210"/>
                  </a:lnTo>
                  <a:lnTo>
                    <a:pt x="1501140" y="387629"/>
                  </a:lnTo>
                  <a:lnTo>
                    <a:pt x="1502410" y="386740"/>
                  </a:lnTo>
                  <a:lnTo>
                    <a:pt x="1504950" y="384289"/>
                  </a:lnTo>
                  <a:lnTo>
                    <a:pt x="1508760" y="380631"/>
                  </a:lnTo>
                  <a:lnTo>
                    <a:pt x="1511300" y="378180"/>
                  </a:lnTo>
                  <a:lnTo>
                    <a:pt x="1518920" y="370852"/>
                  </a:lnTo>
                  <a:lnTo>
                    <a:pt x="1548130" y="333184"/>
                  </a:lnTo>
                  <a:lnTo>
                    <a:pt x="1576070" y="261035"/>
                  </a:lnTo>
                  <a:lnTo>
                    <a:pt x="1581150" y="218122"/>
                  </a:lnTo>
                  <a:lnTo>
                    <a:pt x="1581150" y="207454"/>
                  </a:lnTo>
                  <a:close/>
                </a:path>
              </a:pathLst>
            </a:custGeom>
            <a:solidFill>
              <a:srgbClr val="993366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endParaRPr>
            </a:p>
          </p:txBody>
        </p:sp>
      </p:grpSp>
      <p:sp>
        <p:nvSpPr>
          <p:cNvPr id="334" name="Google Shape;334;p25"/>
          <p:cNvSpPr/>
          <p:nvPr/>
        </p:nvSpPr>
        <p:spPr>
          <a:xfrm>
            <a:off x="2809875" y="4507161"/>
            <a:ext cx="1162341" cy="53698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chemeClr val="accent5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Yuklama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5" name="Google Shape;335;p25"/>
          <p:cNvSpPr/>
          <p:nvPr/>
        </p:nvSpPr>
        <p:spPr>
          <a:xfrm>
            <a:off x="4068789" y="4712743"/>
            <a:ext cx="703580" cy="114300"/>
          </a:xfrm>
          <a:custGeom>
            <a:rect b="b" l="l" r="r" t="t"/>
            <a:pathLst>
              <a:path extrusionOk="0" h="114300" w="703579">
                <a:moveTo>
                  <a:pt x="608076" y="76199"/>
                </a:moveTo>
                <a:lnTo>
                  <a:pt x="608076" y="38099"/>
                </a:lnTo>
                <a:lnTo>
                  <a:pt x="0" y="36575"/>
                </a:lnTo>
                <a:lnTo>
                  <a:pt x="0" y="74675"/>
                </a:lnTo>
                <a:lnTo>
                  <a:pt x="608076" y="76199"/>
                </a:lnTo>
                <a:close/>
              </a:path>
              <a:path extrusionOk="0" h="114300" w="703579">
                <a:moveTo>
                  <a:pt x="703326" y="57149"/>
                </a:moveTo>
                <a:lnTo>
                  <a:pt x="589026" y="0"/>
                </a:lnTo>
                <a:lnTo>
                  <a:pt x="589026" y="38052"/>
                </a:lnTo>
                <a:lnTo>
                  <a:pt x="608076" y="38099"/>
                </a:lnTo>
                <a:lnTo>
                  <a:pt x="608076" y="104774"/>
                </a:lnTo>
                <a:lnTo>
                  <a:pt x="703326" y="57149"/>
                </a:lnTo>
                <a:close/>
              </a:path>
              <a:path extrusionOk="0" h="114300" w="703579">
                <a:moveTo>
                  <a:pt x="608076" y="104774"/>
                </a:moveTo>
                <a:lnTo>
                  <a:pt x="608076" y="76199"/>
                </a:lnTo>
                <a:lnTo>
                  <a:pt x="589026" y="76152"/>
                </a:lnTo>
                <a:lnTo>
                  <a:pt x="589026" y="114299"/>
                </a:lnTo>
                <a:lnTo>
                  <a:pt x="608076" y="104774"/>
                </a:lnTo>
                <a:close/>
              </a:path>
            </a:pathLst>
          </a:custGeom>
          <a:solidFill>
            <a:srgbClr val="FF3300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336" name="Google Shape;336;p25"/>
          <p:cNvSpPr/>
          <p:nvPr/>
        </p:nvSpPr>
        <p:spPr>
          <a:xfrm>
            <a:off x="4895851" y="4512355"/>
            <a:ext cx="1042500" cy="53698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chemeClr val="accent5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Stress</a:t>
            </a:r>
            <a:endParaRPr/>
          </a:p>
        </p:txBody>
      </p:sp>
      <p:sp>
        <p:nvSpPr>
          <p:cNvPr id="337" name="Google Shape;337;p25"/>
          <p:cNvSpPr/>
          <p:nvPr/>
        </p:nvSpPr>
        <p:spPr>
          <a:xfrm>
            <a:off x="4073411" y="5337637"/>
            <a:ext cx="703580" cy="114300"/>
          </a:xfrm>
          <a:custGeom>
            <a:rect b="b" l="l" r="r" t="t"/>
            <a:pathLst>
              <a:path extrusionOk="0" h="114300" w="703579">
                <a:moveTo>
                  <a:pt x="608076" y="76199"/>
                </a:moveTo>
                <a:lnTo>
                  <a:pt x="608076" y="38099"/>
                </a:lnTo>
                <a:lnTo>
                  <a:pt x="0" y="36575"/>
                </a:lnTo>
                <a:lnTo>
                  <a:pt x="0" y="74675"/>
                </a:lnTo>
                <a:lnTo>
                  <a:pt x="608076" y="76199"/>
                </a:lnTo>
                <a:close/>
              </a:path>
              <a:path extrusionOk="0" h="114300" w="703579">
                <a:moveTo>
                  <a:pt x="703326" y="57149"/>
                </a:moveTo>
                <a:lnTo>
                  <a:pt x="589026" y="0"/>
                </a:lnTo>
                <a:lnTo>
                  <a:pt x="589026" y="38052"/>
                </a:lnTo>
                <a:lnTo>
                  <a:pt x="608076" y="38099"/>
                </a:lnTo>
                <a:lnTo>
                  <a:pt x="608076" y="104774"/>
                </a:lnTo>
                <a:lnTo>
                  <a:pt x="703326" y="57149"/>
                </a:lnTo>
                <a:close/>
              </a:path>
              <a:path extrusionOk="0" h="114300" w="703579">
                <a:moveTo>
                  <a:pt x="608076" y="104774"/>
                </a:moveTo>
                <a:lnTo>
                  <a:pt x="608076" y="76199"/>
                </a:lnTo>
                <a:lnTo>
                  <a:pt x="589026" y="76152"/>
                </a:lnTo>
                <a:lnTo>
                  <a:pt x="589026" y="114299"/>
                </a:lnTo>
                <a:lnTo>
                  <a:pt x="608076" y="104774"/>
                </a:lnTo>
                <a:close/>
              </a:path>
            </a:pathLst>
          </a:custGeom>
          <a:solidFill>
            <a:srgbClr val="FF3300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338" name="Google Shape;338;p25"/>
          <p:cNvSpPr/>
          <p:nvPr/>
        </p:nvSpPr>
        <p:spPr>
          <a:xfrm>
            <a:off x="4924425" y="5148059"/>
            <a:ext cx="1628775" cy="53698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chemeClr val="accent5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Deformatsiya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2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26"/>
          <p:cNvSpPr txBox="1"/>
          <p:nvPr>
            <p:ph type="title"/>
          </p:nvPr>
        </p:nvSpPr>
        <p:spPr>
          <a:xfrm>
            <a:off x="913027" y="348184"/>
            <a:ext cx="5314275" cy="4801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Font typeface="Arial"/>
              <a:buNone/>
            </a:pPr>
            <a:r>
              <a:rPr b="1" lang="en-US" sz="28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r>
              <a:rPr b="1" lang="en-US" sz="28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CEU/ MKE/ FEM: foydalanish</a:t>
            </a:r>
            <a:endParaRPr sz="2800">
              <a:solidFill>
                <a:srgbClr val="C55A1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4" name="Google Shape;344;p26"/>
          <p:cNvSpPr txBox="1"/>
          <p:nvPr/>
        </p:nvSpPr>
        <p:spPr>
          <a:xfrm>
            <a:off x="1363233" y="6351004"/>
            <a:ext cx="941817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26</a:t>
            </a:r>
            <a:endParaRPr b="1"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5" name="Google Shape;345;p26"/>
          <p:cNvSpPr txBox="1"/>
          <p:nvPr/>
        </p:nvSpPr>
        <p:spPr>
          <a:xfrm>
            <a:off x="1510171" y="5788958"/>
            <a:ext cx="7512908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Manba</a:t>
            </a: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: Bombace N. What are the applications of a finite element?           </a:t>
            </a:r>
            <a:r>
              <a:rPr lang="en-US" sz="1800" u="sng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https://www.quora.com/What-are-the-applications-of-a-finite-element</a:t>
            </a: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346" name="Google Shape;346;p26"/>
          <p:cNvSpPr txBox="1"/>
          <p:nvPr/>
        </p:nvSpPr>
        <p:spPr>
          <a:xfrm>
            <a:off x="2189018" y="1311778"/>
            <a:ext cx="640080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FEA misollari – 1D (nurlar)</a:t>
            </a:r>
            <a:endParaRPr/>
          </a:p>
        </p:txBody>
      </p:sp>
      <p:pic>
        <p:nvPicPr>
          <p:cNvPr id="347" name="Google Shape;347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189018" y="1858446"/>
            <a:ext cx="6848856" cy="33444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27"/>
          <p:cNvSpPr txBox="1"/>
          <p:nvPr>
            <p:ph type="title"/>
          </p:nvPr>
        </p:nvSpPr>
        <p:spPr>
          <a:xfrm>
            <a:off x="1018500" y="376759"/>
            <a:ext cx="5261376" cy="42473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Arial"/>
              <a:buNone/>
            </a:pPr>
            <a:r>
              <a:rPr b="1"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r>
              <a:rPr b="1" lang="en-US" sz="24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Cheklangan elementlar shaqllari</a:t>
            </a:r>
            <a:endParaRPr sz="2400">
              <a:solidFill>
                <a:srgbClr val="C55A1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3" name="Google Shape;353;p27"/>
          <p:cNvSpPr txBox="1"/>
          <p:nvPr/>
        </p:nvSpPr>
        <p:spPr>
          <a:xfrm>
            <a:off x="1057275" y="1247775"/>
            <a:ext cx="3076575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354" name="Google Shape;354;p27"/>
          <p:cNvSpPr txBox="1"/>
          <p:nvPr/>
        </p:nvSpPr>
        <p:spPr>
          <a:xfrm>
            <a:off x="1285443" y="6179808"/>
            <a:ext cx="1048182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27</a:t>
            </a:r>
            <a:endParaRPr b="1"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5" name="Google Shape;355;p27"/>
          <p:cNvSpPr txBox="1"/>
          <p:nvPr/>
        </p:nvSpPr>
        <p:spPr>
          <a:xfrm>
            <a:off x="1409700" y="5381625"/>
            <a:ext cx="6524625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Manba:  Канев Д., Таралов Р. Выбор размеров конечных элементов. </a:t>
            </a:r>
            <a:r>
              <a:rPr lang="en-US" sz="1800" u="sng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https://lira-soft.com/wiki/notes/53-vybor-razmerov-konechnykh-elementov</a:t>
            </a: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pic>
        <p:nvPicPr>
          <p:cNvPr descr="image018.jpg" id="356" name="Google Shape;356;p27"/>
          <p:cNvPicPr preferRelativeResize="0"/>
          <p:nvPr/>
        </p:nvPicPr>
        <p:blipFill rotWithShape="1">
          <a:blip r:embed="rId4">
            <a:alphaModFix/>
          </a:blip>
          <a:srcRect b="9605" l="0" r="53506" t="9770"/>
          <a:stretch/>
        </p:blipFill>
        <p:spPr>
          <a:xfrm>
            <a:off x="990600" y="2057400"/>
            <a:ext cx="3190875" cy="2886982"/>
          </a:xfrm>
          <a:prstGeom prst="rect">
            <a:avLst/>
          </a:prstGeom>
          <a:noFill/>
          <a:ln>
            <a:noFill/>
          </a:ln>
        </p:spPr>
      </p:pic>
      <p:sp>
        <p:nvSpPr>
          <p:cNvPr id="357" name="Google Shape;357;p27"/>
          <p:cNvSpPr txBox="1"/>
          <p:nvPr/>
        </p:nvSpPr>
        <p:spPr>
          <a:xfrm>
            <a:off x="1057275" y="1257300"/>
            <a:ext cx="335280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To’g’ri shaqllangan elementlar 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358" name="Google Shape;358;p27"/>
          <p:cNvSpPr txBox="1"/>
          <p:nvPr/>
        </p:nvSpPr>
        <p:spPr>
          <a:xfrm>
            <a:off x="4667249" y="1304925"/>
            <a:ext cx="3724275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Noto’g’ri shaqllangan elementlar 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pic>
        <p:nvPicPr>
          <p:cNvPr descr="image018.jpg" id="359" name="Google Shape;359;p27"/>
          <p:cNvPicPr preferRelativeResize="0"/>
          <p:nvPr/>
        </p:nvPicPr>
        <p:blipFill rotWithShape="1">
          <a:blip r:embed="rId4">
            <a:alphaModFix/>
          </a:blip>
          <a:srcRect b="11712" l="48998" r="0" t="0"/>
          <a:stretch/>
        </p:blipFill>
        <p:spPr>
          <a:xfrm>
            <a:off x="4638675" y="1966912"/>
            <a:ext cx="3457575" cy="28051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3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28"/>
          <p:cNvSpPr txBox="1"/>
          <p:nvPr>
            <p:ph type="title"/>
          </p:nvPr>
        </p:nvSpPr>
        <p:spPr>
          <a:xfrm>
            <a:off x="913027" y="348184"/>
            <a:ext cx="5314275" cy="4801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Font typeface="Arial"/>
              <a:buNone/>
            </a:pPr>
            <a:r>
              <a:rPr b="1" lang="en-US" sz="28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r>
              <a:rPr b="1" lang="en-US" sz="28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CEU/ MKE/ FEM: foydalanish</a:t>
            </a:r>
            <a:endParaRPr sz="2800">
              <a:solidFill>
                <a:srgbClr val="C55A1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5" name="Google Shape;365;p28"/>
          <p:cNvSpPr txBox="1"/>
          <p:nvPr/>
        </p:nvSpPr>
        <p:spPr>
          <a:xfrm>
            <a:off x="1410858" y="6334780"/>
            <a:ext cx="808467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28</a:t>
            </a:r>
            <a:endParaRPr b="1"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6" name="Google Shape;366;p28"/>
          <p:cNvSpPr txBox="1"/>
          <p:nvPr/>
        </p:nvSpPr>
        <p:spPr>
          <a:xfrm>
            <a:off x="2127941" y="5796810"/>
            <a:ext cx="7512908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Manba</a:t>
            </a: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: Bombace N. What are the applications of a finite element?           </a:t>
            </a:r>
            <a:r>
              <a:rPr lang="en-US" sz="1800" u="sng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https://www.quora.com/What-are-the-applications-of-a-finite-element</a:t>
            </a: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367" name="Google Shape;367;p28"/>
          <p:cNvSpPr txBox="1"/>
          <p:nvPr/>
        </p:nvSpPr>
        <p:spPr>
          <a:xfrm>
            <a:off x="2189018" y="1311778"/>
            <a:ext cx="294942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CET misollari - 2D</a:t>
            </a:r>
            <a:endParaRPr/>
          </a:p>
        </p:txBody>
      </p:sp>
      <p:pic>
        <p:nvPicPr>
          <p:cNvPr id="368" name="Google Shape;368;p2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189018" y="1796473"/>
            <a:ext cx="3219127" cy="397230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2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29"/>
          <p:cNvSpPr txBox="1"/>
          <p:nvPr>
            <p:ph type="title"/>
          </p:nvPr>
        </p:nvSpPr>
        <p:spPr>
          <a:xfrm>
            <a:off x="913027" y="348184"/>
            <a:ext cx="5314275" cy="4801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Font typeface="Arial"/>
              <a:buNone/>
            </a:pPr>
            <a:r>
              <a:rPr b="1" lang="en-US" sz="28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r>
              <a:rPr b="1" lang="en-US" sz="28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CEU/ MKE/ FEM: foydalanish</a:t>
            </a:r>
            <a:endParaRPr sz="2800">
              <a:solidFill>
                <a:srgbClr val="C55A1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4" name="Google Shape;374;p29"/>
          <p:cNvSpPr txBox="1"/>
          <p:nvPr/>
        </p:nvSpPr>
        <p:spPr>
          <a:xfrm>
            <a:off x="848883" y="6211669"/>
            <a:ext cx="837042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29</a:t>
            </a:r>
            <a:endParaRPr b="1"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5" name="Google Shape;375;p29"/>
          <p:cNvSpPr txBox="1"/>
          <p:nvPr/>
        </p:nvSpPr>
        <p:spPr>
          <a:xfrm>
            <a:off x="1731266" y="5777760"/>
            <a:ext cx="7512908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Manba</a:t>
            </a: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: Bombace N. What are the applications of a finite element?           </a:t>
            </a:r>
            <a:r>
              <a:rPr lang="en-US" sz="1800" u="sng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https://www.quora.com/What-are-the-applications-of-a-finite-element</a:t>
            </a: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376" name="Google Shape;376;p29"/>
          <p:cNvSpPr txBox="1"/>
          <p:nvPr/>
        </p:nvSpPr>
        <p:spPr>
          <a:xfrm>
            <a:off x="1772156" y="1174213"/>
            <a:ext cx="296168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CET misollari - 3D</a:t>
            </a:r>
            <a:endParaRPr/>
          </a:p>
        </p:txBody>
      </p:sp>
      <p:pic>
        <p:nvPicPr>
          <p:cNvPr id="377" name="Google Shape;377;p2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387600" y="1824839"/>
            <a:ext cx="4469989" cy="382241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30"/>
          <p:cNvSpPr txBox="1"/>
          <p:nvPr>
            <p:ph type="title"/>
          </p:nvPr>
        </p:nvSpPr>
        <p:spPr>
          <a:xfrm>
            <a:off x="805642" y="348184"/>
            <a:ext cx="5421676" cy="42473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Arial"/>
              <a:buNone/>
            </a:pPr>
            <a:r>
              <a:rPr b="1"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  Cheklangan elementlar o'lchamlari</a:t>
            </a:r>
            <a:endParaRPr sz="2400">
              <a:solidFill>
                <a:srgbClr val="C55A1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3" name="Google Shape;383;p30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384" name="Google Shape;384;p30"/>
          <p:cNvSpPr txBox="1"/>
          <p:nvPr/>
        </p:nvSpPr>
        <p:spPr>
          <a:xfrm>
            <a:off x="1285443" y="6179808"/>
            <a:ext cx="1029132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30</a:t>
            </a:r>
            <a:endParaRPr b="1" sz="3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image015.jpg" id="385" name="Google Shape;385;p30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20303" y="2076450"/>
            <a:ext cx="3675698" cy="3595370"/>
          </a:xfrm>
          <a:prstGeom prst="rect">
            <a:avLst/>
          </a:prstGeom>
          <a:noFill/>
          <a:ln>
            <a:noFill/>
          </a:ln>
        </p:spPr>
      </p:pic>
      <p:sp>
        <p:nvSpPr>
          <p:cNvPr id="386" name="Google Shape;386;p30"/>
          <p:cNvSpPr txBox="1"/>
          <p:nvPr/>
        </p:nvSpPr>
        <p:spPr>
          <a:xfrm>
            <a:off x="1409700" y="5381625"/>
            <a:ext cx="6524625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Manba:  Канев Д., Таралов Р. Выбор размеров конечных элементов. </a:t>
            </a:r>
            <a:r>
              <a:rPr lang="en-US" sz="1800" u="sng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https://lira-soft.com/wiki/notes/53-vybor-razmerov-konechnykh-elementov</a:t>
            </a: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387" name="Google Shape;387;p30"/>
          <p:cNvSpPr txBox="1"/>
          <p:nvPr/>
        </p:nvSpPr>
        <p:spPr>
          <a:xfrm>
            <a:off x="1038225" y="1047750"/>
            <a:ext cx="6896100" cy="100027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Mayda panjara - kuchlanish va deformatsiyalar o'zgarishi.</a:t>
            </a:r>
            <a:endParaRPr/>
          </a:p>
          <a:p>
            <a:pPr indent="0" lvl="0" marL="0" marR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Yirik panjara - doimiy kuchlanish zonalari yoki foydalanuvchini  qiziqtirmaydigan joylar.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31"/>
          <p:cNvSpPr txBox="1"/>
          <p:nvPr>
            <p:ph type="title"/>
          </p:nvPr>
        </p:nvSpPr>
        <p:spPr>
          <a:xfrm>
            <a:off x="1009650" y="338659"/>
            <a:ext cx="5314950" cy="4801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55A11"/>
              </a:buClr>
              <a:buSzPts val="2800"/>
              <a:buFont typeface="Arial"/>
              <a:buNone/>
            </a:pPr>
            <a:r>
              <a:rPr b="1" lang="en-US" sz="28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  CEU: o'zgaruvchan elementlar </a:t>
            </a:r>
            <a:endParaRPr sz="2800">
              <a:solidFill>
                <a:srgbClr val="C55A1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3" name="Google Shape;393;p31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394" name="Google Shape;394;p31"/>
          <p:cNvSpPr txBox="1"/>
          <p:nvPr/>
        </p:nvSpPr>
        <p:spPr>
          <a:xfrm>
            <a:off x="1038225" y="1046598"/>
            <a:ext cx="7886700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Elementlarning o'lchamlari o'zgaruvchanligi, hududlarni  aniq ifodalashga imkon beradi.</a:t>
            </a:r>
            <a:endParaRPr/>
          </a:p>
        </p:txBody>
      </p:sp>
      <p:sp>
        <p:nvSpPr>
          <p:cNvPr id="395" name="Google Shape;395;p31"/>
          <p:cNvSpPr txBox="1"/>
          <p:nvPr/>
        </p:nvSpPr>
        <p:spPr>
          <a:xfrm>
            <a:off x="1428318" y="6065508"/>
            <a:ext cx="829107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31</a:t>
            </a:r>
            <a:endParaRPr b="1" sz="3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6" name="Google Shape;396;p31"/>
          <p:cNvSpPr txBox="1"/>
          <p:nvPr/>
        </p:nvSpPr>
        <p:spPr>
          <a:xfrm>
            <a:off x="1348587" y="5176173"/>
            <a:ext cx="7724775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Manba</a:t>
            </a: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: Вергазова О.Б.б Королев Е.А. Применение метода конечных элементов для решения технических задач. // Modern European       Researches. No2 (T.1) 2021. p.76-81. 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pic>
        <p:nvPicPr>
          <p:cNvPr id="397" name="Google Shape;397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833687" y="2009775"/>
            <a:ext cx="3019425" cy="3086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32"/>
          <p:cNvSpPr txBox="1"/>
          <p:nvPr>
            <p:ph type="title"/>
          </p:nvPr>
        </p:nvSpPr>
        <p:spPr>
          <a:xfrm>
            <a:off x="913026" y="348184"/>
            <a:ext cx="5314275" cy="4801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55A11"/>
              </a:buClr>
              <a:buSzPts val="2800"/>
              <a:buFont typeface="Arial"/>
              <a:buNone/>
            </a:pPr>
            <a:r>
              <a:rPr b="1" lang="en-US" sz="28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  CEU/ MKE/ FEM: foydalanish</a:t>
            </a:r>
            <a:endParaRPr sz="2800">
              <a:solidFill>
                <a:srgbClr val="C55A1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3" name="Google Shape;403;p32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04" name="Google Shape;404;p32"/>
          <p:cNvSpPr txBox="1"/>
          <p:nvPr/>
        </p:nvSpPr>
        <p:spPr>
          <a:xfrm>
            <a:off x="1076241" y="1178968"/>
            <a:ext cx="7713095" cy="40934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Cheklangan Element Usuli (CEU) tenglamalarni                   yechishning raqamli usulidir – qisman/oddiy differentsial tenglamani FEM yordamida hal qilishingiz mumkin. </a:t>
            </a:r>
            <a:endParaRPr/>
          </a:p>
          <a:p>
            <a:pPr indent="-266700" lvl="0" marL="2667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Kuchli shakldan kuchsiz shaklga aylantirish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66700" lvl="0" marL="2667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Element uchun shakl funktsiyalarini tanlash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66700" lvl="0" marL="2667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Tenglamani echish kerak bo'lgan domenni diskretlash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66700" lvl="0" marL="2667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Dastlabki chegara shartlarini qo'llash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66700" lvl="0" marL="2667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Natijani Postprocess qiling.</a:t>
            </a:r>
            <a:endParaRPr/>
          </a:p>
          <a:p>
            <a:pPr indent="-266700" lvl="0" marL="2667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Foydalanish juda oson bo'lgani uchun har qanday tahlil uchun ishlatiladi.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5" name="Google Shape;405;p32"/>
          <p:cNvSpPr txBox="1"/>
          <p:nvPr/>
        </p:nvSpPr>
        <p:spPr>
          <a:xfrm>
            <a:off x="1316884" y="6211669"/>
            <a:ext cx="778616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32</a:t>
            </a:r>
            <a:endParaRPr b="1"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6" name="Google Shape;406;p32"/>
          <p:cNvSpPr txBox="1"/>
          <p:nvPr/>
        </p:nvSpPr>
        <p:spPr>
          <a:xfrm>
            <a:off x="1348406" y="5565799"/>
            <a:ext cx="7512908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Manba</a:t>
            </a: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: Bombace N. What are the applications of a finite element?           </a:t>
            </a:r>
            <a:r>
              <a:rPr lang="en-US" sz="1800" u="sng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https://www.quora.com/What-are-the-applications-of-a-finite-element</a:t>
            </a: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0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33"/>
          <p:cNvSpPr txBox="1"/>
          <p:nvPr>
            <p:ph type="title"/>
          </p:nvPr>
        </p:nvSpPr>
        <p:spPr>
          <a:xfrm>
            <a:off x="1278196" y="310084"/>
            <a:ext cx="4947060" cy="4801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55A11"/>
              </a:buClr>
              <a:buSzPts val="2800"/>
              <a:buFont typeface="Arial"/>
              <a:buNone/>
            </a:pPr>
            <a:r>
              <a:rPr b="1" lang="en-US" sz="28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en-US" sz="28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Tuzilmani to’r bilan  koplash</a:t>
            </a:r>
            <a:endParaRPr sz="2800">
              <a:solidFill>
                <a:srgbClr val="C55A1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2" name="Google Shape;412;p33"/>
          <p:cNvSpPr txBox="1"/>
          <p:nvPr/>
        </p:nvSpPr>
        <p:spPr>
          <a:xfrm>
            <a:off x="1372758" y="6211669"/>
            <a:ext cx="922767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33</a:t>
            </a:r>
            <a:endParaRPr b="1" sz="3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413" name="Google Shape;413;p33"/>
          <p:cNvCxnSpPr/>
          <p:nvPr/>
        </p:nvCxnSpPr>
        <p:spPr>
          <a:xfrm>
            <a:off x="3398684" y="1600287"/>
            <a:ext cx="443539" cy="0"/>
          </a:xfrm>
          <a:prstGeom prst="straightConnector1">
            <a:avLst/>
          </a:prstGeom>
          <a:noFill/>
          <a:ln cap="flat" cmpd="sng" w="254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414" name="Google Shape;414;p33"/>
          <p:cNvCxnSpPr/>
          <p:nvPr/>
        </p:nvCxnSpPr>
        <p:spPr>
          <a:xfrm rot="5400000">
            <a:off x="2086062" y="3073014"/>
            <a:ext cx="3537250" cy="13173"/>
          </a:xfrm>
          <a:prstGeom prst="straightConnector1">
            <a:avLst/>
          </a:prstGeom>
          <a:noFill/>
          <a:ln cap="flat" cmpd="sng" w="254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415" name="Google Shape;415;p33"/>
          <p:cNvCxnSpPr/>
          <p:nvPr/>
        </p:nvCxnSpPr>
        <p:spPr>
          <a:xfrm>
            <a:off x="3861273" y="1310975"/>
            <a:ext cx="583659" cy="0"/>
          </a:xfrm>
          <a:prstGeom prst="straightConnector1">
            <a:avLst/>
          </a:prstGeom>
          <a:noFill/>
          <a:ln cap="flat" cmpd="sng" w="25400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416" name="Google Shape;416;p33"/>
          <p:cNvCxnSpPr/>
          <p:nvPr/>
        </p:nvCxnSpPr>
        <p:spPr>
          <a:xfrm>
            <a:off x="3870793" y="2114201"/>
            <a:ext cx="583659" cy="0"/>
          </a:xfrm>
          <a:prstGeom prst="straightConnector1">
            <a:avLst/>
          </a:prstGeom>
          <a:noFill/>
          <a:ln cap="flat" cmpd="sng" w="25400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417" name="Google Shape;417;p33"/>
          <p:cNvCxnSpPr/>
          <p:nvPr/>
        </p:nvCxnSpPr>
        <p:spPr>
          <a:xfrm>
            <a:off x="3870796" y="3007756"/>
            <a:ext cx="583659" cy="0"/>
          </a:xfrm>
          <a:prstGeom prst="straightConnector1">
            <a:avLst/>
          </a:prstGeom>
          <a:noFill/>
          <a:ln cap="flat" cmpd="sng" w="25400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418" name="Google Shape;418;p33"/>
          <p:cNvCxnSpPr/>
          <p:nvPr/>
        </p:nvCxnSpPr>
        <p:spPr>
          <a:xfrm>
            <a:off x="3861267" y="3985183"/>
            <a:ext cx="583659" cy="0"/>
          </a:xfrm>
          <a:prstGeom prst="straightConnector1">
            <a:avLst/>
          </a:prstGeom>
          <a:noFill/>
          <a:ln cap="flat" cmpd="sng" w="25400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419" name="Google Shape;419;p33"/>
          <p:cNvCxnSpPr/>
          <p:nvPr/>
        </p:nvCxnSpPr>
        <p:spPr>
          <a:xfrm>
            <a:off x="3861267" y="4857953"/>
            <a:ext cx="583659" cy="0"/>
          </a:xfrm>
          <a:prstGeom prst="straightConnector1">
            <a:avLst/>
          </a:prstGeom>
          <a:noFill/>
          <a:ln cap="flat" cmpd="sng" w="25400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420" name="Google Shape;420;p33"/>
          <p:cNvSpPr txBox="1"/>
          <p:nvPr/>
        </p:nvSpPr>
        <p:spPr>
          <a:xfrm>
            <a:off x="1047750" y="1247775"/>
            <a:ext cx="2362200" cy="646331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Tuzilmani to’r bilan  koplash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21" name="Google Shape;421;p33"/>
          <p:cNvSpPr txBox="1"/>
          <p:nvPr/>
        </p:nvSpPr>
        <p:spPr>
          <a:xfrm>
            <a:off x="4457700" y="1095375"/>
            <a:ext cx="3810000" cy="369332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Cheklangan elementlar turi tanlash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22" name="Google Shape;422;p33"/>
          <p:cNvSpPr txBox="1"/>
          <p:nvPr/>
        </p:nvSpPr>
        <p:spPr>
          <a:xfrm>
            <a:off x="4457700" y="1819275"/>
            <a:ext cx="3810000" cy="646331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Ob’ektni cheklangan elementlarga bo’lish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23" name="Google Shape;423;p33"/>
          <p:cNvSpPr txBox="1"/>
          <p:nvPr/>
        </p:nvSpPr>
        <p:spPr>
          <a:xfrm>
            <a:off x="4457700" y="2695575"/>
            <a:ext cx="3810000" cy="646331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Har bir cheklangan elementni          tavsiflash 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24" name="Google Shape;424;p33"/>
          <p:cNvSpPr txBox="1"/>
          <p:nvPr/>
        </p:nvSpPr>
        <p:spPr>
          <a:xfrm>
            <a:off x="4467225" y="3648075"/>
            <a:ext cx="3810000" cy="646331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Diskret modelning har bir tugunini          tavsiflash 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25" name="Google Shape;425;p33"/>
          <p:cNvSpPr txBox="1"/>
          <p:nvPr/>
        </p:nvSpPr>
        <p:spPr>
          <a:xfrm>
            <a:off x="4467225" y="4533900"/>
            <a:ext cx="3810000" cy="646331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Berilgan chegara shartlarni                         tavsiflash 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26" name="Google Shape;426;p33"/>
          <p:cNvSpPr txBox="1"/>
          <p:nvPr/>
        </p:nvSpPr>
        <p:spPr>
          <a:xfrm>
            <a:off x="1076325" y="5419725"/>
            <a:ext cx="7219950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Manba: Основные определения метода конечных элементов.</a:t>
            </a:r>
            <a:endParaRPr sz="1800" u="sng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  <a:hlinkClick r:id="rId3">
                <a:extLst>
                  <a:ext uri="{A12FA001-AC4F-418D-AE19-62706E023703}">
                    <ahyp:hlinkClr val="tx"/>
                  </a:ext>
                </a:extLst>
              </a:hlinkClick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u="sng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https://stroitmeh.ru/lect31.htm</a:t>
            </a: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0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p34"/>
          <p:cNvSpPr txBox="1"/>
          <p:nvPr>
            <p:ph type="title"/>
          </p:nvPr>
        </p:nvSpPr>
        <p:spPr>
          <a:xfrm>
            <a:off x="5843862" y="348184"/>
            <a:ext cx="383438" cy="4801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Font typeface="Arial"/>
              <a:buNone/>
            </a:pPr>
            <a:r>
              <a:rPr b="1" lang="en-US" sz="28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sz="2800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2" name="Google Shape;432;p34"/>
          <p:cNvSpPr txBox="1"/>
          <p:nvPr/>
        </p:nvSpPr>
        <p:spPr>
          <a:xfrm>
            <a:off x="1410858" y="6008104"/>
            <a:ext cx="1084692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34</a:t>
            </a:r>
            <a:endParaRPr b="1"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433" name="Google Shape;433;p34"/>
          <p:cNvCxnSpPr/>
          <p:nvPr/>
        </p:nvCxnSpPr>
        <p:spPr>
          <a:xfrm>
            <a:off x="3398684" y="2705187"/>
            <a:ext cx="443539" cy="0"/>
          </a:xfrm>
          <a:prstGeom prst="straightConnector1">
            <a:avLst/>
          </a:prstGeom>
          <a:noFill/>
          <a:ln cap="flat" cmpd="sng" w="254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434" name="Google Shape;434;p34"/>
          <p:cNvCxnSpPr/>
          <p:nvPr/>
        </p:nvCxnSpPr>
        <p:spPr>
          <a:xfrm rot="5400000">
            <a:off x="3009986" y="3253990"/>
            <a:ext cx="1689402" cy="13174"/>
          </a:xfrm>
          <a:prstGeom prst="straightConnector1">
            <a:avLst/>
          </a:prstGeom>
          <a:noFill/>
          <a:ln cap="flat" cmpd="sng" w="254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435" name="Google Shape;435;p34"/>
          <p:cNvCxnSpPr/>
          <p:nvPr/>
        </p:nvCxnSpPr>
        <p:spPr>
          <a:xfrm>
            <a:off x="3861273" y="2415875"/>
            <a:ext cx="583659" cy="0"/>
          </a:xfrm>
          <a:prstGeom prst="straightConnector1">
            <a:avLst/>
          </a:prstGeom>
          <a:noFill/>
          <a:ln cap="flat" cmpd="sng" w="25400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436" name="Google Shape;436;p34"/>
          <p:cNvCxnSpPr/>
          <p:nvPr/>
        </p:nvCxnSpPr>
        <p:spPr>
          <a:xfrm>
            <a:off x="3870793" y="3219101"/>
            <a:ext cx="583659" cy="0"/>
          </a:xfrm>
          <a:prstGeom prst="straightConnector1">
            <a:avLst/>
          </a:prstGeom>
          <a:noFill/>
          <a:ln cap="flat" cmpd="sng" w="25400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437" name="Google Shape;437;p34"/>
          <p:cNvCxnSpPr/>
          <p:nvPr/>
        </p:nvCxnSpPr>
        <p:spPr>
          <a:xfrm>
            <a:off x="3870796" y="4112656"/>
            <a:ext cx="583659" cy="0"/>
          </a:xfrm>
          <a:prstGeom prst="straightConnector1">
            <a:avLst/>
          </a:prstGeom>
          <a:noFill/>
          <a:ln cap="flat" cmpd="sng" w="25400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438" name="Google Shape;438;p34"/>
          <p:cNvSpPr txBox="1"/>
          <p:nvPr/>
        </p:nvSpPr>
        <p:spPr>
          <a:xfrm>
            <a:off x="971550" y="2352675"/>
            <a:ext cx="2438400" cy="1200329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Global qattiqlik                   matritsani (QM) va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Yo’naltirilgan vektorni  (YV) shaqllantirish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39" name="Google Shape;439;p34"/>
          <p:cNvSpPr txBox="1"/>
          <p:nvPr/>
        </p:nvSpPr>
        <p:spPr>
          <a:xfrm>
            <a:off x="4457700" y="2200275"/>
            <a:ext cx="3810000" cy="369332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Elementar QM va YV tuzish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40" name="Google Shape;440;p34"/>
          <p:cNvSpPr txBox="1"/>
          <p:nvPr/>
        </p:nvSpPr>
        <p:spPr>
          <a:xfrm>
            <a:off x="4457700" y="2924175"/>
            <a:ext cx="3810000" cy="646331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Elementar QM va YV                                 transformatsiyasi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41" name="Google Shape;441;p34"/>
          <p:cNvSpPr txBox="1"/>
          <p:nvPr/>
        </p:nvSpPr>
        <p:spPr>
          <a:xfrm>
            <a:off x="4457700" y="3800475"/>
            <a:ext cx="3810000" cy="646331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Ularni Global QM va YV da                        joylashtirish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42" name="Google Shape;442;p34"/>
          <p:cNvSpPr txBox="1"/>
          <p:nvPr/>
        </p:nvSpPr>
        <p:spPr>
          <a:xfrm>
            <a:off x="1076325" y="5419725"/>
            <a:ext cx="7219950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Manba: Основные определения метода конечных элементов.</a:t>
            </a:r>
            <a:endParaRPr sz="1800" u="sng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  <a:hlinkClick r:id="rId3">
                <a:extLst>
                  <a:ext uri="{A12FA001-AC4F-418D-AE19-62706E023703}">
                    <ahyp:hlinkClr val="tx"/>
                  </a:ext>
                </a:extLst>
              </a:hlinkClick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u="sng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https://stroitmeh.ru/lect31.htm</a:t>
            </a: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endParaRPr/>
          </a:p>
        </p:txBody>
      </p:sp>
      <p:cxnSp>
        <p:nvCxnSpPr>
          <p:cNvPr id="443" name="Google Shape;443;p34"/>
          <p:cNvCxnSpPr/>
          <p:nvPr/>
        </p:nvCxnSpPr>
        <p:spPr>
          <a:xfrm rot="5400000">
            <a:off x="2718594" y="3367087"/>
            <a:ext cx="2982119" cy="794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dot"/>
            <a:miter lim="800000"/>
            <a:headEnd len="sm" w="sm" type="none"/>
            <a:tailEnd len="sm" w="sm" type="none"/>
          </a:ln>
        </p:spPr>
      </p:cxnSp>
      <p:cxnSp>
        <p:nvCxnSpPr>
          <p:cNvPr id="444" name="Google Shape;444;p34"/>
          <p:cNvCxnSpPr/>
          <p:nvPr/>
        </p:nvCxnSpPr>
        <p:spPr>
          <a:xfrm>
            <a:off x="4219575" y="4867275"/>
            <a:ext cx="4257675" cy="1588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445" name="Google Shape;445;p34"/>
          <p:cNvCxnSpPr/>
          <p:nvPr/>
        </p:nvCxnSpPr>
        <p:spPr>
          <a:xfrm rot="5400000">
            <a:off x="6924675" y="3314700"/>
            <a:ext cx="3067050" cy="1588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dot"/>
            <a:miter lim="800000"/>
            <a:headEnd len="sm" w="sm" type="none"/>
            <a:tailEnd len="sm" w="sm" type="none"/>
          </a:ln>
        </p:spPr>
      </p:cxnSp>
      <p:sp>
        <p:nvSpPr>
          <p:cNvPr id="446" name="Google Shape;446;p34"/>
          <p:cNvSpPr txBox="1"/>
          <p:nvPr/>
        </p:nvSpPr>
        <p:spPr>
          <a:xfrm>
            <a:off x="4543425" y="1704975"/>
            <a:ext cx="3543300" cy="369332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dot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Barcha elementlar boyicha.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cxnSp>
        <p:nvCxnSpPr>
          <p:cNvPr id="447" name="Google Shape;447;p34"/>
          <p:cNvCxnSpPr>
            <a:endCxn id="446" idx="1"/>
          </p:cNvCxnSpPr>
          <p:nvPr/>
        </p:nvCxnSpPr>
        <p:spPr>
          <a:xfrm flipH="1" rot="10800000">
            <a:off x="4210125" y="1889641"/>
            <a:ext cx="333300" cy="15300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dot"/>
            <a:miter lim="800000"/>
            <a:headEnd len="sm" w="sm" type="none"/>
            <a:tailEnd len="sm" w="sm" type="none"/>
          </a:ln>
        </p:spPr>
      </p:cxnSp>
      <p:cxnSp>
        <p:nvCxnSpPr>
          <p:cNvPr id="448" name="Google Shape;448;p34"/>
          <p:cNvCxnSpPr/>
          <p:nvPr/>
        </p:nvCxnSpPr>
        <p:spPr>
          <a:xfrm flipH="1" rot="10800000">
            <a:off x="8096250" y="1813441"/>
            <a:ext cx="333375" cy="15359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dot"/>
            <a:miter lim="800000"/>
            <a:headEnd len="sm" w="sm" type="none"/>
            <a:tailEnd len="sm" w="sm" type="none"/>
          </a:ln>
        </p:spPr>
      </p:cxnSp>
      <p:sp>
        <p:nvSpPr>
          <p:cNvPr id="449" name="Google Shape;449;p34"/>
          <p:cNvSpPr txBox="1"/>
          <p:nvPr/>
        </p:nvSpPr>
        <p:spPr>
          <a:xfrm>
            <a:off x="1809750" y="390525"/>
            <a:ext cx="4391025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QM vaYV shaqllantirish</a:t>
            </a:r>
            <a:endParaRPr sz="2800">
              <a:solidFill>
                <a:srgbClr val="C55A1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3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35"/>
          <p:cNvSpPr txBox="1"/>
          <p:nvPr>
            <p:ph type="title"/>
          </p:nvPr>
        </p:nvSpPr>
        <p:spPr>
          <a:xfrm>
            <a:off x="1331912" y="281509"/>
            <a:ext cx="4889224" cy="4801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Font typeface="Arial"/>
              <a:buNone/>
            </a:pPr>
            <a:r>
              <a:rPr b="1" lang="en-US" sz="28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en-US" sz="2800">
                <a:solidFill>
                  <a:srgbClr val="C55A11"/>
                </a:solidFill>
              </a:rPr>
              <a:t>Chegaraviy sharoitlar hisobi</a:t>
            </a:r>
            <a:endParaRPr sz="2800">
              <a:solidFill>
                <a:srgbClr val="C55A1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5" name="Google Shape;455;p35"/>
          <p:cNvSpPr txBox="1"/>
          <p:nvPr/>
        </p:nvSpPr>
        <p:spPr>
          <a:xfrm>
            <a:off x="1334658" y="6170029"/>
            <a:ext cx="998967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35</a:t>
            </a:r>
            <a:endParaRPr b="1"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456" name="Google Shape;456;p35"/>
          <p:cNvCxnSpPr/>
          <p:nvPr/>
        </p:nvCxnSpPr>
        <p:spPr>
          <a:xfrm>
            <a:off x="3398684" y="2076537"/>
            <a:ext cx="443539" cy="0"/>
          </a:xfrm>
          <a:prstGeom prst="straightConnector1">
            <a:avLst/>
          </a:prstGeom>
          <a:noFill/>
          <a:ln cap="flat" cmpd="sng" w="254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457" name="Google Shape;457;p35"/>
          <p:cNvCxnSpPr/>
          <p:nvPr/>
        </p:nvCxnSpPr>
        <p:spPr>
          <a:xfrm rot="5400000">
            <a:off x="2514686" y="3120640"/>
            <a:ext cx="2680002" cy="13174"/>
          </a:xfrm>
          <a:prstGeom prst="straightConnector1">
            <a:avLst/>
          </a:prstGeom>
          <a:noFill/>
          <a:ln cap="flat" cmpd="sng" w="254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458" name="Google Shape;458;p35"/>
          <p:cNvCxnSpPr/>
          <p:nvPr/>
        </p:nvCxnSpPr>
        <p:spPr>
          <a:xfrm>
            <a:off x="3861273" y="1787225"/>
            <a:ext cx="583659" cy="0"/>
          </a:xfrm>
          <a:prstGeom prst="straightConnector1">
            <a:avLst/>
          </a:prstGeom>
          <a:noFill/>
          <a:ln cap="flat" cmpd="sng" w="25400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459" name="Google Shape;459;p35"/>
          <p:cNvCxnSpPr/>
          <p:nvPr/>
        </p:nvCxnSpPr>
        <p:spPr>
          <a:xfrm>
            <a:off x="3870793" y="2590451"/>
            <a:ext cx="583659" cy="0"/>
          </a:xfrm>
          <a:prstGeom prst="straightConnector1">
            <a:avLst/>
          </a:prstGeom>
          <a:noFill/>
          <a:ln cap="flat" cmpd="sng" w="25400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460" name="Google Shape;460;p35"/>
          <p:cNvCxnSpPr/>
          <p:nvPr/>
        </p:nvCxnSpPr>
        <p:spPr>
          <a:xfrm>
            <a:off x="3870796" y="3484006"/>
            <a:ext cx="583659" cy="0"/>
          </a:xfrm>
          <a:prstGeom prst="straightConnector1">
            <a:avLst/>
          </a:prstGeom>
          <a:noFill/>
          <a:ln cap="flat" cmpd="sng" w="25400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461" name="Google Shape;461;p35"/>
          <p:cNvCxnSpPr/>
          <p:nvPr/>
        </p:nvCxnSpPr>
        <p:spPr>
          <a:xfrm>
            <a:off x="3861267" y="4461433"/>
            <a:ext cx="583659" cy="0"/>
          </a:xfrm>
          <a:prstGeom prst="straightConnector1">
            <a:avLst/>
          </a:prstGeom>
          <a:noFill/>
          <a:ln cap="flat" cmpd="sng" w="25400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462" name="Google Shape;462;p35"/>
          <p:cNvSpPr txBox="1"/>
          <p:nvPr/>
        </p:nvSpPr>
        <p:spPr>
          <a:xfrm>
            <a:off x="1047750" y="1724025"/>
            <a:ext cx="2362200" cy="646331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Chegaraviy sharoitlarhisobi 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63" name="Google Shape;463;p35"/>
          <p:cNvSpPr txBox="1"/>
          <p:nvPr/>
        </p:nvSpPr>
        <p:spPr>
          <a:xfrm>
            <a:off x="4457700" y="1571625"/>
            <a:ext cx="3810000" cy="369332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Tashqi tugun yuklama hisobi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64" name="Google Shape;464;p35"/>
          <p:cNvSpPr txBox="1"/>
          <p:nvPr/>
        </p:nvSpPr>
        <p:spPr>
          <a:xfrm>
            <a:off x="4457700" y="2295525"/>
            <a:ext cx="3810000" cy="646331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Berilgan elastik asosni hisobga                   olish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65" name="Google Shape;465;p35"/>
          <p:cNvSpPr txBox="1"/>
          <p:nvPr/>
        </p:nvSpPr>
        <p:spPr>
          <a:xfrm>
            <a:off x="4457700" y="3171825"/>
            <a:ext cx="3810000" cy="646331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Berilgan nolga teng bo'lmagan     tugunlar siljishini hisobga olish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66" name="Google Shape;466;p35"/>
          <p:cNvSpPr txBox="1"/>
          <p:nvPr/>
        </p:nvSpPr>
        <p:spPr>
          <a:xfrm>
            <a:off x="4467225" y="4124325"/>
            <a:ext cx="3810000" cy="646331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Berilgan tayanch aloqalarni                         hisobga olish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67" name="Google Shape;467;p35"/>
          <p:cNvSpPr txBox="1"/>
          <p:nvPr/>
        </p:nvSpPr>
        <p:spPr>
          <a:xfrm>
            <a:off x="1076325" y="5419725"/>
            <a:ext cx="7219950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Manba: Основные определения метода конечных элементов.</a:t>
            </a:r>
            <a:endParaRPr sz="1800" u="sng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  <a:hlinkClick r:id="rId3">
                <a:extLst>
                  <a:ext uri="{A12FA001-AC4F-418D-AE19-62706E023703}">
                    <ahyp:hlinkClr val="tx"/>
                  </a:ext>
                </a:extLst>
              </a:hlinkClick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u="sng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https://stroitmeh.ru/lect31.htm</a:t>
            </a: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1" name="Shape 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" name="Google Shape;472;p36"/>
          <p:cNvSpPr txBox="1"/>
          <p:nvPr>
            <p:ph type="title"/>
          </p:nvPr>
        </p:nvSpPr>
        <p:spPr>
          <a:xfrm>
            <a:off x="1314099" y="348184"/>
            <a:ext cx="4913204" cy="4801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Font typeface="Arial"/>
              <a:buNone/>
            </a:pPr>
            <a:r>
              <a:rPr b="1" lang="en-US" sz="28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T</a:t>
            </a:r>
            <a:r>
              <a:rPr lang="en-US" sz="2800">
                <a:solidFill>
                  <a:srgbClr val="C55A11"/>
                </a:solidFill>
              </a:rPr>
              <a:t>englamalar tizimini yechish</a:t>
            </a:r>
            <a:endParaRPr sz="2800">
              <a:solidFill>
                <a:srgbClr val="C55A1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3" name="Google Shape;473;p36"/>
          <p:cNvSpPr txBox="1"/>
          <p:nvPr/>
        </p:nvSpPr>
        <p:spPr>
          <a:xfrm>
            <a:off x="1353708" y="6017629"/>
            <a:ext cx="1046592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36</a:t>
            </a:r>
            <a:endParaRPr b="1"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474" name="Google Shape;474;p36"/>
          <p:cNvCxnSpPr/>
          <p:nvPr/>
        </p:nvCxnSpPr>
        <p:spPr>
          <a:xfrm>
            <a:off x="3398684" y="2228937"/>
            <a:ext cx="443539" cy="0"/>
          </a:xfrm>
          <a:prstGeom prst="straightConnector1">
            <a:avLst/>
          </a:prstGeom>
          <a:noFill/>
          <a:ln cap="flat" cmpd="sng" w="254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475" name="Google Shape;475;p36"/>
          <p:cNvCxnSpPr/>
          <p:nvPr/>
        </p:nvCxnSpPr>
        <p:spPr>
          <a:xfrm rot="5400000">
            <a:off x="3452900" y="2182426"/>
            <a:ext cx="803574" cy="13174"/>
          </a:xfrm>
          <a:prstGeom prst="straightConnector1">
            <a:avLst/>
          </a:prstGeom>
          <a:noFill/>
          <a:ln cap="flat" cmpd="sng" w="254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476" name="Google Shape;476;p36"/>
          <p:cNvCxnSpPr/>
          <p:nvPr/>
        </p:nvCxnSpPr>
        <p:spPr>
          <a:xfrm>
            <a:off x="3861273" y="1787225"/>
            <a:ext cx="583659" cy="0"/>
          </a:xfrm>
          <a:prstGeom prst="straightConnector1">
            <a:avLst/>
          </a:prstGeom>
          <a:noFill/>
          <a:ln cap="flat" cmpd="sng" w="25400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477" name="Google Shape;477;p36"/>
          <p:cNvCxnSpPr/>
          <p:nvPr/>
        </p:nvCxnSpPr>
        <p:spPr>
          <a:xfrm>
            <a:off x="3870793" y="2590451"/>
            <a:ext cx="583659" cy="0"/>
          </a:xfrm>
          <a:prstGeom prst="straightConnector1">
            <a:avLst/>
          </a:prstGeom>
          <a:noFill/>
          <a:ln cap="flat" cmpd="sng" w="25400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478" name="Google Shape;478;p36"/>
          <p:cNvSpPr txBox="1"/>
          <p:nvPr/>
        </p:nvSpPr>
        <p:spPr>
          <a:xfrm>
            <a:off x="1047750" y="1876425"/>
            <a:ext cx="2362200" cy="923330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Ruxsat beruvchi                 tenglamalar tizimini yechish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79" name="Google Shape;479;p36"/>
          <p:cNvSpPr txBox="1"/>
          <p:nvPr/>
        </p:nvSpPr>
        <p:spPr>
          <a:xfrm>
            <a:off x="4457700" y="1571625"/>
            <a:ext cx="3810000" cy="646331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Koeffitsiyentlar matritsasini                         parchalash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80" name="Google Shape;480;p36"/>
          <p:cNvSpPr txBox="1"/>
          <p:nvPr/>
        </p:nvSpPr>
        <p:spPr>
          <a:xfrm>
            <a:off x="4457700" y="2295525"/>
            <a:ext cx="3810000" cy="646331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Tizimning echimi                                       (teskari harakatlar)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81" name="Google Shape;481;p36"/>
          <p:cNvSpPr txBox="1"/>
          <p:nvPr/>
        </p:nvSpPr>
        <p:spPr>
          <a:xfrm>
            <a:off x="1076325" y="5419725"/>
            <a:ext cx="7219950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Manba: Основные определения метода конечных элементов.</a:t>
            </a:r>
            <a:endParaRPr sz="1800" u="sng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  <a:hlinkClick r:id="rId3">
                <a:extLst>
                  <a:ext uri="{A12FA001-AC4F-418D-AE19-62706E023703}">
                    <ahyp:hlinkClr val="tx"/>
                  </a:ext>
                </a:extLst>
              </a:hlinkClick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u="sng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https://stroitmeh.ru/lect31.htm</a:t>
            </a: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5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Google Shape;486;p37"/>
          <p:cNvSpPr txBox="1"/>
          <p:nvPr>
            <p:ph type="title"/>
          </p:nvPr>
        </p:nvSpPr>
        <p:spPr>
          <a:xfrm>
            <a:off x="1187871" y="243409"/>
            <a:ext cx="5044971" cy="4801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55A11"/>
              </a:buClr>
              <a:buSzPts val="2800"/>
              <a:buFont typeface="Arial"/>
              <a:buNone/>
            </a:pPr>
            <a:r>
              <a:rPr b="1" lang="en-US" sz="28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en-US" sz="28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Ichki kuchlanishlarni aniqlash</a:t>
            </a:r>
            <a:endParaRPr sz="2800">
              <a:solidFill>
                <a:srgbClr val="C55A1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7" name="Google Shape;487;p37"/>
          <p:cNvSpPr txBox="1"/>
          <p:nvPr/>
        </p:nvSpPr>
        <p:spPr>
          <a:xfrm>
            <a:off x="1372758" y="6141454"/>
            <a:ext cx="1075167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37</a:t>
            </a:r>
            <a:endParaRPr b="1"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488" name="Google Shape;488;p37"/>
          <p:cNvCxnSpPr/>
          <p:nvPr/>
        </p:nvCxnSpPr>
        <p:spPr>
          <a:xfrm>
            <a:off x="3398684" y="2962362"/>
            <a:ext cx="443539" cy="0"/>
          </a:xfrm>
          <a:prstGeom prst="straightConnector1">
            <a:avLst/>
          </a:prstGeom>
          <a:noFill/>
          <a:ln cap="flat" cmpd="sng" w="254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489" name="Google Shape;489;p37"/>
          <p:cNvCxnSpPr/>
          <p:nvPr/>
        </p:nvCxnSpPr>
        <p:spPr>
          <a:xfrm rot="5400000">
            <a:off x="2605176" y="3277801"/>
            <a:ext cx="2508549" cy="3649"/>
          </a:xfrm>
          <a:prstGeom prst="straightConnector1">
            <a:avLst/>
          </a:prstGeom>
          <a:noFill/>
          <a:ln cap="flat" cmpd="sng" w="254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490" name="Google Shape;490;p37"/>
          <p:cNvCxnSpPr/>
          <p:nvPr/>
        </p:nvCxnSpPr>
        <p:spPr>
          <a:xfrm>
            <a:off x="3861273" y="2034875"/>
            <a:ext cx="583659" cy="0"/>
          </a:xfrm>
          <a:prstGeom prst="straightConnector1">
            <a:avLst/>
          </a:prstGeom>
          <a:noFill/>
          <a:ln cap="flat" cmpd="sng" w="25400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491" name="Google Shape;491;p37"/>
          <p:cNvCxnSpPr/>
          <p:nvPr/>
        </p:nvCxnSpPr>
        <p:spPr>
          <a:xfrm>
            <a:off x="3870793" y="2761901"/>
            <a:ext cx="583659" cy="0"/>
          </a:xfrm>
          <a:prstGeom prst="straightConnector1">
            <a:avLst/>
          </a:prstGeom>
          <a:noFill/>
          <a:ln cap="flat" cmpd="sng" w="25400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492" name="Google Shape;492;p37"/>
          <p:cNvCxnSpPr/>
          <p:nvPr/>
        </p:nvCxnSpPr>
        <p:spPr>
          <a:xfrm>
            <a:off x="3870796" y="3645931"/>
            <a:ext cx="583659" cy="0"/>
          </a:xfrm>
          <a:prstGeom prst="straightConnector1">
            <a:avLst/>
          </a:prstGeom>
          <a:noFill/>
          <a:ln cap="flat" cmpd="sng" w="25400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493" name="Google Shape;493;p37"/>
          <p:cNvSpPr txBox="1"/>
          <p:nvPr/>
        </p:nvSpPr>
        <p:spPr>
          <a:xfrm>
            <a:off x="971550" y="2609850"/>
            <a:ext cx="2438400" cy="646331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Ichki kuchlanishlarni  (stresslarni) aniqlash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94" name="Google Shape;494;p37"/>
          <p:cNvSpPr txBox="1"/>
          <p:nvPr/>
        </p:nvSpPr>
        <p:spPr>
          <a:xfrm>
            <a:off x="4457700" y="1819275"/>
            <a:ext cx="3810000" cy="369332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СЕ uchun siljish vektorini tuzish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95" name="Google Shape;495;p37"/>
          <p:cNvSpPr txBox="1"/>
          <p:nvPr/>
        </p:nvSpPr>
        <p:spPr>
          <a:xfrm>
            <a:off x="4457700" y="2466975"/>
            <a:ext cx="3810000" cy="646331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Tugunlar uchun siljish vektorini                    tuzish 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96" name="Google Shape;496;p37"/>
          <p:cNvSpPr txBox="1"/>
          <p:nvPr/>
        </p:nvSpPr>
        <p:spPr>
          <a:xfrm>
            <a:off x="4457700" y="3333750"/>
            <a:ext cx="3810000" cy="646331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Kuchlanish (streslar) matritsasini             qurish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97" name="Google Shape;497;p37"/>
          <p:cNvSpPr txBox="1"/>
          <p:nvPr/>
        </p:nvSpPr>
        <p:spPr>
          <a:xfrm>
            <a:off x="1076325" y="5419725"/>
            <a:ext cx="7219950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Manba: Основные определения метода конечных элементов.</a:t>
            </a:r>
            <a:endParaRPr sz="1800" u="sng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  <a:hlinkClick r:id="rId3">
                <a:extLst>
                  <a:ext uri="{A12FA001-AC4F-418D-AE19-62706E023703}">
                    <ahyp:hlinkClr val="tx"/>
                  </a:ext>
                </a:extLst>
              </a:hlinkClick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u="sng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https://stroitmeh.ru/lect31.htm</a:t>
            </a: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endParaRPr/>
          </a:p>
        </p:txBody>
      </p:sp>
      <p:cxnSp>
        <p:nvCxnSpPr>
          <p:cNvPr id="498" name="Google Shape;498;p37"/>
          <p:cNvCxnSpPr/>
          <p:nvPr/>
        </p:nvCxnSpPr>
        <p:spPr>
          <a:xfrm rot="5400000">
            <a:off x="2414587" y="3290888"/>
            <a:ext cx="3590929" cy="1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dot"/>
            <a:miter lim="800000"/>
            <a:headEnd len="sm" w="sm" type="none"/>
            <a:tailEnd len="sm" w="sm" type="none"/>
          </a:ln>
        </p:spPr>
      </p:cxnSp>
      <p:cxnSp>
        <p:nvCxnSpPr>
          <p:cNvPr id="499" name="Google Shape;499;p37"/>
          <p:cNvCxnSpPr/>
          <p:nvPr/>
        </p:nvCxnSpPr>
        <p:spPr>
          <a:xfrm>
            <a:off x="4219575" y="5086350"/>
            <a:ext cx="4257675" cy="1588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500" name="Google Shape;500;p37"/>
          <p:cNvCxnSpPr/>
          <p:nvPr/>
        </p:nvCxnSpPr>
        <p:spPr>
          <a:xfrm rot="5400000">
            <a:off x="6606382" y="3252787"/>
            <a:ext cx="3704431" cy="794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dot"/>
            <a:miter lim="800000"/>
            <a:headEnd len="sm" w="sm" type="none"/>
            <a:tailEnd len="sm" w="sm" type="none"/>
          </a:ln>
        </p:spPr>
      </p:cxnSp>
      <p:sp>
        <p:nvSpPr>
          <p:cNvPr id="501" name="Google Shape;501;p37"/>
          <p:cNvSpPr txBox="1"/>
          <p:nvPr/>
        </p:nvSpPr>
        <p:spPr>
          <a:xfrm>
            <a:off x="4543425" y="1323975"/>
            <a:ext cx="3543300" cy="369332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dot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Barcha elementlar boyicha.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cxnSp>
        <p:nvCxnSpPr>
          <p:cNvPr id="502" name="Google Shape;502;p37"/>
          <p:cNvCxnSpPr>
            <a:endCxn id="501" idx="1"/>
          </p:cNvCxnSpPr>
          <p:nvPr/>
        </p:nvCxnSpPr>
        <p:spPr>
          <a:xfrm flipH="1" rot="10800000">
            <a:off x="4210125" y="1508641"/>
            <a:ext cx="333300" cy="15300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dot"/>
            <a:miter lim="800000"/>
            <a:headEnd len="sm" w="sm" type="none"/>
            <a:tailEnd len="sm" w="sm" type="none"/>
          </a:ln>
        </p:spPr>
      </p:cxnSp>
      <p:cxnSp>
        <p:nvCxnSpPr>
          <p:cNvPr id="503" name="Google Shape;503;p37"/>
          <p:cNvCxnSpPr/>
          <p:nvPr/>
        </p:nvCxnSpPr>
        <p:spPr>
          <a:xfrm flipH="1" rot="10800000">
            <a:off x="8096250" y="1432441"/>
            <a:ext cx="333375" cy="15359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dot"/>
            <a:miter lim="800000"/>
            <a:headEnd len="sm" w="sm" type="none"/>
            <a:tailEnd len="sm" w="sm" type="none"/>
          </a:ln>
        </p:spPr>
      </p:cxnSp>
      <p:cxnSp>
        <p:nvCxnSpPr>
          <p:cNvPr id="504" name="Google Shape;504;p37"/>
          <p:cNvCxnSpPr/>
          <p:nvPr/>
        </p:nvCxnSpPr>
        <p:spPr>
          <a:xfrm>
            <a:off x="3870796" y="4541281"/>
            <a:ext cx="583659" cy="0"/>
          </a:xfrm>
          <a:prstGeom prst="straightConnector1">
            <a:avLst/>
          </a:prstGeom>
          <a:noFill/>
          <a:ln cap="flat" cmpd="sng" w="25400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505" name="Google Shape;505;p37"/>
          <p:cNvSpPr txBox="1"/>
          <p:nvPr/>
        </p:nvSpPr>
        <p:spPr>
          <a:xfrm>
            <a:off x="4457700" y="4229100"/>
            <a:ext cx="3810000" cy="646331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CE uchun kuchlanish (stress) larni aniqlash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9" name="Shape 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" name="Google Shape;510;p38"/>
          <p:cNvSpPr txBox="1"/>
          <p:nvPr>
            <p:ph type="title"/>
          </p:nvPr>
        </p:nvSpPr>
        <p:spPr>
          <a:xfrm>
            <a:off x="2156598" y="348184"/>
            <a:ext cx="4044184" cy="4801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Font typeface="Arial"/>
              <a:buNone/>
            </a:pPr>
            <a:r>
              <a:rPr b="1" lang="en-US" sz="28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r>
              <a:rPr b="1" lang="en-US" sz="28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CET : Analitik yechim</a:t>
            </a:r>
            <a:endParaRPr b="1" sz="2800">
              <a:solidFill>
                <a:srgbClr val="C55A1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1" name="Google Shape;511;p38"/>
          <p:cNvSpPr txBox="1"/>
          <p:nvPr/>
        </p:nvSpPr>
        <p:spPr>
          <a:xfrm>
            <a:off x="1371600" y="1304925"/>
            <a:ext cx="7496175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512" name="Google Shape;512;p38"/>
          <p:cNvSpPr txBox="1"/>
          <p:nvPr/>
        </p:nvSpPr>
        <p:spPr>
          <a:xfrm>
            <a:off x="1047666" y="1036093"/>
            <a:ext cx="7713095" cy="41549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6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Analitik yechim</a:t>
            </a:r>
            <a:endParaRPr b="1" sz="2600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lang="en-US" sz="2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O’qlar, nurlar va boshqa oddiy tuzilmalar uchun  kuchlanish tahlili keskin soddalashtirish va ideallashtirish asosida amalga  oshiriladi:</a:t>
            </a:r>
            <a:endParaRPr/>
          </a:p>
          <a:p>
            <a:pPr indent="0" lvl="0" marL="0" marR="0" rtl="0" algn="just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- og'irlik markazida to'plangan massa</a:t>
            </a:r>
            <a:endParaRPr sz="2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- chiziq segmenti sifatida soddalashtirilgan nur.</a:t>
            </a:r>
            <a:endParaRPr/>
          </a:p>
          <a:p>
            <a:pPr indent="-342900" lvl="0" marL="342900" marR="0" rtl="0" algn="just"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lang="en-US" sz="2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Loyiha ideallashtirilgan strukturani hisoblash                  natijalariga va tajriba bilan berilgan katta                               xavfsizlik koeffitsientiga (1,5-3) asoslanadi.</a:t>
            </a:r>
            <a:endParaRPr sz="2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3" name="Google Shape;513;p38"/>
          <p:cNvSpPr txBox="1"/>
          <p:nvPr/>
        </p:nvSpPr>
        <p:spPr>
          <a:xfrm>
            <a:off x="1439433" y="6217654"/>
            <a:ext cx="970392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38</a:t>
            </a:r>
            <a:endParaRPr b="1" sz="3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4" name="Google Shape;514;p38"/>
          <p:cNvSpPr txBox="1"/>
          <p:nvPr/>
        </p:nvSpPr>
        <p:spPr>
          <a:xfrm>
            <a:off x="1401333" y="5616009"/>
            <a:ext cx="7512908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Manba</a:t>
            </a: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: Bombace N. What are the applications of a finite element?           </a:t>
            </a:r>
            <a:r>
              <a:rPr lang="en-US" sz="1800" u="sng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https://www.quora.com/What-are-the-applications-of-a-finite-element</a:t>
            </a: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8" name="Shape 5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9" name="Google Shape;519;p39"/>
          <p:cNvSpPr txBox="1"/>
          <p:nvPr>
            <p:ph type="title"/>
          </p:nvPr>
        </p:nvSpPr>
        <p:spPr>
          <a:xfrm>
            <a:off x="4418183" y="344276"/>
            <a:ext cx="1527982" cy="5355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55A11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Xulosa</a:t>
            </a:r>
            <a:endParaRPr b="1" sz="3200">
              <a:solidFill>
                <a:srgbClr val="C55A1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0" name="Google Shape;520;p39"/>
          <p:cNvSpPr txBox="1"/>
          <p:nvPr>
            <p:ph idx="1" type="body"/>
          </p:nvPr>
        </p:nvSpPr>
        <p:spPr>
          <a:xfrm>
            <a:off x="665017" y="1194011"/>
            <a:ext cx="9091101" cy="13602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2000" lvl="0" marL="252000" rtl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 b="0" sz="2400">
              <a:latin typeface="Arial"/>
              <a:ea typeface="Arial"/>
              <a:cs typeface="Arial"/>
              <a:sym typeface="Arial"/>
            </a:endParaRPr>
          </a:p>
          <a:p>
            <a:pPr indent="-99600" lvl="0" marL="2520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 b="0" sz="24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1" name="Google Shape;521;p39"/>
          <p:cNvSpPr/>
          <p:nvPr/>
        </p:nvSpPr>
        <p:spPr>
          <a:xfrm>
            <a:off x="1560183" y="5929924"/>
            <a:ext cx="821067" cy="7571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52000" lvl="0" marL="25200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1" lang="en-US" sz="3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1" sz="2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522" name="Google Shape;522;p39"/>
          <p:cNvSpPr txBox="1"/>
          <p:nvPr/>
        </p:nvSpPr>
        <p:spPr>
          <a:xfrm>
            <a:off x="827966" y="1157516"/>
            <a:ext cx="8350513" cy="440120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55600" lvl="0" marL="367665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136"/>
              <a:buFont typeface="Arial"/>
              <a:buAutoNum type="arabicPeriod"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Muhandislik tahlil dasturlari mashinasozlik amaliy tadqiqot o’tkazishda keng qo’llaniladi.</a:t>
            </a:r>
            <a:endParaRPr/>
          </a:p>
          <a:p>
            <a:pPr indent="-355600" lvl="0" marL="367665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136"/>
              <a:buFont typeface="Arial"/>
              <a:buAutoNum type="arabicPeriod"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CAD/CAE/CAM dasturiy muhitida loyihalashda   CAE dasturlari turli xil modellar va jarayonlarda    hisoblash tajribalarini o'tkazadi, loyihalashtirilgan mahsulotning dizayn va texnologik parametrlarini to'g'ri tanlashni ta'minlaydi. 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60000" lvl="0" marL="36000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3. KMTni o’zlashtirish mashinasozlikni CAD </a:t>
            </a:r>
            <a:endParaRPr/>
          </a:p>
          <a:p>
            <a:pPr indent="-360000" lvl="0" marL="36000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Dasturlari va tizimlarini bilish va amaliy                                      foydalanishning yuqori darajasini talab etadi.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6" name="Shape 5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7" name="Google Shape;527;p40"/>
          <p:cNvSpPr txBox="1"/>
          <p:nvPr>
            <p:ph type="title"/>
          </p:nvPr>
        </p:nvSpPr>
        <p:spPr>
          <a:xfrm>
            <a:off x="4237028" y="309770"/>
            <a:ext cx="1891865" cy="5355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55A11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Xulosa-2</a:t>
            </a:r>
            <a:endParaRPr b="1" sz="3200">
              <a:solidFill>
                <a:srgbClr val="C55A1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8" name="Google Shape;528;p40"/>
          <p:cNvSpPr txBox="1"/>
          <p:nvPr>
            <p:ph idx="1" type="body"/>
          </p:nvPr>
        </p:nvSpPr>
        <p:spPr>
          <a:xfrm>
            <a:off x="665017" y="1194011"/>
            <a:ext cx="9091101" cy="13602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2000" lvl="0" marL="252000" rtl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 b="0" sz="2400">
              <a:latin typeface="Arial"/>
              <a:ea typeface="Arial"/>
              <a:cs typeface="Arial"/>
              <a:sym typeface="Arial"/>
            </a:endParaRPr>
          </a:p>
          <a:p>
            <a:pPr indent="-99600" lvl="0" marL="2520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 b="0" sz="24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9" name="Google Shape;529;p40"/>
          <p:cNvSpPr/>
          <p:nvPr/>
        </p:nvSpPr>
        <p:spPr>
          <a:xfrm>
            <a:off x="1316271" y="5910370"/>
            <a:ext cx="960204" cy="7571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52000" lvl="0" marL="25200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1" lang="en-US" sz="3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1" sz="2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530" name="Google Shape;530;p40"/>
          <p:cNvSpPr txBox="1"/>
          <p:nvPr/>
        </p:nvSpPr>
        <p:spPr>
          <a:xfrm>
            <a:off x="871125" y="1057724"/>
            <a:ext cx="7940365" cy="47089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514350" lvl="0" marL="514350" marR="508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algun Gothic"/>
              <a:buAutoNum type="arabicPeriod" startAt="4"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Amaliy tadqiqotlarda CAE vositalari yangi              texnik yechimlar, dizaynlar va texnologiyalarni topish uchun ishlatiladi.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514350" lvl="0" marL="514350" marR="5080" rtl="0" algn="just">
              <a:lnSpc>
                <a:spcPct val="100000"/>
              </a:lnSpc>
              <a:spcBef>
                <a:spcPts val="1195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algun Gothic"/>
              <a:buAutoNum type="arabicPeriod" startAt="4"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KMT nazariy muammolarni hal qilishga va   yangi naqshlarni aniqlashga qaratiladi,             masalan, nanotexnologiya va yangi material               larni ishlab chiqishda.</a:t>
            </a:r>
            <a:endParaRPr/>
          </a:p>
          <a:p>
            <a:pPr indent="-514350" lvl="0" marL="514350" marR="5080" rtl="0" algn="just">
              <a:spcBef>
                <a:spcPts val="1195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algun Gothic"/>
              <a:buAutoNum type="arabicPeriod" startAt="4"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Kompyuter tadqiqotining afzalligi fanlararo hisoblash modellarini tahlil qilish va yashirin                        jarayonlarni tasavvur qilish qobiliyatidir.</a:t>
            </a:r>
            <a:endParaRPr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4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Google Shape;535;p41"/>
          <p:cNvSpPr txBox="1"/>
          <p:nvPr>
            <p:ph type="title"/>
          </p:nvPr>
        </p:nvSpPr>
        <p:spPr>
          <a:xfrm>
            <a:off x="4237028" y="309770"/>
            <a:ext cx="1891865" cy="5355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55A11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Xulosa-3</a:t>
            </a:r>
            <a:endParaRPr b="1" sz="3200">
              <a:solidFill>
                <a:srgbClr val="C55A1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6" name="Google Shape;536;p41"/>
          <p:cNvSpPr txBox="1"/>
          <p:nvPr>
            <p:ph idx="1" type="body"/>
          </p:nvPr>
        </p:nvSpPr>
        <p:spPr>
          <a:xfrm>
            <a:off x="665017" y="1194011"/>
            <a:ext cx="9091101" cy="13602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2000" lvl="0" marL="252000" rtl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 b="0" sz="2400">
              <a:latin typeface="Arial"/>
              <a:ea typeface="Arial"/>
              <a:cs typeface="Arial"/>
              <a:sym typeface="Arial"/>
            </a:endParaRPr>
          </a:p>
          <a:p>
            <a:pPr indent="-99600" lvl="0" marL="2520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 b="0" sz="24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7" name="Google Shape;537;p41"/>
          <p:cNvSpPr/>
          <p:nvPr/>
        </p:nvSpPr>
        <p:spPr>
          <a:xfrm>
            <a:off x="1354371" y="5944331"/>
            <a:ext cx="845904" cy="7571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52000" lvl="0" marL="25200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1" lang="en-US" sz="3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1" sz="36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538" name="Google Shape;538;p41"/>
          <p:cNvSpPr txBox="1"/>
          <p:nvPr/>
        </p:nvSpPr>
        <p:spPr>
          <a:xfrm>
            <a:off x="880650" y="1048199"/>
            <a:ext cx="7940365" cy="48320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61950" lvl="0" marL="3619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algun Gothic"/>
              <a:buAutoNum type="arabicPeriod" startAt="7"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CEU usulini qo'llash ko'plab zamonaviy texnik     muammolar uchun maqbul yechimlarni topishga imkon beradi.</a:t>
            </a:r>
            <a:endParaRPr b="1"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61950" lvl="0" marL="3619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algun Gothic"/>
              <a:buAutoNum type="arabicPeriod" startAt="7"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Hozirgi vaqtda nafaqat yangi texnik muammolarni hal qilish, balki yangi maqbul yechimlarni topish uchun ilgargi texnik muammolarni        qayta ko'rib chiqish yakuniy element usulini             qo'llash faol olib borilmoqda.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61950" lvl="0" marL="3619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algun Gothic"/>
              <a:buAutoNum type="arabicPeriod" startAt="7"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Haqiqiy ishlab chiqarish muammolarini hal                  qilish kelajakdagi muhandisning kasbiy                          fazilatlarini shakllantirish va rivojlantirish asosi.</a:t>
            </a:r>
            <a:endParaRPr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2" name="Shape 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" name="Google Shape;543;p42"/>
          <p:cNvSpPr txBox="1"/>
          <p:nvPr>
            <p:ph type="title"/>
          </p:nvPr>
        </p:nvSpPr>
        <p:spPr>
          <a:xfrm>
            <a:off x="2753956" y="299015"/>
            <a:ext cx="3464410" cy="5355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55A11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Nazorat savollar </a:t>
            </a:r>
            <a:endParaRPr b="1" sz="3200">
              <a:solidFill>
                <a:srgbClr val="C55A1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4" name="Google Shape;544;p42"/>
          <p:cNvSpPr txBox="1"/>
          <p:nvPr>
            <p:ph idx="1" type="body"/>
          </p:nvPr>
        </p:nvSpPr>
        <p:spPr>
          <a:xfrm>
            <a:off x="665017" y="1194011"/>
            <a:ext cx="9091101" cy="13602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2000" lvl="0" marL="252000" rtl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 b="0" sz="2400">
              <a:latin typeface="Arial"/>
              <a:ea typeface="Arial"/>
              <a:cs typeface="Arial"/>
              <a:sym typeface="Arial"/>
            </a:endParaRPr>
          </a:p>
          <a:p>
            <a:pPr indent="-99600" lvl="0" marL="2520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 b="0" sz="24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5" name="Google Shape;545;p42"/>
          <p:cNvSpPr/>
          <p:nvPr/>
        </p:nvSpPr>
        <p:spPr>
          <a:xfrm>
            <a:off x="1726592" y="6142008"/>
            <a:ext cx="714683" cy="6951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52000" lvl="0" marL="25200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1" lang="en-US" sz="3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1" sz="2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546" name="Google Shape;546;p42"/>
          <p:cNvSpPr txBox="1"/>
          <p:nvPr/>
        </p:nvSpPr>
        <p:spPr>
          <a:xfrm>
            <a:off x="1089484" y="1091505"/>
            <a:ext cx="8136280" cy="51578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3535" lvl="0" marL="355600" marR="54800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AutoNum type="arabicPeriod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Yakuniy element nima deyiladi?</a:t>
            </a:r>
            <a:endParaRPr/>
          </a:p>
          <a:p>
            <a:pPr indent="-343535" lvl="0" marL="355600" marR="548005" rtl="0" algn="l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AutoNum type="arabicPeriod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Qaysi dizayn sxemasi cheklangan element deb ataladi?</a:t>
            </a:r>
            <a:endParaRPr/>
          </a:p>
          <a:p>
            <a:pPr indent="-343535" lvl="0" marL="355600" marR="548005" rtl="0" algn="l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AutoNum type="arabicPeriod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Cheklangan elementlar usulining asosiy tushunchalari.</a:t>
            </a:r>
            <a:endParaRPr/>
          </a:p>
          <a:p>
            <a:pPr indent="-343535" lvl="0" marL="355600" marR="548005" rtl="0" algn="l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AutoNum type="arabicPeriod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Zamonaviy dasturiy ta'minot.</a:t>
            </a:r>
            <a:endParaRPr/>
          </a:p>
          <a:p>
            <a:pPr indent="-343535" lvl="0" marL="355600" marR="548005" rtl="0" algn="l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AutoNum type="arabicPeriod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Cheklangan elementlar usuli bilan muammolarni hal qilish ketma-ketligi. </a:t>
            </a:r>
            <a:endParaRPr/>
          </a:p>
          <a:p>
            <a:pPr indent="-343535" lvl="0" marL="355600" marR="548005" rtl="0" algn="l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AutoNum type="arabicPeriod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Asosiy oxirgi element.Yakuniy element (ta'rif). </a:t>
            </a:r>
            <a:endParaRPr/>
          </a:p>
          <a:p>
            <a:pPr indent="-343535" lvl="0" marL="355600" marR="548005" rtl="0" algn="l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AutoNum type="arabicPeriod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Cheklangan element tugunlari (ta'rifi). </a:t>
            </a:r>
            <a:endParaRPr/>
          </a:p>
          <a:p>
            <a:pPr indent="-343535" lvl="0" marL="355600" marR="548005" rtl="0" algn="l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AutoNum type="arabicPeriod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Cheklangan elementning erkinlik darajasi (ta'rifi). </a:t>
            </a:r>
            <a:endParaRPr/>
          </a:p>
          <a:p>
            <a:pPr indent="-343535" lvl="0" marL="355600" marR="548005" rtl="0" algn="l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AutoNum type="arabicPeriod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Cheklangan element shaklining funktsiyalari (ta'rifi). </a:t>
            </a:r>
            <a:endParaRPr/>
          </a:p>
          <a:p>
            <a:pPr indent="-343535" lvl="0" marL="355600" marR="548005" rtl="0" algn="l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AutoNum type="arabicPeriod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Yassi kuchlanish holatining uchburchak chiziqli cheklangan elementi.</a:t>
            </a:r>
            <a:endParaRPr/>
          </a:p>
          <a:p>
            <a:pPr indent="-343535" lvl="0" marL="355600" marR="548005" rtl="0" algn="l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AutoNum type="arabicPeriod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Cheklangan elementlar usulining zamonaviy dasturiy komplekslarining tuzilishi.</a:t>
            </a:r>
            <a:endParaRPr/>
          </a:p>
          <a:p>
            <a:pPr indent="-343535" lvl="0" marL="355600" marR="548005" rtl="0" algn="l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AutoNum type="arabicPeriod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Cheklangan elementlar usuli dasturlarida preprocessorning maqsadi va funksiyalari. </a:t>
            </a:r>
            <a:endParaRPr sz="20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0" name="Shape 5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" name="Google Shape;551;p43"/>
          <p:cNvSpPr txBox="1"/>
          <p:nvPr>
            <p:ph type="title"/>
          </p:nvPr>
        </p:nvSpPr>
        <p:spPr>
          <a:xfrm>
            <a:off x="2040397" y="353801"/>
            <a:ext cx="4246675" cy="4801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55A11"/>
              </a:buClr>
              <a:buSzPts val="2800"/>
              <a:buFont typeface="Times New Roman"/>
              <a:buNone/>
            </a:pPr>
            <a:r>
              <a:rPr b="1" lang="en-US" sz="2800">
                <a:solidFill>
                  <a:srgbClr val="C55A1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Foydalanilgan adabiyotlar</a:t>
            </a:r>
            <a:endParaRPr sz="2800">
              <a:solidFill>
                <a:srgbClr val="C55A1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2" name="Google Shape;552;p43"/>
          <p:cNvSpPr txBox="1"/>
          <p:nvPr>
            <p:ph idx="1" type="body"/>
          </p:nvPr>
        </p:nvSpPr>
        <p:spPr>
          <a:xfrm>
            <a:off x="665017" y="1194011"/>
            <a:ext cx="9091101" cy="13602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2000" lvl="0" marL="252000" rtl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 b="0" sz="2400">
              <a:latin typeface="Arial"/>
              <a:ea typeface="Arial"/>
              <a:cs typeface="Arial"/>
              <a:sym typeface="Arial"/>
            </a:endParaRPr>
          </a:p>
          <a:p>
            <a:pPr indent="-99600" lvl="0" marL="2520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 b="0" sz="24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3" name="Google Shape;553;p43"/>
          <p:cNvSpPr/>
          <p:nvPr/>
        </p:nvSpPr>
        <p:spPr>
          <a:xfrm>
            <a:off x="1125510" y="6100870"/>
            <a:ext cx="893789" cy="7571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52000" lvl="0" marL="25200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1" lang="en-US" sz="3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1" sz="2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554" name="Google Shape;554;p43"/>
          <p:cNvSpPr txBox="1"/>
          <p:nvPr/>
        </p:nvSpPr>
        <p:spPr>
          <a:xfrm>
            <a:off x="592346" y="1018131"/>
            <a:ext cx="8567838" cy="532453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57200" lvl="0" marL="547688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AutoNum type="arabicPeriod"/>
            </a:pPr>
            <a:r>
              <a:rPr lang="en-US" sz="20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Вергазова О.Б.б Королев Е.А. Применение метода конечных элементов для решения технических задач. // Modern European Reserarches.No2 (T.1) 2021. p.76-81. </a:t>
            </a:r>
            <a:r>
              <a:rPr lang="en-US" sz="2000" u="sng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https://cyberleninka.ru/article/n/primenenie-metoda-konechnyh-elementov-dlya-resheniya-tehnicheskih-zadach</a:t>
            </a:r>
            <a:r>
              <a:rPr lang="en-US" sz="20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547688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AutoNum type="arabicPeriod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Suohai Gu. Application of finite element method in mechanical design of automotive parts. </a:t>
            </a:r>
            <a:r>
              <a:rPr lang="en-US" sz="20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https://iopscience.iop.org/article/10.1088/1757-899X/231/1/012180/pdf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547688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AutoNum type="arabicPeriod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Finite Element Method. Fundamental Principles of Finite Element Method. </a:t>
            </a:r>
            <a:r>
              <a:rPr lang="en-US" sz="20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https://www.studysmarter.co.uk/explanations/engineering/solid-mechanics/finite-element-method/#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547688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AutoNum type="arabicPeriod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Saeed Moaveni. Finite Element Analysis.Theory and Application with ANSYS. </a:t>
            </a:r>
            <a:r>
              <a:rPr lang="en-US" sz="20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https://docs.google.com/file/d/0B_3LThyJViUMeDhHbW5sVmF4Y2s/view?resourcekey=0-X66FGr_deKDS_uogFH5-YQ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/>
          </a:p>
          <a:p>
            <a:pPr indent="-457200" lvl="0" marL="547688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AutoNum type="arabicPeriod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FEM and its Applications. </a:t>
            </a:r>
            <a:r>
              <a:rPr lang="en-US" sz="20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https://www.slideshare.net/cm900/fem-and-its-applications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30199" lvl="0" marL="547688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r>
              <a:t/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8" name="Shape 5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" name="Google Shape;559;p44"/>
          <p:cNvSpPr txBox="1"/>
          <p:nvPr>
            <p:ph type="title"/>
          </p:nvPr>
        </p:nvSpPr>
        <p:spPr>
          <a:xfrm>
            <a:off x="2040397" y="353801"/>
            <a:ext cx="4246675" cy="4801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55A11"/>
              </a:buClr>
              <a:buSzPts val="2800"/>
              <a:buFont typeface="Times New Roman"/>
              <a:buNone/>
            </a:pPr>
            <a:r>
              <a:rPr b="1" lang="en-US" sz="2800">
                <a:solidFill>
                  <a:srgbClr val="C55A1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Foydalanilgan adabiyotlar</a:t>
            </a:r>
            <a:endParaRPr sz="2800">
              <a:solidFill>
                <a:srgbClr val="C55A1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0" name="Google Shape;560;p44"/>
          <p:cNvSpPr txBox="1"/>
          <p:nvPr>
            <p:ph idx="1" type="body"/>
          </p:nvPr>
        </p:nvSpPr>
        <p:spPr>
          <a:xfrm>
            <a:off x="665017" y="1194011"/>
            <a:ext cx="9091101" cy="13602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2000" lvl="0" marL="252000" rtl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 b="0" sz="2400">
              <a:latin typeface="Arial"/>
              <a:ea typeface="Arial"/>
              <a:cs typeface="Arial"/>
              <a:sym typeface="Arial"/>
            </a:endParaRPr>
          </a:p>
          <a:p>
            <a:pPr indent="-99600" lvl="0" marL="2520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 b="0" sz="24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1" name="Google Shape;561;p44"/>
          <p:cNvSpPr/>
          <p:nvPr/>
        </p:nvSpPr>
        <p:spPr>
          <a:xfrm>
            <a:off x="1454955" y="6100870"/>
            <a:ext cx="1183469" cy="7571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52000" lvl="0" marL="25200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1" lang="en-US" sz="3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1" sz="2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562" name="Google Shape;562;p44"/>
          <p:cNvSpPr txBox="1"/>
          <p:nvPr/>
        </p:nvSpPr>
        <p:spPr>
          <a:xfrm>
            <a:off x="1039060" y="1065178"/>
            <a:ext cx="8100205" cy="40934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AutoNum type="arabicPeriod" startAt="6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Дубровский Р.В. Применение CAE-систем в научных исследованиях и образовательном процессе // Вестник РУДН. Серия: Инженерные исследования. 2010. №3. </a:t>
            </a:r>
            <a:r>
              <a:rPr lang="en-US" sz="20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https://cyberleninka.ru/article/n/primenenie-cae-sistem-v-nauchnyh-issledovaniyah-i-obrazovatelnom-protsesse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AutoNum type="arabicPeriod" startAt="6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Стремнев А. Прочностные  анализы в Autodesk Inventor // САПР и графика. - 2010. - №5. - С.20-22.</a:t>
            </a:r>
            <a:endParaRPr/>
          </a:p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AutoNum type="arabicPeriod" startAt="6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Применение CAD/CAM/CAE-систем для проектирования и изготовления гоночного автомобиля // САПР и графика. - 2010. - №2. - С.71-75.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AutoNum type="arabicPeriod" startAt="6"/>
            </a:pPr>
            <a:r>
              <a:rPr lang="en-US" sz="2000" u="sng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https://www.quora.com/Which-FEA-Software-is-mostly-used-in-the-industry-and-why</a:t>
            </a:r>
            <a:endParaRPr sz="20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indent="-3302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r>
              <a:t/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6" name="Shape 5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7" name="Google Shape;567;p45"/>
          <p:cNvSpPr txBox="1"/>
          <p:nvPr>
            <p:ph type="title"/>
          </p:nvPr>
        </p:nvSpPr>
        <p:spPr>
          <a:xfrm>
            <a:off x="2040397" y="353801"/>
            <a:ext cx="4246675" cy="4801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55A11"/>
              </a:buClr>
              <a:buSzPts val="2800"/>
              <a:buFont typeface="Times New Roman"/>
              <a:buNone/>
            </a:pPr>
            <a:r>
              <a:rPr b="1" lang="en-US" sz="2800">
                <a:solidFill>
                  <a:srgbClr val="C55A1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Foydalanilgan adabiyotlar</a:t>
            </a:r>
            <a:endParaRPr sz="2800">
              <a:solidFill>
                <a:srgbClr val="C55A1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8" name="Google Shape;568;p45"/>
          <p:cNvSpPr txBox="1"/>
          <p:nvPr>
            <p:ph idx="1" type="body"/>
          </p:nvPr>
        </p:nvSpPr>
        <p:spPr>
          <a:xfrm>
            <a:off x="665017" y="1194011"/>
            <a:ext cx="9091101" cy="13602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2000" lvl="0" marL="252000" rtl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 b="0" sz="2400">
              <a:latin typeface="Arial"/>
              <a:ea typeface="Arial"/>
              <a:cs typeface="Arial"/>
              <a:sym typeface="Arial"/>
            </a:endParaRPr>
          </a:p>
          <a:p>
            <a:pPr indent="-99600" lvl="0" marL="2520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 b="0" sz="24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9" name="Google Shape;569;p45"/>
          <p:cNvSpPr/>
          <p:nvPr/>
        </p:nvSpPr>
        <p:spPr>
          <a:xfrm>
            <a:off x="1595627" y="5926347"/>
            <a:ext cx="909448" cy="7571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52000" lvl="0" marL="25200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1" lang="en-US" sz="3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1" sz="2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570" name="Google Shape;570;p45"/>
          <p:cNvSpPr txBox="1"/>
          <p:nvPr/>
        </p:nvSpPr>
        <p:spPr>
          <a:xfrm>
            <a:off x="1105936" y="1126704"/>
            <a:ext cx="8174492" cy="40934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AutoNum type="arabicPeriod" startAt="11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Бирбраер Р. и др. Инновационный подход к обеспечению                                надежности разрабатываемых изделий. Исследование динамического поведения изделия с использованием Pro/ENGINEER Mechanica // САПР и графика. - 2010. - №5. - С.74-79.</a:t>
            </a:r>
            <a:endParaRPr/>
          </a:p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AutoNum type="arabicPeriod" startAt="11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Гурин П. и др. Использование CAD/CAM-систем фирмы Delcam в исследовательской работе // САПР и графика. - 2010. - №4. - С.18-20.</a:t>
            </a:r>
            <a:endParaRPr/>
          </a:p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AutoNum type="arabicPeriod" startAt="11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Голдобин Ю.М. Инженерный эксперимент : учебное пособие.  Екатеринбург : Изд-во Урал. ун-та, 2022.— 95 с.</a:t>
            </a:r>
            <a:endParaRPr/>
          </a:p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AutoNum type="arabicPeriod" startAt="11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Шелофаст В. Использование систем инженерного анализа для повышения качества проектирования.http://ftf.tsu.ru/wp-content/uploads/V.-SHelofast.-Ispolzovanie-sistem-inzhenernogo-analiza-dlya.pdf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4" name="Shape 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5" name="Google Shape;575;p46"/>
          <p:cNvSpPr txBox="1"/>
          <p:nvPr>
            <p:ph type="title"/>
          </p:nvPr>
        </p:nvSpPr>
        <p:spPr>
          <a:xfrm>
            <a:off x="2977469" y="368915"/>
            <a:ext cx="3204723" cy="4801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55A11"/>
              </a:buClr>
              <a:buSzPts val="2800"/>
              <a:buFont typeface="Arial"/>
              <a:buNone/>
            </a:pPr>
            <a:r>
              <a:rPr lang="en-US" sz="28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Qayta aloqa uchun</a:t>
            </a:r>
            <a:endParaRPr sz="2800">
              <a:solidFill>
                <a:srgbClr val="C55A1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6" name="Google Shape;576;p46"/>
          <p:cNvSpPr txBox="1"/>
          <p:nvPr>
            <p:ph idx="1" type="body"/>
          </p:nvPr>
        </p:nvSpPr>
        <p:spPr>
          <a:xfrm>
            <a:off x="665017" y="1194011"/>
            <a:ext cx="9091101" cy="13602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2000" lvl="0" marL="252000" rtl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 b="0" sz="2400">
              <a:latin typeface="Arial"/>
              <a:ea typeface="Arial"/>
              <a:cs typeface="Arial"/>
              <a:sym typeface="Arial"/>
            </a:endParaRPr>
          </a:p>
          <a:p>
            <a:pPr indent="-99600" lvl="0" marL="2520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 b="0" sz="24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7" name="Google Shape;577;p46"/>
          <p:cNvSpPr/>
          <p:nvPr/>
        </p:nvSpPr>
        <p:spPr>
          <a:xfrm>
            <a:off x="1174550" y="5924354"/>
            <a:ext cx="755335" cy="7621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52000" lvl="0" marL="25200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1" lang="en-US" sz="4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1"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578" name="Google Shape;578;p46"/>
          <p:cNvSpPr txBox="1"/>
          <p:nvPr/>
        </p:nvSpPr>
        <p:spPr>
          <a:xfrm>
            <a:off x="1503848" y="1579418"/>
            <a:ext cx="7934876" cy="34163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5400">
                <a:solidFill>
                  <a:srgbClr val="C55A11"/>
                </a:solidFill>
                <a:latin typeface="Malgun Gothic"/>
                <a:ea typeface="Malgun Gothic"/>
                <a:cs typeface="Malgun Gothic"/>
                <a:sym typeface="Malgun Gothic"/>
              </a:rPr>
              <a:t>Savollar,</a:t>
            </a:r>
            <a:br>
              <a:rPr b="1" lang="en-US" sz="5400">
                <a:solidFill>
                  <a:srgbClr val="C55A11"/>
                </a:solidFill>
                <a:latin typeface="Malgun Gothic"/>
                <a:ea typeface="Malgun Gothic"/>
                <a:cs typeface="Malgun Gothic"/>
                <a:sym typeface="Malgun Gothic"/>
              </a:rPr>
            </a:br>
            <a:r>
              <a:rPr b="1" lang="en-US" sz="5400">
                <a:solidFill>
                  <a:srgbClr val="C55A11"/>
                </a:solidFill>
                <a:latin typeface="Malgun Gothic"/>
                <a:ea typeface="Malgun Gothic"/>
                <a:cs typeface="Malgun Gothic"/>
                <a:sym typeface="Malgun Gothic"/>
              </a:rPr>
              <a:t>qo’shimchalar,</a:t>
            </a:r>
            <a:br>
              <a:rPr b="1" lang="en-US" sz="5400">
                <a:solidFill>
                  <a:srgbClr val="C55A11"/>
                </a:solidFill>
                <a:latin typeface="Malgun Gothic"/>
                <a:ea typeface="Malgun Gothic"/>
                <a:cs typeface="Malgun Gothic"/>
                <a:sym typeface="Malgun Gothic"/>
              </a:rPr>
            </a:br>
            <a:r>
              <a:rPr b="1" lang="en-US" sz="5400">
                <a:solidFill>
                  <a:srgbClr val="C55A11"/>
                </a:solidFill>
                <a:latin typeface="Malgun Gothic"/>
                <a:ea typeface="Malgun Gothic"/>
                <a:cs typeface="Malgun Gothic"/>
                <a:sym typeface="Malgun Gothic"/>
              </a:rPr>
              <a:t>	e’tirozlar, </a:t>
            </a:r>
            <a:br>
              <a:rPr b="1" lang="en-US" sz="5400">
                <a:solidFill>
                  <a:srgbClr val="C55A11"/>
                </a:solidFill>
                <a:latin typeface="Malgun Gothic"/>
                <a:ea typeface="Malgun Gothic"/>
                <a:cs typeface="Malgun Gothic"/>
                <a:sym typeface="Malgun Gothic"/>
              </a:rPr>
            </a:br>
            <a:r>
              <a:rPr b="1" lang="en-US" sz="5400">
                <a:solidFill>
                  <a:srgbClr val="C55A11"/>
                </a:solidFill>
                <a:latin typeface="Malgun Gothic"/>
                <a:ea typeface="Malgun Gothic"/>
                <a:cs typeface="Malgun Gothic"/>
                <a:sym typeface="Malgun Gothic"/>
              </a:rPr>
              <a:t>		takliflar?</a:t>
            </a:r>
            <a:r>
              <a:rPr lang="en-US" sz="5400">
                <a:solidFill>
                  <a:srgbClr val="C55A1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endParaRPr sz="5400">
              <a:solidFill>
                <a:srgbClr val="C55A1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2" name="Shape 5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" name="Google Shape;583;p47"/>
          <p:cNvSpPr txBox="1"/>
          <p:nvPr>
            <p:ph type="title"/>
          </p:nvPr>
        </p:nvSpPr>
        <p:spPr>
          <a:xfrm>
            <a:off x="3234407" y="368915"/>
            <a:ext cx="2872902" cy="4801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55A11"/>
              </a:buClr>
              <a:buSzPts val="2800"/>
              <a:buFont typeface="Times New Roman"/>
              <a:buNone/>
            </a:pPr>
            <a:r>
              <a:rPr lang="en-US" sz="2800">
                <a:solidFill>
                  <a:srgbClr val="C55A1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Qayta aloqa uchun</a:t>
            </a:r>
            <a:endParaRPr sz="2800">
              <a:solidFill>
                <a:srgbClr val="C55A1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4" name="Google Shape;584;p47"/>
          <p:cNvSpPr txBox="1"/>
          <p:nvPr>
            <p:ph idx="1" type="body"/>
          </p:nvPr>
        </p:nvSpPr>
        <p:spPr>
          <a:xfrm>
            <a:off x="665017" y="1194011"/>
            <a:ext cx="9091101" cy="13602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2000" lvl="0" marL="252000" rtl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 b="0" sz="2400">
              <a:latin typeface="Arial"/>
              <a:ea typeface="Arial"/>
              <a:cs typeface="Arial"/>
              <a:sym typeface="Arial"/>
            </a:endParaRPr>
          </a:p>
          <a:p>
            <a:pPr indent="-99600" lvl="0" marL="2520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 b="0" sz="24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5" name="Google Shape;585;p47"/>
          <p:cNvSpPr/>
          <p:nvPr/>
        </p:nvSpPr>
        <p:spPr>
          <a:xfrm>
            <a:off x="1136450" y="6021045"/>
            <a:ext cx="697627" cy="6951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52000" lvl="0" marL="25200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1" lang="en-US" sz="3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1"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586" name="Google Shape;586;p47"/>
          <p:cNvSpPr txBox="1"/>
          <p:nvPr/>
        </p:nvSpPr>
        <p:spPr>
          <a:xfrm>
            <a:off x="1118440" y="1209125"/>
            <a:ext cx="10285110" cy="467820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rgbClr val="C55A11"/>
                </a:solidFill>
                <a:latin typeface="Malgun Gothic"/>
                <a:ea typeface="Malgun Gothic"/>
                <a:cs typeface="Malgun Gothic"/>
                <a:sym typeface="Malgun Gothic"/>
              </a:rPr>
              <a:t>Murojat uchun:</a:t>
            </a:r>
            <a:br>
              <a:rPr b="1" lang="en-US" sz="3600">
                <a:solidFill>
                  <a:srgbClr val="C55A11"/>
                </a:solidFill>
                <a:latin typeface="Malgun Gothic"/>
                <a:ea typeface="Malgun Gothic"/>
                <a:cs typeface="Malgun Gothic"/>
                <a:sym typeface="Malgun Gothic"/>
              </a:rPr>
            </a:br>
            <a:r>
              <a:rPr b="1" lang="en-US" sz="3600">
                <a:solidFill>
                  <a:srgbClr val="C55A11"/>
                </a:solidFill>
                <a:latin typeface="Malgun Gothic"/>
                <a:ea typeface="Malgun Gothic"/>
                <a:cs typeface="Malgun Gothic"/>
                <a:sym typeface="Malgun Gothic"/>
              </a:rPr>
              <a:t>Farg’ona politexnika instituti, </a:t>
            </a:r>
            <a:endParaRPr/>
          </a:p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rgbClr val="C55A11"/>
                </a:solidFill>
                <a:latin typeface="Malgun Gothic"/>
                <a:ea typeface="Malgun Gothic"/>
                <a:cs typeface="Malgun Gothic"/>
                <a:sym typeface="Malgun Gothic"/>
              </a:rPr>
              <a:t>	Mashinasozlik texnologiyalari </a:t>
            </a:r>
            <a:endParaRPr/>
          </a:p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rgbClr val="C55A11"/>
                </a:solidFill>
                <a:latin typeface="Malgun Gothic"/>
                <a:ea typeface="Malgun Gothic"/>
                <a:cs typeface="Malgun Gothic"/>
                <a:sym typeface="Malgun Gothic"/>
              </a:rPr>
              <a:t>	va avtomatlashtirish kafedrasi, </a:t>
            </a:r>
            <a:br>
              <a:rPr b="1" lang="en-US" sz="3600">
                <a:solidFill>
                  <a:srgbClr val="C55A11"/>
                </a:solidFill>
                <a:latin typeface="Malgun Gothic"/>
                <a:ea typeface="Malgun Gothic"/>
                <a:cs typeface="Malgun Gothic"/>
                <a:sym typeface="Malgun Gothic"/>
              </a:rPr>
            </a:br>
            <a:r>
              <a:rPr b="1" lang="en-US" sz="3600">
                <a:solidFill>
                  <a:srgbClr val="C55A11"/>
                </a:solidFill>
                <a:latin typeface="Malgun Gothic"/>
                <a:ea typeface="Malgun Gothic"/>
                <a:cs typeface="Malgun Gothic"/>
                <a:sym typeface="Malgun Gothic"/>
              </a:rPr>
              <a:t>t.f.n., dotsent – </a:t>
            </a:r>
            <a:endParaRPr/>
          </a:p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rgbClr val="C55A11"/>
                </a:solidFill>
                <a:latin typeface="Malgun Gothic"/>
                <a:ea typeface="Malgun Gothic"/>
                <a:cs typeface="Malgun Gothic"/>
                <a:sym typeface="Malgun Gothic"/>
              </a:rPr>
              <a:t>	Teshabayev Anvar Ergashevich </a:t>
            </a:r>
            <a:br>
              <a:rPr b="1" lang="en-US" sz="3600">
                <a:solidFill>
                  <a:srgbClr val="C55A11"/>
                </a:solidFill>
                <a:latin typeface="Malgun Gothic"/>
                <a:ea typeface="Malgun Gothic"/>
                <a:cs typeface="Malgun Gothic"/>
                <a:sym typeface="Malgun Gothic"/>
              </a:rPr>
            </a:br>
            <a:br>
              <a:rPr b="1" lang="en-US" sz="1000">
                <a:solidFill>
                  <a:srgbClr val="C55A11"/>
                </a:solidFill>
                <a:latin typeface="Malgun Gothic"/>
                <a:ea typeface="Malgun Gothic"/>
                <a:cs typeface="Malgun Gothic"/>
                <a:sym typeface="Malgun Gothic"/>
              </a:rPr>
            </a:br>
            <a:r>
              <a:rPr b="1" lang="en-US" sz="3600">
                <a:solidFill>
                  <a:srgbClr val="C55A11"/>
                </a:solidFill>
                <a:latin typeface="Malgun Gothic"/>
                <a:ea typeface="Malgun Gothic"/>
                <a:cs typeface="Malgun Gothic"/>
                <a:sym typeface="Malgun Gothic"/>
              </a:rPr>
              <a:t>e-mail: </a:t>
            </a:r>
            <a:r>
              <a:rPr b="1" lang="en-US" sz="3600" u="sng">
                <a:solidFill>
                  <a:srgbClr val="C55A11"/>
                </a:solidFill>
                <a:latin typeface="Malgun Gothic"/>
                <a:ea typeface="Malgun Gothic"/>
                <a:cs typeface="Malgun Gothic"/>
                <a:sym typeface="Malgun Gothic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ateshabaev1958@gmail.com</a:t>
            </a:r>
            <a:br>
              <a:rPr b="1" lang="en-US" sz="3600">
                <a:solidFill>
                  <a:srgbClr val="C55A11"/>
                </a:solidFill>
                <a:latin typeface="Malgun Gothic"/>
                <a:ea typeface="Malgun Gothic"/>
                <a:cs typeface="Malgun Gothic"/>
                <a:sym typeface="Malgun Gothic"/>
              </a:rPr>
            </a:br>
            <a:r>
              <a:rPr b="1" lang="en-US" sz="3600">
                <a:solidFill>
                  <a:srgbClr val="C55A11"/>
                </a:solidFill>
                <a:latin typeface="Malgun Gothic"/>
                <a:ea typeface="Malgun Gothic"/>
                <a:cs typeface="Malgun Gothic"/>
                <a:sym typeface="Malgun Gothic"/>
              </a:rPr>
              <a:t>Phone: +998 93 252 -6488</a:t>
            </a:r>
            <a:endParaRPr b="1" sz="3600">
              <a:solidFill>
                <a:srgbClr val="C55A1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0" name="Shape 5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1" name="Google Shape;591;p48"/>
          <p:cNvSpPr txBox="1"/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/>
          </a:bodyPr>
          <a:lstStyle/>
          <a:p>
            <a:pPr indent="-234950" lvl="0" marL="2286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0CECE"/>
              </a:buClr>
              <a:buSzPct val="100000"/>
              <a:buFont typeface="Arial"/>
              <a:buChar char="•"/>
            </a:pPr>
            <a:r>
              <a:rPr lang="en-US" sz="4000">
                <a:solidFill>
                  <a:srgbClr val="D0CECE"/>
                </a:solidFill>
                <a:latin typeface="Arial"/>
                <a:ea typeface="Arial"/>
                <a:cs typeface="Arial"/>
                <a:sym typeface="Arial"/>
              </a:rPr>
              <a:t>Please leave this place empty.</a:t>
            </a:r>
            <a:endParaRPr sz="4000">
              <a:solidFill>
                <a:srgbClr val="D0CEC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2" name="Google Shape;592;p48"/>
          <p:cNvSpPr txBox="1"/>
          <p:nvPr>
            <p:ph idx="1" type="body"/>
          </p:nvPr>
        </p:nvSpPr>
        <p:spPr>
          <a:xfrm>
            <a:off x="2229321" y="2440919"/>
            <a:ext cx="7243451" cy="7179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2000" lvl="0" marL="2520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b="1" lang="en-US" sz="4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E’tiboringiz uchun rahmat!</a:t>
            </a:r>
            <a:br>
              <a:rPr b="1" lang="en-US" sz="4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</a:br>
            <a:endParaRPr sz="4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3" name="Google Shape;593;p48"/>
          <p:cNvSpPr txBox="1"/>
          <p:nvPr/>
        </p:nvSpPr>
        <p:spPr>
          <a:xfrm>
            <a:off x="1152525" y="6048374"/>
            <a:ext cx="819150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49</a:t>
            </a:r>
            <a:endParaRPr b="1" sz="3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테마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2021-04-29T04:21:21Z</dcterms:created>
  <dc:creator>최성실</dc:creator>
</cp:coreProperties>
</file>