
<file path=[Content_Types].xml><?xml version="1.0" encoding="utf-8"?>
<Types xmlns="http://schemas.openxmlformats.org/package/2006/content-types">
  <Default Extension="png" ContentType="image/png"/>
  <Default Extension="jfif" ContentType="image/jpe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543" r:id="rId2"/>
    <p:sldId id="257" r:id="rId3"/>
    <p:sldId id="611" r:id="rId4"/>
    <p:sldId id="614" r:id="rId5"/>
    <p:sldId id="615" r:id="rId6"/>
    <p:sldId id="616" r:id="rId7"/>
    <p:sldId id="617" r:id="rId8"/>
    <p:sldId id="618" r:id="rId9"/>
    <p:sldId id="619" r:id="rId10"/>
    <p:sldId id="620" r:id="rId11"/>
    <p:sldId id="621" r:id="rId12"/>
    <p:sldId id="622" r:id="rId13"/>
    <p:sldId id="623" r:id="rId14"/>
    <p:sldId id="624" r:id="rId15"/>
    <p:sldId id="625" r:id="rId16"/>
    <p:sldId id="653" r:id="rId17"/>
    <p:sldId id="626" r:id="rId18"/>
    <p:sldId id="627" r:id="rId19"/>
    <p:sldId id="654" r:id="rId20"/>
    <p:sldId id="655" r:id="rId21"/>
    <p:sldId id="629" r:id="rId22"/>
    <p:sldId id="656" r:id="rId23"/>
    <p:sldId id="630" r:id="rId24"/>
    <p:sldId id="631" r:id="rId25"/>
    <p:sldId id="632" r:id="rId26"/>
    <p:sldId id="633" r:id="rId27"/>
    <p:sldId id="634" r:id="rId28"/>
    <p:sldId id="635" r:id="rId29"/>
    <p:sldId id="662" r:id="rId30"/>
    <p:sldId id="663" r:id="rId31"/>
    <p:sldId id="665" r:id="rId32"/>
    <p:sldId id="664" r:id="rId33"/>
    <p:sldId id="636" r:id="rId34"/>
    <p:sldId id="660" r:id="rId35"/>
    <p:sldId id="661" r:id="rId36"/>
    <p:sldId id="659" r:id="rId37"/>
    <p:sldId id="658" r:id="rId38"/>
    <p:sldId id="657" r:id="rId39"/>
    <p:sldId id="638" r:id="rId40"/>
    <p:sldId id="639" r:id="rId41"/>
    <p:sldId id="640" r:id="rId42"/>
    <p:sldId id="641" r:id="rId43"/>
    <p:sldId id="643" r:id="rId44"/>
    <p:sldId id="644" r:id="rId45"/>
    <p:sldId id="646" r:id="rId46"/>
    <p:sldId id="647" r:id="rId47"/>
    <p:sldId id="648" r:id="rId48"/>
    <p:sldId id="649" r:id="rId49"/>
    <p:sldId id="650" r:id="rId50"/>
    <p:sldId id="414" r:id="rId51"/>
    <p:sldId id="651" r:id="rId52"/>
    <p:sldId id="652" r:id="rId53"/>
    <p:sldId id="312" r:id="rId54"/>
    <p:sldId id="313" r:id="rId55"/>
    <p:sldId id="284" r:id="rId5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 Windows" initials="ПW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350E"/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250" autoAdjust="0"/>
  </p:normalViewPr>
  <p:slideViewPr>
    <p:cSldViewPr snapToGrid="0">
      <p:cViewPr varScale="1">
        <p:scale>
          <a:sx n="107" d="100"/>
          <a:sy n="107" d="100"/>
        </p:scale>
        <p:origin x="67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rich>
      </c:tx>
      <c:layout>
        <c:manualLayout>
          <c:xMode val="edge"/>
          <c:yMode val="edge"/>
          <c:x val="2.0590198214975018E-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3199959952423678E-2"/>
          <c:y val="0.17519824099372125"/>
          <c:w val="0.59536890732455405"/>
          <c:h val="0.8019878930178706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778-4B88-8AC6-F9B1AC55410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778-4B88-8AC6-F9B1AC55410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778-4B88-8AC6-F9B1AC55410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778-4B88-8AC6-F9B1AC55410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778-4B88-8AC6-F9B1AC55410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A778-4B88-8AC6-F9B1AC554101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CAD fayllar xatosi</c:v>
                </c:pt>
                <c:pt idx="1">
                  <c:v>CAD faylda yo'qligi </c:v>
                </c:pt>
                <c:pt idx="2">
                  <c:v>Geometrya xatosolari</c:v>
                </c:pt>
                <c:pt idx="3">
                  <c:v>Juda katta hajmli fayllar </c:v>
                </c:pt>
                <c:pt idx="4">
                  <c:v>Fayllar xatosi</c:v>
                </c:pt>
                <c:pt idx="5">
                  <c:v>Jo'natish xatolari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38</c:v>
                </c:pt>
                <c:pt idx="1">
                  <c:v>6</c:v>
                </c:pt>
                <c:pt idx="2">
                  <c:v>25</c:v>
                </c:pt>
                <c:pt idx="3">
                  <c:v>6</c:v>
                </c:pt>
                <c:pt idx="4">
                  <c:v>16</c:v>
                </c:pt>
                <c:pt idx="5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7FE-43AA-B007-87AB87CF013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C1530E-20B2-4253-B01D-222743A1D1F4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77B44B-8A6B-4E29-8939-291C7AD9D7C0}">
      <dgm:prSet phldrT="[Текст]"/>
      <dgm:spPr>
        <a:solidFill>
          <a:schemeClr val="accent2"/>
        </a:solidFill>
      </dgm:spPr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Yadro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B19BC0-FD22-4258-B186-BDC1BD9B733A}" type="parTrans" cxnId="{02D84B5E-26DF-4A79-ACA1-E3781CBECD59}">
      <dgm:prSet/>
      <dgm:spPr/>
      <dgm:t>
        <a:bodyPr/>
        <a:lstStyle/>
        <a:p>
          <a:endParaRPr lang="ru-RU"/>
        </a:p>
      </dgm:t>
    </dgm:pt>
    <dgm:pt modelId="{4E868FFE-6FAD-424C-AC72-B81516175713}" type="sibTrans" cxnId="{02D84B5E-26DF-4A79-ACA1-E3781CBECD59}">
      <dgm:prSet/>
      <dgm:spPr/>
      <dgm:t>
        <a:bodyPr/>
        <a:lstStyle/>
        <a:p>
          <a:endParaRPr lang="ru-RU"/>
        </a:p>
      </dgm:t>
    </dgm:pt>
    <dgm:pt modelId="{C29695BC-72F7-4593-9D2C-1D26C57BC5BF}">
      <dgm:prSet phldrT="[Текст]"/>
      <dgm:spPr>
        <a:solidFill>
          <a:srgbClr val="FA350E"/>
        </a:solidFill>
      </dgm:spPr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Modeller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2B9B68-2820-4C36-AD8F-1CFD7F025286}" type="parTrans" cxnId="{1919BA40-A16C-472E-BAAC-51477C88E56F}">
      <dgm:prSet/>
      <dgm:spPr/>
      <dgm:t>
        <a:bodyPr/>
        <a:lstStyle/>
        <a:p>
          <a:endParaRPr lang="ru-RU"/>
        </a:p>
      </dgm:t>
    </dgm:pt>
    <dgm:pt modelId="{EC0917FA-9832-429A-AEF4-494D87AF8FE7}" type="sibTrans" cxnId="{1919BA40-A16C-472E-BAAC-51477C88E56F}">
      <dgm:prSet/>
      <dgm:spPr/>
      <dgm:t>
        <a:bodyPr/>
        <a:lstStyle/>
        <a:p>
          <a:endParaRPr lang="ru-RU"/>
        </a:p>
      </dgm:t>
    </dgm:pt>
    <dgm:pt modelId="{1DA0E9DE-4304-4D5A-AABB-E13B5F32FD9F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To’r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/>
            <a:t>generatori</a:t>
          </a:r>
          <a:endParaRPr lang="ru-RU" sz="1600" dirty="0"/>
        </a:p>
      </dgm:t>
    </dgm:pt>
    <dgm:pt modelId="{2EE02BA6-DD21-4158-BEAD-F248CA45BFD8}" type="parTrans" cxnId="{914732F1-9BC0-4644-9347-C7E1C1CCBF72}">
      <dgm:prSet/>
      <dgm:spPr/>
      <dgm:t>
        <a:bodyPr/>
        <a:lstStyle/>
        <a:p>
          <a:endParaRPr lang="ru-RU"/>
        </a:p>
      </dgm:t>
    </dgm:pt>
    <dgm:pt modelId="{174D064A-0A2A-4FFD-938D-FC5E17451F4C}" type="sibTrans" cxnId="{914732F1-9BC0-4644-9347-C7E1C1CCBF72}">
      <dgm:prSet/>
      <dgm:spPr/>
      <dgm:t>
        <a:bodyPr/>
        <a:lstStyle/>
        <a:p>
          <a:endParaRPr lang="ru-RU"/>
        </a:p>
      </dgm:t>
    </dgm:pt>
    <dgm:pt modelId="{1E839563-CAA2-428C-BCC1-89A241710D73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16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Sanokchi</a:t>
          </a:r>
          <a:endParaRPr lang="ru-RU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23EF03-250A-4D78-9AD6-7A057C350318}" type="parTrans" cxnId="{0191E897-2215-4575-9897-A4CFC43786B6}">
      <dgm:prSet/>
      <dgm:spPr/>
      <dgm:t>
        <a:bodyPr/>
        <a:lstStyle/>
        <a:p>
          <a:endParaRPr lang="ru-RU"/>
        </a:p>
      </dgm:t>
    </dgm:pt>
    <dgm:pt modelId="{9B18BFE6-0A84-4045-ADBF-5B048AD27054}" type="sibTrans" cxnId="{0191E897-2215-4575-9897-A4CFC43786B6}">
      <dgm:prSet/>
      <dgm:spPr/>
      <dgm:t>
        <a:bodyPr/>
        <a:lstStyle/>
        <a:p>
          <a:endParaRPr lang="ru-RU"/>
        </a:p>
      </dgm:t>
    </dgm:pt>
    <dgm:pt modelId="{C2C4F85E-0532-40F1-9D93-BD6B56D34B0E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Konverter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3CEF25-AD3F-4ED2-B90A-D222CE97F6E2}" type="parTrans" cxnId="{E1125EB6-65BF-42EA-8B60-79BFD8D1063A}">
      <dgm:prSet/>
      <dgm:spPr/>
      <dgm:t>
        <a:bodyPr/>
        <a:lstStyle/>
        <a:p>
          <a:endParaRPr lang="ru-RU"/>
        </a:p>
      </dgm:t>
    </dgm:pt>
    <dgm:pt modelId="{A218A44B-521F-4A21-8976-E94A868C49E8}" type="sibTrans" cxnId="{E1125EB6-65BF-42EA-8B60-79BFD8D1063A}">
      <dgm:prSet/>
      <dgm:spPr/>
      <dgm:t>
        <a:bodyPr/>
        <a:lstStyle/>
        <a:p>
          <a:endParaRPr lang="ru-RU"/>
        </a:p>
      </dgm:t>
    </dgm:pt>
    <dgm:pt modelId="{0F907D1F-1ACF-4B2E-9965-9B1E15EDA1AB}" type="pres">
      <dgm:prSet presAssocID="{BFC1530E-20B2-4253-B01D-222743A1D1F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1E2F51-70D2-4E33-9C82-0B53F4AFD584}" type="pres">
      <dgm:prSet presAssocID="{4677B44B-8A6B-4E29-8939-291C7AD9D7C0}" presName="centerShape" presStyleLbl="node0" presStyleIdx="0" presStyleCnt="1"/>
      <dgm:spPr/>
      <dgm:t>
        <a:bodyPr/>
        <a:lstStyle/>
        <a:p>
          <a:endParaRPr lang="ru-RU"/>
        </a:p>
      </dgm:t>
    </dgm:pt>
    <dgm:pt modelId="{C1E2D749-92F2-40B0-BE6A-DC4DA8511314}" type="pres">
      <dgm:prSet presAssocID="{852B9B68-2820-4C36-AD8F-1CFD7F025286}" presName="parTrans" presStyleLbl="sibTrans2D1" presStyleIdx="0" presStyleCnt="4"/>
      <dgm:spPr/>
      <dgm:t>
        <a:bodyPr/>
        <a:lstStyle/>
        <a:p>
          <a:endParaRPr lang="ru-RU"/>
        </a:p>
      </dgm:t>
    </dgm:pt>
    <dgm:pt modelId="{60ECA345-D10F-4617-ACAC-C5A86F2E0527}" type="pres">
      <dgm:prSet presAssocID="{852B9B68-2820-4C36-AD8F-1CFD7F025286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25E67811-F39C-4B16-AEDA-767CC4857556}" type="pres">
      <dgm:prSet presAssocID="{C29695BC-72F7-4593-9D2C-1D26C57BC5B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E80B3C-4703-4BB1-B429-0F4B41F72888}" type="pres">
      <dgm:prSet presAssocID="{2EE02BA6-DD21-4158-BEAD-F248CA45BFD8}" presName="parTrans" presStyleLbl="sibTrans2D1" presStyleIdx="1" presStyleCnt="4"/>
      <dgm:spPr/>
      <dgm:t>
        <a:bodyPr/>
        <a:lstStyle/>
        <a:p>
          <a:endParaRPr lang="ru-RU"/>
        </a:p>
      </dgm:t>
    </dgm:pt>
    <dgm:pt modelId="{955583A7-3EBE-45D0-B82C-F9969E63FF7D}" type="pres">
      <dgm:prSet presAssocID="{2EE02BA6-DD21-4158-BEAD-F248CA45BFD8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93747BF0-FE67-4047-BF83-39FB8A020F55}" type="pres">
      <dgm:prSet presAssocID="{1DA0E9DE-4304-4D5A-AABB-E13B5F32FD9F}" presName="node" presStyleLbl="node1" presStyleIdx="1" presStyleCnt="4" custScaleX="118874" custScaleY="1026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BFE0E9-ADD9-48D8-8EB3-2289BE45AE58}" type="pres">
      <dgm:prSet presAssocID="{DF23EF03-250A-4D78-9AD6-7A057C350318}" presName="parTrans" presStyleLbl="sibTrans2D1" presStyleIdx="2" presStyleCnt="4"/>
      <dgm:spPr/>
      <dgm:t>
        <a:bodyPr/>
        <a:lstStyle/>
        <a:p>
          <a:endParaRPr lang="ru-RU"/>
        </a:p>
      </dgm:t>
    </dgm:pt>
    <dgm:pt modelId="{E3463E27-26C3-4246-8AEB-40363F2F8288}" type="pres">
      <dgm:prSet presAssocID="{DF23EF03-250A-4D78-9AD6-7A057C350318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EBB9B9B9-A277-4824-B1C3-E0A35554B17D}" type="pres">
      <dgm:prSet presAssocID="{1E839563-CAA2-428C-BCC1-89A241710D73}" presName="node" presStyleLbl="node1" presStyleIdx="2" presStyleCnt="4" custScaleX="121696" custScaleY="104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133C77-45AC-4E2C-ADCF-31CC0B11FA2A}" type="pres">
      <dgm:prSet presAssocID="{4A3CEF25-AD3F-4ED2-B90A-D222CE97F6E2}" presName="parTrans" presStyleLbl="sibTrans2D1" presStyleIdx="3" presStyleCnt="4"/>
      <dgm:spPr/>
      <dgm:t>
        <a:bodyPr/>
        <a:lstStyle/>
        <a:p>
          <a:endParaRPr lang="ru-RU"/>
        </a:p>
      </dgm:t>
    </dgm:pt>
    <dgm:pt modelId="{BC6CAD12-C3C9-4F7C-AB4E-71BB5A01D48C}" type="pres">
      <dgm:prSet presAssocID="{4A3CEF25-AD3F-4ED2-B90A-D222CE97F6E2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A508C3B4-A589-4B3F-AE23-91AEEC29BD56}" type="pres">
      <dgm:prSet presAssocID="{C2C4F85E-0532-40F1-9D93-BD6B56D34B0E}" presName="node" presStyleLbl="node1" presStyleIdx="3" presStyleCnt="4" custScaleX="118193" custScaleY="101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91E897-2215-4575-9897-A4CFC43786B6}" srcId="{4677B44B-8A6B-4E29-8939-291C7AD9D7C0}" destId="{1E839563-CAA2-428C-BCC1-89A241710D73}" srcOrd="2" destOrd="0" parTransId="{DF23EF03-250A-4D78-9AD6-7A057C350318}" sibTransId="{9B18BFE6-0A84-4045-ADBF-5B048AD27054}"/>
    <dgm:cxn modelId="{AAA1C985-608D-4B13-86A7-EB48091F8416}" type="presOf" srcId="{2EE02BA6-DD21-4158-BEAD-F248CA45BFD8}" destId="{955583A7-3EBE-45D0-B82C-F9969E63FF7D}" srcOrd="1" destOrd="0" presId="urn:microsoft.com/office/officeart/2005/8/layout/radial5"/>
    <dgm:cxn modelId="{39B201E0-E3B2-49C5-884B-966F6EFDEC61}" type="presOf" srcId="{4677B44B-8A6B-4E29-8939-291C7AD9D7C0}" destId="{171E2F51-70D2-4E33-9C82-0B53F4AFD584}" srcOrd="0" destOrd="0" presId="urn:microsoft.com/office/officeart/2005/8/layout/radial5"/>
    <dgm:cxn modelId="{CC0D6214-341E-4D9E-9BC0-BBDD3E42D823}" type="presOf" srcId="{DF23EF03-250A-4D78-9AD6-7A057C350318}" destId="{6DBFE0E9-ADD9-48D8-8EB3-2289BE45AE58}" srcOrd="0" destOrd="0" presId="urn:microsoft.com/office/officeart/2005/8/layout/radial5"/>
    <dgm:cxn modelId="{BB93AD65-0C78-4DB7-BD59-E7C28286AEF7}" type="presOf" srcId="{852B9B68-2820-4C36-AD8F-1CFD7F025286}" destId="{C1E2D749-92F2-40B0-BE6A-DC4DA8511314}" srcOrd="0" destOrd="0" presId="urn:microsoft.com/office/officeart/2005/8/layout/radial5"/>
    <dgm:cxn modelId="{DF7F73B8-4358-4DA5-9679-EC8C4ADBFFF1}" type="presOf" srcId="{DF23EF03-250A-4D78-9AD6-7A057C350318}" destId="{E3463E27-26C3-4246-8AEB-40363F2F8288}" srcOrd="1" destOrd="0" presId="urn:microsoft.com/office/officeart/2005/8/layout/radial5"/>
    <dgm:cxn modelId="{6538817D-7732-4EEE-A2B5-D06E85C42AF5}" type="presOf" srcId="{852B9B68-2820-4C36-AD8F-1CFD7F025286}" destId="{60ECA345-D10F-4617-ACAC-C5A86F2E0527}" srcOrd="1" destOrd="0" presId="urn:microsoft.com/office/officeart/2005/8/layout/radial5"/>
    <dgm:cxn modelId="{50DD7586-0045-4A74-B87A-C10914B9FA58}" type="presOf" srcId="{2EE02BA6-DD21-4158-BEAD-F248CA45BFD8}" destId="{3CE80B3C-4703-4BB1-B429-0F4B41F72888}" srcOrd="0" destOrd="0" presId="urn:microsoft.com/office/officeart/2005/8/layout/radial5"/>
    <dgm:cxn modelId="{B3A065ED-73A3-4E53-80B7-B0D5F91FD5A1}" type="presOf" srcId="{4A3CEF25-AD3F-4ED2-B90A-D222CE97F6E2}" destId="{F7133C77-45AC-4E2C-ADCF-31CC0B11FA2A}" srcOrd="0" destOrd="0" presId="urn:microsoft.com/office/officeart/2005/8/layout/radial5"/>
    <dgm:cxn modelId="{02D84B5E-26DF-4A79-ACA1-E3781CBECD59}" srcId="{BFC1530E-20B2-4253-B01D-222743A1D1F4}" destId="{4677B44B-8A6B-4E29-8939-291C7AD9D7C0}" srcOrd="0" destOrd="0" parTransId="{D6B19BC0-FD22-4258-B186-BDC1BD9B733A}" sibTransId="{4E868FFE-6FAD-424C-AC72-B81516175713}"/>
    <dgm:cxn modelId="{779FEFD3-6F9C-49DE-9150-0DB71609E278}" type="presOf" srcId="{C29695BC-72F7-4593-9D2C-1D26C57BC5BF}" destId="{25E67811-F39C-4B16-AEDA-767CC4857556}" srcOrd="0" destOrd="0" presId="urn:microsoft.com/office/officeart/2005/8/layout/radial5"/>
    <dgm:cxn modelId="{1919BA40-A16C-472E-BAAC-51477C88E56F}" srcId="{4677B44B-8A6B-4E29-8939-291C7AD9D7C0}" destId="{C29695BC-72F7-4593-9D2C-1D26C57BC5BF}" srcOrd="0" destOrd="0" parTransId="{852B9B68-2820-4C36-AD8F-1CFD7F025286}" sibTransId="{EC0917FA-9832-429A-AEF4-494D87AF8FE7}"/>
    <dgm:cxn modelId="{2F7A7F7B-5908-4218-8C1C-9BEBAB69636D}" type="presOf" srcId="{1DA0E9DE-4304-4D5A-AABB-E13B5F32FD9F}" destId="{93747BF0-FE67-4047-BF83-39FB8A020F55}" srcOrd="0" destOrd="0" presId="urn:microsoft.com/office/officeart/2005/8/layout/radial5"/>
    <dgm:cxn modelId="{BFE906CD-F399-44F0-A541-933B00B32A2E}" type="presOf" srcId="{4A3CEF25-AD3F-4ED2-B90A-D222CE97F6E2}" destId="{BC6CAD12-C3C9-4F7C-AB4E-71BB5A01D48C}" srcOrd="1" destOrd="0" presId="urn:microsoft.com/office/officeart/2005/8/layout/radial5"/>
    <dgm:cxn modelId="{298C3DDC-BA68-4F77-9EFF-2D4ED7680C09}" type="presOf" srcId="{1E839563-CAA2-428C-BCC1-89A241710D73}" destId="{EBB9B9B9-A277-4824-B1C3-E0A35554B17D}" srcOrd="0" destOrd="0" presId="urn:microsoft.com/office/officeart/2005/8/layout/radial5"/>
    <dgm:cxn modelId="{E1125EB6-65BF-42EA-8B60-79BFD8D1063A}" srcId="{4677B44B-8A6B-4E29-8939-291C7AD9D7C0}" destId="{C2C4F85E-0532-40F1-9D93-BD6B56D34B0E}" srcOrd="3" destOrd="0" parTransId="{4A3CEF25-AD3F-4ED2-B90A-D222CE97F6E2}" sibTransId="{A218A44B-521F-4A21-8976-E94A868C49E8}"/>
    <dgm:cxn modelId="{E5DA1501-23D9-4860-B2A6-D9511058B2AC}" type="presOf" srcId="{BFC1530E-20B2-4253-B01D-222743A1D1F4}" destId="{0F907D1F-1ACF-4B2E-9965-9B1E15EDA1AB}" srcOrd="0" destOrd="0" presId="urn:microsoft.com/office/officeart/2005/8/layout/radial5"/>
    <dgm:cxn modelId="{A191DE9D-DFC9-4488-9B56-08B04706F7C2}" type="presOf" srcId="{C2C4F85E-0532-40F1-9D93-BD6B56D34B0E}" destId="{A508C3B4-A589-4B3F-AE23-91AEEC29BD56}" srcOrd="0" destOrd="0" presId="urn:microsoft.com/office/officeart/2005/8/layout/radial5"/>
    <dgm:cxn modelId="{914732F1-9BC0-4644-9347-C7E1C1CCBF72}" srcId="{4677B44B-8A6B-4E29-8939-291C7AD9D7C0}" destId="{1DA0E9DE-4304-4D5A-AABB-E13B5F32FD9F}" srcOrd="1" destOrd="0" parTransId="{2EE02BA6-DD21-4158-BEAD-F248CA45BFD8}" sibTransId="{174D064A-0A2A-4FFD-938D-FC5E17451F4C}"/>
    <dgm:cxn modelId="{CFFF540B-1924-495A-803B-9B65F2579507}" type="presParOf" srcId="{0F907D1F-1ACF-4B2E-9965-9B1E15EDA1AB}" destId="{171E2F51-70D2-4E33-9C82-0B53F4AFD584}" srcOrd="0" destOrd="0" presId="urn:microsoft.com/office/officeart/2005/8/layout/radial5"/>
    <dgm:cxn modelId="{12D819E0-1781-416C-9C40-2792E14CCC30}" type="presParOf" srcId="{0F907D1F-1ACF-4B2E-9965-9B1E15EDA1AB}" destId="{C1E2D749-92F2-40B0-BE6A-DC4DA8511314}" srcOrd="1" destOrd="0" presId="urn:microsoft.com/office/officeart/2005/8/layout/radial5"/>
    <dgm:cxn modelId="{A9BF6149-D8BB-4AE1-BC5D-A46DAA7EEC1C}" type="presParOf" srcId="{C1E2D749-92F2-40B0-BE6A-DC4DA8511314}" destId="{60ECA345-D10F-4617-ACAC-C5A86F2E0527}" srcOrd="0" destOrd="0" presId="urn:microsoft.com/office/officeart/2005/8/layout/radial5"/>
    <dgm:cxn modelId="{1A392E06-3894-4E59-9173-2A5A220B0A9E}" type="presParOf" srcId="{0F907D1F-1ACF-4B2E-9965-9B1E15EDA1AB}" destId="{25E67811-F39C-4B16-AEDA-767CC4857556}" srcOrd="2" destOrd="0" presId="urn:microsoft.com/office/officeart/2005/8/layout/radial5"/>
    <dgm:cxn modelId="{85EEE95E-7445-4437-9E55-03F1020D28A9}" type="presParOf" srcId="{0F907D1F-1ACF-4B2E-9965-9B1E15EDA1AB}" destId="{3CE80B3C-4703-4BB1-B429-0F4B41F72888}" srcOrd="3" destOrd="0" presId="urn:microsoft.com/office/officeart/2005/8/layout/radial5"/>
    <dgm:cxn modelId="{8CF8404B-36C4-43AA-97A7-0C33955C6F1F}" type="presParOf" srcId="{3CE80B3C-4703-4BB1-B429-0F4B41F72888}" destId="{955583A7-3EBE-45D0-B82C-F9969E63FF7D}" srcOrd="0" destOrd="0" presId="urn:microsoft.com/office/officeart/2005/8/layout/radial5"/>
    <dgm:cxn modelId="{30235817-2320-45C4-8E28-A819D3AF1542}" type="presParOf" srcId="{0F907D1F-1ACF-4B2E-9965-9B1E15EDA1AB}" destId="{93747BF0-FE67-4047-BF83-39FB8A020F55}" srcOrd="4" destOrd="0" presId="urn:microsoft.com/office/officeart/2005/8/layout/radial5"/>
    <dgm:cxn modelId="{60E4ECFC-2F70-4315-B898-480E1179CEE4}" type="presParOf" srcId="{0F907D1F-1ACF-4B2E-9965-9B1E15EDA1AB}" destId="{6DBFE0E9-ADD9-48D8-8EB3-2289BE45AE58}" srcOrd="5" destOrd="0" presId="urn:microsoft.com/office/officeart/2005/8/layout/radial5"/>
    <dgm:cxn modelId="{8F0D0295-0B12-4E87-821F-C7DCE7B01C87}" type="presParOf" srcId="{6DBFE0E9-ADD9-48D8-8EB3-2289BE45AE58}" destId="{E3463E27-26C3-4246-8AEB-40363F2F8288}" srcOrd="0" destOrd="0" presId="urn:microsoft.com/office/officeart/2005/8/layout/radial5"/>
    <dgm:cxn modelId="{603ED7BA-CF17-4695-9E19-97282A8E1674}" type="presParOf" srcId="{0F907D1F-1ACF-4B2E-9965-9B1E15EDA1AB}" destId="{EBB9B9B9-A277-4824-B1C3-E0A35554B17D}" srcOrd="6" destOrd="0" presId="urn:microsoft.com/office/officeart/2005/8/layout/radial5"/>
    <dgm:cxn modelId="{05161EFB-C3F9-4083-BFD5-5E669AC22336}" type="presParOf" srcId="{0F907D1F-1ACF-4B2E-9965-9B1E15EDA1AB}" destId="{F7133C77-45AC-4E2C-ADCF-31CC0B11FA2A}" srcOrd="7" destOrd="0" presId="urn:microsoft.com/office/officeart/2005/8/layout/radial5"/>
    <dgm:cxn modelId="{24147E9F-4DE4-4743-BB86-E38DCF3AA602}" type="presParOf" srcId="{F7133C77-45AC-4E2C-ADCF-31CC0B11FA2A}" destId="{BC6CAD12-C3C9-4F7C-AB4E-71BB5A01D48C}" srcOrd="0" destOrd="0" presId="urn:microsoft.com/office/officeart/2005/8/layout/radial5"/>
    <dgm:cxn modelId="{5AABE233-36A8-48F9-BEA9-7499645F5E92}" type="presParOf" srcId="{0F907D1F-1ACF-4B2E-9965-9B1E15EDA1AB}" destId="{A508C3B4-A589-4B3F-AE23-91AEEC29BD56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pPr/>
              <a:t>2024-06-12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67F6F-08BE-46EA-863E-0DEFBEDE6117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73EC6-7969-47D3-9D27-271F75F8DE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7857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011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778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732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473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506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627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8196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52104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732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276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464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9825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137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1601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3546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0278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7599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8527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1235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7166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2718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7859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7923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8343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2439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5272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8909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6103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4909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71910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9671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7781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5589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5387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10812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3938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65932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5748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94841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28150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97598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98747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8557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66550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89847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25541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987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42263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011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f2.ppt-online.org/files2/slide/c/CzEdjm3Bn2ADZqg9KJxfopTXhPMlrG6ebH0W45/slide-5.jp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urbosquid.com/3d-models/cube-black-1864199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-structure.ru/services/tverdotelnoe-cad-3d-modelirovanie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-structure.ru/services/tverdotelnoe-cad-3d-modelirovanie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file.net/preview/16569209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fif"/><Relationship Id="rId4" Type="http://schemas.openxmlformats.org/officeDocument/2006/relationships/hyperlink" Target="https://mooodi.ru/operatsionnaya/sistema/7/klass/informatika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file.net/preview/16569209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file.net/preview/16569209/page:6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isicad.ru/ru/articles.php?article_num=22750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cf2.ppt-online.org/files2/slide/d/DTvLoyXQIMSpjA14PiZaOtWwNcm5R3Yh0Gl6VCH8fs/slide-27.jpg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hyperlink" Target="https://3dradar.ru/post/54889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fileinfo.com/extension/dxf?ref=driverlayer.co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jpeg"/><Relationship Id="rId4" Type="http://schemas.openxmlformats.org/officeDocument/2006/relationships/hyperlink" Target="https://fileinfo.com/img/ss/xl/dxf_257.j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dobe.com/creativecloud/file-types/image/vector/dxf-file.html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iki.freecad.org/Draft_DXF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iki.freecad.org/Draft_DXF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iki.freecad.org/Draft_DXF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iki.freecad.org/Draft_DXF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iki.freecad.org/Draft_DXF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fif"/><Relationship Id="rId3" Type="http://schemas.openxmlformats.org/officeDocument/2006/relationships/image" Target="../media/image28.jpeg"/><Relationship Id="rId7" Type="http://schemas.openxmlformats.org/officeDocument/2006/relationships/image" Target="../media/image32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g"/><Relationship Id="rId11" Type="http://schemas.openxmlformats.org/officeDocument/2006/relationships/image" Target="../media/image36.jfif"/><Relationship Id="rId5" Type="http://schemas.openxmlformats.org/officeDocument/2006/relationships/image" Target="../media/image30.jpeg"/><Relationship Id="rId10" Type="http://schemas.openxmlformats.org/officeDocument/2006/relationships/image" Target="../media/image35.jfif"/><Relationship Id="rId4" Type="http://schemas.openxmlformats.org/officeDocument/2006/relationships/image" Target="../media/image29.jfif"/><Relationship Id="rId9" Type="http://schemas.openxmlformats.org/officeDocument/2006/relationships/image" Target="../media/image34.jf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hlhrapid.com/blog/3d-file-formats-to-use-for-manufacturing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fileinfo.com/extension/ipt" TargetMode="External"/><Relationship Id="rId3" Type="http://schemas.openxmlformats.org/officeDocument/2006/relationships/hyperlink" Target="https://fileinfo.com/extension/stp" TargetMode="External"/><Relationship Id="rId7" Type="http://schemas.openxmlformats.org/officeDocument/2006/relationships/hyperlink" Target="https://fileinfo.com/extension/3mf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fileinfo.com/extension/f3d" TargetMode="External"/><Relationship Id="rId5" Type="http://schemas.openxmlformats.org/officeDocument/2006/relationships/hyperlink" Target="https://fileinfo.com/extension/stl" TargetMode="External"/><Relationship Id="rId10" Type="http://schemas.openxmlformats.org/officeDocument/2006/relationships/hyperlink" Target="https://fileinfo.com/extension/iges" TargetMode="External"/><Relationship Id="rId4" Type="http://schemas.openxmlformats.org/officeDocument/2006/relationships/hyperlink" Target="https://fileinfo.com/extension/step" TargetMode="External"/><Relationship Id="rId9" Type="http://schemas.openxmlformats.org/officeDocument/2006/relationships/hyperlink" Target="https://fileinfo.com/extension/iam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magic.com/iges-vs-step/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IGES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-structure.ru/services/tverdotelnoe-cad-3d-modelirovanie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-structure.ru/services/tverdotelnoe-cad-3d-modelirovanie" TargetMode="Externa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-structure.ru/services/tverdotelnoe-cad-3d-modelirovanie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-structure.ru/services/tverdotelnoe-cad-3d-modelirovanie" TargetMode="Externa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-structure.ru/services/tverdotelnoe-cad-3d-modelirovanie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astcad.com.au/igesandstepfiles/" TargetMode="Externa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s://cyberleninka.ru/article/n/analiz-formata-peredachi-dannyh-step" TargetMode="External"/><Relationship Id="rId3" Type="http://schemas.openxmlformats.org/officeDocument/2006/relationships/hyperlink" Target="https://ancb.ru/publication/read/6488" TargetMode="External"/><Relationship Id="rId7" Type="http://schemas.openxmlformats.org/officeDocument/2006/relationships/hyperlink" Target="https://help.solidworks.com/2022/Russian/SolidWorks/sldworks/c_geometry_analysis_overview.htm" TargetMode="External"/><Relationship Id="rId2" Type="http://schemas.openxmlformats.org/officeDocument/2006/relationships/hyperlink" Target="https://isicad.ru/ru/articles.php?article_num=13263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tech-structure.ru/services/tverdotelnoe-cad-3d-modelirovanie" TargetMode="External"/><Relationship Id="rId5" Type="http://schemas.openxmlformats.org/officeDocument/2006/relationships/hyperlink" Target="https://sapr.ru/article/16361" TargetMode="External"/><Relationship Id="rId4" Type="http://schemas.openxmlformats.org/officeDocument/2006/relationships/hyperlink" Target="https://3dtoday.ru/questions/karkasnaya-pechat-modelirovanie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hyperlink" Target="mailto:ateshabaev1958@gmail.com" TargetMode="External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105" y="2838723"/>
            <a:ext cx="7771835" cy="2031325"/>
          </a:xfrm>
        </p:spPr>
        <p:txBody>
          <a:bodyPr/>
          <a:lstStyle/>
          <a:p>
            <a:pPr lvl="0">
              <a:spcAft>
                <a:spcPts val="2400"/>
              </a:spcAft>
            </a:pPr>
            <a:r>
              <a:rPr lang="en-US" sz="3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3D Geometry Exchange Methods and Geometric data Formats</a:t>
            </a:r>
            <a:br>
              <a:rPr lang="en-US" sz="3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1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1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3D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Geometria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Olmashuvi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Geometrik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Ma’lumoylarni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Shaqllari</a:t>
            </a:r>
            <a:endParaRPr lang="ko-KR" altLang="en-US" sz="3200" b="1" spc="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2054" y="840259"/>
            <a:ext cx="6722076" cy="1300869"/>
          </a:xfrm>
        </p:spPr>
        <p:txBody>
          <a:bodyPr/>
          <a:lstStyle/>
          <a:p>
            <a:r>
              <a:rPr lang="en-US" sz="2600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Engineering of CAD/CAM/CAE projects</a:t>
            </a:r>
          </a:p>
          <a:p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CAD/CAM/CAE </a:t>
            </a:r>
            <a:r>
              <a:rPr lang="en-US" sz="2600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loiyhalarning</a:t>
            </a:r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600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tahlili</a:t>
            </a:r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ko-KR" altLang="en-US" sz="2600" b="0" spc="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그룹 7">
            <a:extLst>
              <a:ext uri="{FF2B5EF4-FFF2-40B4-BE49-F238E27FC236}">
                <a16:creationId xmlns=""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083922" y="853056"/>
            <a:ext cx="1633103" cy="1290448"/>
            <a:chOff x="2434927" y="600476"/>
            <a:chExt cx="1633103" cy="1290448"/>
          </a:xfrm>
        </p:grpSpPr>
        <p:sp>
          <p:nvSpPr>
            <p:cNvPr id="23" name="자유형: 도형 22">
              <a:extLst>
                <a:ext uri="{FF2B5EF4-FFF2-40B4-BE49-F238E27FC236}">
                  <a16:creationId xmlns="" xmlns:a16="http://schemas.microsoft.com/office/drawing/2014/main" id="{4BDA0BF6-493F-4E23-AD60-FF5D00A26885}"/>
                </a:ext>
              </a:extLst>
            </p:cNvPr>
            <p:cNvSpPr/>
            <p:nvPr/>
          </p:nvSpPr>
          <p:spPr bwMode="auto">
            <a:xfrm>
              <a:off x="2434927" y="600476"/>
              <a:ext cx="1633103" cy="1290448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D9E1E8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차시">
              <a:extLst>
                <a:ext uri="{FF2B5EF4-FFF2-40B4-BE49-F238E27FC236}">
                  <a16:creationId xmlns=""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2492532" y="997605"/>
              <a:ext cx="141179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400" b="1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13</a:t>
              </a:r>
            </a:p>
            <a:p>
              <a:r>
                <a:rPr lang="en-US" altLang="ko-KR" sz="24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13 </a:t>
              </a:r>
              <a:r>
                <a:rPr lang="en-US" altLang="ko-KR" sz="2400" b="1" dirty="0" err="1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hafta</a:t>
              </a:r>
              <a:endParaRPr lang="ko-KR" altLang="en-US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2216914" y="5765521"/>
            <a:ext cx="31788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 err="1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Teshabaev</a:t>
            </a:r>
            <a:r>
              <a:rPr lang="en-US" altLang="ko-KR" sz="2500" dirty="0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</a:t>
            </a:r>
            <a:r>
              <a:rPr lang="en-US" altLang="ko-KR" sz="2500" dirty="0" err="1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Anvar</a:t>
            </a:r>
            <a:r>
              <a:rPr lang="en-US" altLang="ko-KR" sz="2500" dirty="0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E. </a:t>
            </a:r>
            <a:endParaRPr lang="ko-KR" altLang="en-US" sz="2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0" y="-23968"/>
            <a:ext cx="8321040" cy="89255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r"/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sz="2800" dirty="0">
                <a:latin typeface="Arial" pitchFamily="34" charset="0"/>
                <a:cs typeface="Arial" pitchFamily="34" charset="0"/>
              </a:rPr>
              <a:t>Engineering of CAD/CAM/CAE projects</a:t>
            </a:r>
          </a:p>
          <a:p>
            <a:pPr algn="r"/>
            <a:endParaRPr lang="ko-KR" alt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1081970" y="4439190"/>
            <a:ext cx="691389" cy="670672"/>
            <a:chOff x="677369" y="4439190"/>
            <a:chExt cx="691389" cy="670672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=""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677369" y="4439190"/>
              <a:ext cx="601174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752182" y="4447328"/>
              <a:ext cx="4373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1032277" y="2198577"/>
            <a:ext cx="8984060" cy="2782040"/>
            <a:chOff x="434203" y="2131172"/>
            <a:chExt cx="11493087" cy="2454358"/>
          </a:xfrm>
        </p:grpSpPr>
        <p:sp>
          <p:nvSpPr>
            <p:cNvPr id="10" name="타원 9">
              <a:extLst>
                <a:ext uri="{FF2B5EF4-FFF2-40B4-BE49-F238E27FC236}">
                  <a16:creationId xmlns=""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636194" y="2131172"/>
              <a:ext cx="71346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=""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155380"/>
              <a:ext cx="11493087" cy="2430150"/>
              <a:chOff x="434203" y="2155380"/>
              <a:chExt cx="11493087" cy="2430150"/>
            </a:xfrm>
          </p:grpSpPr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470682" y="2155380"/>
                <a:ext cx="10456608" cy="24301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pPr>
                  <a:spcAft>
                    <a:spcPts val="1800"/>
                  </a:spcAft>
                </a:pPr>
                <a:r>
                  <a:rPr lang="en-US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3D </a:t>
                </a:r>
                <a:r>
                  <a:rPr lang="en-US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Geometriya</a:t>
                </a:r>
                <a:r>
                  <a:rPr lang="en-US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modellar</a:t>
                </a:r>
                <a:r>
                  <a:rPr lang="en-US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 </a:t>
                </a:r>
                <a:endParaRPr lang="en-US" dirty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Modellashtirish</a:t>
                </a:r>
                <a:r>
                  <a:rPr lang="en-US" spc="0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usullari</a:t>
                </a:r>
                <a:r>
                  <a:rPr lang="en-US" spc="0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</a:p>
              <a:p>
                <a:pPr>
                  <a:spcAft>
                    <a:spcPts val="1800"/>
                  </a:spcAft>
                </a:pP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Ma’lumot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almashuv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turlari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standartlari</a:t>
                </a:r>
                <a:endParaRPr lang="ru-RU" dirty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3D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geometriya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fayllari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uzatish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boskichlari</a:t>
                </a:r>
                <a:r>
                  <a:rPr lang="en-US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742599" y="2166451"/>
                <a:ext cx="524241" cy="4615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=""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717425" y="2891164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=""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925733" y="2899966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1046959" y="2909708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=""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693148" y="3631548"/>
            <a:ext cx="7415071" cy="691506"/>
            <a:chOff x="434203" y="3631548"/>
            <a:chExt cx="7415071" cy="691506"/>
          </a:xfrm>
        </p:grpSpPr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=""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902527" y="3631548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995130" y="3689968"/>
              <a:ext cx="3967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=""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084723" y="532065"/>
            <a:ext cx="2329037" cy="1168529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=""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=""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=""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2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32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755" y="2890428"/>
            <a:ext cx="3095771" cy="3081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121" y="2890427"/>
            <a:ext cx="3118021" cy="3081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3D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Geomtriya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73399" y="892552"/>
            <a:ext cx="69246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o'lchovli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3D CAD/SAPR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tizimlar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3-ta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koordinatali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intizomni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ta'minlaydi-ki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ko'rinish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o'zgarishi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ko'rinish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turlariga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o'zgarishlarga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3694" y="6355976"/>
            <a:ext cx="779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2567" y="6355976"/>
            <a:ext cx="779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6180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3D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Geomtriya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192" y="830997"/>
            <a:ext cx="7484421" cy="4750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Qurilishlar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ketma-ketligi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bo'lishi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avval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ko'rinish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quriladi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so'ngra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2D            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ko'rinish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bo'ladi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1000"/>
              </a:spcBef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Ba'zi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tizimlar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ortogonal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proektsion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mexanizmning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montaj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chizmalarini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demontaj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mahsulotning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ko'rinishiga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aylantirishga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qodir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1000"/>
              </a:spcBef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qobiliyati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traektoriyalari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robotlarning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ishlashini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taqlid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CAD/SAPR/ASTPP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integratsiyasining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ajralmas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qismiga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aylantiradi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6192" y="6006353"/>
            <a:ext cx="950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922501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3D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Geomtriya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7008" y="830997"/>
            <a:ext cx="7542787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Ba'zi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tizimlarida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622300" indent="-261938"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og'irlik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622300" indent="-261938"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inersiya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momentlari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622300" indent="-261938"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Bef>
                <a:spcPts val="1200"/>
              </a:spcBef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3D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tizimlarida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o'rtasida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aloqa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bo'lganligi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sababli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3D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jarayonining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bosqichlarida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tasvirni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qayta-qayta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tahrirlashni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qiladigan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dasturlarda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foydalidir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694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3228" y="892552"/>
            <a:ext cx="7090457" cy="465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SINCHLI 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Aft>
                <a:spcPts val="1000"/>
              </a:spcAft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Fazoviy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chegara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nuqta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chiziqlar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to'liq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tavsiflanadi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past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darajaga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qator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jiddiy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cheklovlarga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aksariyati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chiziqlar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o'rtasida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yuzlar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ma'lumot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etishmasligi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hajmli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jismning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maydonini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ajratib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ko'rsatish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emasligidan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kelib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chiqadi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687" y="3706239"/>
            <a:ext cx="3643279" cy="28307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3227" y="5550237"/>
            <a:ext cx="71974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Manba</a:t>
            </a:r>
            <a:r>
              <a:rPr lang="en-US" b="1" dirty="0"/>
              <a:t>: </a:t>
            </a:r>
            <a:r>
              <a:rPr lang="ru-RU" b="1" dirty="0"/>
              <a:t>Каркасная печать/моделирование</a:t>
            </a:r>
            <a:r>
              <a:rPr lang="en-US" b="1" dirty="0"/>
              <a:t>. https://3dtoday.ru/questions/karkasnaya-pechat-modelirovanie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72988" y="6442789"/>
            <a:ext cx="851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769836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2954" y="892552"/>
            <a:ext cx="7216917" cy="465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Sinchli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kamroq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xotirani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Aft>
                <a:spcPts val="1000"/>
              </a:spcAft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Sinchli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ko'rinishi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ko'pincha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vizualizatsiya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usullaridan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ko'rsatishda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Aft>
                <a:spcPts val="1000"/>
              </a:spcAft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tarqalgan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ramka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simulyatsiyasi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2,5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o'qda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operatsiyalarni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bajaradigan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asbobning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traektoriyasini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taqlid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83341" y="6024282"/>
            <a:ext cx="1075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141829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Modelning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kamchiliklari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2953" y="892552"/>
            <a:ext cx="78783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Noaniqlik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sinch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karkas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qirralarni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etishingiz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Ko'rinadigan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ko'rinmaydiganlardan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Komponentning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o'zaro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ta'sirini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aniqlashning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iloji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yo'qligi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sinch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shaklni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cheklaydigan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orasiga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kiruvchi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o'zaro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ta'sirlarni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aniqlashga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bermaydi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yig'ish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paytida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keladigan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belgilamaydi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qiyinchiliklar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Tonal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vositalarining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yo'qligi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(tonal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texnikasining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printsipi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ya'ni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ranglarning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silliq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o'tishini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ta'minlash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22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YUZAKI MODELLASHTIRISH</a:t>
            </a: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2954" y="892552"/>
            <a:ext cx="7625480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nuqta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nuqtai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nazaridan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Aft>
                <a:spcPts val="10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atrof-muhitdan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ajratib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cheklangan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taxmin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Aft>
                <a:spcPts val="10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qobiq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grafik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tasvirlangan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konturlar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chegaralanadi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konturlar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2 ta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teginish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kesishgan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natijasidir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Aft>
                <a:spcPts val="10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nuqtalari-tepaliklar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uchta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kesishishi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belgilanishi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94" y="3910044"/>
            <a:ext cx="3245144" cy="23057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2954" y="5233481"/>
            <a:ext cx="7625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smtClean="0"/>
              <a:t>Поверхностное </a:t>
            </a:r>
            <a:r>
              <a:rPr lang="ru-RU" dirty="0"/>
              <a:t>моделирование. </a:t>
            </a:r>
            <a:r>
              <a:rPr lang="en-US" dirty="0"/>
              <a:t>https://sapr.ru/article/16361/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01271" y="5892638"/>
            <a:ext cx="842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704657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YUZAKI MODELLASHTIRISH</a:t>
            </a: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2954" y="892552"/>
            <a:ext cx="76254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3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modellashtirish-murakkab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shaklga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mahsulotlarining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doirasini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loyihalashda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Bugungi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kunda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volumetrik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shakllarni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texnologiyalardan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biridir.Yuzaki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spektr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kasalligi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mutaxassislari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qismlar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shakllarini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samolyotlar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maishiy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uskunalarini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shtamplash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quyish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chiqarilgan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loyihalash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38135" y="5332229"/>
            <a:ext cx="75875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ru-RU" dirty="0" err="1"/>
              <a:t>Аведьян</a:t>
            </a:r>
            <a:r>
              <a:rPr lang="en-US" dirty="0"/>
              <a:t> A</a:t>
            </a:r>
            <a:r>
              <a:rPr lang="en-US" dirty="0" smtClean="0"/>
              <a:t>.</a:t>
            </a:r>
            <a:r>
              <a:rPr lang="ru-RU" dirty="0" smtClean="0"/>
              <a:t> Геометрическое моделирование</a:t>
            </a:r>
            <a:r>
              <a:rPr lang="en-US" dirty="0" smtClean="0"/>
              <a:t>. M</a:t>
            </a:r>
            <a:r>
              <a:rPr lang="ru-RU" dirty="0" err="1" smtClean="0"/>
              <a:t>етоды</a:t>
            </a:r>
            <a:r>
              <a:rPr lang="ru-RU" dirty="0" smtClean="0"/>
              <a:t> моделирования</a:t>
            </a:r>
            <a:r>
              <a:rPr lang="en-US" b="1" dirty="0" smtClean="0"/>
              <a:t> </a:t>
            </a:r>
            <a:r>
              <a:rPr lang="en-US" b="1" dirty="0">
                <a:hlinkClick r:id="rId3"/>
              </a:rPr>
              <a:t>https://</a:t>
            </a:r>
            <a:r>
              <a:rPr lang="en-US" b="1" dirty="0" smtClean="0">
                <a:hlinkClick r:id="rId3"/>
              </a:rPr>
              <a:t>cf2.ppt-online.org/files2/slide/c/CzEdjm3Bn2ADZqg9KJxfopTXhPMlrG6ebH0W45/slide-5.jpg</a:t>
            </a:r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277" y="2853829"/>
            <a:ext cx="1548319" cy="24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28165" y="6176682"/>
            <a:ext cx="1039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68415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SIRTLI MODELLASHTIRISH</a:t>
            </a: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2954" y="892552"/>
            <a:ext cx="762548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3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ikkita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tamoyilga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 </a:t>
            </a:r>
          </a:p>
          <a:p>
            <a:pPr marL="457200" indent="-457200" algn="just">
              <a:spcAft>
                <a:spcPts val="30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ko'pburchak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taxmin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burchakdir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57200" indent="-457200" algn="just">
              <a:spcAft>
                <a:spcPts val="30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ko'pburchaklar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darajali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analitik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jihatdan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ta'riflab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bo'lmaydigan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Aft>
                <a:spcPts val="30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yaqinlashish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interpolatsiya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aniqlanishi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spcAft>
                <a:spcPts val="30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Sinchli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farqli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o'laroq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qismga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7381" y="5570756"/>
            <a:ext cx="7587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Manba</a:t>
            </a:r>
            <a:r>
              <a:rPr lang="en-US" b="1" dirty="0"/>
              <a:t>: </a:t>
            </a:r>
            <a:r>
              <a:rPr lang="ru-RU" b="1" dirty="0"/>
              <a:t>Поверхностное моделирование в T-FLEX CAD </a:t>
            </a:r>
            <a:r>
              <a:rPr lang="ru-RU" b="1" dirty="0" smtClean="0"/>
              <a:t>17</a:t>
            </a:r>
            <a:r>
              <a:rPr lang="en-US" b="1" dirty="0"/>
              <a:t>. https://sapr.ru/article/26074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063" y="4506810"/>
            <a:ext cx="2879387" cy="11465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75765" y="5997388"/>
            <a:ext cx="726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910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SIRTLI MODELLASHTIRISH</a:t>
            </a:r>
          </a:p>
          <a:p>
            <a:pPr algn="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2409" y="1057922"/>
            <a:ext cx="76254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300"/>
              </a:spcAft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sinchli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karkasli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afzalliklarga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indent="-342900"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egri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chiziqlarni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tanib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tasvirlash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qobiliyati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rangli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tasvirlarni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yuz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tasviri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342900" indent="-342900"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sirtdagi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inshootlar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teshiklar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</a:p>
          <a:p>
            <a:pPr marL="342900" indent="-342900"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robotlarning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ishlashini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taqlid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vositalarni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0314" y="4880447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Cube Black Model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Turbosquid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www.turbosquid.com/3d-models/cube-black-1864199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186" y="3581400"/>
            <a:ext cx="2598095" cy="25980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10235" y="5970494"/>
            <a:ext cx="1165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997807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QATTIQ JISMLI MODEL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2953" y="853641"/>
            <a:ext cx="782003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dirty="0" err="1"/>
              <a:t>Qattiq</a:t>
            </a:r>
            <a:r>
              <a:rPr lang="en-US" sz="2800" dirty="0"/>
              <a:t> </a:t>
            </a:r>
            <a:r>
              <a:rPr lang="en-US" sz="2800" dirty="0" err="1"/>
              <a:t>jismli</a:t>
            </a:r>
            <a:r>
              <a:rPr lang="en-US" sz="2800" dirty="0"/>
              <a:t> model 3D </a:t>
            </a:r>
            <a:r>
              <a:rPr lang="en-US" sz="2800" dirty="0" err="1"/>
              <a:t>tomonidan</a:t>
            </a:r>
            <a:r>
              <a:rPr lang="en-US" sz="2800" dirty="0"/>
              <a:t> </a:t>
            </a:r>
            <a:r>
              <a:rPr lang="en-US" sz="2800" dirty="0" err="1"/>
              <a:t>aniqlangan</a:t>
            </a:r>
            <a:r>
              <a:rPr lang="en-US" sz="2800" dirty="0"/>
              <a:t> </a:t>
            </a:r>
            <a:r>
              <a:rPr lang="en-US" sz="2800" dirty="0" err="1"/>
              <a:t>tanani</a:t>
            </a:r>
            <a:r>
              <a:rPr lang="en-US" sz="2800" dirty="0"/>
              <a:t> </a:t>
            </a:r>
            <a:r>
              <a:rPr lang="en-US" sz="2800" dirty="0" err="1"/>
              <a:t>egallagan</a:t>
            </a:r>
            <a:r>
              <a:rPr lang="en-US" sz="2800" dirty="0"/>
              <a:t> </a:t>
            </a:r>
            <a:r>
              <a:rPr lang="en-US" sz="2800" dirty="0" err="1"/>
              <a:t>uch</a:t>
            </a:r>
            <a:r>
              <a:rPr lang="en-US" sz="2800" dirty="0"/>
              <a:t> </a:t>
            </a:r>
            <a:r>
              <a:rPr lang="en-US" sz="2800" dirty="0" err="1"/>
              <a:t>o'lchovli</a:t>
            </a:r>
            <a:r>
              <a:rPr lang="en-US" sz="2800" dirty="0"/>
              <a:t> </a:t>
            </a:r>
            <a:r>
              <a:rPr lang="en-US" sz="2800" dirty="0" err="1"/>
              <a:t>hajm</a:t>
            </a:r>
            <a:r>
              <a:rPr lang="en-US" sz="2800" dirty="0"/>
              <a:t> </a:t>
            </a:r>
            <a:r>
              <a:rPr lang="en-US" sz="2800" dirty="0" err="1"/>
              <a:t>nuqtai</a:t>
            </a:r>
            <a:r>
              <a:rPr lang="en-US" sz="2800" dirty="0"/>
              <a:t>                  </a:t>
            </a:r>
            <a:r>
              <a:rPr lang="en-US" sz="2800" dirty="0" err="1"/>
              <a:t>nazaridan</a:t>
            </a:r>
            <a:r>
              <a:rPr lang="en-US" sz="2800" dirty="0"/>
              <a:t> </a:t>
            </a:r>
            <a:r>
              <a:rPr lang="en-US" sz="2800" dirty="0" err="1"/>
              <a:t>tavsiflanadi</a:t>
            </a:r>
            <a:r>
              <a:rPr lang="en-US" sz="2800" dirty="0"/>
              <a:t>. </a:t>
            </a:r>
          </a:p>
          <a:p>
            <a:pPr>
              <a:defRPr/>
            </a:pPr>
            <a:r>
              <a:rPr lang="en-US" sz="2800" dirty="0" err="1"/>
              <a:t>Qattiq</a:t>
            </a:r>
            <a:r>
              <a:rPr lang="en-US" sz="2800" dirty="0"/>
              <a:t> </a:t>
            </a:r>
            <a:r>
              <a:rPr lang="en-US" sz="2800" dirty="0" err="1"/>
              <a:t>jismli</a:t>
            </a:r>
            <a:r>
              <a:rPr lang="en-US" sz="2800" dirty="0"/>
              <a:t> </a:t>
            </a:r>
            <a:r>
              <a:rPr lang="en-US" sz="2800" dirty="0" err="1"/>
              <a:t>modellashtirish-bu</a:t>
            </a:r>
            <a:r>
              <a:rPr lang="en-US" sz="2800" dirty="0"/>
              <a:t> </a:t>
            </a:r>
            <a:r>
              <a:rPr lang="en-US" sz="2800" dirty="0" err="1"/>
              <a:t>haqiqiy</a:t>
            </a:r>
            <a:r>
              <a:rPr lang="en-US" sz="2800" dirty="0"/>
              <a:t> </a:t>
            </a:r>
            <a:r>
              <a:rPr lang="en-US" sz="2800" dirty="0" err="1"/>
              <a:t>ob'ektning</a:t>
            </a:r>
            <a:r>
              <a:rPr lang="en-US" sz="2800" dirty="0"/>
              <a:t> </a:t>
            </a:r>
            <a:r>
              <a:rPr lang="en-US" sz="2800" dirty="0" err="1"/>
              <a:t>nusxasini</a:t>
            </a:r>
            <a:r>
              <a:rPr lang="en-US" sz="2800" dirty="0"/>
              <a:t> </a:t>
            </a:r>
            <a:r>
              <a:rPr lang="en-US" sz="2800" dirty="0" err="1"/>
              <a:t>yaratishning</a:t>
            </a:r>
            <a:r>
              <a:rPr lang="en-US" sz="2800" dirty="0"/>
              <a:t> </a:t>
            </a:r>
            <a:r>
              <a:rPr lang="en-US" sz="2800" dirty="0" err="1"/>
              <a:t>eng</a:t>
            </a:r>
            <a:r>
              <a:rPr lang="en-US" sz="2800" dirty="0"/>
              <a:t> </a:t>
            </a:r>
            <a:r>
              <a:rPr lang="en-US" sz="2800" dirty="0" err="1"/>
              <a:t>mukammal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ishonchli</a:t>
            </a:r>
            <a:r>
              <a:rPr lang="en-US" sz="2800" dirty="0"/>
              <a:t> </a:t>
            </a:r>
            <a:r>
              <a:rPr lang="en-US" sz="2800" dirty="0" err="1"/>
              <a:t>usuli</a:t>
            </a:r>
            <a:r>
              <a:rPr lang="en-US" sz="2800" dirty="0"/>
              <a:t>.</a:t>
            </a:r>
          </a:p>
          <a:p>
            <a:pPr>
              <a:defRPr/>
            </a:pP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800" dirty="0"/>
              <a:t>3D </a:t>
            </a:r>
            <a:r>
              <a:rPr lang="en-US" sz="2800" dirty="0" err="1"/>
              <a:t>qattiq</a:t>
            </a:r>
            <a:r>
              <a:rPr lang="en-US" sz="2800" dirty="0"/>
              <a:t> </a:t>
            </a:r>
            <a:r>
              <a:rPr lang="en-US" sz="2800" dirty="0" err="1"/>
              <a:t>holatdagi</a:t>
            </a:r>
            <a:r>
              <a:rPr lang="en-US" sz="2800" dirty="0"/>
              <a:t> </a:t>
            </a:r>
            <a:r>
              <a:rPr lang="en-US" sz="2800" dirty="0" err="1"/>
              <a:t>modellarni</a:t>
            </a:r>
            <a:r>
              <a:rPr lang="en-US" sz="2800" dirty="0"/>
              <a:t> </a:t>
            </a:r>
            <a:r>
              <a:rPr lang="en-US" sz="2800" dirty="0" err="1"/>
              <a:t>yaratish</a:t>
            </a:r>
            <a:r>
              <a:rPr lang="en-US" sz="2800" dirty="0"/>
              <a:t> </a:t>
            </a:r>
            <a:r>
              <a:rPr lang="en-US" sz="2800" dirty="0" err="1"/>
              <a:t>usullari</a:t>
            </a:r>
            <a:r>
              <a:rPr lang="en-US" sz="2800" dirty="0"/>
              <a:t> </a:t>
            </a:r>
            <a:r>
              <a:rPr lang="en-US" sz="2800" dirty="0" err="1"/>
              <a:t>ikki</a:t>
            </a:r>
            <a:r>
              <a:rPr lang="en-US" sz="2800" dirty="0"/>
              <a:t> </a:t>
            </a:r>
            <a:r>
              <a:rPr lang="en-US" sz="2800" dirty="0" err="1"/>
              <a:t>sinfga</a:t>
            </a:r>
            <a:r>
              <a:rPr lang="en-US" sz="2800" dirty="0"/>
              <a:t> </a:t>
            </a:r>
            <a:r>
              <a:rPr lang="en-US" sz="2800" dirty="0" err="1"/>
              <a:t>bo'linadi</a:t>
            </a:r>
            <a:r>
              <a:rPr lang="en-US" sz="2800" dirty="0"/>
              <a:t>: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dirty="0" err="1"/>
              <a:t>Konstruktiv</a:t>
            </a:r>
            <a:r>
              <a:rPr lang="en-US" sz="2800" dirty="0"/>
              <a:t> </a:t>
            </a:r>
            <a:r>
              <a:rPr lang="en-US" sz="2800" dirty="0" err="1"/>
              <a:t>vakillik</a:t>
            </a:r>
            <a:r>
              <a:rPr lang="en-US" sz="2800" dirty="0"/>
              <a:t> </a:t>
            </a:r>
            <a:r>
              <a:rPr lang="en-US" sz="2800" dirty="0" err="1"/>
              <a:t>usuli</a:t>
            </a:r>
            <a:r>
              <a:rPr lang="en-US" sz="2800" dirty="0"/>
              <a:t> (C-Rep);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dirty="0" err="1"/>
              <a:t>Chegaraviy</a:t>
            </a:r>
            <a:r>
              <a:rPr lang="en-US" sz="2800" dirty="0"/>
              <a:t> </a:t>
            </a:r>
            <a:r>
              <a:rPr lang="en-US" sz="2800" dirty="0" err="1"/>
              <a:t>vakillik</a:t>
            </a:r>
            <a:r>
              <a:rPr lang="en-US" sz="2800" dirty="0"/>
              <a:t> </a:t>
            </a:r>
            <a:r>
              <a:rPr lang="en-US" sz="2800" dirty="0" err="1"/>
              <a:t>usuli</a:t>
            </a:r>
            <a:r>
              <a:rPr lang="en-US" sz="2800" dirty="0"/>
              <a:t> (B-Rep).</a:t>
            </a:r>
            <a:endParaRPr lang="ru-RU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1138135" y="5525668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Твердотельное </a:t>
            </a:r>
            <a:r>
              <a:rPr lang="en-US" sz="2000" b="1" dirty="0"/>
              <a:t>CAD 3D </a:t>
            </a:r>
            <a:r>
              <a:rPr lang="ru-RU" sz="2000" b="1" dirty="0"/>
              <a:t>моделирование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https://tech-structure.ru/services/tverdotelnoe-cad-3d-modelirovanie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28" y="4475437"/>
            <a:ext cx="3281972" cy="210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118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QJ MODEL AFZALLIKLARI</a:t>
            </a:r>
          </a:p>
          <a:p>
            <a:pPr algn="r"/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2953" y="853641"/>
            <a:ext cx="797567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>
              <a:buFont typeface="+mj-lt"/>
              <a:buAutoNum type="arabicPeriod"/>
              <a:tabLst>
                <a:tab pos="360363" algn="l"/>
              </a:tabLst>
              <a:defRPr/>
            </a:pPr>
            <a:r>
              <a:rPr lang="en-US" sz="2800" dirty="0" err="1"/>
              <a:t>Ob'ektning</a:t>
            </a:r>
            <a:r>
              <a:rPr lang="en-US" sz="2800" dirty="0"/>
              <a:t>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tashqi</a:t>
            </a:r>
            <a:r>
              <a:rPr lang="en-US" sz="2800" dirty="0"/>
              <a:t> </a:t>
            </a:r>
            <a:r>
              <a:rPr lang="en-US" sz="2800" dirty="0" err="1"/>
              <a:t>ko’rinishini</a:t>
            </a:r>
            <a:r>
              <a:rPr lang="en-US" sz="2800" dirty="0"/>
              <a:t> </a:t>
            </a:r>
            <a:r>
              <a:rPr lang="en-US" sz="2800" dirty="0" err="1"/>
              <a:t>farqlash</a:t>
            </a:r>
            <a:r>
              <a:rPr lang="en-US" sz="2800" dirty="0"/>
              <a:t> </a:t>
            </a:r>
            <a:r>
              <a:rPr lang="en-US" sz="2800" dirty="0" err="1"/>
              <a:t>qobiliyati</a:t>
            </a:r>
            <a:r>
              <a:rPr lang="en-US" sz="2800" dirty="0"/>
              <a:t>. </a:t>
            </a:r>
          </a:p>
          <a:p>
            <a:pPr marL="360363" indent="-360363">
              <a:buFont typeface="+mj-lt"/>
              <a:buAutoNum type="arabicPeriod"/>
              <a:tabLst>
                <a:tab pos="360363" algn="l"/>
              </a:tabLst>
              <a:defRPr/>
            </a:pPr>
            <a:r>
              <a:rPr lang="en-US" sz="2800" dirty="0" err="1"/>
              <a:t>Yashirin</a:t>
            </a:r>
            <a:r>
              <a:rPr lang="en-US" sz="2800" dirty="0"/>
              <a:t> </a:t>
            </a:r>
            <a:r>
              <a:rPr lang="en-US" sz="2800" dirty="0" err="1"/>
              <a:t>chiziqlar</a:t>
            </a:r>
            <a:r>
              <a:rPr lang="en-US" sz="2800" dirty="0"/>
              <a:t> </a:t>
            </a:r>
            <a:r>
              <a:rPr lang="en-US" sz="2800" dirty="0" err="1"/>
              <a:t>avtomatik</a:t>
            </a:r>
            <a:r>
              <a:rPr lang="en-US" sz="2800" dirty="0"/>
              <a:t> </a:t>
            </a:r>
            <a:r>
              <a:rPr lang="en-US" sz="2800" dirty="0" err="1"/>
              <a:t>olib</a:t>
            </a:r>
            <a:r>
              <a:rPr lang="en-US" sz="2800" dirty="0"/>
              <a:t> </a:t>
            </a:r>
            <a:r>
              <a:rPr lang="en-US" sz="2800" dirty="0" err="1"/>
              <a:t>tashlanadi</a:t>
            </a:r>
            <a:r>
              <a:rPr lang="en-US" sz="2800" dirty="0"/>
              <a:t>.</a:t>
            </a:r>
          </a:p>
          <a:p>
            <a:pPr marL="360363" indent="-360363">
              <a:buFont typeface="+mj-lt"/>
              <a:buAutoNum type="arabicPeriod"/>
              <a:tabLst>
                <a:tab pos="360363" algn="l"/>
              </a:tabLst>
              <a:defRPr/>
            </a:pPr>
            <a:r>
              <a:rPr lang="en-US" sz="2800" dirty="0" err="1"/>
              <a:t>Tuzilmaning</a:t>
            </a:r>
            <a:r>
              <a:rPr lang="en-US" sz="2800" dirty="0"/>
              <a:t> 3D </a:t>
            </a:r>
            <a:r>
              <a:rPr lang="en-US" sz="2800" dirty="0" err="1"/>
              <a:t>kesimlari</a:t>
            </a:r>
            <a:r>
              <a:rPr lang="en-US" sz="2800" dirty="0"/>
              <a:t> </a:t>
            </a:r>
            <a:r>
              <a:rPr lang="en-US" sz="2800" dirty="0" err="1"/>
              <a:t>avtomatik</a:t>
            </a:r>
            <a:r>
              <a:rPr lang="en-US" sz="2800" dirty="0"/>
              <a:t> </a:t>
            </a:r>
            <a:r>
              <a:rPr lang="en-US" sz="2800" dirty="0" err="1"/>
              <a:t>quriladi</a:t>
            </a:r>
            <a:r>
              <a:rPr lang="en-US" sz="2800" dirty="0"/>
              <a:t>,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murakkab</a:t>
            </a:r>
            <a:r>
              <a:rPr lang="en-US" sz="2800" dirty="0"/>
              <a:t> </a:t>
            </a:r>
            <a:r>
              <a:rPr lang="en-US" sz="2800" dirty="0" err="1"/>
              <a:t>mahsulotlari</a:t>
            </a:r>
            <a:r>
              <a:rPr lang="en-US" sz="2800" dirty="0"/>
              <a:t> </a:t>
            </a:r>
            <a:r>
              <a:rPr lang="en-US" sz="2800" dirty="0" err="1"/>
              <a:t>tahlilida</a:t>
            </a:r>
            <a:r>
              <a:rPr lang="en-US" sz="2800" dirty="0"/>
              <a:t> </a:t>
            </a:r>
            <a:r>
              <a:rPr lang="en-US" sz="2800" dirty="0" err="1"/>
              <a:t>muhimdir</a:t>
            </a:r>
            <a:r>
              <a:rPr lang="en-US" sz="2800" dirty="0"/>
              <a:t>. </a:t>
            </a:r>
          </a:p>
          <a:p>
            <a:pPr marL="360363" indent="-360363">
              <a:buFont typeface="+mj-lt"/>
              <a:buAutoNum type="arabicPeriod"/>
              <a:tabLst>
                <a:tab pos="360363" algn="l"/>
              </a:tabLst>
              <a:defRPr/>
            </a:pPr>
            <a:r>
              <a:rPr lang="en-US" sz="2800" dirty="0" err="1"/>
              <a:t>Cheklangan</a:t>
            </a:r>
            <a:r>
              <a:rPr lang="en-US" sz="2800" dirty="0"/>
              <a:t> </a:t>
            </a:r>
            <a:r>
              <a:rPr lang="en-US" sz="2800" dirty="0" err="1"/>
              <a:t>elementlar</a:t>
            </a:r>
            <a:r>
              <a:rPr lang="en-US" sz="2800" dirty="0"/>
              <a:t> </a:t>
            </a:r>
            <a:r>
              <a:rPr lang="en-US" sz="2800" dirty="0" err="1"/>
              <a:t>usuli</a:t>
            </a:r>
            <a:r>
              <a:rPr lang="en-US" sz="2800" dirty="0"/>
              <a:t> </a:t>
            </a:r>
            <a:r>
              <a:rPr lang="en-US" sz="2800" dirty="0" err="1"/>
              <a:t>yordamida</a:t>
            </a:r>
            <a:r>
              <a:rPr lang="en-US" sz="2800" dirty="0"/>
              <a:t> </a:t>
            </a:r>
            <a:r>
              <a:rPr lang="en-US" sz="2800" dirty="0" err="1"/>
              <a:t>aniq</a:t>
            </a:r>
            <a:r>
              <a:rPr lang="en-US" sz="2800" dirty="0"/>
              <a:t> </a:t>
            </a:r>
            <a:r>
              <a:rPr lang="en-US" sz="2800" dirty="0" err="1"/>
              <a:t>massa</a:t>
            </a:r>
            <a:r>
              <a:rPr lang="en-US" sz="2800" dirty="0"/>
              <a:t> </a:t>
            </a:r>
            <a:r>
              <a:rPr lang="en-US" sz="2800" dirty="0" err="1"/>
              <a:t>inertsiya</a:t>
            </a:r>
            <a:r>
              <a:rPr lang="en-US" sz="2800" dirty="0"/>
              <a:t> </a:t>
            </a:r>
            <a:r>
              <a:rPr lang="en-US" sz="2800" dirty="0" err="1"/>
              <a:t>xususiyatlarini</a:t>
            </a:r>
            <a:r>
              <a:rPr lang="en-US" sz="2800" dirty="0"/>
              <a:t> </a:t>
            </a:r>
            <a:r>
              <a:rPr lang="en-US" sz="2800" dirty="0" err="1"/>
              <a:t>avtomatik</a:t>
            </a:r>
            <a:r>
              <a:rPr lang="en-US" sz="2800" dirty="0"/>
              <a:t> </a:t>
            </a:r>
            <a:r>
              <a:rPr lang="en-US" sz="2800" dirty="0" err="1"/>
              <a:t>ravishda</a:t>
            </a:r>
            <a:r>
              <a:rPr lang="en-US" sz="2800" dirty="0"/>
              <a:t> </a:t>
            </a:r>
            <a:r>
              <a:rPr lang="en-US" sz="2800" dirty="0" err="1"/>
              <a:t>tasvirlash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tahlil</a:t>
            </a:r>
            <a:r>
              <a:rPr lang="en-US" sz="2800" dirty="0"/>
              <a:t> </a:t>
            </a:r>
            <a:r>
              <a:rPr lang="en-US" sz="2800" dirty="0" err="1"/>
              <a:t>usullarini</a:t>
            </a:r>
            <a:r>
              <a:rPr lang="en-US" sz="2800" dirty="0"/>
              <a:t> </a:t>
            </a:r>
            <a:r>
              <a:rPr lang="en-US" sz="2800" dirty="0" err="1"/>
              <a:t>qo'llash</a:t>
            </a:r>
            <a:r>
              <a:rPr lang="en-US" sz="2800" dirty="0"/>
              <a:t>. Tonal </a:t>
            </a:r>
            <a:r>
              <a:rPr lang="en-US" sz="2800" dirty="0" err="1"/>
              <a:t>effektlarni</a:t>
            </a:r>
            <a:r>
              <a:rPr lang="en-US" sz="2800" dirty="0"/>
              <a:t> </a:t>
            </a:r>
            <a:r>
              <a:rPr lang="en-US" sz="2800" dirty="0" err="1"/>
              <a:t>olish</a:t>
            </a:r>
            <a:r>
              <a:rPr lang="en-US" sz="2800" dirty="0"/>
              <a:t>, </a:t>
            </a:r>
            <a:r>
              <a:rPr lang="en-US" sz="2800" dirty="0" err="1"/>
              <a:t>yorug'lik</a:t>
            </a:r>
            <a:r>
              <a:rPr lang="en-US" sz="2800" dirty="0"/>
              <a:t> </a:t>
            </a:r>
            <a:r>
              <a:rPr lang="en-US" sz="2800" dirty="0" err="1"/>
              <a:t>manbalarini</a:t>
            </a:r>
            <a:r>
              <a:rPr lang="en-US" sz="2800" dirty="0"/>
              <a:t> </a:t>
            </a:r>
            <a:r>
              <a:rPr lang="en-US" sz="2800" dirty="0" err="1"/>
              <a:t>manipulyatsiya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..</a:t>
            </a:r>
            <a:endParaRPr lang="ru-RU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1138135" y="5525668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Твердотельное </a:t>
            </a:r>
            <a:r>
              <a:rPr lang="en-US" sz="2000" b="1" dirty="0"/>
              <a:t>CAD 3D </a:t>
            </a:r>
            <a:r>
              <a:rPr lang="ru-RU" sz="2000" b="1" dirty="0"/>
              <a:t>моделирование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https://tech-structure.ru/services/tverdotelnoe-cad-3d-modelirovanie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0565" y="6233554"/>
            <a:ext cx="1030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3013300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196508" cy="123110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MA’LUMOT ALMASHUV                              STANDARTLARI</a:t>
            </a:r>
            <a:endParaRPr lang="ru-RU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82207" y="6078568"/>
            <a:ext cx="67059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Rasm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     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Булков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А.Б.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БокаревД.И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/>
              <a:t>Прикладные компьютерные </a:t>
            </a:r>
            <a:r>
              <a:rPr lang="en-US" sz="2000" dirty="0"/>
              <a:t>                       </a:t>
            </a:r>
            <a:r>
              <a:rPr lang="ru-RU" sz="2000" dirty="0"/>
              <a:t>программы</a:t>
            </a:r>
            <a:r>
              <a:rPr lang="en-US" sz="2000" dirty="0"/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067095504"/>
              </p:ext>
            </p:extLst>
          </p:nvPr>
        </p:nvGraphicFramePr>
        <p:xfrm>
          <a:off x="497286" y="1308847"/>
          <a:ext cx="6764125" cy="455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41294" y="6194612"/>
            <a:ext cx="940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658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38135" y="0"/>
            <a:ext cx="6196508" cy="8617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US" sz="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CAD/SAPR: GEOMETRIK YADRO</a:t>
            </a:r>
          </a:p>
          <a:p>
            <a:pPr algn="r"/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8135" y="1639449"/>
            <a:ext cx="756730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60363" algn="l"/>
              </a:tabLst>
              <a:defRPr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yadro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ob'ektlarni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(nuqta, segment/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egri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sirt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bo'lagi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jism)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o'lchamlarini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o'zgartirish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ob'ektlar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funktsiyalar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sinflar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kutubxonasi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>
              <a:tabLst>
                <a:tab pos="360363" algn="l"/>
              </a:tabLst>
              <a:defRPr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displeyda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almashish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7866" y="4987786"/>
            <a:ext cx="84438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Булков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А.Б.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Бокарев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Д.И. Прикладные компьютерные программы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https://studfile.net/preview/16569209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/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Rasm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Operatsion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://mooodi.ru/operatsionnaya/sistema/7/klass/informatika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699" y="3649111"/>
            <a:ext cx="2806239" cy="28951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38135" y="6167718"/>
            <a:ext cx="1129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118559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Tijorat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yadro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bazasi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30133" y="6021451"/>
            <a:ext cx="7587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Muallif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tomonidan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adabiy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manbalar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asosida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tuzilgan</a:t>
            </a:r>
            <a:r>
              <a:rPr lang="en-US" sz="2000" b="1" dirty="0" smtClean="0"/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одержимое 6">
            <a:extLst>
              <a:ext uri="{FF2B5EF4-FFF2-40B4-BE49-F238E27FC236}">
                <a16:creationId xmlns="" xmlns:a16="http://schemas.microsoft.com/office/drawing/2014/main" id="{9B271D44-6C9B-F5A3-1B8B-FDA3685F61D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5684288"/>
              </p:ext>
            </p:extLst>
          </p:nvPr>
        </p:nvGraphicFramePr>
        <p:xfrm>
          <a:off x="1658472" y="856731"/>
          <a:ext cx="7324163" cy="508298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087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1379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936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907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6122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Yadro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Yili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Dastur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CAD/SAPR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Dasturlari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5910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ACIS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1989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Spatial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Dassault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Systemes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ADEM,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Bricscad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Creo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Elements/Direct,         IRONCAD,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TurboCAD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Space Claim</a:t>
                      </a:r>
                      <a:endParaRPr lang="ru-RU" sz="20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5910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Parasolid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1989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Siemens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PLM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</a:t>
                      </a: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Software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IRONCAD,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KeyCreator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MicroStation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NX, Solid Edge, SolidWorks,  T-FLEX</a:t>
                      </a:r>
                      <a:endParaRPr lang="ru-RU" sz="20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302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SMLib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1998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Solid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Modeling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</a:t>
                      </a: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Solutions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Solid Edge, </a:t>
                      </a:r>
                      <a:endParaRPr lang="ru-RU" sz="20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302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Open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 </a:t>
                      </a: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CASCADE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1999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OPEN CASCADE (Areva)</a:t>
                      </a:r>
                      <a:endParaRPr lang="ru-RU" sz="240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CAD-</a:t>
                      </a:r>
                      <a:r>
                        <a:rPr lang="ru-RU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Schroer</a:t>
                      </a:r>
                      <a:r>
                        <a:rPr lang="ru-RU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FreeCAD</a:t>
                      </a:r>
                      <a:endParaRPr lang="ru-RU" sz="20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12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GRANITE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2001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PTC</a:t>
                      </a:r>
                      <a:endParaRPr lang="ru-RU" sz="240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Creo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Elements/Pro (Pro/Engineer)</a:t>
                      </a:r>
                      <a:endParaRPr lang="ru-RU" sz="20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12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SOLIDS++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2004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IntegrityWare</a:t>
                      </a:r>
                      <a:endParaRPr lang="ru-RU" sz="240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Rhino</a:t>
                      </a:r>
                      <a:r>
                        <a:rPr lang="ru-RU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(частично)</a:t>
                      </a:r>
                      <a:endParaRPr lang="ru-RU" sz="20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206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CGM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Dassault </a:t>
                      </a:r>
                      <a:r>
                        <a:rPr lang="ru-RU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Systemes</a:t>
                      </a:r>
                      <a:endParaRPr lang="ru-RU" sz="24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CATIA V5, V6,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SolidWorks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V6</a:t>
                      </a:r>
                      <a:endParaRPr lang="ru-RU" sz="200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02660" y="6293224"/>
            <a:ext cx="959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561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38135" y="0"/>
            <a:ext cx="634538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CAD/SAPR MA'LUMOTLARI</a:t>
            </a:r>
          </a:p>
          <a:p>
            <a:pPr algn="r"/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22046" y="5152954"/>
            <a:ext cx="76858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Булков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А.Б.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БокаревД.И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/>
              <a:t>Прикладные компьютерные </a:t>
            </a:r>
            <a:r>
              <a:rPr lang="en-US" sz="2000" dirty="0"/>
              <a:t>         </a:t>
            </a:r>
            <a:r>
              <a:rPr lang="ru-RU" sz="2000" dirty="0"/>
              <a:t>программы</a:t>
            </a:r>
            <a:r>
              <a:rPr lang="en-US" sz="2000" dirty="0"/>
              <a:t>. </a:t>
            </a:r>
            <a:r>
              <a:rPr lang="ru-RU" sz="2000" dirty="0"/>
              <a:t>Стандарты обмена</a:t>
            </a:r>
            <a:r>
              <a:rPr lang="ru-RU" sz="2000" dirty="0" smtClean="0">
                <a:hlinkClick r:id="rId3"/>
              </a:rPr>
              <a:t>… </a:t>
            </a:r>
            <a:r>
              <a:rPr lang="en-US" sz="2000" dirty="0" smtClean="0">
                <a:hlinkClick r:id="rId3"/>
              </a:rPr>
              <a:t>https://studfile.net/preview/16569209/</a:t>
            </a:r>
            <a:r>
              <a:rPr lang="en-US" sz="2000" dirty="0" smtClean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4C5337B-1FFF-4B2B-3A23-023F94C1AB69}"/>
              </a:ext>
            </a:extLst>
          </p:cNvPr>
          <p:cNvSpPr txBox="1"/>
          <p:nvPr/>
        </p:nvSpPr>
        <p:spPr>
          <a:xfrm>
            <a:off x="1369291" y="951787"/>
            <a:ext cx="724579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Chizma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	 3D model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Chiziqlarning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vektor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tavsifi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Tushuntiruvchi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o'lcham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belgi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sharhlar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CAD/SAPR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tavsifi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tuzilishiga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keladigan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formatlarida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saqlanadi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Стрелка вниз 6">
            <a:extLst>
              <a:ext uri="{FF2B5EF4-FFF2-40B4-BE49-F238E27FC236}">
                <a16:creationId xmlns="" xmlns:a16="http://schemas.microsoft.com/office/drawing/2014/main" id="{79529A45-DCAD-D3D0-B96E-A6A7F45328D9}"/>
              </a:ext>
            </a:extLst>
          </p:cNvPr>
          <p:cNvSpPr/>
          <p:nvPr/>
        </p:nvSpPr>
        <p:spPr>
          <a:xfrm>
            <a:off x="4329570" y="4101048"/>
            <a:ext cx="720080" cy="360040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21C807A-2A21-2F0B-099D-55ED16E9C6C4}"/>
              </a:ext>
            </a:extLst>
          </p:cNvPr>
          <p:cNvSpPr txBox="1"/>
          <p:nvPr/>
        </p:nvSpPr>
        <p:spPr>
          <a:xfrm>
            <a:off x="1939568" y="4626182"/>
            <a:ext cx="58507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parallelligi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muammosi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01271" y="6302188"/>
            <a:ext cx="1084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7655051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1624" y="0"/>
            <a:ext cx="5908012" cy="7694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CAD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dasturlariga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ehtiyoj</a:t>
            </a: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5F028D0-898D-EECA-9254-8A62107F9E5E}"/>
              </a:ext>
            </a:extLst>
          </p:cNvPr>
          <p:cNvSpPr txBox="1"/>
          <p:nvPr/>
        </p:nvSpPr>
        <p:spPr>
          <a:xfrm>
            <a:off x="1013012" y="886935"/>
            <a:ext cx="71717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Kompaniyalarning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42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foizi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o’z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ortiq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CAD/SAPR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formatlaridan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foydalanmoqda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(2020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18D64898-9497-0452-A097-B63D2BB3CA4D}"/>
              </a:ext>
            </a:extLst>
          </p:cNvPr>
          <p:cNvSpPr txBox="1"/>
          <p:nvPr/>
        </p:nvSpPr>
        <p:spPr>
          <a:xfrm>
            <a:off x="1111624" y="1802095"/>
            <a:ext cx="6105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tizimlaridan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sabablari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1625" y="2277035"/>
            <a:ext cx="437477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Biznes</a:t>
            </a:r>
            <a:r>
              <a:rPr lang="en-US" dirty="0"/>
              <a:t> </a:t>
            </a:r>
            <a:r>
              <a:rPr lang="en-US" dirty="0" err="1"/>
              <a:t>sheriklar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hil</a:t>
            </a:r>
            <a:r>
              <a:rPr lang="en-US" dirty="0"/>
              <a:t> </a:t>
            </a:r>
            <a:r>
              <a:rPr lang="en-US" dirty="0" err="1"/>
              <a:t>dasturlardan</a:t>
            </a:r>
            <a:r>
              <a:rPr lang="en-US" dirty="0"/>
              <a:t> </a:t>
            </a:r>
          </a:p>
          <a:p>
            <a:pPr>
              <a:spcAft>
                <a:spcPts val="600"/>
              </a:spcAft>
            </a:pPr>
            <a:r>
              <a:rPr lang="en-US" dirty="0" err="1"/>
              <a:t>foydalanadi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 err="1"/>
              <a:t>Boshqa</a:t>
            </a:r>
            <a:r>
              <a:rPr lang="en-US" dirty="0"/>
              <a:t> CAD/SAPR </a:t>
            </a:r>
            <a:r>
              <a:rPr lang="en-US" dirty="0" err="1"/>
              <a:t>ma’lumotlaridan</a:t>
            </a:r>
            <a:r>
              <a:rPr lang="en-US" dirty="0"/>
              <a:t>             </a:t>
            </a:r>
            <a:r>
              <a:rPr lang="en-US" dirty="0" err="1"/>
              <a:t>foydalanish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muddat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talabi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/</a:t>
            </a:r>
            <a:r>
              <a:rPr lang="en-US" dirty="0" err="1"/>
              <a:t>texnologiya</a:t>
            </a:r>
            <a:r>
              <a:rPr lang="en-US" dirty="0"/>
              <a:t>/</a:t>
            </a:r>
            <a:r>
              <a:rPr lang="en-US" dirty="0" err="1"/>
              <a:t>kompaniya</a:t>
            </a:r>
            <a:r>
              <a:rPr lang="en-US" dirty="0"/>
              <a:t> 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olish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 err="1"/>
              <a:t>Iste’molchilar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biznes-sheriklarning</a:t>
            </a:r>
            <a:r>
              <a:rPr lang="en-US" dirty="0"/>
              <a:t>                 </a:t>
            </a:r>
            <a:r>
              <a:rPr lang="en-US" dirty="0" err="1"/>
              <a:t>tayorgarlik</a:t>
            </a:r>
            <a:r>
              <a:rPr lang="en-US" dirty="0"/>
              <a:t> </a:t>
            </a:r>
            <a:r>
              <a:rPr lang="en-US" dirty="0" err="1"/>
              <a:t>darajasi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374342" y="2277035"/>
            <a:ext cx="4424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uzoq</a:t>
            </a:r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374342" y="2397870"/>
            <a:ext cx="2832846" cy="3178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27576" y="2378701"/>
            <a:ext cx="654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52%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74342" y="2988399"/>
            <a:ext cx="2353234" cy="3178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75394" y="2973622"/>
            <a:ext cx="654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387654" y="3506431"/>
            <a:ext cx="1645294" cy="3178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65212" y="3510008"/>
            <a:ext cx="654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29%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374342" y="4063030"/>
            <a:ext cx="1465729" cy="3178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65212" y="3510092"/>
            <a:ext cx="654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29%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6170" y="4011595"/>
            <a:ext cx="654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24%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365649" y="4564533"/>
            <a:ext cx="1221238" cy="3178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32462" y="4513098"/>
            <a:ext cx="654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22%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11624" y="5486400"/>
            <a:ext cx="7727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Muallif</a:t>
            </a:r>
            <a:r>
              <a:rPr lang="en-US" b="1" dirty="0"/>
              <a:t> </a:t>
            </a:r>
            <a:r>
              <a:rPr lang="en-US" b="1" dirty="0" err="1"/>
              <a:t>tomonidan</a:t>
            </a:r>
            <a:r>
              <a:rPr lang="en-US" b="1" dirty="0"/>
              <a:t> </a:t>
            </a:r>
            <a:r>
              <a:rPr lang="en-US" b="1" dirty="0" err="1"/>
              <a:t>adabiy</a:t>
            </a:r>
            <a:r>
              <a:rPr lang="en-US" b="1" dirty="0"/>
              <a:t> </a:t>
            </a:r>
            <a:r>
              <a:rPr lang="en-US" b="1" dirty="0" err="1"/>
              <a:t>manbalar</a:t>
            </a:r>
            <a:r>
              <a:rPr lang="en-US" b="1" dirty="0"/>
              <a:t> </a:t>
            </a:r>
            <a:r>
              <a:rPr lang="en-US" b="1" dirty="0" err="1"/>
              <a:t>asosida</a:t>
            </a:r>
            <a:r>
              <a:rPr lang="en-US" b="1" dirty="0"/>
              <a:t> </a:t>
            </a:r>
            <a:r>
              <a:rPr lang="en-US" b="1" dirty="0" err="1"/>
              <a:t>tuzilgan</a:t>
            </a:r>
            <a:r>
              <a:rPr lang="en-US" b="1" dirty="0"/>
              <a:t> </a:t>
            </a:r>
            <a:r>
              <a:rPr lang="en-US" dirty="0" smtClean="0"/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20126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1624" y="98612"/>
            <a:ext cx="5908012" cy="8617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paytidagi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xatolar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92753" y="5828292"/>
            <a:ext cx="6773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Muallif</a:t>
            </a:r>
            <a:r>
              <a:rPr lang="en-US" sz="2000" b="1" dirty="0"/>
              <a:t> </a:t>
            </a:r>
            <a:r>
              <a:rPr lang="en-US" sz="2000" b="1" dirty="0" err="1"/>
              <a:t>tomonidan</a:t>
            </a:r>
            <a:r>
              <a:rPr lang="en-US" sz="2000" b="1" dirty="0"/>
              <a:t> </a:t>
            </a:r>
            <a:r>
              <a:rPr lang="en-US" sz="2000" b="1" dirty="0" err="1"/>
              <a:t>adabiy</a:t>
            </a:r>
            <a:r>
              <a:rPr lang="en-US" sz="2000" b="1" dirty="0"/>
              <a:t> </a:t>
            </a:r>
            <a:r>
              <a:rPr lang="en-US" sz="2000" b="1" dirty="0" err="1"/>
              <a:t>manbalar</a:t>
            </a:r>
            <a:r>
              <a:rPr lang="en-US" sz="2000" b="1" dirty="0"/>
              <a:t> </a:t>
            </a:r>
            <a:r>
              <a:rPr lang="en-US" sz="2000" b="1" dirty="0" err="1"/>
              <a:t>asosida</a:t>
            </a:r>
            <a:r>
              <a:rPr lang="en-US" sz="2000" b="1" dirty="0"/>
              <a:t> </a:t>
            </a:r>
            <a:r>
              <a:rPr lang="en-US" sz="2000" b="1" dirty="0" err="1"/>
              <a:t>tuzilgan</a:t>
            </a:r>
            <a:r>
              <a:rPr lang="en-US" sz="2000" b="1" dirty="0"/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Содержимое 5">
            <a:extLst>
              <a:ext uri="{FF2B5EF4-FFF2-40B4-BE49-F238E27FC236}">
                <a16:creationId xmlns="" xmlns:a16="http://schemas.microsoft.com/office/drawing/2014/main" id="{ADDA4336-885E-282E-0AB0-2EA5AC17EB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5495108"/>
              </p:ext>
            </p:extLst>
          </p:nvPr>
        </p:nvGraphicFramePr>
        <p:xfrm>
          <a:off x="489054" y="1048288"/>
          <a:ext cx="8070401" cy="4705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689740"/>
              </p:ext>
            </p:extLst>
          </p:nvPr>
        </p:nvGraphicFramePr>
        <p:xfrm>
          <a:off x="5703719" y="1322963"/>
          <a:ext cx="2855736" cy="2879387"/>
        </p:xfrm>
        <a:graphic>
          <a:graphicData uri="http://schemas.openxmlformats.org/drawingml/2006/table">
            <a:tbl>
              <a:tblPr/>
              <a:tblGrid>
                <a:gridCol w="187662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7910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12105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210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fayllar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xatosi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210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fayl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yo'qligi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1210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Geometrya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xatosi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210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Juda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katta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fayllar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1210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Fayllar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xatosi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0675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Jo'natish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xatolari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35694" y="6264613"/>
            <a:ext cx="13141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4967629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93779" y="-16027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almashuv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80780" y="6006679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Manba</a:t>
            </a:r>
            <a:r>
              <a:rPr lang="en-US" sz="2000" b="1" dirty="0" smtClean="0"/>
              <a:t>: </a:t>
            </a:r>
            <a:r>
              <a:rPr lang="en-US" sz="2000" b="1" dirty="0" err="1" smtClean="0"/>
              <a:t>Jadval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muallif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tomonidan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adabiy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manbalar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asosida</a:t>
            </a:r>
            <a:r>
              <a:rPr lang="en-US" sz="2000" b="1" dirty="0" smtClean="0"/>
              <a:t>        </a:t>
            </a:r>
            <a:r>
              <a:rPr lang="en-US" sz="2000" b="1" dirty="0" err="1" smtClean="0"/>
              <a:t>yaratilgan</a:t>
            </a:r>
            <a:r>
              <a:rPr lang="en-US" sz="2000" b="1" dirty="0" smtClean="0"/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9">
            <a:extLst>
              <a:ext uri="{FF2B5EF4-FFF2-40B4-BE49-F238E27FC236}">
                <a16:creationId xmlns="" xmlns:a16="http://schemas.microsoft.com/office/drawing/2014/main" id="{467EE424-6D55-68C3-DDA0-14ACA95D97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283272"/>
              </p:ext>
            </p:extLst>
          </p:nvPr>
        </p:nvGraphicFramePr>
        <p:xfrm>
          <a:off x="1069158" y="814970"/>
          <a:ext cx="8164490" cy="5108908"/>
        </p:xfrm>
        <a:graphic>
          <a:graphicData uri="http://schemas.openxmlformats.org/drawingml/2006/table">
            <a:tbl>
              <a:tblPr firstRow="1" firstCol="1" bandCol="1">
                <a:tableStyleId>{93296810-A885-4BE3-A3E7-6D5BEEA58F35}</a:tableStyleId>
              </a:tblPr>
              <a:tblGrid>
                <a:gridCol w="343146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4893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840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To’g’ridan-to’g’ri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konvertatsiya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Neytral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fayl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orqali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bo’lgan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      </a:t>
                      </a:r>
                      <a:r>
                        <a:rPr lang="en-US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konvertorlar</a:t>
                      </a:r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soni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N*N-1</a:t>
                      </a:r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2N</a:t>
                      </a:r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Yangi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tizim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joriy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</a:t>
                      </a:r>
                      <a:r>
                        <a:rPr lang="en-US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etish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Ma’lumotlar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uzatish</a:t>
                      </a:r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en-US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tezligi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Yuqori</a:t>
                      </a:r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Past </a:t>
                      </a:r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28348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Fayllar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hajmi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Past </a:t>
                      </a:r>
                      <a:r>
                        <a:rPr lang="ru-RU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Yuqori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Ma’lumotlar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    </a:t>
                      </a:r>
                      <a:r>
                        <a:rPr lang="en-US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yo’kotish</a:t>
                      </a:r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69157" y="6185647"/>
            <a:ext cx="992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9604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93779" y="-16027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almashuv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5847" y="5237850"/>
            <a:ext cx="85743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Manba</a:t>
            </a:r>
            <a:r>
              <a:rPr lang="en-US" sz="2000" b="1" dirty="0" smtClean="0"/>
              <a:t>: </a:t>
            </a:r>
            <a:r>
              <a:rPr lang="en-US" sz="2000" dirty="0" err="1" smtClean="0"/>
              <a:t>Muallif</a:t>
            </a:r>
            <a:r>
              <a:rPr lang="en-US" sz="2000" dirty="0" smtClean="0"/>
              <a:t>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</a:t>
            </a:r>
            <a:r>
              <a:rPr lang="en-US" sz="2000" dirty="0" err="1" smtClean="0"/>
              <a:t>yaratilgan</a:t>
            </a:r>
            <a:r>
              <a:rPr lang="en-US" sz="2000" dirty="0" smtClean="0"/>
              <a:t>. </a:t>
            </a:r>
            <a:r>
              <a:rPr lang="en-US" sz="2000" dirty="0" err="1" smtClean="0"/>
              <a:t>Asos</a:t>
            </a:r>
            <a:r>
              <a:rPr lang="en-US" sz="2000" dirty="0" smtClean="0"/>
              <a:t>: </a:t>
            </a:r>
            <a:r>
              <a:rPr lang="ru-RU" sz="2000" dirty="0" smtClean="0"/>
              <a:t>Стандарты </a:t>
            </a:r>
            <a:r>
              <a:rPr lang="ru-RU" sz="2000" dirty="0"/>
              <a:t>обмена данными между </a:t>
            </a:r>
            <a:r>
              <a:rPr lang="ru-RU" sz="2000" dirty="0" smtClean="0"/>
              <a:t>системами</a:t>
            </a:r>
            <a:r>
              <a:rPr lang="en-US" sz="2000" dirty="0" smtClean="0"/>
              <a:t>.</a:t>
            </a:r>
            <a:r>
              <a:rPr lang="ru-RU" sz="2000" dirty="0"/>
              <a:t> Рис. </a:t>
            </a:r>
            <a:r>
              <a:rPr lang="ru-RU" sz="2000" dirty="0" smtClean="0"/>
              <a:t>5.1</a:t>
            </a:r>
            <a:r>
              <a:rPr lang="en-US" sz="2000" dirty="0" smtClean="0"/>
              <a:t>. </a:t>
            </a:r>
            <a:r>
              <a:rPr lang="ru-RU" sz="2000" dirty="0" smtClean="0"/>
              <a:t>Методы </a:t>
            </a:r>
            <a:r>
              <a:rPr lang="ru-RU" sz="2000" dirty="0"/>
              <a:t>обмена данными между различными системами</a:t>
            </a:r>
            <a:r>
              <a:rPr lang="en-US" sz="2000" dirty="0" smtClean="0"/>
              <a:t> </a:t>
            </a:r>
            <a:r>
              <a:rPr lang="en-US" sz="2000" dirty="0">
                <a:hlinkClick r:id="rId3"/>
              </a:rPr>
              <a:t>https://studfile.net/preview/16569209/page:6</a:t>
            </a:r>
            <a:r>
              <a:rPr lang="en-US" sz="2000" dirty="0" smtClean="0">
                <a:hlinkClick r:id="rId3"/>
              </a:rPr>
              <a:t>/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10903" y="1043185"/>
            <a:ext cx="93385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1-tizim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69157" y="2038389"/>
            <a:ext cx="933855" cy="369332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2-tizim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128179" y="2038389"/>
            <a:ext cx="93385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n-</a:t>
            </a:r>
            <a:r>
              <a:rPr lang="en-US" dirty="0" err="1"/>
              <a:t>tizim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069157" y="3098001"/>
            <a:ext cx="933855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3-tizim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128179" y="3098001"/>
            <a:ext cx="933855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5-tizim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110902" y="4115372"/>
            <a:ext cx="933855" cy="36933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4-tizim</a:t>
            </a:r>
            <a:endParaRPr lang="ru-RU" dirty="0"/>
          </a:p>
        </p:txBody>
      </p:sp>
      <p:cxnSp>
        <p:nvCxnSpPr>
          <p:cNvPr id="14" name="Прямая со стрелкой 13"/>
          <p:cNvCxnSpPr>
            <a:stCxn id="4" idx="1"/>
            <a:endCxn id="9" idx="0"/>
          </p:cNvCxnSpPr>
          <p:nvPr/>
        </p:nvCxnSpPr>
        <p:spPr>
          <a:xfrm flipH="1">
            <a:off x="1536085" y="1227851"/>
            <a:ext cx="574818" cy="81053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1536084" y="1227851"/>
            <a:ext cx="574818" cy="81053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044757" y="1244450"/>
            <a:ext cx="574819" cy="79393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11" idx="0"/>
          </p:cNvCxnSpPr>
          <p:nvPr/>
        </p:nvCxnSpPr>
        <p:spPr>
          <a:xfrm>
            <a:off x="1536084" y="2425890"/>
            <a:ext cx="1" cy="67211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595105" y="2407721"/>
            <a:ext cx="1" cy="67211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566295" y="3497751"/>
            <a:ext cx="505767" cy="8022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3044757" y="3497751"/>
            <a:ext cx="574819" cy="8022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2044722" y="1439891"/>
            <a:ext cx="467956" cy="190395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004039" y="2216670"/>
            <a:ext cx="519845" cy="185646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2535090" y="1439891"/>
            <a:ext cx="581883" cy="187319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2592935" y="2200188"/>
            <a:ext cx="503182" cy="187294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2027481" y="2259777"/>
            <a:ext cx="1028482" cy="1493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009643" y="3309075"/>
            <a:ext cx="1028482" cy="1493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6086273" y="1172502"/>
            <a:ext cx="93385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1-tizim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5044527" y="2167706"/>
            <a:ext cx="933855" cy="369332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2-tizim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7103549" y="2167706"/>
            <a:ext cx="93385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n-</a:t>
            </a:r>
            <a:r>
              <a:rPr lang="en-US" dirty="0" err="1"/>
              <a:t>tizim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4895954" y="2986691"/>
            <a:ext cx="933855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3-tizim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7103549" y="3227318"/>
            <a:ext cx="933855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5-tizim</a:t>
            </a:r>
            <a:endParaRPr lang="ru-RU" dirty="0"/>
          </a:p>
        </p:txBody>
      </p:sp>
      <p:sp>
        <p:nvSpPr>
          <p:cNvPr id="44" name="TextBox 43"/>
          <p:cNvSpPr txBox="1"/>
          <p:nvPr/>
        </p:nvSpPr>
        <p:spPr>
          <a:xfrm>
            <a:off x="6086272" y="4244689"/>
            <a:ext cx="933855" cy="36933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4-tizim</a:t>
            </a:r>
            <a:endParaRPr lang="ru-RU" dirty="0"/>
          </a:p>
        </p:txBody>
      </p:sp>
      <p:sp>
        <p:nvSpPr>
          <p:cNvPr id="45" name="TextBox 44"/>
          <p:cNvSpPr txBox="1"/>
          <p:nvPr/>
        </p:nvSpPr>
        <p:spPr>
          <a:xfrm>
            <a:off x="6086272" y="2718633"/>
            <a:ext cx="933855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/>
              <a:t>Neytral</a:t>
            </a:r>
            <a:r>
              <a:rPr lang="en-US" dirty="0"/>
              <a:t> </a:t>
            </a:r>
            <a:r>
              <a:rPr lang="en-US" dirty="0" err="1"/>
              <a:t>fayl</a:t>
            </a:r>
            <a:endParaRPr lang="ru-RU" dirty="0"/>
          </a:p>
        </p:txBody>
      </p:sp>
      <p:cxnSp>
        <p:nvCxnSpPr>
          <p:cNvPr id="47" name="Прямая со стрелкой 46"/>
          <p:cNvCxnSpPr>
            <a:endCxn id="45" idx="0"/>
          </p:cNvCxnSpPr>
          <p:nvPr/>
        </p:nvCxnSpPr>
        <p:spPr>
          <a:xfrm>
            <a:off x="6553199" y="1541834"/>
            <a:ext cx="1" cy="1176799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endCxn id="44" idx="0"/>
          </p:cNvCxnSpPr>
          <p:nvPr/>
        </p:nvCxnSpPr>
        <p:spPr>
          <a:xfrm>
            <a:off x="6553199" y="3391910"/>
            <a:ext cx="1" cy="852779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5988257" y="2360197"/>
            <a:ext cx="331478" cy="383579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endCxn id="45" idx="1"/>
          </p:cNvCxnSpPr>
          <p:nvPr/>
        </p:nvCxnSpPr>
        <p:spPr>
          <a:xfrm flipV="1">
            <a:off x="5829809" y="3041799"/>
            <a:ext cx="256463" cy="248385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7026242" y="2537038"/>
            <a:ext cx="544234" cy="491092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7020127" y="3077927"/>
            <a:ext cx="550349" cy="142268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069157" y="6196519"/>
            <a:ext cx="1194804" cy="661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947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50979" y="-92917"/>
            <a:ext cx="5214614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KONVERTERLAR</a:t>
            </a:r>
          </a:p>
          <a:p>
            <a:pPr algn="r"/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91653" y="6067406"/>
            <a:ext cx="7948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Керницкий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Дм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/>
              <a:t>Уникальный конвертер ИНТЕРМЕХ из иностранных CAD в </a:t>
            </a:r>
            <a:r>
              <a:rPr lang="ru-RU" sz="2000" dirty="0" smtClean="0"/>
              <a:t>КОМПАС-3D. </a:t>
            </a:r>
            <a:r>
              <a:rPr lang="en-US" sz="2000" dirty="0">
                <a:hlinkClick r:id="rId3"/>
              </a:rPr>
              <a:t>https://</a:t>
            </a:r>
            <a:r>
              <a:rPr lang="en-US" sz="2000" dirty="0" smtClean="0">
                <a:hlinkClick r:id="rId3"/>
              </a:rPr>
              <a:t>isicad.ru/ru/articles.php?article_num=22750</a:t>
            </a:r>
            <a:r>
              <a:rPr lang="ru-RU" sz="2000" dirty="0" smtClean="0"/>
              <a:t> </a:t>
            </a:r>
            <a:endParaRPr lang="ru-RU" sz="2000" dirty="0"/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E345246-C5F2-6DFE-6C22-FBF70D8B8E26}"/>
              </a:ext>
            </a:extLst>
          </p:cNvPr>
          <p:cNvSpPr txBox="1"/>
          <p:nvPr/>
        </p:nvSpPr>
        <p:spPr>
          <a:xfrm>
            <a:off x="2454220" y="882134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D2173436-C898-2E7C-CFAE-259B08462638}"/>
              </a:ext>
            </a:extLst>
          </p:cNvPr>
          <p:cNvSpPr txBox="1"/>
          <p:nvPr/>
        </p:nvSpPr>
        <p:spPr>
          <a:xfrm>
            <a:off x="968188" y="830413"/>
            <a:ext cx="758757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Har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CAD/SAPR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formatidan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boshqasiga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o'zgartirish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ю</a:t>
            </a:r>
          </a:p>
          <a:p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IMCADconvertor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horijiy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loyihalash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tizimidan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COMPAS-3D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tizimida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to’la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shaqllangan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chizmani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7864" y="4735644"/>
            <a:ext cx="2811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topologiya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988128" y="4719843"/>
            <a:ext cx="2645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qirrali</a:t>
            </a:r>
            <a:r>
              <a:rPr lang="en-US" dirty="0"/>
              <a:t> </a:t>
            </a:r>
            <a:r>
              <a:rPr lang="en-US" dirty="0" err="1"/>
              <a:t>topologiya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68188" y="6149788"/>
            <a:ext cx="86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Результат конвертации чертежа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37"/>
          <a:stretch/>
        </p:blipFill>
        <p:spPr bwMode="auto">
          <a:xfrm>
            <a:off x="1124403" y="2556411"/>
            <a:ext cx="7301385" cy="267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8054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0043" y="18338"/>
            <a:ext cx="634538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NEYTRAL FAYLLAR</a:t>
            </a:r>
          </a:p>
          <a:p>
            <a:pPr algn="r"/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30678" y="5617302"/>
            <a:ext cx="88228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</a:t>
            </a:r>
            <a:r>
              <a:rPr lang="ru-RU" sz="2000" dirty="0"/>
              <a:t>Форматы файлов 3D моделей: типы и характеристики</a:t>
            </a:r>
            <a:r>
              <a:rPr lang="en-US" sz="2000" dirty="0" smtClean="0"/>
              <a:t>. </a:t>
            </a:r>
            <a:r>
              <a:rPr lang="en-US" sz="2000" dirty="0" err="1" smtClean="0"/>
              <a:t>Manba</a:t>
            </a:r>
            <a:r>
              <a:rPr lang="en-US" sz="2000" dirty="0"/>
              <a:t> 1. </a:t>
            </a:r>
            <a:r>
              <a:rPr lang="en-US" sz="2000" dirty="0">
                <a:hlinkClick r:id="rId3"/>
              </a:rPr>
              <a:t>https://</a:t>
            </a:r>
            <a:r>
              <a:rPr lang="en-US" sz="2000" dirty="0" smtClean="0">
                <a:hlinkClick r:id="rId3"/>
              </a:rPr>
              <a:t>cf2.ppt-online.org/files2/slide/d/DTvLoyXQIMSpjA14PiZaOtWwNcm5R3Yh0Gl6VCH8fs/slide-27.jpg</a:t>
            </a:r>
            <a:r>
              <a:rPr lang="en-US" sz="2000" dirty="0" smtClean="0"/>
              <a:t> </a:t>
            </a:r>
            <a:r>
              <a:rPr lang="en-US" sz="2000" dirty="0" err="1" smtClean="0"/>
              <a:t>Manba</a:t>
            </a:r>
            <a:r>
              <a:rPr lang="en-US" sz="2000" dirty="0" smtClean="0"/>
              <a:t> 2: </a:t>
            </a:r>
            <a:r>
              <a:rPr lang="en-US" sz="2000" dirty="0" smtClean="0">
                <a:hlinkClick r:id="rId4"/>
              </a:rPr>
              <a:t>https</a:t>
            </a:r>
            <a:r>
              <a:rPr lang="en-US" sz="2000" dirty="0">
                <a:hlinkClick r:id="rId4"/>
              </a:rPr>
              <a:t>://3dradar.ru/post/54889/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8198C14-C713-E13E-6BEB-C8231BB0876D}"/>
              </a:ext>
            </a:extLst>
          </p:cNvPr>
          <p:cNvSpPr txBox="1"/>
          <p:nvPr/>
        </p:nvSpPr>
        <p:spPr>
          <a:xfrm>
            <a:off x="1070043" y="1136372"/>
            <a:ext cx="715955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kodlashning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universal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tavsiflanadi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topologiyasi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parametrlashda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saqlashga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bermaydi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Picture 2" descr="http://www10.mcadcafe.com/blogs/re-use-your-cad/files/2014/05/Native-CAD-to-Neutral-CAD-Workflow.png">
            <a:extLst>
              <a:ext uri="{FF2B5EF4-FFF2-40B4-BE49-F238E27FC236}">
                <a16:creationId xmlns="" xmlns:a16="http://schemas.microsoft.com/office/drawing/2014/main" id="{838F77A4-0E8F-427E-74C0-3C4D3A159D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r="19424"/>
          <a:stretch/>
        </p:blipFill>
        <p:spPr bwMode="auto">
          <a:xfrm>
            <a:off x="3380066" y="3146958"/>
            <a:ext cx="2623422" cy="238264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108970" y="3197112"/>
            <a:ext cx="1400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CAD/SAPR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6" t="7529" r="5201" b="7697"/>
          <a:stretch/>
        </p:blipFill>
        <p:spPr>
          <a:xfrm>
            <a:off x="9066179" y="2952254"/>
            <a:ext cx="2558375" cy="24805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06230" y="5680953"/>
            <a:ext cx="924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929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DXF FORMATI</a:t>
            </a:r>
          </a:p>
          <a:p>
            <a:pPr algn="r"/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47762" y="6150114"/>
            <a:ext cx="92746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Manba</a:t>
            </a:r>
            <a:r>
              <a:rPr lang="en-US" sz="2000" b="1" dirty="0" smtClean="0"/>
              <a:t>: </a:t>
            </a:r>
            <a:r>
              <a:rPr lang="en-US" sz="2000" dirty="0"/>
              <a:t>.DXF File </a:t>
            </a:r>
            <a:r>
              <a:rPr lang="en-US" sz="2000" dirty="0" smtClean="0"/>
              <a:t>Extension. Drawing </a:t>
            </a:r>
            <a:r>
              <a:rPr lang="en-US" sz="2000" dirty="0"/>
              <a:t>Exchange Format File. </a:t>
            </a:r>
            <a:r>
              <a:rPr lang="en-US" sz="2000" dirty="0">
                <a:hlinkClick r:id="rId3"/>
              </a:rPr>
              <a:t>https://</a:t>
            </a:r>
            <a:r>
              <a:rPr lang="en-US" sz="2000" dirty="0" smtClean="0">
                <a:hlinkClick r:id="rId3"/>
              </a:rPr>
              <a:t>fileinfo.com/extension/dxf?ref=driverlayer.com</a:t>
            </a:r>
            <a:r>
              <a:rPr lang="en-US" sz="2000" dirty="0" smtClean="0"/>
              <a:t> </a:t>
            </a:r>
            <a:r>
              <a:rPr lang="en-US" sz="2000" dirty="0" smtClean="0">
                <a:hlinkClick r:id="rId4"/>
              </a:rPr>
              <a:t>https</a:t>
            </a:r>
            <a:r>
              <a:rPr lang="en-US" sz="2000" dirty="0">
                <a:hlinkClick r:id="rId4"/>
              </a:rPr>
              <a:t>://</a:t>
            </a:r>
            <a:r>
              <a:rPr lang="en-US" sz="2000" dirty="0" smtClean="0">
                <a:hlinkClick r:id="rId4"/>
              </a:rPr>
              <a:t>fileinfo.com/img/ss/xl/dxf_257.jpg</a:t>
            </a:r>
            <a:r>
              <a:rPr lang="en-US" sz="2000" dirty="0" smtClean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8198C14-C713-E13E-6BEB-C8231BB0876D}"/>
              </a:ext>
            </a:extLst>
          </p:cNvPr>
          <p:cNvSpPr txBox="1"/>
          <p:nvPr/>
        </p:nvSpPr>
        <p:spPr>
          <a:xfrm>
            <a:off x="1021404" y="923330"/>
            <a:ext cx="773349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AxDXF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formati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(Drawing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eXchange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Format)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chizmalarni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almashish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format, universal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usulida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kodlashadi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topologiyasi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parametrlash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bo’yicha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saqlashga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bermaydi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DXF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o’zgartirish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tizimlarda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1982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xususiy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Dwg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ga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muqobil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AutoCAD 1.0                   import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504" y="3600985"/>
            <a:ext cx="3978713" cy="24788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21404" y="6079786"/>
            <a:ext cx="923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4776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DXF FAYL</a:t>
            </a:r>
          </a:p>
          <a:p>
            <a:pPr algn="r"/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51301" y="5629952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DXL files.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https://www.adobe.com/creativecloud/file-types/image/vector/dxf-file.html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30946" y="845189"/>
            <a:ext cx="61052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8198C14-C713-E13E-6BEB-C8231BB0876D}"/>
              </a:ext>
            </a:extLst>
          </p:cNvPr>
          <p:cNvSpPr txBox="1"/>
          <p:nvPr/>
        </p:nvSpPr>
        <p:spPr>
          <a:xfrm>
            <a:off x="980137" y="1016000"/>
            <a:ext cx="648097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bo'limdan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ASCII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fayli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sarlavha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atrof-muhit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tavsifi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qatlamlar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uslublar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haqidagi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blok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guruhlari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element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element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oxiri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649" y="3658648"/>
            <a:ext cx="2943532" cy="19623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0315" y="5778230"/>
            <a:ext cx="729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7147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617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KONVERSIYA MUAMMOLARI</a:t>
            </a:r>
            <a:r>
              <a:rPr lang="en-US" alt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2" descr="http://isicad.ru/uploads/img/1273_ascon_ris_3.jpg">
            <a:extLst>
              <a:ext uri="{FF2B5EF4-FFF2-40B4-BE49-F238E27FC236}">
                <a16:creationId xmlns="" xmlns:a16="http://schemas.microsoft.com/office/drawing/2014/main" id="{9E2AA29C-47E7-0F8B-C016-6CA67F2FC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1521" y="1265541"/>
            <a:ext cx="3172244" cy="2116861"/>
          </a:xfrm>
          <a:prstGeom prst="rect">
            <a:avLst/>
          </a:prstGeom>
          <a:noFill/>
        </p:spPr>
      </p:pic>
      <p:pic>
        <p:nvPicPr>
          <p:cNvPr id="10" name="Picture 4" descr="http://isicad.ru/uploads/img/1274_ascon_ris_4.jpg">
            <a:extLst>
              <a:ext uri="{FF2B5EF4-FFF2-40B4-BE49-F238E27FC236}">
                <a16:creationId xmlns="" xmlns:a16="http://schemas.microsoft.com/office/drawing/2014/main" id="{177550E8-514F-4870-3F07-F9EDDB790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75996" y="4061536"/>
            <a:ext cx="3250089" cy="1893064"/>
          </a:xfrm>
          <a:prstGeom prst="rect">
            <a:avLst/>
          </a:prstGeom>
          <a:noFill/>
        </p:spPr>
      </p:pic>
      <p:pic>
        <p:nvPicPr>
          <p:cNvPr id="11" name="Picture 8" descr="http://isicad.ru/uploads/img/1280_ascon_ris_10.jpg">
            <a:extLst>
              <a:ext uri="{FF2B5EF4-FFF2-40B4-BE49-F238E27FC236}">
                <a16:creationId xmlns="" xmlns:a16="http://schemas.microsoft.com/office/drawing/2014/main" id="{EA1EE935-7E2C-498D-6B43-F591AFC26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65873" y="1396907"/>
            <a:ext cx="3335108" cy="1931520"/>
          </a:xfrm>
          <a:prstGeom prst="rect">
            <a:avLst/>
          </a:prstGeom>
          <a:noFill/>
        </p:spPr>
      </p:pic>
      <p:pic>
        <p:nvPicPr>
          <p:cNvPr id="12" name="Picture 6" descr="http://isicad.ru/uploads/img/1276_ascon_ris_6.jpg">
            <a:extLst>
              <a:ext uri="{FF2B5EF4-FFF2-40B4-BE49-F238E27FC236}">
                <a16:creationId xmlns="" xmlns:a16="http://schemas.microsoft.com/office/drawing/2014/main" id="{CF3F1145-829F-53DF-9FA4-8B84F1556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65873" y="3962808"/>
            <a:ext cx="3335108" cy="1931520"/>
          </a:xfrm>
          <a:prstGeom prst="rect">
            <a:avLst/>
          </a:prstGeom>
          <a:noFill/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377E4F4-4132-3E7E-7B02-886C4328A5B9}"/>
              </a:ext>
            </a:extLst>
          </p:cNvPr>
          <p:cNvSpPr txBox="1"/>
          <p:nvPr/>
        </p:nvSpPr>
        <p:spPr>
          <a:xfrm>
            <a:off x="1646382" y="879536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Оригинал КОМПАС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2844801-EA44-FDDB-4FE5-BC0C4E1836DE}"/>
              </a:ext>
            </a:extLst>
          </p:cNvPr>
          <p:cNvSpPr txBox="1"/>
          <p:nvPr/>
        </p:nvSpPr>
        <p:spPr>
          <a:xfrm>
            <a:off x="5291281" y="896209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IGES to Inventor</a:t>
            </a:r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1789296" y="3593476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DXF to </a:t>
            </a:r>
            <a:r>
              <a:rPr lang="ru-RU" dirty="0"/>
              <a:t>КОМПАС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5309291" y="3544620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DXF to SolidWorks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653677" y="6060879"/>
            <a:ext cx="7869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тандарты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обмена данными между системами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 https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://ppt-online.org/158964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78541" y="6176682"/>
            <a:ext cx="775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2" descr="http://isicad.ru/uploads/img/1273_ascon_ris_3.jpg">
            <a:extLst>
              <a:ext uri="{FF2B5EF4-FFF2-40B4-BE49-F238E27FC236}">
                <a16:creationId xmlns="" xmlns:a16="http://schemas.microsoft.com/office/drawing/2014/main" id="{9E2AA29C-47E7-0F8B-C016-6CA67F2FC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5996" y="1265541"/>
            <a:ext cx="3172244" cy="21168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92983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VAZIFA</a:t>
            </a: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69856" y="891116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145B28B-7A80-437B-7921-A27044D3020D}"/>
              </a:ext>
            </a:extLst>
          </p:cNvPr>
          <p:cNvSpPr txBox="1"/>
          <p:nvPr/>
        </p:nvSpPr>
        <p:spPr>
          <a:xfrm>
            <a:off x="1131619" y="849903"/>
            <a:ext cx="61089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Draft.dxf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buzilishini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ko’rinish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8C09F28E-37A6-DD14-7434-3AD6B8410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2117" y="1532965"/>
            <a:ext cx="6407975" cy="457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50C16059-FE7D-DC69-F2A9-52A1D8783CE2}"/>
              </a:ext>
            </a:extLst>
          </p:cNvPr>
          <p:cNvSpPr txBox="1"/>
          <p:nvPr/>
        </p:nvSpPr>
        <p:spPr>
          <a:xfrm>
            <a:off x="2073661" y="6142111"/>
            <a:ext cx="7587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https://wiki.freecad.org/Draft_DXF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1677" y="6212984"/>
            <a:ext cx="1061984" cy="645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5576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</a:t>
            </a:r>
            <a:r>
              <a:rPr lang="en-US" altLang="en-US" sz="2800" b="1" dirty="0" smtClean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 - A</a:t>
            </a:r>
            <a:endParaRPr lang="en-US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69856" y="891116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145B28B-7A80-437B-7921-A27044D3020D}"/>
              </a:ext>
            </a:extLst>
          </p:cNvPr>
          <p:cNvSpPr txBox="1"/>
          <p:nvPr/>
        </p:nvSpPr>
        <p:spPr>
          <a:xfrm>
            <a:off x="1154348" y="931865"/>
            <a:ext cx="72097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Draft.dxf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buzilishini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chizmaning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A- chap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8C09F28E-37A6-DD14-7434-3AD6B8410C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t="6860" r="47196" b="10043"/>
          <a:stretch/>
        </p:blipFill>
        <p:spPr bwMode="auto">
          <a:xfrm>
            <a:off x="1011677" y="1639751"/>
            <a:ext cx="4017523" cy="4513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50C16059-FE7D-DC69-F2A9-52A1D8783CE2}"/>
              </a:ext>
            </a:extLst>
          </p:cNvPr>
          <p:cNvSpPr txBox="1"/>
          <p:nvPr/>
        </p:nvSpPr>
        <p:spPr>
          <a:xfrm>
            <a:off x="2073661" y="6142111"/>
            <a:ext cx="7587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https://wiki.freecad.org/Draft_DXF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1677" y="6212984"/>
            <a:ext cx="1184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28-1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224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</a:t>
            </a:r>
            <a:r>
              <a:rPr lang="en-US" altLang="en-US" sz="2800" b="1" dirty="0" smtClean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 - B</a:t>
            </a:r>
            <a:endParaRPr lang="en-US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69856" y="891116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145B28B-7A80-437B-7921-A27044D3020D}"/>
              </a:ext>
            </a:extLst>
          </p:cNvPr>
          <p:cNvSpPr txBox="1"/>
          <p:nvPr/>
        </p:nvSpPr>
        <p:spPr>
          <a:xfrm>
            <a:off x="1154348" y="931865"/>
            <a:ext cx="687802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Draft.dxf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buzilishini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chizmaning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8C09F28E-37A6-DD14-7434-3AD6B8410C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53224" t="6467" r="1868"/>
          <a:stretch/>
        </p:blipFill>
        <p:spPr bwMode="auto">
          <a:xfrm>
            <a:off x="1601003" y="1787202"/>
            <a:ext cx="2877670" cy="4278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50C16059-FE7D-DC69-F2A9-52A1D8783CE2}"/>
              </a:ext>
            </a:extLst>
          </p:cNvPr>
          <p:cNvSpPr txBox="1"/>
          <p:nvPr/>
        </p:nvSpPr>
        <p:spPr>
          <a:xfrm>
            <a:off x="2073661" y="6142111"/>
            <a:ext cx="7587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https://wiki.freecad.org/Draft_DXF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1676" y="6212984"/>
            <a:ext cx="12026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28-2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9390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</a:t>
            </a:r>
            <a:r>
              <a:rPr lang="en-US" altLang="en-US" sz="2800" b="1" dirty="0" smtClean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 B1</a:t>
            </a:r>
            <a:endParaRPr lang="en-US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69856" y="891116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145B28B-7A80-437B-7921-A27044D3020D}"/>
              </a:ext>
            </a:extLst>
          </p:cNvPr>
          <p:cNvSpPr txBox="1"/>
          <p:nvPr/>
        </p:nvSpPr>
        <p:spPr>
          <a:xfrm>
            <a:off x="1154349" y="931865"/>
            <a:ext cx="61089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Draft.dxf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buzilishini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8C09F28E-37A6-DD14-7434-3AD6B8410C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53224" t="6467" r="1868" b="37859"/>
          <a:stretch/>
        </p:blipFill>
        <p:spPr bwMode="auto">
          <a:xfrm>
            <a:off x="1601002" y="1586128"/>
            <a:ext cx="4630189" cy="409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50C16059-FE7D-DC69-F2A9-52A1D8783CE2}"/>
              </a:ext>
            </a:extLst>
          </p:cNvPr>
          <p:cNvSpPr txBox="1"/>
          <p:nvPr/>
        </p:nvSpPr>
        <p:spPr>
          <a:xfrm>
            <a:off x="2073661" y="6142111"/>
            <a:ext cx="7587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https://wiki.freecad.org/Draft_DXF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1676" y="6212984"/>
            <a:ext cx="1148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28-3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3303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</a:t>
            </a:r>
            <a:r>
              <a:rPr lang="en-US" altLang="en-US" sz="2800" b="1" dirty="0" smtClean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 B2</a:t>
            </a:r>
            <a:endParaRPr lang="en-US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69856" y="891116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145B28B-7A80-437B-7921-A27044D3020D}"/>
              </a:ext>
            </a:extLst>
          </p:cNvPr>
          <p:cNvSpPr txBox="1"/>
          <p:nvPr/>
        </p:nvSpPr>
        <p:spPr>
          <a:xfrm>
            <a:off x="1154349" y="931865"/>
            <a:ext cx="61089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Draft.dxf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buzilishini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baholang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8C09F28E-37A6-DD14-7434-3AD6B8410C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53224" t="61750" r="1868" b="2820"/>
          <a:stretch/>
        </p:blipFill>
        <p:spPr bwMode="auto">
          <a:xfrm>
            <a:off x="1233522" y="1639751"/>
            <a:ext cx="7284974" cy="4102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50C16059-FE7D-DC69-F2A9-52A1D8783CE2}"/>
              </a:ext>
            </a:extLst>
          </p:cNvPr>
          <p:cNvSpPr txBox="1"/>
          <p:nvPr/>
        </p:nvSpPr>
        <p:spPr>
          <a:xfrm>
            <a:off x="2073661" y="6142111"/>
            <a:ext cx="7587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https://wiki.freecad.org/Draft_DXF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1676" y="6212984"/>
            <a:ext cx="1148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28-4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0277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3D GEOMETRIYANI UZATISH</a:t>
            </a: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69856" y="891116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F3CF2ED-0AAC-5485-64F2-9114339777C2}"/>
              </a:ext>
            </a:extLst>
          </p:cNvPr>
          <p:cNvSpPr txBox="1"/>
          <p:nvPr/>
        </p:nvSpPr>
        <p:spPr>
          <a:xfrm>
            <a:off x="1741157" y="5426368"/>
            <a:ext cx="88774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Rasm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chiqilgan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Николаев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А. В.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 др. Разработка системы автоматизированной передачи данных  между системами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Unigraphics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NX4 и CATIA v5 с сохранением дерева построения // Вестник СГАУ. 2009. №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364" y="2559964"/>
            <a:ext cx="1797486" cy="11410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64" y="2334640"/>
            <a:ext cx="1554703" cy="94142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52964" y="3262666"/>
            <a:ext cx="1352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Loyihalash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64" y="839469"/>
            <a:ext cx="1783706" cy="9165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577" t="-1368" r="-8518" b="51289"/>
          <a:stretch/>
        </p:blipFill>
        <p:spPr>
          <a:xfrm>
            <a:off x="3092178" y="796304"/>
            <a:ext cx="1635466" cy="94723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84525" y="1756019"/>
            <a:ext cx="1352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Yig’uv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412057" y="1744718"/>
            <a:ext cx="1352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Uskunalar</a:t>
            </a:r>
            <a:r>
              <a:rPr lang="ru-RU" dirty="0"/>
              <a:t> 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412057" y="1740929"/>
            <a:ext cx="1352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Uskunalar</a:t>
            </a:r>
            <a:r>
              <a:rPr lang="ru-RU" dirty="0"/>
              <a:t> 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179384" y="1760740"/>
            <a:ext cx="190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Yuzaki</a:t>
            </a:r>
            <a:r>
              <a:rPr lang="en-US" dirty="0"/>
              <a:t> model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065" y="878527"/>
            <a:ext cx="2170636" cy="9246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418" y="2339554"/>
            <a:ext cx="2005145" cy="111996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327247" y="3394460"/>
            <a:ext cx="190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Chidamlilik</a:t>
            </a:r>
            <a:r>
              <a:rPr lang="en-US" dirty="0"/>
              <a:t> </a:t>
            </a:r>
            <a:r>
              <a:rPr lang="en-US" dirty="0" err="1"/>
              <a:t>tahlil</a:t>
            </a:r>
            <a:endParaRPr lang="ru-RU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9" t="7161" r="6606" b="32821"/>
          <a:stretch/>
        </p:blipFill>
        <p:spPr>
          <a:xfrm>
            <a:off x="5202422" y="3995838"/>
            <a:ext cx="2048647" cy="120623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327246" y="3392712"/>
            <a:ext cx="190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Chidamlilik</a:t>
            </a:r>
            <a:r>
              <a:rPr lang="en-US" dirty="0"/>
              <a:t> </a:t>
            </a:r>
            <a:r>
              <a:rPr lang="en-US" dirty="0" err="1"/>
              <a:t>tahlil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5225418" y="5019185"/>
            <a:ext cx="190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O’lchov</a:t>
            </a:r>
            <a:r>
              <a:rPr lang="en-US" dirty="0"/>
              <a:t> </a:t>
            </a:r>
            <a:r>
              <a:rPr lang="en-US" dirty="0" err="1"/>
              <a:t>tahlili</a:t>
            </a:r>
            <a:endParaRPr lang="ru-RU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090" y="3977496"/>
            <a:ext cx="1790975" cy="104168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090364" y="5024798"/>
            <a:ext cx="1989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Kinematika</a:t>
            </a:r>
            <a:r>
              <a:rPr lang="en-US" dirty="0"/>
              <a:t> </a:t>
            </a:r>
            <a:r>
              <a:rPr lang="en-US" dirty="0" err="1"/>
              <a:t>tahlili</a:t>
            </a:r>
            <a:endParaRPr lang="ru-RU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6" y="3977496"/>
            <a:ext cx="1777542" cy="109387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075601" y="5017403"/>
            <a:ext cx="190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endParaRPr lang="ru-RU" dirty="0"/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2495560" y="1756019"/>
            <a:ext cx="629711" cy="81477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2604812" y="2942888"/>
            <a:ext cx="488407" cy="8127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4380669" y="3690150"/>
            <a:ext cx="1168199" cy="506965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2604812" y="2942876"/>
            <a:ext cx="488407" cy="8127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4859344" y="3036003"/>
            <a:ext cx="366073" cy="1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3909911" y="2046709"/>
            <a:ext cx="33478" cy="493137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H="1">
            <a:off x="4838133" y="1625912"/>
            <a:ext cx="489113" cy="922314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>
            <a:off x="3833938" y="3678432"/>
            <a:ext cx="86352" cy="346811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>
            <a:off x="2417399" y="3652146"/>
            <a:ext cx="661831" cy="293613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052963" y="5853953"/>
            <a:ext cx="739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1237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0"/>
            <a:ext cx="7297271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ru-RU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STL, STP, OBJ and IGS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1042388" y="954107"/>
            <a:ext cx="7312718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STL - 3D chop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tarqalgan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format. Format model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uchburchaklardan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                      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format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saqlashda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tejakor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dasturiga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import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chop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spcAft>
                <a:spcPts val="12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STP-STP (.step)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dizaynlar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model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STEP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murakkabroq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-da, u STL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ko'proq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ma'lumotni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eksport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qilinganidan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tahrirlash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ta'mirlash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osonroq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STEP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ko'pincha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almashish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chunki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neytral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ta'kidlash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qanchalik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IGES Drawing. </a:t>
            </a:r>
            <a:r>
              <a:rPr lang="en-US" sz="2000" dirty="0">
                <a:hlinkClick r:id="rId3"/>
              </a:rPr>
              <a:t>https://hlhrapid.com/blog/3d-file-formats-to-use-for-manufacturing/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4"/>
          <a:srcRect l="23249" t="45508" r="48851" b="43288"/>
          <a:stretch/>
        </p:blipFill>
        <p:spPr bwMode="auto">
          <a:xfrm>
            <a:off x="2224162" y="4993341"/>
            <a:ext cx="4408805" cy="9959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54351" y="6180891"/>
            <a:ext cx="739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2033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0"/>
            <a:ext cx="7297271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ru-RU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STL, STP, OBJ and IGS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997564" y="1025824"/>
            <a:ext cx="743822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OBJ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o'xshash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farq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shundaki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OBJ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rang,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to'qima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tekstura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saqlashi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                Ammo, rang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tekstura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saqlanadi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murakkablikni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oshirishi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Aft>
                <a:spcPts val="12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IGS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STP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o'xshash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Ikkala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IGS (.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iges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STP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STL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OBJ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batafsilroq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ammo, IGES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hajmi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jihatidan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kattaroqdir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Aft>
                <a:spcPts val="1200"/>
              </a:spcAft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agar SAPR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dizaynini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pochta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yuborish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STP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ko'pincha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biriktirma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hajmini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kamaytirishga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729062" y="5190969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STL, STP, OBJ and IGS file formats explained.  </a:t>
            </a:r>
            <a:r>
              <a:rPr lang="en-US" sz="2000" dirty="0"/>
              <a:t>https://hlhrapid.com/blog/3d-file-formats-to-use-for-manufacturing/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9226" y="5924145"/>
            <a:ext cx="768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3924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ru-RU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FORMATI</a:t>
            </a:r>
            <a:endParaRPr lang="ru-RU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1024457" y="892552"/>
            <a:ext cx="725893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ts val="1200"/>
              </a:spcAft>
            </a:pP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Windows-da Autodesk Fusion 360 (Windows),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ideaMK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IGSViewer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(Windows)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Cadsofttools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ABViewer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(Windows)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ochilishi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altLang="en-US" sz="20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ts val="1200"/>
              </a:spcAft>
            </a:pP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ShareCAD.org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CADEX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CADExchanger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Cloud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veb-brauzerda</a:t>
            </a:r>
            <a:r>
              <a:rPr lang="ru-RU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 IGES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fayllarini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yuklab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ko'ring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eaLnBrk="0" fontAlgn="base" latinLnBrk="0" hangingPunct="0">
              <a:spcBef>
                <a:spcPct val="0"/>
              </a:spcBef>
              <a:spcAft>
                <a:spcPts val="1200"/>
              </a:spcAft>
            </a:pP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fayllari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CAD/SAPR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ochilsa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muharriri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chunki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saqlanadi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Biroq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tafsilotning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tasviri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ko'rsatiladi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IGES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fayllaridagi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ko'rish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Microsoft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Wordpad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(Windows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Apple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TextEdit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macOS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STL, STP, OBJ and IGS file formats explained.  </a:t>
            </a:r>
            <a:r>
              <a:rPr lang="en-US" sz="2000" dirty="0"/>
              <a:t>https://hlhrapid.com/blog/3d-file-formats-to-use-for-manufacturing/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1507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91997"/>
            <a:ext cx="6345382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ru-RU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FORMATI</a:t>
            </a:r>
            <a:endParaRPr lang="ru-RU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89399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724293" y="6122931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IGES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vs STEP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https://transmagic.com/iges-vs-step/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95082" y="1317763"/>
            <a:ext cx="3137647" cy="144655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Tabiiy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CAD/KLT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Shaqli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CATIA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CATProduct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CATPart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CGR),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UG&amp;NX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Pro/E &amp;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Creo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prt,asm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SolidEdge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asm,par,psm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Inventor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(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jam,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ipt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SolisWorks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sldasm,sldpr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AutoCad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dwd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dxf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38918" y="1719336"/>
            <a:ext cx="1075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yahshi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57400" y="874492"/>
            <a:ext cx="1075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87264" y="874492"/>
            <a:ext cx="1769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Joylanish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95081" y="3037986"/>
            <a:ext cx="3074893" cy="8002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Kernel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ACIS (sat),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Parasolid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x_t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JT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                   SMS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sms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iwp,iwb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32729" y="3260979"/>
            <a:ext cx="1344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Yahshiroq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20871" y="1361630"/>
            <a:ext cx="3137647" cy="144655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Tabiiy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CAD/KLT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Shaqli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CATIA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CATProduct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CATPart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CGR),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UG&amp;NX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Pro/E &amp;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Creo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prt,asm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SolidEdge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asm,par,psm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Inventor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(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jam,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ipt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SolisWorks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sldasm,sldpr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AutoCad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dwd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dxf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20871" y="3058293"/>
            <a:ext cx="3074893" cy="8002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Kernel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ACIS (sat),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Parasolid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x_t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JT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jt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),                    SMS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sms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iwp,iwb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95081" y="5100986"/>
            <a:ext cx="3074893" cy="5847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IGES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iges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23229" y="4282011"/>
            <a:ext cx="1075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Yahshi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95081" y="4181677"/>
            <a:ext cx="3074893" cy="5847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stp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step)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20870" y="4199902"/>
            <a:ext cx="3074893" cy="5847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stp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step)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95082" y="4183559"/>
            <a:ext cx="3074893" cy="5847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stp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step)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95082" y="4181923"/>
            <a:ext cx="3074893" cy="5847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stp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step)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17627" y="5169777"/>
            <a:ext cx="1075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Bo’ladi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20869" y="5169777"/>
            <a:ext cx="3074893" cy="5847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IGES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iges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5081" y="6199802"/>
            <a:ext cx="72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33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8285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ru-RU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FORMATI</a:t>
            </a:r>
            <a:endParaRPr lang="ru-RU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1060315" y="988392"/>
            <a:ext cx="7924505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(Initial Graphics Exchange Specification) SAPR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oʻrtasida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maʼlumotlar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almashinuvi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birinchi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formatdir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1981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Uchta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ko'rinishi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qo'llab-quvvatlanadi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ASCII (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80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siqilgan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ASCII,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ikkilik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eaLnBrk="0" fontAlgn="base" latinLnBrk="0" hangingPunct="0">
              <a:spcBef>
                <a:spcPts val="1200"/>
              </a:spcBef>
              <a:spcAft>
                <a:spcPct val="0"/>
              </a:spcAft>
            </a:pP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SAPR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jumladan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Autodesk Fusion 360, SAPR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SAPR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Almashinuvchisi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Dassault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Systemes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CATIA, IGES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fayllarini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formatlarga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o'zgartirishi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en-US" sz="20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85838"/>
            <a:r>
              <a:rPr lang="en-US" sz="2000" b="1" dirty="0">
                <a:hlinkClick r:id="rId3"/>
              </a:rPr>
              <a:t>.STP</a:t>
            </a:r>
            <a:r>
              <a:rPr lang="en-US" sz="2000" dirty="0"/>
              <a:t>, </a:t>
            </a:r>
            <a:r>
              <a:rPr lang="en-US" sz="2000" b="1" dirty="0">
                <a:hlinkClick r:id="rId4"/>
              </a:rPr>
              <a:t>.STEP</a:t>
            </a:r>
            <a:r>
              <a:rPr lang="en-US" sz="2000" dirty="0"/>
              <a:t> - STEP 3D Model</a:t>
            </a:r>
          </a:p>
          <a:p>
            <a:pPr marL="985838"/>
            <a:r>
              <a:rPr lang="en-US" sz="2000" b="1" dirty="0">
                <a:hlinkClick r:id="rId5"/>
              </a:rPr>
              <a:t>.STL</a:t>
            </a:r>
            <a:r>
              <a:rPr lang="en-US" sz="2000" dirty="0"/>
              <a:t> - </a:t>
            </a:r>
            <a:r>
              <a:rPr lang="en-US" sz="2000" dirty="0" err="1"/>
              <a:t>Stereolithography</a:t>
            </a:r>
            <a:r>
              <a:rPr lang="en-US" sz="2000" dirty="0"/>
              <a:t> File</a:t>
            </a:r>
          </a:p>
          <a:p>
            <a:pPr marL="985838"/>
            <a:r>
              <a:rPr lang="en-US" sz="2000" b="1" dirty="0">
                <a:hlinkClick r:id="rId6"/>
              </a:rPr>
              <a:t>.F3D</a:t>
            </a:r>
            <a:r>
              <a:rPr lang="en-US" sz="2000" dirty="0"/>
              <a:t> - Fusion 360 Archive</a:t>
            </a:r>
          </a:p>
          <a:p>
            <a:pPr marL="985838"/>
            <a:r>
              <a:rPr lang="en-US" sz="2000" b="1" dirty="0">
                <a:hlinkClick r:id="rId7"/>
              </a:rPr>
              <a:t>.3MF</a:t>
            </a:r>
            <a:r>
              <a:rPr lang="en-US" sz="2000" dirty="0"/>
              <a:t> - 3D Manufacturing File</a:t>
            </a:r>
          </a:p>
          <a:p>
            <a:pPr marL="985838"/>
            <a:r>
              <a:rPr lang="en-US" sz="2000" b="1" dirty="0">
                <a:hlinkClick r:id="rId8"/>
              </a:rPr>
              <a:t>.IPT</a:t>
            </a:r>
            <a:r>
              <a:rPr lang="en-US" sz="2000" dirty="0"/>
              <a:t> - Inventor Part</a:t>
            </a:r>
          </a:p>
          <a:p>
            <a:pPr marL="985838"/>
            <a:r>
              <a:rPr lang="en-US" sz="2000" b="1" dirty="0">
                <a:hlinkClick r:id="rId9"/>
              </a:rPr>
              <a:t>.IAM</a:t>
            </a:r>
            <a:r>
              <a:rPr lang="en-US" sz="2000" dirty="0"/>
              <a:t> - Inventor Assembly</a:t>
            </a:r>
            <a:r>
              <a:rPr lang="ru-RU" sz="2000" dirty="0"/>
              <a:t>.</a:t>
            </a:r>
            <a:endParaRPr lang="en-US" altLang="en-US" sz="20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2073661" y="5851262"/>
            <a:ext cx="7587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IGES Drawing. </a:t>
            </a:r>
            <a:r>
              <a:rPr lang="en-US" sz="2000" dirty="0">
                <a:hlinkClick r:id="rId10"/>
              </a:rPr>
              <a:t>https://fileinfo.com/extension/iges</a:t>
            </a:r>
            <a:r>
              <a:rPr lang="ru-RU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28409" y="5851262"/>
            <a:ext cx="885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34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7749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FAYL TUZILISHI</a:t>
            </a:r>
            <a:endParaRPr lang="ru-RU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1057834" y="864619"/>
            <a:ext cx="743174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Olti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bo'limdan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nn-NO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Bayroq – siqilgan ASCII (c) va ikkilik (b) formatlar-dagi identifikator</a:t>
            </a: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Boshlash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protsessor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tavsifi</a:t>
            </a:r>
            <a:endParaRPr lang="nn-NO" altLang="en-US" sz="2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-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faylni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talqin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birliklari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raqamlar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nn-NO" altLang="en-US" sz="2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Katalogga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raqamlangan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ro'yxati</a:t>
            </a:r>
            <a:endParaRPr lang="nn-NO" altLang="en-US" sz="2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elementni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tavsiflovchi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endParaRPr lang="nn-NO" altLang="en-US" sz="2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Tugatish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bo'limdagi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yozuvlar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sonini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en-US" altLang="en-US" sz="2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685365" y="6150114"/>
            <a:ext cx="805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</a:t>
            </a:r>
            <a:r>
              <a:rPr lang="en-US" sz="2000" b="1" dirty="0" err="1"/>
              <a:t>Manba</a:t>
            </a:r>
            <a:r>
              <a:rPr lang="en-US" sz="2000" b="1" dirty="0"/>
              <a:t>: </a:t>
            </a:r>
            <a:r>
              <a:rPr lang="en-US" sz="2000" dirty="0"/>
              <a:t>IGES vs STEP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https://transmagic.com/iges-vs-step/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8332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</a:t>
            </a:r>
            <a:r>
              <a:rPr lang="en-US" altLang="en-US" sz="2800" b="1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fayliga</a:t>
            </a: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endParaRPr lang="en-US" altLang="en-US" sz="28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933344" y="5750922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Muallif</a:t>
            </a:r>
            <a:r>
              <a:rPr lang="en-US" sz="2000" dirty="0" smtClean="0"/>
              <a:t>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</a:t>
            </a:r>
            <a:r>
              <a:rPr lang="en-US" sz="2000" dirty="0" err="1" smtClean="0"/>
              <a:t>tuzilgan</a:t>
            </a:r>
            <a:r>
              <a:rPr lang="en-US" sz="2000" dirty="0" smtClean="0"/>
              <a:t>. </a:t>
            </a:r>
            <a:r>
              <a:rPr lang="en-US" sz="2000" dirty="0" err="1" smtClean="0"/>
              <a:t>Adabiy</a:t>
            </a:r>
            <a:r>
              <a:rPr lang="en-US" sz="2000" dirty="0" smtClean="0"/>
              <a:t> </a:t>
            </a:r>
            <a:r>
              <a:rPr lang="en-US" sz="2000" dirty="0" err="1" smtClean="0"/>
              <a:t>manba</a:t>
            </a:r>
            <a:r>
              <a:rPr lang="en-US" sz="2000" dirty="0" smtClean="0"/>
              <a:t>: IGES</a:t>
            </a:r>
            <a:r>
              <a:rPr lang="en-US" sz="2000" b="1" dirty="0" smtClean="0"/>
              <a:t>. </a:t>
            </a:r>
            <a:r>
              <a:rPr lang="en-US" sz="2000" dirty="0">
                <a:hlinkClick r:id="rId3"/>
              </a:rPr>
              <a:t>https://</a:t>
            </a:r>
            <a:r>
              <a:rPr lang="en-US" sz="2000" dirty="0" smtClean="0">
                <a:hlinkClick r:id="rId3"/>
              </a:rPr>
              <a:t>ru.wikipedia.org/wiki/IGES</a:t>
            </a:r>
            <a:r>
              <a:rPr lang="en-US" sz="2000" dirty="0" smtClean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F187FEB7-9FE6-7D84-0E64-FEA8495D3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9759" y="1174918"/>
            <a:ext cx="6488426" cy="4306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672957C-9907-DC2B-036E-1C0CA0C40401}"/>
              </a:ext>
            </a:extLst>
          </p:cNvPr>
          <p:cNvSpPr txBox="1"/>
          <p:nvPr/>
        </p:nvSpPr>
        <p:spPr>
          <a:xfrm>
            <a:off x="8495451" y="1174917"/>
            <a:ext cx="236154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Boshlash</a:t>
            </a:r>
            <a:endParaRPr lang="ru-RU" dirty="0"/>
          </a:p>
          <a:p>
            <a:endParaRPr lang="ru-RU" dirty="0"/>
          </a:p>
          <a:p>
            <a:r>
              <a:rPr lang="en-US" dirty="0"/>
              <a:t>Global </a:t>
            </a:r>
            <a:r>
              <a:rPr lang="en-US" dirty="0" err="1"/>
              <a:t>Ma’lumot</a:t>
            </a:r>
            <a:endParaRPr lang="en-US" dirty="0"/>
          </a:p>
          <a:p>
            <a:endParaRPr lang="ru-RU" dirty="0"/>
          </a:p>
          <a:p>
            <a:endParaRPr lang="ru-RU" dirty="0"/>
          </a:p>
          <a:p>
            <a:r>
              <a:rPr lang="en-US" dirty="0" err="1"/>
              <a:t>Katalog</a:t>
            </a:r>
            <a:r>
              <a:rPr lang="en-US" dirty="0"/>
              <a:t> </a:t>
            </a:r>
            <a:r>
              <a:rPr lang="en-US" dirty="0" err="1"/>
              <a:t>yozuv</a:t>
            </a: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r>
              <a:rPr lang="en-US" dirty="0" err="1"/>
              <a:t>Parametrik</a:t>
            </a:r>
            <a:r>
              <a:rPr lang="en-US" dirty="0"/>
              <a:t> </a:t>
            </a:r>
            <a:r>
              <a:rPr lang="en-US" dirty="0" err="1"/>
              <a:t>ma’lumot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Tugatish</a:t>
            </a:r>
            <a:endParaRPr lang="ru-RU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0D980D22-29C4-0D2B-728D-7DE15ACF7CBC}"/>
              </a:ext>
            </a:extLst>
          </p:cNvPr>
          <p:cNvCxnSpPr>
            <a:cxnSpLocks/>
          </p:cNvCxnSpPr>
          <p:nvPr/>
        </p:nvCxnSpPr>
        <p:spPr>
          <a:xfrm flipH="1">
            <a:off x="7480352" y="1348344"/>
            <a:ext cx="1015099" cy="2868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729AF965-1CE8-B2A7-8810-93C2F167D670}"/>
              </a:ext>
            </a:extLst>
          </p:cNvPr>
          <p:cNvCxnSpPr>
            <a:cxnSpLocks/>
          </p:cNvCxnSpPr>
          <p:nvPr/>
        </p:nvCxnSpPr>
        <p:spPr>
          <a:xfrm flipH="1">
            <a:off x="7468184" y="1999650"/>
            <a:ext cx="947159" cy="1768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31A38A8C-06C8-1743-70EA-0FE560D2B9FA}"/>
              </a:ext>
            </a:extLst>
          </p:cNvPr>
          <p:cNvCxnSpPr>
            <a:cxnSpLocks/>
          </p:cNvCxnSpPr>
          <p:nvPr/>
        </p:nvCxnSpPr>
        <p:spPr>
          <a:xfrm flipH="1">
            <a:off x="7492520" y="2775119"/>
            <a:ext cx="934991" cy="2464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76DE4B00-90BB-B811-167D-30920882749C}"/>
              </a:ext>
            </a:extLst>
          </p:cNvPr>
          <p:cNvCxnSpPr>
            <a:cxnSpLocks/>
          </p:cNvCxnSpPr>
          <p:nvPr/>
        </p:nvCxnSpPr>
        <p:spPr>
          <a:xfrm flipH="1">
            <a:off x="7480352" y="4094411"/>
            <a:ext cx="944044" cy="182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1FB45C3B-A8CD-5466-7D9E-4821BDF06B7E}"/>
              </a:ext>
            </a:extLst>
          </p:cNvPr>
          <p:cNvCxnSpPr>
            <a:cxnSpLocks/>
          </p:cNvCxnSpPr>
          <p:nvPr/>
        </p:nvCxnSpPr>
        <p:spPr>
          <a:xfrm flipH="1" flipV="1">
            <a:off x="7492520" y="4619881"/>
            <a:ext cx="962909" cy="1030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79759" y="5941070"/>
            <a:ext cx="897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5271247" y="5895351"/>
            <a:ext cx="45719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166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IGES FORMATIDAN FOYDALANISH MUAMMOLARI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987267" y="954107"/>
            <a:ext cx="6105236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Transformatsiya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parametrik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tenglama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oshiriladi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Har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konvertatsiya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ma'lumotlarning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buzilishiga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bo'lmagan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elementni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yaqin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aylantirish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zarurati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Konvertatsiya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paytida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tizimning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ishlamay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qolishiga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elementlarning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yo'qolishiga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ayniqsa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formatning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versiyalaridan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foydalanganda</a:t>
            </a:r>
            <a:r>
              <a:rPr lang="en-US" altLang="en-US" sz="24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Твердотельное </a:t>
            </a:r>
            <a:r>
              <a:rPr lang="en-US" sz="2000" b="1" dirty="0"/>
              <a:t>CAD 3D </a:t>
            </a:r>
            <a:r>
              <a:rPr lang="ru-RU" sz="2000" b="1" dirty="0"/>
              <a:t>моделирование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https://tech-structure.ru/services/tverdotelnoe-cad-3d-modelirovanie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5856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87716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1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VAZIFA</a:t>
            </a:r>
          </a:p>
          <a:p>
            <a:pPr lvl="0"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6FA8DD5-138A-3DF5-10DA-7079D4642EB5}"/>
              </a:ext>
            </a:extLst>
          </p:cNvPr>
          <p:cNvSpPr txBox="1"/>
          <p:nvPr/>
        </p:nvSpPr>
        <p:spPr>
          <a:xfrm>
            <a:off x="2869856" y="891116"/>
            <a:ext cx="610523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Tmp.igs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modelini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oching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tuzilishini</a:t>
            </a:r>
            <a:r>
              <a:rPr lang="en-US" altLang="en-US" sz="20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o'rganing</a:t>
            </a:r>
            <a:endParaRPr lang="en-US" altLang="en-US" sz="20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2295134" y="6150114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Manba</a:t>
            </a:r>
            <a:r>
              <a:rPr lang="en-US" sz="2000" b="1" dirty="0" smtClean="0"/>
              <a:t>: </a:t>
            </a:r>
            <a:r>
              <a:rPr lang="ru-RU" sz="2000" b="1" dirty="0" smtClean="0"/>
              <a:t>Стандарты обмена данными между системами</a:t>
            </a:r>
            <a:r>
              <a:rPr lang="en-US" sz="2000" b="1" dirty="0"/>
              <a:t>. https://ppt-online.org/158964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3088A5D3-757B-4646-2372-7F8A33BA5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7591" y="2005638"/>
            <a:ext cx="4494009" cy="3961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177047" y="6147881"/>
            <a:ext cx="992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38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2699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80421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 TALABLARI</a:t>
            </a:r>
            <a:endParaRPr lang="en-US" altLang="en-US" sz="2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Твердотельное </a:t>
            </a:r>
            <a:r>
              <a:rPr lang="en-US" sz="2000" b="1" dirty="0"/>
              <a:t>CAD 3D </a:t>
            </a:r>
            <a:r>
              <a:rPr lang="ru-RU" sz="2000" b="1" dirty="0"/>
              <a:t>моделирование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https://tech-structure.ru/services/tverdotelnoe-cad-3d-modelirovanie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D252183-2AF7-EA44-BB0A-B11BF610E4BB}"/>
              </a:ext>
            </a:extLst>
          </p:cNvPr>
          <p:cNvSpPr txBox="1"/>
          <p:nvPr/>
        </p:nvSpPr>
        <p:spPr>
          <a:xfrm>
            <a:off x="977153" y="1044366"/>
            <a:ext cx="720514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Mahsulotning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geometriyasini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to'liq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tuzilishini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o'tkazish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600" dirty="0">
                <a:latin typeface="Arial" panose="020B0604020202020204" pitchFamily="34" charset="0"/>
                <a:cs typeface="Arial" panose="020B0604020202020204" pitchFamily="34" charset="0"/>
              </a:rPr>
              <a:t>Metadata va PMI izohlarini uzatish;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yakuniy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o'rtasidagi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korrelyatsiyani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ta'minlash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qamrab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tizimlarining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kombinatsiyasi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Ma'lumotlarga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kirishni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ta'minlash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2943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STEP PDES</a:t>
            </a:r>
          </a:p>
          <a:p>
            <a:pPr lvl="0"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E8B3F0F-1D4E-CD13-BE43-7EA015C42CF3}"/>
              </a:ext>
            </a:extLst>
          </p:cNvPr>
          <p:cNvSpPr txBox="1"/>
          <p:nvPr/>
        </p:nvSpPr>
        <p:spPr>
          <a:xfrm>
            <a:off x="6487264" y="4298364"/>
            <a:ext cx="31739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709606" y="5482718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</a:t>
            </a:r>
            <a:r>
              <a:rPr lang="ru-RU" sz="2000" b="1" dirty="0"/>
              <a:t>Твердотельное </a:t>
            </a:r>
            <a:r>
              <a:rPr lang="en-US" sz="2000" b="1" dirty="0"/>
              <a:t>CAD 3D </a:t>
            </a:r>
            <a:r>
              <a:rPr lang="ru-RU" sz="2000" b="1" dirty="0"/>
              <a:t>моделирование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https://tech-structure.ru/services/tverdotelnoe-cad-3d-modelirovanie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D252183-2AF7-EA44-BB0A-B11BF610E4BB}"/>
              </a:ext>
            </a:extLst>
          </p:cNvPr>
          <p:cNvSpPr txBox="1"/>
          <p:nvPr/>
        </p:nvSpPr>
        <p:spPr>
          <a:xfrm>
            <a:off x="977152" y="984246"/>
            <a:ext cx="755724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STEP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almashish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hayot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tsikli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nazorati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qo'llab-quvvatlash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haqidagi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qaratilgan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PDES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almashinuvi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spetsifikatsiyasi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yaratishdan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hayot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aylanishining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bosqichlarida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almashishda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qog’oz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hujjatlarga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ehtiyojni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bartaraf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etishdan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CALS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standartlari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tizimidagi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almashinuvi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6850" y="5775710"/>
            <a:ext cx="953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8103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FAYL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</a:t>
            </a:r>
            <a:r>
              <a:rPr lang="ru-RU" sz="2000" b="1" dirty="0"/>
              <a:t>Стандарты обмена данными между системами</a:t>
            </a:r>
            <a:r>
              <a:rPr lang="en-US" sz="2000" b="1" dirty="0"/>
              <a:t>. https://ppt-online.org/158964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D252183-2AF7-EA44-BB0A-B11BF610E4BB}"/>
              </a:ext>
            </a:extLst>
          </p:cNvPr>
          <p:cNvSpPr txBox="1"/>
          <p:nvPr/>
        </p:nvSpPr>
        <p:spPr>
          <a:xfrm>
            <a:off x="1157596" y="866362"/>
            <a:ext cx="70426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Faylda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bo'limlar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- ISO-10303-21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Sarlavha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faylning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qiymatlariga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havolalar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raqamlangan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ro'yxatini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Содержимое 7" descr="step.png">
            <a:extLst>
              <a:ext uri="{FF2B5EF4-FFF2-40B4-BE49-F238E27FC236}">
                <a16:creationId xmlns="" xmlns:a16="http://schemas.microsoft.com/office/drawing/2014/main" id="{3446D2E2-91A4-9BCD-3DA6-635A5B3D8D1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7391" y="3245102"/>
            <a:ext cx="3349701" cy="2806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7839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494494" cy="8925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NEYTRAL FORMATLAR IMKONIYATLARI</a:t>
            </a:r>
            <a:endParaRPr lang="en-US" altLang="en-US" sz="2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805022"/>
              </p:ext>
            </p:extLst>
          </p:nvPr>
        </p:nvGraphicFramePr>
        <p:xfrm>
          <a:off x="1013539" y="1425387"/>
          <a:ext cx="7117450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9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3712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026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654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8334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0613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Foydalanish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STEP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3D XML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JT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3D PDF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6136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Ko’rish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6136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Ma’lumot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almashuvi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6136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Raqamli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maket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6136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Rasmiylashtirish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6136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</a:t>
                      </a:r>
                      <a:r>
                        <a:rPr lang="en-US" sz="2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PLM - </a:t>
                      </a:r>
                      <a:r>
                        <a:rPr lang="en-US" sz="20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hujjat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Овал 2"/>
          <p:cNvSpPr/>
          <p:nvPr/>
        </p:nvSpPr>
        <p:spPr>
          <a:xfrm>
            <a:off x="3935506" y="2231459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921624" y="222072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281027" y="222072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930729" y="222072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290132" y="222072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611807" y="222072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7105633" y="2231459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7465036" y="2231459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7786711" y="2231459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7120951" y="3787833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7480354" y="3787833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802029" y="3787833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7105633" y="346352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7465036" y="346352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7786711" y="346352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5930729" y="303677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6290132" y="303677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6611807" y="303677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3576103" y="2642788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3935506" y="2642788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57181" y="2642788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4948435" y="303677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5307838" y="303677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747247" y="346642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4106650" y="3466424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6081020" y="3435448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6440423" y="3435448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6014383" y="2628749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6373786" y="2628749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7465036" y="2625248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6336058" y="308344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5135782" y="2657452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3933667" y="3009686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3933667" y="3815758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5179406" y="3437240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5175655" y="3819846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6290132" y="3833322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7444015" y="3044386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3976" y="4392706"/>
            <a:ext cx="64187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Belgilar</a:t>
            </a:r>
            <a:r>
              <a:rPr lang="en-US" dirty="0"/>
              <a:t>:                -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yahshi</a:t>
            </a:r>
            <a:r>
              <a:rPr lang="en-US" dirty="0"/>
              <a:t>,</a:t>
            </a:r>
          </a:p>
          <a:p>
            <a:r>
              <a:rPr lang="en-US" dirty="0"/>
              <a:t>	               - </a:t>
            </a:r>
            <a:r>
              <a:rPr lang="en-US" dirty="0" err="1"/>
              <a:t>yahshi</a:t>
            </a:r>
            <a:r>
              <a:rPr lang="en-US" dirty="0"/>
              <a:t>    </a:t>
            </a:r>
          </a:p>
          <a:p>
            <a:r>
              <a:rPr lang="en-US" dirty="0"/>
              <a:t> 	               - </a:t>
            </a:r>
            <a:r>
              <a:rPr lang="en-US" dirty="0" err="1"/>
              <a:t>bo’ladi</a:t>
            </a:r>
            <a:r>
              <a:rPr lang="en-US" dirty="0"/>
              <a:t>.    </a:t>
            </a:r>
            <a:endParaRPr lang="ru-RU" dirty="0"/>
          </a:p>
        </p:txBody>
      </p:sp>
      <p:sp>
        <p:nvSpPr>
          <p:cNvPr id="48" name="Овал 47"/>
          <p:cNvSpPr/>
          <p:nvPr/>
        </p:nvSpPr>
        <p:spPr>
          <a:xfrm>
            <a:off x="3028441" y="4498666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3387844" y="4498666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3709519" y="4498666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3028441" y="480559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3387844" y="480559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3031084" y="5089205"/>
            <a:ext cx="188259" cy="19014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13539" y="5914417"/>
            <a:ext cx="883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0203" y="5779332"/>
            <a:ext cx="7074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tuzilgan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9964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16280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QO'LLANISH PROTOKOLLARI</a:t>
            </a: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6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Твердотельное </a:t>
            </a:r>
            <a:r>
              <a:rPr lang="en-US" sz="2000" b="1" dirty="0"/>
              <a:t>CAD 3D </a:t>
            </a:r>
            <a:r>
              <a:rPr lang="ru-RU" sz="2000" b="1" dirty="0"/>
              <a:t>моделирование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https://tech-structure.ru/services/tverdotelnoe-cad-3d-modelirovanie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D252183-2AF7-EA44-BB0A-B11BF610E4BB}"/>
              </a:ext>
            </a:extLst>
          </p:cNvPr>
          <p:cNvSpPr txBox="1"/>
          <p:nvPr/>
        </p:nvSpPr>
        <p:spPr>
          <a:xfrm>
            <a:off x="1031328" y="923330"/>
            <a:ext cx="70426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AR201 - "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AP203 - "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Konfiguratsiyani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dizayni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",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konfiguratsiyasi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komponentlarining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 214 -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Avtomobil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jarayonlari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 242 - "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Boshqariladigan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aerokosmik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avtomobil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sanoatini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birlashtiradi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32231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 242 (ISO 10303-242)</a:t>
            </a: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2137624" y="5509200"/>
            <a:ext cx="758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Manba</a:t>
            </a:r>
            <a:r>
              <a:rPr lang="en-US" sz="2000" b="1" dirty="0"/>
              <a:t>: </a:t>
            </a:r>
            <a:r>
              <a:rPr lang="ru-RU" sz="2000" b="1" dirty="0"/>
              <a:t>Твердотельное </a:t>
            </a:r>
            <a:r>
              <a:rPr lang="en-US" sz="2000" b="1" dirty="0"/>
              <a:t>CAD 3D </a:t>
            </a:r>
            <a:r>
              <a:rPr lang="ru-RU" sz="2000" b="1" dirty="0"/>
              <a:t>моделирование</a:t>
            </a:r>
            <a:r>
              <a:rPr lang="en-US" sz="2000" b="1" dirty="0"/>
              <a:t>. </a:t>
            </a:r>
            <a:r>
              <a:rPr lang="en-US" sz="2000" dirty="0">
                <a:hlinkClick r:id="rId3"/>
              </a:rPr>
              <a:t>https://tech-structure.ru/services/tverdotelnoe-cad-3d-modelirovanie</a:t>
            </a:r>
            <a:r>
              <a:rPr lang="en-US" sz="2000" dirty="0"/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D252183-2AF7-EA44-BB0A-B11BF610E4BB}"/>
              </a:ext>
            </a:extLst>
          </p:cNvPr>
          <p:cNvSpPr txBox="1"/>
          <p:nvPr/>
        </p:nvSpPr>
        <p:spPr>
          <a:xfrm>
            <a:off x="1022161" y="954107"/>
            <a:ext cx="704262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funksiyalarni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resurslarini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yirik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tarmoqlari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STEPni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qo‘llab-quvvatlashni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kuchaytirish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imkoniyatini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STEP AP242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ta'siri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sohalarda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(MBD),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PDM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integratsiyasi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xizmatlari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muddatli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arxivlash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(LTA),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Ta'minot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integratsiyasi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kompozitlar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almashish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Ilg'or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(PMI),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Mexatronika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9226" y="5953328"/>
            <a:ext cx="992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44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1135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345382" cy="98488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400" b="1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VAZIFA</a:t>
            </a: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en-US" sz="16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2163564" y="6132184"/>
            <a:ext cx="7587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is the difference between IGES and STEP Files?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://astcad.com.au/igesandstepfiles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/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D252183-2AF7-EA44-BB0A-B11BF610E4BB}"/>
              </a:ext>
            </a:extLst>
          </p:cNvPr>
          <p:cNvSpPr txBox="1"/>
          <p:nvPr/>
        </p:nvSpPr>
        <p:spPr>
          <a:xfrm>
            <a:off x="1084914" y="1004860"/>
            <a:ext cx="72881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IGES va STEP formatlarida saqlangan ochiq </a:t>
            </a:r>
            <a:r>
              <a:rPr lang="sv-S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maska  yig’uv modeli.  Import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natijalarini solishtirish kerak.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difference between IGES and STEP Fil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291" y="2225164"/>
            <a:ext cx="5915365" cy="359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68188" y="6212985"/>
            <a:ext cx="1004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49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11785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8183" y="344276"/>
            <a:ext cx="1527982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4047" y="1194011"/>
            <a:ext cx="728830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1200"/>
              </a:spcAft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Kompyuter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texnologiyalarining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tobora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o'sib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bormoqda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o'lchovli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skanerlash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texnologiyalari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rivojlanmoqda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oqimni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soddalashtirilgan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yondashuvlar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virtual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muhitida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jarayonlar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mahsulotlarga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iloji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boricha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yaqinroq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bo'lishga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beradigan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aniqlikdagi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almashtirilmoqda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360000">
              <a:spcAft>
                <a:spcPts val="12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Kompyuter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dizayni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o'rtasidagi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almashinuvi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kompyuter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dizayni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tizimlarini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shartiga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aylanadi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12583" y="6082324"/>
            <a:ext cx="821067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50</a:t>
            </a:fld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8336236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3956" y="299015"/>
            <a:ext cx="3464410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Nazorat savollar 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6592" y="6142008"/>
            <a:ext cx="714683" cy="695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51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89484" y="1091505"/>
            <a:ext cx="8136280" cy="5068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jismni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tartibi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Hajmli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shaklini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belgilasha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oshiriladi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Eskiz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Qaerda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Operatsiya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operatsiyalarni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Kompas-3D-da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qo'shimcha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buyruqlari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Batafsil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montaj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daraxtida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ko'rsatiladi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Tasvirni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imkoniyatlari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yo'nalishini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o'zgartirishning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nomlang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Ob'ektlarni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ko'rsatish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tushunchalari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farq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ob'ektlarni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kursor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o'zgaradi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Ob'ekt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filtrlari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89590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37251" y="6111280"/>
            <a:ext cx="89378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52</a:t>
            </a:fld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125510" y="1134533"/>
            <a:ext cx="749355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pc="-5" dirty="0" err="1">
                <a:latin typeface="Arial" pitchFamily="34" charset="0"/>
                <a:cs typeface="Arial" pitchFamily="34" charset="0"/>
              </a:rPr>
              <a:t>Хемитон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 П. Редактирование трехмерной геометрии. </a:t>
            </a:r>
            <a:r>
              <a:rPr lang="en-US" spc="-5" dirty="0">
                <a:latin typeface="Arial" pitchFamily="34" charset="0"/>
                <a:cs typeface="Arial" pitchFamily="34" charset="0"/>
                <a:hlinkClick r:id="rId2"/>
              </a:rPr>
              <a:t>https://isicad.ru/ru/articles.php?article_num=13263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ru-RU" spc="-5" dirty="0" err="1">
                <a:latin typeface="Arial" pitchFamily="34" charset="0"/>
                <a:cs typeface="Arial" pitchFamily="34" charset="0"/>
              </a:rPr>
              <a:t>Кароль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 М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. 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Зачем вам нужен ВИМ стандарт. </a:t>
            </a:r>
            <a:r>
              <a:rPr lang="en-US" spc="-5" dirty="0">
                <a:latin typeface="Arial" pitchFamily="34" charset="0"/>
                <a:cs typeface="Arial" pitchFamily="34" charset="0"/>
                <a:hlinkClick r:id="rId3"/>
              </a:rPr>
              <a:t>https://ancb.ru/publication/read/6488</a:t>
            </a:r>
            <a:endParaRPr lang="en-US" spc="-5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/>
            </a:pPr>
            <a:r>
              <a:rPr lang="ru-RU" spc="-5" dirty="0">
                <a:latin typeface="Arial" pitchFamily="34" charset="0"/>
                <a:cs typeface="Arial" pitchFamily="34" charset="0"/>
              </a:rPr>
              <a:t>Каркасная печать/моделирование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. </a:t>
            </a:r>
            <a:r>
              <a:rPr lang="en-US" spc="-5" dirty="0">
                <a:latin typeface="Arial" pitchFamily="34" charset="0"/>
                <a:cs typeface="Arial" pitchFamily="34" charset="0"/>
                <a:hlinkClick r:id="rId4"/>
              </a:rPr>
              <a:t>https://3dtoday.ru/questions/karkasnaya-pechat-modelirovanie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ru-RU" spc="-5" dirty="0" err="1" smtClean="0">
                <a:latin typeface="Arial" pitchFamily="34" charset="0"/>
                <a:cs typeface="Arial" pitchFamily="34" charset="0"/>
              </a:rPr>
              <a:t>Аведьян</a:t>
            </a:r>
            <a:r>
              <a:rPr lang="ru-RU" spc="-5" dirty="0" smtClean="0">
                <a:latin typeface="Arial" pitchFamily="34" charset="0"/>
                <a:cs typeface="Arial" pitchFamily="34" charset="0"/>
              </a:rPr>
              <a:t> А. Поверхностное моделирование в </a:t>
            </a:r>
            <a:r>
              <a:rPr lang="en-US" spc="-5" dirty="0" smtClean="0">
                <a:latin typeface="Arial" pitchFamily="34" charset="0"/>
                <a:cs typeface="Arial" pitchFamily="34" charset="0"/>
              </a:rPr>
              <a:t>SolidWorks</a:t>
            </a:r>
            <a:r>
              <a:rPr lang="ru-RU" spc="-5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pc="-5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spc="-5" dirty="0" smtClean="0">
                <a:latin typeface="Arial" pitchFamily="34" charset="0"/>
                <a:cs typeface="Arial" pitchFamily="34" charset="0"/>
                <a:hlinkClick r:id="rId5"/>
              </a:rPr>
              <a:t>sapr.ru/article/16361</a:t>
            </a:r>
            <a:r>
              <a:rPr lang="en-US" spc="-5" dirty="0" smtClean="0">
                <a:latin typeface="Arial" pitchFamily="34" charset="0"/>
                <a:cs typeface="Arial" pitchFamily="34" charset="0"/>
              </a:rPr>
              <a:t> </a:t>
            </a:r>
            <a:endParaRPr lang="en-US" spc="-5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/>
            </a:pPr>
            <a:r>
              <a:rPr lang="ru-RU" spc="-5" dirty="0">
                <a:latin typeface="Arial" pitchFamily="34" charset="0"/>
                <a:cs typeface="Arial" pitchFamily="34" charset="0"/>
              </a:rPr>
              <a:t>Твердотельное 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CAD 3D 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моделирование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. </a:t>
            </a:r>
            <a:r>
              <a:rPr lang="en-US" spc="-5" dirty="0">
                <a:latin typeface="Arial" pitchFamily="34" charset="0"/>
                <a:cs typeface="Arial" pitchFamily="34" charset="0"/>
                <a:hlinkClick r:id="rId6"/>
              </a:rPr>
              <a:t>https://tech-structure.ru/services/tverdotelnoe-cad-3d-modelirovanie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 </a:t>
            </a:r>
            <a:endParaRPr lang="en-US" spc="-5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ru-RU" spc="-5" dirty="0">
                <a:latin typeface="Arial" pitchFamily="34" charset="0"/>
                <a:cs typeface="Arial" pitchFamily="34" charset="0"/>
              </a:rPr>
              <a:t>Анализ геометрии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. </a:t>
            </a:r>
            <a:r>
              <a:rPr lang="en-US" spc="-5" dirty="0">
                <a:latin typeface="Arial" pitchFamily="34" charset="0"/>
                <a:cs typeface="Arial" pitchFamily="34" charset="0"/>
                <a:hlinkClick r:id="rId7"/>
              </a:rPr>
              <a:t>https://help.solidworks.com/2022/Russian/SolidWorks/sldworks/c_geometry_analysis_overview.htm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>
              <a:buFontTx/>
              <a:buAutoNum type="arabicPeriod"/>
            </a:pPr>
            <a:r>
              <a:rPr lang="ru-RU" spc="-5" dirty="0" err="1">
                <a:latin typeface="Arial" pitchFamily="34" charset="0"/>
                <a:cs typeface="Arial" pitchFamily="34" charset="0"/>
              </a:rPr>
              <a:t>Крайнов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 В.В., </a:t>
            </a:r>
            <a:r>
              <a:rPr lang="ru-RU" spc="-5" dirty="0" err="1">
                <a:latin typeface="Arial" pitchFamily="34" charset="0"/>
                <a:cs typeface="Arial" pitchFamily="34" charset="0"/>
              </a:rPr>
              <a:t>Пономарёв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 М.В., Фролова И.Н. Анализ формата передачи данных </a:t>
            </a:r>
            <a:r>
              <a:rPr lang="ru-RU" spc="-5" dirty="0" err="1">
                <a:latin typeface="Arial" pitchFamily="34" charset="0"/>
                <a:cs typeface="Arial" pitchFamily="34" charset="0"/>
              </a:rPr>
              <a:t>step</a:t>
            </a:r>
            <a:r>
              <a:rPr lang="ru-RU" spc="-5" dirty="0">
                <a:latin typeface="Arial" pitchFamily="34" charset="0"/>
                <a:cs typeface="Arial" pitchFamily="34" charset="0"/>
              </a:rPr>
              <a:t> // Труды НГТУ им. Р. Е. Алексеева. 2013. №5 (102). URL: </a:t>
            </a:r>
            <a:r>
              <a:rPr lang="ru-RU" spc="-5" dirty="0">
                <a:latin typeface="Arial" pitchFamily="34" charset="0"/>
                <a:cs typeface="Arial" pitchFamily="34" charset="0"/>
                <a:hlinkClick r:id="rId8"/>
              </a:rPr>
              <a:t>https://cyberleninka.ru/article/n/analiz-formata-peredachi-dannyh-step</a:t>
            </a:r>
            <a:r>
              <a:rPr lang="en-US" spc="-5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/>
              <a:t>.</a:t>
            </a:r>
          </a:p>
          <a:p>
            <a:pPr marL="342900" indent="-342900">
              <a:buFontTx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79338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469" y="368915"/>
            <a:ext cx="3461662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4550" y="5924354"/>
            <a:ext cx="755335" cy="7621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40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53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503848" y="1579418"/>
            <a:ext cx="79348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r>
              <a:rPr lang="ru-RU" sz="5400" dirty="0"/>
              <a:t>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6236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407" y="368915"/>
            <a:ext cx="3915771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36450" y="6021045"/>
            <a:ext cx="697627" cy="6951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54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18440" y="1209125"/>
            <a:ext cx="1028511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Murojat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Farg’ona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politexnika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instituti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Mashinasozlik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texnologiyalari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avtomatlashtirish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kafedrasi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t.f.n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dotsent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Teshabayev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Anvar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Ergashevich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e-mail: 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ateshabaev1958@gmail.com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Phone: +998 93 252 -6488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62362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7">
            <a:extLst>
              <a:ext uri="{FF2B5EF4-FFF2-40B4-BE49-F238E27FC236}">
                <a16:creationId xmlns=""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2229321" y="2440919"/>
            <a:ext cx="7243451" cy="7179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rahmat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2608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8872</TotalTime>
  <Words>3107</Words>
  <Application>Microsoft Office PowerPoint</Application>
  <PresentationFormat>Широкоэкранный</PresentationFormat>
  <Paragraphs>576</Paragraphs>
  <Slides>55</Slides>
  <Notes>49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68" baseType="lpstr">
      <vt:lpstr>맑은 고딕</vt:lpstr>
      <vt:lpstr>Arial</vt:lpstr>
      <vt:lpstr>Calibri</vt:lpstr>
      <vt:lpstr>Monotype Sorts</vt:lpstr>
      <vt:lpstr>Times New Roman</vt:lpstr>
      <vt:lpstr>Wingdings</vt:lpstr>
      <vt:lpstr>나눔바른고딕</vt:lpstr>
      <vt:lpstr>나눔스퀘어</vt:lpstr>
      <vt:lpstr>나눔스퀘어 Bold</vt:lpstr>
      <vt:lpstr>나눔스퀘어_ac</vt:lpstr>
      <vt:lpstr>나눔스퀘어_ac Bold</vt:lpstr>
      <vt:lpstr>나눔스퀘어_ac Light</vt:lpstr>
      <vt:lpstr>Office 테마</vt:lpstr>
      <vt:lpstr>3D Geometry Exchange Methods and Geometric data Formats  3D Geometria Olmashuvi va Geometrik Ma’lumoylarni Shaqllari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Xulosa</vt:lpstr>
      <vt:lpstr>Nazorat savollar </vt:lpstr>
      <vt:lpstr>Foydalanilgan adabiyotlar</vt:lpstr>
      <vt:lpstr>Qayta aloqa uchun</vt:lpstr>
      <vt:lpstr>Qayta aloqa uchun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Пользователь</cp:lastModifiedBy>
  <cp:revision>468</cp:revision>
  <cp:lastPrinted>2024-06-10T07:08:48Z</cp:lastPrinted>
  <dcterms:created xsi:type="dcterms:W3CDTF">2021-04-29T04:21:21Z</dcterms:created>
  <dcterms:modified xsi:type="dcterms:W3CDTF">2024-06-12T06:33:11Z</dcterms:modified>
</cp:coreProperties>
</file>