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65" roundtripDataSignature="AMtx7miI5iOly7JG56N3Wws5d+Zqpfnd0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FB4DFFD-67A6-4AE5-BD74-6E2E47DA191F}">
  <a:tblStyle styleId="{5FB4DFFD-67A6-4AE5-BD74-6E2E47DA191F}" styleName="Table_0">
    <a:wholeTbl>
      <a:tcTxStyle b="off" i="off">
        <a:font>
          <a:latin typeface="맑은 고딕"/>
          <a:ea typeface="맑은 고딕"/>
          <a:cs typeface="맑은 고딕"/>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맑은 고딕"/>
          <a:ea typeface="맑은 고딕"/>
          <a:cs typeface="맑은 고딕"/>
        </a:font>
        <a:schemeClr val="lt1"/>
      </a:tcTxStyle>
      <a:tcStyle>
        <a:fill>
          <a:solidFill>
            <a:schemeClr val="accent1"/>
          </a:solidFill>
        </a:fill>
      </a:tcStyle>
    </a:lastCol>
    <a:firstCol>
      <a:tcTxStyle b="on" i="off">
        <a:font>
          <a:latin typeface="맑은 고딕"/>
          <a:ea typeface="맑은 고딕"/>
          <a:cs typeface="맑은 고딕"/>
        </a:font>
        <a:schemeClr val="lt1"/>
      </a:tcTxStyle>
      <a:tcStyle>
        <a:fill>
          <a:solidFill>
            <a:schemeClr val="accent1"/>
          </a:solidFill>
        </a:fill>
      </a:tcStyle>
    </a:firstCol>
    <a:lastRow>
      <a:tcTxStyle b="on" i="off">
        <a:font>
          <a:latin typeface="맑은 고딕"/>
          <a:ea typeface="맑은 고딕"/>
          <a:cs typeface="맑은 고딕"/>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맑은 고딕"/>
          <a:ea typeface="맑은 고딕"/>
          <a:cs typeface="맑은 고딕"/>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21" Type="http://schemas.openxmlformats.org/officeDocument/2006/relationships/slide" Target="slides/slide15.xml"/><Relationship Id="rId65" Type="http://customschemas.google.com/relationships/presentationmetadata" Target="metadata"/><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 name="Google Shape;76;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77" name="Google Shape;77;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 name="Google Shape;87;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88" name="Google Shape;88;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8" name="Google Shape;118;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19" name="Google Shape;119;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3" name="Google Shape;133;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34" name="Google Shape;134;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54" name="Google Shape;154;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4" name="Google Shape;164;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65" name="Google Shape;165;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4" name="Google Shape;174;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75" name="Google Shape;175;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87" name="Google Shape;187;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6" name="Google Shape;206;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07" name="Google Shape;207;p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5" name="Google Shape;225;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26" name="Google Shape;226;p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9" name="Google Shape;239;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40" name="Google Shape;240;p1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2" name="Google Shape;252;p1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53" name="Google Shape;253;p1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1" name="Google Shape;271;p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72" name="Google Shape;272;p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8" name="Google Shape;298;p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99" name="Google Shape;299;p1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6" name="Google Shape;316;p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317" name="Google Shape;317;p1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2" name="Google Shape;342;p1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343" name="Google Shape;343;p1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8" name="Google Shape;358;p1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359" name="Google Shape;359;p1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9" name="Google Shape;379;p1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380" name="Google Shape;380;p1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3" name="Google Shape;393;p1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394" name="Google Shape;394;p1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3" name="Google Shape;403;p2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404" name="Google Shape;404;p2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4" name="Google Shape;424;p2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425" name="Google Shape;425;p2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4" name="Google Shape;434;p2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435" name="Google Shape;435;p2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6" name="Google Shape;446;p2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447" name="Google Shape;447;p2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6" name="Google Shape;456;p2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457" name="Google Shape;457;p2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9" name="Google Shape;469;p2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470" name="Google Shape;470;p2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9" name="Google Shape;479;p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480" name="Google Shape;480;p2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9" name="Google Shape;489;p2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490" name="Google Shape;490;p2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0" name="Google Shape;500;p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501" name="Google Shape;501;p2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9" name="Google Shape;519;p2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520" name="Google Shape;520;p2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0" name="Google Shape;540;p3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541" name="Google Shape;541;p3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4" name="Google Shape;554;p3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555" name="Google Shape;555;p3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6" name="Google Shape;566;p3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567" name="Google Shape;567;p3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2" name="Google Shape;582;p3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583" name="Google Shape;583;p3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3" name="Google Shape;593;p3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594" name="Google Shape;594;p3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0" name="Shape 600"/>
        <p:cNvGrpSpPr/>
        <p:nvPr/>
      </p:nvGrpSpPr>
      <p:grpSpPr>
        <a:xfrm>
          <a:off x="0" y="0"/>
          <a:ext cx="0" cy="0"/>
          <a:chOff x="0" y="0"/>
          <a:chExt cx="0" cy="0"/>
        </a:xfrm>
      </p:grpSpPr>
      <p:sp>
        <p:nvSpPr>
          <p:cNvPr id="601" name="Google Shape;601;p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2" name="Google Shape;602;p3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03" name="Google Shape;603;p3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2" name="Shape 612"/>
        <p:cNvGrpSpPr/>
        <p:nvPr/>
      </p:nvGrpSpPr>
      <p:grpSpPr>
        <a:xfrm>
          <a:off x="0" y="0"/>
          <a:ext cx="0" cy="0"/>
          <a:chOff x="0" y="0"/>
          <a:chExt cx="0" cy="0"/>
        </a:xfrm>
      </p:grpSpPr>
      <p:sp>
        <p:nvSpPr>
          <p:cNvPr id="613" name="Google Shape;613;p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4" name="Google Shape;614;p3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15" name="Google Shape;615;p3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5" name="Google Shape;625;p3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26" name="Google Shape;626;p3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3" name="Shape 633"/>
        <p:cNvGrpSpPr/>
        <p:nvPr/>
      </p:nvGrpSpPr>
      <p:grpSpPr>
        <a:xfrm>
          <a:off x="0" y="0"/>
          <a:ext cx="0" cy="0"/>
          <a:chOff x="0" y="0"/>
          <a:chExt cx="0" cy="0"/>
        </a:xfrm>
      </p:grpSpPr>
      <p:sp>
        <p:nvSpPr>
          <p:cNvPr id="634" name="Google Shape;634;p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5" name="Google Shape;635;p3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36" name="Google Shape;636;p3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p3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5" name="Google Shape;645;p3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46" name="Google Shape;646;p3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3" name="Shape 653"/>
        <p:cNvGrpSpPr/>
        <p:nvPr/>
      </p:nvGrpSpPr>
      <p:grpSpPr>
        <a:xfrm>
          <a:off x="0" y="0"/>
          <a:ext cx="0" cy="0"/>
          <a:chOff x="0" y="0"/>
          <a:chExt cx="0" cy="0"/>
        </a:xfrm>
      </p:grpSpPr>
      <p:sp>
        <p:nvSpPr>
          <p:cNvPr id="654" name="Google Shape;654;p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5" name="Google Shape;655;p4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56" name="Google Shape;656;p4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3" name="Shape 663"/>
        <p:cNvGrpSpPr/>
        <p:nvPr/>
      </p:nvGrpSpPr>
      <p:grpSpPr>
        <a:xfrm>
          <a:off x="0" y="0"/>
          <a:ext cx="0" cy="0"/>
          <a:chOff x="0" y="0"/>
          <a:chExt cx="0" cy="0"/>
        </a:xfrm>
      </p:grpSpPr>
      <p:sp>
        <p:nvSpPr>
          <p:cNvPr id="664" name="Google Shape;664;p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5" name="Google Shape;665;p4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66" name="Google Shape;666;p4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5" name="Shape 675"/>
        <p:cNvGrpSpPr/>
        <p:nvPr/>
      </p:nvGrpSpPr>
      <p:grpSpPr>
        <a:xfrm>
          <a:off x="0" y="0"/>
          <a:ext cx="0" cy="0"/>
          <a:chOff x="0" y="0"/>
          <a:chExt cx="0" cy="0"/>
        </a:xfrm>
      </p:grpSpPr>
      <p:sp>
        <p:nvSpPr>
          <p:cNvPr id="676" name="Google Shape;676;p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7" name="Google Shape;677;p4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78" name="Google Shape;678;p4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5" name="Shape 685"/>
        <p:cNvGrpSpPr/>
        <p:nvPr/>
      </p:nvGrpSpPr>
      <p:grpSpPr>
        <a:xfrm>
          <a:off x="0" y="0"/>
          <a:ext cx="0" cy="0"/>
          <a:chOff x="0" y="0"/>
          <a:chExt cx="0" cy="0"/>
        </a:xfrm>
      </p:grpSpPr>
      <p:sp>
        <p:nvSpPr>
          <p:cNvPr id="686" name="Google Shape;686;p4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7" name="Google Shape;687;p4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88" name="Google Shape;688;p4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5" name="Shape 695"/>
        <p:cNvGrpSpPr/>
        <p:nvPr/>
      </p:nvGrpSpPr>
      <p:grpSpPr>
        <a:xfrm>
          <a:off x="0" y="0"/>
          <a:ext cx="0" cy="0"/>
          <a:chOff x="0" y="0"/>
          <a:chExt cx="0" cy="0"/>
        </a:xfrm>
      </p:grpSpPr>
      <p:sp>
        <p:nvSpPr>
          <p:cNvPr id="696" name="Google Shape;696;p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7" name="Google Shape;697;p4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698" name="Google Shape;698;p4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7" name="Shape 707"/>
        <p:cNvGrpSpPr/>
        <p:nvPr/>
      </p:nvGrpSpPr>
      <p:grpSpPr>
        <a:xfrm>
          <a:off x="0" y="0"/>
          <a:ext cx="0" cy="0"/>
          <a:chOff x="0" y="0"/>
          <a:chExt cx="0" cy="0"/>
        </a:xfrm>
      </p:grpSpPr>
      <p:sp>
        <p:nvSpPr>
          <p:cNvPr id="708" name="Google Shape;708;p4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9" name="Google Shape;709;p4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710" name="Google Shape;710;p4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7" name="Shape 717"/>
        <p:cNvGrpSpPr/>
        <p:nvPr/>
      </p:nvGrpSpPr>
      <p:grpSpPr>
        <a:xfrm>
          <a:off x="0" y="0"/>
          <a:ext cx="0" cy="0"/>
          <a:chOff x="0" y="0"/>
          <a:chExt cx="0" cy="0"/>
        </a:xfrm>
      </p:grpSpPr>
      <p:sp>
        <p:nvSpPr>
          <p:cNvPr id="718" name="Google Shape;718;p4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9" name="Google Shape;719;p4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720" name="Google Shape;720;p4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9" name="Shape 729"/>
        <p:cNvGrpSpPr/>
        <p:nvPr/>
      </p:nvGrpSpPr>
      <p:grpSpPr>
        <a:xfrm>
          <a:off x="0" y="0"/>
          <a:ext cx="0" cy="0"/>
          <a:chOff x="0" y="0"/>
          <a:chExt cx="0" cy="0"/>
        </a:xfrm>
      </p:grpSpPr>
      <p:sp>
        <p:nvSpPr>
          <p:cNvPr id="730" name="Google Shape;730;p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1" name="Google Shape;731;p4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732" name="Google Shape;732;p4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p4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2" name="Google Shape;742;p4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743" name="Google Shape;743;p4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2" name="Shape 752"/>
        <p:cNvGrpSpPr/>
        <p:nvPr/>
      </p:nvGrpSpPr>
      <p:grpSpPr>
        <a:xfrm>
          <a:off x="0" y="0"/>
          <a:ext cx="0" cy="0"/>
          <a:chOff x="0" y="0"/>
          <a:chExt cx="0" cy="0"/>
        </a:xfrm>
      </p:grpSpPr>
      <p:sp>
        <p:nvSpPr>
          <p:cNvPr id="753" name="Google Shape;753;p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54" name="Google Shape;754;p4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755" name="Google Shape;755;p4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5" name="Shape 775"/>
        <p:cNvGrpSpPr/>
        <p:nvPr/>
      </p:nvGrpSpPr>
      <p:grpSpPr>
        <a:xfrm>
          <a:off x="0" y="0"/>
          <a:ext cx="0" cy="0"/>
          <a:chOff x="0" y="0"/>
          <a:chExt cx="0" cy="0"/>
        </a:xfrm>
      </p:grpSpPr>
      <p:sp>
        <p:nvSpPr>
          <p:cNvPr id="776" name="Google Shape;776;p5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7" name="Google Shape;777;p5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778" name="Google Shape;778;p5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p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01" name="Google Shape;801;p5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802" name="Google Shape;802;p5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p5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0" name="Google Shape;810;p5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6" name="Shape 816"/>
        <p:cNvGrpSpPr/>
        <p:nvPr/>
      </p:nvGrpSpPr>
      <p:grpSpPr>
        <a:xfrm>
          <a:off x="0" y="0"/>
          <a:ext cx="0" cy="0"/>
          <a:chOff x="0" y="0"/>
          <a:chExt cx="0" cy="0"/>
        </a:xfrm>
      </p:grpSpPr>
      <p:sp>
        <p:nvSpPr>
          <p:cNvPr id="817" name="Google Shape;817;p5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8" name="Google Shape;818;p5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p5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6" name="Google Shape;826;p5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827" name="Google Shape;827;p5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p5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5" name="Google Shape;835;p5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1" name="Shape 841"/>
        <p:cNvGrpSpPr/>
        <p:nvPr/>
      </p:nvGrpSpPr>
      <p:grpSpPr>
        <a:xfrm>
          <a:off x="0" y="0"/>
          <a:ext cx="0" cy="0"/>
          <a:chOff x="0" y="0"/>
          <a:chExt cx="0" cy="0"/>
        </a:xfrm>
      </p:grpSpPr>
      <p:sp>
        <p:nvSpPr>
          <p:cNvPr id="842" name="Google Shape;842;p5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3" name="Google Shape;843;p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9" name="Shape 849"/>
        <p:cNvGrpSpPr/>
        <p:nvPr/>
      </p:nvGrpSpPr>
      <p:grpSpPr>
        <a:xfrm>
          <a:off x="0" y="0"/>
          <a:ext cx="0" cy="0"/>
          <a:chOff x="0" y="0"/>
          <a:chExt cx="0" cy="0"/>
        </a:xfrm>
      </p:grpSpPr>
      <p:sp>
        <p:nvSpPr>
          <p:cNvPr id="850" name="Google Shape;850;p5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1" name="Google Shape;851;p5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7" name="Shape 857"/>
        <p:cNvGrpSpPr/>
        <p:nvPr/>
      </p:nvGrpSpPr>
      <p:grpSpPr>
        <a:xfrm>
          <a:off x="0" y="0"/>
          <a:ext cx="0" cy="0"/>
          <a:chOff x="0" y="0"/>
          <a:chExt cx="0" cy="0"/>
        </a:xfrm>
      </p:grpSpPr>
      <p:sp>
        <p:nvSpPr>
          <p:cNvPr id="858" name="Google Shape;858;p5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9" name="Google Shape;859;p5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1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1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표지">
  <p:cSld name="표지">
    <p:spTree>
      <p:nvGrpSpPr>
        <p:cNvPr id="15" name="Shape 15"/>
        <p:cNvGrpSpPr/>
        <p:nvPr/>
      </p:nvGrpSpPr>
      <p:grpSpPr>
        <a:xfrm>
          <a:off x="0" y="0"/>
          <a:ext cx="0" cy="0"/>
          <a:chOff x="0" y="0"/>
          <a:chExt cx="0" cy="0"/>
        </a:xfrm>
      </p:grpSpPr>
      <p:pic>
        <p:nvPicPr>
          <p:cNvPr id="16" name="Google Shape;16;p60"/>
          <p:cNvPicPr preferRelativeResize="0"/>
          <p:nvPr/>
        </p:nvPicPr>
        <p:blipFill rotWithShape="1">
          <a:blip r:embed="rId2">
            <a:alphaModFix/>
          </a:blip>
          <a:srcRect b="0" l="0" r="0" t="0"/>
          <a:stretch/>
        </p:blipFill>
        <p:spPr>
          <a:xfrm rot="-494469">
            <a:off x="6020906" y="1345035"/>
            <a:ext cx="7004124" cy="5805700"/>
          </a:xfrm>
          <a:prstGeom prst="rect">
            <a:avLst/>
          </a:prstGeom>
          <a:noFill/>
          <a:ln>
            <a:noFill/>
          </a:ln>
        </p:spPr>
      </p:pic>
      <p:sp>
        <p:nvSpPr>
          <p:cNvPr id="17" name="Google Shape;17;p60"/>
          <p:cNvSpPr/>
          <p:nvPr/>
        </p:nvSpPr>
        <p:spPr>
          <a:xfrm>
            <a:off x="5628319" y="1815966"/>
            <a:ext cx="4602079" cy="5042034"/>
          </a:xfrm>
          <a:custGeom>
            <a:rect b="b" l="l" r="r" t="t"/>
            <a:pathLst>
              <a:path extrusionOk="0" h="5410200" w="4602079">
                <a:moveTo>
                  <a:pt x="0" y="0"/>
                </a:moveTo>
                <a:lnTo>
                  <a:pt x="1241659" y="0"/>
                </a:lnTo>
                <a:lnTo>
                  <a:pt x="4602079" y="5410200"/>
                </a:lnTo>
                <a:lnTo>
                  <a:pt x="336042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8" name="Google Shape;18;p60"/>
          <p:cNvSpPr/>
          <p:nvPr/>
        </p:nvSpPr>
        <p:spPr>
          <a:xfrm>
            <a:off x="0" y="1371826"/>
            <a:ext cx="6067033" cy="5042033"/>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9" name="Google Shape;19;p60"/>
          <p:cNvSpPr/>
          <p:nvPr/>
        </p:nvSpPr>
        <p:spPr>
          <a:xfrm>
            <a:off x="0" y="592754"/>
            <a:ext cx="8815537" cy="5042034"/>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20" name="Google Shape;20;p60"/>
          <p:cNvSpPr/>
          <p:nvPr/>
        </p:nvSpPr>
        <p:spPr>
          <a:xfrm rot="10800000">
            <a:off x="404660" y="1024399"/>
            <a:ext cx="2415448" cy="277000"/>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None/>
            </a:pPr>
            <a:r>
              <a:t/>
            </a:r>
            <a:endParaRPr b="1" i="0" sz="1200" u="none" cap="none" strike="noStrike">
              <a:solidFill>
                <a:schemeClr val="lt1"/>
              </a:solidFill>
              <a:latin typeface="Arial"/>
              <a:ea typeface="Arial"/>
              <a:cs typeface="Arial"/>
              <a:sym typeface="Arial"/>
            </a:endParaRPr>
          </a:p>
        </p:txBody>
      </p:sp>
      <p:pic>
        <p:nvPicPr>
          <p:cNvPr id="21" name="Google Shape;21;p60"/>
          <p:cNvPicPr preferRelativeResize="0"/>
          <p:nvPr/>
        </p:nvPicPr>
        <p:blipFill rotWithShape="1">
          <a:blip r:embed="rId3">
            <a:alphaModFix/>
          </a:blip>
          <a:srcRect b="12243" l="27344" r="0" t="0"/>
          <a:stretch/>
        </p:blipFill>
        <p:spPr>
          <a:xfrm>
            <a:off x="-1914980" y="829517"/>
            <a:ext cx="7561807" cy="6028483"/>
          </a:xfrm>
          <a:prstGeom prst="rect">
            <a:avLst/>
          </a:prstGeom>
          <a:noFill/>
          <a:ln>
            <a:noFill/>
          </a:ln>
        </p:spPr>
      </p:pic>
      <p:sp>
        <p:nvSpPr>
          <p:cNvPr id="22" name="Google Shape;22;p60"/>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23" name="Google Shape;23;p60"/>
          <p:cNvSpPr/>
          <p:nvPr/>
        </p:nvSpPr>
        <p:spPr>
          <a:xfrm>
            <a:off x="-4265411" y="-386447"/>
            <a:ext cx="6987820" cy="6023983"/>
          </a:xfrm>
          <a:prstGeom prst="triangle">
            <a:avLst>
              <a:gd fmla="val 50000" name="adj"/>
            </a:avLst>
          </a:prstGeom>
          <a:solidFill>
            <a:srgbClr val="152375">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24" name="Google Shape;24;p60"/>
          <p:cNvSpPr txBox="1"/>
          <p:nvPr>
            <p:ph type="ctrTitle"/>
          </p:nvPr>
        </p:nvSpPr>
        <p:spPr>
          <a:xfrm>
            <a:off x="459692" y="2735225"/>
            <a:ext cx="6197962" cy="14773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chemeClr val="lt1"/>
              </a:buClr>
              <a:buSzPts val="10000"/>
              <a:buFont typeface="Arial"/>
              <a:buNone/>
              <a:defRPr sz="100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0"/>
          <p:cNvSpPr txBox="1"/>
          <p:nvPr>
            <p:ph idx="1" type="subTitle"/>
          </p:nvPr>
        </p:nvSpPr>
        <p:spPr>
          <a:xfrm>
            <a:off x="9128490" y="195861"/>
            <a:ext cx="3963517" cy="424732"/>
          </a:xfrm>
          <a:prstGeom prst="rect">
            <a:avLst/>
          </a:prstGeom>
          <a:noFill/>
          <a:ln>
            <a:noFill/>
          </a:ln>
        </p:spPr>
        <p:txBody>
          <a:bodyPr anchorCtr="0" anchor="t" bIns="45700" lIns="91425" spcFirstLastPara="1" rIns="91425" wrap="square" tIns="45700">
            <a:spAutoFit/>
          </a:bodyPr>
          <a:lstStyle>
            <a:lvl1pPr lvl="0" algn="l">
              <a:lnSpc>
                <a:spcPct val="90000"/>
              </a:lnSpc>
              <a:spcBef>
                <a:spcPts val="1000"/>
              </a:spcBef>
              <a:spcAft>
                <a:spcPts val="0"/>
              </a:spcAft>
              <a:buClr>
                <a:schemeClr val="lt1"/>
              </a:buClr>
              <a:buSzPts val="3000"/>
              <a:buNone/>
              <a:defRPr b="1" i="0" sz="3000" u="none" cap="none" strike="noStrike">
                <a:solidFill>
                  <a:schemeClr val="lt1"/>
                </a:solidFill>
                <a:latin typeface="Arial"/>
                <a:ea typeface="Arial"/>
                <a:cs typeface="Arial"/>
                <a:sym typeface="Aria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목차">
  <p:cSld name="목차">
    <p:spTree>
      <p:nvGrpSpPr>
        <p:cNvPr id="26" name="Shape 26"/>
        <p:cNvGrpSpPr/>
        <p:nvPr/>
      </p:nvGrpSpPr>
      <p:grpSpPr>
        <a:xfrm>
          <a:off x="0" y="0"/>
          <a:ext cx="0" cy="0"/>
          <a:chOff x="0" y="0"/>
          <a:chExt cx="0" cy="0"/>
        </a:xfrm>
      </p:grpSpPr>
      <p:sp>
        <p:nvSpPr>
          <p:cNvPr id="27" name="Google Shape;27;p61"/>
          <p:cNvSpPr/>
          <p:nvPr/>
        </p:nvSpPr>
        <p:spPr>
          <a:xfrm>
            <a:off x="0" y="-58141"/>
            <a:ext cx="10053114" cy="6913497"/>
          </a:xfrm>
          <a:custGeom>
            <a:rect b="b" l="l" r="r" t="t"/>
            <a:pathLst>
              <a:path extrusionOk="0" h="6914139" w="9984402">
                <a:moveTo>
                  <a:pt x="0" y="45719"/>
                </a:moveTo>
                <a:lnTo>
                  <a:pt x="9984402" y="0"/>
                </a:lnTo>
                <a:lnTo>
                  <a:pt x="6569938" y="6914139"/>
                </a:lnTo>
                <a:lnTo>
                  <a:pt x="0" y="6910201"/>
                </a:lnTo>
                <a:lnTo>
                  <a:pt x="0" y="45719"/>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8" name="Google Shape;28;p61"/>
          <p:cNvSpPr/>
          <p:nvPr/>
        </p:nvSpPr>
        <p:spPr>
          <a:xfrm>
            <a:off x="768815" y="124361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9" name="Google Shape;29;p61"/>
          <p:cNvSpPr/>
          <p:nvPr/>
        </p:nvSpPr>
        <p:spPr>
          <a:xfrm>
            <a:off x="11495" y="84502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0" name="Google Shape;30;p61"/>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31" name="Google Shape;31;p61"/>
          <p:cNvPicPr preferRelativeResize="0"/>
          <p:nvPr/>
        </p:nvPicPr>
        <p:blipFill rotWithShape="1">
          <a:blip r:embed="rId2">
            <a:alphaModFix/>
          </a:blip>
          <a:srcRect b="12243" l="27344" r="0" t="0"/>
          <a:stretch/>
        </p:blipFill>
        <p:spPr>
          <a:xfrm rot="10800000">
            <a:off x="4641688" y="805103"/>
            <a:ext cx="7561807" cy="6074667"/>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기본">
  <p:cSld name="본문_기본">
    <p:spTree>
      <p:nvGrpSpPr>
        <p:cNvPr id="32" name="Shape 32"/>
        <p:cNvGrpSpPr/>
        <p:nvPr/>
      </p:nvGrpSpPr>
      <p:grpSpPr>
        <a:xfrm>
          <a:off x="0" y="0"/>
          <a:ext cx="0" cy="0"/>
          <a:chOff x="0" y="0"/>
          <a:chExt cx="0" cy="0"/>
        </a:xfrm>
      </p:grpSpPr>
      <p:pic>
        <p:nvPicPr>
          <p:cNvPr id="33" name="Google Shape;33;p62"/>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34" name="Google Shape;34;p62"/>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5" name="Google Shape;35;p62"/>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6" name="Google Shape;36;p62"/>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7" name="Google Shape;37;p62"/>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8" name="Google Shape;38;p62"/>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9" name="Google Shape;39;p62"/>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62"/>
          <p:cNvSpPr txBox="1"/>
          <p:nvPr>
            <p:ph idx="1" type="body"/>
          </p:nvPr>
        </p:nvSpPr>
        <p:spPr>
          <a:xfrm>
            <a:off x="446482" y="1233348"/>
            <a:ext cx="9026291" cy="5351094"/>
          </a:xfrm>
          <a:prstGeom prst="rect">
            <a:avLst/>
          </a:prstGeom>
          <a:noFill/>
          <a:ln>
            <a:noFill/>
          </a:ln>
        </p:spPr>
        <p:txBody>
          <a:bodyPr anchorCtr="0" anchor="t" bIns="45700" lIns="91425" spcFirstLastPara="1" rIns="91425" wrap="square" tIns="45700">
            <a:normAutofit/>
          </a:bodyPr>
          <a:lstStyle>
            <a:lvl1pPr indent="-431800" lvl="0" marL="457200" algn="l">
              <a:lnSpc>
                <a:spcPct val="120000"/>
              </a:lnSpc>
              <a:spcBef>
                <a:spcPts val="1000"/>
              </a:spcBef>
              <a:spcAft>
                <a:spcPts val="0"/>
              </a:spcAft>
              <a:buClr>
                <a:srgbClr val="D5B8EA"/>
              </a:buClr>
              <a:buSzPts val="3200"/>
              <a:buFont typeface="Arial"/>
              <a:buChar char="•"/>
              <a:defRPr b="1" sz="3200">
                <a:latin typeface="Arial"/>
                <a:ea typeface="Arial"/>
                <a:cs typeface="Arial"/>
                <a:sym typeface="Arial"/>
              </a:defRPr>
            </a:lvl1pPr>
            <a:lvl2pPr indent="-419100" lvl="1" marL="914400" algn="l">
              <a:lnSpc>
                <a:spcPct val="120000"/>
              </a:lnSpc>
              <a:spcBef>
                <a:spcPts val="500"/>
              </a:spcBef>
              <a:spcAft>
                <a:spcPts val="0"/>
              </a:spcAft>
              <a:buClr>
                <a:schemeClr val="accent4"/>
              </a:buClr>
              <a:buSzPts val="3000"/>
              <a:buFont typeface="Noto Sans Symbols"/>
              <a:buChar char="▪"/>
              <a:defRPr sz="3000">
                <a:latin typeface="Arial"/>
                <a:ea typeface="Arial"/>
                <a:cs typeface="Arial"/>
                <a:sym typeface="Arial"/>
              </a:defRPr>
            </a:lvl2pPr>
            <a:lvl3pPr indent="-406400" lvl="2" marL="1371600" algn="l">
              <a:lnSpc>
                <a:spcPct val="120000"/>
              </a:lnSpc>
              <a:spcBef>
                <a:spcPts val="500"/>
              </a:spcBef>
              <a:spcAft>
                <a:spcPts val="0"/>
              </a:spcAft>
              <a:buClr>
                <a:srgbClr val="7B7B7B"/>
              </a:buClr>
              <a:buSzPts val="2800"/>
              <a:buChar char="•"/>
              <a:defRPr sz="28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정리하기">
  <p:cSld name="정리하기">
    <p:spTree>
      <p:nvGrpSpPr>
        <p:cNvPr id="41" name="Shape 41"/>
        <p:cNvGrpSpPr/>
        <p:nvPr/>
      </p:nvGrpSpPr>
      <p:grpSpPr>
        <a:xfrm>
          <a:off x="0" y="0"/>
          <a:ext cx="0" cy="0"/>
          <a:chOff x="0" y="0"/>
          <a:chExt cx="0" cy="0"/>
        </a:xfrm>
      </p:grpSpPr>
      <p:pic>
        <p:nvPicPr>
          <p:cNvPr id="42" name="Google Shape;42;p63"/>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43" name="Google Shape;43;p63"/>
          <p:cNvSpPr/>
          <p:nvPr/>
        </p:nvSpPr>
        <p:spPr>
          <a:xfrm>
            <a:off x="13750" y="823551"/>
            <a:ext cx="12185048" cy="6027166"/>
          </a:xfrm>
          <a:prstGeom prst="rect">
            <a:avLst/>
          </a:prstGeom>
          <a:solidFill>
            <a:schemeClr val="lt1">
              <a:alpha val="4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4" name="Google Shape;44;p63"/>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5" name="Google Shape;45;p63"/>
          <p:cNvSpPr/>
          <p:nvPr/>
        </p:nvSpPr>
        <p:spPr>
          <a:xfrm>
            <a:off x="9247671" y="833398"/>
            <a:ext cx="6987820" cy="6023983"/>
          </a:xfrm>
          <a:prstGeom prst="triangle">
            <a:avLst>
              <a:gd fmla="val 50000" name="adj"/>
            </a:avLst>
          </a:prstGeom>
          <a:solidFill>
            <a:srgbClr val="2F5496">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6" name="Google Shape;46;p63"/>
          <p:cNvSpPr/>
          <p:nvPr/>
        </p:nvSpPr>
        <p:spPr>
          <a:xfrm>
            <a:off x="446482" y="413245"/>
            <a:ext cx="2417191" cy="907308"/>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7" name="Google Shape;47;p63"/>
          <p:cNvSpPr/>
          <p:nvPr/>
        </p:nvSpPr>
        <p:spPr>
          <a:xfrm>
            <a:off x="296353" y="272411"/>
            <a:ext cx="2417191" cy="907308"/>
          </a:xfrm>
          <a:prstGeom prst="round2DiagRect">
            <a:avLst>
              <a:gd fmla="val 34495" name="adj1"/>
              <a:gd fmla="val 0" name="adj2"/>
            </a:avLst>
          </a:pr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8" name="Google Shape;48;p63"/>
          <p:cNvSpPr/>
          <p:nvPr/>
        </p:nvSpPr>
        <p:spPr>
          <a:xfrm>
            <a:off x="68241" y="365404"/>
            <a:ext cx="2417191"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t/>
            </a:r>
            <a:endParaRPr b="1" i="0" sz="4000" u="none" cap="none" strike="noStrike">
              <a:solidFill>
                <a:schemeClr val="lt1"/>
              </a:solidFill>
              <a:latin typeface="Arial"/>
              <a:ea typeface="Arial"/>
              <a:cs typeface="Arial"/>
              <a:sym typeface="Arial"/>
            </a:endParaRPr>
          </a:p>
        </p:txBody>
      </p:sp>
      <p:pic>
        <p:nvPicPr>
          <p:cNvPr id="49" name="Google Shape;49;p63"/>
          <p:cNvPicPr preferRelativeResize="0"/>
          <p:nvPr/>
        </p:nvPicPr>
        <p:blipFill rotWithShape="1">
          <a:blip r:embed="rId3">
            <a:alphaModFix/>
          </a:blip>
          <a:srcRect b="0" l="0" r="0" t="0"/>
          <a:stretch/>
        </p:blipFill>
        <p:spPr>
          <a:xfrm rot="5400000">
            <a:off x="460700" y="434443"/>
            <a:ext cx="238271" cy="198287"/>
          </a:xfrm>
          <a:prstGeom prst="rect">
            <a:avLst/>
          </a:prstGeom>
          <a:noFill/>
          <a:ln>
            <a:noFill/>
          </a:ln>
        </p:spPr>
      </p:pic>
      <p:pic>
        <p:nvPicPr>
          <p:cNvPr id="50" name="Google Shape;50;p63"/>
          <p:cNvPicPr preferRelativeResize="0"/>
          <p:nvPr/>
        </p:nvPicPr>
        <p:blipFill rotWithShape="1">
          <a:blip r:embed="rId4">
            <a:alphaModFix/>
          </a:blip>
          <a:srcRect b="0" l="0" r="0" t="0"/>
          <a:stretch/>
        </p:blipFill>
        <p:spPr>
          <a:xfrm rot="817888">
            <a:off x="9061189" y="2125299"/>
            <a:ext cx="7004124" cy="5805700"/>
          </a:xfrm>
          <a:prstGeom prst="rect">
            <a:avLst/>
          </a:prstGeom>
          <a:noFill/>
          <a:ln>
            <a:noFill/>
          </a:ln>
        </p:spPr>
      </p:pic>
      <p:sp>
        <p:nvSpPr>
          <p:cNvPr id="51" name="Google Shape;51;p63"/>
          <p:cNvSpPr txBox="1"/>
          <p:nvPr>
            <p:ph idx="1" type="body"/>
          </p:nvPr>
        </p:nvSpPr>
        <p:spPr>
          <a:xfrm>
            <a:off x="446482" y="1513530"/>
            <a:ext cx="9026291" cy="4351338"/>
          </a:xfrm>
          <a:prstGeom prst="rect">
            <a:avLst/>
          </a:prstGeom>
          <a:noFill/>
          <a:ln>
            <a:noFill/>
          </a:ln>
        </p:spPr>
        <p:txBody>
          <a:bodyPr anchorCtr="0" anchor="t" bIns="45700" lIns="91425" spcFirstLastPara="1" rIns="91425" wrap="square" tIns="45700">
            <a:normAutofit/>
          </a:bodyPr>
          <a:lstStyle>
            <a:lvl1pPr indent="-360680" lvl="0" marL="457200" algn="l">
              <a:lnSpc>
                <a:spcPct val="90000"/>
              </a:lnSpc>
              <a:spcBef>
                <a:spcPts val="1000"/>
              </a:spcBef>
              <a:spcAft>
                <a:spcPts val="0"/>
              </a:spcAft>
              <a:buClr>
                <a:srgbClr val="D5B8EA"/>
              </a:buClr>
              <a:buSzPts val="2080"/>
              <a:buFont typeface="Noto Sans Symbols"/>
              <a:buChar char="●"/>
              <a:defRPr sz="2600">
                <a:latin typeface="Arial"/>
                <a:ea typeface="Arial"/>
                <a:cs typeface="Arial"/>
                <a:sym typeface="Arial"/>
              </a:defRPr>
            </a:lvl1pPr>
            <a:lvl2pPr indent="-393700" lvl="1" marL="914400" algn="l">
              <a:lnSpc>
                <a:spcPct val="90000"/>
              </a:lnSpc>
              <a:spcBef>
                <a:spcPts val="500"/>
              </a:spcBef>
              <a:spcAft>
                <a:spcPts val="0"/>
              </a:spcAft>
              <a:buClr>
                <a:schemeClr val="dk1"/>
              </a:buClr>
              <a:buSzPts val="2600"/>
              <a:buFont typeface="Noto Sans Symbols"/>
              <a:buChar char="❖"/>
              <a:defRPr sz="2600">
                <a:latin typeface="Arial"/>
                <a:ea typeface="Arial"/>
                <a:cs typeface="Arial"/>
                <a:sym typeface="Arial"/>
              </a:defRPr>
            </a:lvl2pPr>
            <a:lvl3pPr indent="-393700" lvl="2" marL="1371600" algn="l">
              <a:lnSpc>
                <a:spcPct val="90000"/>
              </a:lnSpc>
              <a:spcBef>
                <a:spcPts val="500"/>
              </a:spcBef>
              <a:spcAft>
                <a:spcPts val="0"/>
              </a:spcAft>
              <a:buClr>
                <a:schemeClr val="dk1"/>
              </a:buClr>
              <a:buSzPts val="2600"/>
              <a:buChar char="•"/>
              <a:defRPr sz="26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bg">
  <p:cSld name="본문_bg">
    <p:spTree>
      <p:nvGrpSpPr>
        <p:cNvPr id="52" name="Shape 52"/>
        <p:cNvGrpSpPr/>
        <p:nvPr/>
      </p:nvGrpSpPr>
      <p:grpSpPr>
        <a:xfrm>
          <a:off x="0" y="0"/>
          <a:ext cx="0" cy="0"/>
          <a:chOff x="0" y="0"/>
          <a:chExt cx="0" cy="0"/>
        </a:xfrm>
      </p:grpSpPr>
      <p:pic>
        <p:nvPicPr>
          <p:cNvPr id="53" name="Google Shape;53;p64"/>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54" name="Google Shape;54;p64"/>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5" name="Google Shape;55;p64"/>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6" name="Google Shape;56;p64"/>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7" name="Google Shape;57;p64"/>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8" name="Google Shape;58;p64"/>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9" name="Google Shape;59;p64"/>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절제목_간지" type="titleOnly">
  <p:cSld name="TITLE_ONLY">
    <p:spTree>
      <p:nvGrpSpPr>
        <p:cNvPr id="60" name="Shape 60"/>
        <p:cNvGrpSpPr/>
        <p:nvPr/>
      </p:nvGrpSpPr>
      <p:grpSpPr>
        <a:xfrm>
          <a:off x="0" y="0"/>
          <a:ext cx="0" cy="0"/>
          <a:chOff x="0" y="0"/>
          <a:chExt cx="0" cy="0"/>
        </a:xfrm>
      </p:grpSpPr>
      <p:sp>
        <p:nvSpPr>
          <p:cNvPr id="61" name="Google Shape;61;p65"/>
          <p:cNvSpPr/>
          <p:nvPr/>
        </p:nvSpPr>
        <p:spPr>
          <a:xfrm rot="10800000">
            <a:off x="7666723" y="132125"/>
            <a:ext cx="4394137" cy="3651766"/>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2" name="Google Shape;62;p65"/>
          <p:cNvSpPr/>
          <p:nvPr/>
        </p:nvSpPr>
        <p:spPr>
          <a:xfrm>
            <a:off x="556097" y="1613463"/>
            <a:ext cx="11079805" cy="4105072"/>
          </a:xfrm>
          <a:prstGeom prst="roundRect">
            <a:avLst>
              <a:gd fmla="val 16667" name="adj"/>
            </a:avLst>
          </a:prstGeom>
          <a:solidFill>
            <a:schemeClr val="lt1">
              <a:alpha val="49803"/>
            </a:schemeClr>
          </a:solidFill>
          <a:ln cap="flat" cmpd="sng" w="12700">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63" name="Google Shape;63;p65"/>
          <p:cNvPicPr preferRelativeResize="0"/>
          <p:nvPr/>
        </p:nvPicPr>
        <p:blipFill rotWithShape="1">
          <a:blip r:embed="rId2">
            <a:alphaModFix/>
          </a:blip>
          <a:srcRect b="12243" l="27344" r="0" t="0"/>
          <a:stretch/>
        </p:blipFill>
        <p:spPr>
          <a:xfrm rot="10800000">
            <a:off x="3575174" y="-645"/>
            <a:ext cx="8616826" cy="6858002"/>
          </a:xfrm>
          <a:prstGeom prst="rect">
            <a:avLst/>
          </a:prstGeom>
          <a:noFill/>
          <a:ln>
            <a:noFill/>
          </a:ln>
        </p:spPr>
      </p:pic>
      <p:pic>
        <p:nvPicPr>
          <p:cNvPr id="64" name="Google Shape;64;p65"/>
          <p:cNvPicPr preferRelativeResize="0"/>
          <p:nvPr/>
        </p:nvPicPr>
        <p:blipFill rotWithShape="1">
          <a:blip r:embed="rId3">
            <a:alphaModFix/>
          </a:blip>
          <a:srcRect b="0" l="0" r="0" t="0"/>
          <a:stretch/>
        </p:blipFill>
        <p:spPr>
          <a:xfrm rot="-494469">
            <a:off x="7071037" y="2495151"/>
            <a:ext cx="7004124" cy="5805700"/>
          </a:xfrm>
          <a:prstGeom prst="rect">
            <a:avLst/>
          </a:prstGeom>
          <a:noFill/>
          <a:ln>
            <a:noFill/>
          </a:ln>
        </p:spPr>
      </p:pic>
      <p:sp>
        <p:nvSpPr>
          <p:cNvPr id="65" name="Google Shape;65;p65"/>
          <p:cNvSpPr txBox="1"/>
          <p:nvPr>
            <p:ph type="title"/>
          </p:nvPr>
        </p:nvSpPr>
        <p:spPr>
          <a:xfrm>
            <a:off x="1120302" y="3221244"/>
            <a:ext cx="10515600" cy="13388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222A35"/>
              </a:buClr>
              <a:buSzPts val="9000"/>
              <a:buFont typeface="Arial"/>
              <a:buNone/>
              <a:defRPr sz="9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다음시간안내">
  <p:cSld name="다음시간안내">
    <p:spTree>
      <p:nvGrpSpPr>
        <p:cNvPr id="66" name="Shape 66"/>
        <p:cNvGrpSpPr/>
        <p:nvPr/>
      </p:nvGrpSpPr>
      <p:grpSpPr>
        <a:xfrm>
          <a:off x="0" y="0"/>
          <a:ext cx="0" cy="0"/>
          <a:chOff x="0" y="0"/>
          <a:chExt cx="0" cy="0"/>
        </a:xfrm>
      </p:grpSpPr>
      <p:sp>
        <p:nvSpPr>
          <p:cNvPr id="67" name="Google Shape;67;p66"/>
          <p:cNvSpPr/>
          <p:nvPr/>
        </p:nvSpPr>
        <p:spPr>
          <a:xfrm>
            <a:off x="-1" y="-2945"/>
            <a:ext cx="8942227" cy="6879996"/>
          </a:xfrm>
          <a:custGeom>
            <a:rect b="b" l="l" r="r" t="t"/>
            <a:pathLst>
              <a:path extrusionOk="0" h="6844840" w="8896350">
                <a:moveTo>
                  <a:pt x="0" y="0"/>
                </a:moveTo>
                <a:lnTo>
                  <a:pt x="8896350" y="0"/>
                </a:lnTo>
                <a:lnTo>
                  <a:pt x="5486400" y="6835315"/>
                </a:lnTo>
                <a:lnTo>
                  <a:pt x="0" y="6844840"/>
                </a:lnTo>
                <a:lnTo>
                  <a:pt x="0" y="0"/>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68" name="Google Shape;68;p66"/>
          <p:cNvPicPr preferRelativeResize="0"/>
          <p:nvPr/>
        </p:nvPicPr>
        <p:blipFill rotWithShape="1">
          <a:blip r:embed="rId2">
            <a:alphaModFix/>
          </a:blip>
          <a:srcRect b="37766" l="0" r="0" t="0"/>
          <a:stretch/>
        </p:blipFill>
        <p:spPr>
          <a:xfrm>
            <a:off x="9524" y="-1849374"/>
            <a:ext cx="7004124" cy="3613135"/>
          </a:xfrm>
          <a:prstGeom prst="rect">
            <a:avLst/>
          </a:prstGeom>
          <a:noFill/>
          <a:ln>
            <a:noFill/>
          </a:ln>
        </p:spPr>
      </p:pic>
      <p:sp>
        <p:nvSpPr>
          <p:cNvPr id="69" name="Google Shape;69;p66"/>
          <p:cNvSpPr/>
          <p:nvPr/>
        </p:nvSpPr>
        <p:spPr>
          <a:xfrm>
            <a:off x="0" y="-13063"/>
            <a:ext cx="12192000" cy="1784842"/>
          </a:xfrm>
          <a:prstGeom prst="rect">
            <a:avLst/>
          </a:prstGeom>
          <a:solidFill>
            <a:srgbClr val="1F3864">
              <a:alpha val="4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grpSp>
        <p:nvGrpSpPr>
          <p:cNvPr id="70" name="Google Shape;70;p66"/>
          <p:cNvGrpSpPr/>
          <p:nvPr/>
        </p:nvGrpSpPr>
        <p:grpSpPr>
          <a:xfrm>
            <a:off x="857294" y="2370244"/>
            <a:ext cx="4756327" cy="2536467"/>
            <a:chOff x="857294" y="2370244"/>
            <a:chExt cx="4756327" cy="2536467"/>
          </a:xfrm>
        </p:grpSpPr>
        <p:cxnSp>
          <p:nvCxnSpPr>
            <p:cNvPr id="71" name="Google Shape;71;p66"/>
            <p:cNvCxnSpPr/>
            <p:nvPr/>
          </p:nvCxnSpPr>
          <p:spPr>
            <a:xfrm>
              <a:off x="857294" y="4906711"/>
              <a:ext cx="4756327" cy="0"/>
            </a:xfrm>
            <a:prstGeom prst="straightConnector1">
              <a:avLst/>
            </a:prstGeom>
            <a:noFill/>
            <a:ln cap="flat" cmpd="sng" w="9525">
              <a:solidFill>
                <a:srgbClr val="2F5496"/>
              </a:solidFill>
              <a:prstDash val="dash"/>
              <a:miter lim="800000"/>
              <a:headEnd len="sm" w="sm" type="none"/>
              <a:tailEnd len="sm" w="sm" type="none"/>
            </a:ln>
          </p:spPr>
        </p:cxnSp>
        <p:cxnSp>
          <p:nvCxnSpPr>
            <p:cNvPr id="72" name="Google Shape;72;p66"/>
            <p:cNvCxnSpPr/>
            <p:nvPr/>
          </p:nvCxnSpPr>
          <p:spPr>
            <a:xfrm>
              <a:off x="857294" y="2370244"/>
              <a:ext cx="4756327" cy="0"/>
            </a:xfrm>
            <a:prstGeom prst="straightConnector1">
              <a:avLst/>
            </a:prstGeom>
            <a:noFill/>
            <a:ln cap="flat" cmpd="sng" w="9525">
              <a:solidFill>
                <a:srgbClr val="2F5496"/>
              </a:solidFill>
              <a:prstDash val="dash"/>
              <a:miter lim="800000"/>
              <a:headEnd len="sm" w="sm" type="none"/>
              <a:tailEnd len="sm" w="sm" type="none"/>
            </a:ln>
          </p:spPr>
        </p:cxnSp>
      </p:grpSp>
      <p:sp>
        <p:nvSpPr>
          <p:cNvPr id="73" name="Google Shape;73;p66"/>
          <p:cNvSpPr txBox="1"/>
          <p:nvPr>
            <p:ph type="title"/>
          </p:nvPr>
        </p:nvSpPr>
        <p:spPr>
          <a:xfrm>
            <a:off x="857294" y="2439211"/>
            <a:ext cx="5186199" cy="2554545"/>
          </a:xfrm>
          <a:prstGeom prst="rect">
            <a:avLst/>
          </a:prstGeom>
          <a:noFill/>
          <a:ln>
            <a:noFill/>
          </a:ln>
        </p:spPr>
        <p:txBody>
          <a:bodyPr anchorCtr="0" anchor="ctr" bIns="45700" lIns="91425" spcFirstLastPara="1" rIns="91425" wrap="square" tIns="45700">
            <a:spAutoFit/>
          </a:bodyPr>
          <a:lstStyle>
            <a:lvl1pPr lvl="0" algn="l">
              <a:lnSpc>
                <a:spcPct val="100000"/>
              </a:lnSpc>
              <a:spcBef>
                <a:spcPts val="0"/>
              </a:spcBef>
              <a:spcAft>
                <a:spcPts val="0"/>
              </a:spcAft>
              <a:buClr>
                <a:srgbClr val="222A35"/>
              </a:buClr>
              <a:buSzPts val="8000"/>
              <a:buFont typeface="Arial"/>
              <a:buNone/>
              <a:defRPr sz="8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0"/>
                                        </p:tgtEl>
                                        <p:attrNameLst>
                                          <p:attrName>style.visibility</p:attrName>
                                        </p:attrNameLst>
                                      </p:cBhvr>
                                      <p:to>
                                        <p:strVal val="visible"/>
                                      </p:to>
                                    </p:set>
                                    <p:animEffect filter="fade" transition="in">
                                      <p:cBhvr>
                                        <p:cTn dur="500"/>
                                        <p:tgtEl>
                                          <p:spTgt spid="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1E8">
            <a:alpha val="61960"/>
          </a:srgbClr>
        </a:solidFill>
      </p:bgPr>
    </p:bg>
    <p:spTree>
      <p:nvGrpSpPr>
        <p:cNvPr id="9" name="Shape 9"/>
        <p:cNvGrpSpPr/>
        <p:nvPr/>
      </p:nvGrpSpPr>
      <p:grpSpPr>
        <a:xfrm>
          <a:off x="0" y="0"/>
          <a:ext cx="0" cy="0"/>
          <a:chOff x="0" y="0"/>
          <a:chExt cx="0" cy="0"/>
        </a:xfrm>
      </p:grpSpPr>
      <p:sp>
        <p:nvSpPr>
          <p:cNvPr id="10" name="Google Shape;10;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5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12" name="Google Shape;12;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3" name="Google Shape;13;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4" name="Google Shape;14;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Malgun Gothic"/>
                <a:ea typeface="Malgun Gothic"/>
                <a:cs typeface="Malgun Gothic"/>
                <a:sym typeface="Malgun Gothic"/>
              </a:defRPr>
            </a:lvl1pPr>
            <a:lvl2pPr indent="0" lvl="1" marL="0" marR="0" rtl="0" algn="r">
              <a:spcBef>
                <a:spcPts val="0"/>
              </a:spcBef>
              <a:buNone/>
              <a:defRPr b="0" i="0" sz="1200" u="none" cap="none" strike="noStrike">
                <a:solidFill>
                  <a:srgbClr val="888888"/>
                </a:solidFill>
                <a:latin typeface="Malgun Gothic"/>
                <a:ea typeface="Malgun Gothic"/>
                <a:cs typeface="Malgun Gothic"/>
                <a:sym typeface="Malgun Gothic"/>
              </a:defRPr>
            </a:lvl2pPr>
            <a:lvl3pPr indent="0" lvl="2" marL="0" marR="0" rtl="0" algn="r">
              <a:spcBef>
                <a:spcPts val="0"/>
              </a:spcBef>
              <a:buNone/>
              <a:defRPr b="0" i="0" sz="1200" u="none" cap="none" strike="noStrike">
                <a:solidFill>
                  <a:srgbClr val="888888"/>
                </a:solidFill>
                <a:latin typeface="Malgun Gothic"/>
                <a:ea typeface="Malgun Gothic"/>
                <a:cs typeface="Malgun Gothic"/>
                <a:sym typeface="Malgun Gothic"/>
              </a:defRPr>
            </a:lvl3pPr>
            <a:lvl4pPr indent="0" lvl="3" marL="0" marR="0" rtl="0" algn="r">
              <a:spcBef>
                <a:spcPts val="0"/>
              </a:spcBef>
              <a:buNone/>
              <a:defRPr b="0" i="0" sz="1200" u="none" cap="none" strike="noStrike">
                <a:solidFill>
                  <a:srgbClr val="888888"/>
                </a:solidFill>
                <a:latin typeface="Malgun Gothic"/>
                <a:ea typeface="Malgun Gothic"/>
                <a:cs typeface="Malgun Gothic"/>
                <a:sym typeface="Malgun Gothic"/>
              </a:defRPr>
            </a:lvl4pPr>
            <a:lvl5pPr indent="0" lvl="4" marL="0" marR="0" rtl="0" algn="r">
              <a:spcBef>
                <a:spcPts val="0"/>
              </a:spcBef>
              <a:buNone/>
              <a:defRPr b="0" i="0" sz="1200" u="none" cap="none" strike="noStrike">
                <a:solidFill>
                  <a:srgbClr val="888888"/>
                </a:solidFill>
                <a:latin typeface="Malgun Gothic"/>
                <a:ea typeface="Malgun Gothic"/>
                <a:cs typeface="Malgun Gothic"/>
                <a:sym typeface="Malgun Gothic"/>
              </a:defRPr>
            </a:lvl5pPr>
            <a:lvl6pPr indent="0" lvl="5" marL="0" marR="0" rtl="0" algn="r">
              <a:spcBef>
                <a:spcPts val="0"/>
              </a:spcBef>
              <a:buNone/>
              <a:defRPr b="0" i="0" sz="1200" u="none" cap="none" strike="noStrike">
                <a:solidFill>
                  <a:srgbClr val="888888"/>
                </a:solidFill>
                <a:latin typeface="Malgun Gothic"/>
                <a:ea typeface="Malgun Gothic"/>
                <a:cs typeface="Malgun Gothic"/>
                <a:sym typeface="Malgun Gothic"/>
              </a:defRPr>
            </a:lvl6pPr>
            <a:lvl7pPr indent="0" lvl="6" marL="0" marR="0" rtl="0" algn="r">
              <a:spcBef>
                <a:spcPts val="0"/>
              </a:spcBef>
              <a:buNone/>
              <a:defRPr b="0" i="0" sz="1200" u="none" cap="none" strike="noStrike">
                <a:solidFill>
                  <a:srgbClr val="888888"/>
                </a:solidFill>
                <a:latin typeface="Malgun Gothic"/>
                <a:ea typeface="Malgun Gothic"/>
                <a:cs typeface="Malgun Gothic"/>
                <a:sym typeface="Malgun Gothic"/>
              </a:defRPr>
            </a:lvl7pPr>
            <a:lvl8pPr indent="0" lvl="7" marL="0" marR="0" rtl="0" algn="r">
              <a:spcBef>
                <a:spcPts val="0"/>
              </a:spcBef>
              <a:buNone/>
              <a:defRPr b="0" i="0" sz="1200" u="none" cap="none" strike="noStrike">
                <a:solidFill>
                  <a:srgbClr val="888888"/>
                </a:solidFill>
                <a:latin typeface="Malgun Gothic"/>
                <a:ea typeface="Malgun Gothic"/>
                <a:cs typeface="Malgun Gothic"/>
                <a:sym typeface="Malgun Gothic"/>
              </a:defRPr>
            </a:lvl8pPr>
            <a:lvl9pPr indent="0" lvl="8" marL="0" marR="0" rtl="0" algn="r">
              <a:spcBef>
                <a:spcPts val="0"/>
              </a:spcBef>
              <a:buNone/>
              <a:defRPr b="0" i="0" sz="1200" u="none" cap="none" strike="noStrike">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4.png"/><Relationship Id="rId4" Type="http://schemas.openxmlformats.org/officeDocument/2006/relationships/hyperlink" Target="https://blog.skillfactory.ru/glossary/mvc/"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5.jpg"/><Relationship Id="rId4" Type="http://schemas.openxmlformats.org/officeDocument/2006/relationships/image" Target="../media/image9.jpg"/><Relationship Id="rId10" Type="http://schemas.openxmlformats.org/officeDocument/2006/relationships/hyperlink" Target="https://www.istockphoto.com/ru/drawing-of-a-anatomy-of-male-body-side" TargetMode="External"/><Relationship Id="rId9" Type="http://schemas.openxmlformats.org/officeDocument/2006/relationships/hyperlink" Target="https://institut-zdorovia.ru/minimum.html" TargetMode="External"/><Relationship Id="rId5" Type="http://schemas.openxmlformats.org/officeDocument/2006/relationships/image" Target="../media/image17.jpg"/><Relationship Id="rId6" Type="http://schemas.openxmlformats.org/officeDocument/2006/relationships/image" Target="../media/image11.jpg"/><Relationship Id="rId7" Type="http://schemas.openxmlformats.org/officeDocument/2006/relationships/hyperlink" Target="https://theslide.ru/uncategorized/shedevry-mirovogo-iskusstva" TargetMode="External"/><Relationship Id="rId8" Type="http://schemas.openxmlformats.org/officeDocument/2006/relationships/hyperlink" Target="https://perm.ananasposter.ru/david-statuya-mikelandzhelo-4"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jpg"/><Relationship Id="rId4" Type="http://schemas.openxmlformats.org/officeDocument/2006/relationships/image" Target="../media/image8.jpg"/><Relationship Id="rId10" Type="http://schemas.openxmlformats.org/officeDocument/2006/relationships/hyperlink" Target="https://www.axess.se/artiklar/sanningen-svider/" TargetMode="External"/><Relationship Id="rId9" Type="http://schemas.openxmlformats.org/officeDocument/2006/relationships/hyperlink" Target="https://ru.sputnik.kg/20200626/karakol-dtp-ugon-mashina-smert-voditel-1048811364.html" TargetMode="External"/><Relationship Id="rId5" Type="http://schemas.openxmlformats.org/officeDocument/2006/relationships/image" Target="../media/image7.jpg"/><Relationship Id="rId6" Type="http://schemas.openxmlformats.org/officeDocument/2006/relationships/image" Target="../media/image25.jpg"/><Relationship Id="rId7" Type="http://schemas.openxmlformats.org/officeDocument/2006/relationships/hyperlink" Target="https://papik.pro/risunki/58257-risunok-molekuly-vody-46-foto.html" TargetMode="External"/><Relationship Id="rId8" Type="http://schemas.openxmlformats.org/officeDocument/2006/relationships/hyperlink" Target="https://ru.dreamstime.com/curtoicurto-latest-stock-photos?pg=16"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0.jpg"/><Relationship Id="rId4" Type="http://schemas.openxmlformats.org/officeDocument/2006/relationships/hyperlink" Target="https://razrisyika.ru/img/cat-papa-karlo-11296" TargetMode="External"/><Relationship Id="rId5" Type="http://schemas.openxmlformats.org/officeDocument/2006/relationships/hyperlink" Target="https://www.elmoudy.com/spekulasi-kecil" TargetMode="External"/><Relationship Id="rId6" Type="http://schemas.openxmlformats.org/officeDocument/2006/relationships/image" Target="../media/image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jpg"/><Relationship Id="rId4" Type="http://schemas.openxmlformats.org/officeDocument/2006/relationships/image" Target="../media/image14.jpg"/><Relationship Id="rId5" Type="http://schemas.openxmlformats.org/officeDocument/2006/relationships/hyperlink" Target="https://dzen.ru/a/XDpo-XXORgCpfNuP"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6.jpg"/><Relationship Id="rId4" Type="http://schemas.openxmlformats.org/officeDocument/2006/relationships/image" Target="../media/image40.jpg"/><Relationship Id="rId10" Type="http://schemas.openxmlformats.org/officeDocument/2006/relationships/image" Target="../media/image19.jpg"/><Relationship Id="rId9" Type="http://schemas.openxmlformats.org/officeDocument/2006/relationships/hyperlink" Target="https://ksc.krasn.ru/en/news/v_krasnoyarskom_nauchnom_tsentre_so_ran_zarabotala_novaya_laboratoriya_mezhdunarodnogo_urovnya/" TargetMode="External"/><Relationship Id="rId5" Type="http://schemas.openxmlformats.org/officeDocument/2006/relationships/image" Target="../media/image33.jpg"/><Relationship Id="rId6" Type="http://schemas.openxmlformats.org/officeDocument/2006/relationships/hyperlink" Target="https://kakoy-smysl.ru/history-of-creation/istoriya-sozdaniya-periodicheskoy-tablitsy-mendeleeva/" TargetMode="External"/><Relationship Id="rId7" Type="http://schemas.openxmlformats.org/officeDocument/2006/relationships/hyperlink" Target="http://eo.oodumc56.ru/course/info.php?id=27" TargetMode="External"/><Relationship Id="rId8" Type="http://schemas.openxmlformats.org/officeDocument/2006/relationships/hyperlink" Target="https://eepower.com/news/igbt-sic-gate-drive-reference-design-for-3-phase-ev-motor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3.jpg"/><Relationship Id="rId4" Type="http://schemas.openxmlformats.org/officeDocument/2006/relationships/image" Target="../media/image38.jpg"/><Relationship Id="rId9" Type="http://schemas.openxmlformats.org/officeDocument/2006/relationships/image" Target="../media/image36.jpg"/><Relationship Id="rId5" Type="http://schemas.openxmlformats.org/officeDocument/2006/relationships/image" Target="../media/image22.jpg"/><Relationship Id="rId6" Type="http://schemas.openxmlformats.org/officeDocument/2006/relationships/image" Target="../media/image21.jpg"/><Relationship Id="rId7" Type="http://schemas.openxmlformats.org/officeDocument/2006/relationships/image" Target="../media/image37.jpg"/><Relationship Id="rId8" Type="http://schemas.openxmlformats.org/officeDocument/2006/relationships/image" Target="../media/image2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5.jpg"/><Relationship Id="rId4" Type="http://schemas.openxmlformats.org/officeDocument/2006/relationships/hyperlink" Target="https://studfile.net/preview/2101084/"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0.jpg"/><Relationship Id="rId4" Type="http://schemas.openxmlformats.org/officeDocument/2006/relationships/image" Target="../media/image29.jpg"/><Relationship Id="rId5" Type="http://schemas.openxmlformats.org/officeDocument/2006/relationships/hyperlink" Target="https://www.kingskyfa.com/post/what-schooling-meets-the-requirements-to-be-a-pilot/" TargetMode="External"/><Relationship Id="rId6" Type="http://schemas.openxmlformats.org/officeDocument/2006/relationships/hyperlink" Target="https://zarnitza.ru/catalog/avtoshkola-i-avtodrom/avtotrenazhery/uchebnye-trenazhery-legkovykh-avtomobilejj/avtotrenazher-forsazh-5-panoramnyjj-obzor-180-gradusov-kopija-22092012-173801/"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7.jpg"/><Relationship Id="rId4" Type="http://schemas.openxmlformats.org/officeDocument/2006/relationships/hyperlink" Target="https://rusintegrator.ru/wp-content/uploads/2022/04/03-3.jpg"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1.png"/><Relationship Id="rId4" Type="http://schemas.openxmlformats.org/officeDocument/2006/relationships/hyperlink" Target="https://econf.rae.ru/article/6722"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2.jpg"/><Relationship Id="rId4" Type="http://schemas.openxmlformats.org/officeDocument/2006/relationships/hyperlink" Target="https://sapr.ru/article/25554"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5.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4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41.jpg"/><Relationship Id="rId4" Type="http://schemas.openxmlformats.org/officeDocument/2006/relationships/hyperlink" Target="https://gas-kvas.com/risunki-3d/print:page,1,18738-programmy-po-sozdaniju-3d-risunkov-48-foto.html"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43.jpg"/><Relationship Id="rId4" Type="http://schemas.openxmlformats.org/officeDocument/2006/relationships/hyperlink" Target="https://world2car.ru/index.php/sistemy-rulevogo-upravleniya/207-povorachivaemost-ugol-bokovogo-uvoda-kolesa"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44.jpg"/><Relationship Id="rId4" Type="http://schemas.openxmlformats.org/officeDocument/2006/relationships/hyperlink" Target="https://zap-online.ru/info/avtonovosti/shiny-avtomobilnye-anatomiya-pokryshek-dlya-avto-ot-do-ya"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47.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4.xml"/><Relationship Id="rId3" Type="http://schemas.openxmlformats.org/officeDocument/2006/relationships/hyperlink" Target="https://moluch.ru/archive/24/2501/" TargetMode="External"/><Relationship Id="rId4" Type="http://schemas.openxmlformats.org/officeDocument/2006/relationships/hyperlink" Target="https://sapr-soft.ru/stati/3D-modelirovanie-i-proektirovanie-avtomobilej" TargetMode="External"/><Relationship Id="rId5" Type="http://schemas.openxmlformats.org/officeDocument/2006/relationships/hyperlink" Target="https://sapr-soft.ru/stati/3D-modelirovanie-i-proektirovanie-avtomobilej" TargetMode="External"/><Relationship Id="rId6" Type="http://schemas.openxmlformats.org/officeDocument/2006/relationships/hyperlink" Target="https://3dtoday.ru/questions/karkasnaya-pechat-modelirovanie" TargetMode="External"/><Relationship Id="rId7" Type="http://schemas.openxmlformats.org/officeDocument/2006/relationships/hyperlink" Target="https://sapr.ru/article/16361"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5.xml"/><Relationship Id="rId3" Type="http://schemas.openxmlformats.org/officeDocument/2006/relationships/hyperlink" Target="https://s.econf.rae.ru/pdf/2012/05/1209.pdf" TargetMode="External"/><Relationship Id="rId4" Type="http://schemas.openxmlformats.org/officeDocument/2006/relationships/hyperlink" Target="http://www.mai.ru/science/trudy"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7.xml"/><Relationship Id="rId3" Type="http://schemas.openxmlformats.org/officeDocument/2006/relationships/hyperlink" Target="mailto:ateshabaev1958@gmail.com"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1"/>
          <p:cNvSpPr txBox="1"/>
          <p:nvPr>
            <p:ph type="ctrTitle"/>
          </p:nvPr>
        </p:nvSpPr>
        <p:spPr>
          <a:xfrm>
            <a:off x="1112105" y="3281921"/>
            <a:ext cx="7771835" cy="1144929"/>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002060"/>
              </a:buClr>
              <a:buSzPts val="3200"/>
              <a:buFont typeface="Arial"/>
              <a:buNone/>
            </a:pPr>
            <a:r>
              <a:rPr b="1" lang="en-US" sz="3200">
                <a:solidFill>
                  <a:srgbClr val="002060"/>
                </a:solidFill>
                <a:latin typeface="Arial"/>
                <a:ea typeface="Arial"/>
                <a:cs typeface="Arial"/>
                <a:sym typeface="Arial"/>
              </a:rPr>
              <a:t>Modeling of Technical Objects</a:t>
            </a:r>
            <a:br>
              <a:rPr b="1" lang="en-US" sz="3200">
                <a:solidFill>
                  <a:srgbClr val="002060"/>
                </a:solidFill>
                <a:latin typeface="Arial"/>
                <a:ea typeface="Arial"/>
                <a:cs typeface="Arial"/>
                <a:sym typeface="Arial"/>
              </a:rPr>
            </a:br>
            <a:br>
              <a:rPr b="1" lang="en-US" sz="1200">
                <a:solidFill>
                  <a:srgbClr val="002060"/>
                </a:solidFill>
                <a:latin typeface="Arial"/>
                <a:ea typeface="Arial"/>
                <a:cs typeface="Arial"/>
                <a:sym typeface="Arial"/>
              </a:rPr>
            </a:br>
            <a:r>
              <a:rPr b="1" lang="en-US" sz="3200">
                <a:solidFill>
                  <a:srgbClr val="525252"/>
                </a:solidFill>
                <a:latin typeface="Arial"/>
                <a:ea typeface="Arial"/>
                <a:cs typeface="Arial"/>
                <a:sym typeface="Arial"/>
              </a:rPr>
              <a:t> Texnik obyektlarni modellashtirish</a:t>
            </a:r>
            <a:endParaRPr b="1" sz="3200">
              <a:solidFill>
                <a:srgbClr val="525252"/>
              </a:solidFill>
              <a:latin typeface="Arial"/>
              <a:ea typeface="Arial"/>
              <a:cs typeface="Arial"/>
              <a:sym typeface="Arial"/>
            </a:endParaRPr>
          </a:p>
        </p:txBody>
      </p:sp>
      <p:sp>
        <p:nvSpPr>
          <p:cNvPr id="80" name="Google Shape;80;p1"/>
          <p:cNvSpPr txBox="1"/>
          <p:nvPr>
            <p:ph idx="1" type="subTitle"/>
          </p:nvPr>
        </p:nvSpPr>
        <p:spPr>
          <a:xfrm>
            <a:off x="2842054" y="840259"/>
            <a:ext cx="6722076" cy="1300869"/>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rgbClr val="002060"/>
              </a:buClr>
              <a:buSzPts val="2600"/>
              <a:buNone/>
            </a:pPr>
            <a:r>
              <a:rPr lang="en-US" sz="2600">
                <a:solidFill>
                  <a:srgbClr val="002060"/>
                </a:solidFill>
                <a:latin typeface="Arial"/>
                <a:ea typeface="Arial"/>
                <a:cs typeface="Arial"/>
                <a:sym typeface="Arial"/>
              </a:rPr>
              <a:t>Engineering of CAD/CAM/CAE projects</a:t>
            </a:r>
            <a:endParaRPr/>
          </a:p>
          <a:p>
            <a:pPr indent="0" lvl="0" marL="0" rtl="0" algn="l">
              <a:lnSpc>
                <a:spcPct val="90000"/>
              </a:lnSpc>
              <a:spcBef>
                <a:spcPts val="1000"/>
              </a:spcBef>
              <a:spcAft>
                <a:spcPts val="0"/>
              </a:spcAft>
              <a:buClr>
                <a:srgbClr val="525252"/>
              </a:buClr>
              <a:buSzPts val="2600"/>
              <a:buNone/>
            </a:pPr>
            <a:r>
              <a:rPr lang="en-US" sz="2600">
                <a:solidFill>
                  <a:srgbClr val="525252"/>
                </a:solidFill>
                <a:latin typeface="Arial"/>
                <a:ea typeface="Arial"/>
                <a:cs typeface="Arial"/>
                <a:sym typeface="Arial"/>
              </a:rPr>
              <a:t>CAD/CAM/CAE loiyhalarning muhandislik                  tahlili </a:t>
            </a:r>
            <a:endParaRPr b="0" sz="2600">
              <a:solidFill>
                <a:srgbClr val="525252"/>
              </a:solidFill>
              <a:latin typeface="Arial"/>
              <a:ea typeface="Arial"/>
              <a:cs typeface="Arial"/>
              <a:sym typeface="Arial"/>
            </a:endParaRPr>
          </a:p>
        </p:txBody>
      </p:sp>
      <p:grpSp>
        <p:nvGrpSpPr>
          <p:cNvPr id="81" name="Google Shape;81;p1"/>
          <p:cNvGrpSpPr/>
          <p:nvPr/>
        </p:nvGrpSpPr>
        <p:grpSpPr>
          <a:xfrm>
            <a:off x="1083922" y="853056"/>
            <a:ext cx="1633103" cy="1290448"/>
            <a:chOff x="2434927" y="600476"/>
            <a:chExt cx="1633103" cy="1290448"/>
          </a:xfrm>
        </p:grpSpPr>
        <p:sp>
          <p:nvSpPr>
            <p:cNvPr id="82" name="Google Shape;82;p1"/>
            <p:cNvSpPr/>
            <p:nvPr/>
          </p:nvSpPr>
          <p:spPr>
            <a:xfrm>
              <a:off x="2434927" y="600476"/>
              <a:ext cx="1633103" cy="1290448"/>
            </a:xfrm>
            <a:custGeom>
              <a:rect b="b" l="l" r="r" t="t"/>
              <a:pathLst>
                <a:path extrusionOk="0" h="1188723" w="1578927">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3" name="Google Shape;83;p1"/>
            <p:cNvSpPr txBox="1"/>
            <p:nvPr/>
          </p:nvSpPr>
          <p:spPr>
            <a:xfrm>
              <a:off x="2492532" y="997605"/>
              <a:ext cx="1411797"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none" strike="noStrike">
                  <a:solidFill>
                    <a:srgbClr val="282C37"/>
                  </a:solidFill>
                  <a:latin typeface="Arial"/>
                  <a:ea typeface="Arial"/>
                  <a:cs typeface="Arial"/>
                  <a:sym typeface="Arial"/>
                </a:rPr>
                <a:t>Week 14</a:t>
              </a:r>
              <a:endParaRPr/>
            </a:p>
            <a:p>
              <a:pPr indent="0" lvl="0" marL="0" marR="0" rtl="0" algn="l">
                <a:spcBef>
                  <a:spcPts val="0"/>
                </a:spcBef>
                <a:spcAft>
                  <a:spcPts val="0"/>
                </a:spcAft>
                <a:buNone/>
              </a:pPr>
              <a:r>
                <a:rPr b="1" lang="en-US" sz="2400">
                  <a:solidFill>
                    <a:srgbClr val="525252"/>
                  </a:solidFill>
                  <a:latin typeface="Arial"/>
                  <a:ea typeface="Arial"/>
                  <a:cs typeface="Arial"/>
                  <a:sym typeface="Arial"/>
                </a:rPr>
                <a:t>14 hafta</a:t>
              </a:r>
              <a:endParaRPr b="1" sz="2400">
                <a:solidFill>
                  <a:srgbClr val="525252"/>
                </a:solidFill>
                <a:latin typeface="Arial"/>
                <a:ea typeface="Arial"/>
                <a:cs typeface="Arial"/>
                <a:sym typeface="Arial"/>
              </a:endParaRPr>
            </a:p>
          </p:txBody>
        </p:sp>
      </p:grpSp>
      <p:sp>
        <p:nvSpPr>
          <p:cNvPr id="84" name="Google Shape;84;p1"/>
          <p:cNvSpPr txBox="1"/>
          <p:nvPr/>
        </p:nvSpPr>
        <p:spPr>
          <a:xfrm>
            <a:off x="2216914" y="5765521"/>
            <a:ext cx="3178869"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500">
                <a:solidFill>
                  <a:srgbClr val="002060"/>
                </a:solidFill>
                <a:latin typeface="Arial"/>
                <a:ea typeface="Arial"/>
                <a:cs typeface="Arial"/>
                <a:sym typeface="Arial"/>
              </a:rPr>
              <a:t>Teshabaev  Anvar  E. </a:t>
            </a:r>
            <a:endParaRPr sz="2500">
              <a:solidFill>
                <a:srgbClr val="00206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81"/>
                                        </p:tgtEl>
                                        <p:attrNameLst>
                                          <p:attrName>style.visibility</p:attrName>
                                        </p:attrNameLst>
                                      </p:cBhvr>
                                      <p:to>
                                        <p:strVal val="visible"/>
                                      </p:to>
                                    </p:set>
                                    <p:animEffect filter="fade" transition="in">
                                      <p:cBhvr>
                                        <p:cTn dur="500"/>
                                        <p:tgtEl>
                                          <p:spTgt spid="8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9"/>
                                        </p:tgtEl>
                                        <p:attrNameLst>
                                          <p:attrName>style.visibility</p:attrName>
                                        </p:attrNameLst>
                                      </p:cBhvr>
                                      <p:to>
                                        <p:strVal val="visible"/>
                                      </p:to>
                                    </p:set>
                                    <p:animEffect filter="fade" transition="in">
                                      <p:cBhvr>
                                        <p:cTn dur="500"/>
                                        <p:tgtEl>
                                          <p:spTgt spid="79"/>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84"/>
                                        </p:tgtEl>
                                        <p:attrNameLst>
                                          <p:attrName>style.visibility</p:attrName>
                                        </p:attrNameLst>
                                      </p:cBhvr>
                                      <p:to>
                                        <p:strVal val="visible"/>
                                      </p:to>
                                    </p:set>
                                    <p:animEffect filter="fade" transition="in">
                                      <p:cBhvr>
                                        <p:cTn dur="500"/>
                                        <p:tgtEl>
                                          <p:spTgt spid="8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nvSpPr>
        <p:spPr>
          <a:xfrm>
            <a:off x="0" y="-23968"/>
            <a:ext cx="8321040" cy="892552"/>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sz="1200">
              <a:solidFill>
                <a:schemeClr val="dk1"/>
              </a:solidFill>
              <a:latin typeface="Arial"/>
              <a:ea typeface="Arial"/>
              <a:cs typeface="Arial"/>
              <a:sym typeface="Arial"/>
            </a:endParaRPr>
          </a:p>
          <a:p>
            <a:pPr indent="0" lvl="0" marL="0" marR="0" rtl="0" algn="r">
              <a:spcBef>
                <a:spcPts val="0"/>
              </a:spcBef>
              <a:spcAft>
                <a:spcPts val="0"/>
              </a:spcAft>
              <a:buNone/>
            </a:pPr>
            <a:r>
              <a:rPr lang="en-US" sz="2800">
                <a:solidFill>
                  <a:schemeClr val="dk1"/>
                </a:solidFill>
                <a:latin typeface="Arial"/>
                <a:ea typeface="Arial"/>
                <a:cs typeface="Arial"/>
                <a:sym typeface="Arial"/>
              </a:rPr>
              <a:t>Engineering of CAD/CAM/CAE projects</a:t>
            </a:r>
            <a:endParaRPr/>
          </a:p>
          <a:p>
            <a:pPr indent="0" lvl="0" marL="0" marR="0" rtl="0" algn="r">
              <a:spcBef>
                <a:spcPts val="0"/>
              </a:spcBef>
              <a:spcAft>
                <a:spcPts val="0"/>
              </a:spcAft>
              <a:buNone/>
            </a:pPr>
            <a:r>
              <a:t/>
            </a:r>
            <a:endParaRPr sz="1200">
              <a:solidFill>
                <a:schemeClr val="lt1"/>
              </a:solidFill>
              <a:latin typeface="Arial"/>
              <a:ea typeface="Arial"/>
              <a:cs typeface="Arial"/>
              <a:sym typeface="Arial"/>
            </a:endParaRPr>
          </a:p>
        </p:txBody>
      </p:sp>
      <p:grpSp>
        <p:nvGrpSpPr>
          <p:cNvPr id="91" name="Google Shape;91;p2"/>
          <p:cNvGrpSpPr/>
          <p:nvPr/>
        </p:nvGrpSpPr>
        <p:grpSpPr>
          <a:xfrm>
            <a:off x="1081970" y="4439190"/>
            <a:ext cx="691389" cy="670672"/>
            <a:chOff x="677369" y="4439190"/>
            <a:chExt cx="691389" cy="670672"/>
          </a:xfrm>
        </p:grpSpPr>
        <p:sp>
          <p:nvSpPr>
            <p:cNvPr id="92" name="Google Shape;92;p2"/>
            <p:cNvSpPr txBox="1"/>
            <p:nvPr/>
          </p:nvSpPr>
          <p:spPr>
            <a:xfrm>
              <a:off x="1184027" y="4448142"/>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93" name="Google Shape;93;p2"/>
            <p:cNvSpPr/>
            <p:nvPr/>
          </p:nvSpPr>
          <p:spPr>
            <a:xfrm>
              <a:off x="677369" y="4439190"/>
              <a:ext cx="601174"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4" name="Google Shape;94;p2"/>
            <p:cNvSpPr txBox="1"/>
            <p:nvPr/>
          </p:nvSpPr>
          <p:spPr>
            <a:xfrm>
              <a:off x="752182" y="4447328"/>
              <a:ext cx="4373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a:ea typeface="Arial"/>
                  <a:cs typeface="Arial"/>
                  <a:sym typeface="Arial"/>
                </a:rPr>
                <a:t>4</a:t>
              </a:r>
              <a:endParaRPr sz="2800">
                <a:solidFill>
                  <a:schemeClr val="lt1"/>
                </a:solidFill>
                <a:latin typeface="Arial"/>
                <a:ea typeface="Arial"/>
                <a:cs typeface="Arial"/>
                <a:sym typeface="Arial"/>
              </a:endParaRPr>
            </a:p>
          </p:txBody>
        </p:sp>
      </p:grpSp>
      <p:grpSp>
        <p:nvGrpSpPr>
          <p:cNvPr id="95" name="Google Shape;95;p2"/>
          <p:cNvGrpSpPr/>
          <p:nvPr/>
        </p:nvGrpSpPr>
        <p:grpSpPr>
          <a:xfrm>
            <a:off x="1032277" y="2198577"/>
            <a:ext cx="9123400" cy="2782040"/>
            <a:chOff x="434203" y="2131172"/>
            <a:chExt cx="11671341" cy="2454358"/>
          </a:xfrm>
        </p:grpSpPr>
        <p:sp>
          <p:nvSpPr>
            <p:cNvPr id="96" name="Google Shape;96;p2"/>
            <p:cNvSpPr/>
            <p:nvPr/>
          </p:nvSpPr>
          <p:spPr>
            <a:xfrm>
              <a:off x="636194" y="2131172"/>
              <a:ext cx="71346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97" name="Google Shape;97;p2"/>
            <p:cNvGrpSpPr/>
            <p:nvPr/>
          </p:nvGrpSpPr>
          <p:grpSpPr>
            <a:xfrm>
              <a:off x="434203" y="2155380"/>
              <a:ext cx="11671341" cy="2430150"/>
              <a:chOff x="434203" y="2155380"/>
              <a:chExt cx="11671341" cy="2430150"/>
            </a:xfrm>
          </p:grpSpPr>
          <p:sp>
            <p:nvSpPr>
              <p:cNvPr id="98" name="Google Shape;98;p2"/>
              <p:cNvSpPr txBox="1"/>
              <p:nvPr/>
            </p:nvSpPr>
            <p:spPr>
              <a:xfrm>
                <a:off x="1470682" y="2155380"/>
                <a:ext cx="10634862" cy="24301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C55A11"/>
                    </a:solidFill>
                    <a:latin typeface="Arial"/>
                    <a:ea typeface="Arial"/>
                    <a:cs typeface="Arial"/>
                    <a:sym typeface="Arial"/>
                  </a:rPr>
                  <a:t>Model va modellashtirish  </a:t>
                </a:r>
                <a:endParaRPr b="1" sz="3200">
                  <a:solidFill>
                    <a:srgbClr val="C55A11"/>
                  </a:solidFill>
                  <a:latin typeface="Arial"/>
                  <a:ea typeface="Arial"/>
                  <a:cs typeface="Arial"/>
                  <a:sym typeface="Arial"/>
                </a:endParaRPr>
              </a:p>
              <a:p>
                <a:pPr indent="0" lvl="0" marL="0" marR="0" rtl="0" algn="l">
                  <a:spcBef>
                    <a:spcPts val="1800"/>
                  </a:spcBef>
                  <a:spcAft>
                    <a:spcPts val="0"/>
                  </a:spcAft>
                  <a:buNone/>
                </a:pPr>
                <a:r>
                  <a:rPr b="1" lang="en-US" sz="3200">
                    <a:solidFill>
                      <a:srgbClr val="C55A11"/>
                    </a:solidFill>
                    <a:latin typeface="Arial"/>
                    <a:ea typeface="Arial"/>
                    <a:cs typeface="Arial"/>
                    <a:sym typeface="Arial"/>
                  </a:rPr>
                  <a:t>Modellashtirish usullari  </a:t>
                </a:r>
                <a:endParaRPr/>
              </a:p>
              <a:p>
                <a:pPr indent="0" lvl="0" marL="0" marR="0" rtl="0" algn="l">
                  <a:spcBef>
                    <a:spcPts val="1800"/>
                  </a:spcBef>
                  <a:spcAft>
                    <a:spcPts val="0"/>
                  </a:spcAft>
                  <a:buNone/>
                </a:pPr>
                <a:r>
                  <a:rPr b="1" lang="en-US" sz="3200">
                    <a:solidFill>
                      <a:srgbClr val="C55A11"/>
                    </a:solidFill>
                    <a:latin typeface="Arial"/>
                    <a:ea typeface="Arial"/>
                    <a:cs typeface="Arial"/>
                    <a:sym typeface="Arial"/>
                  </a:rPr>
                  <a:t>Tizimlar, elementlar  va tizimli tahlil</a:t>
                </a:r>
                <a:endParaRPr b="1" sz="3200">
                  <a:solidFill>
                    <a:srgbClr val="C55A11"/>
                  </a:solidFill>
                  <a:latin typeface="Arial"/>
                  <a:ea typeface="Arial"/>
                  <a:cs typeface="Arial"/>
                  <a:sym typeface="Arial"/>
                </a:endParaRPr>
              </a:p>
              <a:p>
                <a:pPr indent="0" lvl="0" marL="0" marR="0" rtl="0" algn="l">
                  <a:spcBef>
                    <a:spcPts val="1800"/>
                  </a:spcBef>
                  <a:spcAft>
                    <a:spcPts val="0"/>
                  </a:spcAft>
                  <a:buNone/>
                </a:pPr>
                <a:r>
                  <a:rPr b="1" lang="en-US" sz="3200">
                    <a:solidFill>
                      <a:srgbClr val="C55A11"/>
                    </a:solidFill>
                    <a:latin typeface="Arial"/>
                    <a:ea typeface="Arial"/>
                    <a:cs typeface="Arial"/>
                    <a:sym typeface="Arial"/>
                  </a:rPr>
                  <a:t>Avtomobil va uning harakatini modellashtirish  </a:t>
                </a:r>
                <a:endParaRPr/>
              </a:p>
            </p:txBody>
          </p:sp>
          <p:sp>
            <p:nvSpPr>
              <p:cNvPr id="99" name="Google Shape;99;p2"/>
              <p:cNvSpPr txBox="1"/>
              <p:nvPr/>
            </p:nvSpPr>
            <p:spPr>
              <a:xfrm>
                <a:off x="742599" y="2166451"/>
                <a:ext cx="524241" cy="46159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a:ea typeface="Arial"/>
                    <a:cs typeface="Arial"/>
                    <a:sym typeface="Arial"/>
                  </a:rPr>
                  <a:t>1</a:t>
                </a:r>
                <a:endParaRPr sz="2800">
                  <a:solidFill>
                    <a:schemeClr val="lt1"/>
                  </a:solidFill>
                  <a:latin typeface="Arial"/>
                  <a:ea typeface="Arial"/>
                  <a:cs typeface="Arial"/>
                  <a:sym typeface="Arial"/>
                </a:endParaRPr>
              </a:p>
            </p:txBody>
          </p:sp>
          <p:cxnSp>
            <p:nvCxnSpPr>
              <p:cNvPr id="100" name="Google Shape;100;p2"/>
              <p:cNvCxnSpPr/>
              <p:nvPr/>
            </p:nvCxnSpPr>
            <p:spPr>
              <a:xfrm>
                <a:off x="434203" y="2761692"/>
                <a:ext cx="8119078" cy="0"/>
              </a:xfrm>
              <a:prstGeom prst="straightConnector1">
                <a:avLst/>
              </a:prstGeom>
              <a:noFill/>
              <a:ln cap="flat" cmpd="sng" w="9525">
                <a:solidFill>
                  <a:srgbClr val="B3C6E7"/>
                </a:solidFill>
                <a:prstDash val="lgDash"/>
                <a:miter lim="800000"/>
                <a:headEnd len="sm" w="sm" type="none"/>
                <a:tailEnd len="sm" w="sm" type="none"/>
              </a:ln>
            </p:spPr>
          </p:cxnSp>
        </p:grpSp>
      </p:grpSp>
      <p:grpSp>
        <p:nvGrpSpPr>
          <p:cNvPr id="101" name="Google Shape;101;p2"/>
          <p:cNvGrpSpPr/>
          <p:nvPr/>
        </p:nvGrpSpPr>
        <p:grpSpPr>
          <a:xfrm>
            <a:off x="717425" y="2891164"/>
            <a:ext cx="7795397" cy="670874"/>
            <a:chOff x="434203" y="2874980"/>
            <a:chExt cx="7795397" cy="670874"/>
          </a:xfrm>
        </p:grpSpPr>
        <p:sp>
          <p:nvSpPr>
            <p:cNvPr id="102" name="Google Shape;102;p2"/>
            <p:cNvSpPr txBox="1"/>
            <p:nvPr/>
          </p:nvSpPr>
          <p:spPr>
            <a:xfrm>
              <a:off x="1140487" y="2874980"/>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03" name="Google Shape;103;p2"/>
            <p:cNvSpPr/>
            <p:nvPr/>
          </p:nvSpPr>
          <p:spPr>
            <a:xfrm>
              <a:off x="925733" y="2899966"/>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4" name="Google Shape;104;p2"/>
            <p:cNvSpPr txBox="1"/>
            <p:nvPr/>
          </p:nvSpPr>
          <p:spPr>
            <a:xfrm>
              <a:off x="1046959" y="2909708"/>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a:ea typeface="Arial"/>
                  <a:cs typeface="Arial"/>
                  <a:sym typeface="Arial"/>
                </a:rPr>
                <a:t>2 </a:t>
              </a:r>
              <a:endParaRPr sz="2800">
                <a:solidFill>
                  <a:schemeClr val="lt1"/>
                </a:solidFill>
                <a:latin typeface="Arial"/>
                <a:ea typeface="Arial"/>
                <a:cs typeface="Arial"/>
                <a:sym typeface="Arial"/>
              </a:endParaRPr>
            </a:p>
          </p:txBody>
        </p:sp>
        <p:cxnSp>
          <p:nvCxnSpPr>
            <p:cNvPr id="105" name="Google Shape;105;p2"/>
            <p:cNvCxnSpPr/>
            <p:nvPr/>
          </p:nvCxnSpPr>
          <p:spPr>
            <a:xfrm>
              <a:off x="434203" y="3545854"/>
              <a:ext cx="7795397" cy="0"/>
            </a:xfrm>
            <a:prstGeom prst="straightConnector1">
              <a:avLst/>
            </a:prstGeom>
            <a:noFill/>
            <a:ln cap="flat" cmpd="sng" w="9525">
              <a:solidFill>
                <a:srgbClr val="B3C6E7"/>
              </a:solidFill>
              <a:prstDash val="lgDash"/>
              <a:miter lim="800000"/>
              <a:headEnd len="sm" w="sm" type="none"/>
              <a:tailEnd len="sm" w="sm" type="none"/>
            </a:ln>
          </p:spPr>
        </p:cxnSp>
      </p:grpSp>
      <p:grpSp>
        <p:nvGrpSpPr>
          <p:cNvPr id="106" name="Google Shape;106;p2"/>
          <p:cNvGrpSpPr/>
          <p:nvPr/>
        </p:nvGrpSpPr>
        <p:grpSpPr>
          <a:xfrm>
            <a:off x="693148" y="3631548"/>
            <a:ext cx="7415071" cy="691506"/>
            <a:chOff x="434203" y="3631548"/>
            <a:chExt cx="7415071" cy="691506"/>
          </a:xfrm>
        </p:grpSpPr>
        <p:sp>
          <p:nvSpPr>
            <p:cNvPr id="107" name="Google Shape;107;p2"/>
            <p:cNvSpPr txBox="1"/>
            <p:nvPr/>
          </p:nvSpPr>
          <p:spPr>
            <a:xfrm>
              <a:off x="1162257" y="3661225"/>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08" name="Google Shape;108;p2"/>
            <p:cNvSpPr/>
            <p:nvPr/>
          </p:nvSpPr>
          <p:spPr>
            <a:xfrm>
              <a:off x="902527" y="3631548"/>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9" name="Google Shape;109;p2"/>
            <p:cNvSpPr txBox="1"/>
            <p:nvPr/>
          </p:nvSpPr>
          <p:spPr>
            <a:xfrm>
              <a:off x="995130" y="3689968"/>
              <a:ext cx="396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Arial"/>
                  <a:ea typeface="Arial"/>
                  <a:cs typeface="Arial"/>
                  <a:sym typeface="Arial"/>
                </a:rPr>
                <a:t>3</a:t>
              </a:r>
              <a:endParaRPr sz="2800">
                <a:solidFill>
                  <a:schemeClr val="lt1"/>
                </a:solidFill>
                <a:latin typeface="Arial"/>
                <a:ea typeface="Arial"/>
                <a:cs typeface="Arial"/>
                <a:sym typeface="Arial"/>
              </a:endParaRPr>
            </a:p>
          </p:txBody>
        </p:sp>
        <p:cxnSp>
          <p:nvCxnSpPr>
            <p:cNvPr id="110" name="Google Shape;110;p2"/>
            <p:cNvCxnSpPr/>
            <p:nvPr/>
          </p:nvCxnSpPr>
          <p:spPr>
            <a:xfrm>
              <a:off x="434203" y="4323054"/>
              <a:ext cx="7415071" cy="0"/>
            </a:xfrm>
            <a:prstGeom prst="straightConnector1">
              <a:avLst/>
            </a:prstGeom>
            <a:noFill/>
            <a:ln cap="flat" cmpd="sng" w="9525">
              <a:solidFill>
                <a:srgbClr val="B3C6E7"/>
              </a:solidFill>
              <a:prstDash val="lgDash"/>
              <a:miter lim="800000"/>
              <a:headEnd len="sm" w="sm" type="none"/>
              <a:tailEnd len="sm" w="sm" type="none"/>
            </a:ln>
          </p:spPr>
        </p:cxnSp>
      </p:grpSp>
      <p:grpSp>
        <p:nvGrpSpPr>
          <p:cNvPr id="111" name="Google Shape;111;p2"/>
          <p:cNvGrpSpPr/>
          <p:nvPr/>
        </p:nvGrpSpPr>
        <p:grpSpPr>
          <a:xfrm>
            <a:off x="1084723" y="532065"/>
            <a:ext cx="2329037" cy="1168529"/>
            <a:chOff x="11625" y="448938"/>
            <a:chExt cx="3346717" cy="1370910"/>
          </a:xfrm>
        </p:grpSpPr>
        <p:sp>
          <p:nvSpPr>
            <p:cNvPr id="112" name="Google Shape;112;p2"/>
            <p:cNvSpPr/>
            <p:nvPr/>
          </p:nvSpPr>
          <p:spPr>
            <a:xfrm>
              <a:off x="554410" y="827201"/>
              <a:ext cx="2803932" cy="992647"/>
            </a:xfrm>
            <a:prstGeom prst="round2DiagRect">
              <a:avLst>
                <a:gd fmla="val 34495" name="adj1"/>
                <a:gd fmla="val 0" name="adj2"/>
              </a:avLst>
            </a:prstGeom>
            <a:solidFill>
              <a:srgbClr val="595959">
                <a:alpha val="2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3" name="Google Shape;113;p2"/>
            <p:cNvSpPr/>
            <p:nvPr/>
          </p:nvSpPr>
          <p:spPr>
            <a:xfrm>
              <a:off x="343459" y="448938"/>
              <a:ext cx="2649123" cy="1188723"/>
            </a:xfrm>
            <a:custGeom>
              <a:rect b="b" l="l" r="r" t="t"/>
              <a:pathLst>
                <a:path extrusionOk="0" h="1188723" w="1578927">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4" name="Google Shape;114;p2"/>
            <p:cNvSpPr/>
            <p:nvPr/>
          </p:nvSpPr>
          <p:spPr>
            <a:xfrm>
              <a:off x="11625" y="757531"/>
              <a:ext cx="2768138"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en-US" sz="3200" u="none" cap="none" strike="noStrike">
                  <a:solidFill>
                    <a:schemeClr val="lt1"/>
                  </a:solidFill>
                  <a:latin typeface="Arial"/>
                  <a:ea typeface="Arial"/>
                  <a:cs typeface="Arial"/>
                  <a:sym typeface="Arial"/>
                </a:rPr>
                <a:t>Contents</a:t>
              </a:r>
              <a:endParaRPr b="1" i="0" sz="3200" u="none" cap="none" strike="noStrike">
                <a:solidFill>
                  <a:schemeClr val="lt1"/>
                </a:solidFill>
                <a:latin typeface="Arial"/>
                <a:ea typeface="Arial"/>
                <a:cs typeface="Arial"/>
                <a:sym typeface="Arial"/>
              </a:endParaRPr>
            </a:p>
          </p:txBody>
        </p:sp>
      </p:grpSp>
      <p:sp>
        <p:nvSpPr>
          <p:cNvPr id="115" name="Google Shape;115;p2"/>
          <p:cNvSpPr txBox="1"/>
          <p:nvPr/>
        </p:nvSpPr>
        <p:spPr>
          <a:xfrm>
            <a:off x="1421202" y="5755341"/>
            <a:ext cx="95444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a:t>
            </a:r>
            <a:endParaRPr b="1" sz="36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1"/>
                                        </p:tgtEl>
                                        <p:attrNameLst>
                                          <p:attrName>style.visibility</p:attrName>
                                        </p:attrNameLst>
                                      </p:cBhvr>
                                      <p:to>
                                        <p:strVal val="visible"/>
                                      </p:to>
                                    </p:set>
                                    <p:animEffect filter="fade" transition="in">
                                      <p:cBhvr>
                                        <p:cTn dur="500"/>
                                        <p:tgtEl>
                                          <p:spTgt spid="11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95"/>
                                        </p:tgtEl>
                                        <p:attrNameLst>
                                          <p:attrName>style.visibility</p:attrName>
                                        </p:attrNameLst>
                                      </p:cBhvr>
                                      <p:to>
                                        <p:strVal val="visible"/>
                                      </p:to>
                                    </p:set>
                                    <p:animEffect filter="fade" transition="in">
                                      <p:cBhvr>
                                        <p:cTn dur="500"/>
                                        <p:tgtEl>
                                          <p:spTgt spid="95"/>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01"/>
                                        </p:tgtEl>
                                        <p:attrNameLst>
                                          <p:attrName>style.visibility</p:attrName>
                                        </p:attrNameLst>
                                      </p:cBhvr>
                                      <p:to>
                                        <p:strVal val="visible"/>
                                      </p:to>
                                    </p:set>
                                    <p:animEffect filter="fade" transition="in">
                                      <p:cBhvr>
                                        <p:cTn dur="500"/>
                                        <p:tgtEl>
                                          <p:spTgt spid="101"/>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500"/>
                                        <p:tgtEl>
                                          <p:spTgt spid="106"/>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91"/>
                                        </p:tgtEl>
                                        <p:attrNameLst>
                                          <p:attrName>style.visibility</p:attrName>
                                        </p:attrNameLst>
                                      </p:cBhvr>
                                      <p:to>
                                        <p:strVal val="visible"/>
                                      </p:to>
                                    </p:set>
                                    <p:animEffect filter="fade" transition="in">
                                      <p:cBhvr>
                                        <p:cTn dur="500"/>
                                        <p:tgtEl>
                                          <p:spTgt spid="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3"/>
          <p:cNvSpPr txBox="1"/>
          <p:nvPr/>
        </p:nvSpPr>
        <p:spPr>
          <a:xfrm>
            <a:off x="-1" y="19778"/>
            <a:ext cx="8443610"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ctr">
              <a:spcBef>
                <a:spcPts val="0"/>
              </a:spcBef>
              <a:spcAft>
                <a:spcPts val="0"/>
              </a:spcAft>
              <a:buNone/>
            </a:pPr>
            <a:r>
              <a:rPr lang="en-US" sz="2800">
                <a:solidFill>
                  <a:schemeClr val="dk1"/>
                </a:solidFill>
                <a:latin typeface="Arial"/>
                <a:ea typeface="Arial"/>
                <a:cs typeface="Arial"/>
                <a:sym typeface="Arial"/>
              </a:rPr>
              <a:t>Model nima uchun kerak o’zi? </a:t>
            </a:r>
            <a:endParaRPr/>
          </a:p>
          <a:p>
            <a:pPr indent="0" lvl="0" marL="0" marR="0" rtl="0" algn="r">
              <a:spcBef>
                <a:spcPts val="0"/>
              </a:spcBef>
              <a:spcAft>
                <a:spcPts val="0"/>
              </a:spcAft>
              <a:buNone/>
            </a:pPr>
            <a:r>
              <a:rPr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122" name="Google Shape;122;p3"/>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123" name="Google Shape;123;p3"/>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24" name="Google Shape;124;p3"/>
          <p:cNvSpPr txBox="1"/>
          <p:nvPr/>
        </p:nvSpPr>
        <p:spPr>
          <a:xfrm>
            <a:off x="1553964" y="6150114"/>
            <a:ext cx="66928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3</a:t>
            </a:r>
            <a:endParaRPr b="1" sz="3600">
              <a:solidFill>
                <a:schemeClr val="dk1"/>
              </a:solidFill>
              <a:latin typeface="Arial"/>
              <a:ea typeface="Arial"/>
              <a:cs typeface="Arial"/>
              <a:sym typeface="Arial"/>
            </a:endParaRPr>
          </a:p>
        </p:txBody>
      </p:sp>
      <p:sp>
        <p:nvSpPr>
          <p:cNvPr id="125" name="Google Shape;125;p3"/>
          <p:cNvSpPr/>
          <p:nvPr/>
        </p:nvSpPr>
        <p:spPr>
          <a:xfrm>
            <a:off x="3821443" y="1095943"/>
            <a:ext cx="253513" cy="243191"/>
          </a:xfrm>
          <a:prstGeom prst="down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26" name="Google Shape;126;p3"/>
          <p:cNvSpPr txBox="1"/>
          <p:nvPr/>
        </p:nvSpPr>
        <p:spPr>
          <a:xfrm>
            <a:off x="1070043" y="1410513"/>
            <a:ext cx="5690680" cy="1323439"/>
          </a:xfrm>
          <a:prstGeom prst="rect">
            <a:avLst/>
          </a:prstGeom>
          <a:noFill/>
          <a:ln cap="flat" cmpd="sng" w="19050">
            <a:solidFill>
              <a:srgbClr val="31538F"/>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Tadqiqot ob’ektining ichki tuzilishini, jarayon yoki holatni tushinish ularning rivojlanishini va tashqi atrof bilan o’zaro harakatlanish qonunlarini                        aniqlash uchun. </a:t>
            </a:r>
            <a:endParaRPr sz="2000">
              <a:solidFill>
                <a:schemeClr val="dk1"/>
              </a:solidFill>
              <a:latin typeface="Arial"/>
              <a:ea typeface="Arial"/>
              <a:cs typeface="Arial"/>
              <a:sym typeface="Arial"/>
            </a:endParaRPr>
          </a:p>
        </p:txBody>
      </p:sp>
      <p:sp>
        <p:nvSpPr>
          <p:cNvPr id="127" name="Google Shape;127;p3"/>
          <p:cNvSpPr txBox="1"/>
          <p:nvPr/>
        </p:nvSpPr>
        <p:spPr>
          <a:xfrm>
            <a:off x="1789889" y="3248567"/>
            <a:ext cx="6124038" cy="707886"/>
          </a:xfrm>
          <a:prstGeom prst="rect">
            <a:avLst/>
          </a:prstGeom>
          <a:noFill/>
          <a:ln cap="flat" cmpd="sng" w="19050">
            <a:solidFill>
              <a:srgbClr val="31538F"/>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Berilgan maqsad va omillar sharoitida ob’ektni yoki           jarayonni boshqarish. </a:t>
            </a:r>
            <a:endParaRPr sz="2000">
              <a:solidFill>
                <a:schemeClr val="dk1"/>
              </a:solidFill>
              <a:latin typeface="Arial"/>
              <a:ea typeface="Arial"/>
              <a:cs typeface="Arial"/>
              <a:sym typeface="Arial"/>
            </a:endParaRPr>
          </a:p>
        </p:txBody>
      </p:sp>
      <p:sp>
        <p:nvSpPr>
          <p:cNvPr id="128" name="Google Shape;128;p3"/>
          <p:cNvSpPr txBox="1"/>
          <p:nvPr/>
        </p:nvSpPr>
        <p:spPr>
          <a:xfrm>
            <a:off x="3075274" y="4265890"/>
            <a:ext cx="5924147" cy="707886"/>
          </a:xfrm>
          <a:prstGeom prst="rect">
            <a:avLst/>
          </a:prstGeom>
          <a:noFill/>
          <a:ln cap="flat" cmpd="sng" w="19050">
            <a:solidFill>
              <a:srgbClr val="31538F"/>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Modeldan foydalanish va natijalarini joriy etishning bevosita va bilvosita </a:t>
            </a:r>
            <a:r>
              <a:rPr lang="en-US" sz="2000">
                <a:solidFill>
                  <a:schemeClr val="dk1"/>
                </a:solidFill>
                <a:latin typeface="Malgun Gothic"/>
                <a:ea typeface="Malgun Gothic"/>
                <a:cs typeface="Malgun Gothic"/>
                <a:sym typeface="Malgun Gothic"/>
              </a:rPr>
              <a:t>oqibatlari bashorat etish</a:t>
            </a:r>
            <a:r>
              <a:rPr lang="en-US" sz="2000">
                <a:solidFill>
                  <a:schemeClr val="dk1"/>
                </a:solidFill>
                <a:latin typeface="Arial"/>
                <a:ea typeface="Arial"/>
                <a:cs typeface="Arial"/>
                <a:sym typeface="Arial"/>
              </a:rPr>
              <a:t>. </a:t>
            </a:r>
            <a:endParaRPr sz="2000">
              <a:solidFill>
                <a:schemeClr val="dk1"/>
              </a:solidFill>
              <a:latin typeface="Arial"/>
              <a:ea typeface="Arial"/>
              <a:cs typeface="Arial"/>
              <a:sym typeface="Arial"/>
            </a:endParaRPr>
          </a:p>
        </p:txBody>
      </p:sp>
      <p:sp>
        <p:nvSpPr>
          <p:cNvPr id="129" name="Google Shape;129;p3"/>
          <p:cNvSpPr/>
          <p:nvPr/>
        </p:nvSpPr>
        <p:spPr>
          <a:xfrm>
            <a:off x="6903362" y="1011278"/>
            <a:ext cx="253513" cy="2140413"/>
          </a:xfrm>
          <a:prstGeom prst="down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30" name="Google Shape;130;p3"/>
          <p:cNvSpPr/>
          <p:nvPr/>
        </p:nvSpPr>
        <p:spPr>
          <a:xfrm>
            <a:off x="8183323" y="1011277"/>
            <a:ext cx="253513" cy="3138927"/>
          </a:xfrm>
          <a:prstGeom prst="down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4"/>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lang="en-US" sz="2800">
                <a:solidFill>
                  <a:schemeClr val="dk1"/>
                </a:solidFill>
                <a:latin typeface="Arial"/>
                <a:ea typeface="Arial"/>
                <a:cs typeface="Arial"/>
                <a:sym typeface="Arial"/>
              </a:rPr>
              <a:t>Model va modellashtirish</a:t>
            </a:r>
            <a:endParaRPr sz="2800">
              <a:solidFill>
                <a:schemeClr val="dk1"/>
              </a:solidFill>
              <a:latin typeface="Arial"/>
              <a:ea typeface="Arial"/>
              <a:cs typeface="Arial"/>
              <a:sym typeface="Arial"/>
            </a:endParaRPr>
          </a:p>
          <a:p>
            <a:pPr indent="0" lvl="0" marL="0" marR="0" rtl="0" algn="r">
              <a:spcBef>
                <a:spcPts val="0"/>
              </a:spcBef>
              <a:spcAft>
                <a:spcPts val="0"/>
              </a:spcAft>
              <a:buNone/>
            </a:pPr>
            <a:r>
              <a:rPr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137" name="Google Shape;137;p4"/>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138" name="Google Shape;138;p4"/>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39" name="Google Shape;139;p4"/>
          <p:cNvSpPr txBox="1"/>
          <p:nvPr/>
        </p:nvSpPr>
        <p:spPr>
          <a:xfrm>
            <a:off x="1553964" y="6150114"/>
            <a:ext cx="66928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a:t>
            </a:r>
            <a:endParaRPr b="1" sz="3600">
              <a:solidFill>
                <a:schemeClr val="dk1"/>
              </a:solidFill>
              <a:latin typeface="Arial"/>
              <a:ea typeface="Arial"/>
              <a:cs typeface="Arial"/>
              <a:sym typeface="Arial"/>
            </a:endParaRPr>
          </a:p>
        </p:txBody>
      </p:sp>
      <p:sp>
        <p:nvSpPr>
          <p:cNvPr id="140" name="Google Shape;140;p4"/>
          <p:cNvSpPr txBox="1"/>
          <p:nvPr/>
        </p:nvSpPr>
        <p:spPr>
          <a:xfrm>
            <a:off x="1004233" y="1022789"/>
            <a:ext cx="6696450" cy="172354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Asl nusxa (original) o'rganilayotgan ob'ekt bo'lib,                    unga nisbatan model ishlab chiqariladi </a:t>
            </a:r>
            <a:endParaRPr sz="2400">
              <a:solidFill>
                <a:schemeClr val="dk1"/>
              </a:solidFill>
              <a:latin typeface="Arial"/>
              <a:ea typeface="Arial"/>
              <a:cs typeface="Arial"/>
              <a:sym typeface="Arial"/>
            </a:endParaRPr>
          </a:p>
          <a:p>
            <a:pPr indent="0" lvl="0" marL="0" marR="0" rtl="0" algn="just">
              <a:spcBef>
                <a:spcPts val="1200"/>
              </a:spcBef>
              <a:spcAft>
                <a:spcPts val="0"/>
              </a:spcAft>
              <a:buNone/>
            </a:pPr>
            <a:r>
              <a:rPr lang="en-US" sz="2400">
                <a:solidFill>
                  <a:schemeClr val="dk1"/>
                </a:solidFill>
                <a:latin typeface="Arial"/>
                <a:ea typeface="Arial"/>
                <a:cs typeface="Arial"/>
                <a:sym typeface="Arial"/>
              </a:rPr>
              <a:t>Model – o'rganish ob'ektining   yoki jarayonni muhim xususiyatlarini aks ettiradi. </a:t>
            </a:r>
            <a:endParaRPr sz="2400">
              <a:solidFill>
                <a:schemeClr val="dk1"/>
              </a:solidFill>
              <a:latin typeface="Arial"/>
              <a:ea typeface="Arial"/>
              <a:cs typeface="Arial"/>
              <a:sym typeface="Arial"/>
            </a:endParaRPr>
          </a:p>
        </p:txBody>
      </p:sp>
      <p:sp>
        <p:nvSpPr>
          <p:cNvPr id="141" name="Google Shape;141;p4"/>
          <p:cNvSpPr txBox="1"/>
          <p:nvPr/>
        </p:nvSpPr>
        <p:spPr>
          <a:xfrm>
            <a:off x="3333266" y="4165995"/>
            <a:ext cx="1359412" cy="523220"/>
          </a:xfrm>
          <a:prstGeom prst="rect">
            <a:avLst/>
          </a:prstGeom>
          <a:noFill/>
          <a:ln cap="flat" cmpd="sng" w="2540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Malgun Gothic"/>
                <a:ea typeface="Malgun Gothic"/>
                <a:cs typeface="Malgun Gothic"/>
                <a:sym typeface="Malgun Gothic"/>
              </a:rPr>
              <a:t>Model</a:t>
            </a:r>
            <a:endParaRPr sz="2800">
              <a:solidFill>
                <a:schemeClr val="dk1"/>
              </a:solidFill>
              <a:latin typeface="Malgun Gothic"/>
              <a:ea typeface="Malgun Gothic"/>
              <a:cs typeface="Malgun Gothic"/>
              <a:sym typeface="Malgun Gothic"/>
            </a:endParaRPr>
          </a:p>
        </p:txBody>
      </p:sp>
      <p:sp>
        <p:nvSpPr>
          <p:cNvPr id="142" name="Google Shape;142;p4"/>
          <p:cNvSpPr txBox="1"/>
          <p:nvPr/>
        </p:nvSpPr>
        <p:spPr>
          <a:xfrm>
            <a:off x="3380375" y="3215530"/>
            <a:ext cx="1359412" cy="523220"/>
          </a:xfrm>
          <a:prstGeom prst="rect">
            <a:avLst/>
          </a:prstGeom>
          <a:noFill/>
          <a:ln cap="flat" cmpd="sng" w="2540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Malgun Gothic"/>
                <a:ea typeface="Malgun Gothic"/>
                <a:cs typeface="Malgun Gothic"/>
                <a:sym typeface="Malgun Gothic"/>
              </a:rPr>
              <a:t>Ob’ekt</a:t>
            </a:r>
            <a:endParaRPr sz="2800">
              <a:solidFill>
                <a:schemeClr val="dk1"/>
              </a:solidFill>
              <a:latin typeface="Malgun Gothic"/>
              <a:ea typeface="Malgun Gothic"/>
              <a:cs typeface="Malgun Gothic"/>
              <a:sym typeface="Malgun Gothic"/>
            </a:endParaRPr>
          </a:p>
        </p:txBody>
      </p:sp>
      <p:sp>
        <p:nvSpPr>
          <p:cNvPr id="143" name="Google Shape;143;p4"/>
          <p:cNvSpPr txBox="1"/>
          <p:nvPr/>
        </p:nvSpPr>
        <p:spPr>
          <a:xfrm>
            <a:off x="3333266" y="5216320"/>
            <a:ext cx="1359412" cy="523220"/>
          </a:xfrm>
          <a:prstGeom prst="rect">
            <a:avLst/>
          </a:prstGeom>
          <a:noFill/>
          <a:ln cap="flat" cmpd="sng" w="2540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Malgun Gothic"/>
                <a:ea typeface="Malgun Gothic"/>
                <a:cs typeface="Malgun Gothic"/>
                <a:sym typeface="Malgun Gothic"/>
              </a:rPr>
              <a:t>Vazifa </a:t>
            </a:r>
            <a:endParaRPr sz="2800">
              <a:solidFill>
                <a:schemeClr val="dk1"/>
              </a:solidFill>
              <a:latin typeface="Malgun Gothic"/>
              <a:ea typeface="Malgun Gothic"/>
              <a:cs typeface="Malgun Gothic"/>
              <a:sym typeface="Malgun Gothic"/>
            </a:endParaRPr>
          </a:p>
        </p:txBody>
      </p:sp>
      <p:sp>
        <p:nvSpPr>
          <p:cNvPr id="144" name="Google Shape;144;p4"/>
          <p:cNvSpPr txBox="1"/>
          <p:nvPr/>
        </p:nvSpPr>
        <p:spPr>
          <a:xfrm>
            <a:off x="1553964" y="4165594"/>
            <a:ext cx="1359412" cy="523220"/>
          </a:xfrm>
          <a:prstGeom prst="rect">
            <a:avLst/>
          </a:prstGeom>
          <a:noFill/>
          <a:ln cap="flat" cmpd="sng" w="2540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Malgun Gothic"/>
                <a:ea typeface="Malgun Gothic"/>
                <a:cs typeface="Malgun Gothic"/>
                <a:sym typeface="Malgun Gothic"/>
              </a:rPr>
              <a:t>Sub’ekt</a:t>
            </a:r>
            <a:endParaRPr sz="2800">
              <a:solidFill>
                <a:schemeClr val="dk1"/>
              </a:solidFill>
              <a:latin typeface="Malgun Gothic"/>
              <a:ea typeface="Malgun Gothic"/>
              <a:cs typeface="Malgun Gothic"/>
              <a:sym typeface="Malgun Gothic"/>
            </a:endParaRPr>
          </a:p>
        </p:txBody>
      </p:sp>
      <p:sp>
        <p:nvSpPr>
          <p:cNvPr id="145" name="Google Shape;145;p4"/>
          <p:cNvSpPr txBox="1"/>
          <p:nvPr/>
        </p:nvSpPr>
        <p:spPr>
          <a:xfrm>
            <a:off x="5373684" y="4165594"/>
            <a:ext cx="1359412" cy="523220"/>
          </a:xfrm>
          <a:prstGeom prst="rect">
            <a:avLst/>
          </a:prstGeom>
          <a:noFill/>
          <a:ln cap="flat" cmpd="sng" w="2540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Malgun Gothic"/>
                <a:ea typeface="Malgun Gothic"/>
                <a:cs typeface="Malgun Gothic"/>
                <a:sym typeface="Malgun Gothic"/>
              </a:rPr>
              <a:t>Til</a:t>
            </a:r>
            <a:endParaRPr sz="2800">
              <a:solidFill>
                <a:schemeClr val="dk1"/>
              </a:solidFill>
              <a:latin typeface="Malgun Gothic"/>
              <a:ea typeface="Malgun Gothic"/>
              <a:cs typeface="Malgun Gothic"/>
              <a:sym typeface="Malgun Gothic"/>
            </a:endParaRPr>
          </a:p>
        </p:txBody>
      </p:sp>
      <p:sp>
        <p:nvSpPr>
          <p:cNvPr id="146" name="Google Shape;146;p4"/>
          <p:cNvSpPr/>
          <p:nvPr/>
        </p:nvSpPr>
        <p:spPr>
          <a:xfrm rot="-5400000">
            <a:off x="3886508" y="3797118"/>
            <a:ext cx="247743" cy="337139"/>
          </a:xfrm>
          <a:prstGeom prst="right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47" name="Google Shape;147;p4"/>
          <p:cNvSpPr/>
          <p:nvPr/>
        </p:nvSpPr>
        <p:spPr>
          <a:xfrm>
            <a:off x="4902740" y="4319081"/>
            <a:ext cx="291830" cy="313811"/>
          </a:xfrm>
          <a:prstGeom prst="right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48" name="Google Shape;148;p4"/>
          <p:cNvSpPr/>
          <p:nvPr/>
        </p:nvSpPr>
        <p:spPr>
          <a:xfrm rot="-5400000">
            <a:off x="3889100" y="3796609"/>
            <a:ext cx="247743" cy="337139"/>
          </a:xfrm>
          <a:prstGeom prst="right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49" name="Google Shape;149;p4"/>
          <p:cNvSpPr/>
          <p:nvPr/>
        </p:nvSpPr>
        <p:spPr>
          <a:xfrm rot="5400000">
            <a:off x="3895325" y="4768409"/>
            <a:ext cx="247743" cy="337139"/>
          </a:xfrm>
          <a:prstGeom prst="right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50" name="Google Shape;150;p4"/>
          <p:cNvSpPr/>
          <p:nvPr/>
        </p:nvSpPr>
        <p:spPr>
          <a:xfrm rot="-10602290">
            <a:off x="2974605" y="4280044"/>
            <a:ext cx="291830" cy="313811"/>
          </a:xfrm>
          <a:prstGeom prst="right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5"/>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Model va Original </a:t>
            </a:r>
            <a:endParaRPr/>
          </a:p>
          <a:p>
            <a:pPr indent="0" lvl="0" marL="0" marR="0" rtl="0" algn="r">
              <a:spcBef>
                <a:spcPts val="0"/>
              </a:spcBef>
              <a:spcAft>
                <a:spcPts val="0"/>
              </a:spcAft>
              <a:buNone/>
            </a:pPr>
            <a:r>
              <a:rPr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157" name="Google Shape;157;p5"/>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158" name="Google Shape;158;p5"/>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59" name="Google Shape;159;p5"/>
          <p:cNvSpPr txBox="1"/>
          <p:nvPr/>
        </p:nvSpPr>
        <p:spPr>
          <a:xfrm>
            <a:off x="936138" y="1013061"/>
            <a:ext cx="7476380" cy="295465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200">
                <a:solidFill>
                  <a:schemeClr val="dk1"/>
                </a:solidFill>
                <a:latin typeface="Arial"/>
                <a:ea typeface="Arial"/>
                <a:cs typeface="Arial"/>
                <a:sym typeface="Arial"/>
              </a:rPr>
              <a:t>Maqsad: </a:t>
            </a:r>
            <a:r>
              <a:rPr lang="en-US" sz="2200">
                <a:solidFill>
                  <a:schemeClr val="dk1"/>
                </a:solidFill>
                <a:latin typeface="Arial"/>
                <a:ea typeface="Arial"/>
                <a:cs typeface="Arial"/>
                <a:sym typeface="Arial"/>
              </a:rPr>
              <a:t>Asl nusxa (original) o'rganilayotgan ob'ekt bo'lib, unga nisbatan model ishlab chiqariladi </a:t>
            </a:r>
            <a:endParaRPr sz="2200">
              <a:solidFill>
                <a:schemeClr val="dk1"/>
              </a:solidFill>
              <a:latin typeface="Arial"/>
              <a:ea typeface="Arial"/>
              <a:cs typeface="Arial"/>
              <a:sym typeface="Arial"/>
            </a:endParaRPr>
          </a:p>
          <a:p>
            <a:pPr indent="0" lvl="0" marL="0" marR="0" rtl="0" algn="just">
              <a:spcBef>
                <a:spcPts val="400"/>
              </a:spcBef>
              <a:spcAft>
                <a:spcPts val="0"/>
              </a:spcAft>
              <a:buNone/>
            </a:pPr>
            <a:r>
              <a:rPr lang="en-US" sz="2200">
                <a:solidFill>
                  <a:schemeClr val="dk1"/>
                </a:solidFill>
                <a:latin typeface="Arial"/>
                <a:ea typeface="Arial"/>
                <a:cs typeface="Arial"/>
                <a:sym typeface="Arial"/>
              </a:rPr>
              <a:t>Model – o'rganilayotgan ob'ektning yoki jarayonni muhim         xususiyatlarini aks ettiradi.</a:t>
            </a:r>
            <a:endParaRPr/>
          </a:p>
          <a:p>
            <a:pPr indent="0" lvl="0" marL="0" marR="0" rtl="0" algn="just">
              <a:spcBef>
                <a:spcPts val="400"/>
              </a:spcBef>
              <a:spcAft>
                <a:spcPts val="0"/>
              </a:spcAft>
              <a:buNone/>
            </a:pPr>
            <a:r>
              <a:rPr b="1" lang="en-US" sz="2200">
                <a:solidFill>
                  <a:schemeClr val="dk1"/>
                </a:solidFill>
                <a:latin typeface="Arial"/>
                <a:ea typeface="Arial"/>
                <a:cs typeface="Arial"/>
                <a:sym typeface="Arial"/>
              </a:rPr>
              <a:t>O’lcham: </a:t>
            </a:r>
            <a:r>
              <a:rPr lang="en-US" sz="2200">
                <a:solidFill>
                  <a:schemeClr val="dk1"/>
                </a:solidFill>
                <a:latin typeface="Arial"/>
                <a:ea typeface="Arial"/>
                <a:cs typeface="Arial"/>
                <a:sym typeface="Arial"/>
              </a:rPr>
              <a:t>Model originaldan mos shaqlda katta/kichikroq         bo’lishi mumkin.</a:t>
            </a:r>
            <a:endParaRPr/>
          </a:p>
          <a:p>
            <a:pPr indent="0" lvl="0" marL="0" marR="0" rtl="0" algn="just">
              <a:spcBef>
                <a:spcPts val="400"/>
              </a:spcBef>
              <a:spcAft>
                <a:spcPts val="0"/>
              </a:spcAft>
              <a:buNone/>
            </a:pPr>
            <a:r>
              <a:rPr b="1" lang="en-US" sz="2200">
                <a:solidFill>
                  <a:schemeClr val="dk1"/>
                </a:solidFill>
                <a:latin typeface="Arial"/>
                <a:ea typeface="Arial"/>
                <a:cs typeface="Arial"/>
                <a:sym typeface="Arial"/>
              </a:rPr>
              <a:t>Material:</a:t>
            </a:r>
            <a:r>
              <a:rPr lang="en-US" sz="2200">
                <a:solidFill>
                  <a:schemeClr val="dk1"/>
                </a:solidFill>
                <a:latin typeface="Arial"/>
                <a:ea typeface="Arial"/>
                <a:cs typeface="Arial"/>
                <a:sym typeface="Arial"/>
              </a:rPr>
              <a:t> Originaldan boshqa materialdan yasatilishi                 mumkin. Rangi va tekstura ham farqlanishi mumkin. </a:t>
            </a:r>
            <a:endParaRPr sz="2200">
              <a:solidFill>
                <a:schemeClr val="dk1"/>
              </a:solidFill>
              <a:latin typeface="Arial"/>
              <a:ea typeface="Arial"/>
              <a:cs typeface="Arial"/>
              <a:sym typeface="Arial"/>
            </a:endParaRPr>
          </a:p>
        </p:txBody>
      </p:sp>
      <p:sp>
        <p:nvSpPr>
          <p:cNvPr id="160" name="Google Shape;160;p5"/>
          <p:cNvSpPr txBox="1"/>
          <p:nvPr/>
        </p:nvSpPr>
        <p:spPr>
          <a:xfrm>
            <a:off x="1147482" y="6015318"/>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5</a:t>
            </a:r>
            <a:endParaRPr b="1" sz="3600">
              <a:solidFill>
                <a:schemeClr val="dk1"/>
              </a:solidFill>
              <a:latin typeface="Arial"/>
              <a:ea typeface="Arial"/>
              <a:cs typeface="Arial"/>
              <a:sym typeface="Arial"/>
            </a:endParaRPr>
          </a:p>
        </p:txBody>
      </p:sp>
      <p:pic>
        <p:nvPicPr>
          <p:cNvPr id="161" name="Google Shape;161;p5"/>
          <p:cNvPicPr preferRelativeResize="0"/>
          <p:nvPr/>
        </p:nvPicPr>
        <p:blipFill rotWithShape="1">
          <a:blip r:embed="rId3">
            <a:alphaModFix/>
          </a:blip>
          <a:srcRect b="28191" l="15584" r="15000" t="33298"/>
          <a:stretch/>
        </p:blipFill>
        <p:spPr>
          <a:xfrm>
            <a:off x="3151761" y="4319482"/>
            <a:ext cx="4231532" cy="177284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6"/>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Modellarga talablar </a:t>
            </a:r>
            <a:endParaRPr/>
          </a:p>
          <a:p>
            <a:pPr indent="0" lvl="0" marL="0" marR="0" rtl="0" algn="r">
              <a:spcBef>
                <a:spcPts val="0"/>
              </a:spcBef>
              <a:spcAft>
                <a:spcPts val="0"/>
              </a:spcAft>
              <a:buNone/>
            </a:pPr>
            <a:r>
              <a:rPr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168" name="Google Shape;168;p6"/>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169" name="Google Shape;169;p6"/>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70" name="Google Shape;170;p6"/>
          <p:cNvSpPr txBox="1"/>
          <p:nvPr/>
        </p:nvSpPr>
        <p:spPr>
          <a:xfrm>
            <a:off x="965321" y="1003334"/>
            <a:ext cx="7476380" cy="415498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600">
                <a:solidFill>
                  <a:schemeClr val="dk1"/>
                </a:solidFill>
                <a:latin typeface="Arial"/>
                <a:ea typeface="Arial"/>
                <a:cs typeface="Arial"/>
                <a:sym typeface="Arial"/>
              </a:rPr>
              <a:t>Odatda, modellarga bir qator talablar qo’yiladi:</a:t>
            </a:r>
            <a:endParaRPr/>
          </a:p>
          <a:p>
            <a:pPr indent="0" lvl="0" marL="0" marR="0" rtl="0" algn="just">
              <a:spcBef>
                <a:spcPts val="1200"/>
              </a:spcBef>
              <a:spcAft>
                <a:spcPts val="0"/>
              </a:spcAft>
              <a:buNone/>
            </a:pPr>
            <a:r>
              <a:rPr lang="en-US" sz="2600">
                <a:solidFill>
                  <a:schemeClr val="dk1"/>
                </a:solidFill>
                <a:latin typeface="Arial"/>
                <a:ea typeface="Arial"/>
                <a:cs typeface="Arial"/>
                <a:sym typeface="Arial"/>
              </a:rPr>
              <a:t>Moslilik – modelning haqiqiy tizimga muvofiqligi                       va muhim fazilatlar, aloqalar va xususiyatlarni               hisobga olish.</a:t>
            </a:r>
            <a:endParaRPr/>
          </a:p>
          <a:p>
            <a:pPr indent="0" lvl="0" marL="0" marR="0" rtl="0" algn="just">
              <a:spcBef>
                <a:spcPts val="1200"/>
              </a:spcBef>
              <a:spcAft>
                <a:spcPts val="0"/>
              </a:spcAft>
              <a:buNone/>
            </a:pPr>
            <a:r>
              <a:rPr lang="en-US" sz="2600">
                <a:solidFill>
                  <a:schemeClr val="dk1"/>
                </a:solidFill>
                <a:latin typeface="Arial"/>
                <a:ea typeface="Arial"/>
                <a:cs typeface="Arial"/>
                <a:sym typeface="Arial"/>
              </a:rPr>
              <a:t>Aniqlik – natijalarning oldindan belgilangan           natijalar bilan mos kelish darajasi. </a:t>
            </a:r>
            <a:endParaRPr/>
          </a:p>
          <a:p>
            <a:pPr indent="0" lvl="0" marL="0" marR="0" rtl="0" algn="just">
              <a:spcBef>
                <a:spcPts val="1200"/>
              </a:spcBef>
              <a:spcAft>
                <a:spcPts val="0"/>
              </a:spcAft>
              <a:buNone/>
            </a:pPr>
            <a:r>
              <a:rPr lang="en-US" sz="2600">
                <a:solidFill>
                  <a:schemeClr val="dk1"/>
                </a:solidFill>
                <a:latin typeface="Arial"/>
                <a:ea typeface="Arial"/>
                <a:cs typeface="Arial"/>
                <a:sym typeface="Arial"/>
              </a:rPr>
              <a:t>Universallik – modelning bir nechta ishlash                        rejimlarida bir xil turdagi bir qator tizimlarni tahlil       qilishda qo'llanilishi.</a:t>
            </a:r>
            <a:endParaRPr/>
          </a:p>
        </p:txBody>
      </p:sp>
      <p:sp>
        <p:nvSpPr>
          <p:cNvPr id="171" name="Google Shape;171;p6"/>
          <p:cNvSpPr txBox="1"/>
          <p:nvPr/>
        </p:nvSpPr>
        <p:spPr>
          <a:xfrm>
            <a:off x="1147482" y="6015318"/>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6</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7"/>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Modellarga talablar </a:t>
            </a:r>
            <a:endParaRPr/>
          </a:p>
          <a:p>
            <a:pPr indent="0" lvl="0" marL="0" marR="0" rtl="0" algn="r">
              <a:spcBef>
                <a:spcPts val="0"/>
              </a:spcBef>
              <a:spcAft>
                <a:spcPts val="0"/>
              </a:spcAft>
              <a:buNone/>
            </a:pPr>
            <a:r>
              <a:rPr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178" name="Google Shape;178;p7"/>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179" name="Google Shape;179;p7"/>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80" name="Google Shape;180;p7"/>
          <p:cNvSpPr txBox="1"/>
          <p:nvPr/>
        </p:nvSpPr>
        <p:spPr>
          <a:xfrm>
            <a:off x="965321" y="964717"/>
            <a:ext cx="7476380" cy="304698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Ko'p qirralilik sizga katta miqdordagi muammolarni hal qilish uchun modeldan foydalanishni kengaytirishga    imkon beradi.</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Konstruktivlik-agar kerak bo'lsa, modelni takrorlash,           takrorlash imkonini beradi</a:t>
            </a:r>
            <a:endParaRPr sz="2400">
              <a:solidFill>
                <a:schemeClr val="dk1"/>
              </a:solidFill>
              <a:latin typeface="Arial"/>
              <a:ea typeface="Arial"/>
              <a:cs typeface="Arial"/>
              <a:sym typeface="Arial"/>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Maqsadga muvofiq samaradorlik - natijalarning                       aniqligi va modellashtirish xarajatlari nisbati bo'yicha  yechimlarning umumiyligi.</a:t>
            </a:r>
            <a:endParaRPr/>
          </a:p>
        </p:txBody>
      </p:sp>
      <p:sp>
        <p:nvSpPr>
          <p:cNvPr id="181" name="Google Shape;181;p7"/>
          <p:cNvSpPr txBox="1"/>
          <p:nvPr/>
        </p:nvSpPr>
        <p:spPr>
          <a:xfrm>
            <a:off x="717176" y="6211669"/>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7</a:t>
            </a:r>
            <a:endParaRPr/>
          </a:p>
        </p:txBody>
      </p:sp>
      <p:pic>
        <p:nvPicPr>
          <p:cNvPr id="182" name="Google Shape;182;p7"/>
          <p:cNvPicPr preferRelativeResize="0"/>
          <p:nvPr/>
        </p:nvPicPr>
        <p:blipFill rotWithShape="1">
          <a:blip r:embed="rId3">
            <a:alphaModFix/>
          </a:blip>
          <a:srcRect b="5815" l="6666" r="6705" t="5602"/>
          <a:stretch/>
        </p:blipFill>
        <p:spPr>
          <a:xfrm>
            <a:off x="3746314" y="3971684"/>
            <a:ext cx="3461310" cy="1977892"/>
          </a:xfrm>
          <a:prstGeom prst="rect">
            <a:avLst/>
          </a:prstGeom>
          <a:noFill/>
          <a:ln>
            <a:noFill/>
          </a:ln>
        </p:spPr>
      </p:pic>
      <p:sp>
        <p:nvSpPr>
          <p:cNvPr id="183" name="Google Shape;183;p7"/>
          <p:cNvSpPr txBox="1"/>
          <p:nvPr/>
        </p:nvSpPr>
        <p:spPr>
          <a:xfrm>
            <a:off x="1721224" y="6033247"/>
            <a:ext cx="684903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MVC. </a:t>
            </a:r>
            <a:r>
              <a:rPr lang="en-US" sz="18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https://blog.skillfactory.ru/glossary/mvc/</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8"/>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Model va Original </a:t>
            </a:r>
            <a:endParaRPr/>
          </a:p>
          <a:p>
            <a:pPr indent="0" lvl="0" marL="0" marR="0" rtl="0" algn="r">
              <a:spcBef>
                <a:spcPts val="0"/>
              </a:spcBef>
              <a:spcAft>
                <a:spcPts val="0"/>
              </a:spcAft>
              <a:buNone/>
            </a:pPr>
            <a:r>
              <a:rPr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190" name="Google Shape;190;p8"/>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191" name="Google Shape;191;p8"/>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192" name="Google Shape;192;p8"/>
          <p:cNvSpPr txBox="1"/>
          <p:nvPr/>
        </p:nvSpPr>
        <p:spPr>
          <a:xfrm>
            <a:off x="995266" y="933826"/>
            <a:ext cx="7718427" cy="26776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Original bir nechta bir-biridan maqsadga muvifiq            tubdan farqli model asosida bo’lishi mumkin.</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Masalan, odam modeli: portret (rasm), skelet, nervlar       tizimi sxemasi, haykal.  </a:t>
            </a:r>
            <a:endParaRPr sz="2400">
              <a:solidFill>
                <a:schemeClr val="dk1"/>
              </a:solidFill>
              <a:latin typeface="Arial"/>
              <a:ea typeface="Arial"/>
              <a:cs typeface="Arial"/>
              <a:sym typeface="Arial"/>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Misol: turli darajada bilim formulalari (sodda- maktabda, oliygohda – oliy matematika darajasida, undan ham                    yuqori – olim tadqiqotchilar uchun). </a:t>
            </a:r>
            <a:endParaRPr/>
          </a:p>
        </p:txBody>
      </p:sp>
      <p:sp>
        <p:nvSpPr>
          <p:cNvPr id="193" name="Google Shape;193;p8"/>
          <p:cNvSpPr txBox="1"/>
          <p:nvPr/>
        </p:nvSpPr>
        <p:spPr>
          <a:xfrm>
            <a:off x="995266" y="6385944"/>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8</a:t>
            </a:r>
            <a:endParaRPr/>
          </a:p>
        </p:txBody>
      </p:sp>
      <p:pic>
        <p:nvPicPr>
          <p:cNvPr id="194" name="Google Shape;194;p8"/>
          <p:cNvPicPr preferRelativeResize="0"/>
          <p:nvPr/>
        </p:nvPicPr>
        <p:blipFill rotWithShape="1">
          <a:blip r:embed="rId3">
            <a:alphaModFix/>
          </a:blip>
          <a:srcRect b="5128" l="20114" r="16394" t="12520"/>
          <a:stretch/>
        </p:blipFill>
        <p:spPr>
          <a:xfrm>
            <a:off x="1080117" y="3595705"/>
            <a:ext cx="1561583" cy="1607511"/>
          </a:xfrm>
          <a:prstGeom prst="rect">
            <a:avLst/>
          </a:prstGeom>
          <a:noFill/>
          <a:ln>
            <a:noFill/>
          </a:ln>
        </p:spPr>
      </p:pic>
      <p:pic>
        <p:nvPicPr>
          <p:cNvPr id="195" name="Google Shape;195;p8"/>
          <p:cNvPicPr preferRelativeResize="0"/>
          <p:nvPr/>
        </p:nvPicPr>
        <p:blipFill rotWithShape="1">
          <a:blip r:embed="rId4">
            <a:alphaModFix/>
          </a:blip>
          <a:srcRect b="0" l="0" r="0" t="0"/>
          <a:stretch/>
        </p:blipFill>
        <p:spPr>
          <a:xfrm>
            <a:off x="5354870" y="3479309"/>
            <a:ext cx="957482" cy="1792360"/>
          </a:xfrm>
          <a:prstGeom prst="rect">
            <a:avLst/>
          </a:prstGeom>
          <a:noFill/>
          <a:ln>
            <a:noFill/>
          </a:ln>
        </p:spPr>
      </p:pic>
      <p:pic>
        <p:nvPicPr>
          <p:cNvPr id="196" name="Google Shape;196;p8"/>
          <p:cNvPicPr preferRelativeResize="0"/>
          <p:nvPr/>
        </p:nvPicPr>
        <p:blipFill rotWithShape="1">
          <a:blip r:embed="rId5">
            <a:alphaModFix/>
          </a:blip>
          <a:srcRect b="0" l="27855" r="0" t="0"/>
          <a:stretch/>
        </p:blipFill>
        <p:spPr>
          <a:xfrm>
            <a:off x="6785982" y="3456025"/>
            <a:ext cx="990420" cy="1768037"/>
          </a:xfrm>
          <a:prstGeom prst="rect">
            <a:avLst/>
          </a:prstGeom>
          <a:noFill/>
          <a:ln>
            <a:noFill/>
          </a:ln>
        </p:spPr>
      </p:pic>
      <p:pic>
        <p:nvPicPr>
          <p:cNvPr id="197" name="Google Shape;197;p8"/>
          <p:cNvPicPr preferRelativeResize="0"/>
          <p:nvPr/>
        </p:nvPicPr>
        <p:blipFill rotWithShape="1">
          <a:blip r:embed="rId6">
            <a:alphaModFix/>
          </a:blip>
          <a:srcRect b="0" l="30838" r="28253" t="13468"/>
          <a:stretch/>
        </p:blipFill>
        <p:spPr>
          <a:xfrm>
            <a:off x="3017450" y="3595705"/>
            <a:ext cx="1368580" cy="1628357"/>
          </a:xfrm>
          <a:prstGeom prst="rect">
            <a:avLst/>
          </a:prstGeom>
          <a:noFill/>
          <a:ln>
            <a:noFill/>
          </a:ln>
        </p:spPr>
      </p:pic>
      <p:sp>
        <p:nvSpPr>
          <p:cNvPr id="198" name="Google Shape;198;p8"/>
          <p:cNvSpPr txBox="1"/>
          <p:nvPr/>
        </p:nvSpPr>
        <p:spPr>
          <a:xfrm>
            <a:off x="1080117" y="4814047"/>
            <a:ext cx="39905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FF00"/>
                </a:solidFill>
                <a:latin typeface="Malgun Gothic"/>
                <a:ea typeface="Malgun Gothic"/>
                <a:cs typeface="Malgun Gothic"/>
                <a:sym typeface="Malgun Gothic"/>
              </a:rPr>
              <a:t>A</a:t>
            </a:r>
            <a:endParaRPr sz="1800">
              <a:solidFill>
                <a:srgbClr val="FFFF00"/>
              </a:solidFill>
              <a:latin typeface="Malgun Gothic"/>
              <a:ea typeface="Malgun Gothic"/>
              <a:cs typeface="Malgun Gothic"/>
              <a:sym typeface="Malgun Gothic"/>
            </a:endParaRPr>
          </a:p>
        </p:txBody>
      </p:sp>
      <p:sp>
        <p:nvSpPr>
          <p:cNvPr id="199" name="Google Shape;199;p8"/>
          <p:cNvSpPr txBox="1"/>
          <p:nvPr/>
        </p:nvSpPr>
        <p:spPr>
          <a:xfrm>
            <a:off x="2975539" y="4844956"/>
            <a:ext cx="39905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B</a:t>
            </a:r>
            <a:endParaRPr sz="1800">
              <a:solidFill>
                <a:schemeClr val="dk1"/>
              </a:solidFill>
              <a:latin typeface="Malgun Gothic"/>
              <a:ea typeface="Malgun Gothic"/>
              <a:cs typeface="Malgun Gothic"/>
              <a:sym typeface="Malgun Gothic"/>
            </a:endParaRPr>
          </a:p>
        </p:txBody>
      </p:sp>
      <p:sp>
        <p:nvSpPr>
          <p:cNvPr id="200" name="Google Shape;200;p8"/>
          <p:cNvSpPr txBox="1"/>
          <p:nvPr/>
        </p:nvSpPr>
        <p:spPr>
          <a:xfrm>
            <a:off x="2975539" y="4848549"/>
            <a:ext cx="39905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B</a:t>
            </a:r>
            <a:endParaRPr sz="1800">
              <a:solidFill>
                <a:schemeClr val="dk1"/>
              </a:solidFill>
              <a:latin typeface="Malgun Gothic"/>
              <a:ea typeface="Malgun Gothic"/>
              <a:cs typeface="Malgun Gothic"/>
              <a:sym typeface="Malgun Gothic"/>
            </a:endParaRPr>
          </a:p>
        </p:txBody>
      </p:sp>
      <p:sp>
        <p:nvSpPr>
          <p:cNvPr id="201" name="Google Shape;201;p8"/>
          <p:cNvSpPr txBox="1"/>
          <p:nvPr/>
        </p:nvSpPr>
        <p:spPr>
          <a:xfrm>
            <a:off x="5306391" y="4909136"/>
            <a:ext cx="39905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C</a:t>
            </a:r>
            <a:endParaRPr sz="1800">
              <a:solidFill>
                <a:schemeClr val="dk1"/>
              </a:solidFill>
              <a:latin typeface="Malgun Gothic"/>
              <a:ea typeface="Malgun Gothic"/>
              <a:cs typeface="Malgun Gothic"/>
              <a:sym typeface="Malgun Gothic"/>
            </a:endParaRPr>
          </a:p>
        </p:txBody>
      </p:sp>
      <p:sp>
        <p:nvSpPr>
          <p:cNvPr id="202" name="Google Shape;202;p8"/>
          <p:cNvSpPr txBox="1"/>
          <p:nvPr/>
        </p:nvSpPr>
        <p:spPr>
          <a:xfrm>
            <a:off x="6785982" y="4914578"/>
            <a:ext cx="39905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D</a:t>
            </a:r>
            <a:endParaRPr sz="1800">
              <a:solidFill>
                <a:schemeClr val="dk1"/>
              </a:solidFill>
              <a:latin typeface="Malgun Gothic"/>
              <a:ea typeface="Malgun Gothic"/>
              <a:cs typeface="Malgun Gothic"/>
              <a:sym typeface="Malgun Gothic"/>
            </a:endParaRPr>
          </a:p>
        </p:txBody>
      </p:sp>
      <p:sp>
        <p:nvSpPr>
          <p:cNvPr id="203" name="Google Shape;203;p8"/>
          <p:cNvSpPr txBox="1"/>
          <p:nvPr/>
        </p:nvSpPr>
        <p:spPr>
          <a:xfrm>
            <a:off x="1080117" y="5414682"/>
            <a:ext cx="8189400" cy="831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Manba: A. - </a:t>
            </a:r>
            <a:r>
              <a:rPr lang="en-US" sz="1200" u="sng">
                <a:solidFill>
                  <a:schemeClr val="dk1"/>
                </a:solidFill>
                <a:latin typeface="Arial"/>
                <a:ea typeface="Arial"/>
                <a:cs typeface="Arial"/>
                <a:sym typeface="Arial"/>
                <a:hlinkClick r:id="rId7">
                  <a:extLst>
                    <a:ext uri="{A12FA001-AC4F-418D-AE19-62706E023703}">
                      <ahyp:hlinkClr val="tx"/>
                    </a:ext>
                  </a:extLst>
                </a:hlinkClick>
              </a:rPr>
              <a:t>https://theslide.ru/uncategorized/shedevry-mirovogo-iskusstva</a:t>
            </a:r>
            <a:r>
              <a:rPr lang="en-US" sz="1200">
                <a:solidFill>
                  <a:schemeClr val="dk1"/>
                </a:solidFill>
                <a:latin typeface="Arial"/>
                <a:ea typeface="Arial"/>
                <a:cs typeface="Arial"/>
                <a:sym typeface="Arial"/>
              </a:rPr>
              <a:t>, </a:t>
            </a:r>
            <a:endParaRPr sz="1000"/>
          </a:p>
          <a:p>
            <a:pPr indent="0" lvl="0" marL="0" marR="0" rtl="0" algn="l">
              <a:spcBef>
                <a:spcPts val="0"/>
              </a:spcBef>
              <a:spcAft>
                <a:spcPts val="0"/>
              </a:spcAft>
              <a:buNone/>
            </a:pPr>
            <a:r>
              <a:rPr lang="en-US" sz="1200">
                <a:solidFill>
                  <a:schemeClr val="dk1"/>
                </a:solidFill>
                <a:latin typeface="Arial"/>
                <a:ea typeface="Arial"/>
                <a:cs typeface="Arial"/>
                <a:sym typeface="Arial"/>
              </a:rPr>
              <a:t>B - </a:t>
            </a:r>
            <a:r>
              <a:rPr lang="en-US" sz="1200" u="sng">
                <a:solidFill>
                  <a:schemeClr val="dk1"/>
                </a:solidFill>
                <a:latin typeface="Arial"/>
                <a:ea typeface="Arial"/>
                <a:cs typeface="Arial"/>
                <a:sym typeface="Arial"/>
                <a:hlinkClick r:id="rId8">
                  <a:extLst>
                    <a:ext uri="{A12FA001-AC4F-418D-AE19-62706E023703}">
                      <ahyp:hlinkClr val="tx"/>
                    </a:ext>
                  </a:extLst>
                </a:hlinkClick>
              </a:rPr>
              <a:t>https://perm.ananasposter.ru/david-statuya-mikelandzhelo-4</a:t>
            </a:r>
            <a:r>
              <a:rPr lang="en-US" sz="1200">
                <a:solidFill>
                  <a:schemeClr val="dk1"/>
                </a:solidFill>
                <a:latin typeface="Arial"/>
                <a:ea typeface="Arial"/>
                <a:cs typeface="Arial"/>
                <a:sym typeface="Arial"/>
              </a:rPr>
              <a:t> ,</a:t>
            </a:r>
            <a:endParaRPr sz="1000"/>
          </a:p>
          <a:p>
            <a:pPr indent="0" lvl="0" marL="0" marR="0" rtl="0" algn="l">
              <a:spcBef>
                <a:spcPts val="0"/>
              </a:spcBef>
              <a:spcAft>
                <a:spcPts val="0"/>
              </a:spcAft>
              <a:buNone/>
            </a:pPr>
            <a:r>
              <a:rPr lang="en-US" sz="1200">
                <a:solidFill>
                  <a:schemeClr val="dk1"/>
                </a:solidFill>
                <a:latin typeface="Arial"/>
                <a:ea typeface="Arial"/>
                <a:cs typeface="Arial"/>
                <a:sym typeface="Arial"/>
              </a:rPr>
              <a:t>C - </a:t>
            </a:r>
            <a:r>
              <a:rPr lang="en-US" sz="1200" u="sng">
                <a:solidFill>
                  <a:schemeClr val="dk1"/>
                </a:solidFill>
                <a:latin typeface="Arial"/>
                <a:ea typeface="Arial"/>
                <a:cs typeface="Arial"/>
                <a:sym typeface="Arial"/>
                <a:hlinkClick r:id="rId9">
                  <a:extLst>
                    <a:ext uri="{A12FA001-AC4F-418D-AE19-62706E023703}">
                      <ahyp:hlinkClr val="tx"/>
                    </a:ext>
                  </a:extLst>
                </a:hlinkClick>
              </a:rPr>
              <a:t>https://institut-zdorovia.ru/minimum.html</a:t>
            </a:r>
            <a:r>
              <a:rPr lang="en-US" sz="1200">
                <a:solidFill>
                  <a:schemeClr val="dk1"/>
                </a:solidFill>
                <a:latin typeface="Arial"/>
                <a:ea typeface="Arial"/>
                <a:cs typeface="Arial"/>
                <a:sym typeface="Arial"/>
              </a:rPr>
              <a:t> </a:t>
            </a:r>
            <a:endParaRPr sz="1000"/>
          </a:p>
          <a:p>
            <a:pPr indent="0" lvl="0" marL="0" marR="0" rtl="0" algn="l">
              <a:spcBef>
                <a:spcPts val="0"/>
              </a:spcBef>
              <a:spcAft>
                <a:spcPts val="0"/>
              </a:spcAft>
              <a:buNone/>
            </a:pPr>
            <a:r>
              <a:rPr lang="en-US" sz="1200">
                <a:solidFill>
                  <a:schemeClr val="dk1"/>
                </a:solidFill>
                <a:latin typeface="Arial"/>
                <a:ea typeface="Arial"/>
                <a:cs typeface="Arial"/>
                <a:sym typeface="Arial"/>
              </a:rPr>
              <a:t>D - </a:t>
            </a:r>
            <a:r>
              <a:rPr lang="en-US" sz="1200" u="sng">
                <a:solidFill>
                  <a:schemeClr val="dk1"/>
                </a:solidFill>
                <a:latin typeface="Arial"/>
                <a:ea typeface="Arial"/>
                <a:cs typeface="Arial"/>
                <a:sym typeface="Arial"/>
                <a:hlinkClick r:id="rId10">
                  <a:extLst>
                    <a:ext uri="{A12FA001-AC4F-418D-AE19-62706E023703}">
                      <ahyp:hlinkClr val="tx"/>
                    </a:ext>
                  </a:extLst>
                </a:hlinkClick>
              </a:rPr>
              <a:t>https://www.istockphoto.com/ru/drawing-of-a-anatomy-of-male-body-side</a:t>
            </a:r>
            <a:r>
              <a:rPr lang="en-US" sz="1200">
                <a:solidFill>
                  <a:schemeClr val="dk1"/>
                </a:solidFill>
                <a:latin typeface="Arial"/>
                <a:ea typeface="Arial"/>
                <a:cs typeface="Arial"/>
                <a:sym typeface="Arial"/>
              </a:rPr>
              <a:t> </a:t>
            </a:r>
            <a:endParaRPr sz="12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9"/>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Model va Original </a:t>
            </a:r>
            <a:endParaRPr/>
          </a:p>
          <a:p>
            <a:pPr indent="0" lvl="0" marL="0" marR="0" rtl="0" algn="r">
              <a:spcBef>
                <a:spcPts val="0"/>
              </a:spcBef>
              <a:spcAft>
                <a:spcPts val="0"/>
              </a:spcAft>
              <a:buNone/>
            </a:pPr>
            <a:r>
              <a:rPr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210" name="Google Shape;210;p9"/>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211" name="Google Shape;211;p9"/>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212" name="Google Shape;212;p9"/>
          <p:cNvSpPr txBox="1"/>
          <p:nvPr/>
        </p:nvSpPr>
        <p:spPr>
          <a:xfrm>
            <a:off x="1004232" y="1022789"/>
            <a:ext cx="7583956" cy="209288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Ba’zi hollarda turli originallar bir model bilan                               tasvirlanadi.</a:t>
            </a:r>
            <a:endParaRPr/>
          </a:p>
          <a:p>
            <a:pPr indent="0" lvl="0" marL="0" marR="0" rtl="0" algn="just">
              <a:spcBef>
                <a:spcPts val="1200"/>
              </a:spcBef>
              <a:spcAft>
                <a:spcPts val="0"/>
              </a:spcAft>
              <a:buNone/>
            </a:pPr>
            <a:r>
              <a:rPr lang="en-US" sz="2400">
                <a:solidFill>
                  <a:schemeClr val="dk1"/>
                </a:solidFill>
                <a:latin typeface="Arial"/>
                <a:ea typeface="Arial"/>
                <a:cs typeface="Arial"/>
                <a:sym typeface="Arial"/>
              </a:rPr>
              <a:t>Masalan, fizikada oddiy moddiy nuqta turli jismlarni va ob’ektlar modeli bo’lishi mumkin: molekula, odam,                     arava yoki mashina, raketa, Yer (planeta).  </a:t>
            </a:r>
            <a:endParaRPr/>
          </a:p>
        </p:txBody>
      </p:sp>
      <p:sp>
        <p:nvSpPr>
          <p:cNvPr id="213" name="Google Shape;213;p9"/>
          <p:cNvSpPr txBox="1"/>
          <p:nvPr/>
        </p:nvSpPr>
        <p:spPr>
          <a:xfrm>
            <a:off x="1066376" y="6134547"/>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9</a:t>
            </a:r>
            <a:endParaRPr b="1" sz="3600">
              <a:solidFill>
                <a:schemeClr val="dk1"/>
              </a:solidFill>
              <a:latin typeface="Arial"/>
              <a:ea typeface="Arial"/>
              <a:cs typeface="Arial"/>
              <a:sym typeface="Arial"/>
            </a:endParaRPr>
          </a:p>
        </p:txBody>
      </p:sp>
      <p:pic>
        <p:nvPicPr>
          <p:cNvPr id="214" name="Google Shape;214;p9"/>
          <p:cNvPicPr preferRelativeResize="0"/>
          <p:nvPr/>
        </p:nvPicPr>
        <p:blipFill rotWithShape="1">
          <a:blip r:embed="rId3">
            <a:alphaModFix/>
          </a:blip>
          <a:srcRect b="8799" l="0" r="0" t="16087"/>
          <a:stretch/>
        </p:blipFill>
        <p:spPr>
          <a:xfrm>
            <a:off x="1066376" y="3115670"/>
            <a:ext cx="1842638" cy="1189608"/>
          </a:xfrm>
          <a:prstGeom prst="rect">
            <a:avLst/>
          </a:prstGeom>
          <a:noFill/>
          <a:ln>
            <a:noFill/>
          </a:ln>
        </p:spPr>
      </p:pic>
      <p:pic>
        <p:nvPicPr>
          <p:cNvPr id="215" name="Google Shape;215;p9"/>
          <p:cNvPicPr preferRelativeResize="0"/>
          <p:nvPr/>
        </p:nvPicPr>
        <p:blipFill rotWithShape="1">
          <a:blip r:embed="rId4">
            <a:alphaModFix/>
          </a:blip>
          <a:srcRect b="0" l="6745" r="21131" t="0"/>
          <a:stretch/>
        </p:blipFill>
        <p:spPr>
          <a:xfrm>
            <a:off x="3000571" y="2999135"/>
            <a:ext cx="919448" cy="1898399"/>
          </a:xfrm>
          <a:prstGeom prst="rect">
            <a:avLst/>
          </a:prstGeom>
          <a:noFill/>
          <a:ln>
            <a:noFill/>
          </a:ln>
        </p:spPr>
      </p:pic>
      <p:pic>
        <p:nvPicPr>
          <p:cNvPr id="216" name="Google Shape;216;p9"/>
          <p:cNvPicPr preferRelativeResize="0"/>
          <p:nvPr/>
        </p:nvPicPr>
        <p:blipFill rotWithShape="1">
          <a:blip r:embed="rId5">
            <a:alphaModFix/>
          </a:blip>
          <a:srcRect b="23828" l="39690" r="4437" t="28055"/>
          <a:stretch/>
        </p:blipFill>
        <p:spPr>
          <a:xfrm>
            <a:off x="4049798" y="3129874"/>
            <a:ext cx="2779021" cy="1505307"/>
          </a:xfrm>
          <a:prstGeom prst="rect">
            <a:avLst/>
          </a:prstGeom>
          <a:noFill/>
          <a:ln>
            <a:noFill/>
          </a:ln>
        </p:spPr>
      </p:pic>
      <p:pic>
        <p:nvPicPr>
          <p:cNvPr id="217" name="Google Shape;217;p9"/>
          <p:cNvPicPr preferRelativeResize="0"/>
          <p:nvPr/>
        </p:nvPicPr>
        <p:blipFill rotWithShape="1">
          <a:blip r:embed="rId6">
            <a:alphaModFix/>
          </a:blip>
          <a:srcRect b="0" l="26322" r="25138" t="0"/>
          <a:stretch/>
        </p:blipFill>
        <p:spPr>
          <a:xfrm>
            <a:off x="6958598" y="3146648"/>
            <a:ext cx="1470213" cy="1514475"/>
          </a:xfrm>
          <a:prstGeom prst="rect">
            <a:avLst/>
          </a:prstGeom>
          <a:noFill/>
          <a:ln>
            <a:noFill/>
          </a:ln>
        </p:spPr>
      </p:pic>
      <p:sp>
        <p:nvSpPr>
          <p:cNvPr id="218" name="Google Shape;218;p9"/>
          <p:cNvSpPr txBox="1"/>
          <p:nvPr/>
        </p:nvSpPr>
        <p:spPr>
          <a:xfrm>
            <a:off x="1066376" y="5138389"/>
            <a:ext cx="9416700" cy="769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Malgun Gothic"/>
                <a:ea typeface="Malgun Gothic"/>
                <a:cs typeface="Malgun Gothic"/>
                <a:sym typeface="Malgun Gothic"/>
              </a:rPr>
              <a:t>Manba: A - </a:t>
            </a:r>
            <a:r>
              <a:rPr lang="en-US" sz="1100" u="sng">
                <a:solidFill>
                  <a:schemeClr val="dk1"/>
                </a:solidFill>
                <a:latin typeface="Malgun Gothic"/>
                <a:ea typeface="Malgun Gothic"/>
                <a:cs typeface="Malgun Gothic"/>
                <a:sym typeface="Malgun Gothic"/>
                <a:hlinkClick r:id="rId7">
                  <a:extLst>
                    <a:ext uri="{A12FA001-AC4F-418D-AE19-62706E023703}">
                      <ahyp:hlinkClr val="tx"/>
                    </a:ext>
                  </a:extLst>
                </a:hlinkClick>
              </a:rPr>
              <a:t>https://papik.pro/risunki/58257-risunok-molekuly-vody-46-foto.html</a:t>
            </a:r>
            <a:endParaRPr sz="11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rPr lang="en-US" sz="1100">
                <a:solidFill>
                  <a:schemeClr val="dk1"/>
                </a:solidFill>
                <a:latin typeface="Malgun Gothic"/>
                <a:ea typeface="Malgun Gothic"/>
                <a:cs typeface="Malgun Gothic"/>
                <a:sym typeface="Malgun Gothic"/>
              </a:rPr>
              <a:t>B -  </a:t>
            </a:r>
            <a:r>
              <a:rPr lang="en-US" sz="1100" u="sng">
                <a:solidFill>
                  <a:schemeClr val="dk1"/>
                </a:solidFill>
                <a:latin typeface="Malgun Gothic"/>
                <a:ea typeface="Malgun Gothic"/>
                <a:cs typeface="Malgun Gothic"/>
                <a:sym typeface="Malgun Gothic"/>
                <a:hlinkClick r:id="rId8">
                  <a:extLst>
                    <a:ext uri="{A12FA001-AC4F-418D-AE19-62706E023703}">
                      <ahyp:hlinkClr val="tx"/>
                    </a:ext>
                  </a:extLst>
                </a:hlinkClick>
              </a:rPr>
              <a:t>https://ru.dreamstime.com/curtoicurto-latest-stock-photos?pg=16</a:t>
            </a:r>
            <a:r>
              <a:rPr lang="en-US" sz="1100">
                <a:solidFill>
                  <a:schemeClr val="dk1"/>
                </a:solidFill>
                <a:latin typeface="Malgun Gothic"/>
                <a:ea typeface="Malgun Gothic"/>
                <a:cs typeface="Malgun Gothic"/>
                <a:sym typeface="Malgun Gothic"/>
              </a:rPr>
              <a:t> </a:t>
            </a:r>
            <a:endParaRPr sz="700"/>
          </a:p>
          <a:p>
            <a:pPr indent="0" lvl="0" marL="0" marR="0" rtl="0" algn="l">
              <a:spcBef>
                <a:spcPts val="0"/>
              </a:spcBef>
              <a:spcAft>
                <a:spcPts val="0"/>
              </a:spcAft>
              <a:buNone/>
            </a:pPr>
            <a:r>
              <a:rPr lang="en-US" sz="1100">
                <a:solidFill>
                  <a:schemeClr val="dk1"/>
                </a:solidFill>
                <a:latin typeface="Malgun Gothic"/>
                <a:ea typeface="Malgun Gothic"/>
                <a:cs typeface="Malgun Gothic"/>
                <a:sym typeface="Malgun Gothic"/>
              </a:rPr>
              <a:t>C - </a:t>
            </a:r>
            <a:r>
              <a:rPr lang="en-US" sz="1100" u="sng">
                <a:solidFill>
                  <a:schemeClr val="dk1"/>
                </a:solidFill>
                <a:latin typeface="Malgun Gothic"/>
                <a:ea typeface="Malgun Gothic"/>
                <a:cs typeface="Malgun Gothic"/>
                <a:sym typeface="Malgun Gothic"/>
                <a:hlinkClick r:id="rId9">
                  <a:extLst>
                    <a:ext uri="{A12FA001-AC4F-418D-AE19-62706E023703}">
                      <ahyp:hlinkClr val="tx"/>
                    </a:ext>
                  </a:extLst>
                </a:hlinkClick>
              </a:rPr>
              <a:t>https://ru.sputnik.kg/20200626/karakol-dtp-ugon-mashina-smert-voditel-1048811364.html</a:t>
            </a:r>
            <a:r>
              <a:rPr lang="en-US" sz="1100">
                <a:solidFill>
                  <a:schemeClr val="dk1"/>
                </a:solidFill>
                <a:latin typeface="Malgun Gothic"/>
                <a:ea typeface="Malgun Gothic"/>
                <a:cs typeface="Malgun Gothic"/>
                <a:sym typeface="Malgun Gothic"/>
              </a:rPr>
              <a:t> </a:t>
            </a:r>
            <a:endParaRPr sz="700"/>
          </a:p>
          <a:p>
            <a:pPr indent="0" lvl="0" marL="0" marR="0" rtl="0" algn="l">
              <a:spcBef>
                <a:spcPts val="0"/>
              </a:spcBef>
              <a:spcAft>
                <a:spcPts val="0"/>
              </a:spcAft>
              <a:buNone/>
            </a:pPr>
            <a:r>
              <a:rPr lang="en-US" sz="1100">
                <a:solidFill>
                  <a:schemeClr val="dk1"/>
                </a:solidFill>
                <a:latin typeface="Malgun Gothic"/>
                <a:ea typeface="Malgun Gothic"/>
                <a:cs typeface="Malgun Gothic"/>
                <a:sym typeface="Malgun Gothic"/>
              </a:rPr>
              <a:t>D - </a:t>
            </a:r>
            <a:r>
              <a:rPr lang="en-US" sz="1100" u="sng">
                <a:solidFill>
                  <a:schemeClr val="dk1"/>
                </a:solidFill>
                <a:latin typeface="Malgun Gothic"/>
                <a:ea typeface="Malgun Gothic"/>
                <a:cs typeface="Malgun Gothic"/>
                <a:sym typeface="Malgun Gothic"/>
                <a:hlinkClick r:id="rId10">
                  <a:extLst>
                    <a:ext uri="{A12FA001-AC4F-418D-AE19-62706E023703}">
                      <ahyp:hlinkClr val="tx"/>
                    </a:ext>
                  </a:extLst>
                </a:hlinkClick>
              </a:rPr>
              <a:t>https://www.axess.se/artiklar/sanningen-svider/</a:t>
            </a:r>
            <a:r>
              <a:rPr lang="en-US" sz="1100">
                <a:solidFill>
                  <a:schemeClr val="dk1"/>
                </a:solidFill>
                <a:latin typeface="Malgun Gothic"/>
                <a:ea typeface="Malgun Gothic"/>
                <a:cs typeface="Malgun Gothic"/>
                <a:sym typeface="Malgun Gothic"/>
              </a:rPr>
              <a:t> </a:t>
            </a:r>
            <a:endParaRPr sz="1100">
              <a:solidFill>
                <a:schemeClr val="dk1"/>
              </a:solidFill>
              <a:latin typeface="Malgun Gothic"/>
              <a:ea typeface="Malgun Gothic"/>
              <a:cs typeface="Malgun Gothic"/>
              <a:sym typeface="Malgun Gothic"/>
            </a:endParaRPr>
          </a:p>
        </p:txBody>
      </p:sp>
      <p:sp>
        <p:nvSpPr>
          <p:cNvPr id="219" name="Google Shape;219;p9"/>
          <p:cNvSpPr txBox="1"/>
          <p:nvPr/>
        </p:nvSpPr>
        <p:spPr>
          <a:xfrm>
            <a:off x="1066376" y="3948334"/>
            <a:ext cx="471071"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A</a:t>
            </a:r>
            <a:endParaRPr sz="1800">
              <a:solidFill>
                <a:schemeClr val="dk1"/>
              </a:solidFill>
              <a:latin typeface="Malgun Gothic"/>
              <a:ea typeface="Malgun Gothic"/>
              <a:cs typeface="Malgun Gothic"/>
              <a:sym typeface="Malgun Gothic"/>
            </a:endParaRPr>
          </a:p>
        </p:txBody>
      </p:sp>
      <p:sp>
        <p:nvSpPr>
          <p:cNvPr id="220" name="Google Shape;220;p9"/>
          <p:cNvSpPr txBox="1"/>
          <p:nvPr/>
        </p:nvSpPr>
        <p:spPr>
          <a:xfrm>
            <a:off x="3097730" y="4542406"/>
            <a:ext cx="471071"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B</a:t>
            </a:r>
            <a:endParaRPr sz="1800">
              <a:solidFill>
                <a:schemeClr val="dk1"/>
              </a:solidFill>
              <a:latin typeface="Malgun Gothic"/>
              <a:ea typeface="Malgun Gothic"/>
              <a:cs typeface="Malgun Gothic"/>
              <a:sym typeface="Malgun Gothic"/>
            </a:endParaRPr>
          </a:p>
        </p:txBody>
      </p:sp>
      <p:sp>
        <p:nvSpPr>
          <p:cNvPr id="221" name="Google Shape;221;p9"/>
          <p:cNvSpPr txBox="1"/>
          <p:nvPr/>
        </p:nvSpPr>
        <p:spPr>
          <a:xfrm>
            <a:off x="4042409" y="4276600"/>
            <a:ext cx="471071"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c</a:t>
            </a:r>
            <a:endParaRPr sz="1800">
              <a:solidFill>
                <a:schemeClr val="dk1"/>
              </a:solidFill>
              <a:latin typeface="Malgun Gothic"/>
              <a:ea typeface="Malgun Gothic"/>
              <a:cs typeface="Malgun Gothic"/>
              <a:sym typeface="Malgun Gothic"/>
            </a:endParaRPr>
          </a:p>
        </p:txBody>
      </p:sp>
      <p:sp>
        <p:nvSpPr>
          <p:cNvPr id="222" name="Google Shape;222;p9"/>
          <p:cNvSpPr txBox="1"/>
          <p:nvPr/>
        </p:nvSpPr>
        <p:spPr>
          <a:xfrm>
            <a:off x="6946328" y="4283944"/>
            <a:ext cx="471071"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D</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0"/>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Modellashtirish </a:t>
            </a:r>
            <a:endParaRPr/>
          </a:p>
          <a:p>
            <a:pPr indent="0" lvl="0" marL="0" marR="0" rtl="0" algn="r">
              <a:spcBef>
                <a:spcPts val="0"/>
              </a:spcBef>
              <a:spcAft>
                <a:spcPts val="0"/>
              </a:spcAft>
              <a:buNone/>
            </a:pPr>
            <a:r>
              <a:rPr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229" name="Google Shape;229;p10"/>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230" name="Google Shape;230;p10"/>
          <p:cNvSpPr txBox="1"/>
          <p:nvPr/>
        </p:nvSpPr>
        <p:spPr>
          <a:xfrm>
            <a:off x="1014728" y="923330"/>
            <a:ext cx="7955891" cy="224676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Arial"/>
                <a:ea typeface="Arial"/>
                <a:cs typeface="Arial"/>
                <a:sym typeface="Arial"/>
              </a:rPr>
              <a:t>Modellashtirish – bu modellar tuzib, ularni tadqiq qilish yo’li bilan yangi bilim yaratish.</a:t>
            </a:r>
            <a:endParaRPr/>
          </a:p>
          <a:p>
            <a:pPr indent="0" lvl="0" marL="0" marR="0" rtl="0" algn="just">
              <a:spcBef>
                <a:spcPts val="0"/>
              </a:spcBef>
              <a:spcAft>
                <a:spcPts val="0"/>
              </a:spcAft>
              <a:buNone/>
            </a:pPr>
            <a:r>
              <a:rPr lang="en-US" sz="2800">
                <a:solidFill>
                  <a:schemeClr val="dk1"/>
                </a:solidFill>
                <a:latin typeface="Arial"/>
                <a:ea typeface="Arial"/>
                <a:cs typeface="Arial"/>
                <a:sym typeface="Arial"/>
              </a:rPr>
              <a:t>Turli fanlar ob’ekt va jarayonlarni turlicha va turli                       maqsadda o’rganadi va modellarning har hil                      turlarini tuzadi.  </a:t>
            </a:r>
            <a:endParaRPr/>
          </a:p>
        </p:txBody>
      </p:sp>
      <p:sp>
        <p:nvSpPr>
          <p:cNvPr id="231" name="Google Shape;231;p10"/>
          <p:cNvSpPr txBox="1"/>
          <p:nvPr/>
        </p:nvSpPr>
        <p:spPr>
          <a:xfrm>
            <a:off x="1014728" y="6355976"/>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10</a:t>
            </a:r>
            <a:endParaRPr b="1" sz="3600">
              <a:solidFill>
                <a:schemeClr val="dk1"/>
              </a:solidFill>
              <a:latin typeface="Arial"/>
              <a:ea typeface="Arial"/>
              <a:cs typeface="Arial"/>
              <a:sym typeface="Arial"/>
            </a:endParaRPr>
          </a:p>
        </p:txBody>
      </p:sp>
      <p:pic>
        <p:nvPicPr>
          <p:cNvPr id="232" name="Google Shape;232;p10"/>
          <p:cNvPicPr preferRelativeResize="0"/>
          <p:nvPr/>
        </p:nvPicPr>
        <p:blipFill rotWithShape="1">
          <a:blip r:embed="rId3">
            <a:alphaModFix/>
          </a:blip>
          <a:srcRect b="0" l="0" r="0" t="0"/>
          <a:stretch/>
        </p:blipFill>
        <p:spPr>
          <a:xfrm>
            <a:off x="1829993" y="3083841"/>
            <a:ext cx="2174662" cy="2750948"/>
          </a:xfrm>
          <a:prstGeom prst="rect">
            <a:avLst/>
          </a:prstGeom>
          <a:noFill/>
          <a:ln>
            <a:noFill/>
          </a:ln>
        </p:spPr>
      </p:pic>
      <p:sp>
        <p:nvSpPr>
          <p:cNvPr id="233" name="Google Shape;233;p10"/>
          <p:cNvSpPr txBox="1"/>
          <p:nvPr/>
        </p:nvSpPr>
        <p:spPr>
          <a:xfrm>
            <a:off x="1757082" y="5961529"/>
            <a:ext cx="75213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Malgun Gothic"/>
                <a:ea typeface="Malgun Gothic"/>
                <a:cs typeface="Malgun Gothic"/>
                <a:sym typeface="Malgun Gothic"/>
              </a:rPr>
              <a:t>Manba: A – </a:t>
            </a:r>
            <a:r>
              <a:rPr lang="en-US" sz="12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https://razrisyika.ru/img/cat-papa-karlo-11296</a:t>
            </a:r>
            <a:r>
              <a:rPr lang="en-US" sz="1200">
                <a:solidFill>
                  <a:schemeClr val="dk1"/>
                </a:solidFill>
                <a:latin typeface="Malgun Gothic"/>
                <a:ea typeface="Malgun Gothic"/>
                <a:cs typeface="Malgun Gothic"/>
                <a:sym typeface="Malgun Gothic"/>
              </a:rPr>
              <a:t>  </a:t>
            </a:r>
            <a:endParaRPr sz="800"/>
          </a:p>
          <a:p>
            <a:pPr indent="0" lvl="0" marL="0" marR="0" rtl="0" algn="l">
              <a:spcBef>
                <a:spcPts val="0"/>
              </a:spcBef>
              <a:spcAft>
                <a:spcPts val="0"/>
              </a:spcAft>
              <a:buNone/>
            </a:pPr>
            <a:r>
              <a:rPr lang="en-US" sz="1200">
                <a:solidFill>
                  <a:schemeClr val="dk1"/>
                </a:solidFill>
                <a:latin typeface="Malgun Gothic"/>
                <a:ea typeface="Malgun Gothic"/>
                <a:cs typeface="Malgun Gothic"/>
                <a:sym typeface="Malgun Gothic"/>
              </a:rPr>
              <a:t>           B –  </a:t>
            </a:r>
            <a:r>
              <a:rPr lang="en-US" sz="1200" u="sng">
                <a:solidFill>
                  <a:schemeClr val="dk1"/>
                </a:solidFill>
                <a:latin typeface="Malgun Gothic"/>
                <a:ea typeface="Malgun Gothic"/>
                <a:cs typeface="Malgun Gothic"/>
                <a:sym typeface="Malgun Gothic"/>
                <a:hlinkClick r:id="rId5">
                  <a:extLst>
                    <a:ext uri="{A12FA001-AC4F-418D-AE19-62706E023703}">
                      <ahyp:hlinkClr val="tx"/>
                    </a:ext>
                  </a:extLst>
                </a:hlinkClick>
              </a:rPr>
              <a:t>https://www.elmoudy.com/spekulasi-kecil</a:t>
            </a:r>
            <a:r>
              <a:rPr lang="en-US" sz="1200">
                <a:solidFill>
                  <a:schemeClr val="dk1"/>
                </a:solidFill>
                <a:latin typeface="Malgun Gothic"/>
                <a:ea typeface="Malgun Gothic"/>
                <a:cs typeface="Malgun Gothic"/>
                <a:sym typeface="Malgun Gothic"/>
              </a:rPr>
              <a:t> </a:t>
            </a:r>
            <a:endParaRPr sz="1200">
              <a:solidFill>
                <a:schemeClr val="dk1"/>
              </a:solidFill>
              <a:latin typeface="Malgun Gothic"/>
              <a:ea typeface="Malgun Gothic"/>
              <a:cs typeface="Malgun Gothic"/>
              <a:sym typeface="Malgun Gothic"/>
            </a:endParaRPr>
          </a:p>
        </p:txBody>
      </p:sp>
      <p:pic>
        <p:nvPicPr>
          <p:cNvPr descr="https://www.elmoudy.com/wp-content/uploads/2011/09/corr.jpg" id="234" name="Google Shape;234;p10"/>
          <p:cNvPicPr preferRelativeResize="0"/>
          <p:nvPr/>
        </p:nvPicPr>
        <p:blipFill rotWithShape="1">
          <a:blip r:embed="rId6">
            <a:alphaModFix/>
          </a:blip>
          <a:srcRect b="0" l="0" r="0" t="0"/>
          <a:stretch/>
        </p:blipFill>
        <p:spPr>
          <a:xfrm>
            <a:off x="5360042" y="3225729"/>
            <a:ext cx="1740005" cy="2467171"/>
          </a:xfrm>
          <a:prstGeom prst="rect">
            <a:avLst/>
          </a:prstGeom>
          <a:noFill/>
          <a:ln>
            <a:noFill/>
          </a:ln>
        </p:spPr>
      </p:pic>
      <p:sp>
        <p:nvSpPr>
          <p:cNvPr id="235" name="Google Shape;235;p10"/>
          <p:cNvSpPr txBox="1"/>
          <p:nvPr/>
        </p:nvSpPr>
        <p:spPr>
          <a:xfrm>
            <a:off x="2043953" y="5477435"/>
            <a:ext cx="493059"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A</a:t>
            </a:r>
            <a:endParaRPr sz="1800">
              <a:solidFill>
                <a:schemeClr val="dk1"/>
              </a:solidFill>
              <a:latin typeface="Malgun Gothic"/>
              <a:ea typeface="Malgun Gothic"/>
              <a:cs typeface="Malgun Gothic"/>
              <a:sym typeface="Malgun Gothic"/>
            </a:endParaRPr>
          </a:p>
        </p:txBody>
      </p:sp>
      <p:sp>
        <p:nvSpPr>
          <p:cNvPr id="236" name="Google Shape;236;p10"/>
          <p:cNvSpPr txBox="1"/>
          <p:nvPr/>
        </p:nvSpPr>
        <p:spPr>
          <a:xfrm>
            <a:off x="5360042" y="5323568"/>
            <a:ext cx="493059"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B</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1"/>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Formalizatsiya</a:t>
            </a:r>
            <a:endParaRPr b="1" sz="2800">
              <a:solidFill>
                <a:schemeClr val="dk1"/>
              </a:solidFill>
              <a:latin typeface="Arial"/>
              <a:ea typeface="Arial"/>
              <a:cs typeface="Arial"/>
              <a:sym typeface="Arial"/>
            </a:endParaRPr>
          </a:p>
          <a:p>
            <a:pPr indent="0" lvl="0" marL="0" marR="0" rtl="0" algn="r">
              <a:spcBef>
                <a:spcPts val="0"/>
              </a:spcBef>
              <a:spcAft>
                <a:spcPts val="0"/>
              </a:spcAft>
              <a:buNone/>
            </a:pPr>
            <a:r>
              <a:rPr b="1"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243" name="Google Shape;243;p11"/>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244" name="Google Shape;244;p11"/>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245" name="Google Shape;245;p11"/>
          <p:cNvSpPr txBox="1"/>
          <p:nvPr/>
        </p:nvSpPr>
        <p:spPr>
          <a:xfrm>
            <a:off x="995267" y="933940"/>
            <a:ext cx="7583956" cy="24622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200">
                <a:solidFill>
                  <a:schemeClr val="dk1"/>
                </a:solidFill>
                <a:latin typeface="Arial"/>
                <a:ea typeface="Arial"/>
                <a:cs typeface="Arial"/>
                <a:sym typeface="Arial"/>
              </a:rPr>
              <a:t>Formalizatsiya (rasmiylashtirish) - maxsus kodlash tili                (sxemalar, matematik belgilar, kimyoviy formulalar) bilan                ob'ekt xususiyatlari (yozma matn) o'rtasidagi aloqalarni                  mazmunli tavsiflashdan tavsifga o'tish.</a:t>
            </a:r>
            <a:endParaRPr/>
          </a:p>
          <a:p>
            <a:pPr indent="0" lvl="0" marL="0" marR="0" rtl="0" algn="just">
              <a:spcBef>
                <a:spcPts val="0"/>
              </a:spcBef>
              <a:spcAft>
                <a:spcPts val="0"/>
              </a:spcAft>
              <a:buNone/>
            </a:pPr>
            <a:r>
              <a:rPr lang="en-US" sz="2200">
                <a:solidFill>
                  <a:schemeClr val="dk1"/>
                </a:solidFill>
                <a:latin typeface="Arial"/>
                <a:ea typeface="Arial"/>
                <a:cs typeface="Arial"/>
                <a:sym typeface="Arial"/>
              </a:rPr>
              <a:t>Masalan, asl nusxasi kumush oyna reaktsiyasi (kumush                  oksidining ammiak eritmasidan kumushni chiqarish                           reaktsiyasi) va uning rasmiy modeli.</a:t>
            </a:r>
            <a:endParaRPr/>
          </a:p>
        </p:txBody>
      </p:sp>
      <p:sp>
        <p:nvSpPr>
          <p:cNvPr id="246" name="Google Shape;246;p11"/>
          <p:cNvSpPr txBox="1"/>
          <p:nvPr/>
        </p:nvSpPr>
        <p:spPr>
          <a:xfrm>
            <a:off x="932329" y="6534834"/>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11</a:t>
            </a:r>
            <a:endParaRPr/>
          </a:p>
        </p:txBody>
      </p:sp>
      <p:pic>
        <p:nvPicPr>
          <p:cNvPr id="247" name="Google Shape;247;p11"/>
          <p:cNvPicPr preferRelativeResize="0"/>
          <p:nvPr/>
        </p:nvPicPr>
        <p:blipFill rotWithShape="1">
          <a:blip r:embed="rId3">
            <a:alphaModFix/>
          </a:blip>
          <a:srcRect b="19596" l="6681" r="40807" t="70626"/>
          <a:stretch/>
        </p:blipFill>
        <p:spPr>
          <a:xfrm>
            <a:off x="3718655" y="3708221"/>
            <a:ext cx="4883285" cy="463692"/>
          </a:xfrm>
          <a:prstGeom prst="rect">
            <a:avLst/>
          </a:prstGeom>
          <a:noFill/>
          <a:ln>
            <a:noFill/>
          </a:ln>
        </p:spPr>
      </p:pic>
      <p:pic>
        <p:nvPicPr>
          <p:cNvPr id="248" name="Google Shape;248;p11"/>
          <p:cNvPicPr preferRelativeResize="0"/>
          <p:nvPr/>
        </p:nvPicPr>
        <p:blipFill rotWithShape="1">
          <a:blip r:embed="rId4">
            <a:alphaModFix/>
          </a:blip>
          <a:srcRect b="19263" l="18068" r="28449" t="0"/>
          <a:stretch/>
        </p:blipFill>
        <p:spPr>
          <a:xfrm>
            <a:off x="1782448" y="3377816"/>
            <a:ext cx="1873623" cy="2621996"/>
          </a:xfrm>
          <a:prstGeom prst="rect">
            <a:avLst/>
          </a:prstGeom>
          <a:noFill/>
          <a:ln>
            <a:noFill/>
          </a:ln>
        </p:spPr>
      </p:pic>
      <p:sp>
        <p:nvSpPr>
          <p:cNvPr id="249" name="Google Shape;249;p11"/>
          <p:cNvSpPr txBox="1"/>
          <p:nvPr/>
        </p:nvSpPr>
        <p:spPr>
          <a:xfrm>
            <a:off x="1685365" y="6203576"/>
            <a:ext cx="704625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a:t>
            </a:r>
            <a:r>
              <a:rPr lang="en-US" sz="1800" u="sng">
                <a:solidFill>
                  <a:schemeClr val="dk1"/>
                </a:solidFill>
                <a:latin typeface="Malgun Gothic"/>
                <a:ea typeface="Malgun Gothic"/>
                <a:cs typeface="Malgun Gothic"/>
                <a:sym typeface="Malgun Gothic"/>
                <a:hlinkClick r:id="rId5">
                  <a:extLst>
                    <a:ext uri="{A12FA001-AC4F-418D-AE19-62706E023703}">
                      <ahyp:hlinkClr val="tx"/>
                    </a:ext>
                  </a:extLst>
                </a:hlinkClick>
              </a:rPr>
              <a:t>https://dzen.ru/a/XDpo-XXORgCpfNuP</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2"/>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Vizualizatsiya </a:t>
            </a:r>
            <a:endParaRPr/>
          </a:p>
          <a:p>
            <a:pPr indent="0" lvl="0" marL="0" marR="0" rtl="0" algn="r">
              <a:spcBef>
                <a:spcPts val="0"/>
              </a:spcBef>
              <a:spcAft>
                <a:spcPts val="0"/>
              </a:spcAft>
              <a:buNone/>
            </a:pPr>
            <a:r>
              <a:rPr b="1"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256" name="Google Shape;256;p12"/>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257" name="Google Shape;257;p12"/>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258" name="Google Shape;258;p12"/>
          <p:cNvSpPr txBox="1"/>
          <p:nvPr/>
        </p:nvSpPr>
        <p:spPr>
          <a:xfrm>
            <a:off x="995267" y="933940"/>
            <a:ext cx="7583956"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Vizualizatsiya</a:t>
            </a:r>
            <a:r>
              <a:rPr lang="en-US" sz="2400">
                <a:solidFill>
                  <a:schemeClr val="dk1"/>
                </a:solidFill>
                <a:latin typeface="Arial"/>
                <a:ea typeface="Arial"/>
                <a:cs typeface="Arial"/>
                <a:sym typeface="Arial"/>
              </a:rPr>
              <a:t> – optik tasvir shaklida ma'lumotlarni                      taqdim etish usuli. </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Rasmlar, fotosuratlar, sxemalar va jadvallarning turli              xilari vizualizatsiyaga misol bo'lishi mumkin.</a:t>
            </a:r>
            <a:endParaRPr/>
          </a:p>
        </p:txBody>
      </p:sp>
      <p:sp>
        <p:nvSpPr>
          <p:cNvPr id="259" name="Google Shape;259;p12"/>
          <p:cNvSpPr txBox="1"/>
          <p:nvPr/>
        </p:nvSpPr>
        <p:spPr>
          <a:xfrm>
            <a:off x="977522" y="6338788"/>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12</a:t>
            </a:r>
            <a:endParaRPr/>
          </a:p>
        </p:txBody>
      </p:sp>
      <p:pic>
        <p:nvPicPr>
          <p:cNvPr id="260" name="Google Shape;260;p12"/>
          <p:cNvPicPr preferRelativeResize="0"/>
          <p:nvPr/>
        </p:nvPicPr>
        <p:blipFill rotWithShape="1">
          <a:blip r:embed="rId3">
            <a:alphaModFix/>
          </a:blip>
          <a:srcRect b="0" l="0" r="0" t="0"/>
          <a:stretch/>
        </p:blipFill>
        <p:spPr>
          <a:xfrm>
            <a:off x="1144907" y="2465735"/>
            <a:ext cx="2676535" cy="1853748"/>
          </a:xfrm>
          <a:prstGeom prst="rect">
            <a:avLst/>
          </a:prstGeom>
          <a:noFill/>
          <a:ln>
            <a:noFill/>
          </a:ln>
        </p:spPr>
      </p:pic>
      <p:pic>
        <p:nvPicPr>
          <p:cNvPr id="261" name="Google Shape;261;p12"/>
          <p:cNvPicPr preferRelativeResize="0"/>
          <p:nvPr/>
        </p:nvPicPr>
        <p:blipFill rotWithShape="1">
          <a:blip r:embed="rId4">
            <a:alphaModFix/>
          </a:blip>
          <a:srcRect b="0" l="0" r="0" t="0"/>
          <a:stretch/>
        </p:blipFill>
        <p:spPr>
          <a:xfrm>
            <a:off x="7484326" y="2473362"/>
            <a:ext cx="2089033" cy="1392688"/>
          </a:xfrm>
          <a:prstGeom prst="rect">
            <a:avLst/>
          </a:prstGeom>
          <a:noFill/>
          <a:ln>
            <a:noFill/>
          </a:ln>
        </p:spPr>
      </p:pic>
      <p:pic>
        <p:nvPicPr>
          <p:cNvPr id="262" name="Google Shape;262;p12"/>
          <p:cNvPicPr preferRelativeResize="0"/>
          <p:nvPr/>
        </p:nvPicPr>
        <p:blipFill rotWithShape="1">
          <a:blip r:embed="rId5">
            <a:alphaModFix/>
          </a:blip>
          <a:srcRect b="0" l="0" r="0" t="0"/>
          <a:stretch/>
        </p:blipFill>
        <p:spPr>
          <a:xfrm>
            <a:off x="3946948" y="2465734"/>
            <a:ext cx="1526309" cy="1143258"/>
          </a:xfrm>
          <a:prstGeom prst="rect">
            <a:avLst/>
          </a:prstGeom>
          <a:noFill/>
          <a:ln>
            <a:noFill/>
          </a:ln>
        </p:spPr>
      </p:pic>
      <p:sp>
        <p:nvSpPr>
          <p:cNvPr id="263" name="Google Shape;263;p12"/>
          <p:cNvSpPr txBox="1"/>
          <p:nvPr/>
        </p:nvSpPr>
        <p:spPr>
          <a:xfrm>
            <a:off x="1191175" y="4770775"/>
            <a:ext cx="9090900" cy="769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Malgun Gothic"/>
                <a:ea typeface="Malgun Gothic"/>
                <a:cs typeface="Malgun Gothic"/>
                <a:sym typeface="Malgun Gothic"/>
              </a:rPr>
              <a:t>Manba: A - </a:t>
            </a:r>
            <a:r>
              <a:rPr lang="en-US" sz="1100" u="sng">
                <a:solidFill>
                  <a:schemeClr val="dk1"/>
                </a:solidFill>
                <a:latin typeface="Malgun Gothic"/>
                <a:ea typeface="Malgun Gothic"/>
                <a:cs typeface="Malgun Gothic"/>
                <a:sym typeface="Malgun Gothic"/>
                <a:hlinkClick r:id="rId6">
                  <a:extLst>
                    <a:ext uri="{A12FA001-AC4F-418D-AE19-62706E023703}">
                      <ahyp:hlinkClr val="tx"/>
                    </a:ext>
                  </a:extLst>
                </a:hlinkClick>
              </a:rPr>
              <a:t>https://kakoy-smysl.ru/history-of-creation/istoriya-sozdaniya-periodicheskoy-tablitsy-mendeleeva/</a:t>
            </a:r>
            <a:r>
              <a:rPr lang="en-US" sz="1100">
                <a:solidFill>
                  <a:schemeClr val="dk1"/>
                </a:solidFill>
                <a:latin typeface="Malgun Gothic"/>
                <a:ea typeface="Malgun Gothic"/>
                <a:cs typeface="Malgun Gothic"/>
                <a:sym typeface="Malgun Gothic"/>
              </a:rPr>
              <a:t> , </a:t>
            </a:r>
            <a:endParaRPr sz="700"/>
          </a:p>
          <a:p>
            <a:pPr indent="0" lvl="0" marL="0" marR="0" rtl="0" algn="l">
              <a:spcBef>
                <a:spcPts val="0"/>
              </a:spcBef>
              <a:spcAft>
                <a:spcPts val="0"/>
              </a:spcAft>
              <a:buNone/>
            </a:pPr>
            <a:r>
              <a:rPr lang="en-US" sz="1100">
                <a:solidFill>
                  <a:schemeClr val="dk1"/>
                </a:solidFill>
                <a:latin typeface="Malgun Gothic"/>
                <a:ea typeface="Malgun Gothic"/>
                <a:cs typeface="Malgun Gothic"/>
                <a:sym typeface="Malgun Gothic"/>
              </a:rPr>
              <a:t>B - </a:t>
            </a:r>
            <a:r>
              <a:rPr lang="en-US" sz="1100" u="sng">
                <a:solidFill>
                  <a:schemeClr val="dk1"/>
                </a:solidFill>
                <a:latin typeface="Malgun Gothic"/>
                <a:ea typeface="Malgun Gothic"/>
                <a:cs typeface="Malgun Gothic"/>
                <a:sym typeface="Malgun Gothic"/>
                <a:hlinkClick r:id="rId7">
                  <a:extLst>
                    <a:ext uri="{A12FA001-AC4F-418D-AE19-62706E023703}">
                      <ahyp:hlinkClr val="tx"/>
                    </a:ext>
                  </a:extLst>
                </a:hlinkClick>
              </a:rPr>
              <a:t>http://eo.oodumc56.ru/course/info.php?id=27</a:t>
            </a:r>
            <a:r>
              <a:rPr lang="en-US" sz="1100">
                <a:solidFill>
                  <a:schemeClr val="dk1"/>
                </a:solidFill>
                <a:latin typeface="Malgun Gothic"/>
                <a:ea typeface="Malgun Gothic"/>
                <a:cs typeface="Malgun Gothic"/>
                <a:sym typeface="Malgun Gothic"/>
              </a:rPr>
              <a:t> </a:t>
            </a:r>
            <a:endParaRPr sz="700"/>
          </a:p>
          <a:p>
            <a:pPr indent="0" lvl="0" marL="0" marR="0" rtl="0" algn="l">
              <a:spcBef>
                <a:spcPts val="0"/>
              </a:spcBef>
              <a:spcAft>
                <a:spcPts val="0"/>
              </a:spcAft>
              <a:buNone/>
            </a:pPr>
            <a:r>
              <a:rPr lang="en-US" sz="1100">
                <a:solidFill>
                  <a:schemeClr val="dk1"/>
                </a:solidFill>
                <a:latin typeface="Malgun Gothic"/>
                <a:ea typeface="Malgun Gothic"/>
                <a:cs typeface="Malgun Gothic"/>
                <a:sym typeface="Malgun Gothic"/>
              </a:rPr>
              <a:t>C - </a:t>
            </a:r>
            <a:r>
              <a:rPr lang="en-US" sz="1100" u="sng">
                <a:solidFill>
                  <a:schemeClr val="dk1"/>
                </a:solidFill>
                <a:latin typeface="Malgun Gothic"/>
                <a:ea typeface="Malgun Gothic"/>
                <a:cs typeface="Malgun Gothic"/>
                <a:sym typeface="Malgun Gothic"/>
                <a:hlinkClick r:id="rId8">
                  <a:extLst>
                    <a:ext uri="{A12FA001-AC4F-418D-AE19-62706E023703}">
                      <ahyp:hlinkClr val="tx"/>
                    </a:ext>
                  </a:extLst>
                </a:hlinkClick>
              </a:rPr>
              <a:t>https://eepower.com/news/igbt-sic-gate-drive-reference-design-for-3-phase-ev-motors/</a:t>
            </a:r>
            <a:endParaRPr sz="11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rPr lang="en-US" sz="1100">
                <a:solidFill>
                  <a:schemeClr val="dk1"/>
                </a:solidFill>
                <a:latin typeface="Malgun Gothic"/>
                <a:ea typeface="Malgun Gothic"/>
                <a:cs typeface="Malgun Gothic"/>
                <a:sym typeface="Malgun Gothic"/>
              </a:rPr>
              <a:t>D - </a:t>
            </a:r>
            <a:r>
              <a:rPr lang="en-US" sz="1100" u="sng">
                <a:solidFill>
                  <a:schemeClr val="dk1"/>
                </a:solidFill>
                <a:latin typeface="Malgun Gothic"/>
                <a:ea typeface="Malgun Gothic"/>
                <a:cs typeface="Malgun Gothic"/>
                <a:sym typeface="Malgun Gothic"/>
                <a:hlinkClick r:id="rId9">
                  <a:extLst>
                    <a:ext uri="{A12FA001-AC4F-418D-AE19-62706E023703}">
                      <ahyp:hlinkClr val="tx"/>
                    </a:ext>
                  </a:extLst>
                </a:hlinkClick>
              </a:rPr>
              <a:t>https://ksc.krasn.ru/en/news/v_krasnoyarskom_nauchnom_tsentre_so_ran_zarabotala_novaya_laboratoriya_mezhdunarodnogo_urovnya/</a:t>
            </a:r>
            <a:r>
              <a:rPr lang="en-US" sz="1100">
                <a:solidFill>
                  <a:schemeClr val="dk1"/>
                </a:solidFill>
                <a:latin typeface="Malgun Gothic"/>
                <a:ea typeface="Malgun Gothic"/>
                <a:cs typeface="Malgun Gothic"/>
                <a:sym typeface="Malgun Gothic"/>
              </a:rPr>
              <a:t>    </a:t>
            </a:r>
            <a:endParaRPr sz="1100">
              <a:solidFill>
                <a:schemeClr val="dk1"/>
              </a:solidFill>
              <a:latin typeface="Malgun Gothic"/>
              <a:ea typeface="Malgun Gothic"/>
              <a:cs typeface="Malgun Gothic"/>
              <a:sym typeface="Malgun Gothic"/>
            </a:endParaRPr>
          </a:p>
        </p:txBody>
      </p:sp>
      <p:pic>
        <p:nvPicPr>
          <p:cNvPr descr="Picture background" id="264" name="Google Shape;264;p12"/>
          <p:cNvPicPr preferRelativeResize="0"/>
          <p:nvPr/>
        </p:nvPicPr>
        <p:blipFill rotWithShape="1">
          <a:blip r:embed="rId10">
            <a:alphaModFix/>
          </a:blip>
          <a:srcRect b="0" l="0" r="0" t="0"/>
          <a:stretch/>
        </p:blipFill>
        <p:spPr>
          <a:xfrm>
            <a:off x="5530120" y="2473362"/>
            <a:ext cx="1897343" cy="1239290"/>
          </a:xfrm>
          <a:prstGeom prst="rect">
            <a:avLst/>
          </a:prstGeom>
          <a:noFill/>
          <a:ln>
            <a:noFill/>
          </a:ln>
        </p:spPr>
      </p:pic>
      <p:sp>
        <p:nvSpPr>
          <p:cNvPr id="265" name="Google Shape;265;p12"/>
          <p:cNvSpPr txBox="1"/>
          <p:nvPr/>
        </p:nvSpPr>
        <p:spPr>
          <a:xfrm>
            <a:off x="1144907" y="3950150"/>
            <a:ext cx="493059"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A</a:t>
            </a:r>
            <a:endParaRPr sz="1800">
              <a:solidFill>
                <a:schemeClr val="dk1"/>
              </a:solidFill>
              <a:latin typeface="Malgun Gothic"/>
              <a:ea typeface="Malgun Gothic"/>
              <a:cs typeface="Malgun Gothic"/>
              <a:sym typeface="Malgun Gothic"/>
            </a:endParaRPr>
          </a:p>
        </p:txBody>
      </p:sp>
      <p:sp>
        <p:nvSpPr>
          <p:cNvPr id="266" name="Google Shape;266;p12"/>
          <p:cNvSpPr txBox="1"/>
          <p:nvPr/>
        </p:nvSpPr>
        <p:spPr>
          <a:xfrm>
            <a:off x="3935341" y="3239660"/>
            <a:ext cx="493059"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B</a:t>
            </a:r>
            <a:endParaRPr sz="1800">
              <a:solidFill>
                <a:schemeClr val="dk1"/>
              </a:solidFill>
              <a:latin typeface="Malgun Gothic"/>
              <a:ea typeface="Malgun Gothic"/>
              <a:cs typeface="Malgun Gothic"/>
              <a:sym typeface="Malgun Gothic"/>
            </a:endParaRPr>
          </a:p>
        </p:txBody>
      </p:sp>
      <p:sp>
        <p:nvSpPr>
          <p:cNvPr id="267" name="Google Shape;267;p12"/>
          <p:cNvSpPr txBox="1"/>
          <p:nvPr/>
        </p:nvSpPr>
        <p:spPr>
          <a:xfrm>
            <a:off x="5574093" y="3343320"/>
            <a:ext cx="493059"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C</a:t>
            </a:r>
            <a:endParaRPr sz="1800">
              <a:solidFill>
                <a:schemeClr val="dk1"/>
              </a:solidFill>
              <a:latin typeface="Malgun Gothic"/>
              <a:ea typeface="Malgun Gothic"/>
              <a:cs typeface="Malgun Gothic"/>
              <a:sym typeface="Malgun Gothic"/>
            </a:endParaRPr>
          </a:p>
        </p:txBody>
      </p:sp>
      <p:sp>
        <p:nvSpPr>
          <p:cNvPr id="268" name="Google Shape;268;p12"/>
          <p:cNvSpPr txBox="1"/>
          <p:nvPr/>
        </p:nvSpPr>
        <p:spPr>
          <a:xfrm>
            <a:off x="7484326" y="3496718"/>
            <a:ext cx="493059"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D</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13"/>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Modellashtirish bosqichlari </a:t>
            </a:r>
            <a:endParaRPr/>
          </a:p>
          <a:p>
            <a:pPr indent="0" lvl="0" marL="0" marR="0" rtl="0" algn="r">
              <a:spcBef>
                <a:spcPts val="0"/>
              </a:spcBef>
              <a:spcAft>
                <a:spcPts val="0"/>
              </a:spcAft>
              <a:buNone/>
            </a:pPr>
            <a:r>
              <a:rPr b="1"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275" name="Google Shape;275;p13"/>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276" name="Google Shape;276;p13"/>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277" name="Google Shape;277;p13"/>
          <p:cNvSpPr txBox="1"/>
          <p:nvPr/>
        </p:nvSpPr>
        <p:spPr>
          <a:xfrm>
            <a:off x="932329" y="6293224"/>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13</a:t>
            </a:r>
            <a:endParaRPr/>
          </a:p>
        </p:txBody>
      </p:sp>
      <p:sp>
        <p:nvSpPr>
          <p:cNvPr id="278" name="Google Shape;278;p13"/>
          <p:cNvSpPr txBox="1"/>
          <p:nvPr/>
        </p:nvSpPr>
        <p:spPr>
          <a:xfrm>
            <a:off x="658240" y="1127157"/>
            <a:ext cx="6472518" cy="646331"/>
          </a:xfrm>
          <a:prstGeom prst="rect">
            <a:avLst/>
          </a:prstGeom>
          <a:solidFill>
            <a:srgbClr val="F7CAAC"/>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Gvazifa belgilash: masalani yoritish, modellashtirishdan                     </a:t>
            </a:r>
            <a:endParaRPr/>
          </a:p>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                       maqsad, masalani rasmiylashtirish</a:t>
            </a:r>
            <a:endParaRPr sz="1800">
              <a:solidFill>
                <a:schemeClr val="dk1"/>
              </a:solidFill>
              <a:latin typeface="Malgun Gothic"/>
              <a:ea typeface="Malgun Gothic"/>
              <a:cs typeface="Malgun Gothic"/>
              <a:sym typeface="Malgun Gothic"/>
            </a:endParaRPr>
          </a:p>
        </p:txBody>
      </p:sp>
      <p:sp>
        <p:nvSpPr>
          <p:cNvPr id="279" name="Google Shape;279;p13"/>
          <p:cNvSpPr/>
          <p:nvPr/>
        </p:nvSpPr>
        <p:spPr>
          <a:xfrm>
            <a:off x="3737139" y="1846131"/>
            <a:ext cx="314720" cy="350196"/>
          </a:xfrm>
          <a:prstGeom prst="down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80" name="Google Shape;280;p13"/>
          <p:cNvSpPr txBox="1"/>
          <p:nvPr/>
        </p:nvSpPr>
        <p:spPr>
          <a:xfrm>
            <a:off x="614368" y="2239815"/>
            <a:ext cx="6472518" cy="646331"/>
          </a:xfrm>
          <a:prstGeom prst="rect">
            <a:avLst/>
          </a:prstGeom>
          <a:solidFill>
            <a:srgbClr val="F7CAAC"/>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Modelni tuzish: axborot modeli, </a:t>
            </a:r>
            <a:endParaRPr/>
          </a:p>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                       kompyuter modeli</a:t>
            </a:r>
            <a:endParaRPr sz="1800">
              <a:solidFill>
                <a:schemeClr val="dk1"/>
              </a:solidFill>
              <a:latin typeface="Malgun Gothic"/>
              <a:ea typeface="Malgun Gothic"/>
              <a:cs typeface="Malgun Gothic"/>
              <a:sym typeface="Malgun Gothic"/>
            </a:endParaRPr>
          </a:p>
        </p:txBody>
      </p:sp>
      <p:sp>
        <p:nvSpPr>
          <p:cNvPr id="281" name="Google Shape;281;p13"/>
          <p:cNvSpPr/>
          <p:nvPr/>
        </p:nvSpPr>
        <p:spPr>
          <a:xfrm>
            <a:off x="3737139" y="2965124"/>
            <a:ext cx="314720" cy="350196"/>
          </a:xfrm>
          <a:prstGeom prst="down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82" name="Google Shape;282;p13"/>
          <p:cNvSpPr txBox="1"/>
          <p:nvPr/>
        </p:nvSpPr>
        <p:spPr>
          <a:xfrm>
            <a:off x="609597" y="3401946"/>
            <a:ext cx="6472518" cy="646331"/>
          </a:xfrm>
          <a:prstGeom prst="rect">
            <a:avLst/>
          </a:prstGeom>
          <a:solidFill>
            <a:srgbClr val="F7CAAC"/>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Kompyuter eksperimint: eksperiment rejasi,                                        </a:t>
            </a:r>
            <a:endParaRPr/>
          </a:p>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  eksperiment o’tkazish</a:t>
            </a:r>
            <a:endParaRPr sz="1800">
              <a:solidFill>
                <a:schemeClr val="dk1"/>
              </a:solidFill>
              <a:latin typeface="Malgun Gothic"/>
              <a:ea typeface="Malgun Gothic"/>
              <a:cs typeface="Malgun Gothic"/>
              <a:sym typeface="Malgun Gothic"/>
            </a:endParaRPr>
          </a:p>
        </p:txBody>
      </p:sp>
      <p:sp>
        <p:nvSpPr>
          <p:cNvPr id="283" name="Google Shape;283;p13"/>
          <p:cNvSpPr/>
          <p:nvPr/>
        </p:nvSpPr>
        <p:spPr>
          <a:xfrm>
            <a:off x="3756592" y="4120920"/>
            <a:ext cx="314720" cy="350196"/>
          </a:xfrm>
          <a:prstGeom prst="down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84" name="Google Shape;284;p13"/>
          <p:cNvSpPr txBox="1"/>
          <p:nvPr/>
        </p:nvSpPr>
        <p:spPr>
          <a:xfrm>
            <a:off x="638781" y="4525874"/>
            <a:ext cx="6472518" cy="369332"/>
          </a:xfrm>
          <a:prstGeom prst="rect">
            <a:avLst/>
          </a:prstGeom>
          <a:solidFill>
            <a:srgbClr val="F7CAAC"/>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Natijalar tahlili  </a:t>
            </a:r>
            <a:endParaRPr sz="1800">
              <a:solidFill>
                <a:schemeClr val="dk1"/>
              </a:solidFill>
              <a:latin typeface="Malgun Gothic"/>
              <a:ea typeface="Malgun Gothic"/>
              <a:cs typeface="Malgun Gothic"/>
              <a:sym typeface="Malgun Gothic"/>
            </a:endParaRPr>
          </a:p>
        </p:txBody>
      </p:sp>
      <p:sp>
        <p:nvSpPr>
          <p:cNvPr id="285" name="Google Shape;285;p13"/>
          <p:cNvSpPr/>
          <p:nvPr/>
        </p:nvSpPr>
        <p:spPr>
          <a:xfrm>
            <a:off x="1972997" y="4949964"/>
            <a:ext cx="314720" cy="350196"/>
          </a:xfrm>
          <a:prstGeom prst="down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86" name="Google Shape;286;p13"/>
          <p:cNvSpPr txBox="1"/>
          <p:nvPr/>
        </p:nvSpPr>
        <p:spPr>
          <a:xfrm>
            <a:off x="1040860" y="5343619"/>
            <a:ext cx="2178995" cy="646331"/>
          </a:xfrm>
          <a:prstGeom prst="rect">
            <a:avLst/>
          </a:prstGeom>
          <a:noFill/>
          <a:ln cap="flat" cmpd="sng" w="1905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Natija maqsadga muvofiq</a:t>
            </a:r>
            <a:endParaRPr sz="1800">
              <a:solidFill>
                <a:schemeClr val="dk1"/>
              </a:solidFill>
              <a:latin typeface="Malgun Gothic"/>
              <a:ea typeface="Malgun Gothic"/>
              <a:cs typeface="Malgun Gothic"/>
              <a:sym typeface="Malgun Gothic"/>
            </a:endParaRPr>
          </a:p>
        </p:txBody>
      </p:sp>
      <p:sp>
        <p:nvSpPr>
          <p:cNvPr id="287" name="Google Shape;287;p13"/>
          <p:cNvSpPr/>
          <p:nvPr/>
        </p:nvSpPr>
        <p:spPr>
          <a:xfrm>
            <a:off x="5883900" y="4949964"/>
            <a:ext cx="314720" cy="350196"/>
          </a:xfrm>
          <a:prstGeom prst="down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88" name="Google Shape;288;p13"/>
          <p:cNvSpPr txBox="1"/>
          <p:nvPr/>
        </p:nvSpPr>
        <p:spPr>
          <a:xfrm>
            <a:off x="4951763" y="5343619"/>
            <a:ext cx="2178995" cy="646331"/>
          </a:xfrm>
          <a:prstGeom prst="rect">
            <a:avLst/>
          </a:prstGeom>
          <a:noFill/>
          <a:ln cap="flat" cmpd="sng" w="1905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Natija maqsadga muvofiq emas</a:t>
            </a:r>
            <a:endParaRPr sz="1800">
              <a:solidFill>
                <a:schemeClr val="dk1"/>
              </a:solidFill>
              <a:latin typeface="Malgun Gothic"/>
              <a:ea typeface="Malgun Gothic"/>
              <a:cs typeface="Malgun Gothic"/>
              <a:sym typeface="Malgun Gothic"/>
            </a:endParaRPr>
          </a:p>
        </p:txBody>
      </p:sp>
      <p:cxnSp>
        <p:nvCxnSpPr>
          <p:cNvPr id="289" name="Google Shape;289;p13"/>
          <p:cNvCxnSpPr/>
          <p:nvPr/>
        </p:nvCxnSpPr>
        <p:spPr>
          <a:xfrm>
            <a:off x="7247106" y="5688005"/>
            <a:ext cx="612843" cy="0"/>
          </a:xfrm>
          <a:prstGeom prst="straightConnector1">
            <a:avLst/>
          </a:prstGeom>
          <a:noFill/>
          <a:ln cap="flat" cmpd="sng" w="31750">
            <a:solidFill>
              <a:schemeClr val="accent1"/>
            </a:solidFill>
            <a:prstDash val="dash"/>
            <a:miter lim="800000"/>
            <a:headEnd len="sm" w="sm" type="none"/>
            <a:tailEnd len="sm" w="sm" type="none"/>
          </a:ln>
        </p:spPr>
      </p:cxnSp>
      <p:cxnSp>
        <p:nvCxnSpPr>
          <p:cNvPr id="290" name="Google Shape;290;p13"/>
          <p:cNvCxnSpPr/>
          <p:nvPr/>
        </p:nvCxnSpPr>
        <p:spPr>
          <a:xfrm flipH="1" rot="10800000">
            <a:off x="7859949" y="1546698"/>
            <a:ext cx="38911" cy="4163438"/>
          </a:xfrm>
          <a:prstGeom prst="straightConnector1">
            <a:avLst/>
          </a:prstGeom>
          <a:noFill/>
          <a:ln cap="flat" cmpd="sng" w="31750">
            <a:solidFill>
              <a:schemeClr val="accent1"/>
            </a:solidFill>
            <a:prstDash val="dash"/>
            <a:miter lim="800000"/>
            <a:headEnd len="sm" w="sm" type="none"/>
            <a:tailEnd len="sm" w="sm" type="none"/>
          </a:ln>
        </p:spPr>
      </p:cxnSp>
      <p:cxnSp>
        <p:nvCxnSpPr>
          <p:cNvPr id="291" name="Google Shape;291;p13"/>
          <p:cNvCxnSpPr/>
          <p:nvPr/>
        </p:nvCxnSpPr>
        <p:spPr>
          <a:xfrm rot="10800000">
            <a:off x="7247107" y="1546698"/>
            <a:ext cx="651753" cy="0"/>
          </a:xfrm>
          <a:prstGeom prst="straightConnector1">
            <a:avLst/>
          </a:prstGeom>
          <a:noFill/>
          <a:ln cap="flat" cmpd="sng" w="31750">
            <a:solidFill>
              <a:schemeClr val="accent1"/>
            </a:solidFill>
            <a:prstDash val="dash"/>
            <a:miter lim="800000"/>
            <a:headEnd len="sm" w="sm" type="none"/>
            <a:tailEnd len="med" w="med" type="triangle"/>
          </a:ln>
        </p:spPr>
      </p:cxnSp>
      <p:cxnSp>
        <p:nvCxnSpPr>
          <p:cNvPr id="292" name="Google Shape;292;p13"/>
          <p:cNvCxnSpPr/>
          <p:nvPr/>
        </p:nvCxnSpPr>
        <p:spPr>
          <a:xfrm rot="10800000">
            <a:off x="7208196" y="2562980"/>
            <a:ext cx="651753" cy="0"/>
          </a:xfrm>
          <a:prstGeom prst="straightConnector1">
            <a:avLst/>
          </a:prstGeom>
          <a:noFill/>
          <a:ln cap="flat" cmpd="sng" w="31750">
            <a:solidFill>
              <a:schemeClr val="accent1"/>
            </a:solidFill>
            <a:prstDash val="dash"/>
            <a:miter lim="800000"/>
            <a:headEnd len="sm" w="sm" type="none"/>
            <a:tailEnd len="med" w="med" type="triangle"/>
          </a:ln>
        </p:spPr>
      </p:cxnSp>
      <p:cxnSp>
        <p:nvCxnSpPr>
          <p:cNvPr id="293" name="Google Shape;293;p13"/>
          <p:cNvCxnSpPr/>
          <p:nvPr/>
        </p:nvCxnSpPr>
        <p:spPr>
          <a:xfrm rot="10800000">
            <a:off x="7208195" y="3804878"/>
            <a:ext cx="651753" cy="0"/>
          </a:xfrm>
          <a:prstGeom prst="straightConnector1">
            <a:avLst/>
          </a:prstGeom>
          <a:noFill/>
          <a:ln cap="flat" cmpd="sng" w="31750">
            <a:solidFill>
              <a:schemeClr val="accent1"/>
            </a:solidFill>
            <a:prstDash val="dash"/>
            <a:miter lim="800000"/>
            <a:headEnd len="sm" w="sm" type="none"/>
            <a:tailEnd len="med" w="med" type="triangle"/>
          </a:ln>
        </p:spPr>
      </p:cxnSp>
      <p:cxnSp>
        <p:nvCxnSpPr>
          <p:cNvPr id="294" name="Google Shape;294;p13"/>
          <p:cNvCxnSpPr/>
          <p:nvPr/>
        </p:nvCxnSpPr>
        <p:spPr>
          <a:xfrm rot="10800000">
            <a:off x="7208194" y="4710540"/>
            <a:ext cx="651753" cy="0"/>
          </a:xfrm>
          <a:prstGeom prst="straightConnector1">
            <a:avLst/>
          </a:prstGeom>
          <a:noFill/>
          <a:ln cap="flat" cmpd="sng" w="31750">
            <a:solidFill>
              <a:schemeClr val="accent1"/>
            </a:solidFill>
            <a:prstDash val="dash"/>
            <a:miter lim="800000"/>
            <a:headEnd len="sm" w="sm" type="none"/>
            <a:tailEnd len="med" w="med" type="triangle"/>
          </a:ln>
        </p:spPr>
      </p:cxnSp>
      <p:sp>
        <p:nvSpPr>
          <p:cNvPr id="295" name="Google Shape;295;p13"/>
          <p:cNvSpPr txBox="1"/>
          <p:nvPr/>
        </p:nvSpPr>
        <p:spPr>
          <a:xfrm>
            <a:off x="1640541" y="6140824"/>
            <a:ext cx="761103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4"/>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O’quv o’rganish modellar misoli </a:t>
            </a:r>
            <a:endParaRPr b="1" sz="2800">
              <a:solidFill>
                <a:schemeClr val="dk1"/>
              </a:solidFill>
              <a:latin typeface="Arial"/>
              <a:ea typeface="Arial"/>
              <a:cs typeface="Arial"/>
              <a:sym typeface="Arial"/>
            </a:endParaRPr>
          </a:p>
          <a:p>
            <a:pPr indent="0" lvl="0" marL="0" marR="0" rtl="0" algn="r">
              <a:spcBef>
                <a:spcPts val="0"/>
              </a:spcBef>
              <a:spcAft>
                <a:spcPts val="0"/>
              </a:spcAft>
              <a:buNone/>
            </a:pPr>
            <a:r>
              <a:rPr b="1"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302" name="Google Shape;302;p14"/>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303" name="Google Shape;303;p14"/>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04" name="Google Shape;304;p14"/>
          <p:cNvSpPr txBox="1"/>
          <p:nvPr/>
        </p:nvSpPr>
        <p:spPr>
          <a:xfrm>
            <a:off x="1129553" y="6211669"/>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14</a:t>
            </a:r>
            <a:endParaRPr/>
          </a:p>
        </p:txBody>
      </p:sp>
      <p:graphicFrame>
        <p:nvGraphicFramePr>
          <p:cNvPr id="305" name="Google Shape;305;p14"/>
          <p:cNvGraphicFramePr/>
          <p:nvPr/>
        </p:nvGraphicFramePr>
        <p:xfrm>
          <a:off x="1129553" y="992870"/>
          <a:ext cx="3000000" cy="3000000"/>
        </p:xfrm>
        <a:graphic>
          <a:graphicData uri="http://schemas.openxmlformats.org/drawingml/2006/table">
            <a:tbl>
              <a:tblPr bandRow="1" firstRow="1">
                <a:noFill/>
                <a:tableStyleId>{5FB4DFFD-67A6-4AE5-BD74-6E2E47DA191F}</a:tableStyleId>
              </a:tblPr>
              <a:tblGrid>
                <a:gridCol w="2316275"/>
                <a:gridCol w="2607000"/>
                <a:gridCol w="3204725"/>
              </a:tblGrid>
              <a:tr h="370850">
                <a:tc>
                  <a:txBody>
                    <a:bodyPr/>
                    <a:lstStyle/>
                    <a:p>
                      <a:pPr indent="0" lvl="0" marL="0" marR="0" rtl="0" algn="ctr">
                        <a:spcBef>
                          <a:spcPts val="0"/>
                        </a:spcBef>
                        <a:spcAft>
                          <a:spcPts val="0"/>
                        </a:spcAft>
                        <a:buNone/>
                      </a:pPr>
                      <a:r>
                        <a:rPr lang="en-US" sz="2800" u="none" cap="none" strike="noStrike">
                          <a:solidFill>
                            <a:schemeClr val="dk1"/>
                          </a:solidFill>
                          <a:latin typeface="Arial"/>
                          <a:ea typeface="Arial"/>
                          <a:cs typeface="Arial"/>
                          <a:sym typeface="Arial"/>
                        </a:rPr>
                        <a:t>O’quv fani</a:t>
                      </a:r>
                      <a:endParaRPr sz="2800" u="none" cap="none" strike="noStrike">
                        <a:solidFill>
                          <a:schemeClr val="dk1"/>
                        </a:solidFill>
                        <a:latin typeface="Arial"/>
                        <a:ea typeface="Arial"/>
                        <a:cs typeface="Arial"/>
                        <a:sym typeface="Arial"/>
                      </a:endParaRPr>
                    </a:p>
                  </a:txBody>
                  <a:tcPr marT="45725" marB="45725" marR="91450" marL="91450">
                    <a:solidFill>
                      <a:srgbClr val="FFC000"/>
                    </a:solidFill>
                  </a:tcPr>
                </a:tc>
                <a:tc>
                  <a:txBody>
                    <a:bodyPr/>
                    <a:lstStyle/>
                    <a:p>
                      <a:pPr indent="0" lvl="0" marL="0" marR="0" rtl="0" algn="ctr">
                        <a:spcBef>
                          <a:spcPts val="0"/>
                        </a:spcBef>
                        <a:spcAft>
                          <a:spcPts val="0"/>
                        </a:spcAft>
                        <a:buNone/>
                      </a:pPr>
                      <a:r>
                        <a:rPr lang="en-US" sz="2800" u="none" cap="none" strike="noStrike">
                          <a:solidFill>
                            <a:schemeClr val="dk1"/>
                          </a:solidFill>
                          <a:latin typeface="Arial"/>
                          <a:ea typeface="Arial"/>
                          <a:cs typeface="Arial"/>
                          <a:sym typeface="Arial"/>
                        </a:rPr>
                        <a:t>Model misoli</a:t>
                      </a:r>
                      <a:endParaRPr sz="2800" u="none" cap="none" strike="noStrike">
                        <a:solidFill>
                          <a:schemeClr val="dk1"/>
                        </a:solidFill>
                        <a:latin typeface="Arial"/>
                        <a:ea typeface="Arial"/>
                        <a:cs typeface="Arial"/>
                        <a:sym typeface="Arial"/>
                      </a:endParaRPr>
                    </a:p>
                  </a:txBody>
                  <a:tcPr marT="45725" marB="45725" marR="91450" marL="91450">
                    <a:solidFill>
                      <a:srgbClr val="FFC000"/>
                    </a:solidFill>
                  </a:tcPr>
                </a:tc>
                <a:tc>
                  <a:txBody>
                    <a:bodyPr/>
                    <a:lstStyle/>
                    <a:p>
                      <a:pPr indent="0" lvl="0" marL="0" marR="0" rtl="0" algn="ctr">
                        <a:spcBef>
                          <a:spcPts val="0"/>
                        </a:spcBef>
                        <a:spcAft>
                          <a:spcPts val="0"/>
                        </a:spcAft>
                        <a:buNone/>
                      </a:pPr>
                      <a:r>
                        <a:rPr lang="en-US" sz="2800" u="none" cap="none" strike="noStrike">
                          <a:solidFill>
                            <a:schemeClr val="dk1"/>
                          </a:solidFill>
                          <a:latin typeface="Arial"/>
                          <a:ea typeface="Arial"/>
                          <a:cs typeface="Arial"/>
                          <a:sym typeface="Arial"/>
                        </a:rPr>
                        <a:t>Ko’rinishi</a:t>
                      </a:r>
                      <a:endParaRPr sz="2800" u="none" cap="none" strike="noStrike">
                        <a:solidFill>
                          <a:schemeClr val="dk1"/>
                        </a:solidFill>
                        <a:latin typeface="Arial"/>
                        <a:ea typeface="Arial"/>
                        <a:cs typeface="Arial"/>
                        <a:sym typeface="Arial"/>
                      </a:endParaRPr>
                    </a:p>
                  </a:txBody>
                  <a:tcPr marT="45725" marB="45725" marR="91450" marL="91450">
                    <a:solidFill>
                      <a:srgbClr val="FFC000"/>
                    </a:solidFill>
                  </a:tcPr>
                </a:tc>
              </a:tr>
              <a:tr h="370850">
                <a:tc>
                  <a:txBody>
                    <a:bodyPr/>
                    <a:lstStyle/>
                    <a:p>
                      <a:pPr indent="0" lvl="0" marL="0" marR="0" rtl="0" algn="l">
                        <a:spcBef>
                          <a:spcPts val="0"/>
                        </a:spcBef>
                        <a:spcAft>
                          <a:spcPts val="0"/>
                        </a:spcAft>
                        <a:buNone/>
                      </a:pPr>
                      <a:r>
                        <a:rPr lang="en-US" sz="2800" u="none" cap="none" strike="noStrike">
                          <a:latin typeface="Arial"/>
                          <a:ea typeface="Arial"/>
                          <a:cs typeface="Arial"/>
                          <a:sym typeface="Arial"/>
                        </a:rPr>
                        <a:t>Algebra </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800">
                          <a:latin typeface="Arial"/>
                          <a:ea typeface="Arial"/>
                          <a:cs typeface="Arial"/>
                          <a:sym typeface="Arial"/>
                        </a:rPr>
                        <a:t>Natural sonlar    jadvali</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t/>
                      </a:r>
                      <a:endParaRPr sz="28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800">
                          <a:latin typeface="Arial"/>
                          <a:ea typeface="Arial"/>
                          <a:cs typeface="Arial"/>
                          <a:sym typeface="Arial"/>
                        </a:rPr>
                        <a:t>Geometrya</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800">
                          <a:latin typeface="Arial"/>
                          <a:ea typeface="Arial"/>
                          <a:cs typeface="Arial"/>
                          <a:sym typeface="Arial"/>
                        </a:rPr>
                        <a:t>Geometrik </a:t>
                      </a:r>
                      <a:endParaRPr/>
                    </a:p>
                    <a:p>
                      <a:pPr indent="0" lvl="0" marL="0" marR="0" rtl="0" algn="l">
                        <a:spcBef>
                          <a:spcPts val="0"/>
                        </a:spcBef>
                        <a:spcAft>
                          <a:spcPts val="0"/>
                        </a:spcAft>
                        <a:buNone/>
                      </a:pPr>
                      <a:r>
                        <a:rPr lang="en-US" sz="2800">
                          <a:latin typeface="Arial"/>
                          <a:ea typeface="Arial"/>
                          <a:cs typeface="Arial"/>
                          <a:sym typeface="Arial"/>
                        </a:rPr>
                        <a:t>jismlar</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t/>
                      </a:r>
                      <a:endParaRPr sz="28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800">
                          <a:latin typeface="Arial"/>
                          <a:ea typeface="Arial"/>
                          <a:cs typeface="Arial"/>
                          <a:sym typeface="Arial"/>
                        </a:rPr>
                        <a:t>Adabiyot</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800">
                          <a:latin typeface="Arial"/>
                          <a:ea typeface="Arial"/>
                          <a:cs typeface="Arial"/>
                          <a:sym typeface="Arial"/>
                        </a:rPr>
                        <a:t>Yozuvchilar                   portretlari</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t/>
                      </a:r>
                      <a:endParaRPr sz="28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800">
                          <a:latin typeface="Arial"/>
                          <a:ea typeface="Arial"/>
                          <a:cs typeface="Arial"/>
                          <a:sym typeface="Arial"/>
                        </a:rPr>
                        <a:t>Fizika </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800">
                          <a:latin typeface="Arial"/>
                          <a:ea typeface="Arial"/>
                          <a:cs typeface="Arial"/>
                          <a:sym typeface="Arial"/>
                        </a:rPr>
                        <a:t>Formulalar,                      grafiklar</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t/>
                      </a:r>
                      <a:endParaRPr sz="2800">
                        <a:latin typeface="Arial"/>
                        <a:ea typeface="Arial"/>
                        <a:cs typeface="Arial"/>
                        <a:sym typeface="Arial"/>
                      </a:endParaRPr>
                    </a:p>
                  </a:txBody>
                  <a:tcPr marT="45725" marB="45725" marR="91450" marL="91450"/>
                </a:tc>
              </a:tr>
              <a:tr h="370850">
                <a:tc>
                  <a:txBody>
                    <a:bodyPr/>
                    <a:lstStyle/>
                    <a:p>
                      <a:pPr indent="0" lvl="0" marL="0" marR="0" rtl="0" algn="l">
                        <a:spcBef>
                          <a:spcPts val="0"/>
                        </a:spcBef>
                        <a:spcAft>
                          <a:spcPts val="0"/>
                        </a:spcAft>
                        <a:buNone/>
                      </a:pPr>
                      <a:r>
                        <a:rPr lang="en-US" sz="2800">
                          <a:latin typeface="Arial"/>
                          <a:ea typeface="Arial"/>
                          <a:cs typeface="Arial"/>
                          <a:sym typeface="Arial"/>
                        </a:rPr>
                        <a:t>Kimyo </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2800">
                          <a:latin typeface="Arial"/>
                          <a:ea typeface="Arial"/>
                          <a:cs typeface="Arial"/>
                          <a:sym typeface="Arial"/>
                        </a:rPr>
                        <a:t>Formulalar, </a:t>
                      </a:r>
                      <a:endParaRPr/>
                    </a:p>
                    <a:p>
                      <a:pPr indent="0" lvl="0" marL="0" marR="0" rtl="0" algn="l">
                        <a:spcBef>
                          <a:spcPts val="0"/>
                        </a:spcBef>
                        <a:spcAft>
                          <a:spcPts val="0"/>
                        </a:spcAft>
                        <a:buNone/>
                      </a:pPr>
                      <a:r>
                        <a:rPr lang="en-US" sz="2800">
                          <a:latin typeface="Arial"/>
                          <a:ea typeface="Arial"/>
                          <a:cs typeface="Arial"/>
                          <a:sym typeface="Arial"/>
                        </a:rPr>
                        <a:t>jadvallar</a:t>
                      </a:r>
                      <a:endParaRPr sz="2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t/>
                      </a:r>
                      <a:endParaRPr sz="2800">
                        <a:latin typeface="Arial"/>
                        <a:ea typeface="Arial"/>
                        <a:cs typeface="Arial"/>
                        <a:sym typeface="Arial"/>
                      </a:endParaRPr>
                    </a:p>
                  </a:txBody>
                  <a:tcPr marT="45725" marB="45725" marR="91450" marL="91450"/>
                </a:tc>
              </a:tr>
            </a:tbl>
          </a:graphicData>
        </a:graphic>
      </p:graphicFrame>
      <p:pic>
        <p:nvPicPr>
          <p:cNvPr id="306" name="Google Shape;306;p14"/>
          <p:cNvPicPr preferRelativeResize="0"/>
          <p:nvPr/>
        </p:nvPicPr>
        <p:blipFill rotWithShape="1">
          <a:blip r:embed="rId3">
            <a:alphaModFix/>
          </a:blip>
          <a:srcRect b="60532" l="13134" r="12836" t="7247"/>
          <a:stretch/>
        </p:blipFill>
        <p:spPr>
          <a:xfrm>
            <a:off x="6135956" y="1529804"/>
            <a:ext cx="2910768" cy="885205"/>
          </a:xfrm>
          <a:prstGeom prst="rect">
            <a:avLst/>
          </a:prstGeom>
          <a:noFill/>
          <a:ln>
            <a:noFill/>
          </a:ln>
        </p:spPr>
      </p:pic>
      <p:pic>
        <p:nvPicPr>
          <p:cNvPr id="307" name="Google Shape;307;p14"/>
          <p:cNvPicPr preferRelativeResize="0"/>
          <p:nvPr/>
        </p:nvPicPr>
        <p:blipFill rotWithShape="1">
          <a:blip r:embed="rId4">
            <a:alphaModFix/>
          </a:blip>
          <a:srcRect b="34708" l="48182" r="7978" t="44224"/>
          <a:stretch/>
        </p:blipFill>
        <p:spPr>
          <a:xfrm>
            <a:off x="6388876" y="2483719"/>
            <a:ext cx="2404928" cy="865678"/>
          </a:xfrm>
          <a:prstGeom prst="rect">
            <a:avLst/>
          </a:prstGeom>
          <a:noFill/>
          <a:ln>
            <a:noFill/>
          </a:ln>
        </p:spPr>
      </p:pic>
      <p:pic>
        <p:nvPicPr>
          <p:cNvPr id="308" name="Google Shape;308;p14"/>
          <p:cNvPicPr preferRelativeResize="0"/>
          <p:nvPr/>
        </p:nvPicPr>
        <p:blipFill rotWithShape="1">
          <a:blip r:embed="rId5">
            <a:alphaModFix/>
          </a:blip>
          <a:srcRect b="0" l="0" r="0" t="0"/>
          <a:stretch/>
        </p:blipFill>
        <p:spPr>
          <a:xfrm>
            <a:off x="6174868" y="3418107"/>
            <a:ext cx="669117" cy="922920"/>
          </a:xfrm>
          <a:prstGeom prst="rect">
            <a:avLst/>
          </a:prstGeom>
          <a:noFill/>
          <a:ln>
            <a:noFill/>
          </a:ln>
        </p:spPr>
      </p:pic>
      <p:pic>
        <p:nvPicPr>
          <p:cNvPr id="309" name="Google Shape;309;p14"/>
          <p:cNvPicPr preferRelativeResize="0"/>
          <p:nvPr/>
        </p:nvPicPr>
        <p:blipFill rotWithShape="1">
          <a:blip r:embed="rId6">
            <a:alphaModFix/>
          </a:blip>
          <a:srcRect b="0" l="0" r="0" t="0"/>
          <a:stretch/>
        </p:blipFill>
        <p:spPr>
          <a:xfrm>
            <a:off x="6985804" y="3418107"/>
            <a:ext cx="638052" cy="901375"/>
          </a:xfrm>
          <a:prstGeom prst="rect">
            <a:avLst/>
          </a:prstGeom>
          <a:noFill/>
          <a:ln>
            <a:noFill/>
          </a:ln>
        </p:spPr>
      </p:pic>
      <p:pic>
        <p:nvPicPr>
          <p:cNvPr id="310" name="Google Shape;310;p14"/>
          <p:cNvPicPr preferRelativeResize="0"/>
          <p:nvPr/>
        </p:nvPicPr>
        <p:blipFill rotWithShape="1">
          <a:blip r:embed="rId7">
            <a:alphaModFix/>
          </a:blip>
          <a:srcRect b="0" l="0" r="0" t="0"/>
          <a:stretch/>
        </p:blipFill>
        <p:spPr>
          <a:xfrm>
            <a:off x="7737261" y="3418108"/>
            <a:ext cx="1386902" cy="922920"/>
          </a:xfrm>
          <a:prstGeom prst="rect">
            <a:avLst/>
          </a:prstGeom>
          <a:noFill/>
          <a:ln>
            <a:noFill/>
          </a:ln>
        </p:spPr>
      </p:pic>
      <p:pic>
        <p:nvPicPr>
          <p:cNvPr id="311" name="Google Shape;311;p14"/>
          <p:cNvPicPr preferRelativeResize="0"/>
          <p:nvPr/>
        </p:nvPicPr>
        <p:blipFill rotWithShape="1">
          <a:blip r:embed="rId8">
            <a:alphaModFix/>
          </a:blip>
          <a:srcRect b="19564" l="0" r="0" t="19475"/>
          <a:stretch/>
        </p:blipFill>
        <p:spPr>
          <a:xfrm>
            <a:off x="6135956" y="4428617"/>
            <a:ext cx="2851386" cy="795135"/>
          </a:xfrm>
          <a:prstGeom prst="rect">
            <a:avLst/>
          </a:prstGeom>
          <a:noFill/>
          <a:ln>
            <a:noFill/>
          </a:ln>
        </p:spPr>
      </p:pic>
      <p:pic>
        <p:nvPicPr>
          <p:cNvPr id="312" name="Google Shape;312;p14"/>
          <p:cNvPicPr preferRelativeResize="0"/>
          <p:nvPr/>
        </p:nvPicPr>
        <p:blipFill rotWithShape="1">
          <a:blip r:embed="rId9">
            <a:alphaModFix/>
          </a:blip>
          <a:srcRect b="56460" l="0" r="0" t="0"/>
          <a:stretch/>
        </p:blipFill>
        <p:spPr>
          <a:xfrm>
            <a:off x="6077194" y="5334398"/>
            <a:ext cx="2987972" cy="901032"/>
          </a:xfrm>
          <a:prstGeom prst="rect">
            <a:avLst/>
          </a:prstGeom>
          <a:noFill/>
          <a:ln>
            <a:noFill/>
          </a:ln>
        </p:spPr>
      </p:pic>
      <p:sp>
        <p:nvSpPr>
          <p:cNvPr id="313" name="Google Shape;313;p14"/>
          <p:cNvSpPr txBox="1"/>
          <p:nvPr/>
        </p:nvSpPr>
        <p:spPr>
          <a:xfrm>
            <a:off x="2061882" y="6302188"/>
            <a:ext cx="729727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15"/>
          <p:cNvSpPr txBox="1"/>
          <p:nvPr/>
        </p:nvSpPr>
        <p:spPr>
          <a:xfrm>
            <a:off x="0" y="0"/>
            <a:ext cx="666653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O’quv o’rganish modellar misoli </a:t>
            </a:r>
            <a:endParaRPr/>
          </a:p>
          <a:p>
            <a:pPr indent="0" lvl="0" marL="0" marR="0" rtl="0" algn="r">
              <a:spcBef>
                <a:spcPts val="0"/>
              </a:spcBef>
              <a:spcAft>
                <a:spcPts val="0"/>
              </a:spcAft>
              <a:buNone/>
            </a:pPr>
            <a:r>
              <a:rPr b="1" lang="en-US" sz="1200">
                <a:solidFill>
                  <a:schemeClr val="dk1"/>
                </a:solidFill>
                <a:latin typeface="Arial"/>
                <a:ea typeface="Arial"/>
                <a:cs typeface="Arial"/>
                <a:sym typeface="Arial"/>
              </a:rPr>
              <a:t> </a:t>
            </a:r>
            <a:endParaRPr sz="1200">
              <a:solidFill>
                <a:srgbClr val="202124"/>
              </a:solidFill>
              <a:latin typeface="Arial"/>
              <a:ea typeface="Arial"/>
              <a:cs typeface="Arial"/>
              <a:sym typeface="Arial"/>
            </a:endParaRPr>
          </a:p>
        </p:txBody>
      </p:sp>
      <p:sp>
        <p:nvSpPr>
          <p:cNvPr id="320" name="Google Shape;320;p15"/>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321" name="Google Shape;321;p15"/>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22" name="Google Shape;322;p15"/>
          <p:cNvSpPr txBox="1"/>
          <p:nvPr/>
        </p:nvSpPr>
        <p:spPr>
          <a:xfrm>
            <a:off x="1129553" y="6211669"/>
            <a:ext cx="77993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15</a:t>
            </a:r>
            <a:endParaRPr/>
          </a:p>
        </p:txBody>
      </p:sp>
      <p:sp>
        <p:nvSpPr>
          <p:cNvPr id="323" name="Google Shape;323;p15"/>
          <p:cNvSpPr txBox="1"/>
          <p:nvPr/>
        </p:nvSpPr>
        <p:spPr>
          <a:xfrm>
            <a:off x="1031132" y="1099226"/>
            <a:ext cx="1974715" cy="461665"/>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Abituriyentlar </a:t>
            </a:r>
            <a:endParaRPr sz="2400">
              <a:solidFill>
                <a:schemeClr val="dk1"/>
              </a:solidFill>
              <a:latin typeface="Arial"/>
              <a:ea typeface="Arial"/>
              <a:cs typeface="Arial"/>
              <a:sym typeface="Arial"/>
            </a:endParaRPr>
          </a:p>
        </p:txBody>
      </p:sp>
      <p:sp>
        <p:nvSpPr>
          <p:cNvPr id="324" name="Google Shape;324;p15"/>
          <p:cNvSpPr txBox="1"/>
          <p:nvPr/>
        </p:nvSpPr>
        <p:spPr>
          <a:xfrm>
            <a:off x="1031130" y="1736787"/>
            <a:ext cx="1974715" cy="1200329"/>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Yangi                           professor -                 o’qituvchilar</a:t>
            </a:r>
            <a:endParaRPr sz="2400">
              <a:solidFill>
                <a:schemeClr val="dk1"/>
              </a:solidFill>
              <a:latin typeface="Arial"/>
              <a:ea typeface="Arial"/>
              <a:cs typeface="Arial"/>
              <a:sym typeface="Arial"/>
            </a:endParaRPr>
          </a:p>
        </p:txBody>
      </p:sp>
      <p:sp>
        <p:nvSpPr>
          <p:cNvPr id="325" name="Google Shape;325;p15"/>
          <p:cNvSpPr txBox="1"/>
          <p:nvPr/>
        </p:nvSpPr>
        <p:spPr>
          <a:xfrm>
            <a:off x="1031130" y="3081756"/>
            <a:ext cx="1974715" cy="1200329"/>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Davlat va          Jamoa                          talablari</a:t>
            </a:r>
            <a:endParaRPr sz="2400">
              <a:solidFill>
                <a:schemeClr val="dk1"/>
              </a:solidFill>
              <a:latin typeface="Arial"/>
              <a:ea typeface="Arial"/>
              <a:cs typeface="Arial"/>
              <a:sym typeface="Arial"/>
            </a:endParaRPr>
          </a:p>
        </p:txBody>
      </p:sp>
      <p:sp>
        <p:nvSpPr>
          <p:cNvPr id="326" name="Google Shape;326;p15"/>
          <p:cNvSpPr txBox="1"/>
          <p:nvPr/>
        </p:nvSpPr>
        <p:spPr>
          <a:xfrm>
            <a:off x="1031130" y="4462010"/>
            <a:ext cx="1974715" cy="1200329"/>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Malaka             oshirish                   markazlari</a:t>
            </a:r>
            <a:endParaRPr sz="2400">
              <a:solidFill>
                <a:schemeClr val="dk1"/>
              </a:solidFill>
              <a:latin typeface="Arial"/>
              <a:ea typeface="Arial"/>
              <a:cs typeface="Arial"/>
              <a:sym typeface="Arial"/>
            </a:endParaRPr>
          </a:p>
        </p:txBody>
      </p:sp>
      <p:sp>
        <p:nvSpPr>
          <p:cNvPr id="327" name="Google Shape;327;p15"/>
          <p:cNvSpPr txBox="1"/>
          <p:nvPr/>
        </p:nvSpPr>
        <p:spPr>
          <a:xfrm>
            <a:off x="1031130" y="4464122"/>
            <a:ext cx="1974715" cy="1200329"/>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Malaka             oshirish                   markazlari</a:t>
            </a:r>
            <a:endParaRPr sz="2400">
              <a:solidFill>
                <a:schemeClr val="dk1"/>
              </a:solidFill>
              <a:latin typeface="Arial"/>
              <a:ea typeface="Arial"/>
              <a:cs typeface="Arial"/>
              <a:sym typeface="Arial"/>
            </a:endParaRPr>
          </a:p>
        </p:txBody>
      </p:sp>
      <p:sp>
        <p:nvSpPr>
          <p:cNvPr id="328" name="Google Shape;328;p15"/>
          <p:cNvSpPr txBox="1"/>
          <p:nvPr/>
        </p:nvSpPr>
        <p:spPr>
          <a:xfrm>
            <a:off x="3686781" y="2743680"/>
            <a:ext cx="1974715" cy="954107"/>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Ta’lim                           tashkiloti</a:t>
            </a:r>
            <a:endParaRPr sz="2800">
              <a:solidFill>
                <a:schemeClr val="dk1"/>
              </a:solidFill>
              <a:latin typeface="Arial"/>
              <a:ea typeface="Arial"/>
              <a:cs typeface="Arial"/>
              <a:sym typeface="Arial"/>
            </a:endParaRPr>
          </a:p>
        </p:txBody>
      </p:sp>
      <p:sp>
        <p:nvSpPr>
          <p:cNvPr id="329" name="Google Shape;329;p15"/>
          <p:cNvSpPr txBox="1"/>
          <p:nvPr/>
        </p:nvSpPr>
        <p:spPr>
          <a:xfrm>
            <a:off x="6235430" y="1097114"/>
            <a:ext cx="2188723" cy="830997"/>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Reyting, </a:t>
            </a:r>
            <a:endParaRPr/>
          </a:p>
          <a:p>
            <a:pPr indent="0" lvl="0" marL="0" marR="0" rtl="0" algn="ctr">
              <a:spcBef>
                <a:spcPts val="0"/>
              </a:spcBef>
              <a:spcAft>
                <a:spcPts val="0"/>
              </a:spcAft>
              <a:buNone/>
            </a:pPr>
            <a:r>
              <a:rPr lang="en-US" sz="2400">
                <a:solidFill>
                  <a:schemeClr val="dk1"/>
                </a:solidFill>
                <a:latin typeface="Arial"/>
                <a:ea typeface="Arial"/>
                <a:cs typeface="Arial"/>
                <a:sym typeface="Arial"/>
              </a:rPr>
              <a:t>Prestij</a:t>
            </a:r>
            <a:endParaRPr sz="2400">
              <a:solidFill>
                <a:schemeClr val="dk1"/>
              </a:solidFill>
              <a:latin typeface="Arial"/>
              <a:ea typeface="Arial"/>
              <a:cs typeface="Arial"/>
              <a:sym typeface="Arial"/>
            </a:endParaRPr>
          </a:p>
        </p:txBody>
      </p:sp>
      <p:sp>
        <p:nvSpPr>
          <p:cNvPr id="330" name="Google Shape;330;p15"/>
          <p:cNvSpPr txBox="1"/>
          <p:nvPr/>
        </p:nvSpPr>
        <p:spPr>
          <a:xfrm>
            <a:off x="6235428" y="2231004"/>
            <a:ext cx="2188725" cy="461665"/>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Samaradorlik </a:t>
            </a:r>
            <a:endParaRPr sz="2400">
              <a:solidFill>
                <a:schemeClr val="dk1"/>
              </a:solidFill>
              <a:latin typeface="Arial"/>
              <a:ea typeface="Arial"/>
              <a:cs typeface="Arial"/>
              <a:sym typeface="Arial"/>
            </a:endParaRPr>
          </a:p>
        </p:txBody>
      </p:sp>
      <p:sp>
        <p:nvSpPr>
          <p:cNvPr id="331" name="Google Shape;331;p15"/>
          <p:cNvSpPr txBox="1"/>
          <p:nvPr/>
        </p:nvSpPr>
        <p:spPr>
          <a:xfrm>
            <a:off x="6235428" y="2927632"/>
            <a:ext cx="2188725" cy="1200329"/>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Yuqori                     malakali                      muhandislar</a:t>
            </a:r>
            <a:endParaRPr sz="2400">
              <a:solidFill>
                <a:schemeClr val="dk1"/>
              </a:solidFill>
              <a:latin typeface="Arial"/>
              <a:ea typeface="Arial"/>
              <a:cs typeface="Arial"/>
              <a:sym typeface="Arial"/>
            </a:endParaRPr>
          </a:p>
        </p:txBody>
      </p:sp>
      <p:sp>
        <p:nvSpPr>
          <p:cNvPr id="332" name="Google Shape;332;p15"/>
          <p:cNvSpPr txBox="1"/>
          <p:nvPr/>
        </p:nvSpPr>
        <p:spPr>
          <a:xfrm>
            <a:off x="6235428" y="4462010"/>
            <a:ext cx="2188725" cy="1200329"/>
          </a:xfrm>
          <a:prstGeom prst="rect">
            <a:avLst/>
          </a:prstGeom>
          <a:noFill/>
          <a:ln cap="flat" cmpd="sng" w="190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Yahshi ijtimoiy-iqtisodiy                      ko’rsatkichlar</a:t>
            </a:r>
            <a:endParaRPr sz="2400">
              <a:solidFill>
                <a:schemeClr val="dk1"/>
              </a:solidFill>
              <a:latin typeface="Arial"/>
              <a:ea typeface="Arial"/>
              <a:cs typeface="Arial"/>
              <a:sym typeface="Arial"/>
            </a:endParaRPr>
          </a:p>
        </p:txBody>
      </p:sp>
      <p:sp>
        <p:nvSpPr>
          <p:cNvPr id="333" name="Google Shape;333;p15"/>
          <p:cNvSpPr/>
          <p:nvPr/>
        </p:nvSpPr>
        <p:spPr>
          <a:xfrm>
            <a:off x="3297683" y="3081756"/>
            <a:ext cx="350195" cy="332653"/>
          </a:xfrm>
          <a:prstGeom prst="rightArrow">
            <a:avLst>
              <a:gd fmla="val 50000" name="adj1"/>
              <a:gd fmla="val 50000" name="adj2"/>
            </a:avLst>
          </a:prstGeom>
          <a:solidFill>
            <a:srgbClr val="FF000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Malgun Gothic"/>
              <a:ea typeface="Malgun Gothic"/>
              <a:cs typeface="Malgun Gothic"/>
              <a:sym typeface="Malgun Gothic"/>
            </a:endParaRPr>
          </a:p>
        </p:txBody>
      </p:sp>
      <p:cxnSp>
        <p:nvCxnSpPr>
          <p:cNvPr id="334" name="Google Shape;334;p15"/>
          <p:cNvCxnSpPr/>
          <p:nvPr/>
        </p:nvCxnSpPr>
        <p:spPr>
          <a:xfrm>
            <a:off x="3210128" y="1274323"/>
            <a:ext cx="9727" cy="4085617"/>
          </a:xfrm>
          <a:prstGeom prst="straightConnector1">
            <a:avLst/>
          </a:prstGeom>
          <a:noFill/>
          <a:ln cap="flat" cmpd="sng" w="44450">
            <a:solidFill>
              <a:srgbClr val="FF0000"/>
            </a:solidFill>
            <a:prstDash val="solid"/>
            <a:miter lim="800000"/>
            <a:headEnd len="sm" w="sm" type="none"/>
            <a:tailEnd len="sm" w="sm" type="none"/>
          </a:ln>
        </p:spPr>
      </p:cxnSp>
      <p:cxnSp>
        <p:nvCxnSpPr>
          <p:cNvPr id="335" name="Google Shape;335;p15"/>
          <p:cNvCxnSpPr/>
          <p:nvPr/>
        </p:nvCxnSpPr>
        <p:spPr>
          <a:xfrm flipH="1" rot="10800000">
            <a:off x="4804874" y="1612679"/>
            <a:ext cx="1430554" cy="1049248"/>
          </a:xfrm>
          <a:prstGeom prst="straightConnector1">
            <a:avLst/>
          </a:prstGeom>
          <a:noFill/>
          <a:ln cap="flat" cmpd="sng" w="25400">
            <a:solidFill>
              <a:srgbClr val="FF0000"/>
            </a:solidFill>
            <a:prstDash val="solid"/>
            <a:miter lim="800000"/>
            <a:headEnd len="sm" w="sm" type="none"/>
            <a:tailEnd len="med" w="med" type="triangle"/>
          </a:ln>
        </p:spPr>
      </p:cxnSp>
      <p:cxnSp>
        <p:nvCxnSpPr>
          <p:cNvPr id="336" name="Google Shape;336;p15"/>
          <p:cNvCxnSpPr/>
          <p:nvPr/>
        </p:nvCxnSpPr>
        <p:spPr>
          <a:xfrm>
            <a:off x="4804874" y="3770362"/>
            <a:ext cx="1430554" cy="1093468"/>
          </a:xfrm>
          <a:prstGeom prst="straightConnector1">
            <a:avLst/>
          </a:prstGeom>
          <a:noFill/>
          <a:ln cap="flat" cmpd="sng" w="25400">
            <a:solidFill>
              <a:srgbClr val="FF0000"/>
            </a:solidFill>
            <a:prstDash val="solid"/>
            <a:miter lim="800000"/>
            <a:headEnd len="sm" w="sm" type="none"/>
            <a:tailEnd len="med" w="med" type="triangle"/>
          </a:ln>
        </p:spPr>
      </p:cxnSp>
      <p:cxnSp>
        <p:nvCxnSpPr>
          <p:cNvPr id="337" name="Google Shape;337;p15"/>
          <p:cNvCxnSpPr>
            <a:endCxn id="330" idx="1"/>
          </p:cNvCxnSpPr>
          <p:nvPr/>
        </p:nvCxnSpPr>
        <p:spPr>
          <a:xfrm flipH="1" rot="10800000">
            <a:off x="5661528" y="2461837"/>
            <a:ext cx="573900" cy="599400"/>
          </a:xfrm>
          <a:prstGeom prst="straightConnector1">
            <a:avLst/>
          </a:prstGeom>
          <a:noFill/>
          <a:ln cap="flat" cmpd="sng" w="25400">
            <a:solidFill>
              <a:srgbClr val="FF0000"/>
            </a:solidFill>
            <a:prstDash val="solid"/>
            <a:miter lim="800000"/>
            <a:headEnd len="sm" w="sm" type="none"/>
            <a:tailEnd len="med" w="med" type="triangle"/>
          </a:ln>
        </p:spPr>
      </p:cxnSp>
      <p:cxnSp>
        <p:nvCxnSpPr>
          <p:cNvPr id="338" name="Google Shape;338;p15"/>
          <p:cNvCxnSpPr>
            <a:endCxn id="331" idx="1"/>
          </p:cNvCxnSpPr>
          <p:nvPr/>
        </p:nvCxnSpPr>
        <p:spPr>
          <a:xfrm>
            <a:off x="5661528" y="3351396"/>
            <a:ext cx="573900" cy="176400"/>
          </a:xfrm>
          <a:prstGeom prst="straightConnector1">
            <a:avLst/>
          </a:prstGeom>
          <a:noFill/>
          <a:ln cap="flat" cmpd="sng" w="25400">
            <a:solidFill>
              <a:srgbClr val="FF0000"/>
            </a:solidFill>
            <a:prstDash val="solid"/>
            <a:miter lim="800000"/>
            <a:headEnd len="sm" w="sm" type="none"/>
            <a:tailEnd len="med" w="med" type="triangle"/>
          </a:ln>
        </p:spPr>
      </p:cxnSp>
      <p:sp>
        <p:nvSpPr>
          <p:cNvPr id="339" name="Google Shape;339;p15"/>
          <p:cNvSpPr txBox="1"/>
          <p:nvPr/>
        </p:nvSpPr>
        <p:spPr>
          <a:xfrm>
            <a:off x="1909483" y="6060141"/>
            <a:ext cx="684903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16"/>
          <p:cNvSpPr txBox="1"/>
          <p:nvPr/>
        </p:nvSpPr>
        <p:spPr>
          <a:xfrm>
            <a:off x="0" y="0"/>
            <a:ext cx="6345382"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rgbClr val="202124"/>
                </a:solidFill>
                <a:latin typeface="Arial"/>
                <a:ea typeface="Arial"/>
                <a:cs typeface="Arial"/>
                <a:sym typeface="Arial"/>
              </a:rPr>
              <a:t>TIZIMLAR: </a:t>
            </a:r>
            <a:r>
              <a:rPr b="1" lang="en-US" sz="2800">
                <a:solidFill>
                  <a:schemeClr val="dk1"/>
                </a:solidFill>
                <a:latin typeface="Arial"/>
                <a:ea typeface="Arial"/>
                <a:cs typeface="Arial"/>
                <a:sym typeface="Arial"/>
              </a:rPr>
              <a:t>TUSHUNCHALAR</a:t>
            </a:r>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346" name="Google Shape;346;p16"/>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347" name="Google Shape;347;p16"/>
          <p:cNvSpPr txBox="1"/>
          <p:nvPr/>
        </p:nvSpPr>
        <p:spPr>
          <a:xfrm>
            <a:off x="1553964" y="3764993"/>
            <a:ext cx="3052618" cy="1477328"/>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Yaxlitlik</a:t>
            </a:r>
            <a:endParaRPr sz="18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Struktura</a:t>
            </a:r>
            <a:endParaRPr sz="18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O’zaro tasir</a:t>
            </a:r>
            <a:endParaRPr sz="18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Maxsus maqsadlar</a:t>
            </a:r>
            <a:endParaRPr sz="18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Arial"/>
                <a:ea typeface="Arial"/>
                <a:cs typeface="Arial"/>
                <a:sym typeface="Arial"/>
              </a:rPr>
              <a:t>Iyerarhiya</a:t>
            </a:r>
            <a:endParaRPr sz="1800">
              <a:solidFill>
                <a:schemeClr val="dk1"/>
              </a:solidFill>
              <a:latin typeface="Arial"/>
              <a:ea typeface="Arial"/>
              <a:cs typeface="Arial"/>
              <a:sym typeface="Arial"/>
            </a:endParaRPr>
          </a:p>
        </p:txBody>
      </p:sp>
      <p:sp>
        <p:nvSpPr>
          <p:cNvPr id="348" name="Google Shape;348;p16"/>
          <p:cNvSpPr/>
          <p:nvPr/>
        </p:nvSpPr>
        <p:spPr>
          <a:xfrm>
            <a:off x="1877076" y="1358169"/>
            <a:ext cx="1966362" cy="1681489"/>
          </a:xfrm>
          <a:prstGeom prst="cloudCallout">
            <a:avLst>
              <a:gd fmla="val -42600" name="adj1"/>
              <a:gd fmla="val 79855" name="adj2"/>
            </a:avLst>
          </a:prstGeom>
          <a:solidFill>
            <a:srgbClr val="FFC000"/>
          </a:soli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Tizim</a:t>
            </a:r>
            <a:endParaRPr b="1" sz="2000">
              <a:solidFill>
                <a:schemeClr val="dk1"/>
              </a:solidFill>
              <a:latin typeface="Arial"/>
              <a:ea typeface="Arial"/>
              <a:cs typeface="Arial"/>
              <a:sym typeface="Arial"/>
            </a:endParaRPr>
          </a:p>
        </p:txBody>
      </p:sp>
      <p:sp>
        <p:nvSpPr>
          <p:cNvPr id="349" name="Google Shape;349;p16"/>
          <p:cNvSpPr/>
          <p:nvPr/>
        </p:nvSpPr>
        <p:spPr>
          <a:xfrm>
            <a:off x="3576229" y="2754192"/>
            <a:ext cx="301557" cy="304412"/>
          </a:xfrm>
          <a:prstGeom prst="ellipse">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50" name="Google Shape;350;p16"/>
          <p:cNvSpPr/>
          <p:nvPr/>
        </p:nvSpPr>
        <p:spPr>
          <a:xfrm>
            <a:off x="3930429" y="3132268"/>
            <a:ext cx="249382" cy="214009"/>
          </a:xfrm>
          <a:prstGeom prst="ellipse">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51" name="Google Shape;351;p16"/>
          <p:cNvSpPr/>
          <p:nvPr/>
        </p:nvSpPr>
        <p:spPr>
          <a:xfrm>
            <a:off x="4173646" y="3401288"/>
            <a:ext cx="225506" cy="223367"/>
          </a:xfrm>
          <a:prstGeom prst="ellipse">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52" name="Google Shape;352;p16"/>
          <p:cNvSpPr txBox="1"/>
          <p:nvPr/>
        </p:nvSpPr>
        <p:spPr>
          <a:xfrm>
            <a:off x="4606582" y="3833729"/>
            <a:ext cx="2195503" cy="1323439"/>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Element</a:t>
            </a:r>
            <a:endParaRPr/>
          </a:p>
          <a:p>
            <a:pPr indent="-285750" lvl="0" marL="285750" marR="0" rtl="0" algn="l">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Davlat</a:t>
            </a:r>
            <a:endParaRPr sz="20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Faoliyat</a:t>
            </a:r>
            <a:endParaRPr sz="20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2000"/>
              <a:buFont typeface="Arial"/>
              <a:buChar char="•"/>
            </a:pPr>
            <a:r>
              <a:rPr lang="en-US" sz="2000">
                <a:solidFill>
                  <a:schemeClr val="dk1"/>
                </a:solidFill>
                <a:latin typeface="Arial"/>
                <a:ea typeface="Arial"/>
                <a:cs typeface="Arial"/>
                <a:sym typeface="Arial"/>
              </a:rPr>
              <a:t>Rivojlanish</a:t>
            </a:r>
            <a:endParaRPr sz="2000">
              <a:solidFill>
                <a:schemeClr val="dk1"/>
              </a:solidFill>
              <a:latin typeface="Arial"/>
              <a:ea typeface="Arial"/>
              <a:cs typeface="Arial"/>
              <a:sym typeface="Arial"/>
            </a:endParaRPr>
          </a:p>
        </p:txBody>
      </p:sp>
      <p:sp>
        <p:nvSpPr>
          <p:cNvPr id="353" name="Google Shape;353;p16"/>
          <p:cNvSpPr/>
          <p:nvPr/>
        </p:nvSpPr>
        <p:spPr>
          <a:xfrm>
            <a:off x="4321773" y="1125223"/>
            <a:ext cx="1899248" cy="1128727"/>
          </a:xfrm>
          <a:prstGeom prst="wedgeEllipseCallout">
            <a:avLst>
              <a:gd fmla="val -73000" name="adj1"/>
              <a:gd fmla="val 30705" name="adj2"/>
            </a:avLst>
          </a:prstGeom>
          <a:solidFill>
            <a:srgbClr val="00B0F0"/>
          </a:soli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Tashqi  muhit</a:t>
            </a:r>
            <a:endParaRPr b="1" sz="2000">
              <a:solidFill>
                <a:schemeClr val="dk1"/>
              </a:solidFill>
              <a:latin typeface="Arial"/>
              <a:ea typeface="Arial"/>
              <a:cs typeface="Arial"/>
              <a:sym typeface="Arial"/>
            </a:endParaRPr>
          </a:p>
        </p:txBody>
      </p:sp>
      <p:sp>
        <p:nvSpPr>
          <p:cNvPr id="354" name="Google Shape;354;p16"/>
          <p:cNvSpPr txBox="1"/>
          <p:nvPr/>
        </p:nvSpPr>
        <p:spPr>
          <a:xfrm>
            <a:off x="1553964" y="5818094"/>
            <a:ext cx="108166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16</a:t>
            </a:r>
            <a:endParaRPr/>
          </a:p>
        </p:txBody>
      </p:sp>
      <p:sp>
        <p:nvSpPr>
          <p:cNvPr id="355" name="Google Shape;355;p16"/>
          <p:cNvSpPr txBox="1"/>
          <p:nvPr/>
        </p:nvSpPr>
        <p:spPr>
          <a:xfrm>
            <a:off x="2384612" y="5593976"/>
            <a:ext cx="597049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17"/>
          <p:cNvSpPr txBox="1"/>
          <p:nvPr/>
        </p:nvSpPr>
        <p:spPr>
          <a:xfrm>
            <a:off x="0" y="0"/>
            <a:ext cx="6345382" cy="104644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3200">
                <a:solidFill>
                  <a:schemeClr val="dk1"/>
                </a:solidFill>
                <a:latin typeface="Arial"/>
                <a:ea typeface="Arial"/>
                <a:cs typeface="Arial"/>
                <a:sym typeface="Arial"/>
              </a:rPr>
              <a:t>TIZIM TURLARI</a:t>
            </a:r>
            <a:endParaRPr b="1" sz="32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362" name="Google Shape;362;p17"/>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363" name="Google Shape;363;p17"/>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64" name="Google Shape;364;p17"/>
          <p:cNvSpPr/>
          <p:nvPr/>
        </p:nvSpPr>
        <p:spPr>
          <a:xfrm>
            <a:off x="2709248" y="1483979"/>
            <a:ext cx="3156479" cy="469679"/>
          </a:xfrm>
          <a:prstGeom prst="roundRect">
            <a:avLst>
              <a:gd fmla="val 16667" name="adj"/>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Arial"/>
                <a:ea typeface="Arial"/>
                <a:cs typeface="Arial"/>
                <a:sym typeface="Arial"/>
              </a:rPr>
              <a:t>TIZIMLAR</a:t>
            </a:r>
            <a:endParaRPr/>
          </a:p>
        </p:txBody>
      </p:sp>
      <p:cxnSp>
        <p:nvCxnSpPr>
          <p:cNvPr id="365" name="Google Shape;365;p17"/>
          <p:cNvCxnSpPr>
            <a:stCxn id="364" idx="2"/>
          </p:cNvCxnSpPr>
          <p:nvPr/>
        </p:nvCxnSpPr>
        <p:spPr>
          <a:xfrm>
            <a:off x="4287488" y="1953658"/>
            <a:ext cx="0" cy="1839900"/>
          </a:xfrm>
          <a:prstGeom prst="straightConnector1">
            <a:avLst/>
          </a:prstGeom>
          <a:noFill/>
          <a:ln cap="flat" cmpd="sng" w="19050">
            <a:solidFill>
              <a:schemeClr val="dk1"/>
            </a:solidFill>
            <a:prstDash val="solid"/>
            <a:miter lim="800000"/>
            <a:headEnd len="sm" w="sm" type="none"/>
            <a:tailEnd len="sm" w="sm" type="none"/>
          </a:ln>
        </p:spPr>
      </p:cxnSp>
      <p:sp>
        <p:nvSpPr>
          <p:cNvPr id="366" name="Google Shape;366;p17"/>
          <p:cNvSpPr/>
          <p:nvPr/>
        </p:nvSpPr>
        <p:spPr>
          <a:xfrm>
            <a:off x="1408984" y="2182879"/>
            <a:ext cx="2507967" cy="469679"/>
          </a:xfrm>
          <a:prstGeom prst="roundRect">
            <a:avLst>
              <a:gd fmla="val 16667" name="adj"/>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Texnik</a:t>
            </a:r>
            <a:endParaRPr sz="2800">
              <a:solidFill>
                <a:schemeClr val="dk1"/>
              </a:solidFill>
              <a:latin typeface="Arial"/>
              <a:ea typeface="Arial"/>
              <a:cs typeface="Arial"/>
              <a:sym typeface="Arial"/>
            </a:endParaRPr>
          </a:p>
        </p:txBody>
      </p:sp>
      <p:sp>
        <p:nvSpPr>
          <p:cNvPr id="367" name="Google Shape;367;p17"/>
          <p:cNvSpPr/>
          <p:nvPr/>
        </p:nvSpPr>
        <p:spPr>
          <a:xfrm>
            <a:off x="4580895" y="2182878"/>
            <a:ext cx="2507967" cy="469679"/>
          </a:xfrm>
          <a:prstGeom prst="roundRect">
            <a:avLst>
              <a:gd fmla="val 16667" name="adj"/>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Matematik</a:t>
            </a:r>
            <a:endParaRPr sz="2800">
              <a:solidFill>
                <a:schemeClr val="dk1"/>
              </a:solidFill>
              <a:latin typeface="Arial"/>
              <a:ea typeface="Arial"/>
              <a:cs typeface="Arial"/>
              <a:sym typeface="Arial"/>
            </a:endParaRPr>
          </a:p>
        </p:txBody>
      </p:sp>
      <p:sp>
        <p:nvSpPr>
          <p:cNvPr id="368" name="Google Shape;368;p17"/>
          <p:cNvSpPr/>
          <p:nvPr/>
        </p:nvSpPr>
        <p:spPr>
          <a:xfrm>
            <a:off x="1408983" y="2843015"/>
            <a:ext cx="2507967" cy="469679"/>
          </a:xfrm>
          <a:prstGeom prst="roundRect">
            <a:avLst>
              <a:gd fmla="val 16667" name="adj"/>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Jismoniy</a:t>
            </a:r>
            <a:endParaRPr sz="2800">
              <a:solidFill>
                <a:schemeClr val="dk1"/>
              </a:solidFill>
              <a:latin typeface="Arial"/>
              <a:ea typeface="Arial"/>
              <a:cs typeface="Arial"/>
              <a:sym typeface="Arial"/>
            </a:endParaRPr>
          </a:p>
        </p:txBody>
      </p:sp>
      <p:sp>
        <p:nvSpPr>
          <p:cNvPr id="369" name="Google Shape;369;p17"/>
          <p:cNvSpPr/>
          <p:nvPr/>
        </p:nvSpPr>
        <p:spPr>
          <a:xfrm>
            <a:off x="4580895" y="2843014"/>
            <a:ext cx="2507967" cy="469679"/>
          </a:xfrm>
          <a:prstGeom prst="roundRect">
            <a:avLst>
              <a:gd fmla="val 16667" name="adj"/>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Tashkiliy</a:t>
            </a:r>
            <a:endParaRPr sz="2800">
              <a:solidFill>
                <a:schemeClr val="dk1"/>
              </a:solidFill>
              <a:latin typeface="Arial"/>
              <a:ea typeface="Arial"/>
              <a:cs typeface="Arial"/>
              <a:sym typeface="Arial"/>
            </a:endParaRPr>
          </a:p>
        </p:txBody>
      </p:sp>
      <p:sp>
        <p:nvSpPr>
          <p:cNvPr id="370" name="Google Shape;370;p17"/>
          <p:cNvSpPr/>
          <p:nvPr/>
        </p:nvSpPr>
        <p:spPr>
          <a:xfrm>
            <a:off x="1408982" y="3545111"/>
            <a:ext cx="2507967" cy="469679"/>
          </a:xfrm>
          <a:prstGeom prst="roundRect">
            <a:avLst>
              <a:gd fmla="val 16667" name="adj"/>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Ijtimoiy</a:t>
            </a:r>
            <a:endParaRPr sz="2800">
              <a:solidFill>
                <a:schemeClr val="dk1"/>
              </a:solidFill>
              <a:latin typeface="Arial"/>
              <a:ea typeface="Arial"/>
              <a:cs typeface="Arial"/>
              <a:sym typeface="Arial"/>
            </a:endParaRPr>
          </a:p>
        </p:txBody>
      </p:sp>
      <p:sp>
        <p:nvSpPr>
          <p:cNvPr id="371" name="Google Shape;371;p17"/>
          <p:cNvSpPr/>
          <p:nvPr/>
        </p:nvSpPr>
        <p:spPr>
          <a:xfrm>
            <a:off x="4580894" y="3581248"/>
            <a:ext cx="2507967" cy="469679"/>
          </a:xfrm>
          <a:prstGeom prst="roundRect">
            <a:avLst>
              <a:gd fmla="val 16667" name="adj"/>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Iqtisodiy</a:t>
            </a:r>
            <a:endParaRPr sz="2800">
              <a:solidFill>
                <a:schemeClr val="dk1"/>
              </a:solidFill>
              <a:latin typeface="Arial"/>
              <a:ea typeface="Arial"/>
              <a:cs typeface="Arial"/>
              <a:sym typeface="Arial"/>
            </a:endParaRPr>
          </a:p>
        </p:txBody>
      </p:sp>
      <p:cxnSp>
        <p:nvCxnSpPr>
          <p:cNvPr id="372" name="Google Shape;372;p17"/>
          <p:cNvCxnSpPr>
            <a:stCxn id="366" idx="3"/>
            <a:endCxn id="367" idx="1"/>
          </p:cNvCxnSpPr>
          <p:nvPr/>
        </p:nvCxnSpPr>
        <p:spPr>
          <a:xfrm>
            <a:off x="3916951" y="2417719"/>
            <a:ext cx="663900" cy="0"/>
          </a:xfrm>
          <a:prstGeom prst="straightConnector1">
            <a:avLst/>
          </a:prstGeom>
          <a:noFill/>
          <a:ln cap="flat" cmpd="sng" w="19050">
            <a:solidFill>
              <a:schemeClr val="dk1"/>
            </a:solidFill>
            <a:prstDash val="solid"/>
            <a:miter lim="800000"/>
            <a:headEnd len="sm" w="sm" type="none"/>
            <a:tailEnd len="sm" w="sm" type="none"/>
          </a:ln>
        </p:spPr>
      </p:cxnSp>
      <p:cxnSp>
        <p:nvCxnSpPr>
          <p:cNvPr id="373" name="Google Shape;373;p17"/>
          <p:cNvCxnSpPr>
            <a:stCxn id="368" idx="3"/>
            <a:endCxn id="369" idx="1"/>
          </p:cNvCxnSpPr>
          <p:nvPr/>
        </p:nvCxnSpPr>
        <p:spPr>
          <a:xfrm>
            <a:off x="3916950" y="3077855"/>
            <a:ext cx="663900" cy="0"/>
          </a:xfrm>
          <a:prstGeom prst="straightConnector1">
            <a:avLst/>
          </a:prstGeom>
          <a:noFill/>
          <a:ln cap="flat" cmpd="sng" w="19050">
            <a:solidFill>
              <a:schemeClr val="dk1"/>
            </a:solidFill>
            <a:prstDash val="solid"/>
            <a:miter lim="800000"/>
            <a:headEnd len="sm" w="sm" type="none"/>
            <a:tailEnd len="sm" w="sm" type="none"/>
          </a:ln>
        </p:spPr>
      </p:cxnSp>
      <p:cxnSp>
        <p:nvCxnSpPr>
          <p:cNvPr id="374" name="Google Shape;374;p17"/>
          <p:cNvCxnSpPr>
            <a:stCxn id="370" idx="3"/>
          </p:cNvCxnSpPr>
          <p:nvPr/>
        </p:nvCxnSpPr>
        <p:spPr>
          <a:xfrm>
            <a:off x="3916949" y="3779951"/>
            <a:ext cx="663900" cy="0"/>
          </a:xfrm>
          <a:prstGeom prst="straightConnector1">
            <a:avLst/>
          </a:prstGeom>
          <a:noFill/>
          <a:ln cap="flat" cmpd="sng" w="19050">
            <a:solidFill>
              <a:schemeClr val="dk1"/>
            </a:solidFill>
            <a:prstDash val="solid"/>
            <a:miter lim="800000"/>
            <a:headEnd len="sm" w="sm" type="none"/>
            <a:tailEnd len="sm" w="sm" type="none"/>
          </a:ln>
        </p:spPr>
      </p:cxnSp>
      <p:sp>
        <p:nvSpPr>
          <p:cNvPr id="375" name="Google Shape;375;p17"/>
          <p:cNvSpPr txBox="1"/>
          <p:nvPr/>
        </p:nvSpPr>
        <p:spPr>
          <a:xfrm>
            <a:off x="1120588" y="5728447"/>
            <a:ext cx="104887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17</a:t>
            </a:r>
            <a:endParaRPr/>
          </a:p>
        </p:txBody>
      </p:sp>
      <p:sp>
        <p:nvSpPr>
          <p:cNvPr id="376" name="Google Shape;376;p17"/>
          <p:cNvSpPr txBox="1"/>
          <p:nvPr/>
        </p:nvSpPr>
        <p:spPr>
          <a:xfrm>
            <a:off x="2026024" y="5450541"/>
            <a:ext cx="601531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18"/>
          <p:cNvSpPr txBox="1"/>
          <p:nvPr/>
        </p:nvSpPr>
        <p:spPr>
          <a:xfrm>
            <a:off x="0" y="0"/>
            <a:ext cx="6345382"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3200">
                <a:solidFill>
                  <a:srgbClr val="202124"/>
                </a:solidFill>
                <a:latin typeface="Arial"/>
                <a:ea typeface="Arial"/>
                <a:cs typeface="Arial"/>
                <a:sym typeface="Arial"/>
              </a:rPr>
              <a:t>TIZIMLAR</a:t>
            </a:r>
            <a:endParaRPr/>
          </a:p>
          <a:p>
            <a:pPr indent="0" lvl="0" marL="0" marR="0" rtl="0" algn="r">
              <a:spcBef>
                <a:spcPts val="0"/>
              </a:spcBef>
              <a:spcAft>
                <a:spcPts val="0"/>
              </a:spcAft>
              <a:buNone/>
            </a:pPr>
            <a:r>
              <a:t/>
            </a:r>
            <a:endParaRPr sz="1200">
              <a:solidFill>
                <a:srgbClr val="202124"/>
              </a:solidFill>
              <a:latin typeface="Arial"/>
              <a:ea typeface="Arial"/>
              <a:cs typeface="Arial"/>
              <a:sym typeface="Arial"/>
            </a:endParaRPr>
          </a:p>
        </p:txBody>
      </p:sp>
      <p:sp>
        <p:nvSpPr>
          <p:cNvPr id="383" name="Google Shape;383;p18"/>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384" name="Google Shape;384;p18"/>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85" name="Google Shape;385;p18"/>
          <p:cNvSpPr txBox="1"/>
          <p:nvPr/>
        </p:nvSpPr>
        <p:spPr>
          <a:xfrm>
            <a:off x="1338221" y="1227693"/>
            <a:ext cx="2483222"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u="sng">
                <a:solidFill>
                  <a:schemeClr val="accent6"/>
                </a:solidFill>
                <a:latin typeface="Arial"/>
                <a:ea typeface="Arial"/>
                <a:cs typeface="Arial"/>
                <a:sym typeface="Arial"/>
              </a:rPr>
              <a:t>Toifalar:</a:t>
            </a:r>
            <a:endParaRPr/>
          </a:p>
          <a:p>
            <a:pPr indent="-285750" lvl="0" marL="28575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Elementlar</a:t>
            </a:r>
            <a:endParaRPr sz="28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Munosabat</a:t>
            </a:r>
            <a:endParaRPr sz="28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Xususiyatlar</a:t>
            </a:r>
            <a:endParaRPr sz="2800">
              <a:solidFill>
                <a:schemeClr val="dk1"/>
              </a:solidFill>
              <a:latin typeface="Arial"/>
              <a:ea typeface="Arial"/>
              <a:cs typeface="Arial"/>
              <a:sym typeface="Arial"/>
            </a:endParaRPr>
          </a:p>
        </p:txBody>
      </p:sp>
      <p:sp>
        <p:nvSpPr>
          <p:cNvPr id="386" name="Google Shape;386;p18"/>
          <p:cNvSpPr/>
          <p:nvPr/>
        </p:nvSpPr>
        <p:spPr>
          <a:xfrm>
            <a:off x="4369344" y="1880759"/>
            <a:ext cx="978408" cy="484632"/>
          </a:xfrm>
          <a:prstGeom prst="rightArrow">
            <a:avLst>
              <a:gd fmla="val 50000" name="adj1"/>
              <a:gd fmla="val 50000" name="adj2"/>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87" name="Google Shape;387;p18"/>
          <p:cNvSpPr txBox="1"/>
          <p:nvPr/>
        </p:nvSpPr>
        <p:spPr>
          <a:xfrm>
            <a:off x="5997389" y="1245624"/>
            <a:ext cx="2646592"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u="sng">
                <a:solidFill>
                  <a:schemeClr val="accent6"/>
                </a:solidFill>
                <a:latin typeface="Arial"/>
                <a:ea typeface="Arial"/>
                <a:cs typeface="Arial"/>
                <a:sym typeface="Arial"/>
              </a:rPr>
              <a:t>Tizim toifalari:</a:t>
            </a:r>
            <a:endParaRPr/>
          </a:p>
          <a:p>
            <a:pPr indent="-342900" lvl="0" marL="34290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Tuzilishi</a:t>
            </a:r>
            <a:endParaRPr sz="2800">
              <a:solidFill>
                <a:schemeClr val="dk1"/>
              </a:solidFill>
              <a:latin typeface="Arial"/>
              <a:ea typeface="Arial"/>
              <a:cs typeface="Arial"/>
              <a:sym typeface="Arial"/>
            </a:endParaRPr>
          </a:p>
          <a:p>
            <a:pPr indent="-342900" lvl="0" marL="34290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Tayinlash</a:t>
            </a:r>
            <a:endParaRPr sz="2800">
              <a:solidFill>
                <a:schemeClr val="dk1"/>
              </a:solidFill>
              <a:latin typeface="Arial"/>
              <a:ea typeface="Arial"/>
              <a:cs typeface="Arial"/>
              <a:sym typeface="Arial"/>
            </a:endParaRPr>
          </a:p>
          <a:p>
            <a:pPr indent="-342900" lvl="0" marL="34290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Sifat</a:t>
            </a:r>
            <a:endParaRPr/>
          </a:p>
        </p:txBody>
      </p:sp>
      <p:sp>
        <p:nvSpPr>
          <p:cNvPr id="388" name="Google Shape;388;p18"/>
          <p:cNvSpPr txBox="1"/>
          <p:nvPr/>
        </p:nvSpPr>
        <p:spPr>
          <a:xfrm>
            <a:off x="932329" y="6248591"/>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18</a:t>
            </a:r>
            <a:endParaRPr/>
          </a:p>
        </p:txBody>
      </p:sp>
      <p:pic>
        <p:nvPicPr>
          <p:cNvPr id="389" name="Google Shape;389;p18"/>
          <p:cNvPicPr preferRelativeResize="0"/>
          <p:nvPr/>
        </p:nvPicPr>
        <p:blipFill rotWithShape="1">
          <a:blip r:embed="rId3">
            <a:alphaModFix/>
          </a:blip>
          <a:srcRect b="0" l="0" r="0" t="0"/>
          <a:stretch/>
        </p:blipFill>
        <p:spPr>
          <a:xfrm>
            <a:off x="2579832" y="3081562"/>
            <a:ext cx="3806840" cy="2845172"/>
          </a:xfrm>
          <a:prstGeom prst="rect">
            <a:avLst/>
          </a:prstGeom>
          <a:noFill/>
          <a:ln>
            <a:noFill/>
          </a:ln>
        </p:spPr>
      </p:pic>
      <p:sp>
        <p:nvSpPr>
          <p:cNvPr id="390" name="Google Shape;390;p18"/>
          <p:cNvSpPr txBox="1"/>
          <p:nvPr/>
        </p:nvSpPr>
        <p:spPr>
          <a:xfrm>
            <a:off x="2295134" y="6131859"/>
            <a:ext cx="602411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19"/>
          <p:cNvSpPr txBox="1"/>
          <p:nvPr/>
        </p:nvSpPr>
        <p:spPr>
          <a:xfrm>
            <a:off x="0" y="0"/>
            <a:ext cx="6345382" cy="892552"/>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2400">
              <a:solidFill>
                <a:srgbClr val="202124"/>
              </a:solidFill>
              <a:latin typeface="Arial"/>
              <a:ea typeface="Arial"/>
              <a:cs typeface="Arial"/>
              <a:sym typeface="Arial"/>
            </a:endParaRPr>
          </a:p>
          <a:p>
            <a:pPr indent="0" lvl="0" marL="0" marR="0" rtl="0" algn="r">
              <a:spcBef>
                <a:spcPts val="0"/>
              </a:spcBef>
              <a:spcAft>
                <a:spcPts val="0"/>
              </a:spcAft>
              <a:buNone/>
            </a:pPr>
            <a:r>
              <a:rPr lang="en-US" sz="2800">
                <a:solidFill>
                  <a:srgbClr val="202124"/>
                </a:solidFill>
                <a:latin typeface="Arial"/>
                <a:ea typeface="Arial"/>
                <a:cs typeface="Arial"/>
                <a:sym typeface="Arial"/>
              </a:rPr>
              <a:t>MASSHTAB MODELLASH</a:t>
            </a:r>
            <a:endParaRPr/>
          </a:p>
        </p:txBody>
      </p:sp>
      <p:sp>
        <p:nvSpPr>
          <p:cNvPr id="397" name="Google Shape;397;p19"/>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398" name="Google Shape;398;p19"/>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399" name="Google Shape;399;p19"/>
          <p:cNvSpPr txBox="1"/>
          <p:nvPr/>
        </p:nvSpPr>
        <p:spPr>
          <a:xfrm>
            <a:off x="1057835" y="5862918"/>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19</a:t>
            </a:r>
            <a:endParaRPr b="1" sz="3600">
              <a:solidFill>
                <a:schemeClr val="dk1"/>
              </a:solidFill>
              <a:latin typeface="Arial"/>
              <a:ea typeface="Arial"/>
              <a:cs typeface="Arial"/>
              <a:sym typeface="Arial"/>
            </a:endParaRPr>
          </a:p>
        </p:txBody>
      </p:sp>
      <p:sp>
        <p:nvSpPr>
          <p:cNvPr id="400" name="Google Shape;400;p19"/>
          <p:cNvSpPr txBox="1"/>
          <p:nvPr/>
        </p:nvSpPr>
        <p:spPr>
          <a:xfrm>
            <a:off x="1057834" y="923104"/>
            <a:ext cx="6759390" cy="480131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200">
                <a:solidFill>
                  <a:schemeClr val="dk1"/>
                </a:solidFill>
                <a:latin typeface="Arial"/>
                <a:ea typeface="Arial"/>
                <a:cs typeface="Arial"/>
                <a:sym typeface="Arial"/>
              </a:rPr>
              <a:t>Ob'ektning xatti-harakatlarini sifat yoki miqdoriy        o'rganish uchun uning modeli tadqiqotlar olib            borilgan pasayish yoki kattalashtirish miqyosida                    ishlab chiqariladi.</a:t>
            </a:r>
            <a:endParaRPr/>
          </a:p>
          <a:p>
            <a:pPr indent="0" lvl="0" marL="0" marR="0" rtl="0" algn="just">
              <a:spcBef>
                <a:spcPts val="1200"/>
              </a:spcBef>
              <a:spcAft>
                <a:spcPts val="0"/>
              </a:spcAft>
              <a:buNone/>
            </a:pPr>
            <a:r>
              <a:rPr lang="en-US" sz="2200">
                <a:solidFill>
                  <a:schemeClr val="dk1"/>
                </a:solidFill>
                <a:latin typeface="Arial"/>
                <a:ea typeface="Arial"/>
                <a:cs typeface="Arial"/>
                <a:sym typeface="Arial"/>
              </a:rPr>
              <a:t> Masalan, gidrotexnik to'g'onning o'rganayotganda, modelga o'tishda uning o'lchamlari chiziqli ravishda  kamayadi, ammo tushayotgan suvning massasi                kubida kamayadi. Tegishli natijalarga erishish uchun aniqlovchi parametr bo'yicha modellashtirish                      qoidalarini belgilaydigan o'xshashlik mezonlarini              ishlab chiqish zarurati tug'iladi.     </a:t>
            </a:r>
            <a:endParaRPr/>
          </a:p>
          <a:p>
            <a:pPr indent="0" lvl="0" marL="0" marR="0" rtl="0" algn="just">
              <a:spcBef>
                <a:spcPts val="1200"/>
              </a:spcBef>
              <a:spcAft>
                <a:spcPts val="0"/>
              </a:spcAft>
              <a:buNone/>
            </a:pPr>
            <a:r>
              <a:rPr lang="en-US" sz="2200">
                <a:solidFill>
                  <a:schemeClr val="dk1"/>
                </a:solidFill>
                <a:latin typeface="Arial"/>
                <a:ea typeface="Arial"/>
                <a:cs typeface="Arial"/>
                <a:sym typeface="Arial"/>
              </a:rPr>
              <a:t>Ushbu turdagi modellashtirish boshqachaso'z bilan             jismoniy modellashtirish deb ataladi.</a:t>
            </a:r>
            <a:endParaRPr sz="2200">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20"/>
          <p:cNvSpPr txBox="1"/>
          <p:nvPr/>
        </p:nvSpPr>
        <p:spPr>
          <a:xfrm>
            <a:off x="0" y="0"/>
            <a:ext cx="6345382" cy="954107"/>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rgbClr val="202124"/>
                </a:solidFill>
                <a:latin typeface="Arial"/>
                <a:ea typeface="Arial"/>
                <a:cs typeface="Arial"/>
                <a:sym typeface="Arial"/>
              </a:rPr>
              <a:t>Modellardan maqsadar</a:t>
            </a:r>
            <a:endParaRPr b="1" sz="2800">
              <a:solidFill>
                <a:srgbClr val="202124"/>
              </a:solidFill>
              <a:latin typeface="Arial"/>
              <a:ea typeface="Arial"/>
              <a:cs typeface="Arial"/>
              <a:sym typeface="Arial"/>
            </a:endParaRPr>
          </a:p>
          <a:p>
            <a:pPr indent="0" lvl="0" marL="0" marR="0" rtl="0" algn="r">
              <a:spcBef>
                <a:spcPts val="0"/>
              </a:spcBef>
              <a:spcAft>
                <a:spcPts val="0"/>
              </a:spcAft>
              <a:buNone/>
            </a:pPr>
            <a:r>
              <a:rPr b="1" lang="en-US" sz="1400">
                <a:solidFill>
                  <a:srgbClr val="202124"/>
                </a:solidFill>
                <a:latin typeface="Arial"/>
                <a:ea typeface="Arial"/>
                <a:cs typeface="Arial"/>
                <a:sym typeface="Arial"/>
              </a:rPr>
              <a:t> </a:t>
            </a:r>
            <a:endParaRPr/>
          </a:p>
        </p:txBody>
      </p:sp>
      <p:sp>
        <p:nvSpPr>
          <p:cNvPr id="407" name="Google Shape;407;p20"/>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408" name="Google Shape;408;p20"/>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409" name="Google Shape;409;p20"/>
          <p:cNvSpPr txBox="1"/>
          <p:nvPr/>
        </p:nvSpPr>
        <p:spPr>
          <a:xfrm>
            <a:off x="1057835" y="5862918"/>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20</a:t>
            </a:r>
            <a:endParaRPr b="1" sz="3600">
              <a:solidFill>
                <a:schemeClr val="dk1"/>
              </a:solidFill>
              <a:latin typeface="Arial"/>
              <a:ea typeface="Arial"/>
              <a:cs typeface="Arial"/>
              <a:sym typeface="Arial"/>
            </a:endParaRPr>
          </a:p>
        </p:txBody>
      </p:sp>
      <p:sp>
        <p:nvSpPr>
          <p:cNvPr id="410" name="Google Shape;410;p20"/>
          <p:cNvSpPr txBox="1"/>
          <p:nvPr/>
        </p:nvSpPr>
        <p:spPr>
          <a:xfrm>
            <a:off x="1459148" y="1311079"/>
            <a:ext cx="6128426" cy="523220"/>
          </a:xfrm>
          <a:prstGeom prst="rect">
            <a:avLst/>
          </a:prstGeom>
          <a:noFill/>
          <a:ln cap="flat" cmpd="sng" w="317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Modellar </a:t>
            </a:r>
            <a:endParaRPr sz="2800">
              <a:solidFill>
                <a:schemeClr val="dk1"/>
              </a:solidFill>
              <a:latin typeface="Arial"/>
              <a:ea typeface="Arial"/>
              <a:cs typeface="Arial"/>
              <a:sym typeface="Arial"/>
            </a:endParaRPr>
          </a:p>
        </p:txBody>
      </p:sp>
      <p:sp>
        <p:nvSpPr>
          <p:cNvPr id="411" name="Google Shape;411;p20"/>
          <p:cNvSpPr txBox="1"/>
          <p:nvPr/>
        </p:nvSpPr>
        <p:spPr>
          <a:xfrm>
            <a:off x="1057835" y="2159741"/>
            <a:ext cx="1160071" cy="523220"/>
          </a:xfrm>
          <a:prstGeom prst="rect">
            <a:avLst/>
          </a:prstGeom>
          <a:noFill/>
          <a:ln cap="flat" cmpd="sng" w="317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O’quv </a:t>
            </a:r>
            <a:endParaRPr sz="2800">
              <a:solidFill>
                <a:schemeClr val="dk1"/>
              </a:solidFill>
              <a:latin typeface="Arial"/>
              <a:ea typeface="Arial"/>
              <a:cs typeface="Arial"/>
              <a:sym typeface="Arial"/>
            </a:endParaRPr>
          </a:p>
        </p:txBody>
      </p:sp>
      <p:sp>
        <p:nvSpPr>
          <p:cNvPr id="412" name="Google Shape;412;p20"/>
          <p:cNvSpPr txBox="1"/>
          <p:nvPr/>
        </p:nvSpPr>
        <p:spPr>
          <a:xfrm>
            <a:off x="2366121" y="2157868"/>
            <a:ext cx="1374079" cy="523220"/>
          </a:xfrm>
          <a:prstGeom prst="rect">
            <a:avLst/>
          </a:prstGeom>
          <a:noFill/>
          <a:ln cap="flat" cmpd="sng" w="317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Tajriba</a:t>
            </a:r>
            <a:endParaRPr sz="2800">
              <a:solidFill>
                <a:schemeClr val="dk1"/>
              </a:solidFill>
              <a:latin typeface="Arial"/>
              <a:ea typeface="Arial"/>
              <a:cs typeface="Arial"/>
              <a:sym typeface="Arial"/>
            </a:endParaRPr>
          </a:p>
        </p:txBody>
      </p:sp>
      <p:sp>
        <p:nvSpPr>
          <p:cNvPr id="413" name="Google Shape;413;p20"/>
          <p:cNvSpPr txBox="1"/>
          <p:nvPr/>
        </p:nvSpPr>
        <p:spPr>
          <a:xfrm>
            <a:off x="3889739" y="2176375"/>
            <a:ext cx="1374079" cy="523220"/>
          </a:xfrm>
          <a:prstGeom prst="rect">
            <a:avLst/>
          </a:prstGeom>
          <a:noFill/>
          <a:ln cap="flat" cmpd="sng" w="317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Ilmiy</a:t>
            </a:r>
            <a:endParaRPr sz="2800">
              <a:solidFill>
                <a:schemeClr val="dk1"/>
              </a:solidFill>
              <a:latin typeface="Arial"/>
              <a:ea typeface="Arial"/>
              <a:cs typeface="Arial"/>
              <a:sym typeface="Arial"/>
            </a:endParaRPr>
          </a:p>
        </p:txBody>
      </p:sp>
      <p:sp>
        <p:nvSpPr>
          <p:cNvPr id="414" name="Google Shape;414;p20"/>
          <p:cNvSpPr txBox="1"/>
          <p:nvPr/>
        </p:nvSpPr>
        <p:spPr>
          <a:xfrm>
            <a:off x="5412033" y="2191271"/>
            <a:ext cx="1374079" cy="523220"/>
          </a:xfrm>
          <a:prstGeom prst="rect">
            <a:avLst/>
          </a:prstGeom>
          <a:noFill/>
          <a:ln cap="flat" cmpd="sng" w="317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O’yin</a:t>
            </a:r>
            <a:endParaRPr sz="2800">
              <a:solidFill>
                <a:schemeClr val="dk1"/>
              </a:solidFill>
              <a:latin typeface="Arial"/>
              <a:ea typeface="Arial"/>
              <a:cs typeface="Arial"/>
              <a:sym typeface="Arial"/>
            </a:endParaRPr>
          </a:p>
        </p:txBody>
      </p:sp>
      <p:sp>
        <p:nvSpPr>
          <p:cNvPr id="415" name="Google Shape;415;p20"/>
          <p:cNvSpPr txBox="1"/>
          <p:nvPr/>
        </p:nvSpPr>
        <p:spPr>
          <a:xfrm>
            <a:off x="6934327" y="2204034"/>
            <a:ext cx="2063758" cy="523220"/>
          </a:xfrm>
          <a:prstGeom prst="rect">
            <a:avLst/>
          </a:prstGeom>
          <a:noFill/>
          <a:ln cap="flat" cmpd="sng" w="31750">
            <a:solidFill>
              <a:srgbClr val="1E4E7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Arial"/>
                <a:ea typeface="Arial"/>
                <a:cs typeface="Arial"/>
                <a:sym typeface="Arial"/>
              </a:rPr>
              <a:t>Imitatsiyon</a:t>
            </a:r>
            <a:endParaRPr sz="2800">
              <a:solidFill>
                <a:schemeClr val="dk1"/>
              </a:solidFill>
              <a:latin typeface="Arial"/>
              <a:ea typeface="Arial"/>
              <a:cs typeface="Arial"/>
              <a:sym typeface="Arial"/>
            </a:endParaRPr>
          </a:p>
        </p:txBody>
      </p:sp>
      <p:sp>
        <p:nvSpPr>
          <p:cNvPr id="416" name="Google Shape;416;p20"/>
          <p:cNvSpPr txBox="1"/>
          <p:nvPr/>
        </p:nvSpPr>
        <p:spPr>
          <a:xfrm>
            <a:off x="1057834" y="2912196"/>
            <a:ext cx="1237300" cy="1323439"/>
          </a:xfrm>
          <a:prstGeom prst="rect">
            <a:avLst/>
          </a:prstGeom>
          <a:noFill/>
          <a:ln cap="flat" cmpd="sng" w="190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Globus,  trenajer o’quv              dasturlar</a:t>
            </a:r>
            <a:endParaRPr sz="2000">
              <a:solidFill>
                <a:schemeClr val="dk1"/>
              </a:solidFill>
              <a:latin typeface="Malgun Gothic"/>
              <a:ea typeface="Malgun Gothic"/>
              <a:cs typeface="Malgun Gothic"/>
              <a:sym typeface="Malgun Gothic"/>
            </a:endParaRPr>
          </a:p>
        </p:txBody>
      </p:sp>
      <p:sp>
        <p:nvSpPr>
          <p:cNvPr id="417" name="Google Shape;417;p20"/>
          <p:cNvSpPr txBox="1"/>
          <p:nvPr/>
        </p:nvSpPr>
        <p:spPr>
          <a:xfrm>
            <a:off x="2434510" y="2907372"/>
            <a:ext cx="1305690" cy="1323439"/>
          </a:xfrm>
          <a:prstGeom prst="rect">
            <a:avLst/>
          </a:prstGeom>
          <a:noFill/>
          <a:ln cap="flat" cmpd="sng" w="190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Aerodinamik truba</a:t>
            </a:r>
            <a:endParaRPr sz="2000">
              <a:solidFill>
                <a:schemeClr val="dk1"/>
              </a:solidFill>
              <a:latin typeface="Malgun Gothic"/>
              <a:ea typeface="Malgun Gothic"/>
              <a:cs typeface="Malgun Gothic"/>
              <a:sym typeface="Malgun Gothic"/>
            </a:endParaRPr>
          </a:p>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Kichik   modellar</a:t>
            </a:r>
            <a:endParaRPr sz="2000">
              <a:solidFill>
                <a:schemeClr val="dk1"/>
              </a:solidFill>
              <a:latin typeface="Malgun Gothic"/>
              <a:ea typeface="Malgun Gothic"/>
              <a:cs typeface="Malgun Gothic"/>
              <a:sym typeface="Malgun Gothic"/>
            </a:endParaRPr>
          </a:p>
        </p:txBody>
      </p:sp>
      <p:sp>
        <p:nvSpPr>
          <p:cNvPr id="418" name="Google Shape;418;p20"/>
          <p:cNvSpPr txBox="1"/>
          <p:nvPr/>
        </p:nvSpPr>
        <p:spPr>
          <a:xfrm>
            <a:off x="3889738" y="2907371"/>
            <a:ext cx="1374079" cy="1323439"/>
          </a:xfrm>
          <a:prstGeom prst="rect">
            <a:avLst/>
          </a:prstGeom>
          <a:noFill/>
          <a:ln cap="flat" cmpd="sng" w="190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Turli  </a:t>
            </a:r>
            <a:endParaRPr/>
          </a:p>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hil            stendlar  TV</a:t>
            </a:r>
            <a:endParaRPr sz="2000">
              <a:solidFill>
                <a:schemeClr val="dk1"/>
              </a:solidFill>
              <a:latin typeface="Malgun Gothic"/>
              <a:ea typeface="Malgun Gothic"/>
              <a:cs typeface="Malgun Gothic"/>
              <a:sym typeface="Malgun Gothic"/>
            </a:endParaRPr>
          </a:p>
        </p:txBody>
      </p:sp>
      <p:sp>
        <p:nvSpPr>
          <p:cNvPr id="419" name="Google Shape;419;p20"/>
          <p:cNvSpPr txBox="1"/>
          <p:nvPr/>
        </p:nvSpPr>
        <p:spPr>
          <a:xfrm>
            <a:off x="5412033" y="2914621"/>
            <a:ext cx="1374079" cy="1323439"/>
          </a:xfrm>
          <a:prstGeom prst="rect">
            <a:avLst/>
          </a:prstGeom>
          <a:noFill/>
          <a:ln cap="flat" cmpd="sng" w="190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Biznes</a:t>
            </a:r>
            <a:endParaRPr sz="2000">
              <a:solidFill>
                <a:schemeClr val="dk1"/>
              </a:solidFill>
              <a:latin typeface="Malgun Gothic"/>
              <a:ea typeface="Malgun Gothic"/>
              <a:cs typeface="Malgun Gothic"/>
              <a:sym typeface="Malgun Gothic"/>
            </a:endParaRPr>
          </a:p>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Harbiy</a:t>
            </a:r>
            <a:endParaRPr sz="2000">
              <a:solidFill>
                <a:schemeClr val="dk1"/>
              </a:solidFill>
              <a:latin typeface="Malgun Gothic"/>
              <a:ea typeface="Malgun Gothic"/>
              <a:cs typeface="Malgun Gothic"/>
              <a:sym typeface="Malgun Gothic"/>
            </a:endParaRPr>
          </a:p>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Ta’lim   </a:t>
            </a:r>
            <a:endParaRPr sz="2000">
              <a:solidFill>
                <a:schemeClr val="dk1"/>
              </a:solidFill>
              <a:latin typeface="Malgun Gothic"/>
              <a:ea typeface="Malgun Gothic"/>
              <a:cs typeface="Malgun Gothic"/>
              <a:sym typeface="Malgun Gothic"/>
            </a:endParaRPr>
          </a:p>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o’yinlar</a:t>
            </a:r>
            <a:endParaRPr sz="2000">
              <a:solidFill>
                <a:schemeClr val="dk1"/>
              </a:solidFill>
              <a:latin typeface="Malgun Gothic"/>
              <a:ea typeface="Malgun Gothic"/>
              <a:cs typeface="Malgun Gothic"/>
              <a:sym typeface="Malgun Gothic"/>
            </a:endParaRPr>
          </a:p>
        </p:txBody>
      </p:sp>
      <p:sp>
        <p:nvSpPr>
          <p:cNvPr id="420" name="Google Shape;420;p20"/>
          <p:cNvSpPr txBox="1"/>
          <p:nvPr/>
        </p:nvSpPr>
        <p:spPr>
          <a:xfrm>
            <a:off x="6934327" y="2904171"/>
            <a:ext cx="2063758" cy="1323439"/>
          </a:xfrm>
          <a:prstGeom prst="rect">
            <a:avLst/>
          </a:prstGeom>
          <a:noFill/>
          <a:ln cap="flat" cmpd="sng" w="190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Malgun Gothic"/>
                <a:ea typeface="Malgun Gothic"/>
                <a:cs typeface="Malgun Gothic"/>
                <a:sym typeface="Malgun Gothic"/>
              </a:rPr>
              <a:t>Yangi dori-darmonlarning sinovi Yang texnik              yechimlari </a:t>
            </a:r>
            <a:endParaRPr sz="2000">
              <a:solidFill>
                <a:schemeClr val="dk1"/>
              </a:solidFill>
              <a:latin typeface="Malgun Gothic"/>
              <a:ea typeface="Malgun Gothic"/>
              <a:cs typeface="Malgun Gothic"/>
              <a:sym typeface="Malgun Gothic"/>
            </a:endParaRPr>
          </a:p>
        </p:txBody>
      </p:sp>
      <p:sp>
        <p:nvSpPr>
          <p:cNvPr id="421" name="Google Shape;421;p20"/>
          <p:cNvSpPr txBox="1"/>
          <p:nvPr/>
        </p:nvSpPr>
        <p:spPr>
          <a:xfrm>
            <a:off x="1972235" y="5208494"/>
            <a:ext cx="684007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21"/>
          <p:cNvSpPr txBox="1"/>
          <p:nvPr/>
        </p:nvSpPr>
        <p:spPr>
          <a:xfrm>
            <a:off x="0" y="0"/>
            <a:ext cx="634538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2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rgbClr val="202124"/>
                </a:solidFill>
                <a:latin typeface="Arial"/>
                <a:ea typeface="Arial"/>
                <a:cs typeface="Arial"/>
                <a:sym typeface="Arial"/>
              </a:rPr>
              <a:t>ANALOG  MODELLASH</a:t>
            </a:r>
            <a:endParaRPr/>
          </a:p>
          <a:p>
            <a:pPr indent="0" lvl="0" marL="0" marR="0" rtl="0" algn="r">
              <a:spcBef>
                <a:spcPts val="0"/>
              </a:spcBef>
              <a:spcAft>
                <a:spcPts val="0"/>
              </a:spcAft>
              <a:buNone/>
            </a:pPr>
            <a:r>
              <a:t/>
            </a:r>
            <a:endParaRPr b="1" sz="1400">
              <a:solidFill>
                <a:srgbClr val="202124"/>
              </a:solidFill>
              <a:latin typeface="Arial"/>
              <a:ea typeface="Arial"/>
              <a:cs typeface="Arial"/>
              <a:sym typeface="Arial"/>
            </a:endParaRPr>
          </a:p>
        </p:txBody>
      </p:sp>
      <p:sp>
        <p:nvSpPr>
          <p:cNvPr id="428" name="Google Shape;428;p21"/>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429" name="Google Shape;429;p21"/>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430" name="Google Shape;430;p21"/>
          <p:cNvSpPr txBox="1"/>
          <p:nvPr/>
        </p:nvSpPr>
        <p:spPr>
          <a:xfrm>
            <a:off x="1057835" y="5862918"/>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21</a:t>
            </a:r>
            <a:endParaRPr b="1" sz="3600">
              <a:solidFill>
                <a:schemeClr val="dk1"/>
              </a:solidFill>
              <a:latin typeface="Arial"/>
              <a:ea typeface="Arial"/>
              <a:cs typeface="Arial"/>
              <a:sym typeface="Arial"/>
            </a:endParaRPr>
          </a:p>
        </p:txBody>
      </p:sp>
      <p:sp>
        <p:nvSpPr>
          <p:cNvPr id="431" name="Google Shape;431;p21"/>
          <p:cNvSpPr txBox="1"/>
          <p:nvPr/>
        </p:nvSpPr>
        <p:spPr>
          <a:xfrm>
            <a:off x="1057834" y="923104"/>
            <a:ext cx="6759390" cy="50167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Agar turli xil hodisalar bir xil tenglamalar bilan tavsiflangan bo'lsa, unda siz model uchun asos sifatida hodisalardan            birini tanlash va qolganlarini u orqali ifodalash mumkin.              O'lchovni osonroq va aniqroq qilish mumkin bo'lgan          hodisa yoki jarayon model sifatida tanlanadi.      </a:t>
            </a:r>
            <a:endParaRPr/>
          </a:p>
          <a:p>
            <a:pPr indent="0" lvl="0" marL="0" marR="0" rtl="0" algn="just">
              <a:spcBef>
                <a:spcPts val="1200"/>
              </a:spcBef>
              <a:spcAft>
                <a:spcPts val="0"/>
              </a:spcAft>
              <a:buNone/>
            </a:pPr>
            <a:r>
              <a:rPr lang="en-US" sz="2000">
                <a:solidFill>
                  <a:schemeClr val="dk1"/>
                </a:solidFill>
                <a:latin typeface="Arial"/>
                <a:ea typeface="Arial"/>
                <a:cs typeface="Arial"/>
                <a:sym typeface="Arial"/>
              </a:rPr>
              <a:t>Elektr qiymatlarini o'lchash eng yaxshi ishlab chiqilganligi sababli, modellar elektr zanjirlarida bajarishga harakat      qilishadi. Ushbu turdagi modellashtirish odatda elektr       modellashtirish deb ataladi. </a:t>
            </a:r>
            <a:endParaRPr/>
          </a:p>
          <a:p>
            <a:pPr indent="0" lvl="0" marL="0" marR="0" rtl="0" algn="just">
              <a:spcBef>
                <a:spcPts val="1200"/>
              </a:spcBef>
              <a:spcAft>
                <a:spcPts val="0"/>
              </a:spcAft>
              <a:buNone/>
            </a:pPr>
            <a:r>
              <a:rPr lang="en-US" sz="2000">
                <a:solidFill>
                  <a:schemeClr val="dk1"/>
                </a:solidFill>
                <a:latin typeface="Arial"/>
                <a:ea typeface="Arial"/>
                <a:cs typeface="Arial"/>
                <a:sym typeface="Arial"/>
              </a:rPr>
              <a:t>Ushbu turdagi modellashtirishning rivojlanishi analog                      kompyuterlarning (AVM) yaratilishiga olib keldi. AVMda                   simulyatsiya qilingan jarayonni aks ettiradigan bunday                  elektr zanjirini topish kamayadi. Eng oson yo'li-differentsial  va integral tenglamalarni echish talab qiladigan jarayonlar AVM-da modellashtirilgan. </a:t>
            </a:r>
            <a:endParaRPr sz="2000">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22"/>
          <p:cNvSpPr txBox="1"/>
          <p:nvPr/>
        </p:nvSpPr>
        <p:spPr>
          <a:xfrm>
            <a:off x="0" y="0"/>
            <a:ext cx="634538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2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rgbClr val="202124"/>
                </a:solidFill>
                <a:latin typeface="Arial"/>
                <a:ea typeface="Arial"/>
                <a:cs typeface="Arial"/>
                <a:sym typeface="Arial"/>
              </a:rPr>
              <a:t>ANALOG  MODELLASH</a:t>
            </a:r>
            <a:endParaRPr/>
          </a:p>
          <a:p>
            <a:pPr indent="0" lvl="0" marL="0" marR="0" rtl="0" algn="r">
              <a:spcBef>
                <a:spcPts val="0"/>
              </a:spcBef>
              <a:spcAft>
                <a:spcPts val="0"/>
              </a:spcAft>
              <a:buNone/>
            </a:pPr>
            <a:r>
              <a:t/>
            </a:r>
            <a:endParaRPr b="1" sz="1400">
              <a:solidFill>
                <a:srgbClr val="202124"/>
              </a:solidFill>
              <a:latin typeface="Arial"/>
              <a:ea typeface="Arial"/>
              <a:cs typeface="Arial"/>
              <a:sym typeface="Arial"/>
            </a:endParaRPr>
          </a:p>
        </p:txBody>
      </p:sp>
      <p:sp>
        <p:nvSpPr>
          <p:cNvPr id="438" name="Google Shape;438;p22"/>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439" name="Google Shape;439;p22"/>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440" name="Google Shape;440;p22"/>
          <p:cNvSpPr txBox="1"/>
          <p:nvPr/>
        </p:nvSpPr>
        <p:spPr>
          <a:xfrm>
            <a:off x="1057835" y="5862918"/>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22</a:t>
            </a:r>
            <a:endParaRPr b="1" sz="3600">
              <a:solidFill>
                <a:schemeClr val="dk1"/>
              </a:solidFill>
              <a:latin typeface="Arial"/>
              <a:ea typeface="Arial"/>
              <a:cs typeface="Arial"/>
              <a:sym typeface="Arial"/>
            </a:endParaRPr>
          </a:p>
        </p:txBody>
      </p:sp>
      <p:sp>
        <p:nvSpPr>
          <p:cNvPr id="441" name="Google Shape;441;p22"/>
          <p:cNvSpPr txBox="1"/>
          <p:nvPr/>
        </p:nvSpPr>
        <p:spPr>
          <a:xfrm>
            <a:off x="1057835" y="1205206"/>
            <a:ext cx="6759390" cy="393954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AVMning hal qiluvchi elementlari asosan ochiq holatda              katta doimiy oqim operatsion kuchaytirgichlari asosida                 qurilgan. Kirish davri va teskari aloqa zanjirining tuzilishi            va xususiyatiga qarab, chiziqli yoki chiziqli bo'lmagan                   matematik operatsiyani yoki ushbu operatsiyalarning                       kombinatsiyasini bajaradi. </a:t>
            </a:r>
            <a:endParaRPr/>
          </a:p>
          <a:p>
            <a:pPr indent="0" lvl="0" marL="0" marR="0" rtl="0" algn="just">
              <a:spcBef>
                <a:spcPts val="1200"/>
              </a:spcBef>
              <a:spcAft>
                <a:spcPts val="0"/>
              </a:spcAft>
              <a:buNone/>
            </a:pPr>
            <a:r>
              <a:rPr lang="en-US" sz="2000">
                <a:solidFill>
                  <a:schemeClr val="dk1"/>
                </a:solidFill>
                <a:latin typeface="Arial"/>
                <a:ea typeface="Arial"/>
                <a:cs typeface="Arial"/>
                <a:sym typeface="Arial"/>
              </a:rPr>
              <a:t>     Kompyuterda olingan natijalarning natijaviy xatosi                   individual hal qiluvchi elementlarning ideal emasligiga,                ularning uzatish koeffitsientlari va boshlang'ich shartlarini belgilashning noaniqligiga, hal qilinayotgan muammoning     tabiati va xususiyatlariga bog'liq. Deyarli xato bir necha %dan oshmaydi. </a:t>
            </a:r>
            <a:endParaRPr sz="2000">
              <a:solidFill>
                <a:schemeClr val="dk1"/>
              </a:solidFill>
              <a:latin typeface="Arial"/>
              <a:ea typeface="Arial"/>
              <a:cs typeface="Arial"/>
              <a:sym typeface="Arial"/>
            </a:endParaRPr>
          </a:p>
        </p:txBody>
      </p:sp>
      <p:pic>
        <p:nvPicPr>
          <p:cNvPr id="442" name="Google Shape;442;p22"/>
          <p:cNvPicPr preferRelativeResize="0"/>
          <p:nvPr/>
        </p:nvPicPr>
        <p:blipFill rotWithShape="1">
          <a:blip r:embed="rId3">
            <a:alphaModFix/>
          </a:blip>
          <a:srcRect b="0" l="0" r="0" t="0"/>
          <a:stretch/>
        </p:blipFill>
        <p:spPr>
          <a:xfrm>
            <a:off x="8027954" y="3781730"/>
            <a:ext cx="3538234" cy="2391846"/>
          </a:xfrm>
          <a:prstGeom prst="rect">
            <a:avLst/>
          </a:prstGeom>
          <a:noFill/>
          <a:ln>
            <a:noFill/>
          </a:ln>
        </p:spPr>
      </p:pic>
      <p:sp>
        <p:nvSpPr>
          <p:cNvPr id="443" name="Google Shape;443;p22"/>
          <p:cNvSpPr txBox="1"/>
          <p:nvPr/>
        </p:nvSpPr>
        <p:spPr>
          <a:xfrm>
            <a:off x="1685365" y="5334000"/>
            <a:ext cx="625736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Malgun Gothic"/>
                <a:ea typeface="Malgun Gothic"/>
                <a:cs typeface="Malgun Gothic"/>
                <a:sym typeface="Malgun Gothic"/>
              </a:rPr>
              <a:t>Компьютер как средство обработки информации</a:t>
            </a:r>
            <a:endParaRPr/>
          </a:p>
          <a:p>
            <a:pPr indent="0" lvl="0" marL="0" marR="0" rtl="0" algn="l">
              <a:spcBef>
                <a:spcPts val="0"/>
              </a:spcBef>
              <a:spcAft>
                <a:spcPts val="0"/>
              </a:spcAft>
              <a:buNone/>
            </a:pPr>
            <a:r>
              <a:rPr lang="en-US" sz="18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https://studfile.net/preview/2101084/</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23"/>
          <p:cNvSpPr txBox="1"/>
          <p:nvPr/>
        </p:nvSpPr>
        <p:spPr>
          <a:xfrm>
            <a:off x="0" y="0"/>
            <a:ext cx="6345382" cy="861774"/>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2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rgbClr val="202124"/>
                </a:solidFill>
                <a:latin typeface="Arial"/>
                <a:ea typeface="Arial"/>
                <a:cs typeface="Arial"/>
                <a:sym typeface="Arial"/>
              </a:rPr>
              <a:t>YARIM NATURAL  MODELLASH</a:t>
            </a:r>
            <a:endParaRPr/>
          </a:p>
          <a:p>
            <a:pPr indent="0" lvl="0" marL="0" marR="0" rtl="0" algn="r">
              <a:spcBef>
                <a:spcPts val="0"/>
              </a:spcBef>
              <a:spcAft>
                <a:spcPts val="0"/>
              </a:spcAft>
              <a:buNone/>
            </a:pPr>
            <a:r>
              <a:t/>
            </a:r>
            <a:endParaRPr b="1" sz="1400">
              <a:solidFill>
                <a:srgbClr val="202124"/>
              </a:solidFill>
              <a:latin typeface="Arial"/>
              <a:ea typeface="Arial"/>
              <a:cs typeface="Arial"/>
              <a:sym typeface="Arial"/>
            </a:endParaRPr>
          </a:p>
        </p:txBody>
      </p:sp>
      <p:sp>
        <p:nvSpPr>
          <p:cNvPr id="450" name="Google Shape;450;p23"/>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451" name="Google Shape;451;p23"/>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452" name="Google Shape;452;p23"/>
          <p:cNvSpPr txBox="1"/>
          <p:nvPr/>
        </p:nvSpPr>
        <p:spPr>
          <a:xfrm>
            <a:off x="1057835" y="5862918"/>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23</a:t>
            </a:r>
            <a:endParaRPr b="1" sz="3600">
              <a:solidFill>
                <a:schemeClr val="dk1"/>
              </a:solidFill>
              <a:latin typeface="Arial"/>
              <a:ea typeface="Arial"/>
              <a:cs typeface="Arial"/>
              <a:sym typeface="Arial"/>
            </a:endParaRPr>
          </a:p>
        </p:txBody>
      </p:sp>
      <p:sp>
        <p:nvSpPr>
          <p:cNvPr id="453" name="Google Shape;453;p23"/>
          <p:cNvSpPr txBox="1"/>
          <p:nvPr/>
        </p:nvSpPr>
        <p:spPr>
          <a:xfrm>
            <a:off x="1255057" y="905175"/>
            <a:ext cx="6759390" cy="432426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Malgun Gothic"/>
                <a:ea typeface="Malgun Gothic"/>
                <a:cs typeface="Malgun Gothic"/>
                <a:sym typeface="Malgun Gothic"/>
              </a:rPr>
              <a:t>Yarim naturali modellashtirish-bu ob'ektning haqiqiyga  yaqin sharoitlarda xatti-harakatlarini o'rganish.    </a:t>
            </a:r>
            <a:endParaRPr/>
          </a:p>
          <a:p>
            <a:pPr indent="0" lvl="0" marL="0" marR="0" rtl="0" algn="just">
              <a:spcBef>
                <a:spcPts val="600"/>
              </a:spcBef>
              <a:spcAft>
                <a:spcPts val="0"/>
              </a:spcAft>
              <a:buNone/>
            </a:pPr>
            <a:r>
              <a:rPr lang="en-US" sz="2000">
                <a:solidFill>
                  <a:schemeClr val="dk1"/>
                </a:solidFill>
                <a:latin typeface="Malgun Gothic"/>
                <a:ea typeface="Malgun Gothic"/>
                <a:cs typeface="Malgun Gothic"/>
                <a:sym typeface="Malgun Gothic"/>
              </a:rPr>
              <a:t>  	Yarim tabiiy sinovlar va tabiiy sinovlar o'rtasidagi farq shundaki, ob'ektga haqiqiy ta'sir emas, balki simulyatsiya qilingan, sun'iy ravishda shakllangan.    </a:t>
            </a:r>
            <a:endParaRPr/>
          </a:p>
          <a:p>
            <a:pPr indent="0" lvl="0" marL="0" marR="0" rtl="0" algn="just">
              <a:spcBef>
                <a:spcPts val="600"/>
              </a:spcBef>
              <a:spcAft>
                <a:spcPts val="0"/>
              </a:spcAft>
              <a:buNone/>
            </a:pPr>
            <a:r>
              <a:rPr lang="en-US" sz="2000">
                <a:solidFill>
                  <a:schemeClr val="dk1"/>
                </a:solidFill>
                <a:latin typeface="Malgun Gothic"/>
                <a:ea typeface="Malgun Gothic"/>
                <a:cs typeface="Malgun Gothic"/>
                <a:sym typeface="Malgun Gothic"/>
              </a:rPr>
              <a:t>	 Shubhasiz, ushbu modellashtirishning haqiqiyligi           pastroq - bu yarim natural sinovlarning etishmasligi.    	Ushbu turdagi modellashtirishning afzalligi-bu tabiiy sinovlarga qaraganda ancha kam xarajatlar va                               modellashtirilgan vaziyatlarning xilma-xilligi.</a:t>
            </a:r>
            <a:endParaRPr/>
          </a:p>
          <a:p>
            <a:pPr indent="0" lvl="0" marL="0" marR="0" rtl="0" algn="just">
              <a:spcBef>
                <a:spcPts val="600"/>
              </a:spcBef>
              <a:spcAft>
                <a:spcPts val="0"/>
              </a:spcAft>
              <a:buNone/>
            </a:pPr>
            <a:r>
              <a:rPr lang="en-US" sz="2000">
                <a:solidFill>
                  <a:schemeClr val="dk1"/>
                </a:solidFill>
                <a:latin typeface="Malgun Gothic"/>
                <a:ea typeface="Malgun Gothic"/>
                <a:cs typeface="Malgun Gothic"/>
                <a:sym typeface="Malgun Gothic"/>
              </a:rPr>
              <a:t>   	Hayotda kamdan-kam uchraydigan va tadqiqotchi    uchun juda foydali bo'lishi mumkin bo'lgan vaziyatlarni modellashtirish uchun haqiqiy imkoniyat mavjud.</a:t>
            </a:r>
            <a:r>
              <a:rPr lang="en-US" sz="2000">
                <a:solidFill>
                  <a:schemeClr val="dk1"/>
                </a:solidFill>
                <a:latin typeface="Arial"/>
                <a:ea typeface="Arial"/>
                <a:cs typeface="Arial"/>
                <a:sym typeface="Arial"/>
              </a:rPr>
              <a:t> </a:t>
            </a:r>
            <a:endParaRPr sz="2000">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24"/>
          <p:cNvSpPr txBox="1"/>
          <p:nvPr/>
        </p:nvSpPr>
        <p:spPr>
          <a:xfrm>
            <a:off x="0" y="0"/>
            <a:ext cx="6345382" cy="892552"/>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rgbClr val="202124"/>
                </a:solidFill>
                <a:latin typeface="Arial"/>
                <a:ea typeface="Arial"/>
                <a:cs typeface="Arial"/>
                <a:sym typeface="Arial"/>
              </a:rPr>
              <a:t>YARIM NATURAL  MODELLASH</a:t>
            </a:r>
            <a:endParaRPr b="1" sz="2400">
              <a:solidFill>
                <a:srgbClr val="202124"/>
              </a:solidFill>
              <a:latin typeface="Arial"/>
              <a:ea typeface="Arial"/>
              <a:cs typeface="Arial"/>
              <a:sym typeface="Arial"/>
            </a:endParaRPr>
          </a:p>
          <a:p>
            <a:pPr indent="0" lvl="0" marL="0" marR="0" rtl="0" algn="r">
              <a:spcBef>
                <a:spcPts val="0"/>
              </a:spcBef>
              <a:spcAft>
                <a:spcPts val="0"/>
              </a:spcAft>
              <a:buNone/>
            </a:pPr>
            <a:r>
              <a:t/>
            </a:r>
            <a:endParaRPr b="1" sz="1400">
              <a:solidFill>
                <a:srgbClr val="202124"/>
              </a:solidFill>
              <a:latin typeface="Arial"/>
              <a:ea typeface="Arial"/>
              <a:cs typeface="Arial"/>
              <a:sym typeface="Arial"/>
            </a:endParaRPr>
          </a:p>
        </p:txBody>
      </p:sp>
      <p:sp>
        <p:nvSpPr>
          <p:cNvPr id="460" name="Google Shape;460;p24"/>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461" name="Google Shape;461;p24"/>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462" name="Google Shape;462;p24"/>
          <p:cNvSpPr txBox="1"/>
          <p:nvPr/>
        </p:nvSpPr>
        <p:spPr>
          <a:xfrm>
            <a:off x="1057835" y="5862918"/>
            <a:ext cx="1237299"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24</a:t>
            </a:r>
            <a:endParaRPr/>
          </a:p>
          <a:p>
            <a:pPr indent="0" lvl="0" marL="0" marR="0" rtl="0" algn="l">
              <a:spcBef>
                <a:spcPts val="0"/>
              </a:spcBef>
              <a:spcAft>
                <a:spcPts val="0"/>
              </a:spcAft>
              <a:buNone/>
            </a:pPr>
            <a:r>
              <a:t/>
            </a:r>
            <a:endParaRPr b="1" sz="3600">
              <a:solidFill>
                <a:schemeClr val="dk1"/>
              </a:solidFill>
              <a:latin typeface="Arial"/>
              <a:ea typeface="Arial"/>
              <a:cs typeface="Arial"/>
              <a:sym typeface="Arial"/>
            </a:endParaRPr>
          </a:p>
        </p:txBody>
      </p:sp>
      <p:sp>
        <p:nvSpPr>
          <p:cNvPr id="463" name="Google Shape;463;p24"/>
          <p:cNvSpPr txBox="1"/>
          <p:nvPr/>
        </p:nvSpPr>
        <p:spPr>
          <a:xfrm>
            <a:off x="1147481" y="892552"/>
            <a:ext cx="7431741" cy="203132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Malgun Gothic"/>
                <a:ea typeface="Malgun Gothic"/>
                <a:cs typeface="Malgun Gothic"/>
                <a:sym typeface="Malgun Gothic"/>
              </a:rPr>
              <a:t>Bugungi kunda yarim tabiiy modellashtirish bort aviatsiya tizimlarini, avtomatik va yarim avtomatik tartibga solish yoki boshqarish                          tizimlarini yaratishda samarali qo'llaniladi. </a:t>
            </a:r>
            <a:endParaRPr/>
          </a:p>
          <a:p>
            <a:pPr indent="0" lvl="0" marL="0" marR="0" rtl="0" algn="just">
              <a:spcBef>
                <a:spcPts val="0"/>
              </a:spcBef>
              <a:spcAft>
                <a:spcPts val="0"/>
              </a:spcAft>
              <a:buNone/>
            </a:pPr>
            <a:r>
              <a:rPr lang="en-US" sz="1800">
                <a:solidFill>
                  <a:schemeClr val="dk1"/>
                </a:solidFill>
                <a:latin typeface="Malgun Gothic"/>
                <a:ea typeface="Malgun Gothic"/>
                <a:cs typeface="Malgun Gothic"/>
                <a:sym typeface="Malgun Gothic"/>
              </a:rPr>
              <a:t>Yarim natural modellash asosida turli xil simulyatorlar yaratiladi.       Ulardan foydalanish kelajakdagi uchuvchilar, haydovchilar va                   boshqalarni tayyorlash paytida katta xarajatlar va mumkin bo'lgan                   salbiy natijalardan qochishning yagona usuli hisoblanadi.</a:t>
            </a:r>
            <a:endParaRPr sz="1800">
              <a:solidFill>
                <a:schemeClr val="dk1"/>
              </a:solidFill>
              <a:latin typeface="Malgun Gothic"/>
              <a:ea typeface="Malgun Gothic"/>
              <a:cs typeface="Malgun Gothic"/>
              <a:sym typeface="Malgun Gothic"/>
            </a:endParaRPr>
          </a:p>
        </p:txBody>
      </p:sp>
      <p:pic>
        <p:nvPicPr>
          <p:cNvPr id="464" name="Google Shape;464;p24"/>
          <p:cNvPicPr preferRelativeResize="0"/>
          <p:nvPr/>
        </p:nvPicPr>
        <p:blipFill rotWithShape="1">
          <a:blip r:embed="rId3">
            <a:alphaModFix/>
          </a:blip>
          <a:srcRect b="0" l="0" r="0" t="0"/>
          <a:stretch/>
        </p:blipFill>
        <p:spPr>
          <a:xfrm>
            <a:off x="1147481" y="2923877"/>
            <a:ext cx="4280547" cy="2009769"/>
          </a:xfrm>
          <a:prstGeom prst="rect">
            <a:avLst/>
          </a:prstGeom>
          <a:noFill/>
          <a:ln>
            <a:noFill/>
          </a:ln>
        </p:spPr>
      </p:pic>
      <p:pic>
        <p:nvPicPr>
          <p:cNvPr id="465" name="Google Shape;465;p24"/>
          <p:cNvPicPr preferRelativeResize="0"/>
          <p:nvPr/>
        </p:nvPicPr>
        <p:blipFill rotWithShape="1">
          <a:blip r:embed="rId4">
            <a:alphaModFix/>
          </a:blip>
          <a:srcRect b="0" l="0" r="0" t="0"/>
          <a:stretch/>
        </p:blipFill>
        <p:spPr>
          <a:xfrm>
            <a:off x="6211975" y="2923877"/>
            <a:ext cx="2143125" cy="2143125"/>
          </a:xfrm>
          <a:prstGeom prst="rect">
            <a:avLst/>
          </a:prstGeom>
          <a:noFill/>
          <a:ln>
            <a:noFill/>
          </a:ln>
        </p:spPr>
      </p:pic>
      <p:sp>
        <p:nvSpPr>
          <p:cNvPr id="466" name="Google Shape;466;p24"/>
          <p:cNvSpPr txBox="1"/>
          <p:nvPr/>
        </p:nvSpPr>
        <p:spPr>
          <a:xfrm>
            <a:off x="1183335" y="4933646"/>
            <a:ext cx="10927983"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Malgun Gothic"/>
                <a:ea typeface="Malgun Gothic"/>
                <a:cs typeface="Malgun Gothic"/>
                <a:sym typeface="Malgun Gothic"/>
              </a:rPr>
              <a:t>Rasmga manba: What Schooling Meets the Requirements to Be a Pilot? </a:t>
            </a:r>
            <a:r>
              <a:rPr b="1" lang="en-US" sz="1800" u="sng">
                <a:solidFill>
                  <a:schemeClr val="dk1"/>
                </a:solidFill>
                <a:latin typeface="Malgun Gothic"/>
                <a:ea typeface="Malgun Gothic"/>
                <a:cs typeface="Malgun Gothic"/>
                <a:sym typeface="Malgun Gothic"/>
                <a:hlinkClick r:id="rId5">
                  <a:extLst>
                    <a:ext uri="{A12FA001-AC4F-418D-AE19-62706E023703}">
                      <ahyp:hlinkClr val="tx"/>
                    </a:ext>
                  </a:extLst>
                </a:hlinkClick>
              </a:rPr>
              <a:t>https://www.kingskyfa.com/post/what-schooling-meets-the-requirements-to-be-a-pilot/</a:t>
            </a:r>
            <a:r>
              <a:rPr b="1" lang="en-US" sz="1800">
                <a:solidFill>
                  <a:schemeClr val="dk1"/>
                </a:solidFill>
                <a:latin typeface="Malgun Gothic"/>
                <a:ea typeface="Malgun Gothic"/>
                <a:cs typeface="Malgun Gothic"/>
                <a:sym typeface="Malgun Gothic"/>
              </a:rPr>
              <a:t>  2. </a:t>
            </a:r>
            <a:r>
              <a:rPr b="1" lang="en-US" sz="1800" u="sng">
                <a:solidFill>
                  <a:schemeClr val="dk1"/>
                </a:solidFill>
                <a:latin typeface="Malgun Gothic"/>
                <a:ea typeface="Malgun Gothic"/>
                <a:cs typeface="Malgun Gothic"/>
                <a:sym typeface="Malgun Gothic"/>
                <a:hlinkClick r:id="rId6">
                  <a:extLst>
                    <a:ext uri="{A12FA001-AC4F-418D-AE19-62706E023703}">
                      <ahyp:hlinkClr val="tx"/>
                    </a:ext>
                  </a:extLst>
                </a:hlinkClick>
              </a:rPr>
              <a:t>https://zarnitza.ru/catalog/avtoshkola-i-avtodrom/avtotrenazhery/uchebnye-trenazhery-legkovykh-avtomobilejj/avtotrenazher-forsazh-5-panoramnyjj-obzor-180-gradusov-kopija-22092012-173801/</a:t>
            </a:r>
            <a:r>
              <a:rPr b="1" lang="en-US" sz="1800">
                <a:solidFill>
                  <a:schemeClr val="dk1"/>
                </a:solidFill>
                <a:latin typeface="Malgun Gothic"/>
                <a:ea typeface="Malgun Gothic"/>
                <a:cs typeface="Malgun Gothic"/>
                <a:sym typeface="Malgun Gothic"/>
              </a:rPr>
              <a:t>  </a:t>
            </a:r>
            <a:endParaRPr b="1"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25"/>
          <p:cNvSpPr txBox="1"/>
          <p:nvPr/>
        </p:nvSpPr>
        <p:spPr>
          <a:xfrm>
            <a:off x="0" y="0"/>
            <a:ext cx="6345382" cy="830997"/>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24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rgbClr val="202124"/>
                </a:solidFill>
                <a:latin typeface="Arial"/>
                <a:ea typeface="Arial"/>
                <a:cs typeface="Arial"/>
                <a:sym typeface="Arial"/>
              </a:rPr>
              <a:t>MATEMATIK MODELLASH</a:t>
            </a:r>
            <a:endParaRPr/>
          </a:p>
        </p:txBody>
      </p:sp>
      <p:sp>
        <p:nvSpPr>
          <p:cNvPr id="473" name="Google Shape;473;p25"/>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474" name="Google Shape;474;p25"/>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475" name="Google Shape;475;p25"/>
          <p:cNvSpPr txBox="1"/>
          <p:nvPr/>
        </p:nvSpPr>
        <p:spPr>
          <a:xfrm>
            <a:off x="1057835" y="5862918"/>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25</a:t>
            </a:r>
            <a:endParaRPr b="1" sz="3600">
              <a:solidFill>
                <a:schemeClr val="dk1"/>
              </a:solidFill>
              <a:latin typeface="Arial"/>
              <a:ea typeface="Arial"/>
              <a:cs typeface="Arial"/>
              <a:sym typeface="Arial"/>
            </a:endParaRPr>
          </a:p>
        </p:txBody>
      </p:sp>
      <p:sp>
        <p:nvSpPr>
          <p:cNvPr id="476" name="Google Shape;476;p25"/>
          <p:cNvSpPr txBox="1"/>
          <p:nvPr/>
        </p:nvSpPr>
        <p:spPr>
          <a:xfrm>
            <a:off x="1147482" y="989438"/>
            <a:ext cx="7628965" cy="415498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	Matematik modellashtirishda eksperimentatorning                          o'zi tadqiqot rejasini boshqaradi: qaysi parametrlar va qanday o'zgarishi kerak va qaysi biri barqarorlashadi. </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	Tadqiqot qabul qilingan taxminlar va ko'rib chiqishga                  kiritilgan parametrlarning qat'iy doirasida olib boriladi.      	Modelni tuzishda faqat eng muhim parametrlarni                   ko'rib chiqish, matematik tavsifni iloji boricha sodda               qilish kerak.     	</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	Tadqiqot davomida matematik model aniqlangan                         kamchiliklarni bartaraf etish orqali o'zgartirilishi va                          takomillashtirilishi mumkin.</a:t>
            </a:r>
            <a:endParaRPr sz="2400">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26"/>
          <p:cNvSpPr txBox="1"/>
          <p:nvPr/>
        </p:nvSpPr>
        <p:spPr>
          <a:xfrm>
            <a:off x="0" y="0"/>
            <a:ext cx="6345382" cy="830997"/>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24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rgbClr val="202124"/>
                </a:solidFill>
                <a:latin typeface="Arial"/>
                <a:ea typeface="Arial"/>
                <a:cs typeface="Arial"/>
                <a:sym typeface="Arial"/>
              </a:rPr>
              <a:t>MATEMATIK MODELLASH</a:t>
            </a:r>
            <a:endParaRPr/>
          </a:p>
        </p:txBody>
      </p:sp>
      <p:sp>
        <p:nvSpPr>
          <p:cNvPr id="483" name="Google Shape;483;p26"/>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484" name="Google Shape;484;p26"/>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485" name="Google Shape;485;p26"/>
          <p:cNvSpPr txBox="1"/>
          <p:nvPr/>
        </p:nvSpPr>
        <p:spPr>
          <a:xfrm>
            <a:off x="1057835" y="5862918"/>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26</a:t>
            </a:r>
            <a:endParaRPr b="1" sz="3600">
              <a:solidFill>
                <a:schemeClr val="dk1"/>
              </a:solidFill>
              <a:latin typeface="Arial"/>
              <a:ea typeface="Arial"/>
              <a:cs typeface="Arial"/>
              <a:sym typeface="Arial"/>
            </a:endParaRPr>
          </a:p>
        </p:txBody>
      </p:sp>
      <p:sp>
        <p:nvSpPr>
          <p:cNvPr id="486" name="Google Shape;486;p26"/>
          <p:cNvSpPr txBox="1"/>
          <p:nvPr/>
        </p:nvSpPr>
        <p:spPr>
          <a:xfrm>
            <a:off x="1138517" y="923104"/>
            <a:ext cx="7628965" cy="498598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200">
                <a:solidFill>
                  <a:schemeClr val="dk1"/>
                </a:solidFill>
                <a:latin typeface="Arial"/>
                <a:ea typeface="Arial"/>
                <a:cs typeface="Arial"/>
                <a:sym typeface="Arial"/>
              </a:rPr>
              <a:t>	Matematik modellashtirishning analogga nisbatan                        afzalliklari quyidagilardan iborat:</a:t>
            </a:r>
            <a:endParaRPr/>
          </a:p>
          <a:p>
            <a:pPr indent="-342900" lvl="1" marL="8001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Arial"/>
                <a:ea typeface="Arial"/>
                <a:cs typeface="Arial"/>
                <a:sym typeface="Arial"/>
              </a:rPr>
              <a:t>katta ko'p qirralilik;     </a:t>
            </a:r>
            <a:endParaRPr/>
          </a:p>
          <a:p>
            <a:pPr indent="-342900" lvl="1" marL="8001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Arial"/>
                <a:ea typeface="Arial"/>
                <a:cs typeface="Arial"/>
                <a:sym typeface="Arial"/>
              </a:rPr>
              <a:t>katta aniqlik;     </a:t>
            </a:r>
            <a:endParaRPr/>
          </a:p>
          <a:p>
            <a:pPr indent="-342900" lvl="1" marL="8001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Arial"/>
                <a:ea typeface="Arial"/>
                <a:cs typeface="Arial"/>
                <a:sym typeface="Arial"/>
              </a:rPr>
              <a:t>bir vazifadan ikkinchisiga tez o'tish.     </a:t>
            </a:r>
            <a:endParaRPr/>
          </a:p>
          <a:p>
            <a:pPr indent="0" lvl="0" marL="0" marR="0" rtl="0" algn="just">
              <a:spcBef>
                <a:spcPts val="1200"/>
              </a:spcBef>
              <a:spcAft>
                <a:spcPts val="0"/>
              </a:spcAft>
              <a:buNone/>
            </a:pPr>
            <a:r>
              <a:rPr lang="en-US" sz="2200">
                <a:solidFill>
                  <a:schemeClr val="dk1"/>
                </a:solidFill>
                <a:latin typeface="Arial"/>
                <a:ea typeface="Arial"/>
                <a:cs typeface="Arial"/>
                <a:sym typeface="Arial"/>
              </a:rPr>
              <a:t>Kamchiliklarga quyidagilar kiradi:     </a:t>
            </a:r>
            <a:endParaRPr/>
          </a:p>
          <a:p>
            <a:pPr indent="-269875" lvl="0" marL="717550" marR="0" rtl="0" algn="just">
              <a:spcBef>
                <a:spcPts val="0"/>
              </a:spcBef>
              <a:spcAft>
                <a:spcPts val="0"/>
              </a:spcAft>
              <a:buClr>
                <a:schemeClr val="dk1"/>
              </a:buClr>
              <a:buSzPts val="2200"/>
              <a:buFont typeface="Arial"/>
              <a:buChar char="•"/>
            </a:pPr>
            <a:r>
              <a:rPr lang="en-US" sz="2200">
                <a:solidFill>
                  <a:schemeClr val="dk1"/>
                </a:solidFill>
                <a:latin typeface="Arial"/>
                <a:ea typeface="Arial"/>
                <a:cs typeface="Arial"/>
                <a:sym typeface="Arial"/>
              </a:rPr>
              <a:t>	dasturlashning murakkabligi;     </a:t>
            </a:r>
            <a:endParaRPr/>
          </a:p>
          <a:p>
            <a:pPr indent="-269875" lvl="0" marL="717550" marR="0" rtl="0" algn="just">
              <a:spcBef>
                <a:spcPts val="0"/>
              </a:spcBef>
              <a:spcAft>
                <a:spcPts val="0"/>
              </a:spcAft>
              <a:buClr>
                <a:schemeClr val="dk1"/>
              </a:buClr>
              <a:buSzPts val="2200"/>
              <a:buFont typeface="Arial"/>
              <a:buChar char="•"/>
            </a:pPr>
            <a:r>
              <a:rPr lang="en-US" sz="2200">
                <a:solidFill>
                  <a:schemeClr val="dk1"/>
                </a:solidFill>
                <a:latin typeface="Arial"/>
                <a:ea typeface="Arial"/>
                <a:cs typeface="Arial"/>
                <a:sym typeface="Arial"/>
              </a:rPr>
              <a:t>vaqtning tabiiy miqyosiga rioya qilish qiyinligi.   </a:t>
            </a:r>
            <a:endParaRPr/>
          </a:p>
          <a:p>
            <a:pPr indent="0" lvl="0" marL="0" marR="0" rtl="0" algn="just">
              <a:spcBef>
                <a:spcPts val="0"/>
              </a:spcBef>
              <a:spcAft>
                <a:spcPts val="0"/>
              </a:spcAft>
              <a:buNone/>
            </a:pPr>
            <a:r>
              <a:rPr lang="en-US" sz="2200">
                <a:solidFill>
                  <a:schemeClr val="dk1"/>
                </a:solidFill>
                <a:latin typeface="Arial"/>
                <a:ea typeface="Arial"/>
                <a:cs typeface="Arial"/>
                <a:sym typeface="Arial"/>
              </a:rPr>
              <a:t>	Matematik modellashtirishda har doim idealizatsiya                    qilingan model va haqiqiy ob'ektning bir xil muvofiqligi bilan bog'liq muhim muammo yuzaga keladi.        </a:t>
            </a:r>
            <a:endParaRPr/>
          </a:p>
          <a:p>
            <a:pPr indent="0" lvl="0" marL="0" marR="0" rtl="0" algn="just">
              <a:spcBef>
                <a:spcPts val="0"/>
              </a:spcBef>
              <a:spcAft>
                <a:spcPts val="0"/>
              </a:spcAft>
              <a:buNone/>
            </a:pPr>
            <a:r>
              <a:rPr lang="en-US" sz="2200">
                <a:solidFill>
                  <a:schemeClr val="dk1"/>
                </a:solidFill>
                <a:latin typeface="Arial"/>
                <a:ea typeface="Arial"/>
                <a:cs typeface="Arial"/>
                <a:sym typeface="Arial"/>
              </a:rPr>
              <a:t>	Murakkab tabiiy jarayon yoki hodisani aniq aks                                  ettiradigan matematik modelni yaratish tabiiy jarayonni                           chuqur tushunishni va muhandislik bilimlar talab qiladi.</a:t>
            </a:r>
            <a:endParaRPr sz="2200">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27"/>
          <p:cNvSpPr txBox="1"/>
          <p:nvPr/>
        </p:nvSpPr>
        <p:spPr>
          <a:xfrm>
            <a:off x="0" y="0"/>
            <a:ext cx="6345382" cy="830997"/>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24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rgbClr val="202124"/>
                </a:solidFill>
                <a:latin typeface="Arial"/>
                <a:ea typeface="Arial"/>
                <a:cs typeface="Arial"/>
                <a:sym typeface="Arial"/>
              </a:rPr>
              <a:t>KOMPYUTOR  MODELLASH</a:t>
            </a:r>
            <a:endParaRPr/>
          </a:p>
        </p:txBody>
      </p:sp>
      <p:sp>
        <p:nvSpPr>
          <p:cNvPr id="493" name="Google Shape;493;p27"/>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494" name="Google Shape;494;p27"/>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495" name="Google Shape;495;p27"/>
          <p:cNvSpPr txBox="1"/>
          <p:nvPr/>
        </p:nvSpPr>
        <p:spPr>
          <a:xfrm>
            <a:off x="732117" y="6310281"/>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27</a:t>
            </a:r>
            <a:endParaRPr b="1" sz="3600">
              <a:solidFill>
                <a:schemeClr val="dk1"/>
              </a:solidFill>
              <a:latin typeface="Arial"/>
              <a:ea typeface="Arial"/>
              <a:cs typeface="Arial"/>
              <a:sym typeface="Arial"/>
            </a:endParaRPr>
          </a:p>
        </p:txBody>
      </p:sp>
      <p:sp>
        <p:nvSpPr>
          <p:cNvPr id="496" name="Google Shape;496;p27"/>
          <p:cNvSpPr/>
          <p:nvPr/>
        </p:nvSpPr>
        <p:spPr>
          <a:xfrm>
            <a:off x="974164" y="938182"/>
            <a:ext cx="6535589" cy="4888877"/>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114300" lvl="1" marL="114300" marR="0" rtl="0" algn="l">
              <a:lnSpc>
                <a:spcPct val="75000"/>
              </a:lnSpc>
              <a:spcBef>
                <a:spcPts val="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Real tizim</a:t>
            </a:r>
            <a:endParaRPr b="0" i="0" sz="1800" u="none" cap="none" strike="noStrike">
              <a:solidFill>
                <a:schemeClr val="dk1"/>
              </a:solidFill>
              <a:latin typeface="Arial"/>
              <a:ea typeface="Arial"/>
              <a:cs typeface="Arial"/>
              <a:sym typeface="Arial"/>
            </a:endParaRPr>
          </a:p>
          <a:p>
            <a:pPr indent="0" lvl="1" marL="114300" marR="0" rtl="0" algn="l">
              <a:lnSpc>
                <a:spcPct val="75000"/>
              </a:lnSpc>
              <a:spcBef>
                <a:spcPts val="180"/>
              </a:spcBef>
              <a:spcAft>
                <a:spcPts val="0"/>
              </a:spcAft>
              <a:buClr>
                <a:schemeClr val="dk1"/>
              </a:buClr>
              <a:buSzPts val="1800"/>
              <a:buFont typeface="Malgun Gothic"/>
              <a:buNone/>
            </a:pPr>
            <a:r>
              <a:t/>
            </a:r>
            <a:endParaRPr b="0" i="0" sz="1800" u="none" cap="none" strike="noStrike">
              <a:solidFill>
                <a:schemeClr val="dk1"/>
              </a:solidFill>
              <a:latin typeface="Malgun Gothic"/>
              <a:ea typeface="Malgun Gothic"/>
              <a:cs typeface="Malgun Gothic"/>
              <a:sym typeface="Malgun Gothic"/>
            </a:endParaRPr>
          </a:p>
          <a:p>
            <a:pPr indent="-114300" lvl="1" marL="114300" marR="0" rtl="0" algn="l">
              <a:lnSpc>
                <a:spcPct val="75000"/>
              </a:lnSpc>
              <a:spcBef>
                <a:spcPts val="180"/>
              </a:spcBef>
              <a:spcAft>
                <a:spcPts val="0"/>
              </a:spcAft>
              <a:buClr>
                <a:schemeClr val="dk1"/>
              </a:buClr>
              <a:buSzPts val="1800"/>
              <a:buFont typeface="Malgun Gothic"/>
              <a:buChar char="•"/>
            </a:pPr>
            <a:r>
              <a:rPr b="0" i="0" lang="en-US" sz="1800" u="none" cap="none" strike="noStrike">
                <a:solidFill>
                  <a:schemeClr val="dk1"/>
                </a:solidFill>
                <a:latin typeface="Malgun Gothic"/>
                <a:ea typeface="Malgun Gothic"/>
                <a:cs typeface="Malgun Gothic"/>
                <a:sym typeface="Malgun Gothic"/>
              </a:rPr>
              <a:t>Mantiqiy-matematik model</a:t>
            </a:r>
            <a:endParaRPr b="0" i="0" sz="1800" u="none" cap="none" strike="noStrike">
              <a:solidFill>
                <a:schemeClr val="dk1"/>
              </a:solidFill>
              <a:latin typeface="Malgun Gothic"/>
              <a:ea typeface="Malgun Gothic"/>
              <a:cs typeface="Malgun Gothic"/>
              <a:sym typeface="Malgun Gothic"/>
            </a:endParaRPr>
          </a:p>
          <a:p>
            <a:pPr indent="0" lvl="1" marL="114300" marR="0" rtl="0" algn="l">
              <a:lnSpc>
                <a:spcPct val="75000"/>
              </a:lnSpc>
              <a:spcBef>
                <a:spcPts val="180"/>
              </a:spcBef>
              <a:spcAft>
                <a:spcPts val="0"/>
              </a:spcAft>
              <a:buClr>
                <a:schemeClr val="dk1"/>
              </a:buClr>
              <a:buSzPts val="1800"/>
              <a:buFont typeface="Malgun Gothic"/>
              <a:buNone/>
            </a:pPr>
            <a:r>
              <a:t/>
            </a:r>
            <a:endParaRPr b="0" i="0" sz="1800" u="none" cap="none" strike="noStrike">
              <a:solidFill>
                <a:schemeClr val="dk1"/>
              </a:solidFill>
              <a:latin typeface="Malgun Gothic"/>
              <a:ea typeface="Malgun Gothic"/>
              <a:cs typeface="Malgun Gothic"/>
              <a:sym typeface="Malgun Gothic"/>
            </a:endParaRPr>
          </a:p>
          <a:p>
            <a:pPr indent="-127000" lvl="1" marL="114300" marR="0" rtl="0" algn="l">
              <a:lnSpc>
                <a:spcPct val="75000"/>
              </a:lnSpc>
              <a:spcBef>
                <a:spcPts val="18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Imitatsiya modeli</a:t>
            </a:r>
            <a:endParaRPr b="0" i="0" sz="2000" u="none" cap="none" strike="noStrike">
              <a:solidFill>
                <a:schemeClr val="dk1"/>
              </a:solidFill>
              <a:latin typeface="Arial"/>
              <a:ea typeface="Arial"/>
              <a:cs typeface="Arial"/>
              <a:sym typeface="Arial"/>
            </a:endParaRPr>
          </a:p>
          <a:p>
            <a:pPr indent="0" lvl="1" marL="114300" marR="0" rtl="0" algn="l">
              <a:lnSpc>
                <a:spcPct val="75000"/>
              </a:lnSpc>
              <a:spcBef>
                <a:spcPts val="200"/>
              </a:spcBef>
              <a:spcAft>
                <a:spcPts val="0"/>
              </a:spcAft>
              <a:buClr>
                <a:schemeClr val="dk1"/>
              </a:buClr>
              <a:buSzPts val="1800"/>
              <a:buFont typeface="Malgun Gothic"/>
              <a:buNone/>
            </a:pPr>
            <a:r>
              <a:t/>
            </a:r>
            <a:endParaRPr b="0" i="0" sz="1800" u="none" cap="none" strike="noStrike">
              <a:solidFill>
                <a:schemeClr val="dk1"/>
              </a:solidFill>
              <a:latin typeface="Malgun Gothic"/>
              <a:ea typeface="Malgun Gothic"/>
              <a:cs typeface="Malgun Gothic"/>
              <a:sym typeface="Malgun Gothic"/>
            </a:endParaRPr>
          </a:p>
          <a:p>
            <a:pPr indent="-114300" lvl="1" marL="114300" marR="0" rtl="0" algn="l">
              <a:lnSpc>
                <a:spcPct val="75000"/>
              </a:lnSpc>
              <a:spcBef>
                <a:spcPts val="180"/>
              </a:spcBef>
              <a:spcAft>
                <a:spcPts val="0"/>
              </a:spcAft>
              <a:buClr>
                <a:schemeClr val="dk1"/>
              </a:buClr>
              <a:buSzPts val="1800"/>
              <a:buFont typeface="Arial"/>
              <a:buChar char="•"/>
            </a:pPr>
            <a:r>
              <a:rPr b="0" i="0" lang="en-US" sz="1800" u="none" cap="none" strike="noStrike">
                <a:solidFill>
                  <a:schemeClr val="dk1"/>
                </a:solidFill>
                <a:latin typeface="Arial"/>
                <a:ea typeface="Arial"/>
                <a:cs typeface="Arial"/>
                <a:sym typeface="Arial"/>
              </a:rPr>
              <a:t>Kompyuter (maqsadli raqamli) tajriba.</a:t>
            </a:r>
            <a:endParaRPr b="0" i="0" sz="1800" u="none" cap="none" strike="noStrike">
              <a:solidFill>
                <a:schemeClr val="dk1"/>
              </a:solidFill>
              <a:latin typeface="Malgun Gothic"/>
              <a:ea typeface="Malgun Gothic"/>
              <a:cs typeface="Malgun Gothic"/>
              <a:sym typeface="Malgun Gothic"/>
            </a:endParaRPr>
          </a:p>
          <a:p>
            <a:pPr indent="0" lvl="1" marL="114300" marR="0" rtl="0" algn="l">
              <a:lnSpc>
                <a:spcPct val="75000"/>
              </a:lnSpc>
              <a:spcBef>
                <a:spcPts val="180"/>
              </a:spcBef>
              <a:spcAft>
                <a:spcPts val="0"/>
              </a:spcAft>
              <a:buClr>
                <a:schemeClr val="dk1"/>
              </a:buClr>
              <a:buSzPts val="1800"/>
              <a:buFont typeface="Malgun Gothic"/>
              <a:buNone/>
            </a:pPr>
            <a:r>
              <a:t/>
            </a:r>
            <a:endParaRPr b="0" i="0" sz="1800" u="none" cap="none" strike="noStrike">
              <a:solidFill>
                <a:schemeClr val="dk1"/>
              </a:solidFill>
              <a:latin typeface="Malgun Gothic"/>
              <a:ea typeface="Malgun Gothic"/>
              <a:cs typeface="Malgun Gothic"/>
              <a:sym typeface="Malgun Gothic"/>
            </a:endParaRPr>
          </a:p>
        </p:txBody>
      </p:sp>
      <p:sp>
        <p:nvSpPr>
          <p:cNvPr id="497" name="Google Shape;497;p27"/>
          <p:cNvSpPr txBox="1"/>
          <p:nvPr/>
        </p:nvSpPr>
        <p:spPr>
          <a:xfrm>
            <a:off x="1999129" y="6024282"/>
            <a:ext cx="764689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28"/>
          <p:cNvSpPr txBox="1"/>
          <p:nvPr/>
        </p:nvSpPr>
        <p:spPr>
          <a:xfrm>
            <a:off x="0" y="0"/>
            <a:ext cx="6345382" cy="830997"/>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24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rgbClr val="202124"/>
                </a:solidFill>
                <a:latin typeface="Arial"/>
                <a:ea typeface="Arial"/>
                <a:cs typeface="Arial"/>
                <a:sym typeface="Arial"/>
              </a:rPr>
              <a:t>KOMPYUTER MODELLASH</a:t>
            </a:r>
            <a:endParaRPr/>
          </a:p>
        </p:txBody>
      </p:sp>
      <p:sp>
        <p:nvSpPr>
          <p:cNvPr id="504" name="Google Shape;504;p28"/>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505" name="Google Shape;505;p28"/>
          <p:cNvSpPr txBox="1"/>
          <p:nvPr/>
        </p:nvSpPr>
        <p:spPr>
          <a:xfrm>
            <a:off x="860611" y="6255696"/>
            <a:ext cx="123729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28</a:t>
            </a:r>
            <a:endParaRPr b="1" sz="3600">
              <a:solidFill>
                <a:schemeClr val="dk1"/>
              </a:solidFill>
              <a:latin typeface="Arial"/>
              <a:ea typeface="Arial"/>
              <a:cs typeface="Arial"/>
              <a:sym typeface="Arial"/>
            </a:endParaRPr>
          </a:p>
        </p:txBody>
      </p:sp>
      <p:sp>
        <p:nvSpPr>
          <p:cNvPr id="506" name="Google Shape;506;p28"/>
          <p:cNvSpPr txBox="1"/>
          <p:nvPr/>
        </p:nvSpPr>
        <p:spPr>
          <a:xfrm>
            <a:off x="1138517" y="923104"/>
            <a:ext cx="7628965" cy="286232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	Zamonaviy modellashtirish paketlari, qoida tariqasida,                           simulyatsiya qilingan tizimning tavsifini inson idrokiga imkon qadar qulay shaklda kiritishga imkon beradigan maxsus vizual                               muharrirlarni o'z ichiga oladi. Matematik ifodalar ko'p qavatli                      kasrlar, integral belgilar, yig'indi va hosilalar yordamida yoziladi.</a:t>
            </a:r>
            <a:endParaRPr/>
          </a:p>
          <a:p>
            <a:pPr indent="0" lvl="0" marL="0" marR="0" rtl="0" algn="just">
              <a:spcBef>
                <a:spcPts val="0"/>
              </a:spcBef>
              <a:spcAft>
                <a:spcPts val="0"/>
              </a:spcAft>
              <a:buNone/>
            </a:pPr>
            <a:r>
              <a:rPr lang="en-US" sz="2000">
                <a:solidFill>
                  <a:schemeClr val="dk1"/>
                </a:solidFill>
                <a:latin typeface="Arial"/>
                <a:ea typeface="Arial"/>
                <a:cs typeface="Arial"/>
                <a:sym typeface="Arial"/>
              </a:rPr>
              <a:t>	Ushbu grafik tavsiflar modellashtirish to'plamining ijro etuvchi                 tizimi tomonidan avtomatik ravishda model dasturiga uzatiladi.     Hozirda foydalanilayotgan modellashtirish paketlarini quyidagicha tasniflash mumkin:</a:t>
            </a:r>
            <a:endParaRPr sz="2000">
              <a:solidFill>
                <a:schemeClr val="dk1"/>
              </a:solidFill>
              <a:latin typeface="Arial"/>
              <a:ea typeface="Arial"/>
              <a:cs typeface="Arial"/>
              <a:sym typeface="Arial"/>
            </a:endParaRPr>
          </a:p>
        </p:txBody>
      </p:sp>
      <p:sp>
        <p:nvSpPr>
          <p:cNvPr id="507" name="Google Shape;507;p28"/>
          <p:cNvSpPr txBox="1"/>
          <p:nvPr/>
        </p:nvSpPr>
        <p:spPr>
          <a:xfrm>
            <a:off x="3328416" y="3877533"/>
            <a:ext cx="1792224" cy="369332"/>
          </a:xfrm>
          <a:prstGeom prst="rect">
            <a:avLst/>
          </a:prstGeom>
          <a:noFill/>
          <a:ln cap="flat" cmpd="sng" w="1905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Modellashtirish </a:t>
            </a:r>
            <a:endParaRPr sz="1800">
              <a:solidFill>
                <a:schemeClr val="dk1"/>
              </a:solidFill>
              <a:latin typeface="Malgun Gothic"/>
              <a:ea typeface="Malgun Gothic"/>
              <a:cs typeface="Malgun Gothic"/>
              <a:sym typeface="Malgun Gothic"/>
            </a:endParaRPr>
          </a:p>
        </p:txBody>
      </p:sp>
      <p:sp>
        <p:nvSpPr>
          <p:cNvPr id="508" name="Google Shape;508;p28"/>
          <p:cNvSpPr txBox="1"/>
          <p:nvPr/>
        </p:nvSpPr>
        <p:spPr>
          <a:xfrm>
            <a:off x="1272638" y="4370402"/>
            <a:ext cx="1792224" cy="646331"/>
          </a:xfrm>
          <a:prstGeom prst="rect">
            <a:avLst/>
          </a:prstGeom>
          <a:noFill/>
          <a:ln cap="flat" cmpd="sng" w="1905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Mahsus                       modellashtirish </a:t>
            </a:r>
            <a:endParaRPr sz="1800">
              <a:solidFill>
                <a:schemeClr val="dk1"/>
              </a:solidFill>
              <a:latin typeface="Malgun Gothic"/>
              <a:ea typeface="Malgun Gothic"/>
              <a:cs typeface="Malgun Gothic"/>
              <a:sym typeface="Malgun Gothic"/>
            </a:endParaRPr>
          </a:p>
        </p:txBody>
      </p:sp>
      <p:sp>
        <p:nvSpPr>
          <p:cNvPr id="509" name="Google Shape;509;p28"/>
          <p:cNvSpPr txBox="1"/>
          <p:nvPr/>
        </p:nvSpPr>
        <p:spPr>
          <a:xfrm>
            <a:off x="5449270" y="4370402"/>
            <a:ext cx="1792224" cy="646331"/>
          </a:xfrm>
          <a:prstGeom prst="rect">
            <a:avLst/>
          </a:prstGeom>
          <a:noFill/>
          <a:ln cap="flat" cmpd="sng" w="1905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Universal              modellashtirish </a:t>
            </a:r>
            <a:endParaRPr sz="1800">
              <a:solidFill>
                <a:schemeClr val="dk1"/>
              </a:solidFill>
              <a:latin typeface="Malgun Gothic"/>
              <a:ea typeface="Malgun Gothic"/>
              <a:cs typeface="Malgun Gothic"/>
              <a:sym typeface="Malgun Gothic"/>
            </a:endParaRPr>
          </a:p>
        </p:txBody>
      </p:sp>
      <p:sp>
        <p:nvSpPr>
          <p:cNvPr id="510" name="Google Shape;510;p28"/>
          <p:cNvSpPr txBox="1"/>
          <p:nvPr/>
        </p:nvSpPr>
        <p:spPr>
          <a:xfrm>
            <a:off x="4160325" y="5278543"/>
            <a:ext cx="1792224" cy="646331"/>
          </a:xfrm>
          <a:prstGeom prst="rect">
            <a:avLst/>
          </a:prstGeom>
          <a:noFill/>
          <a:ln cap="flat" cmpd="sng" w="1905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Matematik                     paketlar</a:t>
            </a:r>
            <a:endParaRPr sz="1800">
              <a:solidFill>
                <a:schemeClr val="dk1"/>
              </a:solidFill>
              <a:latin typeface="Malgun Gothic"/>
              <a:ea typeface="Malgun Gothic"/>
              <a:cs typeface="Malgun Gothic"/>
              <a:sym typeface="Malgun Gothic"/>
            </a:endParaRPr>
          </a:p>
        </p:txBody>
      </p:sp>
      <p:sp>
        <p:nvSpPr>
          <p:cNvPr id="511" name="Google Shape;511;p28"/>
          <p:cNvSpPr txBox="1"/>
          <p:nvPr/>
        </p:nvSpPr>
        <p:spPr>
          <a:xfrm>
            <a:off x="6463281" y="5278543"/>
            <a:ext cx="1792224" cy="646331"/>
          </a:xfrm>
          <a:prstGeom prst="rect">
            <a:avLst/>
          </a:prstGeom>
          <a:noFill/>
          <a:ln cap="flat" cmpd="sng" w="19050">
            <a:solidFill>
              <a:srgbClr val="00206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Komponent        modellashtirish</a:t>
            </a:r>
            <a:endParaRPr sz="1800">
              <a:solidFill>
                <a:schemeClr val="dk1"/>
              </a:solidFill>
              <a:latin typeface="Malgun Gothic"/>
              <a:ea typeface="Malgun Gothic"/>
              <a:cs typeface="Malgun Gothic"/>
              <a:sym typeface="Malgun Gothic"/>
            </a:endParaRPr>
          </a:p>
        </p:txBody>
      </p:sp>
      <p:cxnSp>
        <p:nvCxnSpPr>
          <p:cNvPr id="512" name="Google Shape;512;p28"/>
          <p:cNvCxnSpPr>
            <a:stCxn id="507" idx="2"/>
            <a:endCxn id="508" idx="3"/>
          </p:cNvCxnSpPr>
          <p:nvPr/>
        </p:nvCxnSpPr>
        <p:spPr>
          <a:xfrm flipH="1">
            <a:off x="3064728" y="4246865"/>
            <a:ext cx="1159800" cy="446700"/>
          </a:xfrm>
          <a:prstGeom prst="straightConnector1">
            <a:avLst/>
          </a:prstGeom>
          <a:noFill/>
          <a:ln cap="flat" cmpd="sng" w="25400">
            <a:solidFill>
              <a:schemeClr val="accent1"/>
            </a:solidFill>
            <a:prstDash val="solid"/>
            <a:miter lim="800000"/>
            <a:headEnd len="sm" w="sm" type="none"/>
            <a:tailEnd len="med" w="med" type="triangle"/>
          </a:ln>
        </p:spPr>
      </p:cxnSp>
      <p:cxnSp>
        <p:nvCxnSpPr>
          <p:cNvPr id="513" name="Google Shape;513;p28"/>
          <p:cNvCxnSpPr>
            <a:stCxn id="507" idx="2"/>
            <a:endCxn id="509" idx="1"/>
          </p:cNvCxnSpPr>
          <p:nvPr/>
        </p:nvCxnSpPr>
        <p:spPr>
          <a:xfrm>
            <a:off x="4224528" y="4246865"/>
            <a:ext cx="1224600" cy="446700"/>
          </a:xfrm>
          <a:prstGeom prst="straightConnector1">
            <a:avLst/>
          </a:prstGeom>
          <a:noFill/>
          <a:ln cap="flat" cmpd="sng" w="25400">
            <a:solidFill>
              <a:schemeClr val="accent1"/>
            </a:solidFill>
            <a:prstDash val="solid"/>
            <a:miter lim="800000"/>
            <a:headEnd len="sm" w="sm" type="none"/>
            <a:tailEnd len="med" w="med" type="triangle"/>
          </a:ln>
        </p:spPr>
      </p:cxnSp>
      <p:cxnSp>
        <p:nvCxnSpPr>
          <p:cNvPr id="514" name="Google Shape;514;p28"/>
          <p:cNvCxnSpPr>
            <a:endCxn id="511" idx="0"/>
          </p:cNvCxnSpPr>
          <p:nvPr/>
        </p:nvCxnSpPr>
        <p:spPr>
          <a:xfrm>
            <a:off x="6345393" y="5016643"/>
            <a:ext cx="1014000" cy="261900"/>
          </a:xfrm>
          <a:prstGeom prst="straightConnector1">
            <a:avLst/>
          </a:prstGeom>
          <a:noFill/>
          <a:ln cap="flat" cmpd="sng" w="25400">
            <a:solidFill>
              <a:schemeClr val="accent1"/>
            </a:solidFill>
            <a:prstDash val="solid"/>
            <a:miter lim="800000"/>
            <a:headEnd len="sm" w="sm" type="none"/>
            <a:tailEnd len="med" w="med" type="triangle"/>
          </a:ln>
        </p:spPr>
      </p:cxnSp>
      <p:cxnSp>
        <p:nvCxnSpPr>
          <p:cNvPr id="515" name="Google Shape;515;p28"/>
          <p:cNvCxnSpPr>
            <a:stCxn id="509" idx="2"/>
            <a:endCxn id="510" idx="0"/>
          </p:cNvCxnSpPr>
          <p:nvPr/>
        </p:nvCxnSpPr>
        <p:spPr>
          <a:xfrm flipH="1">
            <a:off x="5056582" y="5016733"/>
            <a:ext cx="1288800" cy="261900"/>
          </a:xfrm>
          <a:prstGeom prst="straightConnector1">
            <a:avLst/>
          </a:prstGeom>
          <a:noFill/>
          <a:ln cap="flat" cmpd="sng" w="25400">
            <a:solidFill>
              <a:schemeClr val="accent1"/>
            </a:solidFill>
            <a:prstDash val="solid"/>
            <a:miter lim="800000"/>
            <a:headEnd len="sm" w="sm" type="none"/>
            <a:tailEnd len="med" w="med" type="triangle"/>
          </a:ln>
        </p:spPr>
      </p:cxnSp>
      <p:sp>
        <p:nvSpPr>
          <p:cNvPr id="516" name="Google Shape;516;p28"/>
          <p:cNvSpPr txBox="1"/>
          <p:nvPr/>
        </p:nvSpPr>
        <p:spPr>
          <a:xfrm>
            <a:off x="2429435" y="6140824"/>
            <a:ext cx="633804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sp>
        <p:nvSpPr>
          <p:cNvPr id="522" name="Google Shape;522;p29"/>
          <p:cNvSpPr txBox="1"/>
          <p:nvPr/>
        </p:nvSpPr>
        <p:spPr>
          <a:xfrm>
            <a:off x="0" y="0"/>
            <a:ext cx="6345382" cy="104644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3200">
                <a:solidFill>
                  <a:srgbClr val="202124"/>
                </a:solidFill>
                <a:latin typeface="Arial"/>
                <a:ea typeface="Arial"/>
                <a:cs typeface="Arial"/>
                <a:sym typeface="Arial"/>
              </a:rPr>
              <a:t>MODEL VA OB’EKT</a:t>
            </a:r>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523" name="Google Shape;523;p29"/>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524" name="Google Shape;524;p29"/>
          <p:cNvSpPr txBox="1"/>
          <p:nvPr/>
        </p:nvSpPr>
        <p:spPr>
          <a:xfrm>
            <a:off x="3664746" y="4150194"/>
            <a:ext cx="3052618"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dk1"/>
                </a:solidFill>
                <a:latin typeface="Arial"/>
                <a:ea typeface="Arial"/>
                <a:cs typeface="Arial"/>
                <a:sym typeface="Arial"/>
              </a:rPr>
              <a:t>Ob’ekt</a:t>
            </a:r>
            <a:endParaRPr b="1" sz="3600">
              <a:solidFill>
                <a:schemeClr val="dk1"/>
              </a:solidFill>
              <a:latin typeface="Arial"/>
              <a:ea typeface="Arial"/>
              <a:cs typeface="Arial"/>
              <a:sym typeface="Arial"/>
            </a:endParaRPr>
          </a:p>
        </p:txBody>
      </p:sp>
      <p:sp>
        <p:nvSpPr>
          <p:cNvPr id="525" name="Google Shape;525;p29"/>
          <p:cNvSpPr txBox="1"/>
          <p:nvPr/>
        </p:nvSpPr>
        <p:spPr>
          <a:xfrm>
            <a:off x="2080429" y="1661730"/>
            <a:ext cx="144270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dk1"/>
                </a:solidFill>
                <a:latin typeface="Arial"/>
                <a:ea typeface="Arial"/>
                <a:cs typeface="Arial"/>
                <a:sym typeface="Arial"/>
              </a:rPr>
              <a:t>Model</a:t>
            </a:r>
            <a:endParaRPr sz="3200">
              <a:solidFill>
                <a:schemeClr val="dk1"/>
              </a:solidFill>
              <a:latin typeface="Arial"/>
              <a:ea typeface="Arial"/>
              <a:cs typeface="Arial"/>
              <a:sym typeface="Arial"/>
            </a:endParaRPr>
          </a:p>
        </p:txBody>
      </p:sp>
      <p:sp>
        <p:nvSpPr>
          <p:cNvPr id="526" name="Google Shape;526;p29"/>
          <p:cNvSpPr/>
          <p:nvPr/>
        </p:nvSpPr>
        <p:spPr>
          <a:xfrm>
            <a:off x="3779612" y="2140042"/>
            <a:ext cx="978408" cy="484632"/>
          </a:xfrm>
          <a:prstGeom prst="rightArrow">
            <a:avLst>
              <a:gd fmla="val 50000" name="adj1"/>
              <a:gd fmla="val 50000" name="adj2"/>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527" name="Google Shape;527;p29"/>
          <p:cNvSpPr txBox="1"/>
          <p:nvPr/>
        </p:nvSpPr>
        <p:spPr>
          <a:xfrm>
            <a:off x="5020573" y="2098012"/>
            <a:ext cx="3262815"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dk1"/>
                </a:solidFill>
                <a:latin typeface="Arial"/>
                <a:ea typeface="Arial"/>
                <a:cs typeface="Arial"/>
                <a:sym typeface="Arial"/>
              </a:rPr>
              <a:t>Modellashtirish</a:t>
            </a:r>
            <a:endParaRPr sz="3200">
              <a:solidFill>
                <a:schemeClr val="dk1"/>
              </a:solidFill>
              <a:latin typeface="Arial"/>
              <a:ea typeface="Arial"/>
              <a:cs typeface="Arial"/>
              <a:sym typeface="Arial"/>
            </a:endParaRPr>
          </a:p>
        </p:txBody>
      </p:sp>
      <p:cxnSp>
        <p:nvCxnSpPr>
          <p:cNvPr id="528" name="Google Shape;528;p29"/>
          <p:cNvCxnSpPr/>
          <p:nvPr/>
        </p:nvCxnSpPr>
        <p:spPr>
          <a:xfrm flipH="1">
            <a:off x="2041567" y="2246505"/>
            <a:ext cx="275832" cy="528320"/>
          </a:xfrm>
          <a:prstGeom prst="straightConnector1">
            <a:avLst/>
          </a:prstGeom>
          <a:noFill/>
          <a:ln cap="flat" cmpd="sng" w="12700">
            <a:solidFill>
              <a:schemeClr val="dk1"/>
            </a:solidFill>
            <a:prstDash val="solid"/>
            <a:miter lim="800000"/>
            <a:headEnd len="sm" w="sm" type="none"/>
            <a:tailEnd len="med" w="med" type="triangle"/>
          </a:ln>
        </p:spPr>
      </p:cxnSp>
      <p:cxnSp>
        <p:nvCxnSpPr>
          <p:cNvPr id="529" name="Google Shape;529;p29"/>
          <p:cNvCxnSpPr/>
          <p:nvPr/>
        </p:nvCxnSpPr>
        <p:spPr>
          <a:xfrm flipH="1">
            <a:off x="2644588" y="2385032"/>
            <a:ext cx="4810" cy="1200850"/>
          </a:xfrm>
          <a:prstGeom prst="straightConnector1">
            <a:avLst/>
          </a:prstGeom>
          <a:noFill/>
          <a:ln cap="flat" cmpd="sng" w="12700">
            <a:solidFill>
              <a:schemeClr val="dk1"/>
            </a:solidFill>
            <a:prstDash val="solid"/>
            <a:miter lim="800000"/>
            <a:headEnd len="sm" w="sm" type="none"/>
            <a:tailEnd len="med" w="med" type="triangle"/>
          </a:ln>
        </p:spPr>
      </p:cxnSp>
      <p:cxnSp>
        <p:nvCxnSpPr>
          <p:cNvPr id="530" name="Google Shape;530;p29"/>
          <p:cNvCxnSpPr/>
          <p:nvPr/>
        </p:nvCxnSpPr>
        <p:spPr>
          <a:xfrm>
            <a:off x="2991149" y="2322331"/>
            <a:ext cx="363083" cy="497667"/>
          </a:xfrm>
          <a:prstGeom prst="straightConnector1">
            <a:avLst/>
          </a:prstGeom>
          <a:noFill/>
          <a:ln cap="flat" cmpd="sng" w="12700">
            <a:solidFill>
              <a:schemeClr val="dk1"/>
            </a:solidFill>
            <a:prstDash val="solid"/>
            <a:miter lim="800000"/>
            <a:headEnd len="sm" w="sm" type="none"/>
            <a:tailEnd len="med" w="med" type="triangle"/>
          </a:ln>
        </p:spPr>
      </p:cxnSp>
      <p:sp>
        <p:nvSpPr>
          <p:cNvPr id="531" name="Google Shape;531;p29"/>
          <p:cNvSpPr txBox="1"/>
          <p:nvPr/>
        </p:nvSpPr>
        <p:spPr>
          <a:xfrm>
            <a:off x="1152214" y="2843600"/>
            <a:ext cx="102726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1"/>
                </a:solidFill>
                <a:latin typeface="Arial"/>
                <a:ea typeface="Arial"/>
                <a:cs typeface="Arial"/>
                <a:sym typeface="Arial"/>
              </a:rPr>
              <a:t>To’la</a:t>
            </a:r>
            <a:endParaRPr sz="3200">
              <a:solidFill>
                <a:schemeClr val="dk1"/>
              </a:solidFill>
              <a:latin typeface="Arial"/>
              <a:ea typeface="Arial"/>
              <a:cs typeface="Arial"/>
              <a:sym typeface="Arial"/>
            </a:endParaRPr>
          </a:p>
        </p:txBody>
      </p:sp>
      <p:sp>
        <p:nvSpPr>
          <p:cNvPr id="532" name="Google Shape;532;p29"/>
          <p:cNvSpPr txBox="1"/>
          <p:nvPr/>
        </p:nvSpPr>
        <p:spPr>
          <a:xfrm>
            <a:off x="2991149" y="2914804"/>
            <a:ext cx="162038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1"/>
                </a:solidFill>
                <a:latin typeface="Arial"/>
                <a:ea typeface="Arial"/>
                <a:cs typeface="Arial"/>
                <a:sym typeface="Arial"/>
              </a:rPr>
              <a:t>To’liqsiz</a:t>
            </a:r>
            <a:endParaRPr sz="3200">
              <a:solidFill>
                <a:schemeClr val="dk1"/>
              </a:solidFill>
              <a:latin typeface="Arial"/>
              <a:ea typeface="Arial"/>
              <a:cs typeface="Arial"/>
              <a:sym typeface="Arial"/>
            </a:endParaRPr>
          </a:p>
        </p:txBody>
      </p:sp>
      <p:sp>
        <p:nvSpPr>
          <p:cNvPr id="533" name="Google Shape;533;p29"/>
          <p:cNvSpPr txBox="1"/>
          <p:nvPr/>
        </p:nvSpPr>
        <p:spPr>
          <a:xfrm>
            <a:off x="1706517" y="3471269"/>
            <a:ext cx="177907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1"/>
                </a:solidFill>
                <a:latin typeface="Arial"/>
                <a:ea typeface="Arial"/>
                <a:cs typeface="Arial"/>
                <a:sym typeface="Arial"/>
              </a:rPr>
              <a:t>Taxminiy</a:t>
            </a:r>
            <a:endParaRPr sz="3200">
              <a:solidFill>
                <a:schemeClr val="dk1"/>
              </a:solidFill>
              <a:latin typeface="Arial"/>
              <a:ea typeface="Arial"/>
              <a:cs typeface="Arial"/>
              <a:sym typeface="Arial"/>
            </a:endParaRPr>
          </a:p>
        </p:txBody>
      </p:sp>
      <p:sp>
        <p:nvSpPr>
          <p:cNvPr id="534" name="Google Shape;534;p29"/>
          <p:cNvSpPr/>
          <p:nvPr/>
        </p:nvSpPr>
        <p:spPr>
          <a:xfrm>
            <a:off x="2443210" y="4873771"/>
            <a:ext cx="2155990" cy="574825"/>
          </a:xfrm>
          <a:prstGeom prst="rect">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200">
                <a:solidFill>
                  <a:schemeClr val="dk1"/>
                </a:solidFill>
                <a:latin typeface="Arial"/>
                <a:ea typeface="Arial"/>
                <a:cs typeface="Arial"/>
                <a:sym typeface="Arial"/>
              </a:rPr>
              <a:t>Oddiy</a:t>
            </a:r>
            <a:endParaRPr sz="3200">
              <a:solidFill>
                <a:schemeClr val="dk1"/>
              </a:solidFill>
              <a:latin typeface="Arial"/>
              <a:ea typeface="Arial"/>
              <a:cs typeface="Arial"/>
              <a:sym typeface="Arial"/>
            </a:endParaRPr>
          </a:p>
        </p:txBody>
      </p:sp>
      <p:sp>
        <p:nvSpPr>
          <p:cNvPr id="535" name="Google Shape;535;p29"/>
          <p:cNvSpPr/>
          <p:nvPr/>
        </p:nvSpPr>
        <p:spPr>
          <a:xfrm>
            <a:off x="5247643" y="4872315"/>
            <a:ext cx="3550023" cy="574825"/>
          </a:xfrm>
          <a:prstGeom prst="rect">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200">
                <a:solidFill>
                  <a:schemeClr val="dk1"/>
                </a:solidFill>
                <a:latin typeface="Arial"/>
                <a:ea typeface="Arial"/>
                <a:cs typeface="Arial"/>
                <a:sym typeface="Arial"/>
              </a:rPr>
              <a:t>Ob’ekt - tizimli</a:t>
            </a:r>
            <a:endParaRPr sz="3200">
              <a:solidFill>
                <a:schemeClr val="dk1"/>
              </a:solidFill>
              <a:latin typeface="Arial"/>
              <a:ea typeface="Arial"/>
              <a:cs typeface="Arial"/>
              <a:sym typeface="Arial"/>
            </a:endParaRPr>
          </a:p>
        </p:txBody>
      </p:sp>
      <p:sp>
        <p:nvSpPr>
          <p:cNvPr id="536" name="Google Shape;536;p29"/>
          <p:cNvSpPr txBox="1"/>
          <p:nvPr/>
        </p:nvSpPr>
        <p:spPr>
          <a:xfrm>
            <a:off x="969957" y="6211669"/>
            <a:ext cx="107161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29</a:t>
            </a:r>
            <a:endParaRPr b="1" sz="3600">
              <a:solidFill>
                <a:schemeClr val="dk1"/>
              </a:solidFill>
              <a:latin typeface="Arial"/>
              <a:ea typeface="Arial"/>
              <a:cs typeface="Arial"/>
              <a:sym typeface="Arial"/>
            </a:endParaRPr>
          </a:p>
        </p:txBody>
      </p:sp>
      <p:sp>
        <p:nvSpPr>
          <p:cNvPr id="537" name="Google Shape;537;p29"/>
          <p:cNvSpPr txBox="1"/>
          <p:nvPr/>
        </p:nvSpPr>
        <p:spPr>
          <a:xfrm>
            <a:off x="1873624" y="5862918"/>
            <a:ext cx="67056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adabiy manbalar asosida tuzilgan.</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sp>
        <p:nvSpPr>
          <p:cNvPr id="543" name="Google Shape;543;p30"/>
          <p:cNvSpPr txBox="1"/>
          <p:nvPr/>
        </p:nvSpPr>
        <p:spPr>
          <a:xfrm>
            <a:off x="0" y="304297"/>
            <a:ext cx="6345382" cy="553998"/>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544" name="Google Shape;544;p30"/>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545" name="Google Shape;545;p30"/>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546" name="Google Shape;546;p30"/>
          <p:cNvSpPr txBox="1"/>
          <p:nvPr/>
        </p:nvSpPr>
        <p:spPr>
          <a:xfrm>
            <a:off x="2650498" y="937684"/>
            <a:ext cx="3454466"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dk1"/>
                </a:solidFill>
                <a:latin typeface="Arial"/>
                <a:ea typeface="Arial"/>
                <a:cs typeface="Arial"/>
                <a:sym typeface="Arial"/>
              </a:rPr>
              <a:t>Texnik model</a:t>
            </a:r>
            <a:endParaRPr sz="3200">
              <a:solidFill>
                <a:schemeClr val="dk1"/>
              </a:solidFill>
              <a:latin typeface="Arial"/>
              <a:ea typeface="Arial"/>
              <a:cs typeface="Arial"/>
              <a:sym typeface="Arial"/>
            </a:endParaRPr>
          </a:p>
        </p:txBody>
      </p:sp>
      <p:sp>
        <p:nvSpPr>
          <p:cNvPr id="547" name="Google Shape;547;p30"/>
          <p:cNvSpPr txBox="1"/>
          <p:nvPr/>
        </p:nvSpPr>
        <p:spPr>
          <a:xfrm>
            <a:off x="829235" y="1391485"/>
            <a:ext cx="7727576" cy="19389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Model - bu o'rganilayotgan tizimni (mashina, mexanizm, texnologik jarayon va x.k.), ularning elementlari va                     o’zaro aloqalari) ornini bosadigan, uning muhim                             tomonlarini yetarli aniqlik darajasida ko’rsata oladigan moddiy  yoki ideal ob'ekt. </a:t>
            </a:r>
            <a:endParaRPr sz="2400">
              <a:solidFill>
                <a:schemeClr val="dk1"/>
              </a:solidFill>
              <a:latin typeface="Arial"/>
              <a:ea typeface="Arial"/>
              <a:cs typeface="Arial"/>
              <a:sym typeface="Arial"/>
            </a:endParaRPr>
          </a:p>
        </p:txBody>
      </p:sp>
      <p:sp>
        <p:nvSpPr>
          <p:cNvPr id="548" name="Google Shape;548;p30"/>
          <p:cNvSpPr txBox="1"/>
          <p:nvPr/>
        </p:nvSpPr>
        <p:spPr>
          <a:xfrm>
            <a:off x="2295134" y="3715439"/>
            <a:ext cx="5321622" cy="666657"/>
          </a:xfrm>
          <a:prstGeom prst="rect">
            <a:avLst/>
          </a:prstGeom>
          <a:noFill/>
          <a:ln>
            <a:noFill/>
          </a:ln>
        </p:spPr>
        <p:txBody>
          <a:bodyPr anchorCtr="0" anchor="t" bIns="45700" lIns="91425" spcFirstLastPara="1" rIns="91425" wrap="square" tIns="45700">
            <a:spAutoFit/>
          </a:bodyPr>
          <a:lstStyle/>
          <a:p>
            <a:pPr indent="0" lvl="0" marL="0" marR="0" rtl="0" algn="ctr">
              <a:lnSpc>
                <a:spcPct val="156250"/>
              </a:lnSpc>
              <a:spcBef>
                <a:spcPts val="0"/>
              </a:spcBef>
              <a:spcAft>
                <a:spcPts val="0"/>
              </a:spcAft>
              <a:buClr>
                <a:schemeClr val="dk1"/>
              </a:buClr>
              <a:buSzPts val="3200"/>
              <a:buFont typeface="Arial"/>
              <a:buNone/>
            </a:pPr>
            <a:r>
              <a:rPr b="1" i="0" lang="en-US" sz="3200" u="none" cap="none" strike="noStrike">
                <a:solidFill>
                  <a:schemeClr val="dk1"/>
                </a:solidFill>
                <a:latin typeface="Arial"/>
                <a:ea typeface="Arial"/>
                <a:cs typeface="Arial"/>
                <a:sym typeface="Arial"/>
              </a:rPr>
              <a:t>Texnik modellashtirish</a:t>
            </a:r>
            <a:endParaRPr b="1" i="0" sz="3200" u="none" cap="none" strike="noStrike">
              <a:solidFill>
                <a:schemeClr val="dk1"/>
              </a:solidFill>
              <a:latin typeface="Arial"/>
              <a:ea typeface="Arial"/>
              <a:cs typeface="Arial"/>
              <a:sym typeface="Arial"/>
            </a:endParaRPr>
          </a:p>
        </p:txBody>
      </p:sp>
      <p:sp>
        <p:nvSpPr>
          <p:cNvPr id="549" name="Google Shape;549;p30"/>
          <p:cNvSpPr txBox="1"/>
          <p:nvPr/>
        </p:nvSpPr>
        <p:spPr>
          <a:xfrm>
            <a:off x="1075765" y="4353525"/>
            <a:ext cx="7481046" cy="1384995"/>
          </a:xfrm>
          <a:prstGeom prst="rect">
            <a:avLst/>
          </a:prstGeom>
          <a:noFill/>
          <a:ln>
            <a:noFill/>
          </a:ln>
        </p:spPr>
        <p:txBody>
          <a:bodyPr anchorCtr="0" anchor="t" bIns="45700" lIns="91425" spcFirstLastPara="1" rIns="91425" wrap="square" tIns="45700">
            <a:spAutoFit/>
          </a:bodyPr>
          <a:lstStyle/>
          <a:p>
            <a:pPr indent="360000" lvl="0" marL="0" marR="0" rtl="0" algn="just">
              <a:spcBef>
                <a:spcPts val="0"/>
              </a:spcBef>
              <a:spcAft>
                <a:spcPts val="0"/>
              </a:spcAft>
              <a:buNone/>
            </a:pPr>
            <a:r>
              <a:rPr lang="en-US" sz="2800">
                <a:solidFill>
                  <a:schemeClr val="dk1"/>
                </a:solidFill>
                <a:latin typeface="Arial"/>
                <a:ea typeface="Arial"/>
                <a:cs typeface="Arial"/>
                <a:sym typeface="Arial"/>
              </a:rPr>
              <a:t>Texnik modellashtirish - bu modelni yaratish                     bo’yicha insonning nazariy va amaliy tadbirlar faoliyati. </a:t>
            </a:r>
            <a:endParaRPr sz="2800">
              <a:solidFill>
                <a:schemeClr val="dk1"/>
              </a:solidFill>
              <a:latin typeface="Arial"/>
              <a:ea typeface="Arial"/>
              <a:cs typeface="Arial"/>
              <a:sym typeface="Arial"/>
            </a:endParaRPr>
          </a:p>
        </p:txBody>
      </p:sp>
      <p:sp>
        <p:nvSpPr>
          <p:cNvPr id="550" name="Google Shape;550;p30"/>
          <p:cNvSpPr txBox="1"/>
          <p:nvPr/>
        </p:nvSpPr>
        <p:spPr>
          <a:xfrm>
            <a:off x="1101029" y="-34257"/>
            <a:ext cx="5244353" cy="89255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sz="1200">
              <a:solidFill>
                <a:schemeClr val="dk1"/>
              </a:solidFill>
              <a:latin typeface="Malgun Gothic"/>
              <a:ea typeface="Malgun Gothic"/>
              <a:cs typeface="Malgun Gothic"/>
              <a:sym typeface="Malgun Gothic"/>
            </a:endParaRPr>
          </a:p>
          <a:p>
            <a:pPr indent="0" lvl="0" marL="0" marR="0" rtl="0" algn="r">
              <a:spcBef>
                <a:spcPts val="0"/>
              </a:spcBef>
              <a:spcAft>
                <a:spcPts val="0"/>
              </a:spcAft>
              <a:buNone/>
            </a:pPr>
            <a:r>
              <a:t/>
            </a:r>
            <a:endParaRPr b="1" sz="1200">
              <a:solidFill>
                <a:schemeClr val="dk1"/>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Texnik model</a:t>
            </a:r>
            <a:endParaRPr sz="2800">
              <a:solidFill>
                <a:schemeClr val="dk1"/>
              </a:solidFill>
              <a:latin typeface="Malgun Gothic"/>
              <a:ea typeface="Malgun Gothic"/>
              <a:cs typeface="Malgun Gothic"/>
              <a:sym typeface="Malgun Gothic"/>
            </a:endParaRPr>
          </a:p>
        </p:txBody>
      </p:sp>
      <p:sp>
        <p:nvSpPr>
          <p:cNvPr id="551" name="Google Shape;551;p30"/>
          <p:cNvSpPr txBox="1"/>
          <p:nvPr/>
        </p:nvSpPr>
        <p:spPr>
          <a:xfrm>
            <a:off x="1398494" y="6122894"/>
            <a:ext cx="96818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30</a:t>
            </a:r>
            <a:endParaRPr b="1" sz="3600">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sp>
        <p:nvSpPr>
          <p:cNvPr id="557" name="Google Shape;557;p31"/>
          <p:cNvSpPr txBox="1"/>
          <p:nvPr/>
        </p:nvSpPr>
        <p:spPr>
          <a:xfrm>
            <a:off x="0" y="0"/>
            <a:ext cx="6345382"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Texnik modellar turlari </a:t>
            </a:r>
            <a:endParaRPr b="1" sz="2800">
              <a:solidFill>
                <a:srgbClr val="202124"/>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558" name="Google Shape;558;p31"/>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559" name="Google Shape;559;p31"/>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560" name="Google Shape;560;p31"/>
          <p:cNvSpPr txBox="1"/>
          <p:nvPr/>
        </p:nvSpPr>
        <p:spPr>
          <a:xfrm>
            <a:off x="966661" y="984885"/>
            <a:ext cx="7333130" cy="3108543"/>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800"/>
              <a:buFont typeface="Malgun Gothic"/>
              <a:buAutoNum type="arabicPeriod"/>
            </a:pPr>
            <a:r>
              <a:rPr lang="en-US" sz="2800">
                <a:solidFill>
                  <a:schemeClr val="dk1"/>
                </a:solidFill>
                <a:latin typeface="Arial"/>
                <a:ea typeface="Arial"/>
                <a:cs typeface="Arial"/>
                <a:sym typeface="Arial"/>
              </a:rPr>
              <a:t>Ob'ektning modellashtirilgan tomonining           tabiatiga ko’ra,</a:t>
            </a:r>
            <a:endParaRPr/>
          </a:p>
          <a:p>
            <a:pPr indent="-457200" lvl="0" marL="457200" marR="0" rtl="0" algn="l">
              <a:spcBef>
                <a:spcPts val="0"/>
              </a:spcBef>
              <a:spcAft>
                <a:spcPts val="0"/>
              </a:spcAft>
              <a:buClr>
                <a:schemeClr val="dk1"/>
              </a:buClr>
              <a:buSzPts val="2800"/>
              <a:buFont typeface="Malgun Gothic"/>
              <a:buAutoNum type="arabicPeriod"/>
            </a:pPr>
            <a:r>
              <a:rPr lang="en-US" sz="2800">
                <a:solidFill>
                  <a:schemeClr val="dk1"/>
                </a:solidFill>
                <a:latin typeface="Arial"/>
                <a:ea typeface="Arial"/>
                <a:cs typeface="Arial"/>
                <a:sym typeface="Arial"/>
              </a:rPr>
              <a:t>Vaqtga nisbatan,</a:t>
            </a:r>
            <a:endParaRPr/>
          </a:p>
          <a:p>
            <a:pPr indent="-457200" lvl="0" marL="457200" marR="0" rtl="0" algn="l">
              <a:spcBef>
                <a:spcPts val="0"/>
              </a:spcBef>
              <a:spcAft>
                <a:spcPts val="0"/>
              </a:spcAft>
              <a:buClr>
                <a:schemeClr val="dk1"/>
              </a:buClr>
              <a:buSzPts val="2800"/>
              <a:buFont typeface="Malgun Gothic"/>
              <a:buAutoNum type="arabicPeriod"/>
            </a:pPr>
            <a:r>
              <a:rPr lang="en-US" sz="2800">
                <a:solidFill>
                  <a:schemeClr val="dk1"/>
                </a:solidFill>
                <a:latin typeface="Arial"/>
                <a:ea typeface="Arial"/>
                <a:cs typeface="Arial"/>
                <a:sym typeface="Arial"/>
              </a:rPr>
              <a:t>Tizim holatini ifodalash orqali,</a:t>
            </a:r>
            <a:endParaRPr/>
          </a:p>
          <a:p>
            <a:pPr indent="-457200" lvl="0" marL="457200" marR="0" rtl="0" algn="l">
              <a:spcBef>
                <a:spcPts val="0"/>
              </a:spcBef>
              <a:spcAft>
                <a:spcPts val="0"/>
              </a:spcAft>
              <a:buClr>
                <a:schemeClr val="dk1"/>
              </a:buClr>
              <a:buSzPts val="2800"/>
              <a:buFont typeface="Malgun Gothic"/>
              <a:buAutoNum type="arabicPeriod"/>
            </a:pPr>
            <a:r>
              <a:rPr lang="en-US" sz="2800">
                <a:solidFill>
                  <a:schemeClr val="dk1"/>
                </a:solidFill>
                <a:latin typeface="Arial"/>
                <a:ea typeface="Arial"/>
                <a:cs typeface="Arial"/>
                <a:sym typeface="Arial"/>
              </a:rPr>
              <a:t>Simulyatsiya qilingan jarayonning                              tasodifiylik darajasiga ko’ra,</a:t>
            </a:r>
            <a:endParaRPr/>
          </a:p>
          <a:p>
            <a:pPr indent="-457200" lvl="0" marL="457200" marR="0" rtl="0" algn="l">
              <a:spcBef>
                <a:spcPts val="0"/>
              </a:spcBef>
              <a:spcAft>
                <a:spcPts val="0"/>
              </a:spcAft>
              <a:buClr>
                <a:schemeClr val="dk1"/>
              </a:buClr>
              <a:buSzPts val="2800"/>
              <a:buFont typeface="Malgun Gothic"/>
              <a:buAutoNum type="arabicPeriod"/>
            </a:pPr>
            <a:r>
              <a:rPr lang="en-US" sz="2800">
                <a:solidFill>
                  <a:schemeClr val="dk1"/>
                </a:solidFill>
                <a:latin typeface="Arial"/>
                <a:ea typeface="Arial"/>
                <a:cs typeface="Arial"/>
                <a:sym typeface="Arial"/>
              </a:rPr>
              <a:t>Amalga oshirish usuli bo'yicha.</a:t>
            </a:r>
            <a:endParaRPr sz="2800">
              <a:solidFill>
                <a:schemeClr val="dk1"/>
              </a:solidFill>
              <a:latin typeface="Arial"/>
              <a:ea typeface="Arial"/>
              <a:cs typeface="Arial"/>
              <a:sym typeface="Arial"/>
            </a:endParaRPr>
          </a:p>
        </p:txBody>
      </p:sp>
      <p:sp>
        <p:nvSpPr>
          <p:cNvPr id="561" name="Google Shape;561;p31"/>
          <p:cNvSpPr txBox="1"/>
          <p:nvPr/>
        </p:nvSpPr>
        <p:spPr>
          <a:xfrm>
            <a:off x="779930" y="6338047"/>
            <a:ext cx="82475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31</a:t>
            </a:r>
            <a:endParaRPr b="1" sz="3600">
              <a:solidFill>
                <a:schemeClr val="dk1"/>
              </a:solidFill>
              <a:latin typeface="Arial"/>
              <a:ea typeface="Arial"/>
              <a:cs typeface="Arial"/>
              <a:sym typeface="Arial"/>
            </a:endParaRPr>
          </a:p>
        </p:txBody>
      </p:sp>
      <p:pic>
        <p:nvPicPr>
          <p:cNvPr id="562" name="Google Shape;562;p31"/>
          <p:cNvPicPr preferRelativeResize="0"/>
          <p:nvPr/>
        </p:nvPicPr>
        <p:blipFill rotWithShape="1">
          <a:blip r:embed="rId3">
            <a:alphaModFix/>
          </a:blip>
          <a:srcRect b="0" l="0" r="0" t="0"/>
          <a:stretch/>
        </p:blipFill>
        <p:spPr>
          <a:xfrm>
            <a:off x="2622031" y="4060814"/>
            <a:ext cx="3633925" cy="2034998"/>
          </a:xfrm>
          <a:prstGeom prst="rect">
            <a:avLst/>
          </a:prstGeom>
          <a:noFill/>
          <a:ln>
            <a:noFill/>
          </a:ln>
        </p:spPr>
      </p:pic>
      <p:sp>
        <p:nvSpPr>
          <p:cNvPr id="563" name="Google Shape;563;p31"/>
          <p:cNvSpPr txBox="1"/>
          <p:nvPr/>
        </p:nvSpPr>
        <p:spPr>
          <a:xfrm>
            <a:off x="1837765" y="6185647"/>
            <a:ext cx="718072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KOMPAS 3D Rusintegrator. </a:t>
            </a:r>
            <a:r>
              <a:rPr lang="en-US" sz="18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https://rusintegrator.ru/wp-content/uploads/2022/04/03-3.jpg</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sp>
        <p:nvSpPr>
          <p:cNvPr id="569" name="Google Shape;569;p32"/>
          <p:cNvSpPr txBox="1"/>
          <p:nvPr/>
        </p:nvSpPr>
        <p:spPr>
          <a:xfrm>
            <a:off x="0" y="0"/>
            <a:ext cx="6345382" cy="104644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3200">
                <a:solidFill>
                  <a:schemeClr val="dk1"/>
                </a:solidFill>
                <a:latin typeface="Arial"/>
                <a:ea typeface="Arial"/>
                <a:cs typeface="Arial"/>
                <a:sym typeface="Arial"/>
              </a:rPr>
              <a:t>MODELLAR TURI</a:t>
            </a:r>
            <a:endParaRPr sz="32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570" name="Google Shape;570;p32"/>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571" name="Google Shape;571;p32"/>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572" name="Google Shape;572;p32"/>
          <p:cNvSpPr txBox="1"/>
          <p:nvPr/>
        </p:nvSpPr>
        <p:spPr>
          <a:xfrm>
            <a:off x="1013012" y="1064838"/>
            <a:ext cx="7310410" cy="29238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300">
                <a:solidFill>
                  <a:schemeClr val="dk1"/>
                </a:solidFill>
                <a:latin typeface="Arial"/>
                <a:ea typeface="Arial"/>
                <a:cs typeface="Arial"/>
                <a:sym typeface="Arial"/>
              </a:rPr>
              <a:t>Kibernetik yoki funktsional modellar - ularda o'rganilayotgan ob'ekt ichki tuzilishi noma'lum bo'lgan "qora quti" deb hisoblanadi. </a:t>
            </a:r>
            <a:endParaRPr/>
          </a:p>
          <a:p>
            <a:pPr indent="0" lvl="0" marL="0" marR="0" rtl="0" algn="l">
              <a:spcBef>
                <a:spcPts val="0"/>
              </a:spcBef>
              <a:spcAft>
                <a:spcPts val="0"/>
              </a:spcAft>
              <a:buNone/>
            </a:pPr>
            <a:r>
              <a:rPr lang="en-US" sz="2300">
                <a:solidFill>
                  <a:schemeClr val="dk1"/>
                </a:solidFill>
                <a:latin typeface="Arial"/>
                <a:ea typeface="Arial"/>
                <a:cs typeface="Arial"/>
                <a:sym typeface="Arial"/>
              </a:rPr>
              <a:t>Bunday "qora quti" ning xatti-harakati qurilmaning                 chiqish signallarini (reaktsiyalarini) kirish signallari                (stimullari) bilan bog'laydigan matematik tenglama,        grafik yoki jadval bilan tavsiflanishi mumkin. </a:t>
            </a:r>
            <a:endParaRPr/>
          </a:p>
          <a:p>
            <a:pPr indent="0" lvl="0" marL="0" marR="0" rtl="0" algn="l">
              <a:spcBef>
                <a:spcPts val="0"/>
              </a:spcBef>
              <a:spcAft>
                <a:spcPts val="0"/>
              </a:spcAft>
              <a:buNone/>
            </a:pPr>
            <a:r>
              <a:rPr lang="en-US" sz="2300">
                <a:solidFill>
                  <a:schemeClr val="dk1"/>
                </a:solidFill>
                <a:latin typeface="Arial"/>
                <a:ea typeface="Arial"/>
                <a:cs typeface="Arial"/>
                <a:sym typeface="Arial"/>
              </a:rPr>
              <a:t>Model o'rganilayotgan ob'ektga o'xshash ishlaydi.</a:t>
            </a:r>
            <a:endParaRPr sz="2300">
              <a:solidFill>
                <a:schemeClr val="dk1"/>
              </a:solidFill>
              <a:latin typeface="Arial"/>
              <a:ea typeface="Arial"/>
              <a:cs typeface="Arial"/>
              <a:sym typeface="Arial"/>
            </a:endParaRPr>
          </a:p>
        </p:txBody>
      </p:sp>
      <p:pic>
        <p:nvPicPr>
          <p:cNvPr id="573" name="Google Shape;573;p32"/>
          <p:cNvPicPr preferRelativeResize="0"/>
          <p:nvPr/>
        </p:nvPicPr>
        <p:blipFill rotWithShape="1">
          <a:blip r:embed="rId3">
            <a:alphaModFix/>
          </a:blip>
          <a:srcRect b="36134" l="44521" r="42032" t="54083"/>
          <a:stretch/>
        </p:blipFill>
        <p:spPr>
          <a:xfrm>
            <a:off x="3172690" y="4221797"/>
            <a:ext cx="2645403" cy="1447484"/>
          </a:xfrm>
          <a:prstGeom prst="rect">
            <a:avLst/>
          </a:prstGeom>
          <a:noFill/>
          <a:ln>
            <a:noFill/>
          </a:ln>
        </p:spPr>
      </p:pic>
      <p:sp>
        <p:nvSpPr>
          <p:cNvPr id="574" name="Google Shape;574;p32"/>
          <p:cNvSpPr txBox="1"/>
          <p:nvPr/>
        </p:nvSpPr>
        <p:spPr>
          <a:xfrm>
            <a:off x="1963270" y="4688814"/>
            <a:ext cx="1129553"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Kirish                    signallari</a:t>
            </a:r>
            <a:endParaRPr sz="1800">
              <a:solidFill>
                <a:schemeClr val="dk1"/>
              </a:solidFill>
              <a:latin typeface="Malgun Gothic"/>
              <a:ea typeface="Malgun Gothic"/>
              <a:cs typeface="Malgun Gothic"/>
              <a:sym typeface="Malgun Gothic"/>
            </a:endParaRPr>
          </a:p>
        </p:txBody>
      </p:sp>
      <p:sp>
        <p:nvSpPr>
          <p:cNvPr id="575" name="Google Shape;575;p32"/>
          <p:cNvSpPr txBox="1"/>
          <p:nvPr/>
        </p:nvSpPr>
        <p:spPr>
          <a:xfrm>
            <a:off x="5856942" y="4680122"/>
            <a:ext cx="1129553"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Chiqish                    signallari</a:t>
            </a:r>
            <a:endParaRPr sz="1800">
              <a:solidFill>
                <a:schemeClr val="dk1"/>
              </a:solidFill>
              <a:latin typeface="Malgun Gothic"/>
              <a:ea typeface="Malgun Gothic"/>
              <a:cs typeface="Malgun Gothic"/>
              <a:sym typeface="Malgun Gothic"/>
            </a:endParaRPr>
          </a:p>
        </p:txBody>
      </p:sp>
      <p:sp>
        <p:nvSpPr>
          <p:cNvPr id="576" name="Google Shape;576;p32"/>
          <p:cNvSpPr txBox="1"/>
          <p:nvPr/>
        </p:nvSpPr>
        <p:spPr>
          <a:xfrm>
            <a:off x="3727687" y="5699762"/>
            <a:ext cx="1129553"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Malgun Gothic"/>
                <a:ea typeface="Malgun Gothic"/>
                <a:cs typeface="Malgun Gothic"/>
                <a:sym typeface="Malgun Gothic"/>
              </a:rPr>
              <a:t>Tizim </a:t>
            </a:r>
            <a:endParaRPr sz="1800">
              <a:solidFill>
                <a:schemeClr val="dk1"/>
              </a:solidFill>
              <a:latin typeface="Malgun Gothic"/>
              <a:ea typeface="Malgun Gothic"/>
              <a:cs typeface="Malgun Gothic"/>
              <a:sym typeface="Malgun Gothic"/>
            </a:endParaRPr>
          </a:p>
        </p:txBody>
      </p:sp>
      <p:cxnSp>
        <p:nvCxnSpPr>
          <p:cNvPr id="577" name="Google Shape;577;p32"/>
          <p:cNvCxnSpPr/>
          <p:nvPr/>
        </p:nvCxnSpPr>
        <p:spPr>
          <a:xfrm>
            <a:off x="3630706" y="5669281"/>
            <a:ext cx="1398494" cy="0"/>
          </a:xfrm>
          <a:prstGeom prst="straightConnector1">
            <a:avLst/>
          </a:prstGeom>
          <a:noFill/>
          <a:ln cap="flat" cmpd="sng" w="25400">
            <a:solidFill>
              <a:schemeClr val="dk1"/>
            </a:solidFill>
            <a:prstDash val="solid"/>
            <a:miter lim="800000"/>
            <a:headEnd len="sm" w="sm" type="none"/>
            <a:tailEnd len="sm" w="sm" type="none"/>
          </a:ln>
        </p:spPr>
      </p:cxnSp>
      <p:sp>
        <p:nvSpPr>
          <p:cNvPr id="578" name="Google Shape;578;p32"/>
          <p:cNvSpPr txBox="1"/>
          <p:nvPr/>
        </p:nvSpPr>
        <p:spPr>
          <a:xfrm>
            <a:off x="701917" y="6332515"/>
            <a:ext cx="78622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Malgun Gothic"/>
                <a:ea typeface="Malgun Gothic"/>
                <a:cs typeface="Malgun Gothic"/>
                <a:sym typeface="Malgun Gothic"/>
              </a:rPr>
              <a:t>32</a:t>
            </a:r>
            <a:endParaRPr b="1" sz="3600">
              <a:solidFill>
                <a:schemeClr val="dk1"/>
              </a:solidFill>
              <a:latin typeface="Malgun Gothic"/>
              <a:ea typeface="Malgun Gothic"/>
              <a:cs typeface="Malgun Gothic"/>
              <a:sym typeface="Malgun Gothic"/>
            </a:endParaRPr>
          </a:p>
        </p:txBody>
      </p:sp>
      <p:sp>
        <p:nvSpPr>
          <p:cNvPr id="579" name="Google Shape;579;p32"/>
          <p:cNvSpPr txBox="1"/>
          <p:nvPr/>
        </p:nvSpPr>
        <p:spPr>
          <a:xfrm>
            <a:off x="1550894" y="6140824"/>
            <a:ext cx="76200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Malgun Gothic"/>
                <a:ea typeface="Malgun Gothic"/>
                <a:cs typeface="Malgun Gothic"/>
                <a:sym typeface="Malgun Gothic"/>
              </a:rPr>
              <a:t>Майер Р.В. </a:t>
            </a:r>
            <a:r>
              <a:rPr lang="en-US" sz="1800">
                <a:solidFill>
                  <a:schemeClr val="dk1"/>
                </a:solidFill>
                <a:latin typeface="Malgun Gothic"/>
                <a:ea typeface="Malgun Gothic"/>
                <a:cs typeface="Malgun Gothic"/>
                <a:sym typeface="Malgun Gothic"/>
              </a:rPr>
              <a:t>Kомпьютерное моделирование: моделирование как метод научного познания.компьютерные модели и их виды. </a:t>
            </a:r>
            <a:r>
              <a:rPr lang="en-US" sz="18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https://econf.rae.ru/article/6722</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sp>
        <p:nvSpPr>
          <p:cNvPr id="585" name="Google Shape;585;p33"/>
          <p:cNvSpPr txBox="1"/>
          <p:nvPr/>
        </p:nvSpPr>
        <p:spPr>
          <a:xfrm>
            <a:off x="0" y="0"/>
            <a:ext cx="6345382" cy="104644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3200">
                <a:solidFill>
                  <a:schemeClr val="dk1"/>
                </a:solidFill>
                <a:latin typeface="Arial"/>
                <a:ea typeface="Arial"/>
                <a:cs typeface="Arial"/>
                <a:sym typeface="Arial"/>
              </a:rPr>
              <a:t>MODELLAR TURI</a:t>
            </a:r>
            <a:endParaRPr sz="32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586" name="Google Shape;586;p33"/>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587" name="Google Shape;587;p33"/>
          <p:cNvSpPr txBox="1"/>
          <p:nvPr/>
        </p:nvSpPr>
        <p:spPr>
          <a:xfrm>
            <a:off x="1177047" y="6215974"/>
            <a:ext cx="78622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Malgun Gothic"/>
                <a:ea typeface="Malgun Gothic"/>
                <a:cs typeface="Malgun Gothic"/>
                <a:sym typeface="Malgun Gothic"/>
              </a:rPr>
              <a:t>33</a:t>
            </a:r>
            <a:endParaRPr b="1" sz="3600">
              <a:solidFill>
                <a:schemeClr val="dk1"/>
              </a:solidFill>
              <a:latin typeface="Malgun Gothic"/>
              <a:ea typeface="Malgun Gothic"/>
              <a:cs typeface="Malgun Gothic"/>
              <a:sym typeface="Malgun Gothic"/>
            </a:endParaRPr>
          </a:p>
        </p:txBody>
      </p:sp>
      <p:sp>
        <p:nvSpPr>
          <p:cNvPr id="588" name="Google Shape;588;p33"/>
          <p:cNvSpPr txBox="1"/>
          <p:nvPr/>
        </p:nvSpPr>
        <p:spPr>
          <a:xfrm>
            <a:off x="1059721" y="1046440"/>
            <a:ext cx="8021526" cy="23083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Axborot modellari o'rganilayotgan ob'ektni tavsiflovchi  aniq qiymatlar to'plamini ifodalaydi.</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Yoki ba'zi bir ishlab chiqarishning axborot modeli ishlab            chiqarish ehtiyojlarini, uning eng  muhim xususiyatlarini,              ishlab chiqarilgan mahsulot parametrlarini tavsiflovchi                   parametrlar  to'plamini ifodalaydi.</a:t>
            </a:r>
            <a:endParaRPr sz="2400">
              <a:solidFill>
                <a:schemeClr val="dk1"/>
              </a:solidFill>
              <a:latin typeface="Arial"/>
              <a:ea typeface="Arial"/>
              <a:cs typeface="Arial"/>
              <a:sym typeface="Arial"/>
            </a:endParaRPr>
          </a:p>
        </p:txBody>
      </p:sp>
      <p:pic>
        <p:nvPicPr>
          <p:cNvPr id="589" name="Google Shape;589;p33"/>
          <p:cNvPicPr preferRelativeResize="0"/>
          <p:nvPr/>
        </p:nvPicPr>
        <p:blipFill rotWithShape="1">
          <a:blip r:embed="rId3">
            <a:alphaModFix/>
          </a:blip>
          <a:srcRect b="0" l="0" r="0" t="14945"/>
          <a:stretch/>
        </p:blipFill>
        <p:spPr>
          <a:xfrm>
            <a:off x="2563574" y="3354764"/>
            <a:ext cx="3697617" cy="2235595"/>
          </a:xfrm>
          <a:prstGeom prst="rect">
            <a:avLst/>
          </a:prstGeom>
          <a:noFill/>
          <a:ln>
            <a:noFill/>
          </a:ln>
        </p:spPr>
      </p:pic>
      <p:sp>
        <p:nvSpPr>
          <p:cNvPr id="590" name="Google Shape;590;p33"/>
          <p:cNvSpPr txBox="1"/>
          <p:nvPr/>
        </p:nvSpPr>
        <p:spPr>
          <a:xfrm>
            <a:off x="1963270" y="5827059"/>
            <a:ext cx="642769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Konvisar E. Информационный метаболизм инженерного объекта. </a:t>
            </a:r>
            <a:r>
              <a:rPr lang="en-US" sz="18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https://sapr.ru/article/25554</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5" name="Shape 595"/>
        <p:cNvGrpSpPr/>
        <p:nvPr/>
      </p:nvGrpSpPr>
      <p:grpSpPr>
        <a:xfrm>
          <a:off x="0" y="0"/>
          <a:ext cx="0" cy="0"/>
          <a:chOff x="0" y="0"/>
          <a:chExt cx="0" cy="0"/>
        </a:xfrm>
      </p:grpSpPr>
      <p:sp>
        <p:nvSpPr>
          <p:cNvPr id="596" name="Google Shape;596;p34"/>
          <p:cNvSpPr txBox="1"/>
          <p:nvPr/>
        </p:nvSpPr>
        <p:spPr>
          <a:xfrm>
            <a:off x="0" y="0"/>
            <a:ext cx="6345382" cy="104644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3200">
                <a:solidFill>
                  <a:schemeClr val="dk1"/>
                </a:solidFill>
                <a:latin typeface="Arial"/>
                <a:ea typeface="Arial"/>
                <a:cs typeface="Arial"/>
                <a:sym typeface="Arial"/>
              </a:rPr>
              <a:t>TIZIMLI TAHLIL </a:t>
            </a:r>
            <a:endParaRPr b="1" sz="32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597" name="Google Shape;597;p34"/>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598" name="Google Shape;598;p34"/>
          <p:cNvSpPr txBox="1"/>
          <p:nvPr/>
        </p:nvSpPr>
        <p:spPr>
          <a:xfrm>
            <a:off x="1177047" y="6215974"/>
            <a:ext cx="78622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Malgun Gothic"/>
                <a:ea typeface="Malgun Gothic"/>
                <a:cs typeface="Malgun Gothic"/>
                <a:sym typeface="Malgun Gothic"/>
              </a:rPr>
              <a:t>34</a:t>
            </a:r>
            <a:endParaRPr b="1" sz="3600">
              <a:solidFill>
                <a:schemeClr val="dk1"/>
              </a:solidFill>
              <a:latin typeface="Malgun Gothic"/>
              <a:ea typeface="Malgun Gothic"/>
              <a:cs typeface="Malgun Gothic"/>
              <a:sym typeface="Malgun Gothic"/>
            </a:endParaRPr>
          </a:p>
        </p:txBody>
      </p:sp>
      <p:sp>
        <p:nvSpPr>
          <p:cNvPr id="599" name="Google Shape;599;p34"/>
          <p:cNvSpPr txBox="1"/>
          <p:nvPr/>
        </p:nvSpPr>
        <p:spPr>
          <a:xfrm>
            <a:off x="1030537" y="1046440"/>
            <a:ext cx="7237973" cy="48320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200">
                <a:solidFill>
                  <a:schemeClr val="dk1"/>
                </a:solidFill>
                <a:latin typeface="Arial"/>
                <a:ea typeface="Arial"/>
                <a:cs typeface="Arial"/>
                <a:sym typeface="Arial"/>
              </a:rPr>
              <a:t>O'rganilayotgan ob'ektning tarkibi va tuzilishini                       o'rganish tizimli tahlil deb ataladi.</a:t>
            </a:r>
            <a:endParaRPr/>
          </a:p>
          <a:p>
            <a:pPr indent="0" lvl="0" marL="0" marR="0" rtl="0" algn="just">
              <a:spcBef>
                <a:spcPts val="0"/>
              </a:spcBef>
              <a:spcAft>
                <a:spcPts val="0"/>
              </a:spcAft>
              <a:buNone/>
            </a:pPr>
            <a:r>
              <a:rPr lang="en-US" sz="2200">
                <a:solidFill>
                  <a:schemeClr val="dk1"/>
                </a:solidFill>
                <a:latin typeface="Arial"/>
                <a:ea typeface="Arial"/>
                <a:cs typeface="Arial"/>
                <a:sym typeface="Arial"/>
              </a:rPr>
              <a:t>Tizimli tahlil uslubiyatga tamoyillarga asoslanadi:</a:t>
            </a:r>
            <a:endParaRPr/>
          </a:p>
          <a:p>
            <a:pPr indent="-457200" lvl="0" marL="457200" marR="0" rtl="0" algn="just">
              <a:spcBef>
                <a:spcPts val="0"/>
              </a:spcBef>
              <a:spcAft>
                <a:spcPts val="0"/>
              </a:spcAft>
              <a:buClr>
                <a:schemeClr val="dk1"/>
              </a:buClr>
              <a:buSzPts val="2200"/>
              <a:buFont typeface="Malgun Gothic"/>
              <a:buAutoNum type="arabicPeriod"/>
            </a:pPr>
            <a:r>
              <a:rPr lang="en-US" sz="2200">
                <a:solidFill>
                  <a:schemeClr val="dk1"/>
                </a:solidFill>
                <a:latin typeface="Arial"/>
                <a:ea typeface="Arial"/>
                <a:cs typeface="Arial"/>
                <a:sym typeface="Arial"/>
              </a:rPr>
              <a:t>Jismoniylik tamoyili: tizimning xatti-harakati                    ma'lum jismoniy (psixologik, iqtisodiy va boshqa)                   qonunlar bilan tavsiflanadi;</a:t>
            </a:r>
            <a:endParaRPr/>
          </a:p>
          <a:p>
            <a:pPr indent="-457200" lvl="0" marL="457200" marR="0" rtl="0" algn="just">
              <a:spcBef>
                <a:spcPts val="0"/>
              </a:spcBef>
              <a:spcAft>
                <a:spcPts val="0"/>
              </a:spcAft>
              <a:buClr>
                <a:schemeClr val="dk1"/>
              </a:buClr>
              <a:buSzPts val="2200"/>
              <a:buFont typeface="Malgun Gothic"/>
              <a:buAutoNum type="arabicPeriod"/>
            </a:pPr>
            <a:r>
              <a:rPr lang="en-US" sz="2200">
                <a:solidFill>
                  <a:schemeClr val="dk1"/>
                </a:solidFill>
                <a:latin typeface="Arial"/>
                <a:ea typeface="Arial"/>
                <a:cs typeface="Arial"/>
                <a:sym typeface="Arial"/>
              </a:rPr>
              <a:t>Modellashtirish tamoyili: tizimni har biri qirrasi           uning muhim  tomonlarini aks ettiruvchi chekli ko’p        usullarda modellashtirish mumkin;</a:t>
            </a:r>
            <a:endParaRPr/>
          </a:p>
          <a:p>
            <a:pPr indent="-457200" lvl="0" marL="457200" marR="0" rtl="0" algn="just">
              <a:spcBef>
                <a:spcPts val="0"/>
              </a:spcBef>
              <a:spcAft>
                <a:spcPts val="0"/>
              </a:spcAft>
              <a:buClr>
                <a:schemeClr val="dk1"/>
              </a:buClr>
              <a:buSzPts val="2200"/>
              <a:buFont typeface="Malgun Gothic"/>
              <a:buAutoNum type="arabicPeriod"/>
            </a:pPr>
            <a:r>
              <a:rPr lang="en-US" sz="2200">
                <a:solidFill>
                  <a:schemeClr val="dk1"/>
                </a:solidFill>
                <a:latin typeface="Arial"/>
                <a:ea typeface="Arial"/>
                <a:cs typeface="Arial"/>
                <a:sym typeface="Arial"/>
              </a:rPr>
              <a:t>Maqsadlilik tamoyili : murakkab tizimlarning                         ishlashi ma'lum bir maqsadga erishishga, holatga, jarayon saqlanishiga olib keladi. </a:t>
            </a:r>
            <a:endParaRPr/>
          </a:p>
          <a:p>
            <a:pPr indent="0" lvl="0" marL="0" marR="0" rtl="0" algn="just">
              <a:spcBef>
                <a:spcPts val="0"/>
              </a:spcBef>
              <a:spcAft>
                <a:spcPts val="0"/>
              </a:spcAft>
              <a:buNone/>
            </a:pPr>
            <a:r>
              <a:rPr lang="en-US" sz="2200">
                <a:solidFill>
                  <a:schemeClr val="dk1"/>
                </a:solidFill>
                <a:latin typeface="Arial"/>
                <a:ea typeface="Arial"/>
                <a:cs typeface="Arial"/>
                <a:sym typeface="Arial"/>
              </a:rPr>
              <a:t>     Shu bilan birga, tizim tashqi ta'sirlarga dosh           	berishga qodir.</a:t>
            </a:r>
            <a:endParaRPr sz="2200">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4" name="Shape 604"/>
        <p:cNvGrpSpPr/>
        <p:nvPr/>
      </p:nvGrpSpPr>
      <p:grpSpPr>
        <a:xfrm>
          <a:off x="0" y="0"/>
          <a:ext cx="0" cy="0"/>
          <a:chOff x="0" y="0"/>
          <a:chExt cx="0" cy="0"/>
        </a:xfrm>
      </p:grpSpPr>
      <p:sp>
        <p:nvSpPr>
          <p:cNvPr id="605" name="Google Shape;605;p35"/>
          <p:cNvSpPr txBox="1"/>
          <p:nvPr/>
        </p:nvSpPr>
        <p:spPr>
          <a:xfrm>
            <a:off x="0" y="0"/>
            <a:ext cx="8197362"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Modellash va matematik abstraksiya</a:t>
            </a:r>
            <a:endParaRPr b="1" sz="28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06" name="Google Shape;606;p35"/>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07" name="Google Shape;607;p35"/>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08" name="Google Shape;608;p35"/>
          <p:cNvSpPr txBox="1"/>
          <p:nvPr/>
        </p:nvSpPr>
        <p:spPr>
          <a:xfrm>
            <a:off x="981901" y="984885"/>
            <a:ext cx="8094006"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Ko'p muammolarni hal qilish raqamli qiymatlarga             ega harakatlarni amalga oshirishga imkon beradigan turli               xil jismoniy, psixologik va boshqa miqdorlarni o'lchash                 usullarini raqamlashtirish, ishlab chiqish va                                               takomillashtirishni talab qiladi. </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Natijada, algebraik va differensial tenglamalar tizimi          shaklida ancha murakkab matematik modellar olinadi. </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Hozirgi vaqtda fizik hodisalarni o'rganish matematik            nazariyani qurishni o'z ichiga oladi.</a:t>
            </a:r>
            <a:endParaRPr sz="2400">
              <a:solidFill>
                <a:schemeClr val="dk1"/>
              </a:solidFill>
              <a:latin typeface="Arial"/>
              <a:ea typeface="Arial"/>
              <a:cs typeface="Arial"/>
              <a:sym typeface="Arial"/>
            </a:endParaRPr>
          </a:p>
        </p:txBody>
      </p:sp>
      <p:sp>
        <p:nvSpPr>
          <p:cNvPr id="609" name="Google Shape;609;p35"/>
          <p:cNvSpPr txBox="1"/>
          <p:nvPr/>
        </p:nvSpPr>
        <p:spPr>
          <a:xfrm>
            <a:off x="981901" y="6355104"/>
            <a:ext cx="128405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35</a:t>
            </a:r>
            <a:endParaRPr b="1" sz="3600">
              <a:solidFill>
                <a:schemeClr val="dk1"/>
              </a:solidFill>
              <a:latin typeface="Arial"/>
              <a:ea typeface="Arial"/>
              <a:cs typeface="Arial"/>
              <a:sym typeface="Arial"/>
            </a:endParaRPr>
          </a:p>
        </p:txBody>
      </p:sp>
      <p:pic>
        <p:nvPicPr>
          <p:cNvPr id="610" name="Google Shape;610;p35"/>
          <p:cNvPicPr preferRelativeResize="0"/>
          <p:nvPr/>
        </p:nvPicPr>
        <p:blipFill rotWithShape="1">
          <a:blip r:embed="rId3">
            <a:alphaModFix/>
          </a:blip>
          <a:srcRect b="0" l="0" r="0" t="0"/>
          <a:stretch/>
        </p:blipFill>
        <p:spPr>
          <a:xfrm>
            <a:off x="3246664" y="4401205"/>
            <a:ext cx="2341992" cy="1558489"/>
          </a:xfrm>
          <a:prstGeom prst="rect">
            <a:avLst/>
          </a:prstGeom>
          <a:noFill/>
          <a:ln>
            <a:noFill/>
          </a:ln>
        </p:spPr>
      </p:pic>
      <p:sp>
        <p:nvSpPr>
          <p:cNvPr id="611" name="Google Shape;611;p35"/>
          <p:cNvSpPr txBox="1"/>
          <p:nvPr/>
        </p:nvSpPr>
        <p:spPr>
          <a:xfrm>
            <a:off x="2043953" y="6096000"/>
            <a:ext cx="703195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https://avatars.dzeninfra.ru/get-zen_doc/1710047/pub_5e37374710e48f03b9e2d376_5e3738e0b1ff7c4cf07cb4cd/scale_1200</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p36"/>
          <p:cNvSpPr txBox="1"/>
          <p:nvPr/>
        </p:nvSpPr>
        <p:spPr>
          <a:xfrm>
            <a:off x="0" y="0"/>
            <a:ext cx="6345382"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chemeClr val="dk1"/>
                </a:solidFill>
                <a:latin typeface="Arial"/>
                <a:ea typeface="Arial"/>
                <a:cs typeface="Arial"/>
                <a:sym typeface="Arial"/>
              </a:rPr>
              <a:t>KOMPYUTER MODELLASHTIRISH</a:t>
            </a:r>
            <a:endParaRPr b="1" sz="24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18" name="Google Shape;618;p36"/>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19" name="Google Shape;619;p36"/>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20" name="Google Shape;620;p36"/>
          <p:cNvSpPr txBox="1"/>
          <p:nvPr/>
        </p:nvSpPr>
        <p:spPr>
          <a:xfrm>
            <a:off x="1020811" y="923330"/>
            <a:ext cx="7578440" cy="329320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200">
                <a:solidFill>
                  <a:schemeClr val="dk1"/>
                </a:solidFill>
                <a:latin typeface="Arial"/>
                <a:ea typeface="Arial"/>
                <a:cs typeface="Arial"/>
                <a:sym typeface="Arial"/>
              </a:rPr>
              <a:t>Shaxsiy kompyuterlar va axborot texnologiyalar tarqalishi   kompyuter modellashtirishni fizik va texnik tizimlarni                            o'rganishning eng samarali usuliga aylantirdi. </a:t>
            </a:r>
            <a:endParaRPr/>
          </a:p>
          <a:p>
            <a:pPr indent="0" lvl="0" marL="0" marR="0" rtl="0" algn="just">
              <a:spcBef>
                <a:spcPts val="600"/>
              </a:spcBef>
              <a:spcAft>
                <a:spcPts val="0"/>
              </a:spcAft>
              <a:buNone/>
            </a:pPr>
            <a:r>
              <a:rPr lang="en-US" sz="2200">
                <a:solidFill>
                  <a:schemeClr val="dk1"/>
                </a:solidFill>
                <a:latin typeface="Arial"/>
                <a:ea typeface="Arial"/>
                <a:cs typeface="Arial"/>
                <a:sym typeface="Arial"/>
              </a:rPr>
              <a:t>Kompyuter modellari hisoblash tajribalarini o'tkazishga            imkon beradi, ularni o'rganish  osonroq va qulayroqdir. </a:t>
            </a:r>
            <a:endParaRPr/>
          </a:p>
          <a:p>
            <a:pPr indent="0" lvl="0" marL="0" marR="0" rtl="0" algn="just">
              <a:spcBef>
                <a:spcPts val="600"/>
              </a:spcBef>
              <a:spcAft>
                <a:spcPts val="0"/>
              </a:spcAft>
              <a:buNone/>
            </a:pPr>
            <a:r>
              <a:rPr lang="en-US" sz="2200">
                <a:solidFill>
                  <a:schemeClr val="dk1"/>
                </a:solidFill>
                <a:latin typeface="Arial"/>
                <a:ea typeface="Arial"/>
                <a:cs typeface="Arial"/>
                <a:sym typeface="Arial"/>
              </a:rPr>
              <a:t>Kompyuter modellarini mantiqiy va rasmiylashtirilishi               o'rganilayotgan ob'ektlarning xususiyatlarini belgilovchi               asosiy omillarni aniqlash va uning parametrlari o'zgarishiga fizik-texnik tizimning reaktsiyasini o'rganish imkonini beradi.</a:t>
            </a:r>
            <a:endParaRPr sz="2200">
              <a:solidFill>
                <a:schemeClr val="dk1"/>
              </a:solidFill>
              <a:latin typeface="Arial"/>
              <a:ea typeface="Arial"/>
              <a:cs typeface="Arial"/>
              <a:sym typeface="Arial"/>
            </a:endParaRPr>
          </a:p>
        </p:txBody>
      </p:sp>
      <p:sp>
        <p:nvSpPr>
          <p:cNvPr id="621" name="Google Shape;621;p36"/>
          <p:cNvSpPr txBox="1"/>
          <p:nvPr/>
        </p:nvSpPr>
        <p:spPr>
          <a:xfrm>
            <a:off x="1137543" y="5963055"/>
            <a:ext cx="1051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36</a:t>
            </a:r>
            <a:endParaRPr b="1" sz="3600">
              <a:solidFill>
                <a:schemeClr val="dk1"/>
              </a:solidFill>
              <a:latin typeface="Arial"/>
              <a:ea typeface="Arial"/>
              <a:cs typeface="Arial"/>
              <a:sym typeface="Arial"/>
            </a:endParaRPr>
          </a:p>
        </p:txBody>
      </p:sp>
      <p:pic>
        <p:nvPicPr>
          <p:cNvPr id="622" name="Google Shape;622;p36"/>
          <p:cNvPicPr preferRelativeResize="0"/>
          <p:nvPr/>
        </p:nvPicPr>
        <p:blipFill rotWithShape="1">
          <a:blip r:embed="rId3">
            <a:alphaModFix/>
          </a:blip>
          <a:srcRect b="0" l="0" r="0" t="0"/>
          <a:stretch/>
        </p:blipFill>
        <p:spPr>
          <a:xfrm>
            <a:off x="2789609" y="4216539"/>
            <a:ext cx="3371256" cy="191188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7" name="Shape 627"/>
        <p:cNvGrpSpPr/>
        <p:nvPr/>
      </p:nvGrpSpPr>
      <p:grpSpPr>
        <a:xfrm>
          <a:off x="0" y="0"/>
          <a:ext cx="0" cy="0"/>
          <a:chOff x="0" y="0"/>
          <a:chExt cx="0" cy="0"/>
        </a:xfrm>
      </p:grpSpPr>
      <p:sp>
        <p:nvSpPr>
          <p:cNvPr id="628" name="Google Shape;628;p37"/>
          <p:cNvSpPr txBox="1"/>
          <p:nvPr/>
        </p:nvSpPr>
        <p:spPr>
          <a:xfrm>
            <a:off x="0" y="0"/>
            <a:ext cx="7996136"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chemeClr val="dk1"/>
                </a:solidFill>
                <a:latin typeface="Arial"/>
                <a:ea typeface="Arial"/>
                <a:cs typeface="Arial"/>
                <a:sym typeface="Arial"/>
              </a:rPr>
              <a:t>KOMPYUTER MODELLASHTIRISH 2</a:t>
            </a:r>
            <a:endParaRPr b="1" sz="24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29" name="Google Shape;629;p37"/>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30" name="Google Shape;630;p37"/>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31" name="Google Shape;631;p37"/>
          <p:cNvSpPr txBox="1"/>
          <p:nvPr/>
        </p:nvSpPr>
        <p:spPr>
          <a:xfrm>
            <a:off x="1137543" y="5963055"/>
            <a:ext cx="1051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37</a:t>
            </a:r>
            <a:endParaRPr/>
          </a:p>
        </p:txBody>
      </p:sp>
      <p:sp>
        <p:nvSpPr>
          <p:cNvPr id="632" name="Google Shape;632;p37"/>
          <p:cNvSpPr txBox="1"/>
          <p:nvPr/>
        </p:nvSpPr>
        <p:spPr>
          <a:xfrm>
            <a:off x="1030538" y="1036356"/>
            <a:ext cx="7189333" cy="430887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	Tizimni kompyuterda modellashtirishning                  mohiyati o'rganilayotgan tizim elementlarining                         bir-biri va tashqi muhit bilan o'zaro ta'sirini hisobga olgan holda, uning ishlashi davomidagi xatti-                      harakatlarini  tavsiflovchi kompyuter dasturini                           (dasturiy ta'minot paketini) yaratishdan iborat. </a:t>
            </a:r>
            <a:endParaRPr/>
          </a:p>
          <a:p>
            <a:pPr indent="0" lvl="0" marL="0" marR="0" rtl="0" algn="just">
              <a:spcBef>
                <a:spcPts val="1200"/>
              </a:spcBef>
              <a:spcAft>
                <a:spcPts val="0"/>
              </a:spcAft>
              <a:buNone/>
            </a:pPr>
            <a:r>
              <a:rPr lang="en-US" sz="2400">
                <a:solidFill>
                  <a:schemeClr val="dk1"/>
                </a:solidFill>
                <a:latin typeface="Arial"/>
                <a:ea typeface="Arial"/>
                <a:cs typeface="Arial"/>
                <a:sym typeface="Arial"/>
              </a:rPr>
              <a:t>	Kompyuterda bir qator hisoblash tajribalari – bu ob'ektning tabiati va xatti-harakatlarini o'rganish, uni optimallashtirish va strukturaviy rivojlanish,                  yangi hodisalarni bashorat qilish maqsadida                          amalga oshiriladi.</a:t>
            </a:r>
            <a:endParaRPr sz="2400">
              <a:solidFill>
                <a:schemeClr val="dk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7" name="Shape 637"/>
        <p:cNvGrpSpPr/>
        <p:nvPr/>
      </p:nvGrpSpPr>
      <p:grpSpPr>
        <a:xfrm>
          <a:off x="0" y="0"/>
          <a:ext cx="0" cy="0"/>
          <a:chOff x="0" y="0"/>
          <a:chExt cx="0" cy="0"/>
        </a:xfrm>
      </p:grpSpPr>
      <p:sp>
        <p:nvSpPr>
          <p:cNvPr id="638" name="Google Shape;638;p38"/>
          <p:cNvSpPr txBox="1"/>
          <p:nvPr/>
        </p:nvSpPr>
        <p:spPr>
          <a:xfrm>
            <a:off x="0" y="0"/>
            <a:ext cx="8239328" cy="923330"/>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400">
                <a:solidFill>
                  <a:schemeClr val="dk1"/>
                </a:solidFill>
                <a:latin typeface="Arial"/>
                <a:ea typeface="Arial"/>
                <a:cs typeface="Arial"/>
                <a:sym typeface="Arial"/>
              </a:rPr>
              <a:t>KOMPYUTER MODELLASHTIRISH 2</a:t>
            </a:r>
            <a:endParaRPr b="1" sz="24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39" name="Google Shape;639;p38"/>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40" name="Google Shape;640;p38"/>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41" name="Google Shape;641;p38"/>
          <p:cNvSpPr txBox="1"/>
          <p:nvPr/>
        </p:nvSpPr>
        <p:spPr>
          <a:xfrm>
            <a:off x="1137543" y="5963055"/>
            <a:ext cx="1051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38</a:t>
            </a:r>
            <a:endParaRPr b="1" sz="3600">
              <a:solidFill>
                <a:schemeClr val="dk1"/>
              </a:solidFill>
              <a:latin typeface="Arial"/>
              <a:ea typeface="Arial"/>
              <a:cs typeface="Arial"/>
              <a:sym typeface="Arial"/>
            </a:endParaRPr>
          </a:p>
        </p:txBody>
      </p:sp>
      <p:sp>
        <p:nvSpPr>
          <p:cNvPr id="642" name="Google Shape;642;p38"/>
          <p:cNvSpPr txBox="1"/>
          <p:nvPr/>
        </p:nvSpPr>
        <p:spPr>
          <a:xfrm>
            <a:off x="1020810" y="1036356"/>
            <a:ext cx="7617352" cy="409342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	 Kompyuterda modellashtirish hodisalarning o'ziga  xos xususiyatidan abstraktsiya qilishni, avval sifat,          keyin esa miqdoriy modelni qurishni talab  qiladi. </a:t>
            </a:r>
            <a:endParaRPr/>
          </a:p>
          <a:p>
            <a:pPr indent="0" lvl="0" marL="0" marR="0" rtl="0" algn="just">
              <a:spcBef>
                <a:spcPts val="1200"/>
              </a:spcBef>
              <a:spcAft>
                <a:spcPts val="0"/>
              </a:spcAft>
              <a:buNone/>
            </a:pPr>
            <a:r>
              <a:rPr lang="en-US" sz="2400">
                <a:solidFill>
                  <a:schemeClr val="dk1"/>
                </a:solidFill>
                <a:latin typeface="Arial"/>
                <a:ea typeface="Arial"/>
                <a:cs typeface="Arial"/>
                <a:sym typeface="Arial"/>
              </a:rPr>
              <a:t>	Shundan so'ng kompyuterda bir qator hisoblash            tajribalari, natijalarni izohlash, modellashtirish                      natijalarini o'rganilayotgan ob'ektning xatti-harakati           bilan taqqoslash va kiyoslash, natijalari boyicha               modelni keyinchalik takomillashtirish va boshqalar. </a:t>
            </a:r>
            <a:endParaRPr/>
          </a:p>
          <a:p>
            <a:pPr indent="0" lvl="0" marL="0" marR="0" rtl="0" algn="just">
              <a:spcBef>
                <a:spcPts val="1200"/>
              </a:spcBef>
              <a:spcAft>
                <a:spcPts val="0"/>
              </a:spcAft>
              <a:buNone/>
            </a:pPr>
            <a:r>
              <a:rPr lang="en-US" sz="2400">
                <a:solidFill>
                  <a:schemeClr val="dk1"/>
                </a:solidFill>
                <a:latin typeface="Arial"/>
                <a:ea typeface="Arial"/>
                <a:cs typeface="Arial"/>
                <a:sym typeface="Arial"/>
              </a:rPr>
              <a:t>	Hisoblash tajribasi aslida o'rganilayotgan ob'ektning matematik modeli bo'yicha eksperimentdir.</a:t>
            </a:r>
            <a:endParaRPr sz="2400">
              <a:solidFill>
                <a:schemeClr val="dk1"/>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sp>
        <p:nvSpPr>
          <p:cNvPr id="648" name="Google Shape;648;p39"/>
          <p:cNvSpPr txBox="1"/>
          <p:nvPr/>
        </p:nvSpPr>
        <p:spPr>
          <a:xfrm>
            <a:off x="0" y="0"/>
            <a:ext cx="8239328"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Kompyuter modellash bosqichlari</a:t>
            </a:r>
            <a:endParaRPr b="1" sz="2800">
              <a:solidFill>
                <a:srgbClr val="202124"/>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49" name="Google Shape;649;p39"/>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50" name="Google Shape;650;p39"/>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51" name="Google Shape;651;p39"/>
          <p:cNvSpPr txBox="1"/>
          <p:nvPr/>
        </p:nvSpPr>
        <p:spPr>
          <a:xfrm>
            <a:off x="1243954" y="6196454"/>
            <a:ext cx="1051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39</a:t>
            </a:r>
            <a:endParaRPr b="1" sz="3600">
              <a:solidFill>
                <a:schemeClr val="dk1"/>
              </a:solidFill>
              <a:latin typeface="Arial"/>
              <a:ea typeface="Arial"/>
              <a:cs typeface="Arial"/>
              <a:sym typeface="Arial"/>
            </a:endParaRPr>
          </a:p>
        </p:txBody>
      </p:sp>
      <p:graphicFrame>
        <p:nvGraphicFramePr>
          <p:cNvPr id="652" name="Google Shape;652;p39"/>
          <p:cNvGraphicFramePr/>
          <p:nvPr/>
        </p:nvGraphicFramePr>
        <p:xfrm>
          <a:off x="992708" y="1095595"/>
          <a:ext cx="3000000" cy="3000000"/>
        </p:xfrm>
        <a:graphic>
          <a:graphicData uri="http://schemas.openxmlformats.org/drawingml/2006/table">
            <a:tbl>
              <a:tblPr bandRow="1" firstRow="1">
                <a:noFill/>
                <a:tableStyleId>{5FB4DFFD-67A6-4AE5-BD74-6E2E47DA191F}</a:tableStyleId>
              </a:tblPr>
              <a:tblGrid>
                <a:gridCol w="2606525"/>
                <a:gridCol w="5108775"/>
              </a:tblGrid>
              <a:tr h="370850">
                <a:tc>
                  <a:txBody>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Bosqich</a:t>
                      </a:r>
                      <a:endParaRPr sz="2400">
                        <a:solidFill>
                          <a:schemeClr val="dk1"/>
                        </a:solidFill>
                        <a:latin typeface="Arial"/>
                        <a:ea typeface="Arial"/>
                        <a:cs typeface="Arial"/>
                        <a:sym typeface="Arial"/>
                      </a:endParaRPr>
                    </a:p>
                  </a:txBody>
                  <a:tcPr marT="45725" marB="45725" marR="91450" marL="91450">
                    <a:solidFill>
                      <a:srgbClr val="F7CAAC"/>
                    </a:solidFill>
                  </a:tcPr>
                </a:tc>
                <a:tc>
                  <a:txBody>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Bajariladigan Ishlar</a:t>
                      </a:r>
                      <a:endParaRPr sz="2400">
                        <a:solidFill>
                          <a:schemeClr val="dk1"/>
                        </a:solidFill>
                        <a:latin typeface="Arial"/>
                        <a:ea typeface="Arial"/>
                        <a:cs typeface="Arial"/>
                        <a:sym typeface="Arial"/>
                      </a:endParaRPr>
                    </a:p>
                  </a:txBody>
                  <a:tcPr marT="45725" marB="45725" marR="91450" marL="91450">
                    <a:solidFill>
                      <a:srgbClr val="F7CAAC"/>
                    </a:solidFill>
                  </a:tcPr>
                </a:tc>
              </a:tr>
              <a:tr h="370850">
                <a:tc>
                  <a:txBody>
                    <a:bodyPr/>
                    <a:lstStyle/>
                    <a:p>
                      <a:pPr indent="-276225" lvl="0" marL="361950" marR="0" rtl="0" algn="l">
                        <a:spcBef>
                          <a:spcPts val="0"/>
                        </a:spcBef>
                        <a:spcAft>
                          <a:spcPts val="0"/>
                        </a:spcAft>
                        <a:buNone/>
                      </a:pPr>
                      <a:r>
                        <a:rPr lang="en-US" sz="2400">
                          <a:solidFill>
                            <a:schemeClr val="dk1"/>
                          </a:solidFill>
                          <a:latin typeface="Arial"/>
                          <a:ea typeface="Arial"/>
                          <a:cs typeface="Arial"/>
                          <a:sym typeface="Arial"/>
                        </a:rPr>
                        <a:t>1. Vazifa qoyish va unung                    tahlili</a:t>
                      </a:r>
                      <a:endParaRPr sz="2400">
                        <a:latin typeface="Arial"/>
                        <a:ea typeface="Arial"/>
                        <a:cs typeface="Arial"/>
                        <a:sym typeface="Arial"/>
                      </a:endParaRPr>
                    </a:p>
                  </a:txBody>
                  <a:tcPr marT="45725" marB="45725" marR="91450" marL="91450">
                    <a:solidFill>
                      <a:srgbClr val="FEE599"/>
                    </a:solidFill>
                  </a:tcPr>
                </a:tc>
                <a:tc>
                  <a:txBody>
                    <a:bodyPr/>
                    <a:lstStyle/>
                    <a:p>
                      <a:pPr indent="0" lvl="0" marL="0" marR="0" rtl="0" algn="l">
                        <a:spcBef>
                          <a:spcPts val="0"/>
                        </a:spcBef>
                        <a:spcAft>
                          <a:spcPts val="0"/>
                        </a:spcAft>
                        <a:buClr>
                          <a:schemeClr val="dk1"/>
                        </a:buClr>
                        <a:buSzPts val="2400"/>
                        <a:buFont typeface="Malgun Gothic"/>
                        <a:buNone/>
                      </a:pPr>
                      <a:r>
                        <a:rPr lang="en-US" sz="2400">
                          <a:solidFill>
                            <a:schemeClr val="dk1"/>
                          </a:solidFill>
                          <a:latin typeface="Arial"/>
                          <a:ea typeface="Arial"/>
                          <a:cs typeface="Arial"/>
                          <a:sym typeface="Arial"/>
                        </a:rPr>
                        <a:t>1.1. maqsadni aniqlash</a:t>
                      </a:r>
                      <a:endParaRPr sz="2400">
                        <a:solidFill>
                          <a:schemeClr val="dk1"/>
                        </a:solidFill>
                        <a:latin typeface="Arial"/>
                        <a:ea typeface="Arial"/>
                        <a:cs typeface="Arial"/>
                        <a:sym typeface="Arial"/>
                      </a:endParaRPr>
                    </a:p>
                    <a:p>
                      <a:pPr indent="-447675" lvl="0" marL="447675" marR="0" rtl="0" algn="l">
                        <a:spcBef>
                          <a:spcPts val="0"/>
                        </a:spcBef>
                        <a:spcAft>
                          <a:spcPts val="0"/>
                        </a:spcAft>
                        <a:buClr>
                          <a:schemeClr val="dk1"/>
                        </a:buClr>
                        <a:buSzPts val="2400"/>
                        <a:buFont typeface="Malgun Gothic"/>
                        <a:buNone/>
                      </a:pPr>
                      <a:r>
                        <a:rPr lang="en-US" sz="2400">
                          <a:solidFill>
                            <a:schemeClr val="dk1"/>
                          </a:solidFill>
                          <a:latin typeface="Arial"/>
                          <a:ea typeface="Arial"/>
                          <a:cs typeface="Arial"/>
                          <a:sym typeface="Arial"/>
                        </a:rPr>
                        <a:t>1.2.</a:t>
                      </a:r>
                      <a:r>
                        <a:rPr lang="en-US" sz="2400">
                          <a:solidFill>
                            <a:schemeClr val="dk1"/>
                          </a:solidFill>
                          <a:latin typeface="Arial"/>
                          <a:ea typeface="Arial"/>
                          <a:cs typeface="Arial"/>
                          <a:sym typeface="Arial"/>
                        </a:rPr>
                        <a:t> </a:t>
                      </a:r>
                      <a:r>
                        <a:rPr lang="en-US" sz="2400">
                          <a:solidFill>
                            <a:schemeClr val="dk1"/>
                          </a:solidFill>
                          <a:latin typeface="Arial"/>
                          <a:ea typeface="Arial"/>
                          <a:cs typeface="Arial"/>
                          <a:sym typeface="Arial"/>
                        </a:rPr>
                        <a:t>dastlabki natijalar turi qandoq                        </a:t>
                      </a:r>
                      <a:endParaRPr/>
                    </a:p>
                    <a:p>
                      <a:pPr indent="-447675" lvl="0" marL="447675" marR="0" rtl="0" algn="l">
                        <a:spcBef>
                          <a:spcPts val="0"/>
                        </a:spcBef>
                        <a:spcAft>
                          <a:spcPts val="0"/>
                        </a:spcAft>
                        <a:buClr>
                          <a:schemeClr val="dk1"/>
                        </a:buClr>
                        <a:buSzPts val="2400"/>
                        <a:buFont typeface="Malgun Gothic"/>
                        <a:buNone/>
                      </a:pPr>
                      <a:r>
                        <a:rPr lang="en-US" sz="2400">
                          <a:solidFill>
                            <a:schemeClr val="dk1"/>
                          </a:solidFill>
                          <a:latin typeface="Arial"/>
                          <a:ea typeface="Arial"/>
                          <a:cs typeface="Arial"/>
                          <a:sym typeface="Arial"/>
                        </a:rPr>
                        <a:t>       bo’lishi kerak.</a:t>
                      </a:r>
                      <a:endParaRPr/>
                    </a:p>
                    <a:p>
                      <a:pPr indent="0" lvl="0" marL="0" marR="0" rtl="0" algn="l">
                        <a:spcBef>
                          <a:spcPts val="0"/>
                        </a:spcBef>
                        <a:spcAft>
                          <a:spcPts val="0"/>
                        </a:spcAft>
                        <a:buClr>
                          <a:schemeClr val="dk1"/>
                        </a:buClr>
                        <a:buSzPts val="2400"/>
                        <a:buFont typeface="Malgun Gothic"/>
                        <a:buNone/>
                      </a:pPr>
                      <a:r>
                        <a:rPr lang="en-US" sz="2400">
                          <a:solidFill>
                            <a:schemeClr val="dk1"/>
                          </a:solidFill>
                          <a:latin typeface="Arial"/>
                          <a:ea typeface="Arial"/>
                          <a:cs typeface="Arial"/>
                          <a:sym typeface="Arial"/>
                        </a:rPr>
                        <a:t>1.3. boshlangich sharoitlar va                        </a:t>
                      </a:r>
                      <a:endParaRPr/>
                    </a:p>
                    <a:p>
                      <a:pPr indent="0" lvl="0" marL="0" marR="0" rtl="0" algn="l">
                        <a:spcBef>
                          <a:spcPts val="0"/>
                        </a:spcBef>
                        <a:spcAft>
                          <a:spcPts val="0"/>
                        </a:spcAft>
                        <a:buClr>
                          <a:schemeClr val="dk1"/>
                        </a:buClr>
                        <a:buSzPts val="2400"/>
                        <a:buFont typeface="Malgun Gothic"/>
                        <a:buNone/>
                      </a:pPr>
                      <a:r>
                        <a:rPr lang="en-US" sz="2400">
                          <a:solidFill>
                            <a:schemeClr val="dk1"/>
                          </a:solidFill>
                          <a:latin typeface="Arial"/>
                          <a:ea typeface="Arial"/>
                          <a:cs typeface="Arial"/>
                          <a:sym typeface="Arial"/>
                        </a:rPr>
                        <a:t>       ma’lumotlarni aniqlash.</a:t>
                      </a:r>
                      <a:endParaRPr sz="2400">
                        <a:latin typeface="Arial"/>
                        <a:ea typeface="Arial"/>
                        <a:cs typeface="Arial"/>
                        <a:sym typeface="Arial"/>
                      </a:endParaRPr>
                    </a:p>
                  </a:txBody>
                  <a:tcPr marT="45725" marB="45725" marR="91450" marL="91450">
                    <a:solidFill>
                      <a:srgbClr val="FEE599"/>
                    </a:solidFill>
                  </a:tcPr>
                </a:tc>
              </a:tr>
              <a:tr h="370850">
                <a:tc>
                  <a:txBody>
                    <a:bodyPr/>
                    <a:lstStyle/>
                    <a:p>
                      <a:pPr indent="-266700" lvl="0" marL="266700" marR="0" rtl="0" algn="l">
                        <a:spcBef>
                          <a:spcPts val="0"/>
                        </a:spcBef>
                        <a:spcAft>
                          <a:spcPts val="0"/>
                        </a:spcAft>
                        <a:buNone/>
                      </a:pPr>
                      <a:r>
                        <a:rPr lang="en-US" sz="2400">
                          <a:solidFill>
                            <a:schemeClr val="dk1"/>
                          </a:solidFill>
                          <a:latin typeface="Arial"/>
                          <a:ea typeface="Arial"/>
                          <a:cs typeface="Arial"/>
                          <a:sym typeface="Arial"/>
                        </a:rPr>
                        <a:t>2. Axborot                         modelini tuzish</a:t>
                      </a:r>
                      <a:endParaRPr sz="2400">
                        <a:latin typeface="Arial"/>
                        <a:ea typeface="Arial"/>
                        <a:cs typeface="Arial"/>
                        <a:sym typeface="Arial"/>
                      </a:endParaRPr>
                    </a:p>
                  </a:txBody>
                  <a:tcPr marT="45725" marB="45725" marR="91450" marL="91450">
                    <a:solidFill>
                      <a:srgbClr val="FEE599"/>
                    </a:solidFill>
                  </a:tcPr>
                </a:tc>
                <a:tc>
                  <a:txBody>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2.1. model ko’rsatkichlarini                               </a:t>
                      </a:r>
                      <a:endParaRPr/>
                    </a:p>
                    <a:p>
                      <a:pPr indent="0" lvl="0" marL="0" marR="0" rtl="0" algn="l">
                        <a:spcBef>
                          <a:spcPts val="0"/>
                        </a:spcBef>
                        <a:spcAft>
                          <a:spcPts val="0"/>
                        </a:spcAft>
                        <a:buNone/>
                      </a:pPr>
                      <a:r>
                        <a:rPr lang="en-US" sz="2400">
                          <a:solidFill>
                            <a:schemeClr val="dk1"/>
                          </a:solidFill>
                          <a:latin typeface="Arial"/>
                          <a:ea typeface="Arial"/>
                          <a:cs typeface="Arial"/>
                          <a:sym typeface="Arial"/>
                        </a:rPr>
                        <a:t>       (parametrlarini) aniqlash va </a:t>
                      </a:r>
                      <a:endParaRPr/>
                    </a:p>
                    <a:p>
                      <a:pPr indent="0" lvl="0" marL="0" marR="0" rtl="0" algn="l">
                        <a:spcBef>
                          <a:spcPts val="0"/>
                        </a:spcBef>
                        <a:spcAft>
                          <a:spcPts val="0"/>
                        </a:spcAft>
                        <a:buNone/>
                      </a:pPr>
                      <a:r>
                        <a:rPr lang="en-US" sz="2400">
                          <a:solidFill>
                            <a:schemeClr val="dk1"/>
                          </a:solidFill>
                          <a:latin typeface="Arial"/>
                          <a:ea typeface="Arial"/>
                          <a:cs typeface="Arial"/>
                          <a:sym typeface="Arial"/>
                        </a:rPr>
                        <a:t>       ulararo aloqalarni aniqlash.</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US" sz="2400">
                          <a:solidFill>
                            <a:schemeClr val="dk1"/>
                          </a:solidFill>
                          <a:latin typeface="Arial"/>
                          <a:ea typeface="Arial"/>
                          <a:cs typeface="Arial"/>
                          <a:sym typeface="Arial"/>
                        </a:rPr>
                        <a:t>2.2. vazifa uchun muhim omillar va                    </a:t>
                      </a:r>
                      <a:endParaRPr/>
                    </a:p>
                    <a:p>
                      <a:pPr indent="0" lvl="0" marL="0" marR="0" rtl="0" algn="l">
                        <a:spcBef>
                          <a:spcPts val="0"/>
                        </a:spcBef>
                        <a:spcAft>
                          <a:spcPts val="0"/>
                        </a:spcAft>
                        <a:buNone/>
                      </a:pPr>
                      <a:r>
                        <a:rPr lang="en-US" sz="2400">
                          <a:solidFill>
                            <a:schemeClr val="dk1"/>
                          </a:solidFill>
                          <a:latin typeface="Arial"/>
                          <a:ea typeface="Arial"/>
                          <a:cs typeface="Arial"/>
                          <a:sym typeface="Arial"/>
                        </a:rPr>
                        <a:t>       parametrlarni baholash.</a:t>
                      </a:r>
                      <a:endParaRPr/>
                    </a:p>
                    <a:p>
                      <a:pPr indent="0" lvl="0" marL="0" marR="0" rtl="0" algn="l">
                        <a:spcBef>
                          <a:spcPts val="0"/>
                        </a:spcBef>
                        <a:spcAft>
                          <a:spcPts val="0"/>
                        </a:spcAft>
                        <a:buNone/>
                      </a:pPr>
                      <a:r>
                        <a:rPr lang="en-US" sz="2400">
                          <a:solidFill>
                            <a:schemeClr val="dk1"/>
                          </a:solidFill>
                          <a:latin typeface="Arial"/>
                          <a:ea typeface="Arial"/>
                          <a:cs typeface="Arial"/>
                          <a:sym typeface="Arial"/>
                        </a:rPr>
                        <a:t>2.3. modelda parametlararo bogliqni                  </a:t>
                      </a:r>
                      <a:endParaRPr/>
                    </a:p>
                    <a:p>
                      <a:pPr indent="0" lvl="0" marL="0" marR="0" rtl="0" algn="l">
                        <a:spcBef>
                          <a:spcPts val="0"/>
                        </a:spcBef>
                        <a:spcAft>
                          <a:spcPts val="0"/>
                        </a:spcAft>
                        <a:buNone/>
                      </a:pPr>
                      <a:r>
                        <a:rPr lang="en-US" sz="2400">
                          <a:solidFill>
                            <a:schemeClr val="dk1"/>
                          </a:solidFill>
                          <a:latin typeface="Arial"/>
                          <a:ea typeface="Arial"/>
                          <a:cs typeface="Arial"/>
                          <a:sym typeface="Arial"/>
                        </a:rPr>
                        <a:t>      aniqlash va yoritish</a:t>
                      </a:r>
                      <a:endParaRPr sz="2400">
                        <a:latin typeface="Arial"/>
                        <a:ea typeface="Arial"/>
                        <a:cs typeface="Arial"/>
                        <a:sym typeface="Arial"/>
                      </a:endParaRPr>
                    </a:p>
                  </a:txBody>
                  <a:tcPr marT="45725" marB="45725" marR="91450" marL="91450">
                    <a:solidFill>
                      <a:srgbClr val="FEE599"/>
                    </a:solidFill>
                  </a:tcPr>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7" name="Shape 657"/>
        <p:cNvGrpSpPr/>
        <p:nvPr/>
      </p:nvGrpSpPr>
      <p:grpSpPr>
        <a:xfrm>
          <a:off x="0" y="0"/>
          <a:ext cx="0" cy="0"/>
          <a:chOff x="0" y="0"/>
          <a:chExt cx="0" cy="0"/>
        </a:xfrm>
      </p:grpSpPr>
      <p:sp>
        <p:nvSpPr>
          <p:cNvPr id="658" name="Google Shape;658;p40"/>
          <p:cNvSpPr txBox="1"/>
          <p:nvPr/>
        </p:nvSpPr>
        <p:spPr>
          <a:xfrm>
            <a:off x="0" y="0"/>
            <a:ext cx="8239328"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Kompyuter modellash bosqichlari</a:t>
            </a:r>
            <a:endParaRPr b="1" sz="2800">
              <a:solidFill>
                <a:srgbClr val="202124"/>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59" name="Google Shape;659;p40"/>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60" name="Google Shape;660;p40"/>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61" name="Google Shape;661;p40"/>
          <p:cNvSpPr txBox="1"/>
          <p:nvPr/>
        </p:nvSpPr>
        <p:spPr>
          <a:xfrm>
            <a:off x="1243954" y="6196454"/>
            <a:ext cx="1051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40</a:t>
            </a:r>
            <a:endParaRPr b="1" sz="3600">
              <a:solidFill>
                <a:schemeClr val="dk1"/>
              </a:solidFill>
              <a:latin typeface="Arial"/>
              <a:ea typeface="Arial"/>
              <a:cs typeface="Arial"/>
              <a:sym typeface="Arial"/>
            </a:endParaRPr>
          </a:p>
        </p:txBody>
      </p:sp>
      <p:graphicFrame>
        <p:nvGraphicFramePr>
          <p:cNvPr id="662" name="Google Shape;662;p40"/>
          <p:cNvGraphicFramePr/>
          <p:nvPr/>
        </p:nvGraphicFramePr>
        <p:xfrm>
          <a:off x="992708" y="1095595"/>
          <a:ext cx="3000000" cy="3000000"/>
        </p:xfrm>
        <a:graphic>
          <a:graphicData uri="http://schemas.openxmlformats.org/drawingml/2006/table">
            <a:tbl>
              <a:tblPr bandRow="1" firstRow="1">
                <a:noFill/>
                <a:tableStyleId>{5FB4DFFD-67A6-4AE5-BD74-6E2E47DA191F}</a:tableStyleId>
              </a:tblPr>
              <a:tblGrid>
                <a:gridCol w="2606525"/>
                <a:gridCol w="5108775"/>
              </a:tblGrid>
              <a:tr h="370850">
                <a:tc>
                  <a:txBody>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Bosqich</a:t>
                      </a:r>
                      <a:endParaRPr sz="2000">
                        <a:solidFill>
                          <a:schemeClr val="dk1"/>
                        </a:solidFill>
                        <a:latin typeface="Arial"/>
                        <a:ea typeface="Arial"/>
                        <a:cs typeface="Arial"/>
                        <a:sym typeface="Arial"/>
                      </a:endParaRPr>
                    </a:p>
                  </a:txBody>
                  <a:tcPr marT="45725" marB="45725" marR="91450" marL="91450">
                    <a:solidFill>
                      <a:srgbClr val="F7CAAC"/>
                    </a:solidFill>
                  </a:tcPr>
                </a:tc>
                <a:tc>
                  <a:txBody>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Bajariladigan Ishlar</a:t>
                      </a:r>
                      <a:endParaRPr sz="2000">
                        <a:solidFill>
                          <a:schemeClr val="dk1"/>
                        </a:solidFill>
                        <a:latin typeface="Arial"/>
                        <a:ea typeface="Arial"/>
                        <a:cs typeface="Arial"/>
                        <a:sym typeface="Arial"/>
                      </a:endParaRPr>
                    </a:p>
                  </a:txBody>
                  <a:tcPr marT="45725" marB="45725" marR="91450" marL="91450">
                    <a:solidFill>
                      <a:srgbClr val="F7CAAC"/>
                    </a:solidFill>
                  </a:tcPr>
                </a:tc>
              </a:tr>
              <a:tr h="370850">
                <a:tc>
                  <a:txBody>
                    <a:bodyPr/>
                    <a:lstStyle/>
                    <a:p>
                      <a:pPr indent="-266700" lvl="0" marL="266700" marR="0" rtl="0" algn="l">
                        <a:spcBef>
                          <a:spcPts val="0"/>
                        </a:spcBef>
                        <a:spcAft>
                          <a:spcPts val="0"/>
                        </a:spcAft>
                        <a:buNone/>
                      </a:pPr>
                      <a:r>
                        <a:rPr lang="en-US" sz="2000">
                          <a:solidFill>
                            <a:schemeClr val="dk1"/>
                          </a:solidFill>
                          <a:latin typeface="Arial"/>
                          <a:ea typeface="Arial"/>
                          <a:cs typeface="Arial"/>
                          <a:sym typeface="Arial"/>
                        </a:rPr>
                        <a:t>3. Kompyuter                     modelini joriy                     etishning usuli va algoritmini                                ishlab chiqish</a:t>
                      </a:r>
                      <a:endParaRPr sz="2000">
                        <a:latin typeface="Arial"/>
                        <a:ea typeface="Arial"/>
                        <a:cs typeface="Arial"/>
                        <a:sym typeface="Arial"/>
                      </a:endParaRPr>
                    </a:p>
                  </a:txBody>
                  <a:tcPr marT="45725" marB="45725" marR="91450" marL="91450">
                    <a:solidFill>
                      <a:srgbClr val="FFD966"/>
                    </a:solidFill>
                  </a:tcPr>
                </a:tc>
                <a:tc>
                  <a:txBody>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3.1. model yaratishdan maqsadni aniqlash</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3.2. modelni ishlatish usuli va boshlangich </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       shartlarini yaratish.</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3.3. jarayonni</a:t>
                      </a:r>
                      <a:r>
                        <a:rPr lang="en-US" sz="2000">
                          <a:solidFill>
                            <a:schemeClr val="dk1"/>
                          </a:solidFill>
                          <a:latin typeface="Arial"/>
                          <a:ea typeface="Arial"/>
                          <a:cs typeface="Arial"/>
                          <a:sym typeface="Arial"/>
                        </a:rPr>
                        <a:t> boshqarish</a:t>
                      </a:r>
                      <a:r>
                        <a:rPr lang="en-US" sz="2000">
                          <a:solidFill>
                            <a:schemeClr val="dk1"/>
                          </a:solidFill>
                          <a:latin typeface="Arial"/>
                          <a:ea typeface="Arial"/>
                          <a:cs typeface="Arial"/>
                          <a:sym typeface="Arial"/>
                        </a:rPr>
                        <a:t>.</a:t>
                      </a:r>
                      <a:endParaRPr sz="2000">
                        <a:latin typeface="Arial"/>
                        <a:ea typeface="Arial"/>
                        <a:cs typeface="Arial"/>
                        <a:sym typeface="Arial"/>
                      </a:endParaRPr>
                    </a:p>
                  </a:txBody>
                  <a:tcPr marT="45725" marB="45725" marR="91450" marL="91450">
                    <a:solidFill>
                      <a:srgbClr val="FFD966"/>
                    </a:solidFill>
                  </a:tcPr>
                </a:tc>
              </a:tr>
              <a:tr h="370850">
                <a:tc>
                  <a:txBody>
                    <a:bodyPr/>
                    <a:lstStyle/>
                    <a:p>
                      <a:pPr indent="-266700" lvl="0" marL="266700" marR="0" rtl="0" algn="l">
                        <a:spcBef>
                          <a:spcPts val="0"/>
                        </a:spcBef>
                        <a:spcAft>
                          <a:spcPts val="0"/>
                        </a:spcAft>
                        <a:buNone/>
                      </a:pPr>
                      <a:r>
                        <a:rPr lang="en-US" sz="2000">
                          <a:solidFill>
                            <a:schemeClr val="dk1"/>
                          </a:solidFill>
                          <a:latin typeface="Arial"/>
                          <a:ea typeface="Arial"/>
                          <a:cs typeface="Arial"/>
                          <a:sym typeface="Arial"/>
                        </a:rPr>
                        <a:t>4. Kompyuter                           modelini ishlab                chiqish</a:t>
                      </a:r>
                      <a:endParaRPr sz="2000">
                        <a:latin typeface="Arial"/>
                        <a:ea typeface="Arial"/>
                        <a:cs typeface="Arial"/>
                        <a:sym typeface="Arial"/>
                      </a:endParaRPr>
                    </a:p>
                  </a:txBody>
                  <a:tcPr marT="45725" marB="45725" marR="91450" marL="91450">
                    <a:solidFill>
                      <a:srgbClr val="FFD966"/>
                    </a:solidFill>
                  </a:tcPr>
                </a:tc>
                <a:tc>
                  <a:txBody>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2.1. model parametrlarini</a:t>
                      </a:r>
                      <a:r>
                        <a:rPr lang="en-US" sz="2000">
                          <a:solidFill>
                            <a:schemeClr val="dk1"/>
                          </a:solidFill>
                          <a:latin typeface="Arial"/>
                          <a:ea typeface="Arial"/>
                          <a:cs typeface="Arial"/>
                          <a:sym typeface="Arial"/>
                        </a:rPr>
                        <a:t> aniqlash</a:t>
                      </a:r>
                      <a:r>
                        <a:rPr lang="en-US" sz="2000">
                          <a:solidFill>
                            <a:schemeClr val="dk1"/>
                          </a:solidFill>
                          <a:latin typeface="Arial"/>
                          <a:ea typeface="Arial"/>
                          <a:cs typeface="Arial"/>
                          <a:sym typeface="Arial"/>
                        </a:rPr>
                        <a:t>.</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2.2. muhim cheklovlarni inobatga olish va </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       ta’sirini baholash.</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2.3. modelda mатематиk aloqalarni </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       rasmiylashtirish, tekshirish va </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       takomillashtirish.</a:t>
                      </a:r>
                      <a:endParaRPr sz="2000">
                        <a:latin typeface="Arial"/>
                        <a:ea typeface="Arial"/>
                        <a:cs typeface="Arial"/>
                        <a:sym typeface="Arial"/>
                      </a:endParaRPr>
                    </a:p>
                  </a:txBody>
                  <a:tcPr marT="45725" marB="45725" marR="91450" marL="91450">
                    <a:solidFill>
                      <a:srgbClr val="FFD966"/>
                    </a:solidFill>
                  </a:tcPr>
                </a:tc>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7" name="Shape 667"/>
        <p:cNvGrpSpPr/>
        <p:nvPr/>
      </p:nvGrpSpPr>
      <p:grpSpPr>
        <a:xfrm>
          <a:off x="0" y="0"/>
          <a:ext cx="0" cy="0"/>
          <a:chOff x="0" y="0"/>
          <a:chExt cx="0" cy="0"/>
        </a:xfrm>
      </p:grpSpPr>
      <p:sp>
        <p:nvSpPr>
          <p:cNvPr id="668" name="Google Shape;668;p41"/>
          <p:cNvSpPr txBox="1"/>
          <p:nvPr/>
        </p:nvSpPr>
        <p:spPr>
          <a:xfrm>
            <a:off x="0" y="0"/>
            <a:ext cx="8239328"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Kompyuter modellash bosqichlari</a:t>
            </a:r>
            <a:endParaRPr b="1" sz="2800">
              <a:solidFill>
                <a:srgbClr val="202124"/>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69" name="Google Shape;669;p41"/>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70" name="Google Shape;670;p41"/>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71" name="Google Shape;671;p41"/>
          <p:cNvSpPr txBox="1"/>
          <p:nvPr/>
        </p:nvSpPr>
        <p:spPr>
          <a:xfrm>
            <a:off x="813648" y="6366784"/>
            <a:ext cx="1051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41</a:t>
            </a:r>
            <a:endParaRPr b="1" sz="3600">
              <a:solidFill>
                <a:schemeClr val="dk1"/>
              </a:solidFill>
              <a:latin typeface="Arial"/>
              <a:ea typeface="Arial"/>
              <a:cs typeface="Arial"/>
              <a:sym typeface="Arial"/>
            </a:endParaRPr>
          </a:p>
        </p:txBody>
      </p:sp>
      <p:graphicFrame>
        <p:nvGraphicFramePr>
          <p:cNvPr id="672" name="Google Shape;672;p41"/>
          <p:cNvGraphicFramePr/>
          <p:nvPr/>
        </p:nvGraphicFramePr>
        <p:xfrm>
          <a:off x="1032932" y="1023293"/>
          <a:ext cx="3000000" cy="3000000"/>
        </p:xfrm>
        <a:graphic>
          <a:graphicData uri="http://schemas.openxmlformats.org/drawingml/2006/table">
            <a:tbl>
              <a:tblPr bandRow="1" firstRow="1">
                <a:noFill/>
                <a:tableStyleId>{5FB4DFFD-67A6-4AE5-BD74-6E2E47DA191F}</a:tableStyleId>
              </a:tblPr>
              <a:tblGrid>
                <a:gridCol w="3429025"/>
                <a:gridCol w="4286275"/>
              </a:tblGrid>
              <a:tr h="370850">
                <a:tc>
                  <a:txBody>
                    <a:bodyPr/>
                    <a:lstStyle/>
                    <a:p>
                      <a:pPr indent="0" lvl="0" marL="0" marR="0" rtl="0" algn="ctr">
                        <a:spcBef>
                          <a:spcPts val="0"/>
                        </a:spcBef>
                        <a:spcAft>
                          <a:spcPts val="0"/>
                        </a:spcAft>
                        <a:buNone/>
                      </a:pPr>
                      <a:r>
                        <a:rPr lang="en-US" sz="2400">
                          <a:solidFill>
                            <a:schemeClr val="dk1"/>
                          </a:solidFill>
                        </a:rPr>
                        <a:t>Bosqich</a:t>
                      </a:r>
                      <a:endParaRPr sz="2400">
                        <a:solidFill>
                          <a:schemeClr val="dk1"/>
                        </a:solidFill>
                      </a:endParaRPr>
                    </a:p>
                  </a:txBody>
                  <a:tcPr marT="45725" marB="45725" marR="91450" marL="91450">
                    <a:solidFill>
                      <a:srgbClr val="AEABAB"/>
                    </a:solidFill>
                  </a:tcPr>
                </a:tc>
                <a:tc>
                  <a:txBody>
                    <a:bodyPr/>
                    <a:lstStyle/>
                    <a:p>
                      <a:pPr indent="0" lvl="0" marL="0" marR="0" rtl="0" algn="ctr">
                        <a:spcBef>
                          <a:spcPts val="0"/>
                        </a:spcBef>
                        <a:spcAft>
                          <a:spcPts val="0"/>
                        </a:spcAft>
                        <a:buNone/>
                      </a:pPr>
                      <a:r>
                        <a:rPr lang="en-US" sz="2400">
                          <a:solidFill>
                            <a:schemeClr val="dk1"/>
                          </a:solidFill>
                        </a:rPr>
                        <a:t>Bajariladigan Ishlar</a:t>
                      </a:r>
                      <a:endParaRPr sz="2400">
                        <a:solidFill>
                          <a:schemeClr val="dk1"/>
                        </a:solidFill>
                      </a:endParaRPr>
                    </a:p>
                  </a:txBody>
                  <a:tcPr marT="45725" marB="45725" marR="91450" marL="91450">
                    <a:solidFill>
                      <a:srgbClr val="AEABAB"/>
                    </a:solidFill>
                  </a:tcPr>
                </a:tc>
              </a:tr>
              <a:tr h="370850">
                <a:tc>
                  <a:txBody>
                    <a:bodyPr/>
                    <a:lstStyle/>
                    <a:p>
                      <a:pPr indent="0" lvl="0" marL="0" marR="0" rtl="0" algn="l">
                        <a:lnSpc>
                          <a:spcPct val="115000"/>
                        </a:lnSpc>
                        <a:spcBef>
                          <a:spcPts val="0"/>
                        </a:spcBef>
                        <a:spcAft>
                          <a:spcPts val="0"/>
                        </a:spcAft>
                        <a:buNone/>
                      </a:pPr>
                      <a:r>
                        <a:rPr lang="en-US" sz="2400">
                          <a:solidFill>
                            <a:srgbClr val="202122"/>
                          </a:solidFill>
                          <a:latin typeface="Times New Roman"/>
                          <a:ea typeface="Times New Roman"/>
                          <a:cs typeface="Times New Roman"/>
                          <a:sym typeface="Times New Roman"/>
                        </a:rPr>
                        <a:t>5. Eksperiment o’tkazish</a:t>
                      </a:r>
                      <a:endParaRPr sz="2400">
                        <a:latin typeface="Times New Roman"/>
                        <a:ea typeface="Times New Roman"/>
                        <a:cs typeface="Times New Roman"/>
                        <a:sym typeface="Times New Roman"/>
                      </a:endParaRPr>
                    </a:p>
                  </a:txBody>
                  <a:tcPr marT="30475" marB="30475" marR="60950" marL="60950" anchor="ctr">
                    <a:solidFill>
                      <a:srgbClr val="FFD966"/>
                    </a:solidFill>
                  </a:tcPr>
                </a:tc>
                <a:tc>
                  <a:txBody>
                    <a:bodyPr/>
                    <a:lstStyle/>
                    <a:p>
                      <a:pPr indent="0" lvl="0" marL="0" marR="0" rtl="0" algn="l">
                        <a:lnSpc>
                          <a:spcPct val="100000"/>
                        </a:lnSpc>
                        <a:spcBef>
                          <a:spcPts val="0"/>
                        </a:spcBef>
                        <a:spcAft>
                          <a:spcPts val="0"/>
                        </a:spcAft>
                        <a:buNone/>
                      </a:pPr>
                      <a:r>
                        <a:rPr lang="en-US" sz="2400">
                          <a:solidFill>
                            <a:srgbClr val="202122"/>
                          </a:solidFill>
                          <a:latin typeface="Times New Roman"/>
                          <a:ea typeface="Times New Roman"/>
                          <a:cs typeface="Times New Roman"/>
                          <a:sym typeface="Times New Roman"/>
                        </a:rPr>
                        <a:t>5.1. eksperimentlar rejaini ishlab chiqish.</a:t>
                      </a:r>
                      <a:endParaRPr sz="2400">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lang="en-US" sz="2400">
                          <a:solidFill>
                            <a:srgbClr val="202122"/>
                          </a:solidFill>
                          <a:latin typeface="Times New Roman"/>
                          <a:ea typeface="Times New Roman"/>
                          <a:cs typeface="Times New Roman"/>
                          <a:sym typeface="Times New Roman"/>
                        </a:rPr>
                        <a:t>5.2. kompyutor</a:t>
                      </a:r>
                      <a:r>
                        <a:rPr lang="en-US" sz="2400">
                          <a:solidFill>
                            <a:srgbClr val="202122"/>
                          </a:solidFill>
                          <a:latin typeface="Times New Roman"/>
                          <a:ea typeface="Times New Roman"/>
                          <a:cs typeface="Times New Roman"/>
                          <a:sym typeface="Times New Roman"/>
                        </a:rPr>
                        <a:t> modeli ustida             </a:t>
                      </a:r>
                      <a:r>
                        <a:rPr lang="en-US" sz="2400">
                          <a:solidFill>
                            <a:srgbClr val="202122"/>
                          </a:solidFill>
                          <a:latin typeface="Times New Roman"/>
                          <a:ea typeface="Times New Roman"/>
                          <a:cs typeface="Times New Roman"/>
                          <a:sym typeface="Times New Roman"/>
                        </a:rPr>
                        <a:t>eksperimentlar o’tkazish.</a:t>
                      </a:r>
                      <a:endParaRPr sz="2400">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lang="en-US" sz="2400">
                          <a:solidFill>
                            <a:srgbClr val="202122"/>
                          </a:solidFill>
                          <a:latin typeface="Times New Roman"/>
                          <a:ea typeface="Times New Roman"/>
                          <a:cs typeface="Times New Roman"/>
                          <a:sym typeface="Times New Roman"/>
                        </a:rPr>
                        <a:t>5.3. natijalarni tahlil qilish.</a:t>
                      </a:r>
                      <a:endParaRPr sz="2400">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lang="en-US" sz="2400">
                          <a:solidFill>
                            <a:srgbClr val="202122"/>
                          </a:solidFill>
                          <a:latin typeface="Times New Roman"/>
                          <a:ea typeface="Times New Roman"/>
                          <a:cs typeface="Times New Roman"/>
                          <a:sym typeface="Times New Roman"/>
                        </a:rPr>
                        <a:t>5.4. kompyutor modeli prototipi          xaqida xulosa chiqarish.</a:t>
                      </a:r>
                      <a:endParaRPr sz="2400">
                        <a:latin typeface="Times New Roman"/>
                        <a:ea typeface="Times New Roman"/>
                        <a:cs typeface="Times New Roman"/>
                        <a:sym typeface="Times New Roman"/>
                      </a:endParaRPr>
                    </a:p>
                  </a:txBody>
                  <a:tcPr marT="30475" marB="30475" marR="60950" marL="60950" anchor="ctr">
                    <a:solidFill>
                      <a:srgbClr val="FFD966"/>
                    </a:solidFill>
                  </a:tcPr>
                </a:tc>
              </a:tr>
            </a:tbl>
          </a:graphicData>
        </a:graphic>
      </p:graphicFrame>
      <p:pic>
        <p:nvPicPr>
          <p:cNvPr id="673" name="Google Shape;673;p41"/>
          <p:cNvPicPr preferRelativeResize="0"/>
          <p:nvPr/>
        </p:nvPicPr>
        <p:blipFill rotWithShape="1">
          <a:blip r:embed="rId3">
            <a:alphaModFix/>
          </a:blip>
          <a:srcRect b="31870" l="27419" r="31693" t="17959"/>
          <a:stretch/>
        </p:blipFill>
        <p:spPr>
          <a:xfrm>
            <a:off x="3236825" y="4140181"/>
            <a:ext cx="2428875" cy="1676400"/>
          </a:xfrm>
          <a:prstGeom prst="rect">
            <a:avLst/>
          </a:prstGeom>
          <a:noFill/>
          <a:ln>
            <a:noFill/>
          </a:ln>
        </p:spPr>
      </p:pic>
      <p:sp>
        <p:nvSpPr>
          <p:cNvPr id="674" name="Google Shape;674;p41"/>
          <p:cNvSpPr txBox="1"/>
          <p:nvPr/>
        </p:nvSpPr>
        <p:spPr>
          <a:xfrm>
            <a:off x="1434353" y="5641801"/>
            <a:ext cx="8658589"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"Основные этапы построения и исследования компьютерных моделей" https://prezentacii.org/prezentacii/prezentacii-po-informatike/121892-osnovnye-jetapy-postroenija-i-issledovanija-kompjuternyh-modelej.html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9" name="Shape 679"/>
        <p:cNvGrpSpPr/>
        <p:nvPr/>
      </p:nvGrpSpPr>
      <p:grpSpPr>
        <a:xfrm>
          <a:off x="0" y="0"/>
          <a:ext cx="0" cy="0"/>
          <a:chOff x="0" y="0"/>
          <a:chExt cx="0" cy="0"/>
        </a:xfrm>
      </p:grpSpPr>
      <p:sp>
        <p:nvSpPr>
          <p:cNvPr id="680" name="Google Shape;680;p42"/>
          <p:cNvSpPr txBox="1"/>
          <p:nvPr/>
        </p:nvSpPr>
        <p:spPr>
          <a:xfrm>
            <a:off x="0" y="0"/>
            <a:ext cx="8197362"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ZAMONAVIY AVTOMOBILNI 3D LOYIHASI </a:t>
            </a:r>
            <a:endParaRPr b="1" sz="28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81" name="Google Shape;681;p42"/>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82" name="Google Shape;682;p42"/>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83" name="Google Shape;683;p42"/>
          <p:cNvSpPr txBox="1"/>
          <p:nvPr/>
        </p:nvSpPr>
        <p:spPr>
          <a:xfrm>
            <a:off x="1234819" y="1178127"/>
            <a:ext cx="7130968" cy="4154984"/>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Loyihadan oldingi tayyorgarlik, manba material-   larini to'plash - birinchi bosqich</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3D modeldagi mashina tanasi dizayni</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Avtomobilning 3D modelini yaratishda muhandislik Ishlab chiqarish</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Maxsus dasturlarda mashinani 3D modellash-     tirishning umumiy tamoyillari</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Faralar</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3D avtomobil modellashtirish uchun dasturda    g'ildiraklar</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A sinfidagi yuzalar</a:t>
            </a:r>
            <a:endParaRPr sz="2400">
              <a:solidFill>
                <a:schemeClr val="dk1"/>
              </a:solidFill>
              <a:latin typeface="Arial"/>
              <a:ea typeface="Arial"/>
              <a:cs typeface="Arial"/>
              <a:sym typeface="Arial"/>
            </a:endParaRPr>
          </a:p>
        </p:txBody>
      </p:sp>
      <p:sp>
        <p:nvSpPr>
          <p:cNvPr id="684" name="Google Shape;684;p42"/>
          <p:cNvSpPr txBox="1"/>
          <p:nvPr/>
        </p:nvSpPr>
        <p:spPr>
          <a:xfrm>
            <a:off x="1234819" y="5933872"/>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42</a:t>
            </a:r>
            <a:endParaRPr b="1" sz="3600">
              <a:solidFill>
                <a:schemeClr val="dk1"/>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sp>
        <p:nvSpPr>
          <p:cNvPr id="690" name="Google Shape;690;p43"/>
          <p:cNvSpPr txBox="1"/>
          <p:nvPr/>
        </p:nvSpPr>
        <p:spPr>
          <a:xfrm>
            <a:off x="0" y="0"/>
            <a:ext cx="8197362"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ZAMONAVIY AVTOMOBILNI 3D LOYIHASI </a:t>
            </a:r>
            <a:endParaRPr b="1" sz="28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691" name="Google Shape;691;p43"/>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692" name="Google Shape;692;p43"/>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693" name="Google Shape;693;p43"/>
          <p:cNvSpPr txBox="1"/>
          <p:nvPr/>
        </p:nvSpPr>
        <p:spPr>
          <a:xfrm>
            <a:off x="1234819" y="5933872"/>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43</a:t>
            </a:r>
            <a:endParaRPr b="1" sz="3600">
              <a:solidFill>
                <a:schemeClr val="dk1"/>
              </a:solidFill>
              <a:latin typeface="Arial"/>
              <a:ea typeface="Arial"/>
              <a:cs typeface="Arial"/>
              <a:sym typeface="Arial"/>
            </a:endParaRPr>
          </a:p>
        </p:txBody>
      </p:sp>
      <p:sp>
        <p:nvSpPr>
          <p:cNvPr id="694" name="Google Shape;694;p43"/>
          <p:cNvSpPr txBox="1"/>
          <p:nvPr/>
        </p:nvSpPr>
        <p:spPr>
          <a:xfrm>
            <a:off x="1044195" y="1197583"/>
            <a:ext cx="7603693" cy="415498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8.  Qovurg'a segmentlari orasidagi masofa</a:t>
            </a:r>
            <a:endParaRPr sz="2400">
              <a:solidFill>
                <a:schemeClr val="dk1"/>
              </a:solidFill>
              <a:latin typeface="Arial"/>
              <a:ea typeface="Arial"/>
              <a:cs typeface="Arial"/>
              <a:sym typeface="Arial"/>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9. Qattiqlashtiruvchi qovurg’a</a:t>
            </a:r>
            <a:endParaRPr sz="2400">
              <a:solidFill>
                <a:schemeClr val="dk1"/>
              </a:solidFill>
              <a:latin typeface="Arial"/>
              <a:ea typeface="Arial"/>
              <a:cs typeface="Arial"/>
              <a:sym typeface="Arial"/>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10. Silliqlash</a:t>
            </a:r>
            <a:endParaRPr sz="2400">
              <a:solidFill>
                <a:schemeClr val="dk1"/>
              </a:solidFill>
              <a:latin typeface="Arial"/>
              <a:ea typeface="Arial"/>
              <a:cs typeface="Arial"/>
              <a:sym typeface="Arial"/>
            </a:endParaRPr>
          </a:p>
          <a:p>
            <a:pPr indent="0" lvl="0" marL="0" marR="0" rtl="0" algn="just">
              <a:spcBef>
                <a:spcPts val="0"/>
              </a:spcBef>
              <a:spcAft>
                <a:spcPts val="0"/>
              </a:spcAft>
              <a:buNone/>
            </a:pPr>
            <a:r>
              <a:t/>
            </a:r>
            <a:endParaRPr sz="2400">
              <a:solidFill>
                <a:schemeClr val="dk1"/>
              </a:solidFill>
              <a:latin typeface="Arial"/>
              <a:ea typeface="Arial"/>
              <a:cs typeface="Arial"/>
              <a:sym typeface="Arial"/>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To'g'ri va uzluksiz ko'rsatish uchun butun sirt disk                      raskadrovka qilingan bolish kerak. </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Ushbu kichik tarmoqning barcha elementlari va o'tkir   burchaklari qo'lda ko'chirilishi va xatolik yuz bergan                 taqdirda o'z joylariga qaytarilishi kerak. </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Tahlili va ko'rsatish amalga oshiriladi - ZD Softdan                 dasturiy ta'minot funktsiyalari yordamida.</a:t>
            </a:r>
            <a:endParaRPr sz="2400">
              <a:solidFill>
                <a:schemeClr val="dk1"/>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9" name="Shape 699"/>
        <p:cNvGrpSpPr/>
        <p:nvPr/>
      </p:nvGrpSpPr>
      <p:grpSpPr>
        <a:xfrm>
          <a:off x="0" y="0"/>
          <a:ext cx="0" cy="0"/>
          <a:chOff x="0" y="0"/>
          <a:chExt cx="0" cy="0"/>
        </a:xfrm>
      </p:grpSpPr>
      <p:sp>
        <p:nvSpPr>
          <p:cNvPr id="700" name="Google Shape;700;p44"/>
          <p:cNvSpPr txBox="1"/>
          <p:nvPr/>
        </p:nvSpPr>
        <p:spPr>
          <a:xfrm>
            <a:off x="0" y="0"/>
            <a:ext cx="8197362"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ZAMONAVIY AVTOMOBILNI 3D LOYIHASI </a:t>
            </a:r>
            <a:endParaRPr b="1" sz="28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701" name="Google Shape;701;p44"/>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702" name="Google Shape;702;p44"/>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03" name="Google Shape;703;p44"/>
          <p:cNvSpPr txBox="1"/>
          <p:nvPr/>
        </p:nvSpPr>
        <p:spPr>
          <a:xfrm>
            <a:off x="714866" y="6328319"/>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44</a:t>
            </a:r>
            <a:endParaRPr b="1" sz="3600">
              <a:solidFill>
                <a:schemeClr val="dk1"/>
              </a:solidFill>
              <a:latin typeface="Arial"/>
              <a:ea typeface="Arial"/>
              <a:cs typeface="Arial"/>
              <a:sym typeface="Arial"/>
            </a:endParaRPr>
          </a:p>
        </p:txBody>
      </p:sp>
      <p:sp>
        <p:nvSpPr>
          <p:cNvPr id="704" name="Google Shape;704;p44"/>
          <p:cNvSpPr txBox="1"/>
          <p:nvPr/>
        </p:nvSpPr>
        <p:spPr>
          <a:xfrm>
            <a:off x="952717" y="1019297"/>
            <a:ext cx="7928636" cy="26776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3D mashinani modellashtirish uchun ZW3D dasturiy                     ta’minot mavjud.</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Bu katta imkoniyatlarga ega SAPR.</a:t>
            </a:r>
            <a:endParaRPr/>
          </a:p>
          <a:p>
            <a:pPr indent="0" lvl="0" marL="0" marR="0" rtl="0" algn="just">
              <a:spcBef>
                <a:spcPts val="0"/>
              </a:spcBef>
              <a:spcAft>
                <a:spcPts val="0"/>
              </a:spcAft>
              <a:buNone/>
            </a:pPr>
            <a:r>
              <a:rPr lang="en-US" sz="2400">
                <a:solidFill>
                  <a:schemeClr val="dk1"/>
                </a:solidFill>
                <a:latin typeface="Arial"/>
                <a:ea typeface="Arial"/>
                <a:cs typeface="Arial"/>
                <a:sym typeface="Arial"/>
              </a:rPr>
              <a:t>Bir nechta versiyalarda mavjud:</a:t>
            </a:r>
            <a:endParaRPr/>
          </a:p>
          <a:p>
            <a:pPr indent="-360363" lvl="0" marL="1439863"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Lite</a:t>
            </a:r>
            <a:endParaRPr sz="2400">
              <a:solidFill>
                <a:schemeClr val="dk1"/>
              </a:solidFill>
              <a:latin typeface="Arial"/>
              <a:ea typeface="Arial"/>
              <a:cs typeface="Arial"/>
              <a:sym typeface="Arial"/>
            </a:endParaRPr>
          </a:p>
          <a:p>
            <a:pPr indent="-360363" lvl="0" marL="1439863"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Standart</a:t>
            </a:r>
            <a:endParaRPr sz="2400">
              <a:solidFill>
                <a:schemeClr val="dk1"/>
              </a:solidFill>
              <a:latin typeface="Arial"/>
              <a:ea typeface="Arial"/>
              <a:cs typeface="Arial"/>
              <a:sym typeface="Arial"/>
            </a:endParaRPr>
          </a:p>
          <a:p>
            <a:pPr indent="-360363" lvl="0" marL="1439863"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Professional </a:t>
            </a:r>
            <a:endParaRPr/>
          </a:p>
        </p:txBody>
      </p:sp>
      <p:pic>
        <p:nvPicPr>
          <p:cNvPr id="705" name="Google Shape;705;p44"/>
          <p:cNvPicPr preferRelativeResize="0"/>
          <p:nvPr/>
        </p:nvPicPr>
        <p:blipFill rotWithShape="1">
          <a:blip r:embed="rId3">
            <a:alphaModFix/>
          </a:blip>
          <a:srcRect b="0" l="0" r="0" t="0"/>
          <a:stretch/>
        </p:blipFill>
        <p:spPr>
          <a:xfrm>
            <a:off x="2295134" y="3696954"/>
            <a:ext cx="3397454" cy="1902574"/>
          </a:xfrm>
          <a:prstGeom prst="rect">
            <a:avLst/>
          </a:prstGeom>
          <a:noFill/>
          <a:ln>
            <a:noFill/>
          </a:ln>
        </p:spPr>
      </p:pic>
      <p:sp>
        <p:nvSpPr>
          <p:cNvPr id="706" name="Google Shape;706;p44"/>
          <p:cNvSpPr txBox="1"/>
          <p:nvPr/>
        </p:nvSpPr>
        <p:spPr>
          <a:xfrm>
            <a:off x="1344706" y="5827059"/>
            <a:ext cx="8274423"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Программы по созданию 3d рисунков. </a:t>
            </a:r>
            <a:r>
              <a:rPr lang="en-US" sz="18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https://gas-kvas.com/risunki-3d/print:page,1,18738-programmy-po-sozdaniju-3d-risunkov-48-foto.html</a:t>
            </a:r>
            <a:r>
              <a:rPr lang="en-US" sz="1800">
                <a:solidFill>
                  <a:schemeClr val="dk1"/>
                </a:solidFill>
                <a:latin typeface="Malgun Gothic"/>
                <a:ea typeface="Malgun Gothic"/>
                <a:cs typeface="Malgun Gothic"/>
                <a:sym typeface="Malgun Gothic"/>
              </a:rPr>
              <a:t>  </a:t>
            </a:r>
            <a:endParaRPr/>
          </a:p>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1" name="Shape 711"/>
        <p:cNvGrpSpPr/>
        <p:nvPr/>
      </p:nvGrpSpPr>
      <p:grpSpPr>
        <a:xfrm>
          <a:off x="0" y="0"/>
          <a:ext cx="0" cy="0"/>
          <a:chOff x="0" y="0"/>
          <a:chExt cx="0" cy="0"/>
        </a:xfrm>
      </p:grpSpPr>
      <p:sp>
        <p:nvSpPr>
          <p:cNvPr id="712" name="Google Shape;712;p45"/>
          <p:cNvSpPr txBox="1"/>
          <p:nvPr/>
        </p:nvSpPr>
        <p:spPr>
          <a:xfrm>
            <a:off x="0" y="0"/>
            <a:ext cx="8197362" cy="984885"/>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r">
              <a:spcBef>
                <a:spcPts val="0"/>
              </a:spcBef>
              <a:spcAft>
                <a:spcPts val="0"/>
              </a:spcAft>
              <a:buNone/>
            </a:pPr>
            <a:r>
              <a:rPr b="1" lang="en-US" sz="2800">
                <a:solidFill>
                  <a:schemeClr val="dk1"/>
                </a:solidFill>
                <a:latin typeface="Arial"/>
                <a:ea typeface="Arial"/>
                <a:cs typeface="Arial"/>
                <a:sym typeface="Arial"/>
              </a:rPr>
              <a:t>ZAMONAVIY AVTOMOBILNI 3D LOYIHASI </a:t>
            </a:r>
            <a:endParaRPr b="1" sz="2800">
              <a:solidFill>
                <a:schemeClr val="dk1"/>
              </a:solidFill>
              <a:latin typeface="Arial"/>
              <a:ea typeface="Arial"/>
              <a:cs typeface="Arial"/>
              <a:sym typeface="Arial"/>
            </a:endParaRPr>
          </a:p>
          <a:p>
            <a:pPr indent="0" lvl="0" marL="0" marR="0" rtl="0" algn="r">
              <a:spcBef>
                <a:spcPts val="0"/>
              </a:spcBef>
              <a:spcAft>
                <a:spcPts val="0"/>
              </a:spcAft>
              <a:buNone/>
            </a:pPr>
            <a:r>
              <a:t/>
            </a:r>
            <a:endParaRPr sz="1600">
              <a:solidFill>
                <a:srgbClr val="202124"/>
              </a:solidFill>
              <a:latin typeface="Arial"/>
              <a:ea typeface="Arial"/>
              <a:cs typeface="Arial"/>
              <a:sym typeface="Arial"/>
            </a:endParaRPr>
          </a:p>
        </p:txBody>
      </p:sp>
      <p:sp>
        <p:nvSpPr>
          <p:cNvPr id="713" name="Google Shape;713;p45"/>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714" name="Google Shape;714;p45"/>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15" name="Google Shape;715;p45"/>
          <p:cNvSpPr txBox="1"/>
          <p:nvPr/>
        </p:nvSpPr>
        <p:spPr>
          <a:xfrm>
            <a:off x="1234819" y="5933872"/>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45</a:t>
            </a:r>
            <a:endParaRPr b="1" sz="3600">
              <a:solidFill>
                <a:schemeClr val="dk1"/>
              </a:solidFill>
              <a:latin typeface="Arial"/>
              <a:ea typeface="Arial"/>
              <a:cs typeface="Arial"/>
              <a:sym typeface="Arial"/>
            </a:endParaRPr>
          </a:p>
        </p:txBody>
      </p:sp>
      <p:sp>
        <p:nvSpPr>
          <p:cNvPr id="716" name="Google Shape;716;p45"/>
          <p:cNvSpPr txBox="1"/>
          <p:nvPr/>
        </p:nvSpPr>
        <p:spPr>
          <a:xfrm>
            <a:off x="923534" y="1224891"/>
            <a:ext cx="7928636" cy="393954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	Professional dasturiy ta'minot imkoniyatlari:</a:t>
            </a:r>
            <a:endParaRPr/>
          </a:p>
          <a:p>
            <a:pPr indent="-457200" lvl="0" marL="1176338"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A sinfidagi yuzalar</a:t>
            </a:r>
            <a:endParaRPr sz="2400">
              <a:solidFill>
                <a:schemeClr val="dk1"/>
              </a:solidFill>
              <a:latin typeface="Arial"/>
              <a:ea typeface="Arial"/>
              <a:cs typeface="Arial"/>
              <a:sym typeface="Arial"/>
            </a:endParaRPr>
          </a:p>
          <a:p>
            <a:pPr indent="-457200" lvl="0" marL="1176338"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CNC mashinalari bilan mos keladi</a:t>
            </a:r>
            <a:endParaRPr sz="2400">
              <a:solidFill>
                <a:schemeClr val="dk1"/>
              </a:solidFill>
              <a:latin typeface="Arial"/>
              <a:ea typeface="Arial"/>
              <a:cs typeface="Arial"/>
              <a:sym typeface="Arial"/>
            </a:endParaRPr>
          </a:p>
          <a:p>
            <a:pPr indent="-457200" lvl="0" marL="1176338"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Shtamplar, qoliplar, bo'shliqlar yaratish                       funktsiyalari.</a:t>
            </a:r>
            <a:endParaRPr/>
          </a:p>
          <a:p>
            <a:pPr indent="-457200" lvl="0" marL="1176338"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Qulay teskari muhandislik.</a:t>
            </a:r>
            <a:endParaRPr/>
          </a:p>
          <a:p>
            <a:pPr indent="-457200" lvl="0" marL="1176338"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O'rnatilgan ob'ektlar kutubxonasi.</a:t>
            </a:r>
            <a:endParaRPr/>
          </a:p>
          <a:p>
            <a:pPr indent="-457200" lvl="0" marL="1176338"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Virtual 3D vizualizatsiya.</a:t>
            </a:r>
            <a:endParaRPr/>
          </a:p>
          <a:p>
            <a:pPr indent="0" lvl="0" marL="0" marR="0" rtl="0" algn="l">
              <a:spcBef>
                <a:spcPts val="1200"/>
              </a:spcBef>
              <a:spcAft>
                <a:spcPts val="0"/>
              </a:spcAft>
              <a:buNone/>
            </a:pPr>
            <a:r>
              <a:rPr lang="en-US" sz="2400">
                <a:solidFill>
                  <a:schemeClr val="dk1"/>
                </a:solidFill>
                <a:latin typeface="Arial"/>
                <a:ea typeface="Arial"/>
                <a:cs typeface="Arial"/>
                <a:sym typeface="Arial"/>
              </a:rPr>
              <a:t>	Qismlarning o'zaro ta'sirini tekshirish uchun                            komponentlar harakatini jonlantirish va tahlil qilish kerak.</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1" name="Shape 721"/>
        <p:cNvGrpSpPr/>
        <p:nvPr/>
      </p:nvGrpSpPr>
      <p:grpSpPr>
        <a:xfrm>
          <a:off x="0" y="0"/>
          <a:ext cx="0" cy="0"/>
          <a:chOff x="0" y="0"/>
          <a:chExt cx="0" cy="0"/>
        </a:xfrm>
      </p:grpSpPr>
      <p:sp>
        <p:nvSpPr>
          <p:cNvPr id="722" name="Google Shape;722;p46"/>
          <p:cNvSpPr txBox="1"/>
          <p:nvPr/>
        </p:nvSpPr>
        <p:spPr>
          <a:xfrm>
            <a:off x="0" y="0"/>
            <a:ext cx="8754894" cy="1169551"/>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ctr">
              <a:spcBef>
                <a:spcPts val="0"/>
              </a:spcBef>
              <a:spcAft>
                <a:spcPts val="0"/>
              </a:spcAft>
              <a:buNone/>
            </a:pPr>
            <a:r>
              <a:rPr b="1" lang="en-US" sz="2800">
                <a:solidFill>
                  <a:schemeClr val="dk1"/>
                </a:solidFill>
                <a:latin typeface="Arial"/>
                <a:ea typeface="Arial"/>
                <a:cs typeface="Arial"/>
                <a:sym typeface="Arial"/>
              </a:rPr>
              <a:t>Avtomobil g'ildiraklariga jismoniy                            ta'sirni modellashtirish</a:t>
            </a:r>
            <a:endParaRPr sz="1600">
              <a:solidFill>
                <a:srgbClr val="202124"/>
              </a:solidFill>
              <a:latin typeface="Arial"/>
              <a:ea typeface="Arial"/>
              <a:cs typeface="Arial"/>
              <a:sym typeface="Arial"/>
            </a:endParaRPr>
          </a:p>
        </p:txBody>
      </p:sp>
      <p:sp>
        <p:nvSpPr>
          <p:cNvPr id="723" name="Google Shape;723;p46"/>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724" name="Google Shape;724;p46"/>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25" name="Google Shape;725;p46"/>
          <p:cNvSpPr txBox="1"/>
          <p:nvPr/>
        </p:nvSpPr>
        <p:spPr>
          <a:xfrm>
            <a:off x="1234819" y="5933872"/>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46</a:t>
            </a:r>
            <a:endParaRPr b="1" sz="3600">
              <a:solidFill>
                <a:schemeClr val="dk1"/>
              </a:solidFill>
              <a:latin typeface="Arial"/>
              <a:ea typeface="Arial"/>
              <a:cs typeface="Arial"/>
              <a:sym typeface="Arial"/>
            </a:endParaRPr>
          </a:p>
        </p:txBody>
      </p:sp>
      <p:sp>
        <p:nvSpPr>
          <p:cNvPr id="726" name="Google Shape;726;p46"/>
          <p:cNvSpPr txBox="1"/>
          <p:nvPr/>
        </p:nvSpPr>
        <p:spPr>
          <a:xfrm>
            <a:off x="1020811" y="1246222"/>
            <a:ext cx="8337198" cy="19389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Avtomobil harakatlanganda uning g'ildiraklariga ta'sir etadi:</a:t>
            </a:r>
            <a:endParaRPr/>
          </a:p>
          <a:p>
            <a:pPr indent="-361950" lvl="0" marL="714375"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G'ildirakga tushadigan yuklama (og’irlik va yon kuchlar)</a:t>
            </a:r>
            <a:endParaRPr/>
          </a:p>
          <a:p>
            <a:pPr indent="-361950" lvl="0" marL="714375"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G'ildirak radiusi va kengligi, </a:t>
            </a:r>
            <a:endParaRPr/>
          </a:p>
          <a:p>
            <a:pPr indent="-361950" lvl="0" marL="714375"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Protektorning chuqurligi va shaqlini holati,</a:t>
            </a:r>
            <a:endParaRPr/>
          </a:p>
          <a:p>
            <a:pPr indent="-361950" lvl="0" marL="714375"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G'ildirakdagi ichqi bosimi va boshqa hususiyatlari.</a:t>
            </a:r>
            <a:endParaRPr sz="2400">
              <a:solidFill>
                <a:schemeClr val="dk1"/>
              </a:solidFill>
              <a:latin typeface="Arial"/>
              <a:ea typeface="Arial"/>
              <a:cs typeface="Arial"/>
              <a:sym typeface="Arial"/>
            </a:endParaRPr>
          </a:p>
        </p:txBody>
      </p:sp>
      <p:pic>
        <p:nvPicPr>
          <p:cNvPr id="727" name="Google Shape;727;p46"/>
          <p:cNvPicPr preferRelativeResize="0"/>
          <p:nvPr/>
        </p:nvPicPr>
        <p:blipFill rotWithShape="1">
          <a:blip r:embed="rId3">
            <a:alphaModFix/>
          </a:blip>
          <a:srcRect b="18508" l="7931" r="31651" t="0"/>
          <a:stretch/>
        </p:blipFill>
        <p:spPr>
          <a:xfrm>
            <a:off x="3285451" y="3261885"/>
            <a:ext cx="2183991" cy="2040358"/>
          </a:xfrm>
          <a:prstGeom prst="rect">
            <a:avLst/>
          </a:prstGeom>
          <a:noFill/>
          <a:ln>
            <a:noFill/>
          </a:ln>
        </p:spPr>
      </p:pic>
      <p:sp>
        <p:nvSpPr>
          <p:cNvPr id="728" name="Google Shape;728;p46"/>
          <p:cNvSpPr txBox="1"/>
          <p:nvPr/>
        </p:nvSpPr>
        <p:spPr>
          <a:xfrm>
            <a:off x="1721223" y="5423245"/>
            <a:ext cx="812202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Manba: Угол увода колеса. </a:t>
            </a:r>
            <a:r>
              <a:rPr lang="en-US" sz="1800" u="sng">
                <a:solidFill>
                  <a:schemeClr val="dk1"/>
                </a:solidFill>
                <a:latin typeface="Malgun Gothic"/>
                <a:ea typeface="Malgun Gothic"/>
                <a:cs typeface="Malgun Gothic"/>
                <a:sym typeface="Malgun Gothic"/>
                <a:hlinkClick r:id="rId4">
                  <a:extLst>
                    <a:ext uri="{A12FA001-AC4F-418D-AE19-62706E023703}">
                      <ahyp:hlinkClr val="tx"/>
                    </a:ext>
                  </a:extLst>
                </a:hlinkClick>
              </a:rPr>
              <a:t>https://world2car.ru/index.php/sistemy-rulevogo-upravleniya/207-povorachivaemost-ugol-bokovogo-uvoda-kolesa</a:t>
            </a:r>
            <a:r>
              <a:rPr lang="en-US" sz="1800">
                <a:solidFill>
                  <a:schemeClr val="dk1"/>
                </a:solidFill>
                <a:latin typeface="Malgun Gothic"/>
                <a:ea typeface="Malgun Gothic"/>
                <a:cs typeface="Malgun Gothic"/>
                <a:sym typeface="Malgun Gothic"/>
              </a:rPr>
              <a:t> </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3" name="Shape 733"/>
        <p:cNvGrpSpPr/>
        <p:nvPr/>
      </p:nvGrpSpPr>
      <p:grpSpPr>
        <a:xfrm>
          <a:off x="0" y="0"/>
          <a:ext cx="0" cy="0"/>
          <a:chOff x="0" y="0"/>
          <a:chExt cx="0" cy="0"/>
        </a:xfrm>
      </p:grpSpPr>
      <p:sp>
        <p:nvSpPr>
          <p:cNvPr id="734" name="Google Shape;734;p47"/>
          <p:cNvSpPr txBox="1"/>
          <p:nvPr/>
        </p:nvSpPr>
        <p:spPr>
          <a:xfrm>
            <a:off x="0" y="0"/>
            <a:ext cx="8754894" cy="1169551"/>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ctr">
              <a:spcBef>
                <a:spcPts val="0"/>
              </a:spcBef>
              <a:spcAft>
                <a:spcPts val="0"/>
              </a:spcAft>
              <a:buNone/>
            </a:pPr>
            <a:r>
              <a:rPr b="1" lang="en-US" sz="2800">
                <a:solidFill>
                  <a:schemeClr val="dk1"/>
                </a:solidFill>
                <a:latin typeface="Arial"/>
                <a:ea typeface="Arial"/>
                <a:cs typeface="Arial"/>
                <a:sym typeface="Arial"/>
              </a:rPr>
              <a:t>Avtomobil g'ildiraklariga jismoniy                            ta'sirni modellashtirish</a:t>
            </a:r>
            <a:endParaRPr sz="1600">
              <a:solidFill>
                <a:srgbClr val="202124"/>
              </a:solidFill>
              <a:latin typeface="Arial"/>
              <a:ea typeface="Arial"/>
              <a:cs typeface="Arial"/>
              <a:sym typeface="Arial"/>
            </a:endParaRPr>
          </a:p>
        </p:txBody>
      </p:sp>
      <p:sp>
        <p:nvSpPr>
          <p:cNvPr id="735" name="Google Shape;735;p47"/>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736" name="Google Shape;736;p47"/>
          <p:cNvSpPr txBox="1"/>
          <p:nvPr/>
        </p:nvSpPr>
        <p:spPr>
          <a:xfrm>
            <a:off x="974843" y="6274530"/>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47</a:t>
            </a:r>
            <a:endParaRPr b="1" sz="3600">
              <a:solidFill>
                <a:schemeClr val="dk1"/>
              </a:solidFill>
              <a:latin typeface="Arial"/>
              <a:ea typeface="Arial"/>
              <a:cs typeface="Arial"/>
              <a:sym typeface="Arial"/>
            </a:endParaRPr>
          </a:p>
        </p:txBody>
      </p:sp>
      <p:sp>
        <p:nvSpPr>
          <p:cNvPr id="737" name="Google Shape;737;p47"/>
          <p:cNvSpPr txBox="1"/>
          <p:nvPr/>
        </p:nvSpPr>
        <p:spPr>
          <a:xfrm>
            <a:off x="1047830" y="1169551"/>
            <a:ext cx="8096170" cy="26776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Avtomobil g'ildiraklariga jismoniy ta'sirni modellashtirish             uchun “Universal mexanizm” daturiy kompleks                                    foydalaniladi. Ushbu  dastur mashina va mexanizmlarning: </a:t>
            </a:r>
            <a:endParaRPr/>
          </a:p>
          <a:p>
            <a:pPr indent="-438150" lvl="0" marL="895350"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Dinamikasi,</a:t>
            </a:r>
            <a:endParaRPr/>
          </a:p>
          <a:p>
            <a:pPr indent="-438150" lvl="0" marL="895350"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Yuklanish-deformatsiya holati, </a:t>
            </a:r>
            <a:endParaRPr/>
          </a:p>
          <a:p>
            <a:pPr indent="-438150" lvl="0" marL="895350" marR="0" rtl="0" algn="just">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Chidamliligi </a:t>
            </a:r>
            <a:endParaRPr/>
          </a:p>
          <a:p>
            <a:pPr indent="-457200" lvl="0" marL="457200" marR="0" rtl="0" algn="just">
              <a:spcBef>
                <a:spcPts val="0"/>
              </a:spcBef>
              <a:spcAft>
                <a:spcPts val="0"/>
              </a:spcAft>
              <a:buNone/>
            </a:pPr>
            <a:r>
              <a:rPr lang="en-US" sz="2400">
                <a:solidFill>
                  <a:schemeClr val="dk1"/>
                </a:solidFill>
                <a:latin typeface="Arial"/>
                <a:ea typeface="Arial"/>
                <a:cs typeface="Arial"/>
                <a:sym typeface="Arial"/>
              </a:rPr>
              <a:t>qabi ko’rsatkichlarini baholsh imkonini beradi.</a:t>
            </a:r>
            <a:endParaRPr sz="2400">
              <a:solidFill>
                <a:schemeClr val="dk1"/>
              </a:solidFill>
              <a:latin typeface="Arial"/>
              <a:ea typeface="Arial"/>
              <a:cs typeface="Arial"/>
              <a:sym typeface="Arial"/>
            </a:endParaRPr>
          </a:p>
        </p:txBody>
      </p:sp>
      <p:pic>
        <p:nvPicPr>
          <p:cNvPr id="738" name="Google Shape;738;p47"/>
          <p:cNvPicPr preferRelativeResize="0"/>
          <p:nvPr/>
        </p:nvPicPr>
        <p:blipFill rotWithShape="1">
          <a:blip r:embed="rId3">
            <a:alphaModFix/>
          </a:blip>
          <a:srcRect b="0" l="0" r="0" t="0"/>
          <a:stretch/>
        </p:blipFill>
        <p:spPr>
          <a:xfrm>
            <a:off x="3759639" y="3940433"/>
            <a:ext cx="1341280" cy="1359324"/>
          </a:xfrm>
          <a:prstGeom prst="rect">
            <a:avLst/>
          </a:prstGeom>
          <a:noFill/>
          <a:ln>
            <a:noFill/>
          </a:ln>
        </p:spPr>
      </p:pic>
      <p:sp>
        <p:nvSpPr>
          <p:cNvPr id="739" name="Google Shape;739;p47"/>
          <p:cNvSpPr txBox="1"/>
          <p:nvPr/>
        </p:nvSpPr>
        <p:spPr>
          <a:xfrm>
            <a:off x="1111623" y="5549153"/>
            <a:ext cx="8274423"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Manba: От шины до машины: разбор автомобильной резины для чайников. </a:t>
            </a:r>
            <a:r>
              <a:rPr lang="en-US" sz="1800" u="sng">
                <a:solidFill>
                  <a:schemeClr val="dk1"/>
                </a:solidFill>
                <a:latin typeface="Arial"/>
                <a:ea typeface="Arial"/>
                <a:cs typeface="Arial"/>
                <a:sym typeface="Arial"/>
                <a:hlinkClick r:id="rId4">
                  <a:extLst>
                    <a:ext uri="{A12FA001-AC4F-418D-AE19-62706E023703}">
                      <ahyp:hlinkClr val="tx"/>
                    </a:ext>
                  </a:extLst>
                </a:hlinkClick>
              </a:rPr>
              <a:t>https://zap-online.ru/info/avtonovosti/shiny-avtomobilnye-anatomiya-pokryshek-dlya-avto-ot-do-ya</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sp>
        <p:nvSpPr>
          <p:cNvPr id="745" name="Google Shape;745;p48"/>
          <p:cNvSpPr txBox="1"/>
          <p:nvPr/>
        </p:nvSpPr>
        <p:spPr>
          <a:xfrm>
            <a:off x="0" y="0"/>
            <a:ext cx="8501974" cy="1169551"/>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ctr">
              <a:spcBef>
                <a:spcPts val="0"/>
              </a:spcBef>
              <a:spcAft>
                <a:spcPts val="0"/>
              </a:spcAft>
              <a:buNone/>
            </a:pPr>
            <a:r>
              <a:rPr b="1" lang="en-US" sz="2800">
                <a:solidFill>
                  <a:schemeClr val="dk1"/>
                </a:solidFill>
                <a:latin typeface="Arial"/>
                <a:ea typeface="Arial"/>
                <a:cs typeface="Arial"/>
                <a:sym typeface="Arial"/>
              </a:rPr>
              <a:t>Avtomobil g'ildiraklariga jismoniy                            ta'sirni modellashtirish</a:t>
            </a:r>
            <a:endParaRPr sz="1600">
              <a:solidFill>
                <a:srgbClr val="202124"/>
              </a:solidFill>
              <a:latin typeface="Arial"/>
              <a:ea typeface="Arial"/>
              <a:cs typeface="Arial"/>
              <a:sym typeface="Arial"/>
            </a:endParaRPr>
          </a:p>
        </p:txBody>
      </p:sp>
      <p:sp>
        <p:nvSpPr>
          <p:cNvPr id="746" name="Google Shape;746;p48"/>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747" name="Google Shape;747;p48"/>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48" name="Google Shape;748;p48"/>
          <p:cNvSpPr txBox="1"/>
          <p:nvPr/>
        </p:nvSpPr>
        <p:spPr>
          <a:xfrm>
            <a:off x="834035" y="6346248"/>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48</a:t>
            </a:r>
            <a:endParaRPr b="1" sz="3600">
              <a:solidFill>
                <a:schemeClr val="dk1"/>
              </a:solidFill>
              <a:latin typeface="Arial"/>
              <a:ea typeface="Arial"/>
              <a:cs typeface="Arial"/>
              <a:sym typeface="Arial"/>
            </a:endParaRPr>
          </a:p>
        </p:txBody>
      </p:sp>
      <p:sp>
        <p:nvSpPr>
          <p:cNvPr id="749" name="Google Shape;749;p48"/>
          <p:cNvSpPr txBox="1"/>
          <p:nvPr/>
        </p:nvSpPr>
        <p:spPr>
          <a:xfrm>
            <a:off x="989760" y="1169550"/>
            <a:ext cx="7628946"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Kompyuter virtual modelida yuzaga keladigan haqiqiy sharoitga g'ildirakdagi vertikal yuk aylanish o'qi orqali  o'rnatildi va mos keladigan jismoniy parametrlar           o'rnatildi, ya'ni:</a:t>
            </a:r>
            <a:endParaRPr/>
          </a:p>
          <a:p>
            <a:pPr indent="-361950" lvl="0" marL="12573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g'ildirak radiusi (R13), </a:t>
            </a:r>
            <a:endParaRPr/>
          </a:p>
          <a:p>
            <a:pPr indent="-361950" lvl="0" marL="12573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kengligi (12,5 dyuym), </a:t>
            </a:r>
            <a:endParaRPr/>
          </a:p>
          <a:p>
            <a:pPr indent="-361950" lvl="0" marL="12573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g'ildirak massasi (7 kg), </a:t>
            </a:r>
            <a:endParaRPr/>
          </a:p>
          <a:p>
            <a:pPr indent="-361950" lvl="0" marL="1257300" marR="0" rtl="0" algn="l">
              <a:spcBef>
                <a:spcPts val="0"/>
              </a:spcBef>
              <a:spcAft>
                <a:spcPts val="0"/>
              </a:spcAft>
              <a:buClr>
                <a:schemeClr val="dk1"/>
              </a:buClr>
              <a:buSzPts val="2400"/>
              <a:buFont typeface="Malgun Gothic"/>
              <a:buAutoNum type="arabicPeriod"/>
            </a:pPr>
            <a:r>
              <a:rPr lang="en-US" sz="2400">
                <a:solidFill>
                  <a:schemeClr val="dk1"/>
                </a:solidFill>
                <a:latin typeface="Arial"/>
                <a:ea typeface="Arial"/>
                <a:cs typeface="Arial"/>
                <a:sym typeface="Arial"/>
              </a:rPr>
              <a:t>elastiklik va qattiqlik koeffitsientlari o'rnatildi. </a:t>
            </a:r>
            <a:endParaRPr sz="2400">
              <a:solidFill>
                <a:schemeClr val="dk1"/>
              </a:solidFill>
              <a:latin typeface="Arial"/>
              <a:ea typeface="Arial"/>
              <a:cs typeface="Arial"/>
              <a:sym typeface="Arial"/>
            </a:endParaRPr>
          </a:p>
        </p:txBody>
      </p:sp>
      <p:pic>
        <p:nvPicPr>
          <p:cNvPr descr="Колесный диск ZK и бескамерная шина | Автозапчасти оптом для отечественных  автомобилей. Продажа, доставка, под заказ" id="750" name="Google Shape;750;p48"/>
          <p:cNvPicPr preferRelativeResize="0"/>
          <p:nvPr/>
        </p:nvPicPr>
        <p:blipFill rotWithShape="1">
          <a:blip r:embed="rId3">
            <a:alphaModFix/>
          </a:blip>
          <a:srcRect b="0" l="0" r="0" t="0"/>
          <a:stretch/>
        </p:blipFill>
        <p:spPr>
          <a:xfrm>
            <a:off x="3259921" y="4216538"/>
            <a:ext cx="2732317" cy="1824339"/>
          </a:xfrm>
          <a:prstGeom prst="rect">
            <a:avLst/>
          </a:prstGeom>
          <a:noFill/>
          <a:ln>
            <a:noFill/>
          </a:ln>
        </p:spPr>
      </p:pic>
      <p:sp>
        <p:nvSpPr>
          <p:cNvPr id="751" name="Google Shape;751;p48"/>
          <p:cNvSpPr txBox="1"/>
          <p:nvPr/>
        </p:nvSpPr>
        <p:spPr>
          <a:xfrm>
            <a:off x="1810871" y="6122894"/>
            <a:ext cx="720762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Muallif tomonidan yaratilgan rasm.</a:t>
            </a:r>
            <a:endParaRPr sz="1800">
              <a:solidFill>
                <a:schemeClr val="dk1"/>
              </a:solidFill>
              <a:latin typeface="Malgun Gothic"/>
              <a:ea typeface="Malgun Gothic"/>
              <a:cs typeface="Malgun Gothic"/>
              <a:sym typeface="Malgun Gothic"/>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6" name="Shape 756"/>
        <p:cNvGrpSpPr/>
        <p:nvPr/>
      </p:nvGrpSpPr>
      <p:grpSpPr>
        <a:xfrm>
          <a:off x="0" y="0"/>
          <a:ext cx="0" cy="0"/>
          <a:chOff x="0" y="0"/>
          <a:chExt cx="0" cy="0"/>
        </a:xfrm>
      </p:grpSpPr>
      <p:sp>
        <p:nvSpPr>
          <p:cNvPr id="757" name="Google Shape;757;p49"/>
          <p:cNvSpPr txBox="1"/>
          <p:nvPr/>
        </p:nvSpPr>
        <p:spPr>
          <a:xfrm>
            <a:off x="0" y="0"/>
            <a:ext cx="8501974" cy="1169551"/>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ctr">
              <a:spcBef>
                <a:spcPts val="0"/>
              </a:spcBef>
              <a:spcAft>
                <a:spcPts val="0"/>
              </a:spcAft>
              <a:buNone/>
            </a:pPr>
            <a:r>
              <a:rPr b="1" lang="en-US" sz="2800">
                <a:solidFill>
                  <a:schemeClr val="dk1"/>
                </a:solidFill>
                <a:latin typeface="Arial"/>
                <a:ea typeface="Arial"/>
                <a:cs typeface="Arial"/>
                <a:sym typeface="Arial"/>
              </a:rPr>
              <a:t>Avtomobil g'ildiraklariga jismoniy                            ta'sirni modellashtirish</a:t>
            </a:r>
            <a:endParaRPr sz="1600">
              <a:solidFill>
                <a:srgbClr val="202124"/>
              </a:solidFill>
              <a:latin typeface="Arial"/>
              <a:ea typeface="Arial"/>
              <a:cs typeface="Arial"/>
              <a:sym typeface="Arial"/>
            </a:endParaRPr>
          </a:p>
        </p:txBody>
      </p:sp>
      <p:sp>
        <p:nvSpPr>
          <p:cNvPr id="758" name="Google Shape;758;p49"/>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759" name="Google Shape;759;p49"/>
          <p:cNvSpPr txBox="1"/>
          <p:nvPr/>
        </p:nvSpPr>
        <p:spPr>
          <a:xfrm>
            <a:off x="2295134" y="4319482"/>
            <a:ext cx="30526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60" name="Google Shape;760;p49"/>
          <p:cNvSpPr txBox="1"/>
          <p:nvPr/>
        </p:nvSpPr>
        <p:spPr>
          <a:xfrm>
            <a:off x="1234819" y="5933872"/>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49</a:t>
            </a:r>
            <a:endParaRPr b="1" sz="3600">
              <a:solidFill>
                <a:schemeClr val="dk1"/>
              </a:solidFill>
              <a:latin typeface="Arial"/>
              <a:ea typeface="Arial"/>
              <a:cs typeface="Arial"/>
              <a:sym typeface="Arial"/>
            </a:endParaRPr>
          </a:p>
        </p:txBody>
      </p:sp>
      <p:sp>
        <p:nvSpPr>
          <p:cNvPr id="761" name="Google Shape;761;p49"/>
          <p:cNvSpPr txBox="1"/>
          <p:nvPr/>
        </p:nvSpPr>
        <p:spPr>
          <a:xfrm>
            <a:off x="941120" y="1196985"/>
            <a:ext cx="8290429"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Yo'lning egri qismida harakatlanda g'ildirakga burilish                      burchagiga mutanosib ravishda faol lateral kuchning oshishi kuzatiladi, bog'liqlik tobora ortib borishi eksponent                            xususiyatga ega. </a:t>
            </a:r>
            <a:endParaRPr/>
          </a:p>
          <a:p>
            <a:pPr indent="0" lvl="0" marL="0" marR="0" rtl="0" algn="l">
              <a:spcBef>
                <a:spcPts val="0"/>
              </a:spcBef>
              <a:spcAft>
                <a:spcPts val="0"/>
              </a:spcAft>
              <a:buNone/>
            </a:pPr>
            <a:r>
              <a:rPr lang="en-US" sz="2400">
                <a:solidFill>
                  <a:schemeClr val="dk1"/>
                </a:solidFill>
                <a:latin typeface="Arial"/>
                <a:ea typeface="Arial"/>
                <a:cs typeface="Arial"/>
                <a:sym typeface="Arial"/>
              </a:rPr>
              <a:t>G'ildirakga vertical yuklamaning lateral kuchiga ta’siri: </a:t>
            </a:r>
            <a:endParaRPr/>
          </a:p>
          <a:p>
            <a:pPr indent="0" lvl="0" marL="0" marR="0" rtl="0" algn="ctr">
              <a:spcBef>
                <a:spcPts val="0"/>
              </a:spcBef>
              <a:spcAft>
                <a:spcPts val="0"/>
              </a:spcAft>
              <a:buNone/>
            </a:pPr>
            <a:r>
              <a:rPr lang="en-US" sz="2400">
                <a:solidFill>
                  <a:schemeClr val="dk1"/>
                </a:solidFill>
                <a:latin typeface="Arial"/>
                <a:ea typeface="Arial"/>
                <a:cs typeface="Arial"/>
                <a:sym typeface="Arial"/>
              </a:rPr>
              <a:t>1-700 kg, 2- 1700 kg, 3-2100 kg.  </a:t>
            </a:r>
            <a:endParaRPr sz="2400">
              <a:solidFill>
                <a:schemeClr val="dk1"/>
              </a:solidFill>
              <a:latin typeface="Arial"/>
              <a:ea typeface="Arial"/>
              <a:cs typeface="Arial"/>
              <a:sym typeface="Arial"/>
            </a:endParaRPr>
          </a:p>
        </p:txBody>
      </p:sp>
      <p:sp>
        <p:nvSpPr>
          <p:cNvPr id="762" name="Google Shape;762;p49"/>
          <p:cNvSpPr/>
          <p:nvPr/>
        </p:nvSpPr>
        <p:spPr>
          <a:xfrm>
            <a:off x="2029399" y="3583120"/>
            <a:ext cx="2860675" cy="1978025"/>
          </a:xfrm>
          <a:custGeom>
            <a:rect b="b" l="l" r="r" t="t"/>
            <a:pathLst>
              <a:path extrusionOk="0" h="1978025" w="2860675">
                <a:moveTo>
                  <a:pt x="0" y="1978025"/>
                </a:moveTo>
                <a:cubicBezTo>
                  <a:pt x="236537" y="1596231"/>
                  <a:pt x="473075" y="1214437"/>
                  <a:pt x="628650" y="1006475"/>
                </a:cubicBezTo>
                <a:cubicBezTo>
                  <a:pt x="784225" y="798513"/>
                  <a:pt x="815975" y="809625"/>
                  <a:pt x="933450" y="730250"/>
                </a:cubicBezTo>
                <a:cubicBezTo>
                  <a:pt x="1050925" y="650875"/>
                  <a:pt x="1179512" y="600075"/>
                  <a:pt x="1333500" y="530225"/>
                </a:cubicBezTo>
                <a:cubicBezTo>
                  <a:pt x="1487488" y="460375"/>
                  <a:pt x="1717675" y="366712"/>
                  <a:pt x="1857375" y="311150"/>
                </a:cubicBezTo>
                <a:cubicBezTo>
                  <a:pt x="1997075" y="255588"/>
                  <a:pt x="2020888" y="241300"/>
                  <a:pt x="2171700" y="196850"/>
                </a:cubicBezTo>
                <a:cubicBezTo>
                  <a:pt x="2322512" y="152400"/>
                  <a:pt x="2663825" y="68263"/>
                  <a:pt x="2762250" y="44450"/>
                </a:cubicBezTo>
                <a:cubicBezTo>
                  <a:pt x="2860675" y="20638"/>
                  <a:pt x="2717800" y="0"/>
                  <a:pt x="2762250" y="53975"/>
                </a:cubicBezTo>
              </a:path>
            </a:pathLst>
          </a:custGeom>
          <a:noFill/>
          <a:ln cap="flat" cmpd="sng" w="2540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63" name="Google Shape;763;p49"/>
          <p:cNvSpPr/>
          <p:nvPr/>
        </p:nvSpPr>
        <p:spPr>
          <a:xfrm>
            <a:off x="2029399" y="3598114"/>
            <a:ext cx="4243395" cy="1962145"/>
          </a:xfrm>
          <a:custGeom>
            <a:rect b="b" l="l" r="r" t="t"/>
            <a:pathLst>
              <a:path extrusionOk="0" h="1914525" w="5710237">
                <a:moveTo>
                  <a:pt x="0" y="1914525"/>
                </a:moveTo>
                <a:cubicBezTo>
                  <a:pt x="207962" y="1762125"/>
                  <a:pt x="415925" y="1609725"/>
                  <a:pt x="619125" y="1476375"/>
                </a:cubicBezTo>
                <a:cubicBezTo>
                  <a:pt x="822325" y="1343025"/>
                  <a:pt x="1017588" y="1209675"/>
                  <a:pt x="1219200" y="1114425"/>
                </a:cubicBezTo>
                <a:cubicBezTo>
                  <a:pt x="1420812" y="1019175"/>
                  <a:pt x="1608138" y="971550"/>
                  <a:pt x="1828800" y="904875"/>
                </a:cubicBezTo>
                <a:cubicBezTo>
                  <a:pt x="2049462" y="838200"/>
                  <a:pt x="2543175" y="714375"/>
                  <a:pt x="2543175" y="714375"/>
                </a:cubicBezTo>
                <a:cubicBezTo>
                  <a:pt x="2779713" y="650875"/>
                  <a:pt x="2941638" y="592137"/>
                  <a:pt x="3248025" y="523875"/>
                </a:cubicBezTo>
                <a:cubicBezTo>
                  <a:pt x="3554412" y="455613"/>
                  <a:pt x="4035425" y="374650"/>
                  <a:pt x="4381500" y="304800"/>
                </a:cubicBezTo>
                <a:cubicBezTo>
                  <a:pt x="4727575" y="234950"/>
                  <a:pt x="5156200" y="144462"/>
                  <a:pt x="5324475" y="104775"/>
                </a:cubicBezTo>
                <a:cubicBezTo>
                  <a:pt x="5492750" y="65088"/>
                  <a:pt x="5710237" y="0"/>
                  <a:pt x="5391150" y="66675"/>
                </a:cubicBezTo>
              </a:path>
            </a:pathLst>
          </a:custGeom>
          <a:noFill/>
          <a:ln cap="flat" cmpd="sng" w="25400">
            <a:solidFill>
              <a:srgbClr val="00206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64" name="Google Shape;764;p49"/>
          <p:cNvSpPr/>
          <p:nvPr/>
        </p:nvSpPr>
        <p:spPr>
          <a:xfrm>
            <a:off x="2029399" y="4560784"/>
            <a:ext cx="5251450" cy="990588"/>
          </a:xfrm>
          <a:custGeom>
            <a:rect b="b" l="l" r="r" t="t"/>
            <a:pathLst>
              <a:path extrusionOk="0" h="876300" w="5251450">
                <a:moveTo>
                  <a:pt x="0" y="876300"/>
                </a:moveTo>
                <a:cubicBezTo>
                  <a:pt x="423069" y="673100"/>
                  <a:pt x="846138" y="469900"/>
                  <a:pt x="1152525" y="361950"/>
                </a:cubicBezTo>
                <a:cubicBezTo>
                  <a:pt x="1458913" y="254000"/>
                  <a:pt x="1600200" y="263525"/>
                  <a:pt x="1838325" y="228600"/>
                </a:cubicBezTo>
                <a:cubicBezTo>
                  <a:pt x="2076450" y="193675"/>
                  <a:pt x="2436813" y="166687"/>
                  <a:pt x="2581275" y="152400"/>
                </a:cubicBezTo>
                <a:cubicBezTo>
                  <a:pt x="2725737" y="138113"/>
                  <a:pt x="2705100" y="142875"/>
                  <a:pt x="2705100" y="142875"/>
                </a:cubicBezTo>
                <a:lnTo>
                  <a:pt x="3733800" y="85725"/>
                </a:lnTo>
                <a:lnTo>
                  <a:pt x="4638675" y="28575"/>
                </a:lnTo>
                <a:cubicBezTo>
                  <a:pt x="4879975" y="14288"/>
                  <a:pt x="5251450" y="22225"/>
                  <a:pt x="5181600" y="0"/>
                </a:cubicBezTo>
              </a:path>
            </a:pathLst>
          </a:custGeom>
          <a:noFill/>
          <a:ln cap="flat" cmpd="sng" w="25400">
            <a:solidFill>
              <a:srgbClr val="C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65" name="Google Shape;765;p49"/>
          <p:cNvSpPr txBox="1"/>
          <p:nvPr/>
        </p:nvSpPr>
        <p:spPr>
          <a:xfrm>
            <a:off x="1894432" y="5677334"/>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0</a:t>
            </a:r>
            <a:endParaRPr sz="1800">
              <a:solidFill>
                <a:schemeClr val="dk1"/>
              </a:solidFill>
              <a:latin typeface="Malgun Gothic"/>
              <a:ea typeface="Malgun Gothic"/>
              <a:cs typeface="Malgun Gothic"/>
              <a:sym typeface="Malgun Gothic"/>
            </a:endParaRPr>
          </a:p>
        </p:txBody>
      </p:sp>
      <p:sp>
        <p:nvSpPr>
          <p:cNvPr id="766" name="Google Shape;766;p49"/>
          <p:cNvSpPr txBox="1"/>
          <p:nvPr/>
        </p:nvSpPr>
        <p:spPr>
          <a:xfrm>
            <a:off x="2773857" y="5675701"/>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10</a:t>
            </a:r>
            <a:endParaRPr sz="1800">
              <a:solidFill>
                <a:schemeClr val="dk1"/>
              </a:solidFill>
              <a:latin typeface="Malgun Gothic"/>
              <a:ea typeface="Malgun Gothic"/>
              <a:cs typeface="Malgun Gothic"/>
              <a:sym typeface="Malgun Gothic"/>
            </a:endParaRPr>
          </a:p>
        </p:txBody>
      </p:sp>
      <p:sp>
        <p:nvSpPr>
          <p:cNvPr id="767" name="Google Shape;767;p49"/>
          <p:cNvSpPr txBox="1"/>
          <p:nvPr/>
        </p:nvSpPr>
        <p:spPr>
          <a:xfrm>
            <a:off x="3743645" y="5668423"/>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20</a:t>
            </a:r>
            <a:endParaRPr sz="1800">
              <a:solidFill>
                <a:schemeClr val="dk1"/>
              </a:solidFill>
              <a:latin typeface="Malgun Gothic"/>
              <a:ea typeface="Malgun Gothic"/>
              <a:cs typeface="Malgun Gothic"/>
              <a:sym typeface="Malgun Gothic"/>
            </a:endParaRPr>
          </a:p>
        </p:txBody>
      </p:sp>
      <p:sp>
        <p:nvSpPr>
          <p:cNvPr id="768" name="Google Shape;768;p49"/>
          <p:cNvSpPr txBox="1"/>
          <p:nvPr/>
        </p:nvSpPr>
        <p:spPr>
          <a:xfrm>
            <a:off x="4752889" y="5674024"/>
            <a:ext cx="627918" cy="3726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30</a:t>
            </a:r>
            <a:endParaRPr sz="1800">
              <a:solidFill>
                <a:schemeClr val="dk1"/>
              </a:solidFill>
              <a:latin typeface="Malgun Gothic"/>
              <a:ea typeface="Malgun Gothic"/>
              <a:cs typeface="Malgun Gothic"/>
              <a:sym typeface="Malgun Gothic"/>
            </a:endParaRPr>
          </a:p>
        </p:txBody>
      </p:sp>
      <p:sp>
        <p:nvSpPr>
          <p:cNvPr id="769" name="Google Shape;769;p49"/>
          <p:cNvSpPr txBox="1"/>
          <p:nvPr/>
        </p:nvSpPr>
        <p:spPr>
          <a:xfrm>
            <a:off x="5740926" y="5673281"/>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40</a:t>
            </a:r>
            <a:endParaRPr sz="1800">
              <a:solidFill>
                <a:schemeClr val="dk1"/>
              </a:solidFill>
              <a:latin typeface="Malgun Gothic"/>
              <a:ea typeface="Malgun Gothic"/>
              <a:cs typeface="Malgun Gothic"/>
              <a:sym typeface="Malgun Gothic"/>
            </a:endParaRPr>
          </a:p>
        </p:txBody>
      </p:sp>
      <p:sp>
        <p:nvSpPr>
          <p:cNvPr id="770" name="Google Shape;770;p49"/>
          <p:cNvSpPr txBox="1"/>
          <p:nvPr/>
        </p:nvSpPr>
        <p:spPr>
          <a:xfrm>
            <a:off x="6859774" y="5673281"/>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50</a:t>
            </a:r>
            <a:endParaRPr sz="1800">
              <a:solidFill>
                <a:schemeClr val="dk1"/>
              </a:solidFill>
              <a:latin typeface="Malgun Gothic"/>
              <a:ea typeface="Malgun Gothic"/>
              <a:cs typeface="Malgun Gothic"/>
              <a:sym typeface="Malgun Gothic"/>
            </a:endParaRPr>
          </a:p>
        </p:txBody>
      </p:sp>
      <p:sp>
        <p:nvSpPr>
          <p:cNvPr id="771" name="Google Shape;771;p49"/>
          <p:cNvSpPr txBox="1"/>
          <p:nvPr/>
        </p:nvSpPr>
        <p:spPr>
          <a:xfrm>
            <a:off x="4264178" y="3454856"/>
            <a:ext cx="28575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3</a:t>
            </a:r>
            <a:endParaRPr sz="1800">
              <a:solidFill>
                <a:schemeClr val="dk1"/>
              </a:solidFill>
              <a:latin typeface="Malgun Gothic"/>
              <a:ea typeface="Malgun Gothic"/>
              <a:cs typeface="Malgun Gothic"/>
              <a:sym typeface="Malgun Gothic"/>
            </a:endParaRPr>
          </a:p>
        </p:txBody>
      </p:sp>
      <p:sp>
        <p:nvSpPr>
          <p:cNvPr id="772" name="Google Shape;772;p49"/>
          <p:cNvSpPr txBox="1"/>
          <p:nvPr/>
        </p:nvSpPr>
        <p:spPr>
          <a:xfrm>
            <a:off x="5347734" y="3513247"/>
            <a:ext cx="28575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2</a:t>
            </a:r>
            <a:endParaRPr sz="1800">
              <a:solidFill>
                <a:schemeClr val="dk1"/>
              </a:solidFill>
              <a:latin typeface="Malgun Gothic"/>
              <a:ea typeface="Malgun Gothic"/>
              <a:cs typeface="Malgun Gothic"/>
              <a:sym typeface="Malgun Gothic"/>
            </a:endParaRPr>
          </a:p>
        </p:txBody>
      </p:sp>
      <p:sp>
        <p:nvSpPr>
          <p:cNvPr id="773" name="Google Shape;773;p49"/>
          <p:cNvSpPr txBox="1"/>
          <p:nvPr/>
        </p:nvSpPr>
        <p:spPr>
          <a:xfrm>
            <a:off x="6835946" y="4134587"/>
            <a:ext cx="28575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1</a:t>
            </a:r>
            <a:endParaRPr sz="1800">
              <a:solidFill>
                <a:schemeClr val="dk1"/>
              </a:solidFill>
              <a:latin typeface="Malgun Gothic"/>
              <a:ea typeface="Malgun Gothic"/>
              <a:cs typeface="Malgun Gothic"/>
              <a:sym typeface="Malgun Gothic"/>
            </a:endParaRPr>
          </a:p>
        </p:txBody>
      </p:sp>
      <p:sp>
        <p:nvSpPr>
          <p:cNvPr id="774" name="Google Shape;774;p49"/>
          <p:cNvSpPr/>
          <p:nvPr/>
        </p:nvSpPr>
        <p:spPr>
          <a:xfrm>
            <a:off x="2029399" y="3454856"/>
            <a:ext cx="5828122" cy="2117408"/>
          </a:xfrm>
          <a:prstGeom prst="rect">
            <a:avLst/>
          </a:prstGeom>
          <a:noFill/>
          <a:ln cap="flat" cmpd="sng" w="9525">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9" name="Shape 779"/>
        <p:cNvGrpSpPr/>
        <p:nvPr/>
      </p:nvGrpSpPr>
      <p:grpSpPr>
        <a:xfrm>
          <a:off x="0" y="0"/>
          <a:ext cx="0" cy="0"/>
          <a:chOff x="0" y="0"/>
          <a:chExt cx="0" cy="0"/>
        </a:xfrm>
      </p:grpSpPr>
      <p:sp>
        <p:nvSpPr>
          <p:cNvPr id="780" name="Google Shape;780;p50"/>
          <p:cNvSpPr txBox="1"/>
          <p:nvPr/>
        </p:nvSpPr>
        <p:spPr>
          <a:xfrm>
            <a:off x="0" y="0"/>
            <a:ext cx="8501974" cy="1169551"/>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ctr">
              <a:spcBef>
                <a:spcPts val="0"/>
              </a:spcBef>
              <a:spcAft>
                <a:spcPts val="0"/>
              </a:spcAft>
              <a:buNone/>
            </a:pPr>
            <a:r>
              <a:rPr b="1" lang="en-US" sz="2800">
                <a:solidFill>
                  <a:schemeClr val="dk1"/>
                </a:solidFill>
                <a:latin typeface="Arial"/>
                <a:ea typeface="Arial"/>
                <a:cs typeface="Arial"/>
                <a:sym typeface="Arial"/>
              </a:rPr>
              <a:t>Avtomobil g'ildiraklariga jismoniy                            ta'sirni modellashtirish</a:t>
            </a:r>
            <a:endParaRPr sz="1600">
              <a:solidFill>
                <a:srgbClr val="202124"/>
              </a:solidFill>
              <a:latin typeface="Arial"/>
              <a:ea typeface="Arial"/>
              <a:cs typeface="Arial"/>
              <a:sym typeface="Arial"/>
            </a:endParaRPr>
          </a:p>
        </p:txBody>
      </p:sp>
      <p:sp>
        <p:nvSpPr>
          <p:cNvPr id="781" name="Google Shape;781;p50"/>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782" name="Google Shape;782;p50"/>
          <p:cNvSpPr txBox="1"/>
          <p:nvPr/>
        </p:nvSpPr>
        <p:spPr>
          <a:xfrm>
            <a:off x="1234819" y="5933872"/>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50</a:t>
            </a:r>
            <a:endParaRPr b="1" sz="3600">
              <a:solidFill>
                <a:schemeClr val="dk1"/>
              </a:solidFill>
              <a:latin typeface="Arial"/>
              <a:ea typeface="Arial"/>
              <a:cs typeface="Arial"/>
              <a:sym typeface="Arial"/>
            </a:endParaRPr>
          </a:p>
        </p:txBody>
      </p:sp>
      <p:sp>
        <p:nvSpPr>
          <p:cNvPr id="783" name="Google Shape;783;p50"/>
          <p:cNvSpPr txBox="1"/>
          <p:nvPr/>
        </p:nvSpPr>
        <p:spPr>
          <a:xfrm>
            <a:off x="1894432" y="5677334"/>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0</a:t>
            </a:r>
            <a:endParaRPr sz="1800">
              <a:solidFill>
                <a:schemeClr val="dk1"/>
              </a:solidFill>
              <a:latin typeface="Malgun Gothic"/>
              <a:ea typeface="Malgun Gothic"/>
              <a:cs typeface="Malgun Gothic"/>
              <a:sym typeface="Malgun Gothic"/>
            </a:endParaRPr>
          </a:p>
        </p:txBody>
      </p:sp>
      <p:sp>
        <p:nvSpPr>
          <p:cNvPr id="784" name="Google Shape;784;p50"/>
          <p:cNvSpPr txBox="1"/>
          <p:nvPr/>
        </p:nvSpPr>
        <p:spPr>
          <a:xfrm>
            <a:off x="2773857" y="5675701"/>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10</a:t>
            </a:r>
            <a:endParaRPr sz="1800">
              <a:solidFill>
                <a:schemeClr val="dk1"/>
              </a:solidFill>
              <a:latin typeface="Malgun Gothic"/>
              <a:ea typeface="Malgun Gothic"/>
              <a:cs typeface="Malgun Gothic"/>
              <a:sym typeface="Malgun Gothic"/>
            </a:endParaRPr>
          </a:p>
        </p:txBody>
      </p:sp>
      <p:sp>
        <p:nvSpPr>
          <p:cNvPr id="785" name="Google Shape;785;p50"/>
          <p:cNvSpPr txBox="1"/>
          <p:nvPr/>
        </p:nvSpPr>
        <p:spPr>
          <a:xfrm>
            <a:off x="3743645" y="5668423"/>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20</a:t>
            </a:r>
            <a:endParaRPr sz="1800">
              <a:solidFill>
                <a:schemeClr val="dk1"/>
              </a:solidFill>
              <a:latin typeface="Malgun Gothic"/>
              <a:ea typeface="Malgun Gothic"/>
              <a:cs typeface="Malgun Gothic"/>
              <a:sym typeface="Malgun Gothic"/>
            </a:endParaRPr>
          </a:p>
        </p:txBody>
      </p:sp>
      <p:sp>
        <p:nvSpPr>
          <p:cNvPr id="786" name="Google Shape;786;p50"/>
          <p:cNvSpPr txBox="1"/>
          <p:nvPr/>
        </p:nvSpPr>
        <p:spPr>
          <a:xfrm>
            <a:off x="4752889" y="5674024"/>
            <a:ext cx="627918" cy="3726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30</a:t>
            </a:r>
            <a:endParaRPr sz="1800">
              <a:solidFill>
                <a:schemeClr val="dk1"/>
              </a:solidFill>
              <a:latin typeface="Malgun Gothic"/>
              <a:ea typeface="Malgun Gothic"/>
              <a:cs typeface="Malgun Gothic"/>
              <a:sym typeface="Malgun Gothic"/>
            </a:endParaRPr>
          </a:p>
        </p:txBody>
      </p:sp>
      <p:sp>
        <p:nvSpPr>
          <p:cNvPr id="787" name="Google Shape;787;p50"/>
          <p:cNvSpPr txBox="1"/>
          <p:nvPr/>
        </p:nvSpPr>
        <p:spPr>
          <a:xfrm>
            <a:off x="5740926" y="5673281"/>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40</a:t>
            </a:r>
            <a:endParaRPr sz="1800">
              <a:solidFill>
                <a:schemeClr val="dk1"/>
              </a:solidFill>
              <a:latin typeface="Malgun Gothic"/>
              <a:ea typeface="Malgun Gothic"/>
              <a:cs typeface="Malgun Gothic"/>
              <a:sym typeface="Malgun Gothic"/>
            </a:endParaRPr>
          </a:p>
        </p:txBody>
      </p:sp>
      <p:sp>
        <p:nvSpPr>
          <p:cNvPr id="788" name="Google Shape;788;p50"/>
          <p:cNvSpPr txBox="1"/>
          <p:nvPr/>
        </p:nvSpPr>
        <p:spPr>
          <a:xfrm>
            <a:off x="6727345" y="5657238"/>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50</a:t>
            </a:r>
            <a:endParaRPr sz="1800">
              <a:solidFill>
                <a:schemeClr val="dk1"/>
              </a:solidFill>
              <a:latin typeface="Malgun Gothic"/>
              <a:ea typeface="Malgun Gothic"/>
              <a:cs typeface="Malgun Gothic"/>
              <a:sym typeface="Malgun Gothic"/>
            </a:endParaRPr>
          </a:p>
        </p:txBody>
      </p:sp>
      <p:sp>
        <p:nvSpPr>
          <p:cNvPr id="789" name="Google Shape;789;p50"/>
          <p:cNvSpPr txBox="1"/>
          <p:nvPr/>
        </p:nvSpPr>
        <p:spPr>
          <a:xfrm>
            <a:off x="4264178" y="3454856"/>
            <a:ext cx="28575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3</a:t>
            </a:r>
            <a:endParaRPr sz="1800">
              <a:solidFill>
                <a:schemeClr val="dk1"/>
              </a:solidFill>
              <a:latin typeface="Malgun Gothic"/>
              <a:ea typeface="Malgun Gothic"/>
              <a:cs typeface="Malgun Gothic"/>
              <a:sym typeface="Malgun Gothic"/>
            </a:endParaRPr>
          </a:p>
        </p:txBody>
      </p:sp>
      <p:sp>
        <p:nvSpPr>
          <p:cNvPr id="790" name="Google Shape;790;p50"/>
          <p:cNvSpPr txBox="1"/>
          <p:nvPr/>
        </p:nvSpPr>
        <p:spPr>
          <a:xfrm>
            <a:off x="5347734" y="3513247"/>
            <a:ext cx="28575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2</a:t>
            </a:r>
            <a:endParaRPr sz="1800">
              <a:solidFill>
                <a:schemeClr val="dk1"/>
              </a:solidFill>
              <a:latin typeface="Malgun Gothic"/>
              <a:ea typeface="Malgun Gothic"/>
              <a:cs typeface="Malgun Gothic"/>
              <a:sym typeface="Malgun Gothic"/>
            </a:endParaRPr>
          </a:p>
        </p:txBody>
      </p:sp>
      <p:sp>
        <p:nvSpPr>
          <p:cNvPr id="791" name="Google Shape;791;p50"/>
          <p:cNvSpPr txBox="1"/>
          <p:nvPr/>
        </p:nvSpPr>
        <p:spPr>
          <a:xfrm>
            <a:off x="6835946" y="4134587"/>
            <a:ext cx="28575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1</a:t>
            </a:r>
            <a:endParaRPr sz="1800">
              <a:solidFill>
                <a:schemeClr val="dk1"/>
              </a:solidFill>
              <a:latin typeface="Malgun Gothic"/>
              <a:ea typeface="Malgun Gothic"/>
              <a:cs typeface="Malgun Gothic"/>
              <a:sym typeface="Malgun Gothic"/>
            </a:endParaRPr>
          </a:p>
        </p:txBody>
      </p:sp>
      <p:sp>
        <p:nvSpPr>
          <p:cNvPr id="792" name="Google Shape;792;p50"/>
          <p:cNvSpPr/>
          <p:nvPr/>
        </p:nvSpPr>
        <p:spPr>
          <a:xfrm>
            <a:off x="2428233" y="3504016"/>
            <a:ext cx="5429288" cy="2000264"/>
          </a:xfrm>
          <a:prstGeom prst="rect">
            <a:avLst/>
          </a:prstGeom>
          <a:noFill/>
          <a:ln cap="flat" cmpd="sng" w="9525">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793" name="Google Shape;793;p50"/>
          <p:cNvSpPr/>
          <p:nvPr/>
        </p:nvSpPr>
        <p:spPr>
          <a:xfrm>
            <a:off x="2519678" y="4778659"/>
            <a:ext cx="4457700" cy="579437"/>
          </a:xfrm>
          <a:custGeom>
            <a:rect b="b" l="l" r="r" t="t"/>
            <a:pathLst>
              <a:path extrusionOk="0" h="579437" w="4457700">
                <a:moveTo>
                  <a:pt x="0" y="0"/>
                </a:moveTo>
                <a:cubicBezTo>
                  <a:pt x="346075" y="111919"/>
                  <a:pt x="692150" y="223838"/>
                  <a:pt x="952500" y="285750"/>
                </a:cubicBezTo>
                <a:cubicBezTo>
                  <a:pt x="1212850" y="347662"/>
                  <a:pt x="1354137" y="344487"/>
                  <a:pt x="1562100" y="371475"/>
                </a:cubicBezTo>
                <a:cubicBezTo>
                  <a:pt x="1770063" y="398463"/>
                  <a:pt x="2003425" y="430213"/>
                  <a:pt x="2200275" y="447675"/>
                </a:cubicBezTo>
                <a:cubicBezTo>
                  <a:pt x="2397125" y="465137"/>
                  <a:pt x="2743200" y="476250"/>
                  <a:pt x="2743200" y="476250"/>
                </a:cubicBezTo>
                <a:lnTo>
                  <a:pt x="3562350" y="533400"/>
                </a:lnTo>
                <a:cubicBezTo>
                  <a:pt x="3848100" y="549275"/>
                  <a:pt x="4365625" y="579437"/>
                  <a:pt x="4457700" y="571500"/>
                </a:cubicBezTo>
              </a:path>
            </a:pathLst>
          </a:custGeom>
          <a:noFill/>
          <a:ln cap="flat" cmpd="sng" w="25400">
            <a:solidFill>
              <a:srgbClr val="C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94" name="Google Shape;794;p50"/>
          <p:cNvSpPr/>
          <p:nvPr/>
        </p:nvSpPr>
        <p:spPr>
          <a:xfrm>
            <a:off x="2598802" y="4186624"/>
            <a:ext cx="4511675" cy="627063"/>
          </a:xfrm>
          <a:custGeom>
            <a:rect b="b" l="l" r="r" t="t"/>
            <a:pathLst>
              <a:path extrusionOk="0" h="627063" w="4511675">
                <a:moveTo>
                  <a:pt x="0" y="0"/>
                </a:moveTo>
                <a:cubicBezTo>
                  <a:pt x="209550" y="104775"/>
                  <a:pt x="419100" y="209550"/>
                  <a:pt x="638175" y="276225"/>
                </a:cubicBezTo>
                <a:cubicBezTo>
                  <a:pt x="857250" y="342900"/>
                  <a:pt x="1055687" y="363537"/>
                  <a:pt x="1314450" y="400050"/>
                </a:cubicBezTo>
                <a:cubicBezTo>
                  <a:pt x="1573213" y="436563"/>
                  <a:pt x="1925638" y="469900"/>
                  <a:pt x="2190750" y="495300"/>
                </a:cubicBezTo>
                <a:cubicBezTo>
                  <a:pt x="2455862" y="520700"/>
                  <a:pt x="2659062" y="539750"/>
                  <a:pt x="2905125" y="552450"/>
                </a:cubicBezTo>
                <a:cubicBezTo>
                  <a:pt x="3151188" y="565150"/>
                  <a:pt x="3667125" y="571500"/>
                  <a:pt x="3667125" y="571500"/>
                </a:cubicBezTo>
                <a:lnTo>
                  <a:pt x="4391025" y="581025"/>
                </a:lnTo>
                <a:cubicBezTo>
                  <a:pt x="4511675" y="584200"/>
                  <a:pt x="4411663" y="627063"/>
                  <a:pt x="4391025" y="590550"/>
                </a:cubicBezTo>
              </a:path>
            </a:pathLst>
          </a:custGeom>
          <a:noFill/>
          <a:ln cap="flat" cmpd="sng" w="25400">
            <a:solidFill>
              <a:srgbClr val="00206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95" name="Google Shape;795;p50"/>
          <p:cNvSpPr/>
          <p:nvPr/>
        </p:nvSpPr>
        <p:spPr>
          <a:xfrm>
            <a:off x="2808173" y="3719106"/>
            <a:ext cx="4271962" cy="781050"/>
          </a:xfrm>
          <a:custGeom>
            <a:rect b="b" l="l" r="r" t="t"/>
            <a:pathLst>
              <a:path extrusionOk="0" h="781050" w="4271962">
                <a:moveTo>
                  <a:pt x="0" y="0"/>
                </a:moveTo>
                <a:cubicBezTo>
                  <a:pt x="267493" y="125412"/>
                  <a:pt x="534987" y="250825"/>
                  <a:pt x="762000" y="333375"/>
                </a:cubicBezTo>
                <a:cubicBezTo>
                  <a:pt x="989013" y="415925"/>
                  <a:pt x="1166813" y="455613"/>
                  <a:pt x="1362075" y="495300"/>
                </a:cubicBezTo>
                <a:cubicBezTo>
                  <a:pt x="1557337" y="534987"/>
                  <a:pt x="1933575" y="571500"/>
                  <a:pt x="1933575" y="571500"/>
                </a:cubicBezTo>
                <a:cubicBezTo>
                  <a:pt x="2185988" y="601663"/>
                  <a:pt x="2598738" y="652463"/>
                  <a:pt x="2876550" y="676275"/>
                </a:cubicBezTo>
                <a:cubicBezTo>
                  <a:pt x="3154362" y="700087"/>
                  <a:pt x="3600450" y="714375"/>
                  <a:pt x="3600450" y="714375"/>
                </a:cubicBezTo>
                <a:lnTo>
                  <a:pt x="4162425" y="752475"/>
                </a:lnTo>
                <a:cubicBezTo>
                  <a:pt x="4271962" y="758825"/>
                  <a:pt x="4249737" y="781050"/>
                  <a:pt x="4257675" y="752475"/>
                </a:cubicBezTo>
              </a:path>
            </a:pathLst>
          </a:custGeom>
          <a:noFill/>
          <a:ln cap="flat" cmpd="sng" w="2540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Malgun Gothic"/>
              <a:ea typeface="Malgun Gothic"/>
              <a:cs typeface="Malgun Gothic"/>
              <a:sym typeface="Malgun Gothic"/>
            </a:endParaRPr>
          </a:p>
        </p:txBody>
      </p:sp>
      <p:sp>
        <p:nvSpPr>
          <p:cNvPr id="796" name="Google Shape;796;p50"/>
          <p:cNvSpPr txBox="1"/>
          <p:nvPr/>
        </p:nvSpPr>
        <p:spPr>
          <a:xfrm>
            <a:off x="1985700" y="3329102"/>
            <a:ext cx="5000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kN</a:t>
            </a:r>
            <a:endParaRPr sz="1800">
              <a:solidFill>
                <a:schemeClr val="dk1"/>
              </a:solidFill>
              <a:latin typeface="Malgun Gothic"/>
              <a:ea typeface="Malgun Gothic"/>
              <a:cs typeface="Malgun Gothic"/>
              <a:sym typeface="Malgun Gothic"/>
            </a:endParaRPr>
          </a:p>
        </p:txBody>
      </p:sp>
      <p:sp>
        <p:nvSpPr>
          <p:cNvPr id="797" name="Google Shape;797;p50"/>
          <p:cNvSpPr txBox="1"/>
          <p:nvPr/>
        </p:nvSpPr>
        <p:spPr>
          <a:xfrm>
            <a:off x="7238141" y="5570008"/>
            <a:ext cx="61938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Malgun Gothic"/>
                <a:ea typeface="Malgun Gothic"/>
                <a:cs typeface="Malgun Gothic"/>
                <a:sym typeface="Malgun Gothic"/>
              </a:rPr>
              <a:t>inch</a:t>
            </a:r>
            <a:endParaRPr sz="1800">
              <a:solidFill>
                <a:schemeClr val="dk1"/>
              </a:solidFill>
              <a:latin typeface="Malgun Gothic"/>
              <a:ea typeface="Malgun Gothic"/>
              <a:cs typeface="Malgun Gothic"/>
              <a:sym typeface="Malgun Gothic"/>
            </a:endParaRPr>
          </a:p>
        </p:txBody>
      </p:sp>
      <p:sp>
        <p:nvSpPr>
          <p:cNvPr id="798" name="Google Shape;798;p50"/>
          <p:cNvSpPr txBox="1"/>
          <p:nvPr/>
        </p:nvSpPr>
        <p:spPr>
          <a:xfrm>
            <a:off x="971165" y="1241953"/>
            <a:ext cx="7696180"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Yo'lning egri qismida harakatlanda g'ildirakga burilish     burchagiga mutanosib ravishda faol lateral kuchning        oshishi kuzatiladi, bog'liqlik tobora ortib borishi               eksponent xususiyatga ega. </a:t>
            </a:r>
            <a:endParaRPr/>
          </a:p>
          <a:p>
            <a:pPr indent="0" lvl="0" marL="0" marR="0" rtl="0" algn="ctr">
              <a:spcBef>
                <a:spcPts val="0"/>
              </a:spcBef>
              <a:spcAft>
                <a:spcPts val="0"/>
              </a:spcAft>
              <a:buNone/>
            </a:pPr>
            <a:r>
              <a:rPr lang="en-US" sz="2400">
                <a:solidFill>
                  <a:schemeClr val="dk1"/>
                </a:solidFill>
                <a:latin typeface="Arial"/>
                <a:ea typeface="Arial"/>
                <a:cs typeface="Arial"/>
                <a:sym typeface="Arial"/>
              </a:rPr>
              <a:t>G'ildirakga vertical yuklamaning lateral kuchiga ta’siri: </a:t>
            </a:r>
            <a:endParaRPr/>
          </a:p>
          <a:p>
            <a:pPr indent="0" lvl="0" marL="0" marR="0" rtl="0" algn="ctr">
              <a:spcBef>
                <a:spcPts val="0"/>
              </a:spcBef>
              <a:spcAft>
                <a:spcPts val="0"/>
              </a:spcAft>
              <a:buNone/>
            </a:pPr>
            <a:r>
              <a:rPr lang="en-US" sz="2400">
                <a:solidFill>
                  <a:schemeClr val="dk1"/>
                </a:solidFill>
                <a:latin typeface="Arial"/>
                <a:ea typeface="Arial"/>
                <a:cs typeface="Arial"/>
                <a:sym typeface="Arial"/>
              </a:rPr>
              <a:t>1-700 kg, 2- 1700 kg, 3-2100 kg.  </a:t>
            </a:r>
            <a:endParaRPr sz="2400">
              <a:solidFill>
                <a:schemeClr val="dk1"/>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3" name="Shape 803"/>
        <p:cNvGrpSpPr/>
        <p:nvPr/>
      </p:nvGrpSpPr>
      <p:grpSpPr>
        <a:xfrm>
          <a:off x="0" y="0"/>
          <a:ext cx="0" cy="0"/>
          <a:chOff x="0" y="0"/>
          <a:chExt cx="0" cy="0"/>
        </a:xfrm>
      </p:grpSpPr>
      <p:sp>
        <p:nvSpPr>
          <p:cNvPr id="804" name="Google Shape;804;p51"/>
          <p:cNvSpPr txBox="1"/>
          <p:nvPr/>
        </p:nvSpPr>
        <p:spPr>
          <a:xfrm>
            <a:off x="0" y="0"/>
            <a:ext cx="8501974" cy="1169551"/>
          </a:xfrm>
          <a:prstGeom prst="rect">
            <a:avLst/>
          </a:prstGeom>
          <a:solidFill>
            <a:srgbClr val="D5DBE5"/>
          </a:solidFill>
          <a:ln cap="flat" cmpd="sng" w="2540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b="1" sz="1400">
              <a:solidFill>
                <a:srgbClr val="202124"/>
              </a:solidFill>
              <a:latin typeface="Arial"/>
              <a:ea typeface="Arial"/>
              <a:cs typeface="Arial"/>
              <a:sym typeface="Arial"/>
            </a:endParaRPr>
          </a:p>
          <a:p>
            <a:pPr indent="0" lvl="0" marL="0" marR="0" rtl="0" algn="ctr">
              <a:spcBef>
                <a:spcPts val="0"/>
              </a:spcBef>
              <a:spcAft>
                <a:spcPts val="0"/>
              </a:spcAft>
              <a:buNone/>
            </a:pPr>
            <a:r>
              <a:rPr b="1" lang="en-US" sz="2800">
                <a:solidFill>
                  <a:schemeClr val="dk1"/>
                </a:solidFill>
                <a:latin typeface="Arial"/>
                <a:ea typeface="Arial"/>
                <a:cs typeface="Arial"/>
                <a:sym typeface="Arial"/>
              </a:rPr>
              <a:t>Avtomobil g'ildiraklariga jismoniy                            ta'sirni modellashtirish</a:t>
            </a:r>
            <a:endParaRPr sz="1600">
              <a:solidFill>
                <a:srgbClr val="202124"/>
              </a:solidFill>
              <a:latin typeface="Arial"/>
              <a:ea typeface="Arial"/>
              <a:cs typeface="Arial"/>
              <a:sym typeface="Arial"/>
            </a:endParaRPr>
          </a:p>
        </p:txBody>
      </p:sp>
      <p:sp>
        <p:nvSpPr>
          <p:cNvPr id="805" name="Google Shape;805;p51"/>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Malgun Gothic"/>
              <a:buNone/>
            </a:pPr>
            <a:r>
              <a:t/>
            </a:r>
            <a:endParaRPr b="0" i="0" sz="1800" u="none" cap="none" strike="noStrike">
              <a:solidFill>
                <a:schemeClr val="dk1"/>
              </a:solidFill>
              <a:latin typeface="Arial"/>
              <a:ea typeface="Arial"/>
              <a:cs typeface="Arial"/>
              <a:sym typeface="Arial"/>
            </a:endParaRPr>
          </a:p>
        </p:txBody>
      </p:sp>
      <p:sp>
        <p:nvSpPr>
          <p:cNvPr id="806" name="Google Shape;806;p51"/>
          <p:cNvSpPr txBox="1"/>
          <p:nvPr/>
        </p:nvSpPr>
        <p:spPr>
          <a:xfrm>
            <a:off x="1234819" y="5933872"/>
            <a:ext cx="147919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dk1"/>
                </a:solidFill>
                <a:latin typeface="Arial"/>
                <a:ea typeface="Arial"/>
                <a:cs typeface="Arial"/>
                <a:sym typeface="Arial"/>
              </a:rPr>
              <a:t>51</a:t>
            </a:r>
            <a:endParaRPr b="1" sz="3600">
              <a:solidFill>
                <a:schemeClr val="dk1"/>
              </a:solidFill>
              <a:latin typeface="Arial"/>
              <a:ea typeface="Arial"/>
              <a:cs typeface="Arial"/>
              <a:sym typeface="Arial"/>
            </a:endParaRPr>
          </a:p>
        </p:txBody>
      </p:sp>
      <p:sp>
        <p:nvSpPr>
          <p:cNvPr id="807" name="Google Shape;807;p51"/>
          <p:cNvSpPr txBox="1"/>
          <p:nvPr/>
        </p:nvSpPr>
        <p:spPr>
          <a:xfrm>
            <a:off x="989758" y="1169551"/>
            <a:ext cx="8173697" cy="37856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Vertical va lateral (yon bosh) kuchlarini munosabati vertikal yukning oshishi gorizontal lateral kuchning oshishiga olib  boradi va sirpanish effektining paydo bo'lishiga yordam            beradi. </a:t>
            </a:r>
            <a:endParaRPr/>
          </a:p>
          <a:p>
            <a:pPr indent="0" lvl="0" marL="0" marR="0" rtl="0" algn="l">
              <a:spcBef>
                <a:spcPts val="0"/>
              </a:spcBef>
              <a:spcAft>
                <a:spcPts val="0"/>
              </a:spcAft>
              <a:buNone/>
            </a:pPr>
            <a:r>
              <a:rPr lang="en-US" sz="2400">
                <a:solidFill>
                  <a:schemeClr val="dk1"/>
                </a:solidFill>
                <a:latin typeface="Arial"/>
                <a:ea typeface="Arial"/>
                <a:cs typeface="Arial"/>
                <a:sym typeface="Arial"/>
              </a:rPr>
              <a:t>Bu holatda, modellashtirilgan g'ildirakning aylanishiga ta'sir qiluvchi qo'shimcha gorizontal kuchlar paydo bo'ladi.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US" sz="2400">
                <a:solidFill>
                  <a:schemeClr val="dk1"/>
                </a:solidFill>
                <a:latin typeface="Arial"/>
                <a:ea typeface="Arial"/>
                <a:cs typeface="Arial"/>
                <a:sym typeface="Arial"/>
              </a:rPr>
              <a:t>Avtomobil g’ildiragi (ZK – diskasi va kamerasiz shina)                     lateral kuchlar miqdori g’ildirak radiusiga bog’liqmas,                      g’ildirak enligiga boglikdir. </a:t>
            </a:r>
            <a:endParaRPr sz="2400">
              <a:solidFill>
                <a:schemeClr val="dk1"/>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1" name="Shape 811"/>
        <p:cNvGrpSpPr/>
        <p:nvPr/>
      </p:nvGrpSpPr>
      <p:grpSpPr>
        <a:xfrm>
          <a:off x="0" y="0"/>
          <a:ext cx="0" cy="0"/>
          <a:chOff x="0" y="0"/>
          <a:chExt cx="0" cy="0"/>
        </a:xfrm>
      </p:grpSpPr>
      <p:sp>
        <p:nvSpPr>
          <p:cNvPr id="812" name="Google Shape;812;p52"/>
          <p:cNvSpPr txBox="1"/>
          <p:nvPr>
            <p:ph type="title"/>
          </p:nvPr>
        </p:nvSpPr>
        <p:spPr>
          <a:xfrm>
            <a:off x="4418183" y="344276"/>
            <a:ext cx="1527982"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Xulosa</a:t>
            </a:r>
            <a:endParaRPr b="1" sz="3200">
              <a:solidFill>
                <a:srgbClr val="C00000"/>
              </a:solidFill>
              <a:latin typeface="Arial"/>
              <a:ea typeface="Arial"/>
              <a:cs typeface="Arial"/>
              <a:sym typeface="Arial"/>
            </a:endParaRPr>
          </a:p>
        </p:txBody>
      </p:sp>
      <p:sp>
        <p:nvSpPr>
          <p:cNvPr id="813" name="Google Shape;813;p52"/>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814" name="Google Shape;814;p52"/>
          <p:cNvSpPr txBox="1"/>
          <p:nvPr/>
        </p:nvSpPr>
        <p:spPr>
          <a:xfrm>
            <a:off x="1004047" y="1194011"/>
            <a:ext cx="7288307" cy="467820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Arial"/>
                <a:ea typeface="Arial"/>
                <a:cs typeface="Arial"/>
                <a:sym typeface="Arial"/>
              </a:rPr>
              <a:t>	Kompyuter texnologiyalarining kuchi tobora o'sib bormoqda, uch o'lchovli o’lchash / skanerlash                       texnologiyalari faol rivojlanmoqda va oqimlarni                     modellashtirishda soddalashtirilgan yondashuvlar              virtual hisoblash muhitida haqiqiy jarayonlar va                        mahsulotlarga iloji boricha yaqinroq bo'lishga imkon beradigan yuqori aniqlikdagi usuldan foydalanmoqda. </a:t>
            </a:r>
            <a:endParaRPr sz="2400">
              <a:solidFill>
                <a:schemeClr val="dk1"/>
              </a:solidFill>
              <a:latin typeface="Arial"/>
              <a:ea typeface="Arial"/>
              <a:cs typeface="Arial"/>
              <a:sym typeface="Arial"/>
            </a:endParaRPr>
          </a:p>
          <a:p>
            <a:pPr indent="0" lvl="0" marL="0" marR="0" rtl="0" algn="just">
              <a:spcBef>
                <a:spcPts val="1200"/>
              </a:spcBef>
              <a:spcAft>
                <a:spcPts val="0"/>
              </a:spcAft>
              <a:buNone/>
            </a:pPr>
            <a:r>
              <a:rPr lang="en-US" sz="2400">
                <a:solidFill>
                  <a:schemeClr val="dk1"/>
                </a:solidFill>
                <a:latin typeface="Arial"/>
                <a:ea typeface="Arial"/>
                <a:cs typeface="Arial"/>
                <a:sym typeface="Arial"/>
              </a:rPr>
              <a:t>	Kompyuterlangan loyihalash tizimlari tarkibidagi muhandislik modular mavjud ma'lumotlar asosida    kompyuter modellashga imkon beradi va tizimli tahlil rivojlantirishi bilan eng muhim shartiga aylanmoqda.</a:t>
            </a:r>
            <a:endParaRPr sz="2400">
              <a:solidFill>
                <a:schemeClr val="dk1"/>
              </a:solidFill>
              <a:latin typeface="Arial"/>
              <a:ea typeface="Arial"/>
              <a:cs typeface="Arial"/>
              <a:sym typeface="Arial"/>
            </a:endParaRPr>
          </a:p>
        </p:txBody>
      </p:sp>
      <p:sp>
        <p:nvSpPr>
          <p:cNvPr id="815" name="Google Shape;815;p52"/>
          <p:cNvSpPr/>
          <p:nvPr/>
        </p:nvSpPr>
        <p:spPr>
          <a:xfrm>
            <a:off x="1712583" y="6082324"/>
            <a:ext cx="821067" cy="757130"/>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36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9" name="Shape 819"/>
        <p:cNvGrpSpPr/>
        <p:nvPr/>
      </p:nvGrpSpPr>
      <p:grpSpPr>
        <a:xfrm>
          <a:off x="0" y="0"/>
          <a:ext cx="0" cy="0"/>
          <a:chOff x="0" y="0"/>
          <a:chExt cx="0" cy="0"/>
        </a:xfrm>
      </p:grpSpPr>
      <p:sp>
        <p:nvSpPr>
          <p:cNvPr id="820" name="Google Shape;820;p53"/>
          <p:cNvSpPr txBox="1"/>
          <p:nvPr>
            <p:ph type="title"/>
          </p:nvPr>
        </p:nvSpPr>
        <p:spPr>
          <a:xfrm>
            <a:off x="2753956" y="299015"/>
            <a:ext cx="3464410"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C00000"/>
              </a:buClr>
              <a:buSzPts val="3200"/>
              <a:buFont typeface="Arial"/>
              <a:buNone/>
            </a:pPr>
            <a:r>
              <a:rPr b="1" lang="en-US" sz="3200">
                <a:solidFill>
                  <a:srgbClr val="C00000"/>
                </a:solidFill>
                <a:latin typeface="Arial"/>
                <a:ea typeface="Arial"/>
                <a:cs typeface="Arial"/>
                <a:sym typeface="Arial"/>
              </a:rPr>
              <a:t>Nazorat savollar </a:t>
            </a:r>
            <a:endParaRPr b="1" sz="3200">
              <a:solidFill>
                <a:srgbClr val="C00000"/>
              </a:solidFill>
              <a:latin typeface="Arial"/>
              <a:ea typeface="Arial"/>
              <a:cs typeface="Arial"/>
              <a:sym typeface="Arial"/>
            </a:endParaRPr>
          </a:p>
        </p:txBody>
      </p:sp>
      <p:sp>
        <p:nvSpPr>
          <p:cNvPr id="821" name="Google Shape;821;p53"/>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822" name="Google Shape;822;p53"/>
          <p:cNvSpPr/>
          <p:nvPr/>
        </p:nvSpPr>
        <p:spPr>
          <a:xfrm>
            <a:off x="1726592" y="6142008"/>
            <a:ext cx="714683" cy="695190"/>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36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823" name="Google Shape;823;p53"/>
          <p:cNvSpPr txBox="1"/>
          <p:nvPr/>
        </p:nvSpPr>
        <p:spPr>
          <a:xfrm>
            <a:off x="1089484" y="1091505"/>
            <a:ext cx="8136280" cy="5068054"/>
          </a:xfrm>
          <a:prstGeom prst="rect">
            <a:avLst/>
          </a:prstGeom>
          <a:noFill/>
          <a:ln>
            <a:noFill/>
          </a:ln>
        </p:spPr>
        <p:txBody>
          <a:bodyPr anchorCtr="0" anchor="t" bIns="45700" lIns="91425" spcFirstLastPara="1" rIns="91425" wrap="square" tIns="45700">
            <a:spAutoFit/>
          </a:bodyPr>
          <a:lstStyle/>
          <a:p>
            <a:pPr indent="-355600" lvl="0" marL="355600" marR="0" rtl="0" algn="l">
              <a:spcBef>
                <a:spcPts val="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Qattiq jismni modellashtirish tartibi qanday?</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Hajmli elementlar shaklini belgilasha nimalar amalga oshiriladi?</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Tizim va elementlar nima? </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Tizimda elementlar kanday joylashgan bo'lishi mumkin?</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Modellashtirish nima? </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Qaysi turdagi modellashtirishlarni bilasiz?</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Kompas-3D-da qanday qo'shimcha boshqaruv buyruqlari mavjud?</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Batafsil ish va montaj rejimida modelda nima ko'rsatiladi?</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Tasvirni boshqarish imkoniyatlari qanday?</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Model yo'nalishini o'zgartirishning qanday usullarini bilasiz?</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Modelning turlarini sanab o'ting, ularning xususiyatlarini nomlang.</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Ob'ektlarni ko'rsatish va tanlash tushunchalari qanday farq qiladi?</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Har xil turdagi ob'ektlarni tanlashda kursor turi qanday o'zgaradi?</a:t>
            </a:r>
            <a:endParaRPr sz="2000">
              <a:solidFill>
                <a:schemeClr val="dk1"/>
              </a:solidFill>
              <a:latin typeface="Arial"/>
              <a:ea typeface="Arial"/>
              <a:cs typeface="Arial"/>
              <a:sym typeface="Arial"/>
            </a:endParaRPr>
          </a:p>
          <a:p>
            <a:pPr indent="-355600" lvl="0" marL="355600" marR="0" rtl="0" algn="l">
              <a:spcBef>
                <a:spcPts val="400"/>
              </a:spcBef>
              <a:spcAft>
                <a:spcPts val="0"/>
              </a:spcAft>
              <a:buClr>
                <a:schemeClr val="dk1"/>
              </a:buClr>
              <a:buSzPts val="2000"/>
              <a:buFont typeface="Malgun Gothic"/>
              <a:buAutoNum type="arabicPeriod"/>
            </a:pPr>
            <a:r>
              <a:rPr lang="en-US" sz="2000">
                <a:solidFill>
                  <a:schemeClr val="dk1"/>
                </a:solidFill>
                <a:latin typeface="Arial"/>
                <a:ea typeface="Arial"/>
                <a:cs typeface="Arial"/>
                <a:sym typeface="Arial"/>
              </a:rPr>
              <a:t>Ob'ekt filtrlari nima uchun ishlatiladi? </a:t>
            </a:r>
            <a:endParaRPr sz="2000">
              <a:solidFill>
                <a:schemeClr val="dk1"/>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8" name="Shape 828"/>
        <p:cNvGrpSpPr/>
        <p:nvPr/>
      </p:nvGrpSpPr>
      <p:grpSpPr>
        <a:xfrm>
          <a:off x="0" y="0"/>
          <a:ext cx="0" cy="0"/>
          <a:chOff x="0" y="0"/>
          <a:chExt cx="0" cy="0"/>
        </a:xfrm>
      </p:grpSpPr>
      <p:sp>
        <p:nvSpPr>
          <p:cNvPr id="829" name="Google Shape;829;p54"/>
          <p:cNvSpPr txBox="1"/>
          <p:nvPr>
            <p:ph type="title"/>
          </p:nvPr>
        </p:nvSpPr>
        <p:spPr>
          <a:xfrm>
            <a:off x="2040397" y="353801"/>
            <a:ext cx="4662311"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Times New Roman"/>
              <a:buNone/>
            </a:pPr>
            <a:r>
              <a:rPr b="1" lang="en-US" sz="2800">
                <a:solidFill>
                  <a:srgbClr val="FF0000"/>
                </a:solidFill>
                <a:latin typeface="Times New Roman"/>
                <a:ea typeface="Times New Roman"/>
                <a:cs typeface="Times New Roman"/>
                <a:sym typeface="Times New Roman"/>
              </a:rPr>
              <a:t>Foydalanilgan adabiyotlar</a:t>
            </a:r>
            <a:endParaRPr sz="2800">
              <a:solidFill>
                <a:srgbClr val="FF0000"/>
              </a:solidFill>
              <a:latin typeface="Times New Roman"/>
              <a:ea typeface="Times New Roman"/>
              <a:cs typeface="Times New Roman"/>
              <a:sym typeface="Times New Roman"/>
            </a:endParaRPr>
          </a:p>
        </p:txBody>
      </p:sp>
      <p:sp>
        <p:nvSpPr>
          <p:cNvPr id="830" name="Google Shape;830;p54"/>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831" name="Google Shape;831;p54"/>
          <p:cNvSpPr/>
          <p:nvPr/>
        </p:nvSpPr>
        <p:spPr>
          <a:xfrm>
            <a:off x="937251" y="6111280"/>
            <a:ext cx="893789" cy="757130"/>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36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832" name="Google Shape;832;p54"/>
          <p:cNvSpPr txBox="1"/>
          <p:nvPr/>
        </p:nvSpPr>
        <p:spPr>
          <a:xfrm>
            <a:off x="1037961" y="1037257"/>
            <a:ext cx="7493557" cy="5016758"/>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000"/>
              <a:buFont typeface="Arial"/>
              <a:buAutoNum type="arabicPeriod"/>
            </a:pPr>
            <a:r>
              <a:rPr lang="en-US" sz="2000">
                <a:solidFill>
                  <a:schemeClr val="dk1"/>
                </a:solidFill>
                <a:latin typeface="Arial"/>
                <a:ea typeface="Arial"/>
                <a:cs typeface="Arial"/>
                <a:sym typeface="Arial"/>
              </a:rPr>
              <a:t>Грудина, Н. В. Компьютерное моделирование и инженерный анализ: Пособие для студентов « Гомель : ГГТУ им. П. О. Сухого, 2022. - 340 с.</a:t>
            </a:r>
            <a:endParaRPr/>
          </a:p>
          <a:p>
            <a:pPr indent="-457200" lvl="0" marL="457200" marR="0" rtl="0" algn="l">
              <a:spcBef>
                <a:spcPts val="0"/>
              </a:spcBef>
              <a:spcAft>
                <a:spcPts val="0"/>
              </a:spcAft>
              <a:buClr>
                <a:schemeClr val="dk1"/>
              </a:buClr>
              <a:buSzPts val="2000"/>
              <a:buFont typeface="Arial"/>
              <a:buAutoNum type="arabicPeriod"/>
            </a:pPr>
            <a:r>
              <a:rPr lang="en-US" sz="2000">
                <a:solidFill>
                  <a:schemeClr val="dk1"/>
                </a:solidFill>
                <a:latin typeface="Arial"/>
                <a:ea typeface="Arial"/>
                <a:cs typeface="Arial"/>
                <a:sym typeface="Arial"/>
              </a:rPr>
              <a:t>Низамова, Р. Компьютерное моделирование физического воздействия на колеса транспортных средств с помощью современных информационных технологий // Молодой ученый. — 2011. — № 1 (24). — С. 39-40. — URL: </a:t>
            </a:r>
            <a:r>
              <a:rPr lang="en-US" sz="2000" u="sng">
                <a:solidFill>
                  <a:schemeClr val="dk1"/>
                </a:solidFill>
                <a:latin typeface="Arial"/>
                <a:ea typeface="Arial"/>
                <a:cs typeface="Arial"/>
                <a:sym typeface="Arial"/>
                <a:hlinkClick r:id="rId3">
                  <a:extLst>
                    <a:ext uri="{A12FA001-AC4F-418D-AE19-62706E023703}">
                      <ahyp:hlinkClr val="tx"/>
                    </a:ext>
                  </a:extLst>
                </a:hlinkClick>
              </a:rPr>
              <a:t>https://moluch.ru/archive/24/2501/</a:t>
            </a:r>
            <a:endParaRPr sz="2000" u="sng">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000"/>
              <a:buFont typeface="Arial"/>
              <a:buAutoNum type="arabicPeriod"/>
            </a:pPr>
            <a:r>
              <a:rPr lang="en-US" sz="2000">
                <a:solidFill>
                  <a:schemeClr val="dk1"/>
                </a:solidFill>
                <a:latin typeface="Arial"/>
                <a:ea typeface="Arial"/>
                <a:cs typeface="Arial"/>
                <a:sym typeface="Arial"/>
              </a:rPr>
              <a:t>3D моделирование и проектирование автомобилей: что  это такое, программы для создания модели//  ZWCAD 2024 Standard.  </a:t>
            </a:r>
            <a:r>
              <a:rPr lang="en-US" sz="2000" u="sng">
                <a:solidFill>
                  <a:srgbClr val="1F3864"/>
                </a:solidFill>
                <a:latin typeface="Arial"/>
                <a:ea typeface="Arial"/>
                <a:cs typeface="Arial"/>
                <a:sym typeface="Arial"/>
                <a:hlinkClick r:id="rId4">
                  <a:extLst>
                    <a:ext uri="{A12FA001-AC4F-418D-AE19-62706E023703}">
                      <ahyp:hlinkClr val="tx"/>
                    </a:ext>
                  </a:extLst>
                </a:hlinkClick>
              </a:rPr>
              <a:t>https</a:t>
            </a:r>
            <a:r>
              <a:rPr lang="en-US" sz="2000" u="sng">
                <a:solidFill>
                  <a:schemeClr val="dk1"/>
                </a:solidFill>
                <a:latin typeface="Arial"/>
                <a:ea typeface="Arial"/>
                <a:cs typeface="Arial"/>
                <a:sym typeface="Arial"/>
                <a:hlinkClick r:id="rId5">
                  <a:extLst>
                    <a:ext uri="{A12FA001-AC4F-418D-AE19-62706E023703}">
                      <ahyp:hlinkClr val="tx"/>
                    </a:ext>
                  </a:extLst>
                </a:hlinkClick>
              </a:rPr>
              <a:t>://sapr-soft.ru/stati/3D-modelirovanie-i-proektirovanie-avtomobilej</a:t>
            </a:r>
            <a:endParaRPr sz="2000">
              <a:solidFill>
                <a:schemeClr val="dk1"/>
              </a:solidFill>
              <a:latin typeface="Arial"/>
              <a:ea typeface="Arial"/>
              <a:cs typeface="Arial"/>
              <a:sym typeface="Arial"/>
            </a:endParaRPr>
          </a:p>
          <a:p>
            <a:pPr indent="-342900" lvl="0" marL="342900" marR="0" rtl="0" algn="l">
              <a:spcBef>
                <a:spcPts val="0"/>
              </a:spcBef>
              <a:spcAft>
                <a:spcPts val="0"/>
              </a:spcAft>
              <a:buClr>
                <a:schemeClr val="dk1"/>
              </a:buClr>
              <a:buSzPts val="2000"/>
              <a:buFont typeface="Arial"/>
              <a:buAutoNum type="arabicPeriod"/>
            </a:pPr>
            <a:r>
              <a:rPr lang="en-US" sz="2000">
                <a:solidFill>
                  <a:schemeClr val="dk1"/>
                </a:solidFill>
                <a:latin typeface="Arial"/>
                <a:ea typeface="Arial"/>
                <a:cs typeface="Arial"/>
                <a:sym typeface="Arial"/>
              </a:rPr>
              <a:t>Каркасная печать/моделирование. </a:t>
            </a:r>
            <a:r>
              <a:rPr lang="en-US" sz="2000" u="sng">
                <a:solidFill>
                  <a:schemeClr val="dk1"/>
                </a:solidFill>
                <a:latin typeface="Arial"/>
                <a:ea typeface="Arial"/>
                <a:cs typeface="Arial"/>
                <a:sym typeface="Arial"/>
                <a:hlinkClick r:id="rId6">
                  <a:extLst>
                    <a:ext uri="{A12FA001-AC4F-418D-AE19-62706E023703}">
                      <ahyp:hlinkClr val="tx"/>
                    </a:ext>
                  </a:extLst>
                </a:hlinkClick>
              </a:rPr>
              <a:t>https://3dtoday.ru/questions/karkasnaya-pechat-modelirovanie</a:t>
            </a:r>
            <a:r>
              <a:rPr lang="en-US" sz="2000">
                <a:solidFill>
                  <a:schemeClr val="dk1"/>
                </a:solidFill>
                <a:latin typeface="Arial"/>
                <a:ea typeface="Arial"/>
                <a:cs typeface="Arial"/>
                <a:sym typeface="Arial"/>
              </a:rPr>
              <a:t> </a:t>
            </a:r>
            <a:endParaRPr/>
          </a:p>
          <a:p>
            <a:pPr indent="-342900" lvl="0" marL="342900" marR="0" rtl="0" algn="l">
              <a:spcBef>
                <a:spcPts val="0"/>
              </a:spcBef>
              <a:spcAft>
                <a:spcPts val="0"/>
              </a:spcAft>
              <a:buClr>
                <a:schemeClr val="dk1"/>
              </a:buClr>
              <a:buSzPts val="2000"/>
              <a:buFont typeface="Arial"/>
              <a:buAutoNum type="arabicPeriod"/>
            </a:pPr>
            <a:r>
              <a:rPr lang="en-US" sz="2000">
                <a:solidFill>
                  <a:schemeClr val="dk1"/>
                </a:solidFill>
                <a:latin typeface="Arial"/>
                <a:ea typeface="Arial"/>
                <a:cs typeface="Arial"/>
                <a:sym typeface="Arial"/>
              </a:rPr>
              <a:t>Аведьян А. Поверхностное моделирование в SolidWorks. </a:t>
            </a:r>
            <a:r>
              <a:rPr lang="en-US" sz="2000" u="sng">
                <a:solidFill>
                  <a:schemeClr val="dk1"/>
                </a:solidFill>
                <a:latin typeface="Arial"/>
                <a:ea typeface="Arial"/>
                <a:cs typeface="Arial"/>
                <a:sym typeface="Arial"/>
                <a:hlinkClick r:id="rId7">
                  <a:extLst>
                    <a:ext uri="{A12FA001-AC4F-418D-AE19-62706E023703}">
                      <ahyp:hlinkClr val="tx"/>
                    </a:ext>
                  </a:extLst>
                </a:hlinkClick>
              </a:rPr>
              <a:t>https://sapr.ru/article/16361</a:t>
            </a:r>
            <a:r>
              <a:rPr lang="en-US" sz="2000">
                <a:solidFill>
                  <a:schemeClr val="dk1"/>
                </a:solidFill>
                <a:latin typeface="Arial"/>
                <a:ea typeface="Arial"/>
                <a:cs typeface="Arial"/>
                <a:sym typeface="Arial"/>
              </a:rPr>
              <a:t> </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6" name="Shape 836"/>
        <p:cNvGrpSpPr/>
        <p:nvPr/>
      </p:nvGrpSpPr>
      <p:grpSpPr>
        <a:xfrm>
          <a:off x="0" y="0"/>
          <a:ext cx="0" cy="0"/>
          <a:chOff x="0" y="0"/>
          <a:chExt cx="0" cy="0"/>
        </a:xfrm>
      </p:grpSpPr>
      <p:sp>
        <p:nvSpPr>
          <p:cNvPr id="837" name="Google Shape;837;p55"/>
          <p:cNvSpPr txBox="1"/>
          <p:nvPr>
            <p:ph type="title"/>
          </p:nvPr>
        </p:nvSpPr>
        <p:spPr>
          <a:xfrm>
            <a:off x="2040397" y="353801"/>
            <a:ext cx="4662311"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Times New Roman"/>
              <a:buNone/>
            </a:pPr>
            <a:r>
              <a:rPr b="1" lang="en-US" sz="2800">
                <a:solidFill>
                  <a:srgbClr val="FF0000"/>
                </a:solidFill>
                <a:latin typeface="Times New Roman"/>
                <a:ea typeface="Times New Roman"/>
                <a:cs typeface="Times New Roman"/>
                <a:sym typeface="Times New Roman"/>
              </a:rPr>
              <a:t>Foydalanilgan adabiyotlar</a:t>
            </a:r>
            <a:endParaRPr sz="2800">
              <a:solidFill>
                <a:srgbClr val="FF0000"/>
              </a:solidFill>
              <a:latin typeface="Times New Roman"/>
              <a:ea typeface="Times New Roman"/>
              <a:cs typeface="Times New Roman"/>
              <a:sym typeface="Times New Roman"/>
            </a:endParaRPr>
          </a:p>
        </p:txBody>
      </p:sp>
      <p:sp>
        <p:nvSpPr>
          <p:cNvPr id="838" name="Google Shape;838;p55"/>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839" name="Google Shape;839;p55"/>
          <p:cNvSpPr/>
          <p:nvPr/>
        </p:nvSpPr>
        <p:spPr>
          <a:xfrm>
            <a:off x="937251" y="6111280"/>
            <a:ext cx="893789" cy="757130"/>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3600">
                <a:solidFill>
                  <a:srgbClr val="000000"/>
                </a:solidFill>
                <a:latin typeface="Arial"/>
                <a:ea typeface="Arial"/>
                <a:cs typeface="Arial"/>
                <a:sym typeface="Arial"/>
              </a:rPr>
              <a:t>‹#›</a:t>
            </a:fld>
            <a:endParaRPr b="1" sz="2800">
              <a:solidFill>
                <a:schemeClr val="dk1"/>
              </a:solidFill>
              <a:latin typeface="Malgun Gothic"/>
              <a:ea typeface="Malgun Gothic"/>
              <a:cs typeface="Malgun Gothic"/>
              <a:sym typeface="Malgun Gothic"/>
            </a:endParaRPr>
          </a:p>
        </p:txBody>
      </p:sp>
      <p:sp>
        <p:nvSpPr>
          <p:cNvPr id="840" name="Google Shape;840;p55"/>
          <p:cNvSpPr txBox="1"/>
          <p:nvPr/>
        </p:nvSpPr>
        <p:spPr>
          <a:xfrm>
            <a:off x="1037961" y="1037257"/>
            <a:ext cx="7493557" cy="3785652"/>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000"/>
              <a:buFont typeface="Malgun Gothic"/>
              <a:buAutoNum type="arabicPeriod" startAt="6"/>
            </a:pPr>
            <a:r>
              <a:rPr lang="en-US" sz="2000">
                <a:solidFill>
                  <a:schemeClr val="dk1"/>
                </a:solidFill>
                <a:latin typeface="Times New Roman"/>
                <a:ea typeface="Times New Roman"/>
                <a:cs typeface="Times New Roman"/>
                <a:sym typeface="Times New Roman"/>
              </a:rPr>
              <a:t>Майер Р.В. Компьютерное моделирование 23стр. </a:t>
            </a:r>
            <a:r>
              <a:rPr lang="en-US" sz="20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https://s.econf.rae.ru/pdf/2012/05/1209.pdf</a:t>
            </a:r>
            <a:endParaRPr sz="20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000"/>
              <a:buFont typeface="Times New Roman"/>
              <a:buAutoNum type="arabicPeriod" startAt="6"/>
            </a:pPr>
            <a:r>
              <a:rPr lang="en-US" sz="2000">
                <a:solidFill>
                  <a:schemeClr val="dk1"/>
                </a:solidFill>
                <a:latin typeface="Times New Roman"/>
                <a:ea typeface="Times New Roman"/>
                <a:cs typeface="Times New Roman"/>
                <a:sym typeface="Times New Roman"/>
              </a:rPr>
              <a:t>Богомолов М.В. Виртуальные испытания изделий // Электронный журнал «Труды МАИ». Выпуск № 38. </a:t>
            </a:r>
            <a:r>
              <a:rPr lang="en-US" sz="20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www.mai.ru/science/trudy</a:t>
            </a:r>
            <a:r>
              <a:rPr lang="en-US" sz="2000">
                <a:solidFill>
                  <a:schemeClr val="dk1"/>
                </a:solidFill>
                <a:latin typeface="Times New Roman"/>
                <a:ea typeface="Times New Roman"/>
                <a:cs typeface="Times New Roman"/>
                <a:sym typeface="Times New Roman"/>
              </a:rPr>
              <a:t>  </a:t>
            </a:r>
            <a:endParaRPr/>
          </a:p>
          <a:p>
            <a:pPr indent="-457200" lvl="0" marL="457200" marR="0" rtl="0" algn="l">
              <a:spcBef>
                <a:spcPts val="0"/>
              </a:spcBef>
              <a:spcAft>
                <a:spcPts val="0"/>
              </a:spcAft>
              <a:buClr>
                <a:schemeClr val="dk1"/>
              </a:buClr>
              <a:buSzPts val="2000"/>
              <a:buFont typeface="Times New Roman"/>
              <a:buAutoNum type="arabicPeriod" startAt="6"/>
            </a:pPr>
            <a:r>
              <a:rPr lang="en-US" sz="2000">
                <a:solidFill>
                  <a:schemeClr val="dk1"/>
                </a:solidFill>
                <a:latin typeface="Times New Roman"/>
                <a:ea typeface="Times New Roman"/>
                <a:cs typeface="Times New Roman"/>
                <a:sym typeface="Times New Roman"/>
              </a:rPr>
              <a:t>Романович Ю. С. Компьютерное моделирование технических объектов и процессов. Методические рекомендации к лабораторным работам. Могилев, 2020, 47 стр.</a:t>
            </a:r>
            <a:endParaRPr sz="20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000"/>
              <a:buFont typeface="Times New Roman"/>
              <a:buAutoNum type="arabicPeriod" startAt="6"/>
            </a:pPr>
            <a:r>
              <a:rPr lang="en-US" sz="2000">
                <a:solidFill>
                  <a:schemeClr val="dk1"/>
                </a:solidFill>
                <a:latin typeface="Times New Roman"/>
                <a:ea typeface="Times New Roman"/>
                <a:cs typeface="Times New Roman"/>
                <a:sym typeface="Times New Roman"/>
              </a:rPr>
              <a:t>Колесный диск ZK и бескамерная шина. Компания «НПН», Ростов-на-Дону//</a:t>
            </a:r>
            <a:r>
              <a:rPr lang="en-US" sz="2000">
                <a:solidFill>
                  <a:srgbClr val="00B0F0"/>
                </a:solidFill>
                <a:latin typeface="Times New Roman"/>
                <a:ea typeface="Times New Roman"/>
                <a:cs typeface="Times New Roman"/>
                <a:sym typeface="Times New Roman"/>
              </a:rPr>
              <a:t>https://npn-rostov.ru/special/kolesnyi-disk-zk</a:t>
            </a:r>
            <a:r>
              <a:rPr lang="en-US" sz="2000">
                <a:solidFill>
                  <a:schemeClr val="dk1"/>
                </a:solidFill>
                <a:latin typeface="Times New Roman"/>
                <a:ea typeface="Times New Roman"/>
                <a:cs typeface="Times New Roman"/>
                <a:sym typeface="Times New Roman"/>
              </a:rPr>
              <a:t>/  </a:t>
            </a:r>
            <a:endParaRPr sz="20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000"/>
              <a:buFont typeface="Malgun Gothic"/>
              <a:buAutoNum type="arabicPeriod" startAt="6"/>
            </a:pPr>
            <a:r>
              <a:rPr lang="en-US" sz="2000">
                <a:solidFill>
                  <a:schemeClr val="dk1"/>
                </a:solidFill>
                <a:latin typeface="Malgun Gothic"/>
                <a:ea typeface="Malgun Gothic"/>
                <a:cs typeface="Malgun Gothic"/>
                <a:sym typeface="Malgun Gothic"/>
              </a:rPr>
              <a:t>Боев В.Д., Сыпченко Р.П., Компьютерное моделирование. –– ИНТУИТ.РУ, 2010. –– 349 с. 2. </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4" name="Shape 844"/>
        <p:cNvGrpSpPr/>
        <p:nvPr/>
      </p:nvGrpSpPr>
      <p:grpSpPr>
        <a:xfrm>
          <a:off x="0" y="0"/>
          <a:ext cx="0" cy="0"/>
          <a:chOff x="0" y="0"/>
          <a:chExt cx="0" cy="0"/>
        </a:xfrm>
      </p:grpSpPr>
      <p:sp>
        <p:nvSpPr>
          <p:cNvPr id="845" name="Google Shape;845;p56"/>
          <p:cNvSpPr txBox="1"/>
          <p:nvPr>
            <p:ph type="title"/>
          </p:nvPr>
        </p:nvSpPr>
        <p:spPr>
          <a:xfrm>
            <a:off x="2977469" y="368915"/>
            <a:ext cx="3461662"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Arial"/>
              <a:buNone/>
            </a:pPr>
            <a:r>
              <a:rPr lang="en-US" sz="2800">
                <a:solidFill>
                  <a:srgbClr val="FF0000"/>
                </a:solidFill>
                <a:latin typeface="Arial"/>
                <a:ea typeface="Arial"/>
                <a:cs typeface="Arial"/>
                <a:sym typeface="Arial"/>
              </a:rPr>
              <a:t>Qayta aloqa uchun</a:t>
            </a:r>
            <a:endParaRPr sz="2800">
              <a:solidFill>
                <a:srgbClr val="FF0000"/>
              </a:solidFill>
              <a:latin typeface="Arial"/>
              <a:ea typeface="Arial"/>
              <a:cs typeface="Arial"/>
              <a:sym typeface="Arial"/>
            </a:endParaRPr>
          </a:p>
        </p:txBody>
      </p:sp>
      <p:sp>
        <p:nvSpPr>
          <p:cNvPr id="846" name="Google Shape;846;p56"/>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847" name="Google Shape;847;p56"/>
          <p:cNvSpPr/>
          <p:nvPr/>
        </p:nvSpPr>
        <p:spPr>
          <a:xfrm>
            <a:off x="1174550" y="5924354"/>
            <a:ext cx="755335" cy="762196"/>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40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848" name="Google Shape;848;p56"/>
          <p:cNvSpPr txBox="1"/>
          <p:nvPr/>
        </p:nvSpPr>
        <p:spPr>
          <a:xfrm>
            <a:off x="1503848" y="1579418"/>
            <a:ext cx="7934876" cy="3416320"/>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None/>
            </a:pPr>
            <a:r>
              <a:rPr b="1" lang="en-US" sz="5400">
                <a:solidFill>
                  <a:srgbClr val="FF0000"/>
                </a:solidFill>
                <a:latin typeface="Malgun Gothic"/>
                <a:ea typeface="Malgun Gothic"/>
                <a:cs typeface="Malgun Gothic"/>
                <a:sym typeface="Malgun Gothic"/>
              </a:rPr>
              <a:t>Savollar,</a:t>
            </a:r>
            <a:br>
              <a:rPr b="1" lang="en-US" sz="5400">
                <a:solidFill>
                  <a:srgbClr val="FF0000"/>
                </a:solidFill>
                <a:latin typeface="Malgun Gothic"/>
                <a:ea typeface="Malgun Gothic"/>
                <a:cs typeface="Malgun Gothic"/>
                <a:sym typeface="Malgun Gothic"/>
              </a:rPr>
            </a:br>
            <a:r>
              <a:rPr b="1" lang="en-US" sz="5400">
                <a:solidFill>
                  <a:srgbClr val="FF0000"/>
                </a:solidFill>
                <a:latin typeface="Malgun Gothic"/>
                <a:ea typeface="Malgun Gothic"/>
                <a:cs typeface="Malgun Gothic"/>
                <a:sym typeface="Malgun Gothic"/>
              </a:rPr>
              <a:t>qo’shimchalar,</a:t>
            </a:r>
            <a:br>
              <a:rPr b="1" lang="en-US" sz="5400">
                <a:solidFill>
                  <a:srgbClr val="FF0000"/>
                </a:solidFill>
                <a:latin typeface="Malgun Gothic"/>
                <a:ea typeface="Malgun Gothic"/>
                <a:cs typeface="Malgun Gothic"/>
                <a:sym typeface="Malgun Gothic"/>
              </a:rPr>
            </a:br>
            <a:r>
              <a:rPr b="1" lang="en-US" sz="5400">
                <a:solidFill>
                  <a:srgbClr val="FF0000"/>
                </a:solidFill>
                <a:latin typeface="Malgun Gothic"/>
                <a:ea typeface="Malgun Gothic"/>
                <a:cs typeface="Malgun Gothic"/>
                <a:sym typeface="Malgun Gothic"/>
              </a:rPr>
              <a:t>	e’tirozlar, </a:t>
            </a:r>
            <a:br>
              <a:rPr b="1" lang="en-US" sz="5400">
                <a:solidFill>
                  <a:srgbClr val="FF0000"/>
                </a:solidFill>
                <a:latin typeface="Malgun Gothic"/>
                <a:ea typeface="Malgun Gothic"/>
                <a:cs typeface="Malgun Gothic"/>
                <a:sym typeface="Malgun Gothic"/>
              </a:rPr>
            </a:br>
            <a:r>
              <a:rPr b="1" lang="en-US" sz="5400">
                <a:solidFill>
                  <a:srgbClr val="FF0000"/>
                </a:solidFill>
                <a:latin typeface="Malgun Gothic"/>
                <a:ea typeface="Malgun Gothic"/>
                <a:cs typeface="Malgun Gothic"/>
                <a:sym typeface="Malgun Gothic"/>
              </a:rPr>
              <a:t>		takliflar?</a:t>
            </a:r>
            <a:r>
              <a:rPr lang="en-US" sz="5400">
                <a:solidFill>
                  <a:schemeClr val="dk1"/>
                </a:solidFill>
                <a:latin typeface="Malgun Gothic"/>
                <a:ea typeface="Malgun Gothic"/>
                <a:cs typeface="Malgun Gothic"/>
                <a:sym typeface="Malgun Gothic"/>
              </a:rPr>
              <a:t> </a:t>
            </a:r>
            <a:endParaRPr sz="5400">
              <a:solidFill>
                <a:schemeClr val="dk1"/>
              </a:solidFill>
              <a:latin typeface="Times New Roman"/>
              <a:ea typeface="Times New Roman"/>
              <a:cs typeface="Times New Roman"/>
              <a:sym typeface="Times New Roman"/>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2" name="Shape 852"/>
        <p:cNvGrpSpPr/>
        <p:nvPr/>
      </p:nvGrpSpPr>
      <p:grpSpPr>
        <a:xfrm>
          <a:off x="0" y="0"/>
          <a:ext cx="0" cy="0"/>
          <a:chOff x="0" y="0"/>
          <a:chExt cx="0" cy="0"/>
        </a:xfrm>
      </p:grpSpPr>
      <p:sp>
        <p:nvSpPr>
          <p:cNvPr id="853" name="Google Shape;853;p57"/>
          <p:cNvSpPr txBox="1"/>
          <p:nvPr>
            <p:ph type="title"/>
          </p:nvPr>
        </p:nvSpPr>
        <p:spPr>
          <a:xfrm>
            <a:off x="3234407" y="368915"/>
            <a:ext cx="3915771" cy="4801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FF0000"/>
              </a:buClr>
              <a:buSzPts val="2800"/>
              <a:buFont typeface="Times New Roman"/>
              <a:buNone/>
            </a:pPr>
            <a:r>
              <a:rPr lang="en-US" sz="2800">
                <a:solidFill>
                  <a:srgbClr val="FF0000"/>
                </a:solidFill>
                <a:latin typeface="Times New Roman"/>
                <a:ea typeface="Times New Roman"/>
                <a:cs typeface="Times New Roman"/>
                <a:sym typeface="Times New Roman"/>
              </a:rPr>
              <a:t>Qayta aloqa uchun</a:t>
            </a:r>
            <a:endParaRPr sz="2800">
              <a:solidFill>
                <a:srgbClr val="FF0000"/>
              </a:solidFill>
              <a:latin typeface="Times New Roman"/>
              <a:ea typeface="Times New Roman"/>
              <a:cs typeface="Times New Roman"/>
              <a:sym typeface="Times New Roman"/>
            </a:endParaRPr>
          </a:p>
        </p:txBody>
      </p:sp>
      <p:sp>
        <p:nvSpPr>
          <p:cNvPr id="854" name="Google Shape;854;p57"/>
          <p:cNvSpPr txBox="1"/>
          <p:nvPr>
            <p:ph idx="1" type="body"/>
          </p:nvPr>
        </p:nvSpPr>
        <p:spPr>
          <a:xfrm>
            <a:off x="665017" y="1194011"/>
            <a:ext cx="9091101" cy="1360264"/>
          </a:xfrm>
          <a:prstGeom prst="rect">
            <a:avLst/>
          </a:prstGeom>
          <a:noFill/>
          <a:ln>
            <a:noFill/>
          </a:ln>
        </p:spPr>
        <p:txBody>
          <a:bodyPr anchorCtr="0" anchor="t" bIns="45700" lIns="91425" spcFirstLastPara="1" rIns="91425" wrap="square" tIns="45700">
            <a:noAutofit/>
          </a:bodyPr>
          <a:lstStyle/>
          <a:p>
            <a:pPr indent="-252000" lvl="0" marL="252000" rtl="0" algn="just">
              <a:lnSpc>
                <a:spcPct val="120000"/>
              </a:lnSpc>
              <a:spcBef>
                <a:spcPts val="0"/>
              </a:spcBef>
              <a:spcAft>
                <a:spcPts val="0"/>
              </a:spcAft>
              <a:buSzPts val="2400"/>
              <a:buNone/>
            </a:pPr>
            <a:r>
              <a:t/>
            </a:r>
            <a:endParaRPr b="0" sz="2400">
              <a:latin typeface="Arial"/>
              <a:ea typeface="Arial"/>
              <a:cs typeface="Arial"/>
              <a:sym typeface="Arial"/>
            </a:endParaRPr>
          </a:p>
          <a:p>
            <a:pPr indent="-99600" lvl="0" marL="252000" rtl="0" algn="just">
              <a:lnSpc>
                <a:spcPct val="100000"/>
              </a:lnSpc>
              <a:spcBef>
                <a:spcPts val="0"/>
              </a:spcBef>
              <a:spcAft>
                <a:spcPts val="0"/>
              </a:spcAft>
              <a:buSzPts val="2400"/>
              <a:buNone/>
            </a:pPr>
            <a:r>
              <a:t/>
            </a:r>
            <a:endParaRPr b="0" sz="2400">
              <a:latin typeface="Arial"/>
              <a:ea typeface="Arial"/>
              <a:cs typeface="Arial"/>
              <a:sym typeface="Arial"/>
            </a:endParaRPr>
          </a:p>
        </p:txBody>
      </p:sp>
      <p:sp>
        <p:nvSpPr>
          <p:cNvPr id="855" name="Google Shape;855;p57"/>
          <p:cNvSpPr/>
          <p:nvPr/>
        </p:nvSpPr>
        <p:spPr>
          <a:xfrm>
            <a:off x="1136450" y="6021045"/>
            <a:ext cx="697627" cy="695190"/>
          </a:xfrm>
          <a:prstGeom prst="rect">
            <a:avLst/>
          </a:prstGeom>
          <a:noFill/>
          <a:ln>
            <a:noFill/>
          </a:ln>
        </p:spPr>
        <p:txBody>
          <a:bodyPr anchorCtr="0" anchor="t" bIns="45700" lIns="91425" spcFirstLastPara="1" rIns="91425" wrap="square" tIns="45700">
            <a:spAutoFit/>
          </a:bodyPr>
          <a:lstStyle/>
          <a:p>
            <a:pPr indent="-252000" lvl="0" marL="252000" marR="0" rtl="0" algn="l">
              <a:lnSpc>
                <a:spcPct val="120000"/>
              </a:lnSpc>
              <a:spcBef>
                <a:spcPts val="0"/>
              </a:spcBef>
              <a:spcAft>
                <a:spcPts val="0"/>
              </a:spcAft>
              <a:buNone/>
            </a:pPr>
            <a:fld id="{00000000-1234-1234-1234-123412341234}" type="slidenum">
              <a:rPr b="1" lang="en-US" sz="3600">
                <a:solidFill>
                  <a:srgbClr val="000000"/>
                </a:solidFill>
                <a:latin typeface="Arial"/>
                <a:ea typeface="Arial"/>
                <a:cs typeface="Arial"/>
                <a:sym typeface="Arial"/>
              </a:rPr>
              <a:t>‹#›</a:t>
            </a:fld>
            <a:endParaRPr b="1" sz="1800">
              <a:solidFill>
                <a:schemeClr val="dk1"/>
              </a:solidFill>
              <a:latin typeface="Malgun Gothic"/>
              <a:ea typeface="Malgun Gothic"/>
              <a:cs typeface="Malgun Gothic"/>
              <a:sym typeface="Malgun Gothic"/>
            </a:endParaRPr>
          </a:p>
        </p:txBody>
      </p:sp>
      <p:sp>
        <p:nvSpPr>
          <p:cNvPr id="856" name="Google Shape;856;p57"/>
          <p:cNvSpPr txBox="1"/>
          <p:nvPr/>
        </p:nvSpPr>
        <p:spPr>
          <a:xfrm>
            <a:off x="1118440" y="1209125"/>
            <a:ext cx="10285110" cy="4678204"/>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None/>
            </a:pPr>
            <a:r>
              <a:rPr b="1" lang="en-US" sz="3600">
                <a:solidFill>
                  <a:srgbClr val="FF0000"/>
                </a:solidFill>
                <a:latin typeface="Malgun Gothic"/>
                <a:ea typeface="Malgun Gothic"/>
                <a:cs typeface="Malgun Gothic"/>
                <a:sym typeface="Malgun Gothic"/>
              </a:rPr>
              <a:t>Murojat uchun:</a:t>
            </a:r>
            <a:br>
              <a:rPr b="1" lang="en-US" sz="3600">
                <a:solidFill>
                  <a:srgbClr val="FF0000"/>
                </a:solidFill>
                <a:latin typeface="Malgun Gothic"/>
                <a:ea typeface="Malgun Gothic"/>
                <a:cs typeface="Malgun Gothic"/>
                <a:sym typeface="Malgun Gothic"/>
              </a:rPr>
            </a:br>
            <a:r>
              <a:rPr b="1" lang="en-US" sz="3600">
                <a:solidFill>
                  <a:srgbClr val="FF0000"/>
                </a:solidFill>
                <a:latin typeface="Malgun Gothic"/>
                <a:ea typeface="Malgun Gothic"/>
                <a:cs typeface="Malgun Gothic"/>
                <a:sym typeface="Malgun Gothic"/>
              </a:rPr>
              <a:t>Farg’ona politexnika instituti, </a:t>
            </a:r>
            <a:endParaRPr/>
          </a:p>
          <a:p>
            <a:pPr indent="-457200" lvl="0" marL="457200" marR="0" rtl="0" algn="l">
              <a:spcBef>
                <a:spcPts val="0"/>
              </a:spcBef>
              <a:spcAft>
                <a:spcPts val="0"/>
              </a:spcAft>
              <a:buNone/>
            </a:pPr>
            <a:r>
              <a:rPr b="1" lang="en-US" sz="3600">
                <a:solidFill>
                  <a:srgbClr val="FF0000"/>
                </a:solidFill>
                <a:latin typeface="Malgun Gothic"/>
                <a:ea typeface="Malgun Gothic"/>
                <a:cs typeface="Malgun Gothic"/>
                <a:sym typeface="Malgun Gothic"/>
              </a:rPr>
              <a:t>	Mashinasozlik texnologiyalari </a:t>
            </a:r>
            <a:endParaRPr/>
          </a:p>
          <a:p>
            <a:pPr indent="-457200" lvl="0" marL="457200" marR="0" rtl="0" algn="l">
              <a:spcBef>
                <a:spcPts val="0"/>
              </a:spcBef>
              <a:spcAft>
                <a:spcPts val="0"/>
              </a:spcAft>
              <a:buNone/>
            </a:pPr>
            <a:r>
              <a:rPr b="1" lang="en-US" sz="3600">
                <a:solidFill>
                  <a:srgbClr val="FF0000"/>
                </a:solidFill>
                <a:latin typeface="Malgun Gothic"/>
                <a:ea typeface="Malgun Gothic"/>
                <a:cs typeface="Malgun Gothic"/>
                <a:sym typeface="Malgun Gothic"/>
              </a:rPr>
              <a:t>	va avtomatlashtirish kafedrasi, </a:t>
            </a:r>
            <a:br>
              <a:rPr b="1" lang="en-US" sz="3600">
                <a:solidFill>
                  <a:srgbClr val="FF0000"/>
                </a:solidFill>
                <a:latin typeface="Malgun Gothic"/>
                <a:ea typeface="Malgun Gothic"/>
                <a:cs typeface="Malgun Gothic"/>
                <a:sym typeface="Malgun Gothic"/>
              </a:rPr>
            </a:br>
            <a:r>
              <a:rPr b="1" lang="en-US" sz="3600">
                <a:solidFill>
                  <a:srgbClr val="FF0000"/>
                </a:solidFill>
                <a:latin typeface="Malgun Gothic"/>
                <a:ea typeface="Malgun Gothic"/>
                <a:cs typeface="Malgun Gothic"/>
                <a:sym typeface="Malgun Gothic"/>
              </a:rPr>
              <a:t>t.f.n., dotsent – </a:t>
            </a:r>
            <a:endParaRPr/>
          </a:p>
          <a:p>
            <a:pPr indent="-457200" lvl="0" marL="457200" marR="0" rtl="0" algn="l">
              <a:spcBef>
                <a:spcPts val="0"/>
              </a:spcBef>
              <a:spcAft>
                <a:spcPts val="0"/>
              </a:spcAft>
              <a:buNone/>
            </a:pPr>
            <a:r>
              <a:rPr b="1" lang="en-US" sz="3600">
                <a:solidFill>
                  <a:srgbClr val="FF0000"/>
                </a:solidFill>
                <a:latin typeface="Malgun Gothic"/>
                <a:ea typeface="Malgun Gothic"/>
                <a:cs typeface="Malgun Gothic"/>
                <a:sym typeface="Malgun Gothic"/>
              </a:rPr>
              <a:t>	Teshabayev Anvar Ergashevich </a:t>
            </a:r>
            <a:br>
              <a:rPr b="1" lang="en-US" sz="3600">
                <a:solidFill>
                  <a:srgbClr val="FF0000"/>
                </a:solidFill>
                <a:latin typeface="Malgun Gothic"/>
                <a:ea typeface="Malgun Gothic"/>
                <a:cs typeface="Malgun Gothic"/>
                <a:sym typeface="Malgun Gothic"/>
              </a:rPr>
            </a:br>
            <a:br>
              <a:rPr b="1" lang="en-US" sz="1000">
                <a:solidFill>
                  <a:srgbClr val="FF0000"/>
                </a:solidFill>
                <a:latin typeface="Malgun Gothic"/>
                <a:ea typeface="Malgun Gothic"/>
                <a:cs typeface="Malgun Gothic"/>
                <a:sym typeface="Malgun Gothic"/>
              </a:rPr>
            </a:br>
            <a:r>
              <a:rPr b="1" lang="en-US" sz="3600">
                <a:solidFill>
                  <a:srgbClr val="FF0000"/>
                </a:solidFill>
                <a:latin typeface="Malgun Gothic"/>
                <a:ea typeface="Malgun Gothic"/>
                <a:cs typeface="Malgun Gothic"/>
                <a:sym typeface="Malgun Gothic"/>
              </a:rPr>
              <a:t>e-mail: </a:t>
            </a:r>
            <a:r>
              <a:rPr b="1" lang="en-US" sz="3600" u="sng">
                <a:solidFill>
                  <a:srgbClr val="FF0000"/>
                </a:solidFill>
                <a:latin typeface="Malgun Gothic"/>
                <a:ea typeface="Malgun Gothic"/>
                <a:cs typeface="Malgun Gothic"/>
                <a:sym typeface="Malgun Gothic"/>
                <a:hlinkClick r:id="rId3">
                  <a:extLst>
                    <a:ext uri="{A12FA001-AC4F-418D-AE19-62706E023703}">
                      <ahyp:hlinkClr val="tx"/>
                    </a:ext>
                  </a:extLst>
                </a:hlinkClick>
              </a:rPr>
              <a:t>ateshabaev1958@gmail.com</a:t>
            </a:r>
            <a:br>
              <a:rPr b="1" lang="en-US" sz="3600">
                <a:solidFill>
                  <a:srgbClr val="FF0000"/>
                </a:solidFill>
                <a:latin typeface="Malgun Gothic"/>
                <a:ea typeface="Malgun Gothic"/>
                <a:cs typeface="Malgun Gothic"/>
                <a:sym typeface="Malgun Gothic"/>
              </a:rPr>
            </a:br>
            <a:r>
              <a:rPr b="1" lang="en-US" sz="3600">
                <a:solidFill>
                  <a:srgbClr val="FF0000"/>
                </a:solidFill>
                <a:latin typeface="Malgun Gothic"/>
                <a:ea typeface="Malgun Gothic"/>
                <a:cs typeface="Malgun Gothic"/>
                <a:sym typeface="Malgun Gothic"/>
              </a:rPr>
              <a:t>Phone: +998 93 252 -6488</a:t>
            </a:r>
            <a:endParaRPr b="1" sz="3600">
              <a:solidFill>
                <a:schemeClr val="dk1"/>
              </a:solidFill>
              <a:latin typeface="Times New Roman"/>
              <a:ea typeface="Times New Roman"/>
              <a:cs typeface="Times New Roman"/>
              <a:sym typeface="Times New Roman"/>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0" name="Shape 860"/>
        <p:cNvGrpSpPr/>
        <p:nvPr/>
      </p:nvGrpSpPr>
      <p:grpSpPr>
        <a:xfrm>
          <a:off x="0" y="0"/>
          <a:ext cx="0" cy="0"/>
          <a:chOff x="0" y="0"/>
          <a:chExt cx="0" cy="0"/>
        </a:xfrm>
      </p:grpSpPr>
      <p:sp>
        <p:nvSpPr>
          <p:cNvPr id="861" name="Google Shape;861;p58"/>
          <p:cNvSpPr txBox="1"/>
          <p:nvPr/>
        </p:nvSpPr>
        <p:spPr>
          <a:xfrm>
            <a:off x="9534582" y="4573905"/>
            <a:ext cx="2514857" cy="2195848"/>
          </a:xfrm>
          <a:prstGeom prst="rect">
            <a:avLst/>
          </a:prstGeom>
          <a:noFill/>
          <a:ln>
            <a:noFill/>
          </a:ln>
        </p:spPr>
        <p:txBody>
          <a:bodyPr anchorCtr="0" anchor="t" bIns="45700" lIns="91425" spcFirstLastPara="1" rIns="91425" wrap="square" tIns="45700">
            <a:normAutofit fontScale="92500"/>
          </a:bodyPr>
          <a:lstStyle/>
          <a:p>
            <a:pPr indent="-234950" lvl="0" marL="228600" marR="0" rtl="0" algn="l">
              <a:lnSpc>
                <a:spcPct val="90000"/>
              </a:lnSpc>
              <a:spcBef>
                <a:spcPts val="0"/>
              </a:spcBef>
              <a:spcAft>
                <a:spcPts val="0"/>
              </a:spcAft>
              <a:buClr>
                <a:srgbClr val="D0CECE"/>
              </a:buClr>
              <a:buSzPct val="100000"/>
              <a:buFont typeface="Arial"/>
              <a:buChar char="•"/>
            </a:pPr>
            <a:r>
              <a:rPr lang="en-US" sz="4000">
                <a:solidFill>
                  <a:srgbClr val="D0CECE"/>
                </a:solidFill>
                <a:latin typeface="Arial"/>
                <a:ea typeface="Arial"/>
                <a:cs typeface="Arial"/>
                <a:sym typeface="Arial"/>
              </a:rPr>
              <a:t>Please leave this place empty.</a:t>
            </a:r>
            <a:endParaRPr sz="4000">
              <a:solidFill>
                <a:srgbClr val="D0CECE"/>
              </a:solidFill>
              <a:latin typeface="Arial"/>
              <a:ea typeface="Arial"/>
              <a:cs typeface="Arial"/>
              <a:sym typeface="Arial"/>
            </a:endParaRPr>
          </a:p>
        </p:txBody>
      </p:sp>
      <p:sp>
        <p:nvSpPr>
          <p:cNvPr id="862" name="Google Shape;862;p58"/>
          <p:cNvSpPr txBox="1"/>
          <p:nvPr>
            <p:ph idx="1" type="body"/>
          </p:nvPr>
        </p:nvSpPr>
        <p:spPr>
          <a:xfrm>
            <a:off x="2229321" y="2440919"/>
            <a:ext cx="7243451" cy="717918"/>
          </a:xfrm>
          <a:prstGeom prst="rect">
            <a:avLst/>
          </a:prstGeom>
          <a:noFill/>
          <a:ln>
            <a:noFill/>
          </a:ln>
        </p:spPr>
        <p:txBody>
          <a:bodyPr anchorCtr="0" anchor="t" bIns="45700" lIns="91425" spcFirstLastPara="1" rIns="91425" wrap="square" tIns="45700">
            <a:noAutofit/>
          </a:bodyPr>
          <a:lstStyle/>
          <a:p>
            <a:pPr indent="-252000" lvl="0" marL="252000" rtl="0" algn="l">
              <a:lnSpc>
                <a:spcPct val="90000"/>
              </a:lnSpc>
              <a:spcBef>
                <a:spcPts val="0"/>
              </a:spcBef>
              <a:spcAft>
                <a:spcPts val="0"/>
              </a:spcAft>
              <a:buSzPts val="3200"/>
              <a:buNone/>
            </a:pPr>
            <a:r>
              <a:rPr b="1" lang="en-US" sz="4000">
                <a:solidFill>
                  <a:srgbClr val="FF0000"/>
                </a:solidFill>
                <a:latin typeface="Arial"/>
                <a:ea typeface="Arial"/>
                <a:cs typeface="Arial"/>
                <a:sym typeface="Arial"/>
              </a:rPr>
              <a:t>E’tiboringiz uchun rahmat!</a:t>
            </a:r>
            <a:br>
              <a:rPr b="1" lang="en-US" sz="4000">
                <a:solidFill>
                  <a:srgbClr val="FF0000"/>
                </a:solidFill>
                <a:latin typeface="Arial"/>
                <a:ea typeface="Arial"/>
                <a:cs typeface="Arial"/>
                <a:sym typeface="Arial"/>
              </a:rPr>
            </a:br>
            <a:endParaRPr sz="4000">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2021-04-29T04:21:21Z</dcterms:created>
  <dc:creator>최성실</dc:creator>
</cp:coreProperties>
</file>