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Lst>
  <p:notesMasterIdLst>
    <p:notesMasterId r:id="rId4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5" roundtripDataSignature="AMtx7mgzmYyMlgj0ilVgWQkIteJ+QrKVZ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D8DBC24-8194-4BE2-84FB-AAAE1973C1CE}">
  <a:tblStyle styleId="{8D8DBC24-8194-4BE2-84FB-AAAE1973C1CE}" styleName="Table_0">
    <a:wholeTbl>
      <a:tcTxStyle b="off" i="off">
        <a:font>
          <a:latin typeface="맑은 고딕"/>
          <a:ea typeface="맑은 고딕"/>
          <a:cs typeface="맑은 고딕"/>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맑은 고딕"/>
          <a:ea typeface="맑은 고딕"/>
          <a:cs typeface="맑은 고딕"/>
        </a:font>
        <a:schemeClr val="lt1"/>
      </a:tcTxStyle>
      <a:tcStyle>
        <a:tcBdr/>
        <a:fill>
          <a:solidFill>
            <a:schemeClr val="accent1"/>
          </a:solidFill>
        </a:fill>
      </a:tcStyle>
    </a:lastCol>
    <a:firstCol>
      <a:tcTxStyle b="on" i="off">
        <a:font>
          <a:latin typeface="맑은 고딕"/>
          <a:ea typeface="맑은 고딕"/>
          <a:cs typeface="맑은 고딕"/>
        </a:font>
        <a:schemeClr val="lt1"/>
      </a:tcTxStyle>
      <a:tcStyle>
        <a:tcBdr/>
        <a:fill>
          <a:solidFill>
            <a:schemeClr val="accent1"/>
          </a:solidFill>
        </a:fill>
      </a:tcStyle>
    </a:firstCol>
    <a:lastRow>
      <a:tcTxStyle b="on" i="off">
        <a:font>
          <a:latin typeface="맑은 고딕"/>
          <a:ea typeface="맑은 고딕"/>
          <a:cs typeface="맑은 고딕"/>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맑은 고딕"/>
          <a:ea typeface="맑은 고딕"/>
          <a:cs typeface="맑은 고딕"/>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67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5"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8"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6267547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 name="Google Shape;76;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77" name="Google Shape;77;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extLst>
      <p:ext uri="{BB962C8B-B14F-4D97-AF65-F5344CB8AC3E}">
        <p14:creationId xmlns:p14="http://schemas.microsoft.com/office/powerpoint/2010/main" val="18072522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8" name="Google Shape;88;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89" name="Google Shape;89;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extLst>
      <p:ext uri="{BB962C8B-B14F-4D97-AF65-F5344CB8AC3E}">
        <p14:creationId xmlns:p14="http://schemas.microsoft.com/office/powerpoint/2010/main" val="783477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20" name="Google Shape;120;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extLst>
      <p:ext uri="{BB962C8B-B14F-4D97-AF65-F5344CB8AC3E}">
        <p14:creationId xmlns:p14="http://schemas.microsoft.com/office/powerpoint/2010/main" val="2389950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extLst>
      <p:ext uri="{BB962C8B-B14F-4D97-AF65-F5344CB8AC3E}">
        <p14:creationId xmlns:p14="http://schemas.microsoft.com/office/powerpoint/2010/main" val="2000173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2637840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1" name="Google Shape;151;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52" name="Google Shape;152;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3948625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1" name="Google Shape;161;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62" name="Google Shape;162;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11351281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72" name="Google Shape;172;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extLst>
      <p:ext uri="{BB962C8B-B14F-4D97-AF65-F5344CB8AC3E}">
        <p14:creationId xmlns:p14="http://schemas.microsoft.com/office/powerpoint/2010/main" val="158551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1" name="Google Shape;181;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82" name="Google Shape;182;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extLst>
      <p:ext uri="{BB962C8B-B14F-4D97-AF65-F5344CB8AC3E}">
        <p14:creationId xmlns:p14="http://schemas.microsoft.com/office/powerpoint/2010/main" val="9288992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13" name="Google Shape;213;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extLst>
      <p:ext uri="{BB962C8B-B14F-4D97-AF65-F5344CB8AC3E}">
        <p14:creationId xmlns:p14="http://schemas.microsoft.com/office/powerpoint/2010/main" val="2467309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 name="Google Shape;222;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23" name="Google Shape;223;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extLst>
      <p:ext uri="{BB962C8B-B14F-4D97-AF65-F5344CB8AC3E}">
        <p14:creationId xmlns:p14="http://schemas.microsoft.com/office/powerpoint/2010/main" val="8496815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2" name="Google Shape;232;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33" name="Google Shape;233;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extLst>
      <p:ext uri="{BB962C8B-B14F-4D97-AF65-F5344CB8AC3E}">
        <p14:creationId xmlns:p14="http://schemas.microsoft.com/office/powerpoint/2010/main" val="3420120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70" name="Google Shape;270;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extLst>
      <p:ext uri="{BB962C8B-B14F-4D97-AF65-F5344CB8AC3E}">
        <p14:creationId xmlns:p14="http://schemas.microsoft.com/office/powerpoint/2010/main" val="1379041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9" name="Google Shape;279;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80" name="Google Shape;280;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extLst>
      <p:ext uri="{BB962C8B-B14F-4D97-AF65-F5344CB8AC3E}">
        <p14:creationId xmlns:p14="http://schemas.microsoft.com/office/powerpoint/2010/main" val="3574715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90" name="Google Shape;290;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extLst>
      <p:ext uri="{BB962C8B-B14F-4D97-AF65-F5344CB8AC3E}">
        <p14:creationId xmlns:p14="http://schemas.microsoft.com/office/powerpoint/2010/main" val="23330209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9" name="Google Shape;299;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00" name="Google Shape;300;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extLst>
      <p:ext uri="{BB962C8B-B14F-4D97-AF65-F5344CB8AC3E}">
        <p14:creationId xmlns:p14="http://schemas.microsoft.com/office/powerpoint/2010/main" val="40591249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9" name="Google Shape;309;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10" name="Google Shape;310;p1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extLst>
      <p:ext uri="{BB962C8B-B14F-4D97-AF65-F5344CB8AC3E}">
        <p14:creationId xmlns:p14="http://schemas.microsoft.com/office/powerpoint/2010/main" val="1997946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8" name="Google Shape;318;p1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19" name="Google Shape;319;p1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extLst>
      <p:ext uri="{BB962C8B-B14F-4D97-AF65-F5344CB8AC3E}">
        <p14:creationId xmlns:p14="http://schemas.microsoft.com/office/powerpoint/2010/main" val="29662998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8" name="Google Shape;328;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29" name="Google Shape;329;p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extLst>
      <p:ext uri="{BB962C8B-B14F-4D97-AF65-F5344CB8AC3E}">
        <p14:creationId xmlns:p14="http://schemas.microsoft.com/office/powerpoint/2010/main" val="14339573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8" name="Google Shape;338;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39" name="Google Shape;339;p2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extLst>
      <p:ext uri="{BB962C8B-B14F-4D97-AF65-F5344CB8AC3E}">
        <p14:creationId xmlns:p14="http://schemas.microsoft.com/office/powerpoint/2010/main" val="39405169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8" name="Google Shape;348;p2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49" name="Google Shape;349;p2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extLst>
      <p:ext uri="{BB962C8B-B14F-4D97-AF65-F5344CB8AC3E}">
        <p14:creationId xmlns:p14="http://schemas.microsoft.com/office/powerpoint/2010/main" val="26522099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8" name="Google Shape;358;p2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59" name="Google Shape;359;p2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extLst>
      <p:ext uri="{BB962C8B-B14F-4D97-AF65-F5344CB8AC3E}">
        <p14:creationId xmlns:p14="http://schemas.microsoft.com/office/powerpoint/2010/main" val="5612665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8" name="Google Shape;368;p2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69" name="Google Shape;369;p2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extLst>
      <p:ext uri="{BB962C8B-B14F-4D97-AF65-F5344CB8AC3E}">
        <p14:creationId xmlns:p14="http://schemas.microsoft.com/office/powerpoint/2010/main" val="21263562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8" name="Google Shape;378;p2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79" name="Google Shape;379;p2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extLst>
      <p:ext uri="{BB962C8B-B14F-4D97-AF65-F5344CB8AC3E}">
        <p14:creationId xmlns:p14="http://schemas.microsoft.com/office/powerpoint/2010/main" val="11543212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8" name="Google Shape;388;p2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89" name="Google Shape;389;p2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extLst>
      <p:ext uri="{BB962C8B-B14F-4D97-AF65-F5344CB8AC3E}">
        <p14:creationId xmlns:p14="http://schemas.microsoft.com/office/powerpoint/2010/main" val="3098580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6" name="Google Shape;406;p2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07" name="Google Shape;407;p2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extLst>
      <p:ext uri="{BB962C8B-B14F-4D97-AF65-F5344CB8AC3E}">
        <p14:creationId xmlns:p14="http://schemas.microsoft.com/office/powerpoint/2010/main" val="15668910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6" name="Google Shape;416;p2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17" name="Google Shape;417;p2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extLst>
      <p:ext uri="{BB962C8B-B14F-4D97-AF65-F5344CB8AC3E}">
        <p14:creationId xmlns:p14="http://schemas.microsoft.com/office/powerpoint/2010/main" val="24232847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6" name="Google Shape;426;p2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27" name="Google Shape;427;p2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extLst>
      <p:ext uri="{BB962C8B-B14F-4D97-AF65-F5344CB8AC3E}">
        <p14:creationId xmlns:p14="http://schemas.microsoft.com/office/powerpoint/2010/main" val="11462439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6" name="Google Shape;436;p2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37" name="Google Shape;437;p2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extLst>
      <p:ext uri="{BB962C8B-B14F-4D97-AF65-F5344CB8AC3E}">
        <p14:creationId xmlns:p14="http://schemas.microsoft.com/office/powerpoint/2010/main" val="40008955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6" name="Google Shape;446;p3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47" name="Google Shape;447;p3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extLst>
      <p:ext uri="{BB962C8B-B14F-4D97-AF65-F5344CB8AC3E}">
        <p14:creationId xmlns:p14="http://schemas.microsoft.com/office/powerpoint/2010/main" val="19670626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6" name="Google Shape;456;p3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57" name="Google Shape;457;p3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Tree>
    <p:extLst>
      <p:ext uri="{BB962C8B-B14F-4D97-AF65-F5344CB8AC3E}">
        <p14:creationId xmlns:p14="http://schemas.microsoft.com/office/powerpoint/2010/main" val="13366333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6" name="Google Shape;466;p3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67" name="Google Shape;467;p3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extLst>
      <p:ext uri="{BB962C8B-B14F-4D97-AF65-F5344CB8AC3E}">
        <p14:creationId xmlns:p14="http://schemas.microsoft.com/office/powerpoint/2010/main" val="41665445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6" name="Google Shape;476;p3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77" name="Google Shape;477;p3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33</a:t>
            </a:fld>
            <a:endParaRPr/>
          </a:p>
        </p:txBody>
      </p:sp>
    </p:spTree>
    <p:extLst>
      <p:ext uri="{BB962C8B-B14F-4D97-AF65-F5344CB8AC3E}">
        <p14:creationId xmlns:p14="http://schemas.microsoft.com/office/powerpoint/2010/main" val="36055254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6" name="Google Shape;496;p3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97" name="Google Shape;497;p3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Tree>
    <p:extLst>
      <p:ext uri="{BB962C8B-B14F-4D97-AF65-F5344CB8AC3E}">
        <p14:creationId xmlns:p14="http://schemas.microsoft.com/office/powerpoint/2010/main" val="8245261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6" name="Google Shape;506;p3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507" name="Google Shape;507;p3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extLst>
      <p:ext uri="{BB962C8B-B14F-4D97-AF65-F5344CB8AC3E}">
        <p14:creationId xmlns:p14="http://schemas.microsoft.com/office/powerpoint/2010/main" val="32795507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6" name="Google Shape;516;p3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517" name="Google Shape;517;p3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Tree>
    <p:extLst>
      <p:ext uri="{BB962C8B-B14F-4D97-AF65-F5344CB8AC3E}">
        <p14:creationId xmlns:p14="http://schemas.microsoft.com/office/powerpoint/2010/main" val="13967991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6" name="Google Shape;526;p3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527" name="Google Shape;527;p3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a:p>
        </p:txBody>
      </p:sp>
    </p:spTree>
    <p:extLst>
      <p:ext uri="{BB962C8B-B14F-4D97-AF65-F5344CB8AC3E}">
        <p14:creationId xmlns:p14="http://schemas.microsoft.com/office/powerpoint/2010/main" val="38010461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3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6" name="Google Shape;53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74161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4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4" name="Google Shape;544;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92475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p4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2" name="Google Shape;552;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26350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4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0" name="Google Shape;560;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56508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p4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8" name="Google Shape;568;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12723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4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6" name="Google Shape;576;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448051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4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4" name="Google Shape;584;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34706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4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2" name="Google Shape;592;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41483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p4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0" name="Google Shape;600;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1397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4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8" name="Google Shape;608;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4423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표지">
  <p:cSld name="표지">
    <p:spTree>
      <p:nvGrpSpPr>
        <p:cNvPr id="1" name="Shape 15"/>
        <p:cNvGrpSpPr/>
        <p:nvPr/>
      </p:nvGrpSpPr>
      <p:grpSpPr>
        <a:xfrm>
          <a:off x="0" y="0"/>
          <a:ext cx="0" cy="0"/>
          <a:chOff x="0" y="0"/>
          <a:chExt cx="0" cy="0"/>
        </a:xfrm>
      </p:grpSpPr>
      <p:pic>
        <p:nvPicPr>
          <p:cNvPr id="16" name="Google Shape;16;p50"/>
          <p:cNvPicPr preferRelativeResize="0"/>
          <p:nvPr/>
        </p:nvPicPr>
        <p:blipFill rotWithShape="1">
          <a:blip r:embed="rId2">
            <a:alphaModFix/>
          </a:blip>
          <a:srcRect/>
          <a:stretch/>
        </p:blipFill>
        <p:spPr>
          <a:xfrm rot="-494469">
            <a:off x="6020906" y="1345035"/>
            <a:ext cx="7004124" cy="5805700"/>
          </a:xfrm>
          <a:prstGeom prst="rect">
            <a:avLst/>
          </a:prstGeom>
          <a:noFill/>
          <a:ln>
            <a:noFill/>
          </a:ln>
        </p:spPr>
      </p:pic>
      <p:sp>
        <p:nvSpPr>
          <p:cNvPr id="17" name="Google Shape;17;p50"/>
          <p:cNvSpPr/>
          <p:nvPr/>
        </p:nvSpPr>
        <p:spPr>
          <a:xfrm>
            <a:off x="5628319" y="1815966"/>
            <a:ext cx="4602079" cy="5042034"/>
          </a:xfrm>
          <a:custGeom>
            <a:avLst/>
            <a:gdLst/>
            <a:ahLst/>
            <a:cxnLst/>
            <a:rect l="l" t="t" r="r" b="b"/>
            <a:pathLst>
              <a:path w="4602079" h="5410200" extrusionOk="0">
                <a:moveTo>
                  <a:pt x="0" y="0"/>
                </a:moveTo>
                <a:lnTo>
                  <a:pt x="1241659" y="0"/>
                </a:lnTo>
                <a:lnTo>
                  <a:pt x="4602079" y="5410200"/>
                </a:lnTo>
                <a:lnTo>
                  <a:pt x="3360420" y="5410200"/>
                </a:lnTo>
                <a:close/>
              </a:path>
            </a:pathLst>
          </a:custGeom>
          <a:solidFill>
            <a:srgbClr val="8FCBDC">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Malgun Gothic"/>
              <a:ea typeface="Malgun Gothic"/>
              <a:cs typeface="Malgun Gothic"/>
              <a:sym typeface="Malgun Gothic"/>
            </a:endParaRPr>
          </a:p>
        </p:txBody>
      </p:sp>
      <p:sp>
        <p:nvSpPr>
          <p:cNvPr id="18" name="Google Shape;18;p50"/>
          <p:cNvSpPr/>
          <p:nvPr/>
        </p:nvSpPr>
        <p:spPr>
          <a:xfrm>
            <a:off x="0" y="1371826"/>
            <a:ext cx="6067033" cy="5042033"/>
          </a:xfrm>
          <a:custGeom>
            <a:avLst/>
            <a:gdLst/>
            <a:ahLst/>
            <a:cxnLst/>
            <a:rect l="l" t="t" r="r" b="b"/>
            <a:pathLst>
              <a:path w="6067033" h="5042033" extrusionOk="0">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Malgun Gothic"/>
              <a:ea typeface="Malgun Gothic"/>
              <a:cs typeface="Malgun Gothic"/>
              <a:sym typeface="Malgun Gothic"/>
            </a:endParaRPr>
          </a:p>
        </p:txBody>
      </p:sp>
      <p:sp>
        <p:nvSpPr>
          <p:cNvPr id="19" name="Google Shape;19;p50"/>
          <p:cNvSpPr/>
          <p:nvPr/>
        </p:nvSpPr>
        <p:spPr>
          <a:xfrm>
            <a:off x="0" y="592754"/>
            <a:ext cx="8815537" cy="5042034"/>
          </a:xfrm>
          <a:custGeom>
            <a:avLst/>
            <a:gdLst/>
            <a:ahLst/>
            <a:cxnLst/>
            <a:rect l="l" t="t" r="r" b="b"/>
            <a:pathLst>
              <a:path w="8815537" h="5410200" extrusionOk="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Malgun Gothic"/>
              <a:ea typeface="Malgun Gothic"/>
              <a:cs typeface="Malgun Gothic"/>
              <a:sym typeface="Malgun Gothic"/>
            </a:endParaRPr>
          </a:p>
        </p:txBody>
      </p:sp>
      <p:sp>
        <p:nvSpPr>
          <p:cNvPr id="20" name="Google Shape;20;p50"/>
          <p:cNvSpPr/>
          <p:nvPr/>
        </p:nvSpPr>
        <p:spPr>
          <a:xfrm rot="10800000">
            <a:off x="404660" y="1024399"/>
            <a:ext cx="2415448" cy="277000"/>
          </a:xfrm>
          <a:prstGeom prst="rect">
            <a:avLst/>
          </a:prstGeom>
          <a:noFill/>
          <a:ln>
            <a:noFill/>
          </a:ln>
        </p:spPr>
        <p:txBody>
          <a:bodyPr spcFirstLastPara="1" wrap="square" lIns="91425" tIns="45700" rIns="91425" bIns="45700" anchor="t" anchorCtr="0">
            <a:spAutoFit/>
          </a:bodyPr>
          <a:lstStyle/>
          <a:p>
            <a:pPr marL="0" marR="0" lvl="1" indent="0" algn="l" rtl="0">
              <a:spcBef>
                <a:spcPts val="0"/>
              </a:spcBef>
              <a:spcAft>
                <a:spcPts val="0"/>
              </a:spcAft>
              <a:buNone/>
            </a:pPr>
            <a:endParaRPr sz="1200" b="1" i="0" u="none" strike="noStrike" cap="none">
              <a:solidFill>
                <a:schemeClr val="lt1"/>
              </a:solidFill>
              <a:latin typeface="Arial"/>
              <a:ea typeface="Arial"/>
              <a:cs typeface="Arial"/>
              <a:sym typeface="Arial"/>
            </a:endParaRPr>
          </a:p>
        </p:txBody>
      </p:sp>
      <p:pic>
        <p:nvPicPr>
          <p:cNvPr id="21" name="Google Shape;21;p50"/>
          <p:cNvPicPr preferRelativeResize="0"/>
          <p:nvPr/>
        </p:nvPicPr>
        <p:blipFill rotWithShape="1">
          <a:blip r:embed="rId3">
            <a:alphaModFix/>
          </a:blip>
          <a:srcRect l="27344" b="12243"/>
          <a:stretch/>
        </p:blipFill>
        <p:spPr>
          <a:xfrm>
            <a:off x="-1914980" y="829517"/>
            <a:ext cx="7561807" cy="6028483"/>
          </a:xfrm>
          <a:prstGeom prst="rect">
            <a:avLst/>
          </a:prstGeom>
          <a:noFill/>
          <a:ln>
            <a:noFill/>
          </a:ln>
        </p:spPr>
      </p:pic>
      <p:sp>
        <p:nvSpPr>
          <p:cNvPr id="22" name="Google Shape;22;p50"/>
          <p:cNvSpPr/>
          <p:nvPr/>
        </p:nvSpPr>
        <p:spPr>
          <a:xfrm>
            <a:off x="0" y="-13063"/>
            <a:ext cx="12192000" cy="842580"/>
          </a:xfrm>
          <a:prstGeom prst="rect">
            <a:avLst/>
          </a:prstGeom>
          <a:solidFill>
            <a:srgbClr val="282C37">
              <a:alpha val="7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Malgun Gothic"/>
              <a:ea typeface="Malgun Gothic"/>
              <a:cs typeface="Malgun Gothic"/>
              <a:sym typeface="Malgun Gothic"/>
            </a:endParaRPr>
          </a:p>
        </p:txBody>
      </p:sp>
      <p:sp>
        <p:nvSpPr>
          <p:cNvPr id="23" name="Google Shape;23;p50"/>
          <p:cNvSpPr/>
          <p:nvPr/>
        </p:nvSpPr>
        <p:spPr>
          <a:xfrm>
            <a:off x="-4265411" y="-386447"/>
            <a:ext cx="6987820" cy="6023983"/>
          </a:xfrm>
          <a:prstGeom prst="triangle">
            <a:avLst>
              <a:gd name="adj" fmla="val 50000"/>
            </a:avLst>
          </a:prstGeom>
          <a:solidFill>
            <a:srgbClr val="152375">
              <a:alpha val="1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Malgun Gothic"/>
              <a:ea typeface="Malgun Gothic"/>
              <a:cs typeface="Malgun Gothic"/>
              <a:sym typeface="Malgun Gothic"/>
            </a:endParaRPr>
          </a:p>
        </p:txBody>
      </p:sp>
      <p:sp>
        <p:nvSpPr>
          <p:cNvPr id="24" name="Google Shape;24;p50"/>
          <p:cNvSpPr txBox="1">
            <a:spLocks noGrp="1"/>
          </p:cNvSpPr>
          <p:nvPr>
            <p:ph type="ctrTitle"/>
          </p:nvPr>
        </p:nvSpPr>
        <p:spPr>
          <a:xfrm>
            <a:off x="459692" y="2735225"/>
            <a:ext cx="6197962" cy="1477328"/>
          </a:xfrm>
          <a:prstGeom prst="rect">
            <a:avLst/>
          </a:prstGeom>
          <a:noFill/>
          <a:ln>
            <a:noFill/>
          </a:ln>
        </p:spPr>
        <p:txBody>
          <a:bodyPr spcFirstLastPara="1" wrap="square" lIns="91425" tIns="45700" rIns="91425" bIns="45700" anchor="ctr" anchorCtr="0">
            <a:spAutoFit/>
          </a:bodyPr>
          <a:lstStyle>
            <a:lvl1pPr lvl="0" algn="l">
              <a:lnSpc>
                <a:spcPct val="90000"/>
              </a:lnSpc>
              <a:spcBef>
                <a:spcPts val="0"/>
              </a:spcBef>
              <a:spcAft>
                <a:spcPts val="0"/>
              </a:spcAft>
              <a:buClr>
                <a:schemeClr val="lt1"/>
              </a:buClr>
              <a:buSzPts val="10000"/>
              <a:buFont typeface="Arial"/>
              <a:buNone/>
              <a:defRPr sz="100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0"/>
          <p:cNvSpPr txBox="1">
            <a:spLocks noGrp="1"/>
          </p:cNvSpPr>
          <p:nvPr>
            <p:ph type="subTitle" idx="1"/>
          </p:nvPr>
        </p:nvSpPr>
        <p:spPr>
          <a:xfrm>
            <a:off x="9128490" y="195861"/>
            <a:ext cx="3963517" cy="424732"/>
          </a:xfrm>
          <a:prstGeom prst="rect">
            <a:avLst/>
          </a:prstGeom>
          <a:noFill/>
          <a:ln>
            <a:noFill/>
          </a:ln>
        </p:spPr>
        <p:txBody>
          <a:bodyPr spcFirstLastPara="1" wrap="square" lIns="91425" tIns="45700" rIns="91425" bIns="45700" anchor="t" anchorCtr="0">
            <a:spAutoFit/>
          </a:bodyPr>
          <a:lstStyle>
            <a:lvl1pPr lvl="0" algn="l">
              <a:lnSpc>
                <a:spcPct val="90000"/>
              </a:lnSpc>
              <a:spcBef>
                <a:spcPts val="1000"/>
              </a:spcBef>
              <a:spcAft>
                <a:spcPts val="0"/>
              </a:spcAft>
              <a:buClr>
                <a:schemeClr val="lt1"/>
              </a:buClr>
              <a:buSzPts val="3000"/>
              <a:buNone/>
              <a:defRPr sz="3000" b="1" i="0" u="none" strike="noStrike" cap="none">
                <a:solidFill>
                  <a:schemeClr val="lt1"/>
                </a:solidFill>
                <a:latin typeface="Arial"/>
                <a:ea typeface="Arial"/>
                <a:cs typeface="Arial"/>
                <a:sym typeface="Aria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목차">
  <p:cSld name="목차">
    <p:spTree>
      <p:nvGrpSpPr>
        <p:cNvPr id="1" name="Shape 26"/>
        <p:cNvGrpSpPr/>
        <p:nvPr/>
      </p:nvGrpSpPr>
      <p:grpSpPr>
        <a:xfrm>
          <a:off x="0" y="0"/>
          <a:ext cx="0" cy="0"/>
          <a:chOff x="0" y="0"/>
          <a:chExt cx="0" cy="0"/>
        </a:xfrm>
      </p:grpSpPr>
      <p:sp>
        <p:nvSpPr>
          <p:cNvPr id="27" name="Google Shape;27;p51"/>
          <p:cNvSpPr/>
          <p:nvPr/>
        </p:nvSpPr>
        <p:spPr>
          <a:xfrm>
            <a:off x="0" y="-58141"/>
            <a:ext cx="10053114" cy="6913497"/>
          </a:xfrm>
          <a:custGeom>
            <a:avLst/>
            <a:gdLst/>
            <a:ahLst/>
            <a:cxnLst/>
            <a:rect l="l" t="t" r="r" b="b"/>
            <a:pathLst>
              <a:path w="9984402" h="6914139" extrusionOk="0">
                <a:moveTo>
                  <a:pt x="0" y="45719"/>
                </a:moveTo>
                <a:lnTo>
                  <a:pt x="9984402" y="0"/>
                </a:lnTo>
                <a:lnTo>
                  <a:pt x="6569938" y="6914139"/>
                </a:lnTo>
                <a:lnTo>
                  <a:pt x="0" y="6910201"/>
                </a:lnTo>
                <a:lnTo>
                  <a:pt x="0" y="45719"/>
                </a:lnTo>
                <a:close/>
              </a:path>
            </a:pathLst>
          </a:custGeom>
          <a:solidFill>
            <a:srgbClr val="E7ECF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28" name="Google Shape;28;p51"/>
          <p:cNvSpPr/>
          <p:nvPr/>
        </p:nvSpPr>
        <p:spPr>
          <a:xfrm>
            <a:off x="768815" y="1243616"/>
            <a:ext cx="8815537" cy="5307946"/>
          </a:xfrm>
          <a:custGeom>
            <a:avLst/>
            <a:gdLst/>
            <a:ahLst/>
            <a:cxnLst/>
            <a:rect l="l" t="t" r="r" b="b"/>
            <a:pathLst>
              <a:path w="8815537" h="5410200" extrusionOk="0">
                <a:moveTo>
                  <a:pt x="0" y="0"/>
                </a:moveTo>
                <a:lnTo>
                  <a:pt x="5455117" y="0"/>
                </a:lnTo>
                <a:lnTo>
                  <a:pt x="8815537" y="5410200"/>
                </a:lnTo>
                <a:lnTo>
                  <a:pt x="5455117" y="5410200"/>
                </a:lnTo>
                <a:lnTo>
                  <a:pt x="2094697" y="5410200"/>
                </a:lnTo>
                <a:lnTo>
                  <a:pt x="0" y="5410200"/>
                </a:lnTo>
                <a:close/>
              </a:path>
            </a:pathLst>
          </a:custGeom>
          <a:solidFill>
            <a:srgbClr val="8FCBDC">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29" name="Google Shape;29;p51"/>
          <p:cNvSpPr/>
          <p:nvPr/>
        </p:nvSpPr>
        <p:spPr>
          <a:xfrm>
            <a:off x="11495" y="845026"/>
            <a:ext cx="8815537" cy="5307946"/>
          </a:xfrm>
          <a:custGeom>
            <a:avLst/>
            <a:gdLst/>
            <a:ahLst/>
            <a:cxnLst/>
            <a:rect l="l" t="t" r="r" b="b"/>
            <a:pathLst>
              <a:path w="8815537" h="5410200" extrusionOk="0">
                <a:moveTo>
                  <a:pt x="0" y="0"/>
                </a:moveTo>
                <a:lnTo>
                  <a:pt x="5455117" y="0"/>
                </a:lnTo>
                <a:lnTo>
                  <a:pt x="8815537" y="5410200"/>
                </a:lnTo>
                <a:lnTo>
                  <a:pt x="5455117" y="5410200"/>
                </a:lnTo>
                <a:lnTo>
                  <a:pt x="2094697" y="5410200"/>
                </a:lnTo>
                <a:lnTo>
                  <a:pt x="0" y="54102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30" name="Google Shape;30;p51"/>
          <p:cNvSpPr/>
          <p:nvPr/>
        </p:nvSpPr>
        <p:spPr>
          <a:xfrm>
            <a:off x="0" y="-13063"/>
            <a:ext cx="12192000" cy="842580"/>
          </a:xfrm>
          <a:prstGeom prst="rect">
            <a:avLst/>
          </a:prstGeom>
          <a:solidFill>
            <a:srgbClr val="282C37">
              <a:alpha val="7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pic>
        <p:nvPicPr>
          <p:cNvPr id="31" name="Google Shape;31;p51"/>
          <p:cNvPicPr preferRelativeResize="0"/>
          <p:nvPr/>
        </p:nvPicPr>
        <p:blipFill rotWithShape="1">
          <a:blip r:embed="rId2">
            <a:alphaModFix/>
          </a:blip>
          <a:srcRect l="27344" b="12243"/>
          <a:stretch/>
        </p:blipFill>
        <p:spPr>
          <a:xfrm rot="10800000">
            <a:off x="4641688" y="805103"/>
            <a:ext cx="7561807" cy="6074667"/>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본문_기본">
  <p:cSld name="본문_기본">
    <p:spTree>
      <p:nvGrpSpPr>
        <p:cNvPr id="1" name="Shape 32"/>
        <p:cNvGrpSpPr/>
        <p:nvPr/>
      </p:nvGrpSpPr>
      <p:grpSpPr>
        <a:xfrm>
          <a:off x="0" y="0"/>
          <a:ext cx="0" cy="0"/>
          <a:chOff x="0" y="0"/>
          <a:chExt cx="0" cy="0"/>
        </a:xfrm>
      </p:grpSpPr>
      <p:pic>
        <p:nvPicPr>
          <p:cNvPr id="33" name="Google Shape;33;p52"/>
          <p:cNvPicPr preferRelativeResize="0"/>
          <p:nvPr/>
        </p:nvPicPr>
        <p:blipFill rotWithShape="1">
          <a:blip r:embed="rId2">
            <a:alphaModFix/>
          </a:blip>
          <a:srcRect l="27344" b="12243"/>
          <a:stretch/>
        </p:blipFill>
        <p:spPr>
          <a:xfrm rot="10800000">
            <a:off x="4623241" y="827432"/>
            <a:ext cx="7561807" cy="6074667"/>
          </a:xfrm>
          <a:prstGeom prst="rect">
            <a:avLst/>
          </a:prstGeom>
          <a:noFill/>
          <a:ln>
            <a:noFill/>
          </a:ln>
        </p:spPr>
      </p:pic>
      <p:sp>
        <p:nvSpPr>
          <p:cNvPr id="34" name="Google Shape;34;p52"/>
          <p:cNvSpPr/>
          <p:nvPr/>
        </p:nvSpPr>
        <p:spPr>
          <a:xfrm>
            <a:off x="0" y="766472"/>
            <a:ext cx="10833768" cy="6095103"/>
          </a:xfrm>
          <a:custGeom>
            <a:avLst/>
            <a:gdLst/>
            <a:ahLst/>
            <a:cxnLst/>
            <a:rect l="l" t="t" r="r" b="b"/>
            <a:pathLst>
              <a:path w="10833768" h="6095103" extrusionOk="0">
                <a:moveTo>
                  <a:pt x="0" y="60960"/>
                </a:moveTo>
                <a:lnTo>
                  <a:pt x="10833768" y="0"/>
                </a:lnTo>
                <a:lnTo>
                  <a:pt x="7806088" y="6095103"/>
                </a:lnTo>
                <a:lnTo>
                  <a:pt x="0" y="6084943"/>
                </a:lnTo>
                <a:lnTo>
                  <a:pt x="0" y="6096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35" name="Google Shape;35;p52"/>
          <p:cNvSpPr/>
          <p:nvPr/>
        </p:nvSpPr>
        <p:spPr>
          <a:xfrm>
            <a:off x="0" y="-13063"/>
            <a:ext cx="12192000" cy="842580"/>
          </a:xfrm>
          <a:prstGeom prst="rect">
            <a:avLst/>
          </a:prstGeom>
          <a:solidFill>
            <a:srgbClr val="282C37">
              <a:alpha val="7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36" name="Google Shape;36;p52"/>
          <p:cNvSpPr/>
          <p:nvPr/>
        </p:nvSpPr>
        <p:spPr>
          <a:xfrm>
            <a:off x="4386807" y="827432"/>
            <a:ext cx="6987820" cy="6023983"/>
          </a:xfrm>
          <a:prstGeom prst="triangle">
            <a:avLst>
              <a:gd name="adj" fmla="val 50000"/>
            </a:avLst>
          </a:prstGeom>
          <a:solidFill>
            <a:srgbClr val="FFFF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37" name="Google Shape;37;p52"/>
          <p:cNvSpPr/>
          <p:nvPr/>
        </p:nvSpPr>
        <p:spPr>
          <a:xfrm>
            <a:off x="208679" y="253332"/>
            <a:ext cx="6111356" cy="842580"/>
          </a:xfrm>
          <a:prstGeom prst="rect">
            <a:avLst/>
          </a:prstGeom>
          <a:solidFill>
            <a:srgbClr val="404040">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38" name="Google Shape;38;p52"/>
          <p:cNvSpPr/>
          <p:nvPr/>
        </p:nvSpPr>
        <p:spPr>
          <a:xfrm>
            <a:off x="134381" y="178308"/>
            <a:ext cx="6111356" cy="842580"/>
          </a:xfrm>
          <a:prstGeom prst="rect">
            <a:avLst/>
          </a:prstGeom>
          <a:gradFill>
            <a:gsLst>
              <a:gs pos="0">
                <a:srgbClr val="CFE6ED"/>
              </a:gs>
              <a:gs pos="100000">
                <a:srgbClr val="DDEEF3"/>
              </a:gs>
            </a:gsLst>
            <a:lin ang="18900000" scaled="0"/>
          </a:gradFill>
          <a:ln w="9525" cap="flat" cmpd="sng">
            <a:solidFill>
              <a:srgbClr val="1F386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39" name="Google Shape;39;p52"/>
          <p:cNvSpPr txBox="1">
            <a:spLocks noGrp="1"/>
          </p:cNvSpPr>
          <p:nvPr>
            <p:ph type="title"/>
          </p:nvPr>
        </p:nvSpPr>
        <p:spPr>
          <a:xfrm>
            <a:off x="213357" y="268894"/>
            <a:ext cx="761747" cy="701731"/>
          </a:xfrm>
          <a:prstGeom prst="rect">
            <a:avLst/>
          </a:prstGeom>
          <a:noFill/>
          <a:ln>
            <a:noFill/>
          </a:ln>
        </p:spPr>
        <p:txBody>
          <a:bodyPr spcFirstLastPara="1" wrap="square" lIns="91425" tIns="45700" rIns="91425" bIns="45700" anchor="ctr" anchorCtr="0">
            <a:spAutoFit/>
          </a:bodyPr>
          <a:lstStyle>
            <a:lvl1pPr lvl="0" algn="l">
              <a:lnSpc>
                <a:spcPct val="90000"/>
              </a:lnSpc>
              <a:spcBef>
                <a:spcPts val="0"/>
              </a:spcBef>
              <a:spcAft>
                <a:spcPts val="0"/>
              </a:spcAft>
              <a:buClr>
                <a:srgbClr val="3C1E06"/>
              </a:buClr>
              <a:buSzPts val="3700"/>
              <a:buFont typeface="Arial"/>
              <a:buNone/>
              <a:defRPr sz="3700" b="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52"/>
          <p:cNvSpPr txBox="1">
            <a:spLocks noGrp="1"/>
          </p:cNvSpPr>
          <p:nvPr>
            <p:ph type="body" idx="1"/>
          </p:nvPr>
        </p:nvSpPr>
        <p:spPr>
          <a:xfrm>
            <a:off x="446482" y="1233348"/>
            <a:ext cx="9026291" cy="5351094"/>
          </a:xfrm>
          <a:prstGeom prst="rect">
            <a:avLst/>
          </a:prstGeom>
          <a:noFill/>
          <a:ln>
            <a:noFill/>
          </a:ln>
        </p:spPr>
        <p:txBody>
          <a:bodyPr spcFirstLastPara="1" wrap="square" lIns="91425" tIns="45700" rIns="91425" bIns="45700" anchor="t" anchorCtr="0">
            <a:normAutofit/>
          </a:bodyPr>
          <a:lstStyle>
            <a:lvl1pPr marL="457200" lvl="0" indent="-431800" algn="l">
              <a:lnSpc>
                <a:spcPct val="120000"/>
              </a:lnSpc>
              <a:spcBef>
                <a:spcPts val="1000"/>
              </a:spcBef>
              <a:spcAft>
                <a:spcPts val="0"/>
              </a:spcAft>
              <a:buClr>
                <a:srgbClr val="D5B8EA"/>
              </a:buClr>
              <a:buSzPts val="3200"/>
              <a:buFont typeface="Arial"/>
              <a:buChar char="•"/>
              <a:defRPr sz="3200" b="1">
                <a:latin typeface="Arial"/>
                <a:ea typeface="Arial"/>
                <a:cs typeface="Arial"/>
                <a:sym typeface="Arial"/>
              </a:defRPr>
            </a:lvl1pPr>
            <a:lvl2pPr marL="914400" lvl="1" indent="-419100" algn="l">
              <a:lnSpc>
                <a:spcPct val="120000"/>
              </a:lnSpc>
              <a:spcBef>
                <a:spcPts val="500"/>
              </a:spcBef>
              <a:spcAft>
                <a:spcPts val="0"/>
              </a:spcAft>
              <a:buClr>
                <a:schemeClr val="accent4"/>
              </a:buClr>
              <a:buSzPts val="3000"/>
              <a:buFont typeface="Noto Sans Symbols"/>
              <a:buChar char="▪"/>
              <a:defRPr sz="3000">
                <a:latin typeface="Arial"/>
                <a:ea typeface="Arial"/>
                <a:cs typeface="Arial"/>
                <a:sym typeface="Arial"/>
              </a:defRPr>
            </a:lvl2pPr>
            <a:lvl3pPr marL="1371600" lvl="2" indent="-406400" algn="l">
              <a:lnSpc>
                <a:spcPct val="120000"/>
              </a:lnSpc>
              <a:spcBef>
                <a:spcPts val="500"/>
              </a:spcBef>
              <a:spcAft>
                <a:spcPts val="0"/>
              </a:spcAft>
              <a:buClr>
                <a:srgbClr val="7B7B7B"/>
              </a:buClr>
              <a:buSzPts val="2800"/>
              <a:buChar char="•"/>
              <a:defRPr sz="2800">
                <a:latin typeface="Arial"/>
                <a:ea typeface="Arial"/>
                <a:cs typeface="Arial"/>
                <a:sym typeface="Arial"/>
              </a:defRPr>
            </a:lvl3pPr>
            <a:lvl4pPr marL="1828800" lvl="3" indent="-393700" algn="l">
              <a:lnSpc>
                <a:spcPct val="90000"/>
              </a:lnSpc>
              <a:spcBef>
                <a:spcPts val="500"/>
              </a:spcBef>
              <a:spcAft>
                <a:spcPts val="0"/>
              </a:spcAft>
              <a:buClr>
                <a:schemeClr val="dk1"/>
              </a:buClr>
              <a:buSzPts val="2600"/>
              <a:buChar char="•"/>
              <a:defRPr sz="2600">
                <a:latin typeface="Arial"/>
                <a:ea typeface="Arial"/>
                <a:cs typeface="Arial"/>
                <a:sym typeface="Arial"/>
              </a:defRPr>
            </a:lvl4pPr>
            <a:lvl5pPr marL="2286000" lvl="4" indent="-228600" algn="l">
              <a:lnSpc>
                <a:spcPct val="90000"/>
              </a:lnSpc>
              <a:spcBef>
                <a:spcPts val="500"/>
              </a:spcBef>
              <a:spcAft>
                <a:spcPts val="0"/>
              </a:spcAft>
              <a:buClr>
                <a:srgbClr val="D5B8EA"/>
              </a:buClr>
              <a:buSzPts val="2600"/>
              <a:buNone/>
              <a:defRPr sz="2600">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정리하기">
  <p:cSld name="정리하기">
    <p:spTree>
      <p:nvGrpSpPr>
        <p:cNvPr id="1" name="Shape 41"/>
        <p:cNvGrpSpPr/>
        <p:nvPr/>
      </p:nvGrpSpPr>
      <p:grpSpPr>
        <a:xfrm>
          <a:off x="0" y="0"/>
          <a:ext cx="0" cy="0"/>
          <a:chOff x="0" y="0"/>
          <a:chExt cx="0" cy="0"/>
        </a:xfrm>
      </p:grpSpPr>
      <p:pic>
        <p:nvPicPr>
          <p:cNvPr id="42" name="Google Shape;42;p53"/>
          <p:cNvPicPr preferRelativeResize="0"/>
          <p:nvPr/>
        </p:nvPicPr>
        <p:blipFill rotWithShape="1">
          <a:blip r:embed="rId2">
            <a:alphaModFix/>
          </a:blip>
          <a:srcRect l="27344" b="12243"/>
          <a:stretch/>
        </p:blipFill>
        <p:spPr>
          <a:xfrm rot="10800000">
            <a:off x="4623241" y="827432"/>
            <a:ext cx="7561807" cy="6074667"/>
          </a:xfrm>
          <a:prstGeom prst="rect">
            <a:avLst/>
          </a:prstGeom>
          <a:noFill/>
          <a:ln>
            <a:noFill/>
          </a:ln>
        </p:spPr>
      </p:pic>
      <p:sp>
        <p:nvSpPr>
          <p:cNvPr id="43" name="Google Shape;43;p53"/>
          <p:cNvSpPr/>
          <p:nvPr/>
        </p:nvSpPr>
        <p:spPr>
          <a:xfrm>
            <a:off x="13750" y="823551"/>
            <a:ext cx="12185048" cy="6027166"/>
          </a:xfrm>
          <a:prstGeom prst="rect">
            <a:avLst/>
          </a:prstGeom>
          <a:solidFill>
            <a:schemeClr val="lt1">
              <a:alpha val="4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44" name="Google Shape;44;p53"/>
          <p:cNvSpPr/>
          <p:nvPr/>
        </p:nvSpPr>
        <p:spPr>
          <a:xfrm>
            <a:off x="0" y="-13063"/>
            <a:ext cx="12192000" cy="842580"/>
          </a:xfrm>
          <a:prstGeom prst="rect">
            <a:avLst/>
          </a:prstGeom>
          <a:solidFill>
            <a:srgbClr val="282C37">
              <a:alpha val="7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45" name="Google Shape;45;p53"/>
          <p:cNvSpPr/>
          <p:nvPr/>
        </p:nvSpPr>
        <p:spPr>
          <a:xfrm>
            <a:off x="9247671" y="833398"/>
            <a:ext cx="6987820" cy="6023983"/>
          </a:xfrm>
          <a:prstGeom prst="triangle">
            <a:avLst>
              <a:gd name="adj" fmla="val 50000"/>
            </a:avLst>
          </a:prstGeom>
          <a:solidFill>
            <a:srgbClr val="2F5496">
              <a:alpha val="1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46" name="Google Shape;46;p53"/>
          <p:cNvSpPr/>
          <p:nvPr/>
        </p:nvSpPr>
        <p:spPr>
          <a:xfrm>
            <a:off x="446482" y="413245"/>
            <a:ext cx="2417191" cy="907308"/>
          </a:xfrm>
          <a:prstGeom prst="round2DiagRect">
            <a:avLst>
              <a:gd name="adj1" fmla="val 34495"/>
              <a:gd name="adj2" fmla="val 0"/>
            </a:avLst>
          </a:prstGeom>
          <a:solidFill>
            <a:srgbClr val="000000">
              <a:alpha val="17647"/>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47" name="Google Shape;47;p53"/>
          <p:cNvSpPr/>
          <p:nvPr/>
        </p:nvSpPr>
        <p:spPr>
          <a:xfrm>
            <a:off x="296353" y="272411"/>
            <a:ext cx="2417191" cy="907308"/>
          </a:xfrm>
          <a:prstGeom prst="round2DiagRect">
            <a:avLst>
              <a:gd name="adj1" fmla="val 34495"/>
              <a:gd name="adj2" fmla="val 0"/>
            </a:avLst>
          </a:prstGeom>
          <a:solidFill>
            <a:srgbClr val="2B90D9">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48" name="Google Shape;48;p53"/>
          <p:cNvSpPr/>
          <p:nvPr/>
        </p:nvSpPr>
        <p:spPr>
          <a:xfrm>
            <a:off x="68241" y="365404"/>
            <a:ext cx="2417191" cy="724561"/>
          </a:xfrm>
          <a:prstGeom prst="rect">
            <a:avLst/>
          </a:prstGeom>
          <a:noFill/>
          <a:ln>
            <a:noFill/>
          </a:ln>
        </p:spPr>
        <p:txBody>
          <a:bodyPr spcFirstLastPara="1" wrap="square" lIns="91425" tIns="45700" rIns="91425" bIns="45700" anchor="ctr" anchorCtr="0">
            <a:noAutofit/>
          </a:bodyPr>
          <a:lstStyle/>
          <a:p>
            <a:pPr marL="0" marR="0" lvl="1" indent="0" algn="r" rtl="0">
              <a:spcBef>
                <a:spcPts val="0"/>
              </a:spcBef>
              <a:spcAft>
                <a:spcPts val="0"/>
              </a:spcAft>
              <a:buNone/>
            </a:pPr>
            <a:endParaRPr sz="4000" b="1" i="0" u="none" strike="noStrike" cap="none">
              <a:solidFill>
                <a:schemeClr val="lt1"/>
              </a:solidFill>
              <a:latin typeface="Arial"/>
              <a:ea typeface="Arial"/>
              <a:cs typeface="Arial"/>
              <a:sym typeface="Arial"/>
            </a:endParaRPr>
          </a:p>
        </p:txBody>
      </p:sp>
      <p:pic>
        <p:nvPicPr>
          <p:cNvPr id="49" name="Google Shape;49;p53"/>
          <p:cNvPicPr preferRelativeResize="0"/>
          <p:nvPr/>
        </p:nvPicPr>
        <p:blipFill rotWithShape="1">
          <a:blip r:embed="rId3">
            <a:alphaModFix/>
          </a:blip>
          <a:srcRect/>
          <a:stretch/>
        </p:blipFill>
        <p:spPr>
          <a:xfrm rot="5400000">
            <a:off x="460700" y="434443"/>
            <a:ext cx="238271" cy="198287"/>
          </a:xfrm>
          <a:prstGeom prst="rect">
            <a:avLst/>
          </a:prstGeom>
          <a:noFill/>
          <a:ln>
            <a:noFill/>
          </a:ln>
        </p:spPr>
      </p:pic>
      <p:pic>
        <p:nvPicPr>
          <p:cNvPr id="50" name="Google Shape;50;p53"/>
          <p:cNvPicPr preferRelativeResize="0"/>
          <p:nvPr/>
        </p:nvPicPr>
        <p:blipFill rotWithShape="1">
          <a:blip r:embed="rId4">
            <a:alphaModFix/>
          </a:blip>
          <a:srcRect/>
          <a:stretch/>
        </p:blipFill>
        <p:spPr>
          <a:xfrm rot="817888">
            <a:off x="9061189" y="2125299"/>
            <a:ext cx="7004124" cy="5805700"/>
          </a:xfrm>
          <a:prstGeom prst="rect">
            <a:avLst/>
          </a:prstGeom>
          <a:noFill/>
          <a:ln>
            <a:noFill/>
          </a:ln>
        </p:spPr>
      </p:pic>
      <p:sp>
        <p:nvSpPr>
          <p:cNvPr id="51" name="Google Shape;51;p53"/>
          <p:cNvSpPr txBox="1">
            <a:spLocks noGrp="1"/>
          </p:cNvSpPr>
          <p:nvPr>
            <p:ph type="body" idx="1"/>
          </p:nvPr>
        </p:nvSpPr>
        <p:spPr>
          <a:xfrm>
            <a:off x="446482" y="1513530"/>
            <a:ext cx="9026291" cy="4351338"/>
          </a:xfrm>
          <a:prstGeom prst="rect">
            <a:avLst/>
          </a:prstGeom>
          <a:noFill/>
          <a:ln>
            <a:noFill/>
          </a:ln>
        </p:spPr>
        <p:txBody>
          <a:bodyPr spcFirstLastPara="1" wrap="square" lIns="91425" tIns="45700" rIns="91425" bIns="45700" anchor="t" anchorCtr="0">
            <a:normAutofit/>
          </a:bodyPr>
          <a:lstStyle>
            <a:lvl1pPr marL="457200" lvl="0" indent="-360680" algn="l">
              <a:lnSpc>
                <a:spcPct val="90000"/>
              </a:lnSpc>
              <a:spcBef>
                <a:spcPts val="1000"/>
              </a:spcBef>
              <a:spcAft>
                <a:spcPts val="0"/>
              </a:spcAft>
              <a:buClr>
                <a:srgbClr val="D5B8EA"/>
              </a:buClr>
              <a:buSzPts val="2080"/>
              <a:buFont typeface="Noto Sans Symbols"/>
              <a:buChar char="●"/>
              <a:defRPr sz="2600">
                <a:latin typeface="Arial"/>
                <a:ea typeface="Arial"/>
                <a:cs typeface="Arial"/>
                <a:sym typeface="Arial"/>
              </a:defRPr>
            </a:lvl1pPr>
            <a:lvl2pPr marL="914400" lvl="1" indent="-393700" algn="l">
              <a:lnSpc>
                <a:spcPct val="90000"/>
              </a:lnSpc>
              <a:spcBef>
                <a:spcPts val="500"/>
              </a:spcBef>
              <a:spcAft>
                <a:spcPts val="0"/>
              </a:spcAft>
              <a:buClr>
                <a:schemeClr val="dk1"/>
              </a:buClr>
              <a:buSzPts val="2600"/>
              <a:buFont typeface="Noto Sans Symbols"/>
              <a:buChar char="❖"/>
              <a:defRPr sz="2600">
                <a:latin typeface="Arial"/>
                <a:ea typeface="Arial"/>
                <a:cs typeface="Arial"/>
                <a:sym typeface="Arial"/>
              </a:defRPr>
            </a:lvl2pPr>
            <a:lvl3pPr marL="1371600" lvl="2" indent="-393700" algn="l">
              <a:lnSpc>
                <a:spcPct val="90000"/>
              </a:lnSpc>
              <a:spcBef>
                <a:spcPts val="500"/>
              </a:spcBef>
              <a:spcAft>
                <a:spcPts val="0"/>
              </a:spcAft>
              <a:buClr>
                <a:schemeClr val="dk1"/>
              </a:buClr>
              <a:buSzPts val="2600"/>
              <a:buChar char="•"/>
              <a:defRPr sz="2600">
                <a:latin typeface="Arial"/>
                <a:ea typeface="Arial"/>
                <a:cs typeface="Arial"/>
                <a:sym typeface="Arial"/>
              </a:defRPr>
            </a:lvl3pPr>
            <a:lvl4pPr marL="1828800" lvl="3" indent="-393700" algn="l">
              <a:lnSpc>
                <a:spcPct val="90000"/>
              </a:lnSpc>
              <a:spcBef>
                <a:spcPts val="500"/>
              </a:spcBef>
              <a:spcAft>
                <a:spcPts val="0"/>
              </a:spcAft>
              <a:buClr>
                <a:schemeClr val="dk1"/>
              </a:buClr>
              <a:buSzPts val="2600"/>
              <a:buChar char="•"/>
              <a:defRPr sz="2600">
                <a:latin typeface="Arial"/>
                <a:ea typeface="Arial"/>
                <a:cs typeface="Arial"/>
                <a:sym typeface="Arial"/>
              </a:defRPr>
            </a:lvl4pPr>
            <a:lvl5pPr marL="2286000" lvl="4" indent="-228600" algn="l">
              <a:lnSpc>
                <a:spcPct val="90000"/>
              </a:lnSpc>
              <a:spcBef>
                <a:spcPts val="500"/>
              </a:spcBef>
              <a:spcAft>
                <a:spcPts val="0"/>
              </a:spcAft>
              <a:buClr>
                <a:srgbClr val="D5B8EA"/>
              </a:buClr>
              <a:buSzPts val="2600"/>
              <a:buNone/>
              <a:defRPr sz="2600">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본문_bg">
  <p:cSld name="본문_bg">
    <p:spTree>
      <p:nvGrpSpPr>
        <p:cNvPr id="1" name="Shape 52"/>
        <p:cNvGrpSpPr/>
        <p:nvPr/>
      </p:nvGrpSpPr>
      <p:grpSpPr>
        <a:xfrm>
          <a:off x="0" y="0"/>
          <a:ext cx="0" cy="0"/>
          <a:chOff x="0" y="0"/>
          <a:chExt cx="0" cy="0"/>
        </a:xfrm>
      </p:grpSpPr>
      <p:pic>
        <p:nvPicPr>
          <p:cNvPr id="53" name="Google Shape;53;p54"/>
          <p:cNvPicPr preferRelativeResize="0"/>
          <p:nvPr/>
        </p:nvPicPr>
        <p:blipFill rotWithShape="1">
          <a:blip r:embed="rId2">
            <a:alphaModFix/>
          </a:blip>
          <a:srcRect l="27344" b="12243"/>
          <a:stretch/>
        </p:blipFill>
        <p:spPr>
          <a:xfrm rot="10800000">
            <a:off x="4623241" y="827432"/>
            <a:ext cx="7561807" cy="6074667"/>
          </a:xfrm>
          <a:prstGeom prst="rect">
            <a:avLst/>
          </a:prstGeom>
          <a:noFill/>
          <a:ln>
            <a:noFill/>
          </a:ln>
        </p:spPr>
      </p:pic>
      <p:sp>
        <p:nvSpPr>
          <p:cNvPr id="54" name="Google Shape;54;p54"/>
          <p:cNvSpPr/>
          <p:nvPr/>
        </p:nvSpPr>
        <p:spPr>
          <a:xfrm>
            <a:off x="0" y="766472"/>
            <a:ext cx="10833768" cy="6095103"/>
          </a:xfrm>
          <a:custGeom>
            <a:avLst/>
            <a:gdLst/>
            <a:ahLst/>
            <a:cxnLst/>
            <a:rect l="l" t="t" r="r" b="b"/>
            <a:pathLst>
              <a:path w="10833768" h="6095103" extrusionOk="0">
                <a:moveTo>
                  <a:pt x="0" y="60960"/>
                </a:moveTo>
                <a:lnTo>
                  <a:pt x="10833768" y="0"/>
                </a:lnTo>
                <a:lnTo>
                  <a:pt x="7806088" y="6095103"/>
                </a:lnTo>
                <a:lnTo>
                  <a:pt x="0" y="6084943"/>
                </a:lnTo>
                <a:lnTo>
                  <a:pt x="0" y="6096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55" name="Google Shape;55;p54"/>
          <p:cNvSpPr/>
          <p:nvPr/>
        </p:nvSpPr>
        <p:spPr>
          <a:xfrm>
            <a:off x="0" y="-13063"/>
            <a:ext cx="12192000" cy="842580"/>
          </a:xfrm>
          <a:prstGeom prst="rect">
            <a:avLst/>
          </a:prstGeom>
          <a:solidFill>
            <a:srgbClr val="282C37">
              <a:alpha val="7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56" name="Google Shape;56;p54"/>
          <p:cNvSpPr/>
          <p:nvPr/>
        </p:nvSpPr>
        <p:spPr>
          <a:xfrm>
            <a:off x="4386807" y="827432"/>
            <a:ext cx="6987820" cy="6023983"/>
          </a:xfrm>
          <a:prstGeom prst="triangle">
            <a:avLst>
              <a:gd name="adj" fmla="val 50000"/>
            </a:avLst>
          </a:prstGeom>
          <a:solidFill>
            <a:srgbClr val="FFFF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57" name="Google Shape;57;p54"/>
          <p:cNvSpPr/>
          <p:nvPr/>
        </p:nvSpPr>
        <p:spPr>
          <a:xfrm>
            <a:off x="208679" y="253332"/>
            <a:ext cx="6111356" cy="842580"/>
          </a:xfrm>
          <a:prstGeom prst="rect">
            <a:avLst/>
          </a:prstGeom>
          <a:solidFill>
            <a:srgbClr val="404040">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58" name="Google Shape;58;p54"/>
          <p:cNvSpPr/>
          <p:nvPr/>
        </p:nvSpPr>
        <p:spPr>
          <a:xfrm>
            <a:off x="134381" y="178308"/>
            <a:ext cx="6111356" cy="842580"/>
          </a:xfrm>
          <a:prstGeom prst="rect">
            <a:avLst/>
          </a:prstGeom>
          <a:gradFill>
            <a:gsLst>
              <a:gs pos="0">
                <a:srgbClr val="CFE6ED"/>
              </a:gs>
              <a:gs pos="100000">
                <a:srgbClr val="DDEEF3"/>
              </a:gs>
            </a:gsLst>
            <a:lin ang="18900000" scaled="0"/>
          </a:gradFill>
          <a:ln w="9525" cap="flat" cmpd="sng">
            <a:solidFill>
              <a:srgbClr val="1F386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59" name="Google Shape;59;p54"/>
          <p:cNvSpPr txBox="1">
            <a:spLocks noGrp="1"/>
          </p:cNvSpPr>
          <p:nvPr>
            <p:ph type="title"/>
          </p:nvPr>
        </p:nvSpPr>
        <p:spPr>
          <a:xfrm>
            <a:off x="213357" y="268894"/>
            <a:ext cx="761747" cy="701731"/>
          </a:xfrm>
          <a:prstGeom prst="rect">
            <a:avLst/>
          </a:prstGeom>
          <a:noFill/>
          <a:ln>
            <a:noFill/>
          </a:ln>
        </p:spPr>
        <p:txBody>
          <a:bodyPr spcFirstLastPara="1" wrap="square" lIns="91425" tIns="45700" rIns="91425" bIns="45700" anchor="ctr" anchorCtr="0">
            <a:spAutoFit/>
          </a:bodyPr>
          <a:lstStyle>
            <a:lvl1pPr lvl="0" algn="l">
              <a:lnSpc>
                <a:spcPct val="90000"/>
              </a:lnSpc>
              <a:spcBef>
                <a:spcPts val="0"/>
              </a:spcBef>
              <a:spcAft>
                <a:spcPts val="0"/>
              </a:spcAft>
              <a:buClr>
                <a:srgbClr val="3C1E06"/>
              </a:buClr>
              <a:buSzPts val="3700"/>
              <a:buFont typeface="Arial"/>
              <a:buNone/>
              <a:defRPr sz="3700" b="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절제목_간지" type="titleOnly">
  <p:cSld name="TITLE_ONLY">
    <p:spTree>
      <p:nvGrpSpPr>
        <p:cNvPr id="1" name="Shape 60"/>
        <p:cNvGrpSpPr/>
        <p:nvPr/>
      </p:nvGrpSpPr>
      <p:grpSpPr>
        <a:xfrm>
          <a:off x="0" y="0"/>
          <a:ext cx="0" cy="0"/>
          <a:chOff x="0" y="0"/>
          <a:chExt cx="0" cy="0"/>
        </a:xfrm>
      </p:grpSpPr>
      <p:sp>
        <p:nvSpPr>
          <p:cNvPr id="61" name="Google Shape;61;p55"/>
          <p:cNvSpPr/>
          <p:nvPr/>
        </p:nvSpPr>
        <p:spPr>
          <a:xfrm rot="10800000">
            <a:off x="7666723" y="132125"/>
            <a:ext cx="4394137" cy="3651766"/>
          </a:xfrm>
          <a:custGeom>
            <a:avLst/>
            <a:gdLst/>
            <a:ahLst/>
            <a:cxnLst/>
            <a:rect l="l" t="t" r="r" b="b"/>
            <a:pathLst>
              <a:path w="6067033" h="5042033" extrusionOk="0">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sp>
        <p:nvSpPr>
          <p:cNvPr id="62" name="Google Shape;62;p55"/>
          <p:cNvSpPr/>
          <p:nvPr/>
        </p:nvSpPr>
        <p:spPr>
          <a:xfrm>
            <a:off x="556097" y="1613463"/>
            <a:ext cx="11079805" cy="4105072"/>
          </a:xfrm>
          <a:prstGeom prst="roundRect">
            <a:avLst>
              <a:gd name="adj" fmla="val 16667"/>
            </a:avLst>
          </a:prstGeom>
          <a:solidFill>
            <a:schemeClr val="lt1">
              <a:alpha val="49803"/>
            </a:schemeClr>
          </a:solidFill>
          <a:ln w="12700" cap="flat" cmpd="sng">
            <a:solidFill>
              <a:schemeClr val="dk1"/>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pic>
        <p:nvPicPr>
          <p:cNvPr id="63" name="Google Shape;63;p55"/>
          <p:cNvPicPr preferRelativeResize="0"/>
          <p:nvPr/>
        </p:nvPicPr>
        <p:blipFill rotWithShape="1">
          <a:blip r:embed="rId2">
            <a:alphaModFix/>
          </a:blip>
          <a:srcRect l="27344" b="12243"/>
          <a:stretch/>
        </p:blipFill>
        <p:spPr>
          <a:xfrm rot="10800000">
            <a:off x="3575174" y="-645"/>
            <a:ext cx="8616826" cy="6858002"/>
          </a:xfrm>
          <a:prstGeom prst="rect">
            <a:avLst/>
          </a:prstGeom>
          <a:noFill/>
          <a:ln>
            <a:noFill/>
          </a:ln>
        </p:spPr>
      </p:pic>
      <p:pic>
        <p:nvPicPr>
          <p:cNvPr id="64" name="Google Shape;64;p55"/>
          <p:cNvPicPr preferRelativeResize="0"/>
          <p:nvPr/>
        </p:nvPicPr>
        <p:blipFill rotWithShape="1">
          <a:blip r:embed="rId3">
            <a:alphaModFix/>
          </a:blip>
          <a:srcRect/>
          <a:stretch/>
        </p:blipFill>
        <p:spPr>
          <a:xfrm rot="-494469">
            <a:off x="7071037" y="2495151"/>
            <a:ext cx="7004124" cy="5805700"/>
          </a:xfrm>
          <a:prstGeom prst="rect">
            <a:avLst/>
          </a:prstGeom>
          <a:noFill/>
          <a:ln>
            <a:noFill/>
          </a:ln>
        </p:spPr>
      </p:pic>
      <p:sp>
        <p:nvSpPr>
          <p:cNvPr id="65" name="Google Shape;65;p55"/>
          <p:cNvSpPr txBox="1">
            <a:spLocks noGrp="1"/>
          </p:cNvSpPr>
          <p:nvPr>
            <p:ph type="title"/>
          </p:nvPr>
        </p:nvSpPr>
        <p:spPr>
          <a:xfrm>
            <a:off x="1120302" y="3221244"/>
            <a:ext cx="10515600" cy="1338828"/>
          </a:xfrm>
          <a:prstGeom prst="rect">
            <a:avLst/>
          </a:prstGeom>
          <a:noFill/>
          <a:ln>
            <a:noFill/>
          </a:ln>
        </p:spPr>
        <p:txBody>
          <a:bodyPr spcFirstLastPara="1" wrap="square" lIns="91425" tIns="45700" rIns="91425" bIns="45700" anchor="ctr" anchorCtr="0">
            <a:spAutoFit/>
          </a:bodyPr>
          <a:lstStyle>
            <a:lvl1pPr lvl="0" algn="l">
              <a:lnSpc>
                <a:spcPct val="90000"/>
              </a:lnSpc>
              <a:spcBef>
                <a:spcPts val="0"/>
              </a:spcBef>
              <a:spcAft>
                <a:spcPts val="0"/>
              </a:spcAft>
              <a:buClr>
                <a:srgbClr val="222A35"/>
              </a:buClr>
              <a:buSzPts val="9000"/>
              <a:buFont typeface="Arial"/>
              <a:buNone/>
              <a:defRPr sz="9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다음시간안내">
  <p:cSld name="다음시간안내">
    <p:spTree>
      <p:nvGrpSpPr>
        <p:cNvPr id="1" name="Shape 66"/>
        <p:cNvGrpSpPr/>
        <p:nvPr/>
      </p:nvGrpSpPr>
      <p:grpSpPr>
        <a:xfrm>
          <a:off x="0" y="0"/>
          <a:ext cx="0" cy="0"/>
          <a:chOff x="0" y="0"/>
          <a:chExt cx="0" cy="0"/>
        </a:xfrm>
      </p:grpSpPr>
      <p:sp>
        <p:nvSpPr>
          <p:cNvPr id="67" name="Google Shape;67;p56"/>
          <p:cNvSpPr/>
          <p:nvPr/>
        </p:nvSpPr>
        <p:spPr>
          <a:xfrm>
            <a:off x="-1" y="-2945"/>
            <a:ext cx="8942227" cy="6879996"/>
          </a:xfrm>
          <a:custGeom>
            <a:avLst/>
            <a:gdLst/>
            <a:ahLst/>
            <a:cxnLst/>
            <a:rect l="l" t="t" r="r" b="b"/>
            <a:pathLst>
              <a:path w="8896350" h="6844840" extrusionOk="0">
                <a:moveTo>
                  <a:pt x="0" y="0"/>
                </a:moveTo>
                <a:lnTo>
                  <a:pt x="8896350" y="0"/>
                </a:lnTo>
                <a:lnTo>
                  <a:pt x="5486400" y="6835315"/>
                </a:lnTo>
                <a:lnTo>
                  <a:pt x="0" y="6844840"/>
                </a:lnTo>
                <a:lnTo>
                  <a:pt x="0" y="0"/>
                </a:lnTo>
                <a:close/>
              </a:path>
            </a:pathLst>
          </a:custGeom>
          <a:solidFill>
            <a:srgbClr val="E7ECF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pic>
        <p:nvPicPr>
          <p:cNvPr id="68" name="Google Shape;68;p56"/>
          <p:cNvPicPr preferRelativeResize="0"/>
          <p:nvPr/>
        </p:nvPicPr>
        <p:blipFill rotWithShape="1">
          <a:blip r:embed="rId2">
            <a:alphaModFix/>
          </a:blip>
          <a:srcRect b="37766"/>
          <a:stretch/>
        </p:blipFill>
        <p:spPr>
          <a:xfrm>
            <a:off x="9524" y="-1849374"/>
            <a:ext cx="7004124" cy="3613135"/>
          </a:xfrm>
          <a:prstGeom prst="rect">
            <a:avLst/>
          </a:prstGeom>
          <a:noFill/>
          <a:ln>
            <a:noFill/>
          </a:ln>
        </p:spPr>
      </p:pic>
      <p:sp>
        <p:nvSpPr>
          <p:cNvPr id="69" name="Google Shape;69;p56"/>
          <p:cNvSpPr/>
          <p:nvPr/>
        </p:nvSpPr>
        <p:spPr>
          <a:xfrm>
            <a:off x="0" y="-13063"/>
            <a:ext cx="12192000" cy="1784842"/>
          </a:xfrm>
          <a:prstGeom prst="rect">
            <a:avLst/>
          </a:prstGeom>
          <a:solidFill>
            <a:srgbClr val="1F3864">
              <a:alpha val="4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Malgun Gothic"/>
              <a:ea typeface="Malgun Gothic"/>
              <a:cs typeface="Malgun Gothic"/>
              <a:sym typeface="Malgun Gothic"/>
            </a:endParaRPr>
          </a:p>
        </p:txBody>
      </p:sp>
      <p:grpSp>
        <p:nvGrpSpPr>
          <p:cNvPr id="70" name="Google Shape;70;p56"/>
          <p:cNvGrpSpPr/>
          <p:nvPr/>
        </p:nvGrpSpPr>
        <p:grpSpPr>
          <a:xfrm>
            <a:off x="857294" y="2370244"/>
            <a:ext cx="4756327" cy="2536467"/>
            <a:chOff x="857294" y="2370244"/>
            <a:chExt cx="4756327" cy="2536467"/>
          </a:xfrm>
        </p:grpSpPr>
        <p:cxnSp>
          <p:nvCxnSpPr>
            <p:cNvPr id="71" name="Google Shape;71;p56"/>
            <p:cNvCxnSpPr/>
            <p:nvPr/>
          </p:nvCxnSpPr>
          <p:spPr>
            <a:xfrm>
              <a:off x="857294" y="4906711"/>
              <a:ext cx="4756327" cy="0"/>
            </a:xfrm>
            <a:prstGeom prst="straightConnector1">
              <a:avLst/>
            </a:prstGeom>
            <a:noFill/>
            <a:ln w="9525" cap="flat" cmpd="sng">
              <a:solidFill>
                <a:srgbClr val="2F5496"/>
              </a:solidFill>
              <a:prstDash val="dash"/>
              <a:miter lim="800000"/>
              <a:headEnd type="none" w="sm" len="sm"/>
              <a:tailEnd type="none" w="sm" len="sm"/>
            </a:ln>
          </p:spPr>
        </p:cxnSp>
        <p:cxnSp>
          <p:nvCxnSpPr>
            <p:cNvPr id="72" name="Google Shape;72;p56"/>
            <p:cNvCxnSpPr/>
            <p:nvPr/>
          </p:nvCxnSpPr>
          <p:spPr>
            <a:xfrm>
              <a:off x="857294" y="2370244"/>
              <a:ext cx="4756327" cy="0"/>
            </a:xfrm>
            <a:prstGeom prst="straightConnector1">
              <a:avLst/>
            </a:prstGeom>
            <a:noFill/>
            <a:ln w="9525" cap="flat" cmpd="sng">
              <a:solidFill>
                <a:srgbClr val="2F5496"/>
              </a:solidFill>
              <a:prstDash val="dash"/>
              <a:miter lim="800000"/>
              <a:headEnd type="none" w="sm" len="sm"/>
              <a:tailEnd type="none" w="sm" len="sm"/>
            </a:ln>
          </p:spPr>
        </p:cxnSp>
      </p:grpSp>
      <p:sp>
        <p:nvSpPr>
          <p:cNvPr id="73" name="Google Shape;73;p56"/>
          <p:cNvSpPr txBox="1">
            <a:spLocks noGrp="1"/>
          </p:cNvSpPr>
          <p:nvPr>
            <p:ph type="title"/>
          </p:nvPr>
        </p:nvSpPr>
        <p:spPr>
          <a:xfrm>
            <a:off x="857294" y="2439211"/>
            <a:ext cx="5186199" cy="2554545"/>
          </a:xfrm>
          <a:prstGeom prst="rect">
            <a:avLst/>
          </a:prstGeom>
          <a:noFill/>
          <a:ln>
            <a:noFill/>
          </a:ln>
        </p:spPr>
        <p:txBody>
          <a:bodyPr spcFirstLastPara="1" wrap="square" lIns="91425" tIns="45700" rIns="91425" bIns="45700" anchor="ctr" anchorCtr="0">
            <a:spAutoFit/>
          </a:bodyPr>
          <a:lstStyle>
            <a:lvl1pPr lvl="0" algn="l">
              <a:lnSpc>
                <a:spcPct val="100000"/>
              </a:lnSpc>
              <a:spcBef>
                <a:spcPts val="0"/>
              </a:spcBef>
              <a:spcAft>
                <a:spcPts val="0"/>
              </a:spcAft>
              <a:buClr>
                <a:srgbClr val="222A35"/>
              </a:buClr>
              <a:buSzPts val="8000"/>
              <a:buFont typeface="Arial"/>
              <a:buNone/>
              <a:defRPr sz="8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1960"/>
          </a:srgbClr>
        </a:solidFill>
        <a:effectLst/>
      </p:bgPr>
    </p:bg>
    <p:spTree>
      <p:nvGrpSpPr>
        <p:cNvPr id="1" name="Shape 9"/>
        <p:cNvGrpSpPr/>
        <p:nvPr/>
      </p:nvGrpSpPr>
      <p:grpSpPr>
        <a:xfrm>
          <a:off x="0" y="0"/>
          <a:ext cx="0" cy="0"/>
          <a:chOff x="0" y="0"/>
          <a:chExt cx="0" cy="0"/>
        </a:xfrm>
      </p:grpSpPr>
      <p:sp>
        <p:nvSpPr>
          <p:cNvPr id="10" name="Google Shape;10;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Malgun Gothic"/>
              <a:buNone/>
              <a:defRPr sz="4400" b="0" i="0" u="none" strike="noStrike" cap="non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Malgun Gothic"/>
                <a:ea typeface="Malgun Gothic"/>
                <a:cs typeface="Malgun Gothic"/>
                <a:sym typeface="Malgun Gothic"/>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Malgun Gothic"/>
                <a:ea typeface="Malgun Gothic"/>
                <a:cs typeface="Malgun Gothic"/>
                <a:sym typeface="Malgun Gothic"/>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Malgun Gothic"/>
                <a:ea typeface="Malgun Gothic"/>
                <a:cs typeface="Malgun Gothic"/>
                <a:sym typeface="Malgun Gothic"/>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algun Gothic"/>
                <a:ea typeface="Malgun Gothic"/>
                <a:cs typeface="Malgun Gothic"/>
                <a:sym typeface="Malgun Gothic"/>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algun Gothic"/>
                <a:ea typeface="Malgun Gothic"/>
                <a:cs typeface="Malgun Gothic"/>
                <a:sym typeface="Malgun Gothic"/>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algun Gothic"/>
                <a:ea typeface="Malgun Gothic"/>
                <a:cs typeface="Malgun Gothic"/>
                <a:sym typeface="Malgun Gothic"/>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algun Gothic"/>
                <a:ea typeface="Malgun Gothic"/>
                <a:cs typeface="Malgun Gothic"/>
                <a:sym typeface="Malgun Gothic"/>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algun Gothic"/>
                <a:ea typeface="Malgun Gothic"/>
                <a:cs typeface="Malgun Gothic"/>
                <a:sym typeface="Malgun Gothic"/>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Malgun Gothic"/>
                <a:ea typeface="Malgun Gothic"/>
                <a:cs typeface="Malgun Gothic"/>
                <a:sym typeface="Malgun Gothic"/>
              </a:defRPr>
            </a:lvl9pPr>
          </a:lstStyle>
          <a:p>
            <a:endParaRPr/>
          </a:p>
        </p:txBody>
      </p:sp>
      <p:sp>
        <p:nvSpPr>
          <p:cNvPr id="12" name="Google Shape;12;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Malgun Gothic"/>
                <a:ea typeface="Malgun Gothic"/>
                <a:cs typeface="Malgun Gothic"/>
                <a:sym typeface="Malgun Gothic"/>
              </a:defRPr>
            </a:lvl1pPr>
            <a:lvl2pPr marR="0" lvl="1"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2pPr>
            <a:lvl3pPr marR="0" lvl="2"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3pPr>
            <a:lvl4pPr marR="0" lvl="3"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4pPr>
            <a:lvl5pPr marR="0" lvl="4"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5pPr>
            <a:lvl6pPr marR="0" lvl="5"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6pPr>
            <a:lvl7pPr marR="0" lvl="6"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7pPr>
            <a:lvl8pPr marR="0" lvl="7"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8pPr>
            <a:lvl9pPr marR="0" lvl="8"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9pPr>
          </a:lstStyle>
          <a:p>
            <a:endParaRPr/>
          </a:p>
        </p:txBody>
      </p:sp>
      <p:sp>
        <p:nvSpPr>
          <p:cNvPr id="13" name="Google Shape;13;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Malgun Gothic"/>
                <a:ea typeface="Malgun Gothic"/>
                <a:cs typeface="Malgun Gothic"/>
                <a:sym typeface="Malgun Gothic"/>
              </a:defRPr>
            </a:lvl1pPr>
            <a:lvl2pPr marR="0" lvl="1"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2pPr>
            <a:lvl3pPr marR="0" lvl="2"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3pPr>
            <a:lvl4pPr marR="0" lvl="3"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4pPr>
            <a:lvl5pPr marR="0" lvl="4"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5pPr>
            <a:lvl6pPr marR="0" lvl="5"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6pPr>
            <a:lvl7pPr marR="0" lvl="6"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7pPr>
            <a:lvl8pPr marR="0" lvl="7"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8pPr>
            <a:lvl9pPr marR="0" lvl="8" algn="l" rtl="0">
              <a:spcBef>
                <a:spcPts val="0"/>
              </a:spcBef>
              <a:spcAft>
                <a:spcPts val="0"/>
              </a:spcAft>
              <a:buSzPts val="1400"/>
              <a:buNone/>
              <a:defRPr sz="1800" b="0" i="0" u="none" strike="noStrike" cap="none">
                <a:solidFill>
                  <a:schemeClr val="dk1"/>
                </a:solidFill>
                <a:latin typeface="Malgun Gothic"/>
                <a:ea typeface="Malgun Gothic"/>
                <a:cs typeface="Malgun Gothic"/>
                <a:sym typeface="Malgun Gothic"/>
              </a:defRPr>
            </a:lvl9pPr>
          </a:lstStyle>
          <a:p>
            <a:endParaRPr/>
          </a:p>
        </p:txBody>
      </p:sp>
      <p:sp>
        <p:nvSpPr>
          <p:cNvPr id="14" name="Google Shape;14;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Malgun Gothic"/>
                <a:ea typeface="Malgun Gothic"/>
                <a:cs typeface="Malgun Gothic"/>
                <a:sym typeface="Malgun Gothic"/>
              </a:defRPr>
            </a:lvl1pPr>
            <a:lvl2pPr marL="0" marR="0" lvl="1" indent="0" algn="r" rtl="0">
              <a:spcBef>
                <a:spcPts val="0"/>
              </a:spcBef>
              <a:buNone/>
              <a:defRPr sz="1200" b="0" i="0" u="none" strike="noStrike" cap="none">
                <a:solidFill>
                  <a:srgbClr val="888888"/>
                </a:solidFill>
                <a:latin typeface="Malgun Gothic"/>
                <a:ea typeface="Malgun Gothic"/>
                <a:cs typeface="Malgun Gothic"/>
                <a:sym typeface="Malgun Gothic"/>
              </a:defRPr>
            </a:lvl2pPr>
            <a:lvl3pPr marL="0" marR="0" lvl="2" indent="0" algn="r" rtl="0">
              <a:spcBef>
                <a:spcPts val="0"/>
              </a:spcBef>
              <a:buNone/>
              <a:defRPr sz="1200" b="0" i="0" u="none" strike="noStrike" cap="none">
                <a:solidFill>
                  <a:srgbClr val="888888"/>
                </a:solidFill>
                <a:latin typeface="Malgun Gothic"/>
                <a:ea typeface="Malgun Gothic"/>
                <a:cs typeface="Malgun Gothic"/>
                <a:sym typeface="Malgun Gothic"/>
              </a:defRPr>
            </a:lvl3pPr>
            <a:lvl4pPr marL="0" marR="0" lvl="3" indent="0" algn="r" rtl="0">
              <a:spcBef>
                <a:spcPts val="0"/>
              </a:spcBef>
              <a:buNone/>
              <a:defRPr sz="1200" b="0" i="0" u="none" strike="noStrike" cap="none">
                <a:solidFill>
                  <a:srgbClr val="888888"/>
                </a:solidFill>
                <a:latin typeface="Malgun Gothic"/>
                <a:ea typeface="Malgun Gothic"/>
                <a:cs typeface="Malgun Gothic"/>
                <a:sym typeface="Malgun Gothic"/>
              </a:defRPr>
            </a:lvl4pPr>
            <a:lvl5pPr marL="0" marR="0" lvl="4" indent="0" algn="r" rtl="0">
              <a:spcBef>
                <a:spcPts val="0"/>
              </a:spcBef>
              <a:buNone/>
              <a:defRPr sz="1200" b="0" i="0" u="none" strike="noStrike" cap="none">
                <a:solidFill>
                  <a:srgbClr val="888888"/>
                </a:solidFill>
                <a:latin typeface="Malgun Gothic"/>
                <a:ea typeface="Malgun Gothic"/>
                <a:cs typeface="Malgun Gothic"/>
                <a:sym typeface="Malgun Gothic"/>
              </a:defRPr>
            </a:lvl5pPr>
            <a:lvl6pPr marL="0" marR="0" lvl="5" indent="0" algn="r" rtl="0">
              <a:spcBef>
                <a:spcPts val="0"/>
              </a:spcBef>
              <a:buNone/>
              <a:defRPr sz="1200" b="0" i="0" u="none" strike="noStrike" cap="none">
                <a:solidFill>
                  <a:srgbClr val="888888"/>
                </a:solidFill>
                <a:latin typeface="Malgun Gothic"/>
                <a:ea typeface="Malgun Gothic"/>
                <a:cs typeface="Malgun Gothic"/>
                <a:sym typeface="Malgun Gothic"/>
              </a:defRPr>
            </a:lvl6pPr>
            <a:lvl7pPr marL="0" marR="0" lvl="6" indent="0" algn="r" rtl="0">
              <a:spcBef>
                <a:spcPts val="0"/>
              </a:spcBef>
              <a:buNone/>
              <a:defRPr sz="1200" b="0" i="0" u="none" strike="noStrike" cap="none">
                <a:solidFill>
                  <a:srgbClr val="888888"/>
                </a:solidFill>
                <a:latin typeface="Malgun Gothic"/>
                <a:ea typeface="Malgun Gothic"/>
                <a:cs typeface="Malgun Gothic"/>
                <a:sym typeface="Malgun Gothic"/>
              </a:defRPr>
            </a:lvl7pPr>
            <a:lvl8pPr marL="0" marR="0" lvl="7" indent="0" algn="r" rtl="0">
              <a:spcBef>
                <a:spcPts val="0"/>
              </a:spcBef>
              <a:buNone/>
              <a:defRPr sz="1200" b="0" i="0" u="none" strike="noStrike" cap="none">
                <a:solidFill>
                  <a:srgbClr val="888888"/>
                </a:solidFill>
                <a:latin typeface="Malgun Gothic"/>
                <a:ea typeface="Malgun Gothic"/>
                <a:cs typeface="Malgun Gothic"/>
                <a:sym typeface="Malgun Gothic"/>
              </a:defRPr>
            </a:lvl8pPr>
            <a:lvl9pPr marL="0" marR="0" lvl="8" indent="0" algn="r" rtl="0">
              <a:spcBef>
                <a:spcPts val="0"/>
              </a:spcBef>
              <a:buNone/>
              <a:defRPr sz="1200" b="0" i="0" u="none" strike="noStrike" cap="none">
                <a:solidFill>
                  <a:srgbClr val="888888"/>
                </a:solidFill>
                <a:latin typeface="Malgun Gothic"/>
                <a:ea typeface="Malgun Gothic"/>
                <a:cs typeface="Malgun Gothic"/>
                <a:sym typeface="Malgun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hyperlink" Target="http://ggpi.org/metod/kaf_d_ph/komp_model/kom-mod.html" TargetMode="External"/><Relationship Id="rId2" Type="http://schemas.openxmlformats.org/officeDocument/2006/relationships/notesSlide" Target="../notesSlides/notesSlide43.xml"/><Relationship Id="rId1" Type="http://schemas.openxmlformats.org/officeDocument/2006/relationships/slideLayout" Target="../slideLayouts/slideLayout3.xml"/><Relationship Id="rId6" Type="http://schemas.openxmlformats.org/officeDocument/2006/relationships/hyperlink" Target="https://ipk.spektr.ru/construct_services/3d-modelirovanie/poverkhnostnoe-3d-modelirovanie" TargetMode="External"/><Relationship Id="rId5" Type="http://schemas.openxmlformats.org/officeDocument/2006/relationships/hyperlink" Target="https://3dtoday.ru/questions/karkasnaya-pechat-modelirovanie" TargetMode="External"/><Relationship Id="rId4" Type="http://schemas.openxmlformats.org/officeDocument/2006/relationships/hyperlink" Target="https://sapr-soft.ru/stati/3D-modelirovanie-i-proektirovanie-avtomobilej"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s.econf.rae.ru/pdf/2012/05/1209.pdf" TargetMode="External"/><Relationship Id="rId2" Type="http://schemas.openxmlformats.org/officeDocument/2006/relationships/notesSlide" Target="../notesSlides/notesSlide44.xml"/><Relationship Id="rId1" Type="http://schemas.openxmlformats.org/officeDocument/2006/relationships/slideLayout" Target="../slideLayouts/slideLayout3.xml"/><Relationship Id="rId4" Type="http://schemas.openxmlformats.org/officeDocument/2006/relationships/hyperlink" Target="http://www.mai.ru/science/trudy" TargetMode="Externa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hyperlink" Target="mailto:ateshabaev1958@gmail.com" TargetMode="External"/><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
          <p:cNvSpPr txBox="1">
            <a:spLocks noGrp="1"/>
          </p:cNvSpPr>
          <p:nvPr>
            <p:ph type="ctrTitle"/>
          </p:nvPr>
        </p:nvSpPr>
        <p:spPr>
          <a:xfrm>
            <a:off x="1112105" y="2838723"/>
            <a:ext cx="7830727" cy="2031325"/>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002060"/>
              </a:buClr>
              <a:buSzPts val="3200"/>
              <a:buFont typeface="Arial"/>
              <a:buNone/>
            </a:pPr>
            <a:r>
              <a:rPr lang="en-US" sz="3200" b="1">
                <a:solidFill>
                  <a:srgbClr val="002060"/>
                </a:solidFill>
                <a:latin typeface="Arial"/>
                <a:ea typeface="Arial"/>
                <a:cs typeface="Arial"/>
                <a:sym typeface="Arial"/>
              </a:rPr>
              <a:t>Theoretical foundations of computer    modeling</a:t>
            </a:r>
            <a:br>
              <a:rPr lang="en-US" sz="3200" b="1">
                <a:solidFill>
                  <a:srgbClr val="002060"/>
                </a:solidFill>
                <a:latin typeface="Arial"/>
                <a:ea typeface="Arial"/>
                <a:cs typeface="Arial"/>
                <a:sym typeface="Arial"/>
              </a:rPr>
            </a:br>
            <a:r>
              <a:rPr lang="en-US" sz="1200" b="1">
                <a:solidFill>
                  <a:srgbClr val="002060"/>
                </a:solidFill>
                <a:latin typeface="Arial"/>
                <a:ea typeface="Arial"/>
                <a:cs typeface="Arial"/>
                <a:sym typeface="Arial"/>
              </a:rPr>
              <a:t/>
            </a:r>
            <a:br>
              <a:rPr lang="en-US" sz="1200" b="1">
                <a:solidFill>
                  <a:srgbClr val="002060"/>
                </a:solidFill>
                <a:latin typeface="Arial"/>
                <a:ea typeface="Arial"/>
                <a:cs typeface="Arial"/>
                <a:sym typeface="Arial"/>
              </a:rPr>
            </a:br>
            <a:r>
              <a:rPr lang="en-US" sz="3200" b="1">
                <a:solidFill>
                  <a:srgbClr val="525252"/>
                </a:solidFill>
                <a:latin typeface="Arial"/>
                <a:ea typeface="Arial"/>
                <a:cs typeface="Arial"/>
                <a:sym typeface="Arial"/>
              </a:rPr>
              <a:t>Kompyuter modellashtirishning nazariy asoslari</a:t>
            </a:r>
            <a:endParaRPr sz="3200" b="1">
              <a:solidFill>
                <a:srgbClr val="525252"/>
              </a:solidFill>
              <a:latin typeface="Arial"/>
              <a:ea typeface="Arial"/>
              <a:cs typeface="Arial"/>
              <a:sym typeface="Arial"/>
            </a:endParaRPr>
          </a:p>
        </p:txBody>
      </p:sp>
      <p:sp>
        <p:nvSpPr>
          <p:cNvPr id="80" name="Google Shape;80;p1"/>
          <p:cNvSpPr txBox="1">
            <a:spLocks noGrp="1"/>
          </p:cNvSpPr>
          <p:nvPr>
            <p:ph type="subTitle" idx="1"/>
          </p:nvPr>
        </p:nvSpPr>
        <p:spPr>
          <a:xfrm>
            <a:off x="2842054" y="840259"/>
            <a:ext cx="6722076" cy="1300869"/>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002060"/>
              </a:buClr>
              <a:buSzPts val="2600"/>
              <a:buNone/>
            </a:pPr>
            <a:r>
              <a:rPr lang="en-US" sz="2600">
                <a:solidFill>
                  <a:srgbClr val="002060"/>
                </a:solidFill>
                <a:latin typeface="Arial"/>
                <a:ea typeface="Arial"/>
                <a:cs typeface="Arial"/>
                <a:sym typeface="Arial"/>
              </a:rPr>
              <a:t>Engineering of CAD/CAM/CAE projects</a:t>
            </a:r>
            <a:endParaRPr/>
          </a:p>
          <a:p>
            <a:pPr marL="0" lvl="0" indent="0" algn="l" rtl="0">
              <a:lnSpc>
                <a:spcPct val="90000"/>
              </a:lnSpc>
              <a:spcBef>
                <a:spcPts val="1000"/>
              </a:spcBef>
              <a:spcAft>
                <a:spcPts val="0"/>
              </a:spcAft>
              <a:buClr>
                <a:srgbClr val="525252"/>
              </a:buClr>
              <a:buSzPts val="2600"/>
              <a:buNone/>
            </a:pPr>
            <a:r>
              <a:rPr lang="en-US" sz="2600">
                <a:solidFill>
                  <a:srgbClr val="525252"/>
                </a:solidFill>
                <a:latin typeface="Arial"/>
                <a:ea typeface="Arial"/>
                <a:cs typeface="Arial"/>
                <a:sym typeface="Arial"/>
              </a:rPr>
              <a:t>CAD/CAM/CAE loiyhalarning muhandislik                  tahlili </a:t>
            </a:r>
            <a:endParaRPr sz="2600" b="0">
              <a:solidFill>
                <a:srgbClr val="525252"/>
              </a:solidFill>
              <a:latin typeface="Arial"/>
              <a:ea typeface="Arial"/>
              <a:cs typeface="Arial"/>
              <a:sym typeface="Arial"/>
            </a:endParaRPr>
          </a:p>
        </p:txBody>
      </p:sp>
      <p:grpSp>
        <p:nvGrpSpPr>
          <p:cNvPr id="81" name="Google Shape;81;p1"/>
          <p:cNvGrpSpPr/>
          <p:nvPr/>
        </p:nvGrpSpPr>
        <p:grpSpPr>
          <a:xfrm>
            <a:off x="1083922" y="853056"/>
            <a:ext cx="1633103" cy="1290448"/>
            <a:chOff x="2434927" y="600476"/>
            <a:chExt cx="1633103" cy="1290448"/>
          </a:xfrm>
        </p:grpSpPr>
        <p:sp>
          <p:nvSpPr>
            <p:cNvPr id="82" name="Google Shape;82;p1"/>
            <p:cNvSpPr/>
            <p:nvPr/>
          </p:nvSpPr>
          <p:spPr>
            <a:xfrm>
              <a:off x="2434927" y="600476"/>
              <a:ext cx="1633103" cy="1290448"/>
            </a:xfrm>
            <a:custGeom>
              <a:avLst/>
              <a:gdLst/>
              <a:ahLst/>
              <a:cxnLst/>
              <a:rect l="l" t="t" r="r" b="b"/>
              <a:pathLst>
                <a:path w="1578927" h="1188723" extrusionOk="0">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83" name="Google Shape;83;p1"/>
            <p:cNvSpPr txBox="1"/>
            <p:nvPr/>
          </p:nvSpPr>
          <p:spPr>
            <a:xfrm>
              <a:off x="2492532" y="997605"/>
              <a:ext cx="1411797"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a:solidFill>
                    <a:srgbClr val="282C37"/>
                  </a:solidFill>
                  <a:latin typeface="Arial"/>
                  <a:ea typeface="Arial"/>
                  <a:cs typeface="Arial"/>
                  <a:sym typeface="Arial"/>
                </a:rPr>
                <a:t>Week 15</a:t>
              </a:r>
              <a:endParaRPr/>
            </a:p>
            <a:p>
              <a:pPr marL="0" marR="0" lvl="0" indent="0" algn="l" rtl="0">
                <a:spcBef>
                  <a:spcPts val="0"/>
                </a:spcBef>
                <a:spcAft>
                  <a:spcPts val="0"/>
                </a:spcAft>
                <a:buNone/>
              </a:pPr>
              <a:r>
                <a:rPr lang="en-US" sz="2400" b="1">
                  <a:solidFill>
                    <a:srgbClr val="525252"/>
                  </a:solidFill>
                  <a:latin typeface="Arial"/>
                  <a:ea typeface="Arial"/>
                  <a:cs typeface="Arial"/>
                  <a:sym typeface="Arial"/>
                </a:rPr>
                <a:t>15 hafta</a:t>
              </a:r>
              <a:endParaRPr sz="2400" b="1">
                <a:solidFill>
                  <a:srgbClr val="525252"/>
                </a:solidFill>
                <a:latin typeface="Arial"/>
                <a:ea typeface="Arial"/>
                <a:cs typeface="Arial"/>
                <a:sym typeface="Arial"/>
              </a:endParaRPr>
            </a:p>
          </p:txBody>
        </p:sp>
      </p:grpSp>
      <p:sp>
        <p:nvSpPr>
          <p:cNvPr id="84" name="Google Shape;84;p1"/>
          <p:cNvSpPr txBox="1"/>
          <p:nvPr/>
        </p:nvSpPr>
        <p:spPr>
          <a:xfrm>
            <a:off x="2216914" y="5765521"/>
            <a:ext cx="3178869" cy="4770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500">
                <a:solidFill>
                  <a:srgbClr val="002060"/>
                </a:solidFill>
                <a:latin typeface="Arial"/>
                <a:ea typeface="Arial"/>
                <a:cs typeface="Arial"/>
                <a:sym typeface="Arial"/>
              </a:rPr>
              <a:t>Teshabaev  Anvar  E. </a:t>
            </a:r>
            <a:endParaRPr sz="2500">
              <a:solidFill>
                <a:srgbClr val="002060"/>
              </a:solidFill>
              <a:latin typeface="Arial"/>
              <a:ea typeface="Arial"/>
              <a:cs typeface="Arial"/>
              <a:sym typeface="Arial"/>
            </a:endParaRPr>
          </a:p>
        </p:txBody>
      </p:sp>
      <p:sp>
        <p:nvSpPr>
          <p:cNvPr id="85" name="Google Shape;85;p1"/>
          <p:cNvSpPr txBox="1"/>
          <p:nvPr/>
        </p:nvSpPr>
        <p:spPr>
          <a:xfrm>
            <a:off x="0" y="321150"/>
            <a:ext cx="74691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9"/>
                                        </p:tgtEl>
                                        <p:attrNameLst>
                                          <p:attrName>style.visibility</p:attrName>
                                        </p:attrNameLst>
                                      </p:cBhvr>
                                      <p:to>
                                        <p:strVal val="visible"/>
                                      </p:to>
                                    </p:set>
                                    <p:animEffect transition="in" filter="fade">
                                      <p:cBhvr>
                                        <p:cTn id="11" dur="500"/>
                                        <p:tgtEl>
                                          <p:spTgt spid="7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4"/>
                                        </p:tgtEl>
                                        <p:attrNameLst>
                                          <p:attrName>style.visibility</p:attrName>
                                        </p:attrNameLst>
                                      </p:cBhvr>
                                      <p:to>
                                        <p:strVal val="visible"/>
                                      </p:to>
                                    </p:set>
                                    <p:animEffect transition="in" filter="fade">
                                      <p:cBhvr>
                                        <p:cTn id="15"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2"/>
          <p:cNvSpPr txBox="1"/>
          <p:nvPr/>
        </p:nvSpPr>
        <p:spPr>
          <a:xfrm>
            <a:off x="0" y="-23968"/>
            <a:ext cx="8321040" cy="892552"/>
          </a:xfrm>
          <a:prstGeom prst="rect">
            <a:avLst/>
          </a:prstGeom>
          <a:solidFill>
            <a:srgbClr val="FFC000"/>
          </a:solidFill>
          <a:ln>
            <a:noFill/>
          </a:ln>
        </p:spPr>
        <p:txBody>
          <a:bodyPr spcFirstLastPara="1" wrap="square" lIns="91425" tIns="45700" rIns="91425" bIns="45700" anchor="t" anchorCtr="0">
            <a:spAutoFit/>
          </a:bodyPr>
          <a:lstStyle/>
          <a:p>
            <a:pPr marL="0" marR="0" lvl="0" indent="0" algn="r" rtl="0">
              <a:spcBef>
                <a:spcPts val="0"/>
              </a:spcBef>
              <a:spcAft>
                <a:spcPts val="0"/>
              </a:spcAft>
              <a:buNone/>
            </a:pPr>
            <a:endParaRPr sz="1200">
              <a:solidFill>
                <a:schemeClr val="dk1"/>
              </a:solidFill>
              <a:latin typeface="Arial"/>
              <a:ea typeface="Arial"/>
              <a:cs typeface="Arial"/>
              <a:sym typeface="Arial"/>
            </a:endParaRPr>
          </a:p>
          <a:p>
            <a:pPr marL="0" marR="0" lvl="0" indent="0" algn="r" rtl="0">
              <a:spcBef>
                <a:spcPts val="0"/>
              </a:spcBef>
              <a:spcAft>
                <a:spcPts val="0"/>
              </a:spcAft>
              <a:buNone/>
            </a:pPr>
            <a:r>
              <a:rPr lang="en-US" sz="2800">
                <a:solidFill>
                  <a:schemeClr val="dk1"/>
                </a:solidFill>
                <a:latin typeface="Arial"/>
                <a:ea typeface="Arial"/>
                <a:cs typeface="Arial"/>
                <a:sym typeface="Arial"/>
              </a:rPr>
              <a:t>Engineering of CAD/CAM/CAE projects</a:t>
            </a:r>
            <a:endParaRPr/>
          </a:p>
          <a:p>
            <a:pPr marL="0" marR="0" lvl="0" indent="0" algn="r" rtl="0">
              <a:spcBef>
                <a:spcPts val="0"/>
              </a:spcBef>
              <a:spcAft>
                <a:spcPts val="0"/>
              </a:spcAft>
              <a:buNone/>
            </a:pPr>
            <a:endParaRPr sz="1200">
              <a:solidFill>
                <a:schemeClr val="lt1"/>
              </a:solidFill>
              <a:latin typeface="Arial"/>
              <a:ea typeface="Arial"/>
              <a:cs typeface="Arial"/>
              <a:sym typeface="Arial"/>
            </a:endParaRPr>
          </a:p>
        </p:txBody>
      </p:sp>
      <p:grpSp>
        <p:nvGrpSpPr>
          <p:cNvPr id="92" name="Google Shape;92;p2"/>
          <p:cNvGrpSpPr/>
          <p:nvPr/>
        </p:nvGrpSpPr>
        <p:grpSpPr>
          <a:xfrm>
            <a:off x="1121726" y="4439190"/>
            <a:ext cx="691389" cy="670672"/>
            <a:chOff x="677369" y="4439190"/>
            <a:chExt cx="691389" cy="670672"/>
          </a:xfrm>
        </p:grpSpPr>
        <p:sp>
          <p:nvSpPr>
            <p:cNvPr id="93" name="Google Shape;93;p2"/>
            <p:cNvSpPr txBox="1"/>
            <p:nvPr/>
          </p:nvSpPr>
          <p:spPr>
            <a:xfrm>
              <a:off x="1184027" y="4448142"/>
              <a:ext cx="184731" cy="6617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3700" b="1">
                <a:solidFill>
                  <a:schemeClr val="dk1"/>
                </a:solidFill>
                <a:latin typeface="Arial"/>
                <a:ea typeface="Arial"/>
                <a:cs typeface="Arial"/>
                <a:sym typeface="Arial"/>
              </a:endParaRPr>
            </a:p>
          </p:txBody>
        </p:sp>
        <p:sp>
          <p:nvSpPr>
            <p:cNvPr id="94" name="Google Shape;94;p2"/>
            <p:cNvSpPr/>
            <p:nvPr/>
          </p:nvSpPr>
          <p:spPr>
            <a:xfrm>
              <a:off x="677369" y="4439190"/>
              <a:ext cx="601174" cy="551291"/>
            </a:xfrm>
            <a:prstGeom prst="ellipse">
              <a:avLst/>
            </a:prstGeom>
            <a:solidFill>
              <a:srgbClr val="7030A0">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5" name="Google Shape;95;p2"/>
            <p:cNvSpPr txBox="1"/>
            <p:nvPr/>
          </p:nvSpPr>
          <p:spPr>
            <a:xfrm>
              <a:off x="752182" y="4447328"/>
              <a:ext cx="43734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Arial"/>
                  <a:ea typeface="Arial"/>
                  <a:cs typeface="Arial"/>
                  <a:sym typeface="Arial"/>
                </a:rPr>
                <a:t>4</a:t>
              </a:r>
              <a:endParaRPr sz="2800">
                <a:solidFill>
                  <a:schemeClr val="lt1"/>
                </a:solidFill>
                <a:latin typeface="Arial"/>
                <a:ea typeface="Arial"/>
                <a:cs typeface="Arial"/>
                <a:sym typeface="Arial"/>
              </a:endParaRPr>
            </a:p>
          </p:txBody>
        </p:sp>
      </p:grpSp>
      <p:grpSp>
        <p:nvGrpSpPr>
          <p:cNvPr id="96" name="Google Shape;96;p2"/>
          <p:cNvGrpSpPr/>
          <p:nvPr/>
        </p:nvGrpSpPr>
        <p:grpSpPr>
          <a:xfrm>
            <a:off x="1032277" y="2198577"/>
            <a:ext cx="9123400" cy="2782040"/>
            <a:chOff x="434203" y="2131172"/>
            <a:chExt cx="11671341" cy="2454358"/>
          </a:xfrm>
        </p:grpSpPr>
        <p:sp>
          <p:nvSpPr>
            <p:cNvPr id="97" name="Google Shape;97;p2"/>
            <p:cNvSpPr/>
            <p:nvPr/>
          </p:nvSpPr>
          <p:spPr>
            <a:xfrm>
              <a:off x="636194" y="2131172"/>
              <a:ext cx="713461" cy="551291"/>
            </a:xfrm>
            <a:prstGeom prst="ellipse">
              <a:avLst/>
            </a:prstGeom>
            <a:solidFill>
              <a:srgbClr val="7030A0">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nvGrpSpPr>
            <p:cNvPr id="98" name="Google Shape;98;p2"/>
            <p:cNvGrpSpPr/>
            <p:nvPr/>
          </p:nvGrpSpPr>
          <p:grpSpPr>
            <a:xfrm>
              <a:off x="434203" y="2155380"/>
              <a:ext cx="11671341" cy="2430150"/>
              <a:chOff x="434203" y="2155380"/>
              <a:chExt cx="11671341" cy="2430150"/>
            </a:xfrm>
          </p:grpSpPr>
          <p:sp>
            <p:nvSpPr>
              <p:cNvPr id="99" name="Google Shape;99;p2"/>
              <p:cNvSpPr txBox="1"/>
              <p:nvPr/>
            </p:nvSpPr>
            <p:spPr>
              <a:xfrm>
                <a:off x="1470682" y="2155380"/>
                <a:ext cx="10634862" cy="24301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C55A11"/>
                    </a:solidFill>
                    <a:latin typeface="Arial"/>
                    <a:ea typeface="Arial"/>
                    <a:cs typeface="Arial"/>
                    <a:sym typeface="Arial"/>
                  </a:rPr>
                  <a:t>Kompyuter modellashtirish nazariyasi</a:t>
                </a:r>
                <a:endParaRPr sz="3200" b="1">
                  <a:solidFill>
                    <a:srgbClr val="C55A11"/>
                  </a:solidFill>
                  <a:latin typeface="Arial"/>
                  <a:ea typeface="Arial"/>
                  <a:cs typeface="Arial"/>
                  <a:sym typeface="Arial"/>
                </a:endParaRPr>
              </a:p>
              <a:p>
                <a:pPr marL="0" marR="0" lvl="0" indent="0" algn="l" rtl="0">
                  <a:spcBef>
                    <a:spcPts val="1800"/>
                  </a:spcBef>
                  <a:spcAft>
                    <a:spcPts val="0"/>
                  </a:spcAft>
                  <a:buNone/>
                </a:pPr>
                <a:r>
                  <a:rPr lang="en-US" sz="3200" b="1">
                    <a:solidFill>
                      <a:srgbClr val="C55A11"/>
                    </a:solidFill>
                    <a:latin typeface="Arial"/>
                    <a:ea typeface="Arial"/>
                    <a:cs typeface="Arial"/>
                    <a:sym typeface="Arial"/>
                  </a:rPr>
                  <a:t>Kompyuter modellari va modellashtirish  </a:t>
                </a:r>
                <a:endParaRPr/>
              </a:p>
              <a:p>
                <a:pPr marL="0" marR="0" lvl="0" indent="0" algn="l" rtl="0">
                  <a:spcBef>
                    <a:spcPts val="1800"/>
                  </a:spcBef>
                  <a:spcAft>
                    <a:spcPts val="0"/>
                  </a:spcAft>
                  <a:buNone/>
                </a:pPr>
                <a:r>
                  <a:rPr lang="en-US" sz="3200" b="1">
                    <a:solidFill>
                      <a:srgbClr val="C55A11"/>
                    </a:solidFill>
                    <a:latin typeface="Arial"/>
                    <a:ea typeface="Arial"/>
                    <a:cs typeface="Arial"/>
                    <a:sym typeface="Arial"/>
                  </a:rPr>
                  <a:t>Kompyuter modelini yaratish</a:t>
                </a:r>
                <a:endParaRPr sz="3200" b="1">
                  <a:solidFill>
                    <a:srgbClr val="C55A11"/>
                  </a:solidFill>
                  <a:latin typeface="Arial"/>
                  <a:ea typeface="Arial"/>
                  <a:cs typeface="Arial"/>
                  <a:sym typeface="Arial"/>
                </a:endParaRPr>
              </a:p>
              <a:p>
                <a:pPr marL="0" marR="0" lvl="0" indent="0" algn="l" rtl="0">
                  <a:spcBef>
                    <a:spcPts val="1800"/>
                  </a:spcBef>
                  <a:spcAft>
                    <a:spcPts val="0"/>
                  </a:spcAft>
                  <a:buNone/>
                </a:pPr>
                <a:r>
                  <a:rPr lang="en-US" sz="3200" b="1">
                    <a:solidFill>
                      <a:srgbClr val="C55A11"/>
                    </a:solidFill>
                    <a:latin typeface="Arial"/>
                    <a:ea typeface="Arial"/>
                    <a:cs typeface="Arial"/>
                    <a:sym typeface="Arial"/>
                  </a:rPr>
                  <a:t>Modellashtirish misollari  </a:t>
                </a:r>
                <a:endParaRPr/>
              </a:p>
            </p:txBody>
          </p:sp>
          <p:sp>
            <p:nvSpPr>
              <p:cNvPr id="100" name="Google Shape;100;p2"/>
              <p:cNvSpPr txBox="1"/>
              <p:nvPr/>
            </p:nvSpPr>
            <p:spPr>
              <a:xfrm>
                <a:off x="742599" y="2166451"/>
                <a:ext cx="524241" cy="46159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Arial"/>
                    <a:ea typeface="Arial"/>
                    <a:cs typeface="Arial"/>
                    <a:sym typeface="Arial"/>
                  </a:rPr>
                  <a:t>1</a:t>
                </a:r>
                <a:endParaRPr sz="2800">
                  <a:solidFill>
                    <a:schemeClr val="lt1"/>
                  </a:solidFill>
                  <a:latin typeface="Arial"/>
                  <a:ea typeface="Arial"/>
                  <a:cs typeface="Arial"/>
                  <a:sym typeface="Arial"/>
                </a:endParaRPr>
              </a:p>
            </p:txBody>
          </p:sp>
          <p:cxnSp>
            <p:nvCxnSpPr>
              <p:cNvPr id="101" name="Google Shape;101;p2"/>
              <p:cNvCxnSpPr/>
              <p:nvPr/>
            </p:nvCxnSpPr>
            <p:spPr>
              <a:xfrm>
                <a:off x="434203" y="2761692"/>
                <a:ext cx="8119078" cy="0"/>
              </a:xfrm>
              <a:prstGeom prst="straightConnector1">
                <a:avLst/>
              </a:prstGeom>
              <a:noFill/>
              <a:ln w="9525" cap="flat" cmpd="sng">
                <a:solidFill>
                  <a:srgbClr val="B3C6E7"/>
                </a:solidFill>
                <a:prstDash val="lgDash"/>
                <a:miter lim="800000"/>
                <a:headEnd type="none" w="sm" len="sm"/>
                <a:tailEnd type="none" w="sm" len="sm"/>
              </a:ln>
            </p:spPr>
          </p:cxnSp>
        </p:grpSp>
      </p:grpSp>
      <p:grpSp>
        <p:nvGrpSpPr>
          <p:cNvPr id="102" name="Google Shape;102;p2"/>
          <p:cNvGrpSpPr/>
          <p:nvPr/>
        </p:nvGrpSpPr>
        <p:grpSpPr>
          <a:xfrm>
            <a:off x="717425" y="2891164"/>
            <a:ext cx="7795397" cy="670874"/>
            <a:chOff x="434203" y="2874980"/>
            <a:chExt cx="7795397" cy="670874"/>
          </a:xfrm>
        </p:grpSpPr>
        <p:sp>
          <p:nvSpPr>
            <p:cNvPr id="103" name="Google Shape;103;p2"/>
            <p:cNvSpPr txBox="1"/>
            <p:nvPr/>
          </p:nvSpPr>
          <p:spPr>
            <a:xfrm>
              <a:off x="1140487" y="2874980"/>
              <a:ext cx="184731" cy="6617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3700" b="1">
                <a:solidFill>
                  <a:schemeClr val="dk1"/>
                </a:solidFill>
                <a:latin typeface="Arial"/>
                <a:ea typeface="Arial"/>
                <a:cs typeface="Arial"/>
                <a:sym typeface="Arial"/>
              </a:endParaRPr>
            </a:p>
          </p:txBody>
        </p:sp>
        <p:sp>
          <p:nvSpPr>
            <p:cNvPr id="104" name="Google Shape;104;p2"/>
            <p:cNvSpPr/>
            <p:nvPr/>
          </p:nvSpPr>
          <p:spPr>
            <a:xfrm>
              <a:off x="925733" y="2899966"/>
              <a:ext cx="551291" cy="551291"/>
            </a:xfrm>
            <a:prstGeom prst="ellipse">
              <a:avLst/>
            </a:prstGeom>
            <a:solidFill>
              <a:srgbClr val="7030A0">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05" name="Google Shape;105;p2"/>
            <p:cNvSpPr txBox="1"/>
            <p:nvPr/>
          </p:nvSpPr>
          <p:spPr>
            <a:xfrm>
              <a:off x="1046959" y="2909708"/>
              <a:ext cx="37890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Arial"/>
                  <a:ea typeface="Arial"/>
                  <a:cs typeface="Arial"/>
                  <a:sym typeface="Arial"/>
                </a:rPr>
                <a:t>2 </a:t>
              </a:r>
              <a:endParaRPr sz="2800">
                <a:solidFill>
                  <a:schemeClr val="lt1"/>
                </a:solidFill>
                <a:latin typeface="Arial"/>
                <a:ea typeface="Arial"/>
                <a:cs typeface="Arial"/>
                <a:sym typeface="Arial"/>
              </a:endParaRPr>
            </a:p>
          </p:txBody>
        </p:sp>
        <p:cxnSp>
          <p:nvCxnSpPr>
            <p:cNvPr id="106" name="Google Shape;106;p2"/>
            <p:cNvCxnSpPr/>
            <p:nvPr/>
          </p:nvCxnSpPr>
          <p:spPr>
            <a:xfrm>
              <a:off x="434203" y="3545854"/>
              <a:ext cx="7795397" cy="0"/>
            </a:xfrm>
            <a:prstGeom prst="straightConnector1">
              <a:avLst/>
            </a:prstGeom>
            <a:noFill/>
            <a:ln w="9525" cap="flat" cmpd="sng">
              <a:solidFill>
                <a:srgbClr val="B3C6E7"/>
              </a:solidFill>
              <a:prstDash val="lgDash"/>
              <a:miter lim="800000"/>
              <a:headEnd type="none" w="sm" len="sm"/>
              <a:tailEnd type="none" w="sm" len="sm"/>
            </a:ln>
          </p:spPr>
        </p:cxnSp>
      </p:grpSp>
      <p:grpSp>
        <p:nvGrpSpPr>
          <p:cNvPr id="107" name="Google Shape;107;p2"/>
          <p:cNvGrpSpPr/>
          <p:nvPr/>
        </p:nvGrpSpPr>
        <p:grpSpPr>
          <a:xfrm>
            <a:off x="693148" y="3631548"/>
            <a:ext cx="7415071" cy="691506"/>
            <a:chOff x="434203" y="3631548"/>
            <a:chExt cx="7415071" cy="691506"/>
          </a:xfrm>
        </p:grpSpPr>
        <p:sp>
          <p:nvSpPr>
            <p:cNvPr id="108" name="Google Shape;108;p2"/>
            <p:cNvSpPr txBox="1"/>
            <p:nvPr/>
          </p:nvSpPr>
          <p:spPr>
            <a:xfrm>
              <a:off x="1162257" y="3661225"/>
              <a:ext cx="184731" cy="6617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3700" b="1">
                <a:solidFill>
                  <a:schemeClr val="dk1"/>
                </a:solidFill>
                <a:latin typeface="Arial"/>
                <a:ea typeface="Arial"/>
                <a:cs typeface="Arial"/>
                <a:sym typeface="Arial"/>
              </a:endParaRPr>
            </a:p>
          </p:txBody>
        </p:sp>
        <p:sp>
          <p:nvSpPr>
            <p:cNvPr id="109" name="Google Shape;109;p2"/>
            <p:cNvSpPr/>
            <p:nvPr/>
          </p:nvSpPr>
          <p:spPr>
            <a:xfrm>
              <a:off x="902527" y="3631548"/>
              <a:ext cx="551291" cy="551291"/>
            </a:xfrm>
            <a:prstGeom prst="ellipse">
              <a:avLst/>
            </a:prstGeom>
            <a:solidFill>
              <a:srgbClr val="7030A0">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10" name="Google Shape;110;p2"/>
            <p:cNvSpPr txBox="1"/>
            <p:nvPr/>
          </p:nvSpPr>
          <p:spPr>
            <a:xfrm>
              <a:off x="995130" y="3689968"/>
              <a:ext cx="39670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Arial"/>
                  <a:ea typeface="Arial"/>
                  <a:cs typeface="Arial"/>
                  <a:sym typeface="Arial"/>
                </a:rPr>
                <a:t>3</a:t>
              </a:r>
              <a:endParaRPr sz="2800">
                <a:solidFill>
                  <a:schemeClr val="lt1"/>
                </a:solidFill>
                <a:latin typeface="Arial"/>
                <a:ea typeface="Arial"/>
                <a:cs typeface="Arial"/>
                <a:sym typeface="Arial"/>
              </a:endParaRPr>
            </a:p>
          </p:txBody>
        </p:sp>
        <p:cxnSp>
          <p:nvCxnSpPr>
            <p:cNvPr id="111" name="Google Shape;111;p2"/>
            <p:cNvCxnSpPr/>
            <p:nvPr/>
          </p:nvCxnSpPr>
          <p:spPr>
            <a:xfrm>
              <a:off x="434203" y="4323054"/>
              <a:ext cx="7415071" cy="0"/>
            </a:xfrm>
            <a:prstGeom prst="straightConnector1">
              <a:avLst/>
            </a:prstGeom>
            <a:noFill/>
            <a:ln w="9525" cap="flat" cmpd="sng">
              <a:solidFill>
                <a:srgbClr val="B3C6E7"/>
              </a:solidFill>
              <a:prstDash val="lgDash"/>
              <a:miter lim="800000"/>
              <a:headEnd type="none" w="sm" len="sm"/>
              <a:tailEnd type="none" w="sm" len="sm"/>
            </a:ln>
          </p:spPr>
        </p:cxnSp>
      </p:grpSp>
      <p:grpSp>
        <p:nvGrpSpPr>
          <p:cNvPr id="112" name="Google Shape;112;p2"/>
          <p:cNvGrpSpPr/>
          <p:nvPr/>
        </p:nvGrpSpPr>
        <p:grpSpPr>
          <a:xfrm>
            <a:off x="1084725" y="532065"/>
            <a:ext cx="2329035" cy="1168529"/>
            <a:chOff x="11629" y="448938"/>
            <a:chExt cx="3346713" cy="1370910"/>
          </a:xfrm>
        </p:grpSpPr>
        <p:sp>
          <p:nvSpPr>
            <p:cNvPr id="113" name="Google Shape;113;p2"/>
            <p:cNvSpPr/>
            <p:nvPr/>
          </p:nvSpPr>
          <p:spPr>
            <a:xfrm>
              <a:off x="554410" y="827201"/>
              <a:ext cx="2803932" cy="992647"/>
            </a:xfrm>
            <a:prstGeom prst="round2DiagRect">
              <a:avLst>
                <a:gd name="adj1" fmla="val 34495"/>
                <a:gd name="adj2" fmla="val 0"/>
              </a:avLst>
            </a:prstGeom>
            <a:solidFill>
              <a:srgbClr val="595959">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14" name="Google Shape;114;p2"/>
            <p:cNvSpPr/>
            <p:nvPr/>
          </p:nvSpPr>
          <p:spPr>
            <a:xfrm>
              <a:off x="343459" y="448938"/>
              <a:ext cx="2649123" cy="1188723"/>
            </a:xfrm>
            <a:custGeom>
              <a:avLst/>
              <a:gdLst/>
              <a:ahLst/>
              <a:cxnLst/>
              <a:rect l="l" t="t" r="r" b="b"/>
              <a:pathLst>
                <a:path w="1578927" h="1188723" extrusionOk="0">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15" name="Google Shape;115;p2"/>
            <p:cNvSpPr/>
            <p:nvPr/>
          </p:nvSpPr>
          <p:spPr>
            <a:xfrm>
              <a:off x="11629" y="757536"/>
              <a:ext cx="3115500" cy="724500"/>
            </a:xfrm>
            <a:prstGeom prst="rect">
              <a:avLst/>
            </a:prstGeom>
            <a:noFill/>
            <a:ln>
              <a:noFill/>
            </a:ln>
          </p:spPr>
          <p:txBody>
            <a:bodyPr spcFirstLastPara="1" wrap="square" lIns="91425" tIns="45700" rIns="91425" bIns="45700" anchor="ctr" anchorCtr="0">
              <a:noAutofit/>
            </a:bodyPr>
            <a:lstStyle/>
            <a:p>
              <a:pPr marL="0" marR="0" lvl="1" indent="0" algn="r" rtl="0">
                <a:spcBef>
                  <a:spcPts val="0"/>
                </a:spcBef>
                <a:spcAft>
                  <a:spcPts val="0"/>
                </a:spcAft>
                <a:buNone/>
              </a:pPr>
              <a:r>
                <a:rPr lang="en-US" sz="3200" b="1" i="0" u="none" strike="noStrike" cap="none">
                  <a:solidFill>
                    <a:schemeClr val="lt1"/>
                  </a:solidFill>
                  <a:latin typeface="Arial"/>
                  <a:ea typeface="Arial"/>
                  <a:cs typeface="Arial"/>
                  <a:sym typeface="Arial"/>
                </a:rPr>
                <a:t>Contents</a:t>
              </a:r>
              <a:endParaRPr sz="3200" b="1" i="0" u="none" strike="noStrike" cap="none">
                <a:solidFill>
                  <a:schemeClr val="lt1"/>
                </a:solidFill>
                <a:latin typeface="Arial"/>
                <a:ea typeface="Arial"/>
                <a:cs typeface="Arial"/>
                <a:sym typeface="Arial"/>
              </a:endParaRPr>
            </a:p>
          </p:txBody>
        </p:sp>
      </p:grpSp>
      <p:sp>
        <p:nvSpPr>
          <p:cNvPr id="116" name="Google Shape;116;p2"/>
          <p:cNvSpPr txBox="1"/>
          <p:nvPr/>
        </p:nvSpPr>
        <p:spPr>
          <a:xfrm>
            <a:off x="1421202" y="5755341"/>
            <a:ext cx="954445"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a:t>
            </a:r>
            <a:endParaRPr sz="3600" b="1">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fade">
                                      <p:cBhvr>
                                        <p:cTn id="11" dur="500"/>
                                        <p:tgtEl>
                                          <p:spTgt spid="9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2"/>
                                        </p:tgtEl>
                                        <p:attrNameLst>
                                          <p:attrName>style.visibility</p:attrName>
                                        </p:attrNameLst>
                                      </p:cBhvr>
                                      <p:to>
                                        <p:strVal val="visible"/>
                                      </p:to>
                                    </p:set>
                                    <p:animEffect transition="in" filter="fade">
                                      <p:cBhvr>
                                        <p:cTn id="15" dur="500"/>
                                        <p:tgtEl>
                                          <p:spTgt spid="10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7"/>
                                        </p:tgtEl>
                                        <p:attrNameLst>
                                          <p:attrName>style.visibility</p:attrName>
                                        </p:attrNameLst>
                                      </p:cBhvr>
                                      <p:to>
                                        <p:strVal val="visible"/>
                                      </p:to>
                                    </p:set>
                                    <p:animEffect transition="in" filter="fade">
                                      <p:cBhvr>
                                        <p:cTn id="19" dur="500"/>
                                        <p:tgtEl>
                                          <p:spTgt spid="10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fade">
                                      <p:cBhvr>
                                        <p:cTn id="23"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3"/>
          <p:cNvSpPr txBox="1"/>
          <p:nvPr/>
        </p:nvSpPr>
        <p:spPr>
          <a:xfrm>
            <a:off x="-1" y="19778"/>
            <a:ext cx="8443610" cy="800219"/>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MODELLASHTIRISH MISOLI</a:t>
            </a:r>
            <a:endParaRPr sz="1400" b="1">
              <a:solidFill>
                <a:schemeClr val="dk1"/>
              </a:solidFill>
              <a:latin typeface="Arial"/>
              <a:ea typeface="Arial"/>
              <a:cs typeface="Arial"/>
              <a:sym typeface="Arial"/>
            </a:endParaRPr>
          </a:p>
        </p:txBody>
      </p:sp>
      <p:sp>
        <p:nvSpPr>
          <p:cNvPr id="123" name="Google Shape;123;p3"/>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124" name="Google Shape;124;p3"/>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125" name="Google Shape;125;p3"/>
          <p:cNvSpPr txBox="1"/>
          <p:nvPr/>
        </p:nvSpPr>
        <p:spPr>
          <a:xfrm>
            <a:off x="1222693" y="6436441"/>
            <a:ext cx="66928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3</a:t>
            </a:r>
            <a:endParaRPr sz="3600" b="1">
              <a:solidFill>
                <a:schemeClr val="dk1"/>
              </a:solidFill>
              <a:latin typeface="Arial"/>
              <a:ea typeface="Arial"/>
              <a:cs typeface="Arial"/>
              <a:sym typeface="Arial"/>
            </a:endParaRPr>
          </a:p>
        </p:txBody>
      </p:sp>
      <p:graphicFrame>
        <p:nvGraphicFramePr>
          <p:cNvPr id="126" name="Google Shape;126;p3"/>
          <p:cNvGraphicFramePr/>
          <p:nvPr>
            <p:extLst>
              <p:ext uri="{D42A27DB-BD31-4B8C-83A1-F6EECF244321}">
                <p14:modId xmlns:p14="http://schemas.microsoft.com/office/powerpoint/2010/main" val="1683445867"/>
              </p:ext>
            </p:extLst>
          </p:nvPr>
        </p:nvGraphicFramePr>
        <p:xfrm>
          <a:off x="1222693" y="2760912"/>
          <a:ext cx="6683635" cy="3335020"/>
        </p:xfrm>
        <a:graphic>
          <a:graphicData uri="http://schemas.openxmlformats.org/drawingml/2006/table">
            <a:tbl>
              <a:tblPr firstRow="1" firstCol="1" bandRow="1">
                <a:noFill/>
                <a:tableStyleId>{8D8DBC24-8194-4BE2-84FB-AAAE1973C1CE}</a:tableStyleId>
              </a:tblPr>
              <a:tblGrid>
                <a:gridCol w="2316869"/>
                <a:gridCol w="2138888"/>
                <a:gridCol w="2227878"/>
              </a:tblGrid>
              <a:tr h="514427">
                <a:tc>
                  <a:txBody>
                    <a:bodyPr/>
                    <a:lstStyle/>
                    <a:p>
                      <a:pPr marL="0" marR="0" lvl="0" indent="0" algn="ctr" rtl="0">
                        <a:lnSpc>
                          <a:spcPct val="107000"/>
                        </a:lnSpc>
                        <a:spcBef>
                          <a:spcPts val="0"/>
                        </a:spcBef>
                        <a:spcAft>
                          <a:spcPts val="0"/>
                        </a:spcAft>
                        <a:buNone/>
                      </a:pPr>
                      <a:r>
                        <a:rPr lang="en-US" sz="1800" u="none" strike="noStrike" cap="none" dirty="0" err="1">
                          <a:solidFill>
                            <a:schemeClr val="dk1"/>
                          </a:solidFill>
                        </a:rPr>
                        <a:t>Mexanik</a:t>
                      </a:r>
                      <a:r>
                        <a:rPr lang="en-US" sz="1800" u="none" strike="noStrike" cap="none" dirty="0">
                          <a:solidFill>
                            <a:schemeClr val="dk1"/>
                          </a:solidFill>
                        </a:rPr>
                        <a:t> </a:t>
                      </a:r>
                      <a:r>
                        <a:rPr lang="en-US" sz="1800" u="none" strike="noStrike" cap="none" dirty="0" err="1">
                          <a:solidFill>
                            <a:schemeClr val="dk1"/>
                          </a:solidFill>
                        </a:rPr>
                        <a:t>o’lchamlar</a:t>
                      </a:r>
                      <a:endParaRPr sz="1800" u="none" strike="noStrike" cap="none" dirty="0">
                        <a:solidFill>
                          <a:schemeClr val="dk1"/>
                        </a:solidFill>
                        <a:latin typeface="Times New Roman"/>
                        <a:ea typeface="Times New Roman"/>
                        <a:cs typeface="Times New Roman"/>
                        <a:sym typeface="Times New Roman"/>
                      </a:endParaRPr>
                    </a:p>
                  </a:txBody>
                  <a:tcPr marL="28575" marR="28575" marT="28575" marB="28575" anchor="ctr">
                    <a:solidFill>
                      <a:srgbClr val="BF9000"/>
                    </a:solidFill>
                  </a:tcPr>
                </a:tc>
                <a:tc>
                  <a:txBody>
                    <a:bodyPr/>
                    <a:lstStyle/>
                    <a:p>
                      <a:pPr marL="0" marR="0" lvl="0" indent="0" algn="ctr" rtl="0">
                        <a:lnSpc>
                          <a:spcPct val="107000"/>
                        </a:lnSpc>
                        <a:spcBef>
                          <a:spcPts val="0"/>
                        </a:spcBef>
                        <a:spcAft>
                          <a:spcPts val="0"/>
                        </a:spcAft>
                        <a:buNone/>
                      </a:pPr>
                      <a:r>
                        <a:rPr lang="en-US" sz="1800" u="none" strike="noStrike" cap="none">
                          <a:solidFill>
                            <a:schemeClr val="dk1"/>
                          </a:solidFill>
                        </a:rPr>
                        <a:t>Kuch-kuchlanish                            analogiyasi</a:t>
                      </a:r>
                      <a:endParaRPr sz="1800" u="none" strike="noStrike" cap="none">
                        <a:solidFill>
                          <a:schemeClr val="dk1"/>
                        </a:solidFill>
                        <a:latin typeface="Times New Roman"/>
                        <a:ea typeface="Times New Roman"/>
                        <a:cs typeface="Times New Roman"/>
                        <a:sym typeface="Times New Roman"/>
                      </a:endParaRPr>
                    </a:p>
                  </a:txBody>
                  <a:tcPr marL="28575" marR="28575" marT="28575" marB="28575" anchor="ctr">
                    <a:solidFill>
                      <a:srgbClr val="BF9000"/>
                    </a:solidFill>
                  </a:tcPr>
                </a:tc>
                <a:tc>
                  <a:txBody>
                    <a:bodyPr/>
                    <a:lstStyle/>
                    <a:p>
                      <a:pPr marL="0" marR="0" lvl="0" indent="0" algn="ctr" rtl="0">
                        <a:lnSpc>
                          <a:spcPct val="107000"/>
                        </a:lnSpc>
                        <a:spcBef>
                          <a:spcPts val="0"/>
                        </a:spcBef>
                        <a:spcAft>
                          <a:spcPts val="0"/>
                        </a:spcAft>
                        <a:buNone/>
                      </a:pPr>
                      <a:r>
                        <a:rPr lang="en-US" sz="1800" u="none" strike="noStrike" cap="none">
                          <a:solidFill>
                            <a:schemeClr val="dk1"/>
                          </a:solidFill>
                          <a:latin typeface="Arial"/>
                          <a:ea typeface="Arial"/>
                          <a:cs typeface="Arial"/>
                          <a:sym typeface="Arial"/>
                        </a:rPr>
                        <a:t>Kuch – tok analogiyasi </a:t>
                      </a:r>
                      <a:endParaRPr sz="1800" u="none" strike="noStrike" cap="none">
                        <a:solidFill>
                          <a:schemeClr val="dk1"/>
                        </a:solidFill>
                        <a:latin typeface="Arial"/>
                        <a:ea typeface="Arial"/>
                        <a:cs typeface="Arial"/>
                        <a:sym typeface="Arial"/>
                      </a:endParaRPr>
                    </a:p>
                  </a:txBody>
                  <a:tcPr marL="28575" marR="28575" marT="28575" marB="28575" anchor="ctr">
                    <a:solidFill>
                      <a:srgbClr val="BF9000"/>
                    </a:solidFill>
                  </a:tcPr>
                </a:tc>
              </a:tr>
              <a:tr h="280034">
                <a:tc>
                  <a:txBody>
                    <a:bodyPr/>
                    <a:lstStyle/>
                    <a:p>
                      <a:pPr marL="0" marR="0" lvl="0" indent="0" algn="l" rtl="0">
                        <a:lnSpc>
                          <a:spcPct val="107000"/>
                        </a:lnSpc>
                        <a:spcBef>
                          <a:spcPts val="0"/>
                        </a:spcBef>
                        <a:spcAft>
                          <a:spcPts val="0"/>
                        </a:spcAft>
                        <a:buNone/>
                      </a:pPr>
                      <a:r>
                        <a:rPr lang="en-US" sz="1800" u="none" strike="noStrike" cap="none">
                          <a:solidFill>
                            <a:schemeClr val="dk1"/>
                          </a:solidFill>
                        </a:rPr>
                        <a:t> </a:t>
                      </a:r>
                      <a:r>
                        <a:rPr lang="en-US" sz="1800" u="none" strike="noStrike" cap="none">
                          <a:solidFill>
                            <a:schemeClr val="dk1"/>
                          </a:solidFill>
                          <a:latin typeface="Arial"/>
                          <a:ea typeface="Arial"/>
                          <a:cs typeface="Arial"/>
                          <a:sym typeface="Arial"/>
                        </a:rPr>
                        <a:t>Kuch</a:t>
                      </a:r>
                      <a:endParaRPr sz="1800" u="none" strike="noStrike" cap="none">
                        <a:solidFill>
                          <a:schemeClr val="dk1"/>
                        </a:solidFill>
                        <a:latin typeface="Arial"/>
                        <a:ea typeface="Arial"/>
                        <a:cs typeface="Arial"/>
                        <a:sym typeface="Arial"/>
                      </a:endParaRPr>
                    </a:p>
                  </a:txBody>
                  <a:tcPr marL="28575" marR="28575" marT="28575" marB="28575">
                    <a:solidFill>
                      <a:srgbClr val="F7CAAC"/>
                    </a:solidFill>
                  </a:tcPr>
                </a:tc>
                <a:tc>
                  <a:txBody>
                    <a:bodyPr/>
                    <a:lstStyle/>
                    <a:p>
                      <a:pPr marL="0" marR="0" lvl="0" indent="0" algn="l" rtl="0">
                        <a:lnSpc>
                          <a:spcPct val="107000"/>
                        </a:lnSpc>
                        <a:spcBef>
                          <a:spcPts val="0"/>
                        </a:spcBef>
                        <a:spcAft>
                          <a:spcPts val="0"/>
                        </a:spcAft>
                        <a:buNone/>
                      </a:pPr>
                      <a:r>
                        <a:rPr lang="en-US" sz="1800" b="1" u="none" strike="noStrike" cap="none">
                          <a:latin typeface="Arial"/>
                          <a:ea typeface="Arial"/>
                          <a:cs typeface="Arial"/>
                          <a:sym typeface="Arial"/>
                        </a:rPr>
                        <a:t> Kuchlanish</a:t>
                      </a:r>
                      <a:endParaRPr sz="1800" b="1" u="none" strike="noStrike" cap="none">
                        <a:latin typeface="Arial"/>
                        <a:ea typeface="Arial"/>
                        <a:cs typeface="Arial"/>
                        <a:sym typeface="Arial"/>
                      </a:endParaRPr>
                    </a:p>
                  </a:txBody>
                  <a:tcPr marL="28575" marR="28575" marT="28575" marB="28575">
                    <a:solidFill>
                      <a:srgbClr val="A8D08C"/>
                    </a:solidFill>
                  </a:tcPr>
                </a:tc>
                <a:tc>
                  <a:txBody>
                    <a:bodyPr/>
                    <a:lstStyle/>
                    <a:p>
                      <a:pPr marL="0" marR="0" lvl="0" indent="0" algn="l" rtl="0">
                        <a:lnSpc>
                          <a:spcPct val="107000"/>
                        </a:lnSpc>
                        <a:spcBef>
                          <a:spcPts val="0"/>
                        </a:spcBef>
                        <a:spcAft>
                          <a:spcPts val="0"/>
                        </a:spcAft>
                        <a:buNone/>
                      </a:pPr>
                      <a:r>
                        <a:rPr lang="en-US" sz="1800" u="none" strike="noStrike" cap="none">
                          <a:latin typeface="Arial"/>
                          <a:ea typeface="Arial"/>
                          <a:cs typeface="Arial"/>
                          <a:sym typeface="Arial"/>
                        </a:rPr>
                        <a:t> Tok  </a:t>
                      </a:r>
                      <a:endParaRPr sz="1800" u="none" strike="noStrike" cap="none">
                        <a:latin typeface="Arial"/>
                        <a:ea typeface="Arial"/>
                        <a:cs typeface="Arial"/>
                        <a:sym typeface="Arial"/>
                      </a:endParaRPr>
                    </a:p>
                  </a:txBody>
                  <a:tcPr marL="28575" marR="28575" marT="28575" marB="28575">
                    <a:solidFill>
                      <a:srgbClr val="C55A11"/>
                    </a:solidFill>
                  </a:tcPr>
                </a:tc>
              </a:tr>
              <a:tr h="280034">
                <a:tc>
                  <a:txBody>
                    <a:bodyPr/>
                    <a:lstStyle/>
                    <a:p>
                      <a:pPr marL="0" marR="0" lvl="0" indent="0" algn="l" rtl="0">
                        <a:lnSpc>
                          <a:spcPct val="107000"/>
                        </a:lnSpc>
                        <a:spcBef>
                          <a:spcPts val="0"/>
                        </a:spcBef>
                        <a:spcAft>
                          <a:spcPts val="0"/>
                        </a:spcAft>
                        <a:buNone/>
                      </a:pPr>
                      <a:r>
                        <a:rPr lang="en-US" sz="1800" u="none" strike="noStrike" cap="none">
                          <a:solidFill>
                            <a:schemeClr val="dk1"/>
                          </a:solidFill>
                        </a:rPr>
                        <a:t> Siljish</a:t>
                      </a:r>
                      <a:endParaRPr sz="1800" u="none" strike="noStrike" cap="none">
                        <a:solidFill>
                          <a:schemeClr val="dk1"/>
                        </a:solidFill>
                        <a:latin typeface="Times New Roman"/>
                        <a:ea typeface="Times New Roman"/>
                        <a:cs typeface="Times New Roman"/>
                        <a:sym typeface="Times New Roman"/>
                      </a:endParaRPr>
                    </a:p>
                  </a:txBody>
                  <a:tcPr marL="28575" marR="28575" marT="28575" marB="28575">
                    <a:solidFill>
                      <a:srgbClr val="F7CAAC"/>
                    </a:solidFill>
                  </a:tcPr>
                </a:tc>
                <a:tc>
                  <a:txBody>
                    <a:bodyPr/>
                    <a:lstStyle/>
                    <a:p>
                      <a:pPr marL="0" marR="0" lvl="0" indent="0" algn="l" rtl="0">
                        <a:lnSpc>
                          <a:spcPct val="107000"/>
                        </a:lnSpc>
                        <a:spcBef>
                          <a:spcPts val="0"/>
                        </a:spcBef>
                        <a:spcAft>
                          <a:spcPts val="0"/>
                        </a:spcAft>
                        <a:buNone/>
                      </a:pPr>
                      <a:r>
                        <a:rPr lang="en-US" sz="1800" b="1" u="none" strike="noStrike" cap="none">
                          <a:latin typeface="Arial"/>
                          <a:ea typeface="Arial"/>
                          <a:cs typeface="Arial"/>
                          <a:sym typeface="Arial"/>
                        </a:rPr>
                        <a:t> Zaryad </a:t>
                      </a:r>
                      <a:endParaRPr sz="1800" b="1" u="none" strike="noStrike" cap="none">
                        <a:latin typeface="Arial"/>
                        <a:ea typeface="Arial"/>
                        <a:cs typeface="Arial"/>
                        <a:sym typeface="Arial"/>
                      </a:endParaRPr>
                    </a:p>
                  </a:txBody>
                  <a:tcPr marL="28575" marR="28575" marT="28575" marB="28575">
                    <a:solidFill>
                      <a:srgbClr val="A8D08C"/>
                    </a:solidFill>
                  </a:tcPr>
                </a:tc>
                <a:tc>
                  <a:txBody>
                    <a:bodyPr/>
                    <a:lstStyle/>
                    <a:p>
                      <a:pPr marL="0" marR="0" lvl="0" indent="0" algn="l" rtl="0">
                        <a:lnSpc>
                          <a:spcPct val="107000"/>
                        </a:lnSpc>
                        <a:spcBef>
                          <a:spcPts val="0"/>
                        </a:spcBef>
                        <a:spcAft>
                          <a:spcPts val="0"/>
                        </a:spcAft>
                        <a:buNone/>
                      </a:pPr>
                      <a:r>
                        <a:rPr lang="en-US" sz="1800" u="none" strike="noStrike" cap="none" dirty="0">
                          <a:latin typeface="Arial"/>
                          <a:ea typeface="Arial"/>
                          <a:cs typeface="Arial"/>
                          <a:sym typeface="Arial"/>
                        </a:rPr>
                        <a:t> </a:t>
                      </a:r>
                      <a:r>
                        <a:rPr lang="en-US" sz="1800" u="none" strike="noStrike" cap="none" dirty="0" err="1">
                          <a:latin typeface="Arial"/>
                          <a:ea typeface="Arial"/>
                          <a:cs typeface="Arial"/>
                          <a:sym typeface="Arial"/>
                        </a:rPr>
                        <a:t>Kuchlanish</a:t>
                      </a:r>
                      <a:r>
                        <a:rPr lang="en-US" sz="1800" u="none" strike="noStrike" cap="none" dirty="0">
                          <a:latin typeface="Arial"/>
                          <a:ea typeface="Arial"/>
                          <a:cs typeface="Arial"/>
                          <a:sym typeface="Arial"/>
                        </a:rPr>
                        <a:t> </a:t>
                      </a:r>
                      <a:r>
                        <a:rPr lang="en-US" sz="1800" u="none" strike="noStrike" cap="none" dirty="0" err="1">
                          <a:latin typeface="Arial"/>
                          <a:ea typeface="Arial"/>
                          <a:cs typeface="Arial"/>
                          <a:sym typeface="Arial"/>
                        </a:rPr>
                        <a:t>hosilasi</a:t>
                      </a:r>
                      <a:endParaRPr sz="1800" u="none" strike="noStrike" cap="none" dirty="0">
                        <a:latin typeface="Arial"/>
                        <a:ea typeface="Arial"/>
                        <a:cs typeface="Arial"/>
                        <a:sym typeface="Arial"/>
                      </a:endParaRPr>
                    </a:p>
                  </a:txBody>
                  <a:tcPr marL="28575" marR="28575" marT="28575" marB="28575">
                    <a:solidFill>
                      <a:srgbClr val="C55A11"/>
                    </a:solidFill>
                  </a:tcPr>
                </a:tc>
              </a:tr>
              <a:tr h="280034">
                <a:tc>
                  <a:txBody>
                    <a:bodyPr/>
                    <a:lstStyle/>
                    <a:p>
                      <a:pPr marL="0" marR="0" lvl="0" indent="0" algn="l" rtl="0">
                        <a:lnSpc>
                          <a:spcPct val="107000"/>
                        </a:lnSpc>
                        <a:spcBef>
                          <a:spcPts val="0"/>
                        </a:spcBef>
                        <a:spcAft>
                          <a:spcPts val="0"/>
                        </a:spcAft>
                        <a:buNone/>
                      </a:pPr>
                      <a:r>
                        <a:rPr lang="en-US" sz="1800" u="none" strike="noStrike" cap="none">
                          <a:solidFill>
                            <a:schemeClr val="dk1"/>
                          </a:solidFill>
                        </a:rPr>
                        <a:t> Bosim  </a:t>
                      </a:r>
                      <a:endParaRPr sz="1800" u="none" strike="noStrike" cap="none">
                        <a:solidFill>
                          <a:schemeClr val="dk1"/>
                        </a:solidFill>
                        <a:latin typeface="Times New Roman"/>
                        <a:ea typeface="Times New Roman"/>
                        <a:cs typeface="Times New Roman"/>
                        <a:sym typeface="Times New Roman"/>
                      </a:endParaRPr>
                    </a:p>
                  </a:txBody>
                  <a:tcPr marL="28575" marR="28575" marT="28575" marB="28575">
                    <a:solidFill>
                      <a:srgbClr val="F7CAAC"/>
                    </a:solidFill>
                  </a:tcPr>
                </a:tc>
                <a:tc>
                  <a:txBody>
                    <a:bodyPr/>
                    <a:lstStyle/>
                    <a:p>
                      <a:pPr marL="0" marR="0" lvl="0" indent="0" algn="l" rtl="0">
                        <a:lnSpc>
                          <a:spcPct val="107000"/>
                        </a:lnSpc>
                        <a:spcBef>
                          <a:spcPts val="0"/>
                        </a:spcBef>
                        <a:spcAft>
                          <a:spcPts val="0"/>
                        </a:spcAft>
                        <a:buNone/>
                      </a:pPr>
                      <a:r>
                        <a:rPr lang="en-US" sz="1800" b="1" u="none" strike="noStrike" cap="none">
                          <a:latin typeface="Arial"/>
                          <a:ea typeface="Arial"/>
                          <a:cs typeface="Arial"/>
                          <a:sym typeface="Arial"/>
                        </a:rPr>
                        <a:t> Tok kuchi </a:t>
                      </a:r>
                      <a:endParaRPr sz="1800" b="1" u="none" strike="noStrike" cap="none">
                        <a:latin typeface="Arial"/>
                        <a:ea typeface="Arial"/>
                        <a:cs typeface="Arial"/>
                        <a:sym typeface="Arial"/>
                      </a:endParaRPr>
                    </a:p>
                  </a:txBody>
                  <a:tcPr marL="28575" marR="28575" marT="28575" marB="28575">
                    <a:solidFill>
                      <a:srgbClr val="A8D08C"/>
                    </a:solidFill>
                  </a:tcPr>
                </a:tc>
                <a:tc>
                  <a:txBody>
                    <a:bodyPr/>
                    <a:lstStyle/>
                    <a:p>
                      <a:pPr marL="0" marR="0" lvl="0" indent="0" algn="l" rtl="0">
                        <a:lnSpc>
                          <a:spcPct val="107000"/>
                        </a:lnSpc>
                        <a:spcBef>
                          <a:spcPts val="0"/>
                        </a:spcBef>
                        <a:spcAft>
                          <a:spcPts val="0"/>
                        </a:spcAft>
                        <a:buNone/>
                      </a:pPr>
                      <a:r>
                        <a:rPr lang="en-US" sz="1800" u="none" strike="noStrike" cap="none">
                          <a:latin typeface="Arial"/>
                          <a:ea typeface="Arial"/>
                          <a:cs typeface="Arial"/>
                          <a:sym typeface="Arial"/>
                        </a:rPr>
                        <a:t> Kuchlanish hosilasi</a:t>
                      </a:r>
                      <a:endParaRPr sz="1800" u="none" strike="noStrike" cap="none">
                        <a:latin typeface="Arial"/>
                        <a:ea typeface="Arial"/>
                        <a:cs typeface="Arial"/>
                        <a:sym typeface="Arial"/>
                      </a:endParaRPr>
                    </a:p>
                  </a:txBody>
                  <a:tcPr marL="28575" marR="28575" marT="28575" marB="28575">
                    <a:solidFill>
                      <a:srgbClr val="C55A11"/>
                    </a:solidFill>
                  </a:tcPr>
                </a:tc>
              </a:tr>
              <a:tr h="280034">
                <a:tc>
                  <a:txBody>
                    <a:bodyPr/>
                    <a:lstStyle/>
                    <a:p>
                      <a:pPr marL="0" marR="0" lvl="0" indent="0" algn="l" rtl="0">
                        <a:lnSpc>
                          <a:spcPct val="107000"/>
                        </a:lnSpc>
                        <a:spcBef>
                          <a:spcPts val="0"/>
                        </a:spcBef>
                        <a:spcAft>
                          <a:spcPts val="0"/>
                        </a:spcAft>
                        <a:buNone/>
                      </a:pPr>
                      <a:r>
                        <a:rPr lang="en-US" sz="1800" u="none" strike="noStrike" cap="none">
                          <a:solidFill>
                            <a:schemeClr val="dk1"/>
                          </a:solidFill>
                        </a:rPr>
                        <a:t> Massa </a:t>
                      </a:r>
                      <a:endParaRPr sz="1800" u="none" strike="noStrike" cap="none">
                        <a:solidFill>
                          <a:schemeClr val="dk1"/>
                        </a:solidFill>
                        <a:latin typeface="Times New Roman"/>
                        <a:ea typeface="Times New Roman"/>
                        <a:cs typeface="Times New Roman"/>
                        <a:sym typeface="Times New Roman"/>
                      </a:endParaRPr>
                    </a:p>
                  </a:txBody>
                  <a:tcPr marL="28575" marR="28575" marT="28575" marB="28575">
                    <a:solidFill>
                      <a:srgbClr val="F7CAAC"/>
                    </a:solidFill>
                  </a:tcPr>
                </a:tc>
                <a:tc>
                  <a:txBody>
                    <a:bodyPr/>
                    <a:lstStyle/>
                    <a:p>
                      <a:pPr marL="0" marR="0" lvl="0" indent="0" algn="l" rtl="0">
                        <a:lnSpc>
                          <a:spcPct val="107000"/>
                        </a:lnSpc>
                        <a:spcBef>
                          <a:spcPts val="0"/>
                        </a:spcBef>
                        <a:spcAft>
                          <a:spcPts val="0"/>
                        </a:spcAft>
                        <a:buNone/>
                      </a:pPr>
                      <a:r>
                        <a:rPr lang="en-US" sz="1800" b="1" u="none" strike="noStrike" cap="none">
                          <a:latin typeface="Arial"/>
                          <a:ea typeface="Arial"/>
                          <a:cs typeface="Arial"/>
                          <a:sym typeface="Arial"/>
                        </a:rPr>
                        <a:t> induktivnost</a:t>
                      </a:r>
                      <a:endParaRPr sz="1800" b="1" u="none" strike="noStrike" cap="none">
                        <a:latin typeface="Arial"/>
                        <a:ea typeface="Arial"/>
                        <a:cs typeface="Arial"/>
                        <a:sym typeface="Arial"/>
                      </a:endParaRPr>
                    </a:p>
                  </a:txBody>
                  <a:tcPr marL="28575" marR="28575" marT="28575" marB="28575">
                    <a:solidFill>
                      <a:srgbClr val="A8D08C"/>
                    </a:solidFill>
                  </a:tcPr>
                </a:tc>
                <a:tc>
                  <a:txBody>
                    <a:bodyPr/>
                    <a:lstStyle/>
                    <a:p>
                      <a:pPr marL="0" marR="0" lvl="0" indent="0" algn="l" rtl="0">
                        <a:lnSpc>
                          <a:spcPct val="107000"/>
                        </a:lnSpc>
                        <a:spcBef>
                          <a:spcPts val="0"/>
                        </a:spcBef>
                        <a:spcAft>
                          <a:spcPts val="0"/>
                        </a:spcAft>
                        <a:buNone/>
                      </a:pPr>
                      <a:r>
                        <a:rPr lang="en-US" sz="1800" u="none" strike="noStrike" cap="none">
                          <a:latin typeface="Arial"/>
                          <a:ea typeface="Arial"/>
                          <a:cs typeface="Arial"/>
                          <a:sym typeface="Arial"/>
                        </a:rPr>
                        <a:t> Haymiylik</a:t>
                      </a:r>
                      <a:endParaRPr sz="1800" u="none" strike="noStrike" cap="none">
                        <a:latin typeface="Arial"/>
                        <a:ea typeface="Arial"/>
                        <a:cs typeface="Arial"/>
                        <a:sym typeface="Arial"/>
                      </a:endParaRPr>
                    </a:p>
                  </a:txBody>
                  <a:tcPr marL="28575" marR="28575" marT="28575" marB="28575">
                    <a:solidFill>
                      <a:srgbClr val="C55A11"/>
                    </a:solidFill>
                  </a:tcPr>
                </a:tc>
              </a:tr>
              <a:tr h="305732">
                <a:tc>
                  <a:txBody>
                    <a:bodyPr/>
                    <a:lstStyle/>
                    <a:p>
                      <a:pPr marL="0" marR="0" lvl="0" indent="0" algn="l" rtl="0">
                        <a:lnSpc>
                          <a:spcPct val="107000"/>
                        </a:lnSpc>
                        <a:spcBef>
                          <a:spcPts val="0"/>
                        </a:spcBef>
                        <a:spcAft>
                          <a:spcPts val="0"/>
                        </a:spcAft>
                        <a:buNone/>
                      </a:pPr>
                      <a:r>
                        <a:rPr lang="en-US" sz="1800" u="none" strike="noStrike" cap="none">
                          <a:solidFill>
                            <a:schemeClr val="dk1"/>
                          </a:solidFill>
                        </a:rPr>
                        <a:t> Qattiqlik</a:t>
                      </a:r>
                      <a:endParaRPr sz="1800" u="none" strike="noStrike" cap="none">
                        <a:solidFill>
                          <a:schemeClr val="dk1"/>
                        </a:solidFill>
                        <a:latin typeface="Times New Roman"/>
                        <a:ea typeface="Times New Roman"/>
                        <a:cs typeface="Times New Roman"/>
                        <a:sym typeface="Times New Roman"/>
                      </a:endParaRPr>
                    </a:p>
                  </a:txBody>
                  <a:tcPr marL="28575" marR="28575" marT="28575" marB="28575">
                    <a:solidFill>
                      <a:srgbClr val="F7CAAC"/>
                    </a:solidFill>
                  </a:tcPr>
                </a:tc>
                <a:tc>
                  <a:txBody>
                    <a:bodyPr/>
                    <a:lstStyle/>
                    <a:p>
                      <a:pPr marL="0" marR="0" lvl="0" indent="0" algn="l" rtl="0">
                        <a:lnSpc>
                          <a:spcPct val="107000"/>
                        </a:lnSpc>
                        <a:spcBef>
                          <a:spcPts val="0"/>
                        </a:spcBef>
                        <a:spcAft>
                          <a:spcPts val="0"/>
                        </a:spcAft>
                        <a:buNone/>
                      </a:pPr>
                      <a:r>
                        <a:rPr lang="en-US" sz="1800" b="1" u="none" strike="noStrike" cap="none">
                          <a:latin typeface="Arial"/>
                          <a:ea typeface="Arial"/>
                          <a:cs typeface="Arial"/>
                          <a:sym typeface="Arial"/>
                        </a:rPr>
                        <a:t> Qayta hajm o’lchami</a:t>
                      </a:r>
                      <a:endParaRPr sz="1800" b="1" u="none" strike="noStrike" cap="none">
                        <a:latin typeface="Arial"/>
                        <a:ea typeface="Arial"/>
                        <a:cs typeface="Arial"/>
                        <a:sym typeface="Arial"/>
                      </a:endParaRPr>
                    </a:p>
                  </a:txBody>
                  <a:tcPr marL="28575" marR="28575" marT="28575" marB="28575">
                    <a:solidFill>
                      <a:srgbClr val="A8D08C"/>
                    </a:solidFill>
                  </a:tcPr>
                </a:tc>
                <a:tc>
                  <a:txBody>
                    <a:bodyPr/>
                    <a:lstStyle/>
                    <a:p>
                      <a:pPr marL="0" marR="0" lvl="0" indent="0" algn="l" rtl="0">
                        <a:lnSpc>
                          <a:spcPct val="107000"/>
                        </a:lnSpc>
                        <a:spcBef>
                          <a:spcPts val="0"/>
                        </a:spcBef>
                        <a:spcAft>
                          <a:spcPts val="0"/>
                        </a:spcAft>
                        <a:buNone/>
                      </a:pPr>
                      <a:r>
                        <a:rPr lang="en-US" sz="1800" u="none" strike="noStrike" cap="none">
                          <a:latin typeface="Arial"/>
                          <a:ea typeface="Arial"/>
                          <a:cs typeface="Arial"/>
                          <a:sym typeface="Arial"/>
                        </a:rPr>
                        <a:t> Qayta induktsiya </a:t>
                      </a:r>
                      <a:endParaRPr sz="1800" u="none" strike="noStrike" cap="none">
                        <a:latin typeface="Arial"/>
                        <a:ea typeface="Arial"/>
                        <a:cs typeface="Arial"/>
                        <a:sym typeface="Arial"/>
                      </a:endParaRPr>
                    </a:p>
                  </a:txBody>
                  <a:tcPr marL="28575" marR="28575" marT="28575" marB="28575">
                    <a:solidFill>
                      <a:srgbClr val="C55A11"/>
                    </a:solidFill>
                  </a:tcPr>
                </a:tc>
              </a:tr>
              <a:tr h="280034">
                <a:tc>
                  <a:txBody>
                    <a:bodyPr/>
                    <a:lstStyle/>
                    <a:p>
                      <a:pPr marL="0" marR="0" lvl="0" indent="0" algn="l" rtl="0">
                        <a:lnSpc>
                          <a:spcPct val="107000"/>
                        </a:lnSpc>
                        <a:spcBef>
                          <a:spcPts val="0"/>
                        </a:spcBef>
                        <a:spcAft>
                          <a:spcPts val="0"/>
                        </a:spcAft>
                        <a:buNone/>
                      </a:pPr>
                      <a:r>
                        <a:rPr lang="en-US" sz="1800" u="none" strike="noStrike" cap="none">
                          <a:solidFill>
                            <a:schemeClr val="dk1"/>
                          </a:solidFill>
                        </a:rPr>
                        <a:t> Qarshilik koeffitsiyenti</a:t>
                      </a:r>
                      <a:endParaRPr sz="1800" u="none" strike="noStrike" cap="none">
                        <a:solidFill>
                          <a:schemeClr val="dk1"/>
                        </a:solidFill>
                        <a:latin typeface="Times New Roman"/>
                        <a:ea typeface="Times New Roman"/>
                        <a:cs typeface="Times New Roman"/>
                        <a:sym typeface="Times New Roman"/>
                      </a:endParaRPr>
                    </a:p>
                  </a:txBody>
                  <a:tcPr marL="28575" marR="28575" marT="28575" marB="28575">
                    <a:solidFill>
                      <a:srgbClr val="F7CAAC"/>
                    </a:solidFill>
                  </a:tcPr>
                </a:tc>
                <a:tc>
                  <a:txBody>
                    <a:bodyPr/>
                    <a:lstStyle/>
                    <a:p>
                      <a:pPr marL="0" marR="0" lvl="0" indent="0" algn="l" rtl="0">
                        <a:lnSpc>
                          <a:spcPct val="107000"/>
                        </a:lnSpc>
                        <a:spcBef>
                          <a:spcPts val="0"/>
                        </a:spcBef>
                        <a:spcAft>
                          <a:spcPts val="0"/>
                        </a:spcAft>
                        <a:buNone/>
                      </a:pPr>
                      <a:r>
                        <a:rPr lang="en-US" sz="1800" b="1" u="none" strike="noStrike" cap="none">
                          <a:latin typeface="Arial"/>
                          <a:ea typeface="Arial"/>
                          <a:cs typeface="Arial"/>
                          <a:sym typeface="Arial"/>
                        </a:rPr>
                        <a:t> Qarshilik </a:t>
                      </a:r>
                      <a:endParaRPr sz="1800" b="1" u="none" strike="noStrike" cap="none">
                        <a:latin typeface="Arial"/>
                        <a:ea typeface="Arial"/>
                        <a:cs typeface="Arial"/>
                        <a:sym typeface="Arial"/>
                      </a:endParaRPr>
                    </a:p>
                  </a:txBody>
                  <a:tcPr marL="28575" marR="28575" marT="28575" marB="28575">
                    <a:solidFill>
                      <a:srgbClr val="A8D08C"/>
                    </a:solidFill>
                  </a:tcPr>
                </a:tc>
                <a:tc>
                  <a:txBody>
                    <a:bodyPr/>
                    <a:lstStyle/>
                    <a:p>
                      <a:pPr marL="0" marR="0" lvl="0" indent="0" algn="l" rtl="0">
                        <a:lnSpc>
                          <a:spcPct val="107000"/>
                        </a:lnSpc>
                        <a:spcBef>
                          <a:spcPts val="0"/>
                        </a:spcBef>
                        <a:spcAft>
                          <a:spcPts val="0"/>
                        </a:spcAft>
                        <a:buNone/>
                      </a:pPr>
                      <a:r>
                        <a:rPr lang="en-US" sz="1800" u="none" strike="noStrike" cap="none" dirty="0">
                          <a:latin typeface="Arial"/>
                          <a:ea typeface="Arial"/>
                          <a:cs typeface="Arial"/>
                          <a:sym typeface="Arial"/>
                        </a:rPr>
                        <a:t> </a:t>
                      </a:r>
                      <a:r>
                        <a:rPr lang="en-US" sz="1800" u="none" strike="noStrike" cap="none" dirty="0" err="1">
                          <a:latin typeface="Arial"/>
                          <a:ea typeface="Arial"/>
                          <a:cs typeface="Arial"/>
                          <a:sym typeface="Arial"/>
                        </a:rPr>
                        <a:t>Qarshilik</a:t>
                      </a:r>
                      <a:endParaRPr sz="1800" u="none" strike="noStrike" cap="none" dirty="0">
                        <a:latin typeface="Arial"/>
                        <a:ea typeface="Arial"/>
                        <a:cs typeface="Arial"/>
                        <a:sym typeface="Arial"/>
                      </a:endParaRPr>
                    </a:p>
                  </a:txBody>
                  <a:tcPr marL="28575" marR="28575" marT="28575" marB="28575">
                    <a:solidFill>
                      <a:srgbClr val="C55A11"/>
                    </a:solidFill>
                  </a:tcPr>
                </a:tc>
              </a:tr>
            </a:tbl>
          </a:graphicData>
        </a:graphic>
      </p:graphicFrame>
      <p:sp>
        <p:nvSpPr>
          <p:cNvPr id="127" name="Google Shape;127;p3"/>
          <p:cNvSpPr/>
          <p:nvPr/>
        </p:nvSpPr>
        <p:spPr>
          <a:xfrm>
            <a:off x="3247923" y="3759917"/>
            <a:ext cx="12783259"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pic>
        <p:nvPicPr>
          <p:cNvPr id="128" name="Google Shape;128;p3" descr="Система с одной степенью свободы"/>
          <p:cNvPicPr preferRelativeResize="0"/>
          <p:nvPr/>
        </p:nvPicPr>
        <p:blipFill rotWithShape="1">
          <a:blip r:embed="rId3">
            <a:alphaModFix/>
          </a:blip>
          <a:srcRect/>
          <a:stretch/>
        </p:blipFill>
        <p:spPr>
          <a:xfrm>
            <a:off x="2918297" y="875876"/>
            <a:ext cx="2586576" cy="1885036"/>
          </a:xfrm>
          <a:prstGeom prst="rect">
            <a:avLst/>
          </a:prstGeom>
          <a:noFill/>
          <a:ln>
            <a:noFill/>
          </a:ln>
        </p:spPr>
      </p:pic>
      <p:sp>
        <p:nvSpPr>
          <p:cNvPr id="2" name="TextBox 1"/>
          <p:cNvSpPr txBox="1"/>
          <p:nvPr/>
        </p:nvSpPr>
        <p:spPr>
          <a:xfrm>
            <a:off x="1791855" y="6234545"/>
            <a:ext cx="8275781" cy="738664"/>
          </a:xfrm>
          <a:prstGeom prst="rect">
            <a:avLst/>
          </a:prstGeom>
          <a:noFill/>
        </p:spPr>
        <p:txBody>
          <a:bodyPr wrap="square" rtlCol="0">
            <a:spAutoFit/>
          </a:bodyPr>
          <a:lstStyle/>
          <a:p>
            <a:r>
              <a:rPr lang="en-US" dirty="0" err="1" smtClean="0"/>
              <a:t>Manba</a:t>
            </a:r>
            <a:r>
              <a:rPr lang="en-US" dirty="0" smtClean="0"/>
              <a:t>: </a:t>
            </a:r>
            <a:r>
              <a:rPr lang="ru-RU" b="1" dirty="0"/>
              <a:t>МАЙЕР </a:t>
            </a:r>
            <a:r>
              <a:rPr lang="ru-RU" b="1" dirty="0" smtClean="0"/>
              <a:t>Р</a:t>
            </a:r>
            <a:r>
              <a:rPr lang="en-US" b="1" dirty="0" smtClean="0"/>
              <a:t>. </a:t>
            </a:r>
            <a:r>
              <a:rPr lang="ru-RU" dirty="0" smtClean="0"/>
              <a:t>ОСНОВЫ КОМПЬЮТЕРНОГО МОДЕЛИРОВАНИЯ: Учебное пособие. -- Глазов: ГГПИ, 2005. -- 25 с.</a:t>
            </a:r>
            <a:r>
              <a:rPr lang="en-US" dirty="0"/>
              <a:t> http://www.ggpi.org/metod/kaf_d_ph/komp_model/kom-mod.html</a:t>
            </a:r>
            <a:endParaRPr lang="ru-RU" dirty="0"/>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txBox="1"/>
          <p:nvPr/>
        </p:nvSpPr>
        <p:spPr>
          <a:xfrm>
            <a:off x="-1" y="19778"/>
            <a:ext cx="8443610" cy="861774"/>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600" b="1">
                <a:solidFill>
                  <a:schemeClr val="dk1"/>
                </a:solidFill>
                <a:latin typeface="Arial"/>
                <a:ea typeface="Arial"/>
                <a:cs typeface="Arial"/>
                <a:sym typeface="Arial"/>
              </a:rPr>
              <a:t>KM QO’LLANISH SOHALARI</a:t>
            </a:r>
            <a:endParaRPr sz="3600">
              <a:solidFill>
                <a:schemeClr val="dk1"/>
              </a:solidFill>
              <a:latin typeface="Arial"/>
              <a:ea typeface="Arial"/>
              <a:cs typeface="Arial"/>
              <a:sym typeface="Arial"/>
            </a:endParaRPr>
          </a:p>
        </p:txBody>
      </p:sp>
      <p:sp>
        <p:nvSpPr>
          <p:cNvPr id="135" name="Google Shape;135;p4"/>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136" name="Google Shape;136;p4"/>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137" name="Google Shape;137;p4"/>
          <p:cNvSpPr txBox="1"/>
          <p:nvPr/>
        </p:nvSpPr>
        <p:spPr>
          <a:xfrm>
            <a:off x="1553964" y="6150114"/>
            <a:ext cx="66928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4</a:t>
            </a:r>
            <a:endParaRPr sz="3600" b="1">
              <a:solidFill>
                <a:schemeClr val="dk1"/>
              </a:solidFill>
              <a:latin typeface="Arial"/>
              <a:ea typeface="Arial"/>
              <a:cs typeface="Arial"/>
              <a:sym typeface="Arial"/>
            </a:endParaRPr>
          </a:p>
        </p:txBody>
      </p:sp>
      <p:sp>
        <p:nvSpPr>
          <p:cNvPr id="138" name="Google Shape;138;p4"/>
          <p:cNvSpPr txBox="1"/>
          <p:nvPr/>
        </p:nvSpPr>
        <p:spPr>
          <a:xfrm>
            <a:off x="950258" y="927945"/>
            <a:ext cx="7790330" cy="517577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600">
                <a:solidFill>
                  <a:schemeClr val="dk1"/>
                </a:solidFill>
                <a:latin typeface="Arial"/>
                <a:ea typeface="Arial"/>
                <a:cs typeface="Arial"/>
                <a:sym typeface="Arial"/>
              </a:rPr>
              <a:t>	Kompyuter simulyatsiyasi qo'llaniladi: </a:t>
            </a:r>
            <a:endParaRPr/>
          </a:p>
          <a:p>
            <a:pPr marL="514350" marR="0" lvl="0" indent="-514350" algn="just" rtl="0">
              <a:spcBef>
                <a:spcPts val="400"/>
              </a:spcBef>
              <a:spcAft>
                <a:spcPts val="0"/>
              </a:spcAft>
              <a:buClr>
                <a:schemeClr val="dk1"/>
              </a:buClr>
              <a:buSzPts val="2600"/>
              <a:buFont typeface="Arial"/>
              <a:buAutoNum type="arabicPeriod"/>
            </a:pPr>
            <a:r>
              <a:rPr lang="en-US" sz="2600">
                <a:solidFill>
                  <a:schemeClr val="dk1"/>
                </a:solidFill>
                <a:latin typeface="Arial"/>
                <a:ea typeface="Arial"/>
                <a:cs typeface="Arial"/>
                <a:sym typeface="Arial"/>
              </a:rPr>
              <a:t>loyihalashni avtomatlashtirish, </a:t>
            </a:r>
            <a:endParaRPr/>
          </a:p>
          <a:p>
            <a:pPr marL="514350" marR="0" lvl="0" indent="-514350" algn="just" rtl="0">
              <a:spcBef>
                <a:spcPts val="400"/>
              </a:spcBef>
              <a:spcAft>
                <a:spcPts val="0"/>
              </a:spcAft>
              <a:buClr>
                <a:schemeClr val="dk1"/>
              </a:buClr>
              <a:buSzPts val="2600"/>
              <a:buFont typeface="Arial"/>
              <a:buAutoNum type="arabicPeriod"/>
            </a:pPr>
            <a:r>
              <a:rPr lang="en-US" sz="2600">
                <a:solidFill>
                  <a:schemeClr val="dk1"/>
                </a:solidFill>
                <a:latin typeface="Arial"/>
                <a:ea typeface="Arial"/>
                <a:cs typeface="Arial"/>
                <a:sym typeface="Arial"/>
              </a:rPr>
              <a:t>kompyuter tarmoqlari va tizimlarini tashkil etish, </a:t>
            </a:r>
            <a:endParaRPr/>
          </a:p>
          <a:p>
            <a:pPr marL="514350" marR="0" lvl="0" indent="-514350" algn="just" rtl="0">
              <a:spcBef>
                <a:spcPts val="400"/>
              </a:spcBef>
              <a:spcAft>
                <a:spcPts val="0"/>
              </a:spcAft>
              <a:buClr>
                <a:schemeClr val="dk1"/>
              </a:buClr>
              <a:buSzPts val="2600"/>
              <a:buFont typeface="Arial"/>
              <a:buAutoNum type="arabicPeriod"/>
            </a:pPr>
            <a:r>
              <a:rPr lang="en-US" sz="2600">
                <a:solidFill>
                  <a:schemeClr val="dk1"/>
                </a:solidFill>
                <a:latin typeface="Arial"/>
                <a:ea typeface="Arial"/>
                <a:cs typeface="Arial"/>
                <a:sym typeface="Arial"/>
              </a:rPr>
              <a:t>transport ishlarini tashkil etish, atrof-muhitni                   muhofaza qilish va resurslarni boshqarish,                        texnologik va boshqa jarayonlarni                                  avtomatlashtirilgan boshqarish. </a:t>
            </a:r>
            <a:endParaRPr/>
          </a:p>
          <a:p>
            <a:pPr marL="0" marR="0" lvl="0" indent="0" algn="just" rtl="0">
              <a:spcBef>
                <a:spcPts val="1000"/>
              </a:spcBef>
              <a:spcAft>
                <a:spcPts val="0"/>
              </a:spcAft>
              <a:buNone/>
            </a:pPr>
            <a:r>
              <a:rPr lang="en-US" sz="2600">
                <a:solidFill>
                  <a:schemeClr val="dk1"/>
                </a:solidFill>
                <a:latin typeface="Arial"/>
                <a:ea typeface="Arial"/>
                <a:cs typeface="Arial"/>
                <a:sym typeface="Arial"/>
              </a:rPr>
              <a:t>	U tizimlarni loyihalash, yaratish va amalga                              oshirishda, shuningdek ularni o'rganishning turli                     darajalarida — elementlarning ishlashini tahlil                         qilishdan tortib, umuman tizimlarni o'rganishga                      qadar qo'llaniladi.</a:t>
            </a:r>
            <a:endParaRPr sz="260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MODELLASHTIRISH NAZARIYASI</a:t>
            </a:r>
            <a:endParaRPr sz="3200" b="1">
              <a:solidFill>
                <a:schemeClr val="dk1"/>
              </a:solidFill>
              <a:latin typeface="Arial"/>
              <a:ea typeface="Arial"/>
              <a:cs typeface="Arial"/>
              <a:sym typeface="Arial"/>
            </a:endParaRPr>
          </a:p>
          <a:p>
            <a:pPr marL="0" marR="0" lvl="0" indent="0" algn="r" rtl="0">
              <a:spcBef>
                <a:spcPts val="0"/>
              </a:spcBef>
              <a:spcAft>
                <a:spcPts val="0"/>
              </a:spcAft>
              <a:buNone/>
            </a:pPr>
            <a:endParaRPr sz="1400" b="1">
              <a:solidFill>
                <a:schemeClr val="dk1"/>
              </a:solidFill>
              <a:latin typeface="Arial"/>
              <a:ea typeface="Arial"/>
              <a:cs typeface="Arial"/>
              <a:sym typeface="Arial"/>
            </a:endParaRPr>
          </a:p>
        </p:txBody>
      </p:sp>
      <p:sp>
        <p:nvSpPr>
          <p:cNvPr id="145" name="Google Shape;145;p5"/>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146" name="Google Shape;146;p5"/>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147" name="Google Shape;147;p5"/>
          <p:cNvSpPr txBox="1"/>
          <p:nvPr/>
        </p:nvSpPr>
        <p:spPr>
          <a:xfrm>
            <a:off x="1553964" y="6150114"/>
            <a:ext cx="66928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5</a:t>
            </a:r>
            <a:endParaRPr sz="3600" b="1">
              <a:solidFill>
                <a:schemeClr val="dk1"/>
              </a:solidFill>
              <a:latin typeface="Arial"/>
              <a:ea typeface="Arial"/>
              <a:cs typeface="Arial"/>
              <a:sym typeface="Arial"/>
            </a:endParaRPr>
          </a:p>
        </p:txBody>
      </p:sp>
      <p:sp>
        <p:nvSpPr>
          <p:cNvPr id="148" name="Google Shape;148;p5"/>
          <p:cNvSpPr txBox="1"/>
          <p:nvPr/>
        </p:nvSpPr>
        <p:spPr>
          <a:xfrm>
            <a:off x="895706" y="1207031"/>
            <a:ext cx="8063467" cy="427040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200">
                <a:solidFill>
                  <a:schemeClr val="dk1"/>
                </a:solidFill>
                <a:latin typeface="Arial"/>
                <a:ea typeface="Arial"/>
                <a:cs typeface="Arial"/>
                <a:sym typeface="Arial"/>
              </a:rPr>
              <a:t>	Modellashtirish - bitta ob'ektni boshqasiga almashtirish bilan,                    yaniy modeli orqali asl ob'ektning eng muhim xususiyatlarii       o’rganish. 	Modellashtirish jarayoni modelni yaratish, tajriba           o'tkazish, natijalarni qayta ishlash va talqin qilishdir. </a:t>
            </a:r>
            <a:endParaRPr/>
          </a:p>
          <a:p>
            <a:pPr marL="0" marR="0" lvl="0" indent="0" algn="just" rtl="0">
              <a:spcBef>
                <a:spcPts val="300"/>
              </a:spcBef>
              <a:spcAft>
                <a:spcPts val="0"/>
              </a:spcAft>
              <a:buNone/>
            </a:pPr>
            <a:r>
              <a:rPr lang="en-US" sz="2200">
                <a:solidFill>
                  <a:schemeClr val="dk1"/>
                </a:solidFill>
                <a:latin typeface="Arial"/>
                <a:ea typeface="Arial"/>
                <a:cs typeface="Arial"/>
                <a:sym typeface="Arial"/>
              </a:rPr>
              <a:t>	Modellashtirish nazariyasi - bu ba'zi ob'ektlarni boshqa              modellar  bilan almashtirish nazariyasi va ob'ekt xususiyatlarini o'rganish. </a:t>
            </a:r>
            <a:endParaRPr/>
          </a:p>
          <a:p>
            <a:pPr marL="0" marR="0" lvl="0" indent="0" algn="just" rtl="0">
              <a:spcBef>
                <a:spcPts val="300"/>
              </a:spcBef>
              <a:spcAft>
                <a:spcPts val="0"/>
              </a:spcAft>
              <a:buNone/>
            </a:pPr>
            <a:r>
              <a:rPr lang="en-US" sz="2200">
                <a:solidFill>
                  <a:schemeClr val="dk1"/>
                </a:solidFill>
                <a:latin typeface="Arial"/>
                <a:ea typeface="Arial"/>
                <a:cs typeface="Arial"/>
                <a:sym typeface="Arial"/>
              </a:rPr>
              <a:t>	Ilmiy tadqiqotlarda farazlar, eksperimen natijalari, kuzatishlar                 asosida ma'lum bashoratlar katta rol o'ynaydi. Farazlarning            to'g'riligini tekshirishda analogiya usuli katta ahamiyatga ega. </a:t>
            </a:r>
            <a:endParaRPr/>
          </a:p>
          <a:p>
            <a:pPr marL="0" marR="0" lvl="0" indent="0" algn="just" rtl="0">
              <a:spcBef>
                <a:spcPts val="300"/>
              </a:spcBef>
              <a:spcAft>
                <a:spcPts val="0"/>
              </a:spcAft>
              <a:buNone/>
            </a:pPr>
            <a:r>
              <a:rPr lang="en-US" sz="2200">
                <a:solidFill>
                  <a:schemeClr val="dk1"/>
                </a:solidFill>
                <a:latin typeface="Arial"/>
                <a:ea typeface="Arial"/>
                <a:cs typeface="Arial"/>
                <a:sym typeface="Arial"/>
              </a:rPr>
              <a:t>	Analogiya – bu ikkita ob'ektning har qanday shaxsiy                          o'xshashligi to'g'risidagi hukm.</a:t>
            </a:r>
            <a:endParaRPr sz="2200">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6"/>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MODELLASHTIRISH NAZARIYASI</a:t>
            </a:r>
            <a:endParaRPr sz="3200" b="1">
              <a:solidFill>
                <a:schemeClr val="dk1"/>
              </a:solidFill>
              <a:latin typeface="Arial"/>
              <a:ea typeface="Arial"/>
              <a:cs typeface="Arial"/>
              <a:sym typeface="Arial"/>
            </a:endParaRPr>
          </a:p>
          <a:p>
            <a:pPr marL="0" marR="0" lvl="0" indent="0" algn="r" rtl="0">
              <a:spcBef>
                <a:spcPts val="0"/>
              </a:spcBef>
              <a:spcAft>
                <a:spcPts val="0"/>
              </a:spcAft>
              <a:buNone/>
            </a:pPr>
            <a:endParaRPr sz="1400" b="1">
              <a:solidFill>
                <a:schemeClr val="dk1"/>
              </a:solidFill>
              <a:latin typeface="Arial"/>
              <a:ea typeface="Arial"/>
              <a:cs typeface="Arial"/>
              <a:sym typeface="Arial"/>
            </a:endParaRPr>
          </a:p>
        </p:txBody>
      </p:sp>
      <p:sp>
        <p:nvSpPr>
          <p:cNvPr id="155" name="Google Shape;155;p6"/>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156" name="Google Shape;156;p6"/>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157" name="Google Shape;157;p6"/>
          <p:cNvSpPr txBox="1"/>
          <p:nvPr/>
        </p:nvSpPr>
        <p:spPr>
          <a:xfrm>
            <a:off x="1553964" y="6150114"/>
            <a:ext cx="66928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6</a:t>
            </a:r>
            <a:endParaRPr sz="3600" b="1">
              <a:solidFill>
                <a:schemeClr val="dk1"/>
              </a:solidFill>
              <a:latin typeface="Arial"/>
              <a:ea typeface="Arial"/>
              <a:cs typeface="Arial"/>
              <a:sym typeface="Arial"/>
            </a:endParaRPr>
          </a:p>
        </p:txBody>
      </p:sp>
      <p:sp>
        <p:nvSpPr>
          <p:cNvPr id="158" name="Google Shape;158;p6"/>
          <p:cNvSpPr txBox="1"/>
          <p:nvPr/>
        </p:nvSpPr>
        <p:spPr>
          <a:xfrm>
            <a:off x="837341" y="1035441"/>
            <a:ext cx="7839732" cy="433965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300">
                <a:solidFill>
                  <a:schemeClr val="dk1"/>
                </a:solidFill>
                <a:latin typeface="Arial"/>
                <a:ea typeface="Arial"/>
                <a:cs typeface="Arial"/>
                <a:sym typeface="Arial"/>
              </a:rPr>
              <a:t>	Kompyuter modeli – bu turli xil omillar ta'sirida haqiqiy                           ob'ektlarni hisoblash va natijalarni grafik shaqlida                                  ko'rsatishga imkon beradigan alohida dastur.</a:t>
            </a:r>
            <a:endParaRPr/>
          </a:p>
          <a:p>
            <a:pPr marL="0" marR="0" lvl="0" indent="0" algn="just" rtl="0">
              <a:spcBef>
                <a:spcPts val="0"/>
              </a:spcBef>
              <a:spcAft>
                <a:spcPts val="0"/>
              </a:spcAft>
              <a:buNone/>
            </a:pPr>
            <a:r>
              <a:rPr lang="en-US" sz="2300">
                <a:solidFill>
                  <a:schemeClr val="dk1"/>
                </a:solidFill>
                <a:latin typeface="Arial"/>
                <a:ea typeface="Arial"/>
                <a:cs typeface="Arial"/>
                <a:sym typeface="Arial"/>
              </a:rPr>
              <a:t>	Kompyuter modellari simulyatsiya qilingan ob'ekt haqida   yangi bilimlarni olish yoki analitik tadqiqotlar uchun juda                       murakkab tizimning xatti-harakatlarini taxminiy baholaydi.</a:t>
            </a:r>
            <a:endParaRPr/>
          </a:p>
          <a:p>
            <a:pPr marL="0" marR="0" lvl="0" indent="0" algn="just" rtl="0">
              <a:spcBef>
                <a:spcPts val="0"/>
              </a:spcBef>
              <a:spcAft>
                <a:spcPts val="0"/>
              </a:spcAft>
              <a:buNone/>
            </a:pPr>
            <a:r>
              <a:rPr lang="en-US" sz="2300">
                <a:solidFill>
                  <a:schemeClr val="dk1"/>
                </a:solidFill>
                <a:latin typeface="Arial"/>
                <a:ea typeface="Arial"/>
                <a:cs typeface="Arial"/>
                <a:sym typeface="Arial"/>
              </a:rPr>
              <a:t>	Bunday modellar tegishli axborot vositalarida qayd                     etilgan, kirish ma'lumotlarini chiqish ma'lumotlariga qayta                   ishlash algoritm bo'lib, ular modellashtirish deb ataladi. </a:t>
            </a:r>
            <a:endParaRPr/>
          </a:p>
          <a:p>
            <a:pPr marL="0" marR="0" lvl="0" indent="0" algn="just" rtl="0">
              <a:spcBef>
                <a:spcPts val="0"/>
              </a:spcBef>
              <a:spcAft>
                <a:spcPts val="0"/>
              </a:spcAft>
              <a:buNone/>
            </a:pPr>
            <a:r>
              <a:rPr lang="en-US" sz="2300">
                <a:solidFill>
                  <a:schemeClr val="dk1"/>
                </a:solidFill>
                <a:latin typeface="Arial"/>
                <a:ea typeface="Arial"/>
                <a:cs typeface="Arial"/>
                <a:sym typeface="Arial"/>
              </a:rPr>
              <a:t>	Kirish ma'lumotlari modelning parametrlari va uning                       dastlabki holatlari, chiqish ma'lumotlari esa ushbu                       modelning  traektoriyasidir.</a:t>
            </a:r>
            <a:endParaRPr sz="230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7"/>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MODELLASHTIRISH NAZARIYASI</a:t>
            </a:r>
            <a:endParaRPr sz="3200" b="1">
              <a:solidFill>
                <a:schemeClr val="dk1"/>
              </a:solidFill>
              <a:latin typeface="Arial"/>
              <a:ea typeface="Arial"/>
              <a:cs typeface="Arial"/>
              <a:sym typeface="Arial"/>
            </a:endParaRPr>
          </a:p>
          <a:p>
            <a:pPr marL="0" marR="0" lvl="0" indent="0" algn="r" rtl="0">
              <a:spcBef>
                <a:spcPts val="0"/>
              </a:spcBef>
              <a:spcAft>
                <a:spcPts val="0"/>
              </a:spcAft>
              <a:buNone/>
            </a:pPr>
            <a:endParaRPr sz="1400" b="1">
              <a:solidFill>
                <a:schemeClr val="dk1"/>
              </a:solidFill>
              <a:latin typeface="Arial"/>
              <a:ea typeface="Arial"/>
              <a:cs typeface="Arial"/>
              <a:sym typeface="Arial"/>
            </a:endParaRPr>
          </a:p>
        </p:txBody>
      </p:sp>
      <p:sp>
        <p:nvSpPr>
          <p:cNvPr id="165" name="Google Shape;165;p7"/>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166" name="Google Shape;166;p7"/>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167" name="Google Shape;167;p7"/>
          <p:cNvSpPr txBox="1"/>
          <p:nvPr/>
        </p:nvSpPr>
        <p:spPr>
          <a:xfrm>
            <a:off x="1553964" y="6150114"/>
            <a:ext cx="66928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7</a:t>
            </a:r>
            <a:endParaRPr sz="3600" b="1">
              <a:solidFill>
                <a:schemeClr val="dk1"/>
              </a:solidFill>
              <a:latin typeface="Arial"/>
              <a:ea typeface="Arial"/>
              <a:cs typeface="Arial"/>
              <a:sym typeface="Arial"/>
            </a:endParaRPr>
          </a:p>
        </p:txBody>
      </p:sp>
      <p:sp>
        <p:nvSpPr>
          <p:cNvPr id="168" name="Google Shape;168;p7"/>
          <p:cNvSpPr txBox="1"/>
          <p:nvPr/>
        </p:nvSpPr>
        <p:spPr>
          <a:xfrm>
            <a:off x="837340" y="1035441"/>
            <a:ext cx="7975919" cy="449353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200">
                <a:solidFill>
                  <a:schemeClr val="dk1"/>
                </a:solidFill>
                <a:latin typeface="Arial"/>
                <a:ea typeface="Arial"/>
                <a:cs typeface="Arial"/>
                <a:sym typeface="Arial"/>
              </a:rPr>
              <a:t>	Kompyuter modellari algoritmik (masalan, bir bosqichli o'tish                        funktsiyasi yordamida berilgan real holat) va algebraic  —              differensial tenglamalar asosida matematik modellaridir. </a:t>
            </a:r>
            <a:endParaRPr/>
          </a:p>
          <a:p>
            <a:pPr marL="0" marR="0" lvl="0" indent="0" algn="just" rtl="0">
              <a:spcBef>
                <a:spcPts val="0"/>
              </a:spcBef>
              <a:spcAft>
                <a:spcPts val="0"/>
              </a:spcAft>
              <a:buNone/>
            </a:pPr>
            <a:r>
              <a:rPr lang="en-US" sz="2200">
                <a:solidFill>
                  <a:schemeClr val="dk1"/>
                </a:solidFill>
                <a:latin typeface="Arial"/>
                <a:ea typeface="Arial"/>
                <a:cs typeface="Arial"/>
                <a:sym typeface="Arial"/>
              </a:rPr>
              <a:t>	Ushbu model sxemalariga asoslangan farq - raqamli                               integratsiya usuli yordamida algoritmik modelga aylantiriladi.    Kompyuter modeli hodisalarning o'ziga xos tabiatidan  mavhumlikdan avval sifatli, so'ngra miqdoriy modelni yaratisdir. </a:t>
            </a:r>
            <a:endParaRPr/>
          </a:p>
          <a:p>
            <a:pPr marL="0" marR="0" lvl="0" indent="0" algn="just" rtl="0">
              <a:spcBef>
                <a:spcPts val="0"/>
              </a:spcBef>
              <a:spcAft>
                <a:spcPts val="0"/>
              </a:spcAft>
              <a:buNone/>
            </a:pPr>
            <a:r>
              <a:rPr lang="en-US" sz="2200">
                <a:solidFill>
                  <a:schemeClr val="dk1"/>
                </a:solidFill>
                <a:latin typeface="Arial"/>
                <a:ea typeface="Arial"/>
                <a:cs typeface="Arial"/>
                <a:sym typeface="Arial"/>
              </a:rPr>
              <a:t>	Kompyuter modeliga qancha ko’p muhim xususiyatlar                             aniqlansa, u haqiqiy modelga yaqinlashib  boradi.</a:t>
            </a:r>
            <a:endParaRPr sz="2200">
              <a:solidFill>
                <a:schemeClr val="dk1"/>
              </a:solidFill>
              <a:latin typeface="Arial"/>
              <a:ea typeface="Arial"/>
              <a:cs typeface="Arial"/>
              <a:sym typeface="Arial"/>
            </a:endParaRPr>
          </a:p>
          <a:p>
            <a:pPr marL="0" marR="0" lvl="0" indent="0" algn="just" rtl="0">
              <a:spcBef>
                <a:spcPts val="0"/>
              </a:spcBef>
              <a:spcAft>
                <a:spcPts val="0"/>
              </a:spcAft>
              <a:buNone/>
            </a:pPr>
            <a:r>
              <a:rPr lang="en-US" sz="2200">
                <a:solidFill>
                  <a:schemeClr val="dk1"/>
                </a:solidFill>
                <a:latin typeface="Arial"/>
                <a:ea typeface="Arial"/>
                <a:cs typeface="Arial"/>
                <a:sym typeface="Arial"/>
              </a:rPr>
              <a:t>	Kompyuter simulyatsiyasi kompyuterda bir qator hisoblash                      tajribalarini o'tkazishdir, uning maqsadi simulyatsiya natijalarini           ob'ektning haqiqiy xatti-harakati bilan tahlil qilish, talqin                   qilish va taqqoslash, modelni yanada aniqlash va hokazo.</a:t>
            </a:r>
            <a:endParaRPr sz="2200">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8"/>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KOMPYUTERLI MODELLASHTIRISH</a:t>
            </a:r>
            <a:endParaRPr/>
          </a:p>
          <a:p>
            <a:pPr marL="0" marR="0" lvl="0" indent="0" algn="ctr" rtl="0">
              <a:spcBef>
                <a:spcPts val="0"/>
              </a:spcBef>
              <a:spcAft>
                <a:spcPts val="0"/>
              </a:spcAft>
              <a:buNone/>
            </a:pPr>
            <a:endParaRPr sz="1400">
              <a:solidFill>
                <a:schemeClr val="dk1"/>
              </a:solidFill>
              <a:latin typeface="Arial"/>
              <a:ea typeface="Arial"/>
              <a:cs typeface="Arial"/>
              <a:sym typeface="Arial"/>
            </a:endParaRPr>
          </a:p>
        </p:txBody>
      </p:sp>
      <p:sp>
        <p:nvSpPr>
          <p:cNvPr id="175" name="Google Shape;175;p8"/>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176" name="Google Shape;176;p8"/>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177" name="Google Shape;177;p8"/>
          <p:cNvSpPr txBox="1"/>
          <p:nvPr/>
        </p:nvSpPr>
        <p:spPr>
          <a:xfrm>
            <a:off x="1553964" y="6150114"/>
            <a:ext cx="66928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8</a:t>
            </a:r>
            <a:endParaRPr sz="3600" b="1">
              <a:solidFill>
                <a:schemeClr val="dk1"/>
              </a:solidFill>
              <a:latin typeface="Arial"/>
              <a:ea typeface="Arial"/>
              <a:cs typeface="Arial"/>
              <a:sym typeface="Arial"/>
            </a:endParaRPr>
          </a:p>
        </p:txBody>
      </p:sp>
      <p:sp>
        <p:nvSpPr>
          <p:cNvPr id="178" name="Google Shape;178;p8"/>
          <p:cNvSpPr txBox="1"/>
          <p:nvPr/>
        </p:nvSpPr>
        <p:spPr>
          <a:xfrm>
            <a:off x="905435" y="1041661"/>
            <a:ext cx="7871012" cy="478592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a:solidFill>
                  <a:schemeClr val="dk1"/>
                </a:solidFill>
                <a:latin typeface="Arial"/>
                <a:ea typeface="Arial"/>
                <a:cs typeface="Arial"/>
                <a:sym typeface="Arial"/>
              </a:rPr>
              <a:t>	Kompyuter simulyatsiyasi jismoniy tizimlarni o'rganishning samarali usullaridan biridir. Kompyuter modellarni o'rganish oson va qulay, ular haqiqiy ishlab chiqarish qiyin bo'lgan yoki oldindan aytib            bo'lmaydigan natijani berishi mumkin bo'lgan hisoblash                             tajribalarini o'tkazishga imkon beradi. </a:t>
            </a:r>
            <a:endParaRPr/>
          </a:p>
          <a:p>
            <a:pPr marL="0" marR="0" lvl="0" indent="0" algn="just" rtl="0">
              <a:spcBef>
                <a:spcPts val="300"/>
              </a:spcBef>
              <a:spcAft>
                <a:spcPts val="0"/>
              </a:spcAft>
              <a:buNone/>
            </a:pPr>
            <a:r>
              <a:rPr lang="en-US" sz="2000">
                <a:solidFill>
                  <a:schemeClr val="dk1"/>
                </a:solidFill>
                <a:latin typeface="Arial"/>
                <a:ea typeface="Arial"/>
                <a:cs typeface="Arial"/>
                <a:sym typeface="Arial"/>
              </a:rPr>
              <a:t>	Kompyuter modellarining mantiqiyligi tadqiqot ob'ektlarning                     xususiyatlarining asosiy omillarini aniqlashga, fizik tizimning                     parametrlari va dastlabki sharoitlaridagi o'zgarishlarga javobini                        o'rganishga imkon beradi.</a:t>
            </a:r>
            <a:endParaRPr/>
          </a:p>
          <a:p>
            <a:pPr marL="0" marR="0" lvl="0" indent="0" algn="just" rtl="0">
              <a:spcBef>
                <a:spcPts val="300"/>
              </a:spcBef>
              <a:spcAft>
                <a:spcPts val="0"/>
              </a:spcAft>
              <a:buNone/>
            </a:pPr>
            <a:r>
              <a:rPr lang="en-US" sz="2000">
                <a:solidFill>
                  <a:schemeClr val="dk1"/>
                </a:solidFill>
                <a:latin typeface="Arial"/>
                <a:ea typeface="Arial"/>
                <a:cs typeface="Arial"/>
                <a:sym typeface="Arial"/>
              </a:rPr>
              <a:t>	Kompyuter modellash hodisaning o'ziga xos tabiatidan                        mavhumlikni, avval sifatli, so'ngra miqdoriy modelni yaratishni talab qiladi. Buning ortidan kompyuterda bir qator hisoblash tajribalarini             o'tkazish, natijalarni talqin qilish, modellashtirish natijalarini tadqiqot ob'ektning xatti-harakati bilan taqqoslash, modelni keyinchalik                       aniqlashtirish va boshqalar.</a:t>
            </a:r>
            <a:endParaRPr sz="200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9"/>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KOMPYUTERLI MODELLASHTIRISH</a:t>
            </a:r>
            <a:endParaRPr/>
          </a:p>
          <a:p>
            <a:pPr marL="0" marR="0" lvl="0" indent="0" algn="ctr" rtl="0">
              <a:spcBef>
                <a:spcPts val="0"/>
              </a:spcBef>
              <a:spcAft>
                <a:spcPts val="0"/>
              </a:spcAft>
              <a:buNone/>
            </a:pPr>
            <a:endParaRPr sz="1400">
              <a:solidFill>
                <a:schemeClr val="dk1"/>
              </a:solidFill>
              <a:latin typeface="Arial"/>
              <a:ea typeface="Arial"/>
              <a:cs typeface="Arial"/>
              <a:sym typeface="Arial"/>
            </a:endParaRPr>
          </a:p>
        </p:txBody>
      </p:sp>
      <p:sp>
        <p:nvSpPr>
          <p:cNvPr id="185" name="Google Shape;185;p9"/>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186" name="Google Shape;186;p9"/>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187" name="Google Shape;187;p9"/>
          <p:cNvSpPr txBox="1"/>
          <p:nvPr/>
        </p:nvSpPr>
        <p:spPr>
          <a:xfrm>
            <a:off x="1073285" y="6303579"/>
            <a:ext cx="66928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dirty="0">
                <a:solidFill>
                  <a:schemeClr val="dk1"/>
                </a:solidFill>
                <a:latin typeface="Arial"/>
                <a:ea typeface="Arial"/>
                <a:cs typeface="Arial"/>
                <a:sym typeface="Arial"/>
              </a:rPr>
              <a:t>9</a:t>
            </a:r>
            <a:endParaRPr sz="3600" b="1" dirty="0">
              <a:solidFill>
                <a:schemeClr val="dk1"/>
              </a:solidFill>
              <a:latin typeface="Arial"/>
              <a:ea typeface="Arial"/>
              <a:cs typeface="Arial"/>
              <a:sym typeface="Arial"/>
            </a:endParaRPr>
          </a:p>
        </p:txBody>
      </p:sp>
      <p:sp>
        <p:nvSpPr>
          <p:cNvPr id="188" name="Google Shape;188;p9"/>
          <p:cNvSpPr txBox="1"/>
          <p:nvPr/>
        </p:nvSpPr>
        <p:spPr>
          <a:xfrm>
            <a:off x="1108953" y="1115814"/>
            <a:ext cx="2081719" cy="646331"/>
          </a:xfrm>
          <a:prstGeom prst="rect">
            <a:avLst/>
          </a:prstGeom>
          <a:solidFill>
            <a:srgbClr val="A8D08C"/>
          </a:solidFill>
          <a:ln w="254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Tizimni                              modellashtirish</a:t>
            </a:r>
            <a:endParaRPr sz="1800">
              <a:solidFill>
                <a:schemeClr val="dk1"/>
              </a:solidFill>
              <a:latin typeface="Arial"/>
              <a:ea typeface="Arial"/>
              <a:cs typeface="Arial"/>
              <a:sym typeface="Arial"/>
            </a:endParaRPr>
          </a:p>
        </p:txBody>
      </p:sp>
      <p:sp>
        <p:nvSpPr>
          <p:cNvPr id="189" name="Google Shape;189;p9"/>
          <p:cNvSpPr txBox="1"/>
          <p:nvPr/>
        </p:nvSpPr>
        <p:spPr>
          <a:xfrm>
            <a:off x="3586264" y="2100822"/>
            <a:ext cx="2081719" cy="369332"/>
          </a:xfrm>
          <a:prstGeom prst="rect">
            <a:avLst/>
          </a:prstGeom>
          <a:solidFill>
            <a:srgbClr val="8DA9DB"/>
          </a:solidFill>
          <a:ln w="254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Analiltik</a:t>
            </a:r>
            <a:endParaRPr sz="1800">
              <a:solidFill>
                <a:schemeClr val="dk1"/>
              </a:solidFill>
              <a:latin typeface="Arial"/>
              <a:ea typeface="Arial"/>
              <a:cs typeface="Arial"/>
              <a:sym typeface="Arial"/>
            </a:endParaRPr>
          </a:p>
        </p:txBody>
      </p:sp>
      <p:sp>
        <p:nvSpPr>
          <p:cNvPr id="190" name="Google Shape;190;p9"/>
          <p:cNvSpPr txBox="1"/>
          <p:nvPr/>
        </p:nvSpPr>
        <p:spPr>
          <a:xfrm>
            <a:off x="1108952" y="2123463"/>
            <a:ext cx="2081719" cy="369332"/>
          </a:xfrm>
          <a:prstGeom prst="rect">
            <a:avLst/>
          </a:prstGeom>
          <a:solidFill>
            <a:srgbClr val="F4B081"/>
          </a:solidFill>
          <a:ln w="254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Matematik</a:t>
            </a:r>
            <a:endParaRPr sz="1800">
              <a:solidFill>
                <a:schemeClr val="dk1"/>
              </a:solidFill>
              <a:latin typeface="Arial"/>
              <a:ea typeface="Arial"/>
              <a:cs typeface="Arial"/>
              <a:sym typeface="Arial"/>
            </a:endParaRPr>
          </a:p>
        </p:txBody>
      </p:sp>
      <p:sp>
        <p:nvSpPr>
          <p:cNvPr id="191" name="Google Shape;191;p9"/>
          <p:cNvSpPr txBox="1"/>
          <p:nvPr/>
        </p:nvSpPr>
        <p:spPr>
          <a:xfrm>
            <a:off x="5794443" y="2094671"/>
            <a:ext cx="2512978" cy="646331"/>
          </a:xfrm>
          <a:prstGeom prst="rect">
            <a:avLst/>
          </a:prstGeom>
          <a:solidFill>
            <a:srgbClr val="C4E0B2"/>
          </a:solidFill>
          <a:ln w="127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Tizim jarayonlari                     matematik shaqlda</a:t>
            </a:r>
            <a:endParaRPr sz="1800">
              <a:solidFill>
                <a:schemeClr val="dk1"/>
              </a:solidFill>
              <a:latin typeface="Arial"/>
              <a:ea typeface="Arial"/>
              <a:cs typeface="Arial"/>
              <a:sym typeface="Arial"/>
            </a:endParaRPr>
          </a:p>
        </p:txBody>
      </p:sp>
      <p:cxnSp>
        <p:nvCxnSpPr>
          <p:cNvPr id="192" name="Google Shape;192;p9"/>
          <p:cNvCxnSpPr>
            <a:endCxn id="189" idx="1"/>
          </p:cNvCxnSpPr>
          <p:nvPr/>
        </p:nvCxnSpPr>
        <p:spPr>
          <a:xfrm>
            <a:off x="3190564" y="2285488"/>
            <a:ext cx="395700" cy="0"/>
          </a:xfrm>
          <a:prstGeom prst="straightConnector1">
            <a:avLst/>
          </a:prstGeom>
          <a:noFill/>
          <a:ln w="19050" cap="flat" cmpd="sng">
            <a:solidFill>
              <a:srgbClr val="FF0000"/>
            </a:solidFill>
            <a:prstDash val="solid"/>
            <a:miter lim="800000"/>
            <a:headEnd type="none" w="sm" len="sm"/>
            <a:tailEnd type="none" w="sm" len="sm"/>
          </a:ln>
        </p:spPr>
      </p:cxnSp>
      <p:cxnSp>
        <p:nvCxnSpPr>
          <p:cNvPr id="193" name="Google Shape;193;p9"/>
          <p:cNvCxnSpPr>
            <a:stCxn id="188" idx="2"/>
            <a:endCxn id="190" idx="0"/>
          </p:cNvCxnSpPr>
          <p:nvPr/>
        </p:nvCxnSpPr>
        <p:spPr>
          <a:xfrm>
            <a:off x="2149813" y="1762145"/>
            <a:ext cx="0" cy="361200"/>
          </a:xfrm>
          <a:prstGeom prst="straightConnector1">
            <a:avLst/>
          </a:prstGeom>
          <a:noFill/>
          <a:ln w="19050" cap="flat" cmpd="sng">
            <a:solidFill>
              <a:srgbClr val="FF0000"/>
            </a:solidFill>
            <a:prstDash val="solid"/>
            <a:miter lim="800000"/>
            <a:headEnd type="none" w="sm" len="sm"/>
            <a:tailEnd type="none" w="sm" len="sm"/>
          </a:ln>
        </p:spPr>
      </p:cxnSp>
      <p:sp>
        <p:nvSpPr>
          <p:cNvPr id="194" name="Google Shape;194;p9"/>
          <p:cNvSpPr txBox="1"/>
          <p:nvPr/>
        </p:nvSpPr>
        <p:spPr>
          <a:xfrm>
            <a:off x="3586264" y="1087330"/>
            <a:ext cx="2081719" cy="369332"/>
          </a:xfrm>
          <a:prstGeom prst="rect">
            <a:avLst/>
          </a:prstGeom>
          <a:solidFill>
            <a:srgbClr val="F4B081"/>
          </a:solidFill>
          <a:ln w="254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Fizik (jismoniy)</a:t>
            </a:r>
            <a:endParaRPr sz="1800">
              <a:solidFill>
                <a:schemeClr val="dk1"/>
              </a:solidFill>
              <a:latin typeface="Arial"/>
              <a:ea typeface="Arial"/>
              <a:cs typeface="Arial"/>
              <a:sym typeface="Arial"/>
            </a:endParaRPr>
          </a:p>
        </p:txBody>
      </p:sp>
      <p:sp>
        <p:nvSpPr>
          <p:cNvPr id="195" name="Google Shape;195;p9"/>
          <p:cNvSpPr txBox="1"/>
          <p:nvPr/>
        </p:nvSpPr>
        <p:spPr>
          <a:xfrm>
            <a:off x="5794443" y="1088769"/>
            <a:ext cx="2512978" cy="646331"/>
          </a:xfrm>
          <a:prstGeom prst="rect">
            <a:avLst/>
          </a:prstGeom>
          <a:solidFill>
            <a:srgbClr val="C4E0B2"/>
          </a:solidFill>
          <a:ln w="127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Tadqiqot tizimi o’zidan foydalaniladi</a:t>
            </a:r>
            <a:endParaRPr sz="1800">
              <a:solidFill>
                <a:schemeClr val="dk1"/>
              </a:solidFill>
              <a:latin typeface="Arial"/>
              <a:ea typeface="Arial"/>
              <a:cs typeface="Arial"/>
              <a:sym typeface="Arial"/>
            </a:endParaRPr>
          </a:p>
        </p:txBody>
      </p:sp>
      <p:cxnSp>
        <p:nvCxnSpPr>
          <p:cNvPr id="196" name="Google Shape;196;p9"/>
          <p:cNvCxnSpPr>
            <a:endCxn id="194" idx="1"/>
          </p:cNvCxnSpPr>
          <p:nvPr/>
        </p:nvCxnSpPr>
        <p:spPr>
          <a:xfrm>
            <a:off x="3190564" y="1271996"/>
            <a:ext cx="395700" cy="0"/>
          </a:xfrm>
          <a:prstGeom prst="straightConnector1">
            <a:avLst/>
          </a:prstGeom>
          <a:noFill/>
          <a:ln w="19050" cap="flat" cmpd="sng">
            <a:solidFill>
              <a:srgbClr val="FF0000"/>
            </a:solidFill>
            <a:prstDash val="solid"/>
            <a:miter lim="800000"/>
            <a:headEnd type="none" w="sm" len="sm"/>
            <a:tailEnd type="none" w="sm" len="sm"/>
          </a:ln>
        </p:spPr>
      </p:cxnSp>
      <p:sp>
        <p:nvSpPr>
          <p:cNvPr id="197" name="Google Shape;197;p9"/>
          <p:cNvSpPr txBox="1"/>
          <p:nvPr/>
        </p:nvSpPr>
        <p:spPr>
          <a:xfrm>
            <a:off x="3586264" y="2862128"/>
            <a:ext cx="2081719" cy="369332"/>
          </a:xfrm>
          <a:prstGeom prst="rect">
            <a:avLst/>
          </a:prstGeom>
          <a:solidFill>
            <a:srgbClr val="8DA9DB"/>
          </a:solidFill>
          <a:ln w="254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Kompyuter </a:t>
            </a:r>
            <a:endParaRPr sz="1800">
              <a:solidFill>
                <a:schemeClr val="dk1"/>
              </a:solidFill>
              <a:latin typeface="Arial"/>
              <a:ea typeface="Arial"/>
              <a:cs typeface="Arial"/>
              <a:sym typeface="Arial"/>
            </a:endParaRPr>
          </a:p>
        </p:txBody>
      </p:sp>
      <p:sp>
        <p:nvSpPr>
          <p:cNvPr id="198" name="Google Shape;198;p9"/>
          <p:cNvSpPr txBox="1"/>
          <p:nvPr/>
        </p:nvSpPr>
        <p:spPr>
          <a:xfrm>
            <a:off x="5794443" y="2855977"/>
            <a:ext cx="2512978" cy="646331"/>
          </a:xfrm>
          <a:prstGeom prst="rect">
            <a:avLst/>
          </a:prstGeom>
          <a:solidFill>
            <a:srgbClr val="C4E0B2"/>
          </a:solidFill>
          <a:ln w="127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Hisoblash tajriba                dasturlar shaqlida</a:t>
            </a:r>
            <a:endParaRPr sz="1800">
              <a:solidFill>
                <a:schemeClr val="dk1"/>
              </a:solidFill>
              <a:latin typeface="Arial"/>
              <a:ea typeface="Arial"/>
              <a:cs typeface="Arial"/>
              <a:sym typeface="Arial"/>
            </a:endParaRPr>
          </a:p>
        </p:txBody>
      </p:sp>
      <p:cxnSp>
        <p:nvCxnSpPr>
          <p:cNvPr id="199" name="Google Shape;199;p9"/>
          <p:cNvCxnSpPr/>
          <p:nvPr/>
        </p:nvCxnSpPr>
        <p:spPr>
          <a:xfrm>
            <a:off x="2149812" y="3028956"/>
            <a:ext cx="1436451" cy="21774"/>
          </a:xfrm>
          <a:prstGeom prst="straightConnector1">
            <a:avLst/>
          </a:prstGeom>
          <a:noFill/>
          <a:ln w="19050" cap="flat" cmpd="sng">
            <a:solidFill>
              <a:srgbClr val="FF0000"/>
            </a:solidFill>
            <a:prstDash val="solid"/>
            <a:miter lim="800000"/>
            <a:headEnd type="none" w="sm" len="sm"/>
            <a:tailEnd type="none" w="sm" len="sm"/>
          </a:ln>
        </p:spPr>
      </p:cxnSp>
      <p:cxnSp>
        <p:nvCxnSpPr>
          <p:cNvPr id="200" name="Google Shape;200;p9"/>
          <p:cNvCxnSpPr/>
          <p:nvPr/>
        </p:nvCxnSpPr>
        <p:spPr>
          <a:xfrm flipH="1">
            <a:off x="2149811" y="2505612"/>
            <a:ext cx="1" cy="523344"/>
          </a:xfrm>
          <a:prstGeom prst="straightConnector1">
            <a:avLst/>
          </a:prstGeom>
          <a:noFill/>
          <a:ln w="19050" cap="flat" cmpd="sng">
            <a:solidFill>
              <a:srgbClr val="FF0000"/>
            </a:solidFill>
            <a:prstDash val="solid"/>
            <a:miter lim="800000"/>
            <a:headEnd type="none" w="sm" len="sm"/>
            <a:tailEnd type="none" w="sm" len="sm"/>
          </a:ln>
        </p:spPr>
      </p:cxnSp>
      <p:cxnSp>
        <p:nvCxnSpPr>
          <p:cNvPr id="201" name="Google Shape;201;p9"/>
          <p:cNvCxnSpPr>
            <a:stCxn id="197" idx="2"/>
          </p:cNvCxnSpPr>
          <p:nvPr/>
        </p:nvCxnSpPr>
        <p:spPr>
          <a:xfrm flipH="1">
            <a:off x="1760624" y="3231460"/>
            <a:ext cx="2866500" cy="624000"/>
          </a:xfrm>
          <a:prstGeom prst="straightConnector1">
            <a:avLst/>
          </a:prstGeom>
          <a:noFill/>
          <a:ln w="19050" cap="flat" cmpd="sng">
            <a:solidFill>
              <a:srgbClr val="FF0000"/>
            </a:solidFill>
            <a:prstDash val="solid"/>
            <a:miter lim="800000"/>
            <a:headEnd type="none" w="sm" len="sm"/>
            <a:tailEnd type="triangle" w="med" len="med"/>
          </a:ln>
        </p:spPr>
      </p:cxnSp>
      <p:sp>
        <p:nvSpPr>
          <p:cNvPr id="202" name="Google Shape;202;p9"/>
          <p:cNvSpPr txBox="1"/>
          <p:nvPr/>
        </p:nvSpPr>
        <p:spPr>
          <a:xfrm>
            <a:off x="1108951" y="3911682"/>
            <a:ext cx="2081719" cy="369332"/>
          </a:xfrm>
          <a:prstGeom prst="rect">
            <a:avLst/>
          </a:prstGeom>
          <a:solidFill>
            <a:srgbClr val="BF9000"/>
          </a:solidFill>
          <a:ln w="254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Matematik</a:t>
            </a:r>
            <a:endParaRPr sz="1800">
              <a:solidFill>
                <a:schemeClr val="dk1"/>
              </a:solidFill>
              <a:latin typeface="Arial"/>
              <a:ea typeface="Arial"/>
              <a:cs typeface="Arial"/>
              <a:sym typeface="Arial"/>
            </a:endParaRPr>
          </a:p>
        </p:txBody>
      </p:sp>
      <p:cxnSp>
        <p:nvCxnSpPr>
          <p:cNvPr id="203" name="Google Shape;203;p9"/>
          <p:cNvCxnSpPr>
            <a:stCxn id="197" idx="2"/>
          </p:cNvCxnSpPr>
          <p:nvPr/>
        </p:nvCxnSpPr>
        <p:spPr>
          <a:xfrm>
            <a:off x="4627124" y="3231460"/>
            <a:ext cx="0" cy="743400"/>
          </a:xfrm>
          <a:prstGeom prst="straightConnector1">
            <a:avLst/>
          </a:prstGeom>
          <a:noFill/>
          <a:ln w="19050" cap="flat" cmpd="sng">
            <a:solidFill>
              <a:srgbClr val="FF0000"/>
            </a:solidFill>
            <a:prstDash val="solid"/>
            <a:miter lim="800000"/>
            <a:headEnd type="none" w="sm" len="sm"/>
            <a:tailEnd type="triangle" w="med" len="med"/>
          </a:ln>
        </p:spPr>
      </p:cxnSp>
      <p:sp>
        <p:nvSpPr>
          <p:cNvPr id="204" name="Google Shape;204;p9"/>
          <p:cNvSpPr txBox="1"/>
          <p:nvPr/>
        </p:nvSpPr>
        <p:spPr>
          <a:xfrm>
            <a:off x="3586263" y="3930916"/>
            <a:ext cx="2081719" cy="369332"/>
          </a:xfrm>
          <a:prstGeom prst="rect">
            <a:avLst/>
          </a:prstGeom>
          <a:solidFill>
            <a:srgbClr val="BF9000"/>
          </a:solidFill>
          <a:ln w="254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Taqdid (imitatsiya)</a:t>
            </a:r>
            <a:endParaRPr sz="1800">
              <a:solidFill>
                <a:schemeClr val="dk1"/>
              </a:solidFill>
              <a:latin typeface="Arial"/>
              <a:ea typeface="Arial"/>
              <a:cs typeface="Arial"/>
              <a:sym typeface="Arial"/>
            </a:endParaRPr>
          </a:p>
        </p:txBody>
      </p:sp>
      <p:sp>
        <p:nvSpPr>
          <p:cNvPr id="205" name="Google Shape;205;p9"/>
          <p:cNvSpPr txBox="1"/>
          <p:nvPr/>
        </p:nvSpPr>
        <p:spPr>
          <a:xfrm>
            <a:off x="6132451" y="3930916"/>
            <a:ext cx="2081719" cy="369332"/>
          </a:xfrm>
          <a:prstGeom prst="rect">
            <a:avLst/>
          </a:prstGeom>
          <a:solidFill>
            <a:srgbClr val="BF9000"/>
          </a:solidFill>
          <a:ln w="254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Statistik </a:t>
            </a:r>
            <a:endParaRPr sz="1800">
              <a:solidFill>
                <a:schemeClr val="dk1"/>
              </a:solidFill>
              <a:latin typeface="Arial"/>
              <a:ea typeface="Arial"/>
              <a:cs typeface="Arial"/>
              <a:sym typeface="Arial"/>
            </a:endParaRPr>
          </a:p>
        </p:txBody>
      </p:sp>
      <p:cxnSp>
        <p:nvCxnSpPr>
          <p:cNvPr id="206" name="Google Shape;206;p9"/>
          <p:cNvCxnSpPr>
            <a:stCxn id="197" idx="2"/>
            <a:endCxn id="205" idx="0"/>
          </p:cNvCxnSpPr>
          <p:nvPr/>
        </p:nvCxnSpPr>
        <p:spPr>
          <a:xfrm>
            <a:off x="4627124" y="3231460"/>
            <a:ext cx="2546100" cy="699600"/>
          </a:xfrm>
          <a:prstGeom prst="straightConnector1">
            <a:avLst/>
          </a:prstGeom>
          <a:noFill/>
          <a:ln w="19050" cap="flat" cmpd="sng">
            <a:solidFill>
              <a:srgbClr val="FF0000"/>
            </a:solidFill>
            <a:prstDash val="solid"/>
            <a:miter lim="800000"/>
            <a:headEnd type="none" w="sm" len="sm"/>
            <a:tailEnd type="triangle" w="med" len="med"/>
          </a:ln>
        </p:spPr>
      </p:cxnSp>
      <p:sp>
        <p:nvSpPr>
          <p:cNvPr id="207" name="Google Shape;207;p9"/>
          <p:cNvSpPr txBox="1"/>
          <p:nvPr/>
        </p:nvSpPr>
        <p:spPr>
          <a:xfrm>
            <a:off x="1073285" y="4404116"/>
            <a:ext cx="2157082" cy="1477287"/>
          </a:xfrm>
          <a:prstGeom prst="rect">
            <a:avLst/>
          </a:prstGeom>
          <a:solidFill>
            <a:srgbClr val="C4E0B2"/>
          </a:solidFill>
          <a:ln w="127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err="1">
                <a:solidFill>
                  <a:schemeClr val="dk1"/>
                </a:solidFill>
                <a:latin typeface="Arial"/>
                <a:ea typeface="Arial"/>
                <a:cs typeface="Arial"/>
                <a:sym typeface="Arial"/>
              </a:rPr>
              <a:t>Hisoblash</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matematika</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usullari</a:t>
            </a:r>
            <a:endParaRPr sz="1800" dirty="0">
              <a:solidFill>
                <a:schemeClr val="dk1"/>
              </a:solidFill>
              <a:latin typeface="Arial"/>
              <a:ea typeface="Arial"/>
              <a:cs typeface="Arial"/>
              <a:sym typeface="Arial"/>
            </a:endParaRPr>
          </a:p>
          <a:p>
            <a:pPr marL="0" marR="0" lvl="0" indent="0" algn="ctr" rtl="0">
              <a:spcBef>
                <a:spcPts val="0"/>
              </a:spcBef>
              <a:spcAft>
                <a:spcPts val="0"/>
              </a:spcAft>
              <a:buNone/>
            </a:pPr>
            <a:r>
              <a:rPr lang="en-US" sz="1800" dirty="0" err="1">
                <a:solidFill>
                  <a:schemeClr val="dk1"/>
                </a:solidFill>
                <a:latin typeface="Arial"/>
                <a:ea typeface="Arial"/>
                <a:cs typeface="Arial"/>
                <a:sym typeface="Arial"/>
              </a:rPr>
              <a:t>Matematik</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tenglamalar</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yechilsh</a:t>
            </a:r>
            <a:endParaRPr sz="1800" dirty="0">
              <a:solidFill>
                <a:schemeClr val="dk1"/>
              </a:solidFill>
              <a:latin typeface="Arial"/>
              <a:ea typeface="Arial"/>
              <a:cs typeface="Arial"/>
              <a:sym typeface="Arial"/>
            </a:endParaRPr>
          </a:p>
        </p:txBody>
      </p:sp>
      <p:sp>
        <p:nvSpPr>
          <p:cNvPr id="208" name="Google Shape;208;p9"/>
          <p:cNvSpPr txBox="1"/>
          <p:nvPr/>
        </p:nvSpPr>
        <p:spPr>
          <a:xfrm>
            <a:off x="3586263" y="4436873"/>
            <a:ext cx="2117385" cy="1200329"/>
          </a:xfrm>
          <a:prstGeom prst="rect">
            <a:avLst/>
          </a:prstGeom>
          <a:solidFill>
            <a:srgbClr val="C4E0B2"/>
          </a:solidFill>
          <a:ln w="127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Tizim jarayonlari   o’xhashlik tamoyili asosida  taqdid             kilinadi</a:t>
            </a:r>
            <a:endParaRPr sz="1800">
              <a:solidFill>
                <a:schemeClr val="dk1"/>
              </a:solidFill>
              <a:latin typeface="Arial"/>
              <a:ea typeface="Arial"/>
              <a:cs typeface="Arial"/>
              <a:sym typeface="Arial"/>
            </a:endParaRPr>
          </a:p>
        </p:txBody>
      </p:sp>
      <p:sp>
        <p:nvSpPr>
          <p:cNvPr id="209" name="Google Shape;209;p9"/>
          <p:cNvSpPr txBox="1"/>
          <p:nvPr/>
        </p:nvSpPr>
        <p:spPr>
          <a:xfrm>
            <a:off x="6096785" y="4446990"/>
            <a:ext cx="2117385" cy="1200329"/>
          </a:xfrm>
          <a:prstGeom prst="rect">
            <a:avLst/>
          </a:prstGeom>
          <a:solidFill>
            <a:srgbClr val="C4E0B2"/>
          </a:solidFill>
          <a:ln w="1270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Arial"/>
                <a:ea typeface="Arial"/>
                <a:cs typeface="Arial"/>
                <a:sym typeface="Arial"/>
              </a:rPr>
              <a:t>Tizim jarayonlari         haqida Statistik                   ma’lumotlar                   to’planib boradi</a:t>
            </a:r>
            <a:endParaRPr sz="1800">
              <a:solidFill>
                <a:schemeClr val="dk1"/>
              </a:solidFill>
              <a:latin typeface="Arial"/>
              <a:ea typeface="Arial"/>
              <a:cs typeface="Arial"/>
              <a:sym typeface="Arial"/>
            </a:endParaRPr>
          </a:p>
        </p:txBody>
      </p:sp>
      <p:sp>
        <p:nvSpPr>
          <p:cNvPr id="2" name="TextBox 1"/>
          <p:cNvSpPr txBox="1"/>
          <p:nvPr/>
        </p:nvSpPr>
        <p:spPr>
          <a:xfrm>
            <a:off x="1760624" y="6004505"/>
            <a:ext cx="7238521" cy="400110"/>
          </a:xfrm>
          <a:prstGeom prst="rect">
            <a:avLst/>
          </a:prstGeom>
          <a:noFill/>
        </p:spPr>
        <p:txBody>
          <a:bodyPr wrap="square" rtlCol="0">
            <a:spAutoFit/>
          </a:bodyPr>
          <a:lstStyle/>
          <a:p>
            <a:r>
              <a:rPr lang="en-US" sz="2000" dirty="0" err="1">
                <a:latin typeface="Arial" panose="020B0604020202020204" pitchFamily="34" charset="0"/>
                <a:cs typeface="Arial" panose="020B0604020202020204" pitchFamily="34" charset="0"/>
              </a:rPr>
              <a:t>M</a:t>
            </a:r>
            <a:r>
              <a:rPr lang="en-US" sz="2000" dirty="0" err="1" smtClean="0">
                <a:latin typeface="Arial" panose="020B0604020202020204" pitchFamily="34" charset="0"/>
                <a:cs typeface="Arial" panose="020B0604020202020204" pitchFamily="34" charset="0"/>
              </a:rPr>
              <a:t>anba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Muallif</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tomonidan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tuzilgan</a:t>
            </a:r>
            <a:r>
              <a:rPr lang="en-US" sz="2000" dirty="0" smtClean="0">
                <a:latin typeface="Arial" panose="020B0604020202020204" pitchFamily="34" charset="0"/>
                <a:cs typeface="Arial" panose="020B0604020202020204" pitchFamily="34" charset="0"/>
              </a:rPr>
              <a:t>. </a:t>
            </a:r>
            <a:endParaRPr lang="ru-RU" sz="2000" dirty="0">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10"/>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KM ning TAMOYILLARI</a:t>
            </a:r>
            <a:endParaRPr/>
          </a:p>
          <a:p>
            <a:pPr marL="0" marR="0" lvl="0" indent="0" algn="ctr" rtl="0">
              <a:spcBef>
                <a:spcPts val="0"/>
              </a:spcBef>
              <a:spcAft>
                <a:spcPts val="0"/>
              </a:spcAft>
              <a:buNone/>
            </a:pPr>
            <a:endParaRPr sz="1400">
              <a:solidFill>
                <a:schemeClr val="dk1"/>
              </a:solidFill>
              <a:latin typeface="Arial"/>
              <a:ea typeface="Arial"/>
              <a:cs typeface="Arial"/>
              <a:sym typeface="Arial"/>
            </a:endParaRPr>
          </a:p>
        </p:txBody>
      </p:sp>
      <p:sp>
        <p:nvSpPr>
          <p:cNvPr id="216" name="Google Shape;216;p10"/>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217" name="Google Shape;217;p10"/>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218" name="Google Shape;218;p10"/>
          <p:cNvSpPr txBox="1"/>
          <p:nvPr/>
        </p:nvSpPr>
        <p:spPr>
          <a:xfrm>
            <a:off x="1282148" y="6150114"/>
            <a:ext cx="94109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10</a:t>
            </a:r>
            <a:endParaRPr sz="3600" b="1">
              <a:solidFill>
                <a:schemeClr val="dk1"/>
              </a:solidFill>
              <a:latin typeface="Arial"/>
              <a:ea typeface="Arial"/>
              <a:cs typeface="Arial"/>
              <a:sym typeface="Arial"/>
            </a:endParaRPr>
          </a:p>
        </p:txBody>
      </p:sp>
      <p:sp>
        <p:nvSpPr>
          <p:cNvPr id="219" name="Google Shape;219;p10"/>
          <p:cNvSpPr txBox="1"/>
          <p:nvPr/>
        </p:nvSpPr>
        <p:spPr>
          <a:xfrm>
            <a:off x="905434" y="1041661"/>
            <a:ext cx="7933765" cy="4970591"/>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Axborot etarliligi printsipi. Ob'ekt haqida to'liq ma'lumot bo'lmasa, modelni yaratish mumkin emas - to'liq                        ma'lumotga ega bo'lgan holda, modellashtirish                         ma'nosiz. Axborot etarliligi darajasi mavjud, unga                      erishilganda tizim modelini yaratish mumkin.</a:t>
            </a:r>
            <a:endParaRPr/>
          </a:p>
          <a:p>
            <a:pPr marL="342900" marR="0" lvl="0" indent="-3429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Maqsadga muvofiqlik printsipi. Yaratilgan model                          cheklangan vaqt ichida tadqiqot maqsadiga erishishni              ta'minlashi kerak.</a:t>
            </a:r>
            <a:endParaRPr/>
          </a:p>
          <a:p>
            <a:pPr marL="342900" marR="0" lvl="0" indent="-3429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Modellarning ko'pligi printsipi. Har qanday o'ziga xos model haqiqiy tizimning faqat ba'zi tomonlarini aks                       ettiradi. To'liq tadqiqot uchun tadqiqot jarayonning bir   qator modellarini yaratish kerak va har bir keyingi                       model avvalgisini aniqlab berishi kerak.</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1"/>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KM ning TAMOYILLARI</a:t>
            </a:r>
            <a:endParaRPr/>
          </a:p>
          <a:p>
            <a:pPr marL="0" marR="0" lvl="0" indent="0" algn="ctr" rtl="0">
              <a:spcBef>
                <a:spcPts val="0"/>
              </a:spcBef>
              <a:spcAft>
                <a:spcPts val="0"/>
              </a:spcAft>
              <a:buNone/>
            </a:pPr>
            <a:endParaRPr sz="1400">
              <a:solidFill>
                <a:schemeClr val="dk1"/>
              </a:solidFill>
              <a:latin typeface="Arial"/>
              <a:ea typeface="Arial"/>
              <a:cs typeface="Arial"/>
              <a:sym typeface="Arial"/>
            </a:endParaRPr>
          </a:p>
        </p:txBody>
      </p:sp>
      <p:sp>
        <p:nvSpPr>
          <p:cNvPr id="226" name="Google Shape;226;p11"/>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227" name="Google Shape;227;p11"/>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228" name="Google Shape;228;p11"/>
          <p:cNvSpPr txBox="1"/>
          <p:nvPr/>
        </p:nvSpPr>
        <p:spPr>
          <a:xfrm>
            <a:off x="1441174" y="6150114"/>
            <a:ext cx="78207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11</a:t>
            </a:r>
            <a:endParaRPr sz="3600" b="1">
              <a:solidFill>
                <a:schemeClr val="dk1"/>
              </a:solidFill>
              <a:latin typeface="Arial"/>
              <a:ea typeface="Arial"/>
              <a:cs typeface="Arial"/>
              <a:sym typeface="Arial"/>
            </a:endParaRPr>
          </a:p>
        </p:txBody>
      </p:sp>
      <p:sp>
        <p:nvSpPr>
          <p:cNvPr id="229" name="Google Shape;229;p11"/>
          <p:cNvSpPr txBox="1"/>
          <p:nvPr/>
        </p:nvSpPr>
        <p:spPr>
          <a:xfrm>
            <a:off x="905435" y="1041661"/>
            <a:ext cx="7871012" cy="4824398"/>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chemeClr val="dk1"/>
              </a:buClr>
              <a:buSzPts val="2000"/>
              <a:buFont typeface="Malgun Gothic"/>
              <a:buAutoNum type="arabicPeriod" startAt="4"/>
            </a:pPr>
            <a:r>
              <a:rPr lang="en-US" sz="2000">
                <a:solidFill>
                  <a:schemeClr val="dk1"/>
                </a:solidFill>
                <a:latin typeface="Arial"/>
                <a:ea typeface="Arial"/>
                <a:cs typeface="Arial"/>
                <a:sym typeface="Arial"/>
              </a:rPr>
              <a:t>Tizimlilik printsipi. Taqiqot ob’ekti standart matematik usullar                      bilan modellashtirilgan bir-biri bilan o'zaro ta'sir qiluvchi quyi                            tizimlar to'plami sifatida taqdim etiladi. Bunday holda, tizimning    xususiyatlari uning elementlari xususiyatlarining yig'indisi emas.</a:t>
            </a:r>
            <a:endParaRPr/>
          </a:p>
          <a:p>
            <a:pPr marL="457200" marR="0" lvl="0" indent="-457200" algn="just" rtl="0">
              <a:spcBef>
                <a:spcPts val="300"/>
              </a:spcBef>
              <a:spcAft>
                <a:spcPts val="0"/>
              </a:spcAft>
              <a:buClr>
                <a:schemeClr val="dk1"/>
              </a:buClr>
              <a:buSzPts val="2000"/>
              <a:buFont typeface="Malgun Gothic"/>
              <a:buAutoNum type="arabicPeriod" startAt="4"/>
            </a:pPr>
            <a:r>
              <a:rPr lang="en-US" sz="2000">
                <a:solidFill>
                  <a:schemeClr val="dk1"/>
                </a:solidFill>
                <a:latin typeface="Arial"/>
                <a:ea typeface="Arial"/>
                <a:cs typeface="Arial"/>
                <a:sym typeface="Arial"/>
              </a:rPr>
              <a:t>Parametrlash printsipi. Modellashgan tizimning ba'zi quyi                    elementlari bitta parametr bilan tavsiflanishi mumkin: vektor,               matritsa, grafik, formula.</a:t>
            </a:r>
            <a:endParaRPr/>
          </a:p>
          <a:p>
            <a:pPr marL="0" marR="0" lvl="0" indent="0" algn="just" rtl="0">
              <a:spcBef>
                <a:spcPts val="300"/>
              </a:spcBef>
              <a:spcAft>
                <a:spcPts val="0"/>
              </a:spcAft>
              <a:buNone/>
            </a:pPr>
            <a:r>
              <a:rPr lang="en-US" sz="2000">
                <a:solidFill>
                  <a:schemeClr val="dk1"/>
                </a:solidFill>
                <a:latin typeface="Arial"/>
                <a:ea typeface="Arial"/>
                <a:cs typeface="Arial"/>
                <a:sym typeface="Arial"/>
              </a:rPr>
              <a:t>	Tizimlarni kompyuter modellashtirish ko'pincha differentsial                   tenglamalarni yechishni talab qiladi. Muhim usul – bu Eylerning                      cheklangan farq usulini o'z ichiga olgan panjara usuli. </a:t>
            </a:r>
            <a:endParaRPr/>
          </a:p>
          <a:p>
            <a:pPr marL="0" marR="0" lvl="0" indent="0" algn="just" rtl="0">
              <a:spcBef>
                <a:spcPts val="300"/>
              </a:spcBef>
              <a:spcAft>
                <a:spcPts val="0"/>
              </a:spcAft>
              <a:buNone/>
            </a:pPr>
            <a:r>
              <a:rPr lang="en-US" sz="2000">
                <a:solidFill>
                  <a:schemeClr val="dk1"/>
                </a:solidFill>
                <a:latin typeface="Arial"/>
                <a:ea typeface="Arial"/>
                <a:cs typeface="Arial"/>
                <a:sym typeface="Arial"/>
              </a:rPr>
              <a:t>	Bu shuni anglatadiki, bir yoki bir nechta argumentlarning uzluksiz o'zgarishi maydoni bir o'lchovli yoki ko'p o'lchovli panjara hosil                         qiluvchi tugunlarning cheklangan to'plami bilan almashtiriladi va                    diskret argument funktsiyasi bilan ishlaydi, bu esa hosilalar va                             integrallarni taxminiy hisoblash imkonini beradi.</a:t>
            </a:r>
            <a:endParaRPr sz="2000">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12"/>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KM ning ASOSIY BOSQICHLARI</a:t>
            </a:r>
            <a:endParaRPr/>
          </a:p>
          <a:p>
            <a:pPr marL="0" marR="0" lvl="0" indent="0" algn="ctr" rtl="0">
              <a:spcBef>
                <a:spcPts val="0"/>
              </a:spcBef>
              <a:spcAft>
                <a:spcPts val="0"/>
              </a:spcAft>
              <a:buNone/>
            </a:pPr>
            <a:endParaRPr sz="1400">
              <a:solidFill>
                <a:schemeClr val="dk1"/>
              </a:solidFill>
              <a:latin typeface="Arial"/>
              <a:ea typeface="Arial"/>
              <a:cs typeface="Arial"/>
              <a:sym typeface="Arial"/>
            </a:endParaRPr>
          </a:p>
        </p:txBody>
      </p:sp>
      <p:sp>
        <p:nvSpPr>
          <p:cNvPr id="236" name="Google Shape;236;p12"/>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237" name="Google Shape;237;p12"/>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238" name="Google Shape;238;p12"/>
          <p:cNvSpPr txBox="1"/>
          <p:nvPr/>
        </p:nvSpPr>
        <p:spPr>
          <a:xfrm>
            <a:off x="894523" y="6150114"/>
            <a:ext cx="106244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12</a:t>
            </a:r>
            <a:endParaRPr sz="3600" b="1">
              <a:solidFill>
                <a:schemeClr val="dk1"/>
              </a:solidFill>
              <a:latin typeface="Arial"/>
              <a:ea typeface="Arial"/>
              <a:cs typeface="Arial"/>
              <a:sym typeface="Arial"/>
            </a:endParaRPr>
          </a:p>
        </p:txBody>
      </p:sp>
      <p:sp>
        <p:nvSpPr>
          <p:cNvPr id="239" name="Google Shape;239;p12"/>
          <p:cNvSpPr txBox="1"/>
          <p:nvPr/>
        </p:nvSpPr>
        <p:spPr>
          <a:xfrm>
            <a:off x="1021404" y="2529191"/>
            <a:ext cx="1201844" cy="923330"/>
          </a:xfrm>
          <a:prstGeom prst="rect">
            <a:avLst/>
          </a:prstGeom>
          <a:solidFill>
            <a:srgbClr val="A8D08C"/>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Tadqiq </a:t>
            </a:r>
            <a:endParaRPr/>
          </a:p>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ob’ekti </a:t>
            </a:r>
            <a:endParaRPr/>
          </a:p>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(jarayon)</a:t>
            </a:r>
            <a:endParaRPr sz="1800">
              <a:solidFill>
                <a:schemeClr val="dk1"/>
              </a:solidFill>
              <a:latin typeface="Malgun Gothic"/>
              <a:ea typeface="Malgun Gothic"/>
              <a:cs typeface="Malgun Gothic"/>
              <a:sym typeface="Malgun Gothic"/>
            </a:endParaRPr>
          </a:p>
        </p:txBody>
      </p:sp>
      <p:sp>
        <p:nvSpPr>
          <p:cNvPr id="240" name="Google Shape;240;p12"/>
          <p:cNvSpPr txBox="1"/>
          <p:nvPr/>
        </p:nvSpPr>
        <p:spPr>
          <a:xfrm>
            <a:off x="1021403" y="2529191"/>
            <a:ext cx="1201844" cy="923330"/>
          </a:xfrm>
          <a:prstGeom prst="rect">
            <a:avLst/>
          </a:prstGeom>
          <a:solidFill>
            <a:srgbClr val="A8D08C"/>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Tadqiq </a:t>
            </a:r>
            <a:endParaRPr/>
          </a:p>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ob’ekti </a:t>
            </a:r>
            <a:endParaRPr/>
          </a:p>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(jarayon)</a:t>
            </a:r>
            <a:endParaRPr sz="1800">
              <a:solidFill>
                <a:schemeClr val="dk1"/>
              </a:solidFill>
              <a:latin typeface="Malgun Gothic"/>
              <a:ea typeface="Malgun Gothic"/>
              <a:cs typeface="Malgun Gothic"/>
              <a:sym typeface="Malgun Gothic"/>
            </a:endParaRPr>
          </a:p>
        </p:txBody>
      </p:sp>
      <p:sp>
        <p:nvSpPr>
          <p:cNvPr id="241" name="Google Shape;241;p12"/>
          <p:cNvSpPr txBox="1"/>
          <p:nvPr/>
        </p:nvSpPr>
        <p:spPr>
          <a:xfrm>
            <a:off x="1030536" y="1274484"/>
            <a:ext cx="1201844" cy="646331"/>
          </a:xfrm>
          <a:prstGeom prst="rect">
            <a:avLst/>
          </a:prstGeom>
          <a:solidFill>
            <a:srgbClr val="FEE599"/>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Model  maqsadi</a:t>
            </a:r>
            <a:endParaRPr sz="1800">
              <a:solidFill>
                <a:schemeClr val="dk1"/>
              </a:solidFill>
              <a:latin typeface="Malgun Gothic"/>
              <a:ea typeface="Malgun Gothic"/>
              <a:cs typeface="Malgun Gothic"/>
              <a:sym typeface="Malgun Gothic"/>
            </a:endParaRPr>
          </a:p>
        </p:txBody>
      </p:sp>
      <p:sp>
        <p:nvSpPr>
          <p:cNvPr id="242" name="Google Shape;242;p12"/>
          <p:cNvSpPr txBox="1"/>
          <p:nvPr/>
        </p:nvSpPr>
        <p:spPr>
          <a:xfrm>
            <a:off x="3057729" y="1313503"/>
            <a:ext cx="1201844" cy="646331"/>
          </a:xfrm>
          <a:prstGeom prst="rect">
            <a:avLst/>
          </a:prstGeom>
          <a:solidFill>
            <a:srgbClr val="FEE599"/>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Ob’ekt                 tavsifi</a:t>
            </a:r>
            <a:endParaRPr sz="1800">
              <a:solidFill>
                <a:schemeClr val="dk1"/>
              </a:solidFill>
              <a:latin typeface="Malgun Gothic"/>
              <a:ea typeface="Malgun Gothic"/>
              <a:cs typeface="Malgun Gothic"/>
              <a:sym typeface="Malgun Gothic"/>
            </a:endParaRPr>
          </a:p>
        </p:txBody>
      </p:sp>
      <p:sp>
        <p:nvSpPr>
          <p:cNvPr id="243" name="Google Shape;243;p12"/>
          <p:cNvSpPr txBox="1"/>
          <p:nvPr/>
        </p:nvSpPr>
        <p:spPr>
          <a:xfrm>
            <a:off x="4980562" y="1305089"/>
            <a:ext cx="1376940" cy="646331"/>
          </a:xfrm>
          <a:prstGeom prst="rect">
            <a:avLst/>
          </a:prstGeom>
          <a:solidFill>
            <a:srgbClr val="FEE599"/>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Matematik tavsif izlash</a:t>
            </a:r>
            <a:endParaRPr sz="1800">
              <a:solidFill>
                <a:schemeClr val="dk1"/>
              </a:solidFill>
              <a:latin typeface="Malgun Gothic"/>
              <a:ea typeface="Malgun Gothic"/>
              <a:cs typeface="Malgun Gothic"/>
              <a:sym typeface="Malgun Gothic"/>
            </a:endParaRPr>
          </a:p>
        </p:txBody>
      </p:sp>
      <p:sp>
        <p:nvSpPr>
          <p:cNvPr id="244" name="Google Shape;244;p12"/>
          <p:cNvSpPr txBox="1"/>
          <p:nvPr/>
        </p:nvSpPr>
        <p:spPr>
          <a:xfrm>
            <a:off x="7078491" y="1292465"/>
            <a:ext cx="1365117" cy="646331"/>
          </a:xfrm>
          <a:prstGeom prst="rect">
            <a:avLst/>
          </a:prstGeom>
          <a:solidFill>
            <a:srgbClr val="FEE599"/>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Matematik model</a:t>
            </a:r>
            <a:endParaRPr sz="1800">
              <a:solidFill>
                <a:schemeClr val="dk1"/>
              </a:solidFill>
              <a:latin typeface="Malgun Gothic"/>
              <a:ea typeface="Malgun Gothic"/>
              <a:cs typeface="Malgun Gothic"/>
              <a:sym typeface="Malgun Gothic"/>
            </a:endParaRPr>
          </a:p>
        </p:txBody>
      </p:sp>
      <p:sp>
        <p:nvSpPr>
          <p:cNvPr id="245" name="Google Shape;245;p12"/>
          <p:cNvSpPr txBox="1"/>
          <p:nvPr/>
        </p:nvSpPr>
        <p:spPr>
          <a:xfrm>
            <a:off x="3057729" y="2990856"/>
            <a:ext cx="1201844" cy="646331"/>
          </a:xfrm>
          <a:prstGeom prst="rect">
            <a:avLst/>
          </a:prstGeom>
          <a:solidFill>
            <a:srgbClr val="A8D08C"/>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Natijalar tahlili</a:t>
            </a:r>
            <a:endParaRPr sz="1800">
              <a:solidFill>
                <a:schemeClr val="dk1"/>
              </a:solidFill>
              <a:latin typeface="Malgun Gothic"/>
              <a:ea typeface="Malgun Gothic"/>
              <a:cs typeface="Malgun Gothic"/>
              <a:sym typeface="Malgun Gothic"/>
            </a:endParaRPr>
          </a:p>
        </p:txBody>
      </p:sp>
      <p:sp>
        <p:nvSpPr>
          <p:cNvPr id="246" name="Google Shape;246;p12"/>
          <p:cNvSpPr txBox="1"/>
          <p:nvPr/>
        </p:nvSpPr>
        <p:spPr>
          <a:xfrm>
            <a:off x="5155658" y="2353498"/>
            <a:ext cx="1201844" cy="646331"/>
          </a:xfrm>
          <a:prstGeom prst="rect">
            <a:avLst/>
          </a:prstGeom>
          <a:solidFill>
            <a:srgbClr val="A8D08C"/>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Modelni moslash</a:t>
            </a:r>
            <a:endParaRPr sz="1800">
              <a:solidFill>
                <a:schemeClr val="dk1"/>
              </a:solidFill>
              <a:latin typeface="Malgun Gothic"/>
              <a:ea typeface="Malgun Gothic"/>
              <a:cs typeface="Malgun Gothic"/>
              <a:sym typeface="Malgun Gothic"/>
            </a:endParaRPr>
          </a:p>
        </p:txBody>
      </p:sp>
      <p:sp>
        <p:nvSpPr>
          <p:cNvPr id="247" name="Google Shape;247;p12"/>
          <p:cNvSpPr txBox="1"/>
          <p:nvPr/>
        </p:nvSpPr>
        <p:spPr>
          <a:xfrm>
            <a:off x="7076863" y="2195820"/>
            <a:ext cx="1365117" cy="923330"/>
          </a:xfrm>
          <a:prstGeom prst="rect">
            <a:avLst/>
          </a:prstGeom>
          <a:solidFill>
            <a:srgbClr val="FEE599"/>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Tadqiqot        usulini                    tanlash</a:t>
            </a:r>
            <a:endParaRPr sz="1800">
              <a:solidFill>
                <a:schemeClr val="dk1"/>
              </a:solidFill>
              <a:latin typeface="Malgun Gothic"/>
              <a:ea typeface="Malgun Gothic"/>
              <a:cs typeface="Malgun Gothic"/>
              <a:sym typeface="Malgun Gothic"/>
            </a:endParaRPr>
          </a:p>
        </p:txBody>
      </p:sp>
      <p:sp>
        <p:nvSpPr>
          <p:cNvPr id="248" name="Google Shape;248;p12"/>
          <p:cNvSpPr txBox="1"/>
          <p:nvPr/>
        </p:nvSpPr>
        <p:spPr>
          <a:xfrm>
            <a:off x="7076864" y="3304616"/>
            <a:ext cx="1365117" cy="923330"/>
          </a:xfrm>
          <a:prstGeom prst="rect">
            <a:avLst/>
          </a:prstGeom>
          <a:solidFill>
            <a:srgbClr val="FEE599"/>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Algoritm   va dasturni yaratish</a:t>
            </a:r>
            <a:endParaRPr sz="1800">
              <a:solidFill>
                <a:schemeClr val="dk1"/>
              </a:solidFill>
              <a:latin typeface="Malgun Gothic"/>
              <a:ea typeface="Malgun Gothic"/>
              <a:cs typeface="Malgun Gothic"/>
              <a:sym typeface="Malgun Gothic"/>
            </a:endParaRPr>
          </a:p>
        </p:txBody>
      </p:sp>
      <p:sp>
        <p:nvSpPr>
          <p:cNvPr id="249" name="Google Shape;249;p12"/>
          <p:cNvSpPr txBox="1"/>
          <p:nvPr/>
        </p:nvSpPr>
        <p:spPr>
          <a:xfrm>
            <a:off x="7125504" y="4504148"/>
            <a:ext cx="1365117" cy="646331"/>
          </a:xfrm>
          <a:prstGeom prst="rect">
            <a:avLst/>
          </a:prstGeom>
          <a:solidFill>
            <a:srgbClr val="FEE599"/>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Dasturni  moslash</a:t>
            </a:r>
            <a:endParaRPr sz="1800">
              <a:solidFill>
                <a:schemeClr val="dk1"/>
              </a:solidFill>
              <a:latin typeface="Malgun Gothic"/>
              <a:ea typeface="Malgun Gothic"/>
              <a:cs typeface="Malgun Gothic"/>
              <a:sym typeface="Malgun Gothic"/>
            </a:endParaRPr>
          </a:p>
        </p:txBody>
      </p:sp>
      <p:sp>
        <p:nvSpPr>
          <p:cNvPr id="250" name="Google Shape;250;p12"/>
          <p:cNvSpPr txBox="1"/>
          <p:nvPr/>
        </p:nvSpPr>
        <p:spPr>
          <a:xfrm>
            <a:off x="3057729" y="4504148"/>
            <a:ext cx="1365117" cy="646331"/>
          </a:xfrm>
          <a:prstGeom prst="rect">
            <a:avLst/>
          </a:prstGeom>
          <a:solidFill>
            <a:srgbClr val="FEE599"/>
          </a:solidFill>
          <a:ln w="25400" cap="flat" cmpd="sng">
            <a:solidFill>
              <a:srgbClr val="1E4E79"/>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Dasturda   hisoblash</a:t>
            </a:r>
            <a:endParaRPr sz="1800">
              <a:solidFill>
                <a:schemeClr val="dk1"/>
              </a:solidFill>
              <a:latin typeface="Malgun Gothic"/>
              <a:ea typeface="Malgun Gothic"/>
              <a:cs typeface="Malgun Gothic"/>
              <a:sym typeface="Malgun Gothic"/>
            </a:endParaRPr>
          </a:p>
        </p:txBody>
      </p:sp>
      <p:cxnSp>
        <p:nvCxnSpPr>
          <p:cNvPr id="251" name="Google Shape;251;p12"/>
          <p:cNvCxnSpPr>
            <a:stCxn id="239" idx="0"/>
            <a:endCxn id="241" idx="2"/>
          </p:cNvCxnSpPr>
          <p:nvPr/>
        </p:nvCxnSpPr>
        <p:spPr>
          <a:xfrm rot="10800000" flipH="1">
            <a:off x="1622326" y="1920791"/>
            <a:ext cx="9000" cy="608400"/>
          </a:xfrm>
          <a:prstGeom prst="straightConnector1">
            <a:avLst/>
          </a:prstGeom>
          <a:noFill/>
          <a:ln w="25400" cap="flat" cmpd="sng">
            <a:solidFill>
              <a:srgbClr val="FF0000"/>
            </a:solidFill>
            <a:prstDash val="solid"/>
            <a:miter lim="800000"/>
            <a:headEnd type="none" w="sm" len="sm"/>
            <a:tailEnd type="triangle" w="med" len="med"/>
          </a:ln>
        </p:spPr>
      </p:cxnSp>
      <p:cxnSp>
        <p:nvCxnSpPr>
          <p:cNvPr id="252" name="Google Shape;252;p12"/>
          <p:cNvCxnSpPr/>
          <p:nvPr/>
        </p:nvCxnSpPr>
        <p:spPr>
          <a:xfrm>
            <a:off x="2232380" y="1595568"/>
            <a:ext cx="825349" cy="10603"/>
          </a:xfrm>
          <a:prstGeom prst="straightConnector1">
            <a:avLst/>
          </a:prstGeom>
          <a:noFill/>
          <a:ln w="9525" cap="flat" cmpd="sng">
            <a:solidFill>
              <a:schemeClr val="accent1"/>
            </a:solidFill>
            <a:prstDash val="solid"/>
            <a:miter lim="800000"/>
            <a:headEnd type="none" w="sm" len="sm"/>
            <a:tailEnd type="triangle" w="med" len="med"/>
          </a:ln>
        </p:spPr>
      </p:cxnSp>
      <p:cxnSp>
        <p:nvCxnSpPr>
          <p:cNvPr id="253" name="Google Shape;253;p12"/>
          <p:cNvCxnSpPr/>
          <p:nvPr/>
        </p:nvCxnSpPr>
        <p:spPr>
          <a:xfrm>
            <a:off x="2232380" y="1597649"/>
            <a:ext cx="825349" cy="10603"/>
          </a:xfrm>
          <a:prstGeom prst="straightConnector1">
            <a:avLst/>
          </a:prstGeom>
          <a:noFill/>
          <a:ln w="25400" cap="flat" cmpd="sng">
            <a:solidFill>
              <a:srgbClr val="FF0000"/>
            </a:solidFill>
            <a:prstDash val="solid"/>
            <a:miter lim="800000"/>
            <a:headEnd type="none" w="sm" len="sm"/>
            <a:tailEnd type="triangle" w="med" len="med"/>
          </a:ln>
        </p:spPr>
      </p:cxnSp>
      <p:cxnSp>
        <p:nvCxnSpPr>
          <p:cNvPr id="254" name="Google Shape;254;p12"/>
          <p:cNvCxnSpPr>
            <a:stCxn id="242" idx="3"/>
            <a:endCxn id="243" idx="1"/>
          </p:cNvCxnSpPr>
          <p:nvPr/>
        </p:nvCxnSpPr>
        <p:spPr>
          <a:xfrm rot="10800000" flipH="1">
            <a:off x="4259573" y="1628269"/>
            <a:ext cx="720900" cy="8400"/>
          </a:xfrm>
          <a:prstGeom prst="straightConnector1">
            <a:avLst/>
          </a:prstGeom>
          <a:noFill/>
          <a:ln w="9525" cap="flat" cmpd="sng">
            <a:solidFill>
              <a:schemeClr val="accent1"/>
            </a:solidFill>
            <a:prstDash val="solid"/>
            <a:miter lim="800000"/>
            <a:headEnd type="none" w="sm" len="sm"/>
            <a:tailEnd type="triangle" w="med" len="med"/>
          </a:ln>
        </p:spPr>
      </p:cxnSp>
      <p:cxnSp>
        <p:nvCxnSpPr>
          <p:cNvPr id="255" name="Google Shape;255;p12"/>
          <p:cNvCxnSpPr/>
          <p:nvPr/>
        </p:nvCxnSpPr>
        <p:spPr>
          <a:xfrm rot="10800000" flipH="1">
            <a:off x="4259573" y="1628254"/>
            <a:ext cx="720989" cy="8414"/>
          </a:xfrm>
          <a:prstGeom prst="straightConnector1">
            <a:avLst/>
          </a:prstGeom>
          <a:noFill/>
          <a:ln w="25400" cap="flat" cmpd="sng">
            <a:solidFill>
              <a:srgbClr val="FF0000"/>
            </a:solidFill>
            <a:prstDash val="solid"/>
            <a:miter lim="800000"/>
            <a:headEnd type="none" w="sm" len="sm"/>
            <a:tailEnd type="triangle" w="med" len="med"/>
          </a:ln>
        </p:spPr>
      </p:cxnSp>
      <p:cxnSp>
        <p:nvCxnSpPr>
          <p:cNvPr id="256" name="Google Shape;256;p12"/>
          <p:cNvCxnSpPr/>
          <p:nvPr/>
        </p:nvCxnSpPr>
        <p:spPr>
          <a:xfrm rot="10800000" flipH="1">
            <a:off x="6357501" y="1637507"/>
            <a:ext cx="720989" cy="8414"/>
          </a:xfrm>
          <a:prstGeom prst="straightConnector1">
            <a:avLst/>
          </a:prstGeom>
          <a:noFill/>
          <a:ln w="9525" cap="flat" cmpd="sng">
            <a:solidFill>
              <a:schemeClr val="accent1"/>
            </a:solidFill>
            <a:prstDash val="solid"/>
            <a:miter lim="800000"/>
            <a:headEnd type="none" w="sm" len="sm"/>
            <a:tailEnd type="triangle" w="med" len="med"/>
          </a:ln>
        </p:spPr>
      </p:cxnSp>
      <p:cxnSp>
        <p:nvCxnSpPr>
          <p:cNvPr id="257" name="Google Shape;257;p12"/>
          <p:cNvCxnSpPr/>
          <p:nvPr/>
        </p:nvCxnSpPr>
        <p:spPr>
          <a:xfrm rot="10800000" flipH="1">
            <a:off x="6357501" y="1636668"/>
            <a:ext cx="720989" cy="8414"/>
          </a:xfrm>
          <a:prstGeom prst="straightConnector1">
            <a:avLst/>
          </a:prstGeom>
          <a:noFill/>
          <a:ln w="25400" cap="flat" cmpd="sng">
            <a:solidFill>
              <a:srgbClr val="FF0000"/>
            </a:solidFill>
            <a:prstDash val="solid"/>
            <a:miter lim="800000"/>
            <a:headEnd type="none" w="sm" len="sm"/>
            <a:tailEnd type="triangle" w="med" len="med"/>
          </a:ln>
        </p:spPr>
      </p:cxnSp>
      <p:cxnSp>
        <p:nvCxnSpPr>
          <p:cNvPr id="258" name="Google Shape;258;p12"/>
          <p:cNvCxnSpPr/>
          <p:nvPr/>
        </p:nvCxnSpPr>
        <p:spPr>
          <a:xfrm rot="10800000" flipH="1">
            <a:off x="6357501" y="2683037"/>
            <a:ext cx="720989" cy="8414"/>
          </a:xfrm>
          <a:prstGeom prst="straightConnector1">
            <a:avLst/>
          </a:prstGeom>
          <a:noFill/>
          <a:ln w="25400" cap="flat" cmpd="sng">
            <a:solidFill>
              <a:srgbClr val="FF0000"/>
            </a:solidFill>
            <a:prstDash val="solid"/>
            <a:miter lim="800000"/>
            <a:headEnd type="none" w="sm" len="sm"/>
            <a:tailEnd type="triangle" w="med" len="med"/>
          </a:ln>
        </p:spPr>
      </p:cxnSp>
      <p:cxnSp>
        <p:nvCxnSpPr>
          <p:cNvPr id="259" name="Google Shape;259;p12"/>
          <p:cNvCxnSpPr>
            <a:stCxn id="244" idx="2"/>
            <a:endCxn id="247" idx="0"/>
          </p:cNvCxnSpPr>
          <p:nvPr/>
        </p:nvCxnSpPr>
        <p:spPr>
          <a:xfrm flipH="1">
            <a:off x="7759550" y="1938796"/>
            <a:ext cx="1500" cy="257100"/>
          </a:xfrm>
          <a:prstGeom prst="straightConnector1">
            <a:avLst/>
          </a:prstGeom>
          <a:noFill/>
          <a:ln w="25400" cap="flat" cmpd="sng">
            <a:solidFill>
              <a:srgbClr val="FF0000"/>
            </a:solidFill>
            <a:prstDash val="solid"/>
            <a:miter lim="800000"/>
            <a:headEnd type="none" w="sm" len="sm"/>
            <a:tailEnd type="triangle" w="med" len="med"/>
          </a:ln>
        </p:spPr>
      </p:cxnSp>
      <p:cxnSp>
        <p:nvCxnSpPr>
          <p:cNvPr id="260" name="Google Shape;260;p12"/>
          <p:cNvCxnSpPr>
            <a:stCxn id="247" idx="2"/>
            <a:endCxn id="248" idx="0"/>
          </p:cNvCxnSpPr>
          <p:nvPr/>
        </p:nvCxnSpPr>
        <p:spPr>
          <a:xfrm>
            <a:off x="7759422" y="3119150"/>
            <a:ext cx="0" cy="185400"/>
          </a:xfrm>
          <a:prstGeom prst="straightConnector1">
            <a:avLst/>
          </a:prstGeom>
          <a:noFill/>
          <a:ln w="25400" cap="flat" cmpd="sng">
            <a:solidFill>
              <a:srgbClr val="FF0000"/>
            </a:solidFill>
            <a:prstDash val="solid"/>
            <a:miter lim="800000"/>
            <a:headEnd type="none" w="sm" len="sm"/>
            <a:tailEnd type="triangle" w="med" len="med"/>
          </a:ln>
        </p:spPr>
      </p:cxnSp>
      <p:cxnSp>
        <p:nvCxnSpPr>
          <p:cNvPr id="261" name="Google Shape;261;p12"/>
          <p:cNvCxnSpPr>
            <a:stCxn id="248" idx="2"/>
          </p:cNvCxnSpPr>
          <p:nvPr/>
        </p:nvCxnSpPr>
        <p:spPr>
          <a:xfrm>
            <a:off x="7759423" y="4227946"/>
            <a:ext cx="6600" cy="291600"/>
          </a:xfrm>
          <a:prstGeom prst="straightConnector1">
            <a:avLst/>
          </a:prstGeom>
          <a:noFill/>
          <a:ln w="25400" cap="flat" cmpd="sng">
            <a:solidFill>
              <a:srgbClr val="FF0000"/>
            </a:solidFill>
            <a:prstDash val="solid"/>
            <a:miter lim="800000"/>
            <a:headEnd type="none" w="sm" len="sm"/>
            <a:tailEnd type="triangle" w="med" len="med"/>
          </a:ln>
        </p:spPr>
      </p:cxnSp>
      <p:cxnSp>
        <p:nvCxnSpPr>
          <p:cNvPr id="262" name="Google Shape;262;p12"/>
          <p:cNvCxnSpPr>
            <a:stCxn id="249" idx="1"/>
            <a:endCxn id="250" idx="3"/>
          </p:cNvCxnSpPr>
          <p:nvPr/>
        </p:nvCxnSpPr>
        <p:spPr>
          <a:xfrm rot="10800000">
            <a:off x="4422804" y="4827314"/>
            <a:ext cx="2702700" cy="0"/>
          </a:xfrm>
          <a:prstGeom prst="straightConnector1">
            <a:avLst/>
          </a:prstGeom>
          <a:noFill/>
          <a:ln w="25400" cap="flat" cmpd="sng">
            <a:solidFill>
              <a:srgbClr val="FF0000"/>
            </a:solidFill>
            <a:prstDash val="solid"/>
            <a:miter lim="800000"/>
            <a:headEnd type="none" w="sm" len="sm"/>
            <a:tailEnd type="triangle" w="med" len="med"/>
          </a:ln>
        </p:spPr>
      </p:cxnSp>
      <p:cxnSp>
        <p:nvCxnSpPr>
          <p:cNvPr id="263" name="Google Shape;263;p12"/>
          <p:cNvCxnSpPr>
            <a:stCxn id="250" idx="0"/>
          </p:cNvCxnSpPr>
          <p:nvPr/>
        </p:nvCxnSpPr>
        <p:spPr>
          <a:xfrm rot="10800000">
            <a:off x="3740288" y="3637148"/>
            <a:ext cx="0" cy="867000"/>
          </a:xfrm>
          <a:prstGeom prst="straightConnector1">
            <a:avLst/>
          </a:prstGeom>
          <a:noFill/>
          <a:ln w="25400" cap="flat" cmpd="sng">
            <a:solidFill>
              <a:srgbClr val="FF0000"/>
            </a:solidFill>
            <a:prstDash val="solid"/>
            <a:miter lim="800000"/>
            <a:headEnd type="none" w="sm" len="sm"/>
            <a:tailEnd type="triangle" w="med" len="med"/>
          </a:ln>
        </p:spPr>
      </p:cxnSp>
      <p:cxnSp>
        <p:nvCxnSpPr>
          <p:cNvPr id="264" name="Google Shape;264;p12"/>
          <p:cNvCxnSpPr>
            <a:stCxn id="245" idx="0"/>
            <a:endCxn id="242" idx="2"/>
          </p:cNvCxnSpPr>
          <p:nvPr/>
        </p:nvCxnSpPr>
        <p:spPr>
          <a:xfrm rot="10800000">
            <a:off x="3658651" y="1959756"/>
            <a:ext cx="0" cy="1031100"/>
          </a:xfrm>
          <a:prstGeom prst="straightConnector1">
            <a:avLst/>
          </a:prstGeom>
          <a:noFill/>
          <a:ln w="25400" cap="flat" cmpd="sng">
            <a:solidFill>
              <a:srgbClr val="FF0000"/>
            </a:solidFill>
            <a:prstDash val="solid"/>
            <a:miter lim="800000"/>
            <a:headEnd type="none" w="sm" len="sm"/>
            <a:tailEnd type="triangle" w="med" len="med"/>
          </a:ln>
        </p:spPr>
      </p:cxnSp>
      <p:cxnSp>
        <p:nvCxnSpPr>
          <p:cNvPr id="265" name="Google Shape;265;p12"/>
          <p:cNvCxnSpPr/>
          <p:nvPr/>
        </p:nvCxnSpPr>
        <p:spPr>
          <a:xfrm>
            <a:off x="4259573" y="3434885"/>
            <a:ext cx="1497007" cy="0"/>
          </a:xfrm>
          <a:prstGeom prst="straightConnector1">
            <a:avLst/>
          </a:prstGeom>
          <a:noFill/>
          <a:ln w="25400" cap="flat" cmpd="sng">
            <a:solidFill>
              <a:srgbClr val="FF0000"/>
            </a:solidFill>
            <a:prstDash val="solid"/>
            <a:miter lim="800000"/>
            <a:headEnd type="none" w="sm" len="sm"/>
            <a:tailEnd type="none" w="sm" len="sm"/>
          </a:ln>
        </p:spPr>
      </p:cxnSp>
      <p:cxnSp>
        <p:nvCxnSpPr>
          <p:cNvPr id="266" name="Google Shape;266;p12"/>
          <p:cNvCxnSpPr>
            <a:endCxn id="246" idx="2"/>
          </p:cNvCxnSpPr>
          <p:nvPr/>
        </p:nvCxnSpPr>
        <p:spPr>
          <a:xfrm rot="10800000">
            <a:off x="5756580" y="2999829"/>
            <a:ext cx="0" cy="452700"/>
          </a:xfrm>
          <a:prstGeom prst="straightConnector1">
            <a:avLst/>
          </a:prstGeom>
          <a:noFill/>
          <a:ln w="25400" cap="flat" cmpd="sng">
            <a:solidFill>
              <a:srgbClr val="FF0000"/>
            </a:solidFill>
            <a:prstDash val="solid"/>
            <a:miter lim="800000"/>
            <a:headEnd type="none" w="sm" len="sm"/>
            <a:tailEnd type="triangle" w="med" len="med"/>
          </a:ln>
        </p:spPr>
      </p:cxnSp>
      <p:sp>
        <p:nvSpPr>
          <p:cNvPr id="2" name="TextBox 1"/>
          <p:cNvSpPr txBox="1"/>
          <p:nvPr/>
        </p:nvSpPr>
        <p:spPr>
          <a:xfrm>
            <a:off x="1622325" y="5604095"/>
            <a:ext cx="7014681" cy="523220"/>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Manba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Muallif</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tomonidan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tuzilgan</a:t>
            </a:r>
            <a:r>
              <a:rPr lang="en-US" dirty="0">
                <a:latin typeface="Arial" panose="020B0604020202020204" pitchFamily="34" charset="0"/>
                <a:cs typeface="Arial" panose="020B0604020202020204" pitchFamily="34" charset="0"/>
              </a:rPr>
              <a:t>. </a:t>
            </a:r>
            <a:endParaRPr lang="ru-RU" dirty="0">
              <a:latin typeface="Arial" panose="020B0604020202020204" pitchFamily="34" charset="0"/>
              <a:cs typeface="Arial" panose="020B0604020202020204" pitchFamily="34" charset="0"/>
            </a:endParaRP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13"/>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KM ning ASOSIY BOSQICHLARI</a:t>
            </a:r>
            <a:endParaRPr/>
          </a:p>
          <a:p>
            <a:pPr marL="0" marR="0" lvl="0" indent="0" algn="ctr" rtl="0">
              <a:spcBef>
                <a:spcPts val="0"/>
              </a:spcBef>
              <a:spcAft>
                <a:spcPts val="0"/>
              </a:spcAft>
              <a:buNone/>
            </a:pPr>
            <a:endParaRPr sz="1400">
              <a:solidFill>
                <a:schemeClr val="dk1"/>
              </a:solidFill>
              <a:latin typeface="Arial"/>
              <a:ea typeface="Arial"/>
              <a:cs typeface="Arial"/>
              <a:sym typeface="Arial"/>
            </a:endParaRPr>
          </a:p>
        </p:txBody>
      </p:sp>
      <p:sp>
        <p:nvSpPr>
          <p:cNvPr id="273" name="Google Shape;273;p13"/>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274" name="Google Shape;274;p13"/>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275" name="Google Shape;275;p13"/>
          <p:cNvSpPr txBox="1"/>
          <p:nvPr/>
        </p:nvSpPr>
        <p:spPr>
          <a:xfrm>
            <a:off x="1202636" y="6150114"/>
            <a:ext cx="102061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13</a:t>
            </a:r>
            <a:endParaRPr sz="3600" b="1">
              <a:solidFill>
                <a:schemeClr val="dk1"/>
              </a:solidFill>
              <a:latin typeface="Arial"/>
              <a:ea typeface="Arial"/>
              <a:cs typeface="Arial"/>
              <a:sym typeface="Arial"/>
            </a:endParaRPr>
          </a:p>
        </p:txBody>
      </p:sp>
      <p:sp>
        <p:nvSpPr>
          <p:cNvPr id="276" name="Google Shape;276;p13"/>
          <p:cNvSpPr txBox="1"/>
          <p:nvPr/>
        </p:nvSpPr>
        <p:spPr>
          <a:xfrm>
            <a:off x="905435" y="1041661"/>
            <a:ext cx="7871012" cy="446276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a:solidFill>
                  <a:schemeClr val="dk1"/>
                </a:solidFill>
                <a:latin typeface="Arial"/>
                <a:ea typeface="Arial"/>
                <a:cs typeface="Arial"/>
                <a:sym typeface="Arial"/>
              </a:rPr>
              <a:t>	Kompyuter modellashtirishning asosiy bosqichlariga quyidagilar kiradi: </a:t>
            </a:r>
            <a:endParaRPr/>
          </a:p>
          <a:p>
            <a:pPr marL="725488" marR="0" lvl="0" indent="-4572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muammoni shakllantirish, </a:t>
            </a:r>
            <a:endParaRPr/>
          </a:p>
          <a:p>
            <a:pPr marL="725488" marR="0" lvl="0" indent="-4572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modellashtirish ob'ektini aniqlash; </a:t>
            </a:r>
            <a:endParaRPr/>
          </a:p>
          <a:p>
            <a:pPr marL="725488" marR="0" lvl="0" indent="-4572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kontseptual modelni ishlab chiqish, </a:t>
            </a:r>
            <a:endParaRPr/>
          </a:p>
          <a:p>
            <a:pPr marL="725488" marR="0" lvl="0" indent="-4572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tizimning asosiy elementlarini va o'zaro ta'sirning                           elementar harakatlarini aniqlash; </a:t>
            </a:r>
            <a:endParaRPr/>
          </a:p>
          <a:p>
            <a:pPr marL="725488" marR="0" lvl="0" indent="-4572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rasmiylashtirish, ya'ni matematik modelga o'tish; </a:t>
            </a:r>
            <a:endParaRPr/>
          </a:p>
          <a:p>
            <a:pPr marL="725488" marR="0" lvl="0" indent="-4572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algoritm yaratish va dastur yozish; </a:t>
            </a:r>
            <a:endParaRPr/>
          </a:p>
          <a:p>
            <a:pPr marL="725488" marR="0" lvl="0" indent="-4572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kompyuter tajribalarini rejalashtirish va o'tkazish; </a:t>
            </a:r>
            <a:endParaRPr/>
          </a:p>
          <a:p>
            <a:pPr marL="725488" marR="0" lvl="0" indent="-457200" algn="just" rtl="0">
              <a:spcBef>
                <a:spcPts val="3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natijalarni tahlil qilish va talqin qilish.</a:t>
            </a:r>
            <a:endParaRPr sz="2400">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14"/>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KM ning ASOSIY BOSQICHLARI</a:t>
            </a:r>
            <a:endParaRPr/>
          </a:p>
          <a:p>
            <a:pPr marL="0" marR="0" lvl="0" indent="0" algn="ctr" rtl="0">
              <a:spcBef>
                <a:spcPts val="0"/>
              </a:spcBef>
              <a:spcAft>
                <a:spcPts val="0"/>
              </a:spcAft>
              <a:buNone/>
            </a:pPr>
            <a:endParaRPr sz="1400">
              <a:solidFill>
                <a:schemeClr val="dk1"/>
              </a:solidFill>
              <a:latin typeface="Arial"/>
              <a:ea typeface="Arial"/>
              <a:cs typeface="Arial"/>
              <a:sym typeface="Arial"/>
            </a:endParaRPr>
          </a:p>
        </p:txBody>
      </p:sp>
      <p:sp>
        <p:nvSpPr>
          <p:cNvPr id="283" name="Google Shape;283;p14"/>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284" name="Google Shape;284;p14"/>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285" name="Google Shape;285;p14"/>
          <p:cNvSpPr txBox="1"/>
          <p:nvPr/>
        </p:nvSpPr>
        <p:spPr>
          <a:xfrm>
            <a:off x="1252330" y="6150114"/>
            <a:ext cx="97091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14</a:t>
            </a:r>
            <a:endParaRPr sz="3600" b="1">
              <a:solidFill>
                <a:schemeClr val="dk1"/>
              </a:solidFill>
              <a:latin typeface="Arial"/>
              <a:ea typeface="Arial"/>
              <a:cs typeface="Arial"/>
              <a:sym typeface="Arial"/>
            </a:endParaRPr>
          </a:p>
        </p:txBody>
      </p:sp>
      <p:sp>
        <p:nvSpPr>
          <p:cNvPr id="286" name="Google Shape;286;p14"/>
          <p:cNvSpPr txBox="1"/>
          <p:nvPr/>
        </p:nvSpPr>
        <p:spPr>
          <a:xfrm>
            <a:off x="905435" y="1041661"/>
            <a:ext cx="7871012" cy="467820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a:solidFill>
                  <a:schemeClr val="dk1"/>
                </a:solidFill>
                <a:latin typeface="Arial"/>
                <a:ea typeface="Arial"/>
                <a:cs typeface="Arial"/>
                <a:sym typeface="Arial"/>
              </a:rPr>
              <a:t>	Kompyuter modellashtirish ikki xil bo’lishi mumkin:</a:t>
            </a:r>
            <a:endParaRPr/>
          </a:p>
          <a:p>
            <a:pPr marL="342900" marR="0" lvl="0" indent="-342900" algn="just" rtl="0">
              <a:spcBef>
                <a:spcPts val="300"/>
              </a:spcBef>
              <a:spcAft>
                <a:spcPts val="0"/>
              </a:spcAft>
              <a:buClr>
                <a:schemeClr val="dk1"/>
              </a:buClr>
              <a:buSzPts val="2400"/>
              <a:buFont typeface="Arial"/>
              <a:buChar char="•"/>
            </a:pPr>
            <a:r>
              <a:rPr lang="en-US" sz="2400">
                <a:solidFill>
                  <a:schemeClr val="dk1"/>
                </a:solidFill>
                <a:latin typeface="Arial"/>
                <a:ea typeface="Arial"/>
                <a:cs typeface="Arial"/>
                <a:sym typeface="Arial"/>
              </a:rPr>
              <a:t>analitik va </a:t>
            </a:r>
            <a:endParaRPr/>
          </a:p>
          <a:p>
            <a:pPr marL="342900" marR="0" lvl="0" indent="-342900" algn="just" rtl="0">
              <a:spcBef>
                <a:spcPts val="300"/>
              </a:spcBef>
              <a:spcAft>
                <a:spcPts val="0"/>
              </a:spcAft>
              <a:buClr>
                <a:schemeClr val="dk1"/>
              </a:buClr>
              <a:buSzPts val="2400"/>
              <a:buFont typeface="Arial"/>
              <a:buChar char="•"/>
            </a:pPr>
            <a:r>
              <a:rPr lang="en-US" sz="2400">
                <a:solidFill>
                  <a:schemeClr val="dk1"/>
                </a:solidFill>
                <a:latin typeface="Arial"/>
                <a:ea typeface="Arial"/>
                <a:cs typeface="Arial"/>
                <a:sym typeface="Arial"/>
              </a:rPr>
              <a:t>imitatsiyaiya modellashtirish. </a:t>
            </a:r>
            <a:endParaRPr/>
          </a:p>
          <a:p>
            <a:pPr marL="0" marR="0" lvl="0" indent="0" algn="just" rtl="0">
              <a:spcBef>
                <a:spcPts val="300"/>
              </a:spcBef>
              <a:spcAft>
                <a:spcPts val="0"/>
              </a:spcAft>
              <a:buNone/>
            </a:pPr>
            <a:r>
              <a:rPr lang="en-US" sz="2400">
                <a:solidFill>
                  <a:schemeClr val="dk1"/>
                </a:solidFill>
                <a:latin typeface="Arial"/>
                <a:ea typeface="Arial"/>
                <a:cs typeface="Arial"/>
                <a:sym typeface="Arial"/>
              </a:rPr>
              <a:t>	Analitik modellashtirish – bu algebraik, differentsial va boshqa tenglamalardan foydalanadigan, shuningdek                     ularni aniq yechishga olib keladigan aniq hisoblash                       jarayonini amalga oshirishni ta'minlaydigan haqiqiy                       ob'ekt modellari. </a:t>
            </a:r>
            <a:endParaRPr/>
          </a:p>
          <a:p>
            <a:pPr marL="0" marR="0" lvl="0" indent="0" algn="just" rtl="0">
              <a:spcBef>
                <a:spcPts val="300"/>
              </a:spcBef>
              <a:spcAft>
                <a:spcPts val="0"/>
              </a:spcAft>
              <a:buNone/>
            </a:pPr>
            <a:r>
              <a:rPr lang="en-US" sz="2400">
                <a:solidFill>
                  <a:schemeClr val="dk1"/>
                </a:solidFill>
                <a:latin typeface="Arial"/>
                <a:ea typeface="Arial"/>
                <a:cs typeface="Arial"/>
                <a:sym typeface="Arial"/>
              </a:rPr>
              <a:t>Ko'p sonli elementar operatsiyalarni ketma-ket bajarish        orqali o'rganilayotgan tizimning ishlash algoritmini                         takrorlaydigan matematik modellar taqlid (imitatsiya) deb ataladi.</a:t>
            </a:r>
            <a:endParaRPr sz="24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15"/>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ctr" rtl="0">
              <a:spcBef>
                <a:spcPts val="0"/>
              </a:spcBef>
              <a:spcAft>
                <a:spcPts val="0"/>
              </a:spcAft>
              <a:buNone/>
            </a:pPr>
            <a:r>
              <a:rPr lang="en-US" sz="3200" b="1">
                <a:solidFill>
                  <a:schemeClr val="dk1"/>
                </a:solidFill>
                <a:latin typeface="Arial"/>
                <a:ea typeface="Arial"/>
                <a:cs typeface="Arial"/>
                <a:sym typeface="Arial"/>
              </a:rPr>
              <a:t>KOMPYUTERLI MODELLASHTIRISH</a:t>
            </a:r>
            <a:endParaRPr/>
          </a:p>
          <a:p>
            <a:pPr marL="0" marR="0" lvl="0" indent="0" algn="ctr" rtl="0">
              <a:spcBef>
                <a:spcPts val="0"/>
              </a:spcBef>
              <a:spcAft>
                <a:spcPts val="0"/>
              </a:spcAft>
              <a:buNone/>
            </a:pPr>
            <a:endParaRPr sz="1400">
              <a:solidFill>
                <a:schemeClr val="dk1"/>
              </a:solidFill>
              <a:latin typeface="Arial"/>
              <a:ea typeface="Arial"/>
              <a:cs typeface="Arial"/>
              <a:sym typeface="Arial"/>
            </a:endParaRPr>
          </a:p>
        </p:txBody>
      </p:sp>
      <p:sp>
        <p:nvSpPr>
          <p:cNvPr id="293" name="Google Shape;293;p15"/>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294" name="Google Shape;294;p15"/>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295" name="Google Shape;295;p15"/>
          <p:cNvSpPr txBox="1"/>
          <p:nvPr/>
        </p:nvSpPr>
        <p:spPr>
          <a:xfrm>
            <a:off x="1391478" y="6150114"/>
            <a:ext cx="83176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15</a:t>
            </a:r>
            <a:endParaRPr sz="3600" b="1">
              <a:solidFill>
                <a:schemeClr val="dk1"/>
              </a:solidFill>
              <a:latin typeface="Arial"/>
              <a:ea typeface="Arial"/>
              <a:cs typeface="Arial"/>
              <a:sym typeface="Arial"/>
            </a:endParaRPr>
          </a:p>
        </p:txBody>
      </p:sp>
      <p:sp>
        <p:nvSpPr>
          <p:cNvPr id="296" name="Google Shape;296;p15"/>
          <p:cNvSpPr txBox="1"/>
          <p:nvPr/>
        </p:nvSpPr>
        <p:spPr>
          <a:xfrm>
            <a:off x="995082" y="1338633"/>
            <a:ext cx="7790330" cy="344709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600">
                <a:solidFill>
                  <a:schemeClr val="dk1"/>
                </a:solidFill>
                <a:latin typeface="Arial"/>
                <a:ea typeface="Arial"/>
                <a:cs typeface="Arial"/>
                <a:sym typeface="Arial"/>
              </a:rPr>
              <a:t>	Kompyuterli modellashtirish (simulyatsiyasi) –                      murakkab tizimni tahlil qilish yoki sintez qilish                        muammosini uning kompyuter modelini o'rganish   asosida hal qilishning ilmiy usuli. </a:t>
            </a:r>
            <a:endParaRPr/>
          </a:p>
          <a:p>
            <a:pPr marL="0" marR="0" lvl="0" indent="0" algn="just" rtl="0">
              <a:spcBef>
                <a:spcPts val="1200"/>
              </a:spcBef>
              <a:spcAft>
                <a:spcPts val="0"/>
              </a:spcAft>
              <a:buNone/>
            </a:pPr>
            <a:r>
              <a:rPr lang="en-US" sz="2600">
                <a:solidFill>
                  <a:schemeClr val="dk1"/>
                </a:solidFill>
                <a:latin typeface="Arial"/>
                <a:ea typeface="Arial"/>
                <a:cs typeface="Arial"/>
                <a:sym typeface="Arial"/>
              </a:rPr>
              <a:t>	Bunday modellashtirishning ma'nosi yaratilgan               model bo'yicha miqdoriy va sifatli natijalarni                         olishdan iborat bo'lib, bu tizimning ilgari noma'lum   xususiyatlarini o'rganishga imkon beradi.</a:t>
            </a:r>
            <a:endParaRPr sz="2600">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6"/>
          <p:cNvSpPr txBox="1"/>
          <p:nvPr/>
        </p:nvSpPr>
        <p:spPr>
          <a:xfrm>
            <a:off x="-1" y="19778"/>
            <a:ext cx="8443610" cy="861774"/>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ctr" rtl="0">
              <a:spcBef>
                <a:spcPts val="0"/>
              </a:spcBef>
              <a:spcAft>
                <a:spcPts val="0"/>
              </a:spcAft>
              <a:buNone/>
            </a:pPr>
            <a:r>
              <a:rPr lang="en-US" sz="3600" b="1">
                <a:solidFill>
                  <a:schemeClr val="dk1"/>
                </a:solidFill>
                <a:latin typeface="Arial"/>
                <a:ea typeface="Arial"/>
                <a:cs typeface="Arial"/>
                <a:sym typeface="Arial"/>
              </a:rPr>
              <a:t>KM</a:t>
            </a:r>
            <a:r>
              <a:rPr lang="en-US" sz="3200" b="1">
                <a:solidFill>
                  <a:schemeClr val="dk1"/>
                </a:solidFill>
                <a:latin typeface="Arial"/>
                <a:ea typeface="Arial"/>
                <a:cs typeface="Arial"/>
                <a:sym typeface="Arial"/>
              </a:rPr>
              <a:t> NAZARIY ASOSLARI</a:t>
            </a:r>
            <a:endParaRPr sz="1400">
              <a:solidFill>
                <a:schemeClr val="dk1"/>
              </a:solidFill>
              <a:latin typeface="Arial"/>
              <a:ea typeface="Arial"/>
              <a:cs typeface="Arial"/>
              <a:sym typeface="Arial"/>
            </a:endParaRPr>
          </a:p>
        </p:txBody>
      </p:sp>
      <p:sp>
        <p:nvSpPr>
          <p:cNvPr id="303" name="Google Shape;303;p16"/>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04" name="Google Shape;304;p16"/>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305" name="Google Shape;305;p16"/>
          <p:cNvSpPr txBox="1"/>
          <p:nvPr/>
        </p:nvSpPr>
        <p:spPr>
          <a:xfrm>
            <a:off x="1133062" y="6150114"/>
            <a:ext cx="1090186"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16</a:t>
            </a:r>
            <a:endParaRPr sz="3600" b="1">
              <a:solidFill>
                <a:schemeClr val="dk1"/>
              </a:solidFill>
              <a:latin typeface="Arial"/>
              <a:ea typeface="Arial"/>
              <a:cs typeface="Arial"/>
              <a:sym typeface="Arial"/>
            </a:endParaRPr>
          </a:p>
        </p:txBody>
      </p:sp>
      <p:sp>
        <p:nvSpPr>
          <p:cNvPr id="306" name="Google Shape;306;p16"/>
          <p:cNvSpPr txBox="1"/>
          <p:nvPr/>
        </p:nvSpPr>
        <p:spPr>
          <a:xfrm>
            <a:off x="950258" y="927945"/>
            <a:ext cx="7790330" cy="515012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a:solidFill>
                  <a:schemeClr val="dk1"/>
                </a:solidFill>
                <a:latin typeface="Arial"/>
                <a:ea typeface="Arial"/>
                <a:cs typeface="Arial"/>
                <a:sym typeface="Arial"/>
              </a:rPr>
              <a:t>	Kompyuter simulyatsiyasi jarayonida tadqiqotchi                     uchta ob'ekt bilan shug'ullanadi:</a:t>
            </a:r>
            <a:endParaRPr/>
          </a:p>
          <a:p>
            <a:pPr marL="1076325" marR="0" lvl="0" indent="-358775" algn="just" rtl="0">
              <a:spcBef>
                <a:spcPts val="4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tizim (haqiqiy, loyihalashtirilgan);</a:t>
            </a:r>
            <a:endParaRPr/>
          </a:p>
          <a:p>
            <a:pPr marL="1076325" marR="0" lvl="0" indent="-358775" algn="just" rtl="0">
              <a:spcBef>
                <a:spcPts val="4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tizimning matematik modeli;</a:t>
            </a:r>
            <a:endParaRPr/>
          </a:p>
          <a:p>
            <a:pPr marL="1076325" marR="0" lvl="0" indent="-358775" algn="just" rtl="0">
              <a:spcBef>
                <a:spcPts val="4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kompyuter (algoritmik) modeli.</a:t>
            </a:r>
            <a:endParaRPr/>
          </a:p>
          <a:p>
            <a:pPr marL="0" marR="0" lvl="0" indent="0" algn="just" rtl="0">
              <a:spcBef>
                <a:spcPts val="400"/>
              </a:spcBef>
              <a:spcAft>
                <a:spcPts val="0"/>
              </a:spcAft>
              <a:buNone/>
            </a:pPr>
            <a:r>
              <a:rPr lang="en-US" sz="2400">
                <a:solidFill>
                  <a:schemeClr val="dk1"/>
                </a:solidFill>
                <a:latin typeface="Arial"/>
                <a:ea typeface="Arial"/>
                <a:cs typeface="Arial"/>
                <a:sym typeface="Arial"/>
              </a:rPr>
              <a:t>	Shunga ko'ra, matematik modelni yaratish, uni                    kompyuter modeliga aylantirish va kompyuter   modelini dasturiy ta'minot bilan amalga oshirish muammolari                        paydo bo'ladi. </a:t>
            </a:r>
            <a:endParaRPr/>
          </a:p>
          <a:p>
            <a:pPr marL="0" marR="0" lvl="0" indent="0" algn="just" rtl="0">
              <a:spcBef>
                <a:spcPts val="400"/>
              </a:spcBef>
              <a:spcAft>
                <a:spcPts val="0"/>
              </a:spcAft>
              <a:buNone/>
            </a:pPr>
            <a:r>
              <a:rPr lang="en-US" sz="2400">
                <a:solidFill>
                  <a:schemeClr val="dk1"/>
                </a:solidFill>
                <a:latin typeface="Arial"/>
                <a:ea typeface="Arial"/>
                <a:cs typeface="Arial"/>
                <a:sym typeface="Arial"/>
              </a:rPr>
              <a:t>	Bu muammolarni hal qilish jarayonida tadqiqotchi               o'rganayotgan tizim haqida aniq g'oyani oladi,                  modelning turli xil variantlarini ishlab chiqadi, uning                     miqdoriy va sifat xususiyatlarini oladi.</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7"/>
          <p:cNvSpPr txBox="1"/>
          <p:nvPr/>
        </p:nvSpPr>
        <p:spPr>
          <a:xfrm>
            <a:off x="0" y="0"/>
            <a:ext cx="6345382" cy="830997"/>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r" rtl="0">
              <a:spcBef>
                <a:spcPts val="0"/>
              </a:spcBef>
              <a:spcAft>
                <a:spcPts val="0"/>
              </a:spcAft>
              <a:buNone/>
            </a:pPr>
            <a:endParaRPr sz="2400" b="1">
              <a:solidFill>
                <a:srgbClr val="202124"/>
              </a:solidFill>
              <a:latin typeface="Arial"/>
              <a:ea typeface="Arial"/>
              <a:cs typeface="Arial"/>
              <a:sym typeface="Arial"/>
            </a:endParaRPr>
          </a:p>
          <a:p>
            <a:pPr marL="0" marR="0" lvl="0" indent="0" algn="r" rtl="0">
              <a:spcBef>
                <a:spcPts val="0"/>
              </a:spcBef>
              <a:spcAft>
                <a:spcPts val="0"/>
              </a:spcAft>
              <a:buNone/>
            </a:pPr>
            <a:r>
              <a:rPr lang="en-US" sz="2400" b="1">
                <a:solidFill>
                  <a:srgbClr val="202124"/>
                </a:solidFill>
                <a:latin typeface="Arial"/>
                <a:ea typeface="Arial"/>
                <a:cs typeface="Arial"/>
                <a:sym typeface="Arial"/>
              </a:rPr>
              <a:t>KOMPYUTER MODELLASH</a:t>
            </a:r>
            <a:endParaRPr/>
          </a:p>
        </p:txBody>
      </p:sp>
      <p:sp>
        <p:nvSpPr>
          <p:cNvPr id="313" name="Google Shape;313;p17"/>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14" name="Google Shape;314;p17"/>
          <p:cNvSpPr txBox="1"/>
          <p:nvPr/>
        </p:nvSpPr>
        <p:spPr>
          <a:xfrm>
            <a:off x="1057835" y="5862918"/>
            <a:ext cx="123729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17</a:t>
            </a:r>
            <a:endParaRPr sz="3600" b="1">
              <a:solidFill>
                <a:schemeClr val="dk1"/>
              </a:solidFill>
              <a:latin typeface="Arial"/>
              <a:ea typeface="Arial"/>
              <a:cs typeface="Arial"/>
              <a:sym typeface="Arial"/>
            </a:endParaRPr>
          </a:p>
        </p:txBody>
      </p:sp>
      <p:sp>
        <p:nvSpPr>
          <p:cNvPr id="315" name="Google Shape;315;p17"/>
          <p:cNvSpPr txBox="1"/>
          <p:nvPr/>
        </p:nvSpPr>
        <p:spPr>
          <a:xfrm>
            <a:off x="1138517" y="923104"/>
            <a:ext cx="7628965" cy="470898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a:solidFill>
                  <a:schemeClr val="dk1"/>
                </a:solidFill>
                <a:latin typeface="Arial"/>
                <a:ea typeface="Arial"/>
                <a:cs typeface="Arial"/>
                <a:sym typeface="Arial"/>
              </a:rPr>
              <a:t>	Ixtisoslashgan paketlar ma'lum bir amaliy sohaning o'ziga xos tushunchalaridan foydalanadi (kimyoviy texnologiya, issiqlik muhandisligi, elektrotexnika va boshqalar) va tor doiraga ega.    </a:t>
            </a:r>
            <a:endParaRPr/>
          </a:p>
          <a:p>
            <a:pPr marL="0" marR="0" lvl="0" indent="0" algn="just" rtl="0">
              <a:spcBef>
                <a:spcPts val="0"/>
              </a:spcBef>
              <a:spcAft>
                <a:spcPts val="0"/>
              </a:spcAft>
              <a:buNone/>
            </a:pPr>
            <a:r>
              <a:rPr lang="en-US" sz="2000">
                <a:solidFill>
                  <a:schemeClr val="dk1"/>
                </a:solidFill>
                <a:latin typeface="Arial"/>
                <a:ea typeface="Arial"/>
                <a:cs typeface="Arial"/>
                <a:sym typeface="Arial"/>
              </a:rPr>
              <a:t>	Universal modellashtirish paket: 1) matematik va 2) komponent paketi turlarida bo'linadi.      </a:t>
            </a:r>
            <a:endParaRPr/>
          </a:p>
          <a:p>
            <a:pPr marL="0" marR="0" lvl="0" indent="0" algn="just" rtl="0">
              <a:spcBef>
                <a:spcPts val="0"/>
              </a:spcBef>
              <a:spcAft>
                <a:spcPts val="0"/>
              </a:spcAft>
              <a:buNone/>
            </a:pPr>
            <a:r>
              <a:rPr lang="en-US" sz="2000">
                <a:solidFill>
                  <a:schemeClr val="dk1"/>
                </a:solidFill>
                <a:latin typeface="Arial"/>
                <a:ea typeface="Arial"/>
                <a:cs typeface="Arial"/>
                <a:sym typeface="Arial"/>
              </a:rPr>
              <a:t>	Matematik paketlar (Mathematica, MATLAB, Maple Mathcad)  butun modellashtirish tizimning matematik modeli avval qurilgan   va faqat tekshirilish uchun qo'llaniladi. Paket modelning ramziy     o'zgarishiga yoki ularni raqamli ravishda yechishga imkon beradi.     </a:t>
            </a:r>
            <a:endParaRPr/>
          </a:p>
          <a:p>
            <a:pPr marL="0" marR="0" lvl="0" indent="0" algn="just" rtl="0">
              <a:spcBef>
                <a:spcPts val="0"/>
              </a:spcBef>
              <a:spcAft>
                <a:spcPts val="0"/>
              </a:spcAft>
              <a:buNone/>
            </a:pPr>
            <a:r>
              <a:rPr lang="en-US" sz="2000">
                <a:solidFill>
                  <a:schemeClr val="dk1"/>
                </a:solidFill>
                <a:latin typeface="Arial"/>
                <a:ea typeface="Arial"/>
                <a:cs typeface="Arial"/>
                <a:sym typeface="Arial"/>
              </a:rPr>
              <a:t>	Komponent modellashtirish texnik ob'ektlarni loyihalashda          keng qo'llaniladi. Modellashgan tizimning tavsifi tayyor baza                            tarkibiy qismlaridan qurilgan va yug’ma matematik model paket                               tomonidan avtomatik ravishda shakllantiriladi. Umumiy                                      tenglamalar tizimining o'lchami va murakkabligi tufayli, uni hal                         qilish uchun raqamli usullar qo'llaniladi.</a:t>
            </a:r>
            <a:endParaRPr sz="2000">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18"/>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ctr" rtl="0">
              <a:spcBef>
                <a:spcPts val="0"/>
              </a:spcBef>
              <a:spcAft>
                <a:spcPts val="0"/>
              </a:spcAft>
              <a:buNone/>
            </a:pPr>
            <a:r>
              <a:rPr lang="en-US" sz="3200" b="1">
                <a:solidFill>
                  <a:schemeClr val="dk1"/>
                </a:solidFill>
                <a:latin typeface="Arial"/>
                <a:ea typeface="Arial"/>
                <a:cs typeface="Arial"/>
                <a:sym typeface="Arial"/>
              </a:rPr>
              <a:t>KOMPYUTERLI MODELLASHTIRISH</a:t>
            </a:r>
            <a:endParaRPr/>
          </a:p>
          <a:p>
            <a:pPr marL="0" marR="0" lvl="0" indent="0" algn="ctr" rtl="0">
              <a:spcBef>
                <a:spcPts val="0"/>
              </a:spcBef>
              <a:spcAft>
                <a:spcPts val="0"/>
              </a:spcAft>
              <a:buNone/>
            </a:pPr>
            <a:endParaRPr sz="1400">
              <a:solidFill>
                <a:schemeClr val="dk1"/>
              </a:solidFill>
              <a:latin typeface="Arial"/>
              <a:ea typeface="Arial"/>
              <a:cs typeface="Arial"/>
              <a:sym typeface="Arial"/>
            </a:endParaRPr>
          </a:p>
        </p:txBody>
      </p:sp>
      <p:sp>
        <p:nvSpPr>
          <p:cNvPr id="322" name="Google Shape;322;p18"/>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23" name="Google Shape;323;p18"/>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324" name="Google Shape;324;p18"/>
          <p:cNvSpPr txBox="1"/>
          <p:nvPr/>
        </p:nvSpPr>
        <p:spPr>
          <a:xfrm>
            <a:off x="1093304" y="6150114"/>
            <a:ext cx="112994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18</a:t>
            </a:r>
            <a:endParaRPr sz="3600" b="1">
              <a:solidFill>
                <a:schemeClr val="dk1"/>
              </a:solidFill>
              <a:latin typeface="Arial"/>
              <a:ea typeface="Arial"/>
              <a:cs typeface="Arial"/>
              <a:sym typeface="Arial"/>
            </a:endParaRPr>
          </a:p>
        </p:txBody>
      </p:sp>
      <p:sp>
        <p:nvSpPr>
          <p:cNvPr id="325" name="Google Shape;325;p18"/>
          <p:cNvSpPr txBox="1"/>
          <p:nvPr/>
        </p:nvSpPr>
        <p:spPr>
          <a:xfrm>
            <a:off x="995082" y="1338633"/>
            <a:ext cx="7790330" cy="264687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600">
                <a:solidFill>
                  <a:schemeClr val="dk1"/>
                </a:solidFill>
                <a:latin typeface="Arial"/>
                <a:ea typeface="Arial"/>
                <a:cs typeface="Arial"/>
                <a:sym typeface="Arial"/>
              </a:rPr>
              <a:t>	Kompyuter modeli real ob'ektning o'zaro                           bog'liqligi va xususiyatlarining maksimal sonini,                    shuningdek mavjud cheklovlarni (adekvatlik                            printsipi) aks ettiradi. </a:t>
            </a:r>
            <a:endParaRPr sz="2600">
              <a:solidFill>
                <a:schemeClr val="dk1"/>
              </a:solidFill>
              <a:latin typeface="Arial"/>
              <a:ea typeface="Arial"/>
              <a:cs typeface="Arial"/>
              <a:sym typeface="Arial"/>
            </a:endParaRPr>
          </a:p>
          <a:p>
            <a:pPr marL="0" marR="0" lvl="0" indent="0" algn="just" rtl="0">
              <a:spcBef>
                <a:spcPts val="1200"/>
              </a:spcBef>
              <a:spcAft>
                <a:spcPts val="0"/>
              </a:spcAft>
              <a:buNone/>
            </a:pPr>
            <a:r>
              <a:rPr lang="en-US" sz="2600">
                <a:solidFill>
                  <a:schemeClr val="dk1"/>
                </a:solidFill>
                <a:latin typeface="Arial"/>
                <a:ea typeface="Arial"/>
                <a:cs typeface="Arial"/>
                <a:sym typeface="Arial"/>
              </a:rPr>
              <a:t>	Universal model turli xil ob'ektlarni tavsiflash                       uchun ishlatiladi; oddiy va tejamkor bo'lmogi lozim.</a:t>
            </a:r>
            <a:endParaRPr sz="2600">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19"/>
          <p:cNvSpPr txBox="1"/>
          <p:nvPr/>
        </p:nvSpPr>
        <p:spPr>
          <a:xfrm>
            <a:off x="-1" y="19778"/>
            <a:ext cx="8443610" cy="738664"/>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ctr" rtl="0">
              <a:spcBef>
                <a:spcPts val="0"/>
              </a:spcBef>
              <a:spcAft>
                <a:spcPts val="0"/>
              </a:spcAft>
              <a:buNone/>
            </a:pPr>
            <a:r>
              <a:rPr lang="en-US" sz="2800" b="1">
                <a:solidFill>
                  <a:schemeClr val="dk1"/>
                </a:solidFill>
                <a:latin typeface="Arial"/>
                <a:ea typeface="Arial"/>
                <a:cs typeface="Arial"/>
                <a:sym typeface="Arial"/>
              </a:rPr>
              <a:t>KOMPYUTER MODELINI YARATISH</a:t>
            </a:r>
            <a:endParaRPr sz="2800">
              <a:solidFill>
                <a:schemeClr val="dk1"/>
              </a:solidFill>
              <a:latin typeface="Arial"/>
              <a:ea typeface="Arial"/>
              <a:cs typeface="Arial"/>
              <a:sym typeface="Arial"/>
            </a:endParaRPr>
          </a:p>
        </p:txBody>
      </p:sp>
      <p:sp>
        <p:nvSpPr>
          <p:cNvPr id="332" name="Google Shape;332;p19"/>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33" name="Google Shape;333;p19"/>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334" name="Google Shape;334;p19"/>
          <p:cNvSpPr txBox="1"/>
          <p:nvPr/>
        </p:nvSpPr>
        <p:spPr>
          <a:xfrm>
            <a:off x="1073426" y="6150114"/>
            <a:ext cx="114982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19</a:t>
            </a:r>
            <a:endParaRPr sz="3600" b="1">
              <a:solidFill>
                <a:schemeClr val="dk1"/>
              </a:solidFill>
              <a:latin typeface="Arial"/>
              <a:ea typeface="Arial"/>
              <a:cs typeface="Arial"/>
              <a:sym typeface="Arial"/>
            </a:endParaRPr>
          </a:p>
        </p:txBody>
      </p:sp>
      <p:sp>
        <p:nvSpPr>
          <p:cNvPr id="335" name="Google Shape;335;p19"/>
          <p:cNvSpPr txBox="1"/>
          <p:nvPr/>
        </p:nvSpPr>
        <p:spPr>
          <a:xfrm>
            <a:off x="932329" y="1223780"/>
            <a:ext cx="7888942" cy="357020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a:solidFill>
                  <a:schemeClr val="dk1"/>
                </a:solidFill>
                <a:latin typeface="Arial"/>
                <a:ea typeface="Arial"/>
                <a:cs typeface="Arial"/>
                <a:sym typeface="Arial"/>
              </a:rPr>
              <a:t>	 Kompyuter modelini yaratish ikki bosqichda yaratiladi:</a:t>
            </a:r>
            <a:endParaRPr/>
          </a:p>
          <a:p>
            <a:pPr marL="457200" marR="0" lvl="0" indent="-457200" algn="just" rtl="0">
              <a:spcBef>
                <a:spcPts val="6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Muayyan sxemani tanlash bo'yicha foydalanuvchi                      ishini tartibga solish uchun tasniflash va uni qo'llash                      asosida rasmiy (analitik yoki algoritmik) modelni                   yaratadi.</a:t>
            </a:r>
            <a:endParaRPr/>
          </a:p>
          <a:p>
            <a:pPr marL="457200" marR="0" lvl="0" indent="-457200" algn="just" rtl="0">
              <a:spcBef>
                <a:spcPts val="60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Modellashtirish rasmiy modelni mashina shakliga                   o'tkazish (bu erda muammolar rasmiy modelni               soddalashtirish, o'zgartirish va bu operatsiyalardagi   xatolarni baholash vazifalaridir).</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20"/>
          <p:cNvSpPr txBox="1"/>
          <p:nvPr/>
        </p:nvSpPr>
        <p:spPr>
          <a:xfrm>
            <a:off x="-1" y="19778"/>
            <a:ext cx="8443610" cy="1015663"/>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3200" b="1">
                <a:solidFill>
                  <a:schemeClr val="dk1"/>
                </a:solidFill>
                <a:latin typeface="Arial"/>
                <a:ea typeface="Arial"/>
                <a:cs typeface="Arial"/>
                <a:sym typeface="Arial"/>
              </a:rPr>
              <a:t>Kompyuter modellarining turlari</a:t>
            </a:r>
            <a:endParaRPr sz="3200" b="1">
              <a:solidFill>
                <a:schemeClr val="dk1"/>
              </a:solidFill>
              <a:latin typeface="Arial"/>
              <a:ea typeface="Arial"/>
              <a:cs typeface="Arial"/>
              <a:sym typeface="Arial"/>
            </a:endParaRPr>
          </a:p>
          <a:p>
            <a:pPr marL="0" marR="0" lvl="0" indent="0" algn="r" rtl="0">
              <a:spcBef>
                <a:spcPts val="0"/>
              </a:spcBef>
              <a:spcAft>
                <a:spcPts val="0"/>
              </a:spcAft>
              <a:buNone/>
            </a:pPr>
            <a:endParaRPr sz="1400" b="1">
              <a:solidFill>
                <a:schemeClr val="dk1"/>
              </a:solidFill>
              <a:latin typeface="Arial"/>
              <a:ea typeface="Arial"/>
              <a:cs typeface="Arial"/>
              <a:sym typeface="Arial"/>
            </a:endParaRPr>
          </a:p>
        </p:txBody>
      </p:sp>
      <p:sp>
        <p:nvSpPr>
          <p:cNvPr id="342" name="Google Shape;342;p20"/>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43" name="Google Shape;343;p20"/>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344" name="Google Shape;344;p20"/>
          <p:cNvSpPr txBox="1"/>
          <p:nvPr/>
        </p:nvSpPr>
        <p:spPr>
          <a:xfrm>
            <a:off x="1252330" y="6150114"/>
            <a:ext cx="97091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20</a:t>
            </a:r>
            <a:endParaRPr sz="3600" b="1">
              <a:solidFill>
                <a:schemeClr val="dk1"/>
              </a:solidFill>
              <a:latin typeface="Arial"/>
              <a:ea typeface="Arial"/>
              <a:cs typeface="Arial"/>
              <a:sym typeface="Arial"/>
            </a:endParaRPr>
          </a:p>
        </p:txBody>
      </p:sp>
      <p:sp>
        <p:nvSpPr>
          <p:cNvPr id="345" name="Google Shape;345;p20"/>
          <p:cNvSpPr txBox="1"/>
          <p:nvPr/>
        </p:nvSpPr>
        <p:spPr>
          <a:xfrm>
            <a:off x="885978" y="1317543"/>
            <a:ext cx="8063469" cy="41549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Kompyuter</a:t>
            </a:r>
            <a:r>
              <a:rPr lang="en-US" sz="2400" dirty="0">
                <a:solidFill>
                  <a:schemeClr val="dk1"/>
                </a:solidFill>
                <a:latin typeface="Arial"/>
                <a:ea typeface="Arial"/>
                <a:cs typeface="Arial"/>
                <a:sym typeface="Arial"/>
              </a:rPr>
              <a:t> </a:t>
            </a:r>
            <a:r>
              <a:rPr lang="en-US" sz="2400" dirty="0" err="1" smtClean="0">
                <a:solidFill>
                  <a:schemeClr val="dk1"/>
                </a:solidFill>
                <a:latin typeface="Arial"/>
                <a:ea typeface="Arial"/>
                <a:cs typeface="Arial"/>
                <a:sym typeface="Arial"/>
              </a:rPr>
              <a:t>modellari</a:t>
            </a:r>
            <a:r>
              <a:rPr lang="en-US" sz="2400" dirty="0" smtClean="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quyidagilarga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bo'lish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mumkin</a:t>
            </a:r>
            <a:r>
              <a:rPr lang="en-US" sz="2400" dirty="0">
                <a:solidFill>
                  <a:schemeClr val="dk1"/>
                </a:solidFill>
                <a:latin typeface="Arial"/>
                <a:ea typeface="Arial"/>
                <a:cs typeface="Arial"/>
                <a:sym typeface="Arial"/>
              </a:rPr>
              <a:t>:</a:t>
            </a:r>
            <a:endParaRPr sz="2400" dirty="0">
              <a:solidFill>
                <a:schemeClr val="dk1"/>
              </a:solidFill>
              <a:latin typeface="Arial"/>
              <a:ea typeface="Arial"/>
              <a:cs typeface="Arial"/>
              <a:sym typeface="Arial"/>
            </a:endParaRPr>
          </a:p>
          <a:p>
            <a:pPr marL="0" marR="0" lvl="0" indent="0" algn="l" rtl="0">
              <a:spcBef>
                <a:spcPts val="0"/>
              </a:spcBef>
              <a:spcAft>
                <a:spcPts val="0"/>
              </a:spcAft>
              <a:buNone/>
            </a:pPr>
            <a:r>
              <a:rPr lang="en-US" sz="2400" dirty="0">
                <a:solidFill>
                  <a:schemeClr val="dk1"/>
                </a:solidFill>
                <a:latin typeface="Arial"/>
                <a:ea typeface="Arial"/>
                <a:cs typeface="Arial"/>
                <a:sym typeface="Arial"/>
              </a:rPr>
              <a:t>1.	</a:t>
            </a:r>
            <a:r>
              <a:rPr lang="en-US" sz="2400" dirty="0" err="1">
                <a:solidFill>
                  <a:schemeClr val="dk1"/>
                </a:solidFill>
                <a:latin typeface="Arial"/>
                <a:ea typeface="Arial"/>
                <a:cs typeface="Arial"/>
                <a:sym typeface="Arial"/>
              </a:rPr>
              <a:t>Tadqiqot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ob'ekt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xatti-harakatlaridagi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o'zgarishlarga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ta'sir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qiluvchi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omillarni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tavsiflovchi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modellar</a:t>
            </a:r>
            <a:r>
              <a:rPr lang="en-US" sz="2400" dirty="0">
                <a:solidFill>
                  <a:schemeClr val="dk1"/>
                </a:solidFill>
                <a:latin typeface="Arial"/>
                <a:ea typeface="Arial"/>
                <a:cs typeface="Arial"/>
                <a:sym typeface="Arial"/>
              </a:rPr>
              <a:t>.</a:t>
            </a:r>
            <a:endParaRPr sz="2400" dirty="0">
              <a:solidFill>
                <a:schemeClr val="dk1"/>
              </a:solidFill>
              <a:latin typeface="Arial"/>
              <a:ea typeface="Arial"/>
              <a:cs typeface="Arial"/>
              <a:sym typeface="Arial"/>
            </a:endParaRPr>
          </a:p>
          <a:p>
            <a:pPr marL="0" marR="0" lvl="0" indent="0" algn="l" rtl="0">
              <a:spcBef>
                <a:spcPts val="0"/>
              </a:spcBef>
              <a:spcAft>
                <a:spcPts val="0"/>
              </a:spcAft>
              <a:buNone/>
            </a:pPr>
            <a:r>
              <a:rPr lang="en-US" sz="2400" dirty="0">
                <a:solidFill>
                  <a:schemeClr val="dk1"/>
                </a:solidFill>
                <a:latin typeface="Arial"/>
                <a:ea typeface="Arial"/>
                <a:cs typeface="Arial"/>
                <a:sym typeface="Arial"/>
              </a:rPr>
              <a:t>2.	</a:t>
            </a:r>
            <a:r>
              <a:rPr lang="en-US" sz="2400" dirty="0" err="1">
                <a:solidFill>
                  <a:schemeClr val="dk1"/>
                </a:solidFill>
                <a:latin typeface="Arial"/>
                <a:ea typeface="Arial"/>
                <a:cs typeface="Arial"/>
                <a:sym typeface="Arial"/>
              </a:rPr>
              <a:t>Optimallashtirish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modellari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murakkab</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tizimlarning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mos</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boshqaruv</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aniqlashga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yordam</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beradi</a:t>
            </a:r>
            <a:r>
              <a:rPr lang="en-US" sz="2400" dirty="0">
                <a:solidFill>
                  <a:schemeClr val="dk1"/>
                </a:solidFill>
                <a:latin typeface="Arial"/>
                <a:ea typeface="Arial"/>
                <a:cs typeface="Arial"/>
                <a:sym typeface="Arial"/>
              </a:rPr>
              <a:t>.</a:t>
            </a:r>
            <a:endParaRPr sz="2400" dirty="0">
              <a:solidFill>
                <a:schemeClr val="dk1"/>
              </a:solidFill>
              <a:latin typeface="Arial"/>
              <a:ea typeface="Arial"/>
              <a:cs typeface="Arial"/>
              <a:sym typeface="Arial"/>
            </a:endParaRPr>
          </a:p>
          <a:p>
            <a:pPr marL="0" marR="0" lvl="0" indent="0" algn="l" rtl="0">
              <a:spcBef>
                <a:spcPts val="0"/>
              </a:spcBef>
              <a:spcAft>
                <a:spcPts val="0"/>
              </a:spcAft>
              <a:buNone/>
            </a:pPr>
            <a:r>
              <a:rPr lang="en-US" sz="2400" dirty="0">
                <a:solidFill>
                  <a:schemeClr val="dk1"/>
                </a:solidFill>
                <a:latin typeface="Arial"/>
                <a:ea typeface="Arial"/>
                <a:cs typeface="Arial"/>
                <a:sym typeface="Arial"/>
              </a:rPr>
              <a:t>3.	</a:t>
            </a:r>
            <a:r>
              <a:rPr lang="en-US" sz="2400" dirty="0" err="1">
                <a:solidFill>
                  <a:schemeClr val="dk1"/>
                </a:solidFill>
                <a:latin typeface="Arial"/>
                <a:ea typeface="Arial"/>
                <a:cs typeface="Arial"/>
                <a:sym typeface="Arial"/>
              </a:rPr>
              <a:t>Bashorat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ob'ektning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kelajakdagi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aniq</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holatini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bashorat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qiladi</a:t>
            </a:r>
            <a:r>
              <a:rPr lang="en-US" sz="2400" dirty="0">
                <a:solidFill>
                  <a:schemeClr val="dk1"/>
                </a:solidFill>
                <a:latin typeface="Arial"/>
                <a:ea typeface="Arial"/>
                <a:cs typeface="Arial"/>
                <a:sym typeface="Arial"/>
              </a:rPr>
              <a:t>.</a:t>
            </a:r>
            <a:endParaRPr sz="2400" dirty="0">
              <a:solidFill>
                <a:schemeClr val="dk1"/>
              </a:solidFill>
              <a:latin typeface="Arial"/>
              <a:ea typeface="Arial"/>
              <a:cs typeface="Arial"/>
              <a:sym typeface="Arial"/>
            </a:endParaRPr>
          </a:p>
          <a:p>
            <a:pPr marL="0" marR="0" lvl="0" indent="0" algn="l" rtl="0">
              <a:spcBef>
                <a:spcPts val="0"/>
              </a:spcBef>
              <a:spcAft>
                <a:spcPts val="0"/>
              </a:spcAft>
              <a:buNone/>
            </a:pPr>
            <a:r>
              <a:rPr lang="en-US" sz="2400" dirty="0">
                <a:solidFill>
                  <a:schemeClr val="dk1"/>
                </a:solidFill>
                <a:latin typeface="Arial"/>
                <a:ea typeface="Arial"/>
                <a:cs typeface="Arial"/>
                <a:sym typeface="Arial"/>
              </a:rPr>
              <a:t>4.	</a:t>
            </a:r>
            <a:r>
              <a:rPr lang="en-US" sz="2400" dirty="0" err="1">
                <a:solidFill>
                  <a:schemeClr val="dk1"/>
                </a:solidFill>
                <a:latin typeface="Arial"/>
                <a:ea typeface="Arial"/>
                <a:cs typeface="Arial"/>
                <a:sym typeface="Arial"/>
              </a:rPr>
              <a:t>Talabalarni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o'qitish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uchun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ishlatiladigan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o'quv</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modellar</a:t>
            </a:r>
            <a:r>
              <a:rPr lang="en-US" sz="2400" dirty="0">
                <a:solidFill>
                  <a:schemeClr val="dk1"/>
                </a:solidFill>
                <a:latin typeface="Arial"/>
                <a:ea typeface="Arial"/>
                <a:cs typeface="Arial"/>
                <a:sym typeface="Arial"/>
              </a:rPr>
              <a:t>.</a:t>
            </a:r>
            <a:endParaRPr sz="2400" dirty="0">
              <a:solidFill>
                <a:schemeClr val="dk1"/>
              </a:solidFill>
              <a:latin typeface="Arial"/>
              <a:ea typeface="Arial"/>
              <a:cs typeface="Arial"/>
              <a:sym typeface="Arial"/>
            </a:endParaRPr>
          </a:p>
          <a:p>
            <a:pPr marL="0" marR="0" lvl="0" indent="0" algn="l" rtl="0">
              <a:spcBef>
                <a:spcPts val="0"/>
              </a:spcBef>
              <a:spcAft>
                <a:spcPts val="0"/>
              </a:spcAft>
              <a:buNone/>
            </a:pPr>
            <a:r>
              <a:rPr lang="en-US" sz="2400" dirty="0">
                <a:solidFill>
                  <a:schemeClr val="dk1"/>
                </a:solidFill>
                <a:latin typeface="Arial"/>
                <a:ea typeface="Arial"/>
                <a:cs typeface="Arial"/>
                <a:sym typeface="Arial"/>
              </a:rPr>
              <a:t>5.	</a:t>
            </a:r>
            <a:r>
              <a:rPr lang="en-US" sz="2400" dirty="0" err="1">
                <a:solidFill>
                  <a:schemeClr val="dk1"/>
                </a:solidFill>
                <a:latin typeface="Arial"/>
                <a:ea typeface="Arial"/>
                <a:cs typeface="Arial"/>
                <a:sym typeface="Arial"/>
              </a:rPr>
              <a:t>O'yin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modellari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haqiqatga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mavjud</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bo'lmagan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vaziyatlarni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taqlid</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qiladigan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mantiqiy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o'yinlar</a:t>
            </a:r>
            <a:r>
              <a:rPr lang="en-US" sz="2400" dirty="0">
                <a:solidFill>
                  <a:schemeClr val="dk1"/>
                </a:solidFill>
                <a:latin typeface="Arial"/>
                <a:ea typeface="Arial"/>
                <a:cs typeface="Arial"/>
                <a:sym typeface="Arial"/>
              </a:rPr>
              <a:t>.</a:t>
            </a:r>
            <a:endParaRPr sz="2400" dirty="0">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21"/>
          <p:cNvSpPr txBox="1"/>
          <p:nvPr/>
        </p:nvSpPr>
        <p:spPr>
          <a:xfrm>
            <a:off x="-1" y="19778"/>
            <a:ext cx="8443610" cy="738664"/>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ctr" rtl="0">
              <a:spcBef>
                <a:spcPts val="0"/>
              </a:spcBef>
              <a:spcAft>
                <a:spcPts val="0"/>
              </a:spcAft>
              <a:buNone/>
            </a:pPr>
            <a:r>
              <a:rPr lang="en-US" sz="2800" b="1">
                <a:solidFill>
                  <a:schemeClr val="dk1"/>
                </a:solidFill>
                <a:latin typeface="Arial"/>
                <a:ea typeface="Arial"/>
                <a:cs typeface="Arial"/>
                <a:sym typeface="Arial"/>
              </a:rPr>
              <a:t>KOMPYUTER MODELINI YARATISH</a:t>
            </a:r>
            <a:endParaRPr sz="2800">
              <a:solidFill>
                <a:schemeClr val="dk1"/>
              </a:solidFill>
              <a:latin typeface="Arial"/>
              <a:ea typeface="Arial"/>
              <a:cs typeface="Arial"/>
              <a:sym typeface="Arial"/>
            </a:endParaRPr>
          </a:p>
        </p:txBody>
      </p:sp>
      <p:sp>
        <p:nvSpPr>
          <p:cNvPr id="352" name="Google Shape;352;p21"/>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53" name="Google Shape;353;p21"/>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354" name="Google Shape;354;p21"/>
          <p:cNvSpPr txBox="1"/>
          <p:nvPr/>
        </p:nvSpPr>
        <p:spPr>
          <a:xfrm>
            <a:off x="1123122" y="6150114"/>
            <a:ext cx="1100125"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21</a:t>
            </a:r>
            <a:endParaRPr sz="3600" b="1">
              <a:solidFill>
                <a:schemeClr val="dk1"/>
              </a:solidFill>
              <a:latin typeface="Arial"/>
              <a:ea typeface="Arial"/>
              <a:cs typeface="Arial"/>
              <a:sym typeface="Arial"/>
            </a:endParaRPr>
          </a:p>
        </p:txBody>
      </p:sp>
      <p:sp>
        <p:nvSpPr>
          <p:cNvPr id="355" name="Google Shape;355;p21"/>
          <p:cNvSpPr txBox="1"/>
          <p:nvPr/>
        </p:nvSpPr>
        <p:spPr>
          <a:xfrm>
            <a:off x="932329" y="1223780"/>
            <a:ext cx="7888942" cy="201593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Kompyuter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modellarini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yaratish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jarayoni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hisoblash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tajribalarini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tashkil</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etish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bilan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chambarchas</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bog'liqdir</a:t>
            </a:r>
            <a:r>
              <a:rPr lang="en-US" sz="2400" dirty="0">
                <a:solidFill>
                  <a:schemeClr val="dk1"/>
                </a:solidFill>
                <a:latin typeface="Arial"/>
                <a:ea typeface="Arial"/>
                <a:cs typeface="Arial"/>
                <a:sym typeface="Arial"/>
              </a:rPr>
              <a:t>. </a:t>
            </a:r>
            <a:endParaRPr dirty="0"/>
          </a:p>
          <a:p>
            <a:pPr marL="0" marR="0" lvl="0" indent="0" algn="just" rtl="0">
              <a:spcBef>
                <a:spcPts val="600"/>
              </a:spcBef>
              <a:spcAft>
                <a:spcPts val="0"/>
              </a:spcAft>
              <a:buNone/>
            </a:pP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Kompyuter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simulyatsiyasi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jarayonida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hisoblash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tajribalarining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roli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juda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katta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dasturiy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ta'minot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rivojlanishi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bilan</a:t>
            </a:r>
            <a:r>
              <a:rPr lang="en-US" sz="2400" dirty="0">
                <a:solidFill>
                  <a:schemeClr val="dk1"/>
                </a:solidFill>
                <a:latin typeface="Arial"/>
                <a:ea typeface="Arial"/>
                <a:cs typeface="Arial"/>
                <a:sym typeface="Arial"/>
              </a:rPr>
              <a:t> u </a:t>
            </a:r>
            <a:r>
              <a:rPr lang="en-US" sz="2400" dirty="0" err="1">
                <a:solidFill>
                  <a:schemeClr val="dk1"/>
                </a:solidFill>
                <a:latin typeface="Arial"/>
                <a:ea typeface="Arial"/>
                <a:cs typeface="Arial"/>
                <a:sym typeface="Arial"/>
              </a:rPr>
              <a:t>markaziyga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rolga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aylanadi</a:t>
            </a:r>
            <a:r>
              <a:rPr lang="en-US" sz="2400" dirty="0">
                <a:solidFill>
                  <a:schemeClr val="dk1"/>
                </a:solidFill>
                <a:latin typeface="Arial"/>
                <a:ea typeface="Arial"/>
                <a:cs typeface="Arial"/>
                <a:sym typeface="Arial"/>
              </a:rPr>
              <a:t>.</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2"/>
          <p:cNvSpPr txBox="1"/>
          <p:nvPr/>
        </p:nvSpPr>
        <p:spPr>
          <a:xfrm>
            <a:off x="-1" y="19778"/>
            <a:ext cx="8443610" cy="738664"/>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ctr" rtl="0">
              <a:spcBef>
                <a:spcPts val="0"/>
              </a:spcBef>
              <a:spcAft>
                <a:spcPts val="0"/>
              </a:spcAft>
              <a:buNone/>
            </a:pPr>
            <a:r>
              <a:rPr lang="en-US" sz="2800" b="1">
                <a:solidFill>
                  <a:schemeClr val="dk1"/>
                </a:solidFill>
                <a:latin typeface="Arial"/>
                <a:ea typeface="Arial"/>
                <a:cs typeface="Arial"/>
                <a:sym typeface="Arial"/>
              </a:rPr>
              <a:t>KOMPYUTER MODELINI YARATISH</a:t>
            </a:r>
            <a:endParaRPr sz="2800">
              <a:solidFill>
                <a:schemeClr val="dk1"/>
              </a:solidFill>
              <a:latin typeface="Arial"/>
              <a:ea typeface="Arial"/>
              <a:cs typeface="Arial"/>
              <a:sym typeface="Arial"/>
            </a:endParaRPr>
          </a:p>
        </p:txBody>
      </p:sp>
      <p:sp>
        <p:nvSpPr>
          <p:cNvPr id="362" name="Google Shape;362;p22"/>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63" name="Google Shape;363;p22"/>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364" name="Google Shape;364;p22"/>
          <p:cNvSpPr txBox="1"/>
          <p:nvPr/>
        </p:nvSpPr>
        <p:spPr>
          <a:xfrm>
            <a:off x="1172818" y="6150114"/>
            <a:ext cx="1050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22</a:t>
            </a:r>
            <a:endParaRPr sz="3600" b="1">
              <a:solidFill>
                <a:schemeClr val="dk1"/>
              </a:solidFill>
              <a:latin typeface="Arial"/>
              <a:ea typeface="Arial"/>
              <a:cs typeface="Arial"/>
              <a:sym typeface="Arial"/>
            </a:endParaRPr>
          </a:p>
        </p:txBody>
      </p:sp>
      <p:sp>
        <p:nvSpPr>
          <p:cNvPr id="365" name="Google Shape;365;p22"/>
          <p:cNvSpPr txBox="1"/>
          <p:nvPr/>
        </p:nvSpPr>
        <p:spPr>
          <a:xfrm>
            <a:off x="932329" y="1223780"/>
            <a:ext cx="7888942" cy="446276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Hisoblash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tajribasi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ikkita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tarkibiy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qismdan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iborat</a:t>
            </a:r>
            <a:r>
              <a:rPr lang="en-US" sz="2400" dirty="0">
                <a:solidFill>
                  <a:schemeClr val="dk1"/>
                </a:solidFill>
                <a:latin typeface="Arial"/>
                <a:ea typeface="Arial"/>
                <a:cs typeface="Arial"/>
                <a:sym typeface="Arial"/>
              </a:rPr>
              <a:t>: </a:t>
            </a:r>
            <a:endParaRPr dirty="0"/>
          </a:p>
          <a:p>
            <a:pPr marL="457200" marR="0" lvl="0" indent="-457200" algn="just" rtl="0">
              <a:spcBef>
                <a:spcPts val="600"/>
              </a:spcBef>
              <a:spcAft>
                <a:spcPts val="0"/>
              </a:spcAft>
              <a:buClr>
                <a:schemeClr val="dk1"/>
              </a:buClr>
              <a:buSzPts val="2400"/>
              <a:buFont typeface="Arial"/>
              <a:buAutoNum type="arabicPeriod"/>
            </a:pPr>
            <a:r>
              <a:rPr lang="en-US" sz="2400" dirty="0" err="1">
                <a:solidFill>
                  <a:schemeClr val="dk1"/>
                </a:solidFill>
                <a:latin typeface="Arial"/>
                <a:ea typeface="Arial"/>
                <a:cs typeface="Arial"/>
                <a:sym typeface="Arial"/>
              </a:rPr>
              <a:t>analitik</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endParaRPr dirty="0"/>
          </a:p>
          <a:p>
            <a:pPr marL="457200" marR="0" lvl="0" indent="-457200" algn="just" rtl="0">
              <a:spcBef>
                <a:spcPts val="600"/>
              </a:spcBef>
              <a:spcAft>
                <a:spcPts val="0"/>
              </a:spcAft>
              <a:buClr>
                <a:schemeClr val="dk1"/>
              </a:buClr>
              <a:buSzPts val="2400"/>
              <a:buFont typeface="Arial"/>
              <a:buAutoNum type="arabicPeriod"/>
            </a:pPr>
            <a:r>
              <a:rPr lang="en-US" sz="2400" dirty="0" err="1">
                <a:solidFill>
                  <a:schemeClr val="dk1"/>
                </a:solidFill>
                <a:latin typeface="Arial"/>
                <a:ea typeface="Arial"/>
                <a:cs typeface="Arial"/>
                <a:sym typeface="Arial"/>
              </a:rPr>
              <a:t>Taqlid</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imitatsion</a:t>
            </a:r>
            <a:r>
              <a:rPr lang="en-US" sz="2400" dirty="0">
                <a:solidFill>
                  <a:schemeClr val="dk1"/>
                </a:solidFill>
                <a:latin typeface="Arial"/>
                <a:ea typeface="Arial"/>
                <a:cs typeface="Arial"/>
                <a:sym typeface="Arial"/>
              </a:rPr>
              <a:t>). </a:t>
            </a:r>
            <a:endParaRPr dirty="0"/>
          </a:p>
          <a:p>
            <a:pPr marL="0" marR="0" lvl="0" indent="0" algn="just" rtl="0">
              <a:spcBef>
                <a:spcPts val="600"/>
              </a:spcBef>
              <a:spcAft>
                <a:spcPts val="0"/>
              </a:spcAft>
              <a:buNone/>
            </a:pP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Tizimning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an'anaviy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matematik</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tahlili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orqali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matematik</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modellashtirish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matematik</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bilan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bog'liq</a:t>
            </a:r>
            <a:r>
              <a:rPr lang="en-US" sz="2400" dirty="0">
                <a:solidFill>
                  <a:schemeClr val="dk1"/>
                </a:solidFill>
                <a:latin typeface="Arial"/>
                <a:ea typeface="Arial"/>
                <a:cs typeface="Arial"/>
                <a:sym typeface="Arial"/>
              </a:rPr>
              <a:t>. </a:t>
            </a:r>
            <a:endParaRPr dirty="0"/>
          </a:p>
          <a:p>
            <a:pPr marL="0" marR="0" lvl="0" indent="0" algn="just" rtl="0">
              <a:spcBef>
                <a:spcPts val="600"/>
              </a:spcBef>
              <a:spcAft>
                <a:spcPts val="0"/>
              </a:spcAft>
              <a:buNone/>
            </a:pP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amalga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oshirish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uchun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simulyatsiya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shart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emas</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Bunday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tajribalarni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tashkil</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etishning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asosiy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vazifalari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kompyuter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modellarining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rasmiy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ob'ektlar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sifatida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tarkibiy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dinamik</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jarayon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xususiyatlarini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tahlil</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qilish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aniqlangan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xususiyatlar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asosida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bilan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ishlashning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algoritmik</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jarayonlarni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ishlab</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chiqishdir</a:t>
            </a:r>
            <a:r>
              <a:rPr lang="en-US" sz="2400" dirty="0">
                <a:solidFill>
                  <a:schemeClr val="dk1"/>
                </a:solidFill>
                <a:latin typeface="Arial"/>
                <a:ea typeface="Arial"/>
                <a:cs typeface="Arial"/>
                <a:sym typeface="Arial"/>
              </a:rPr>
              <a:t>.</a:t>
            </a: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23"/>
          <p:cNvSpPr txBox="1"/>
          <p:nvPr/>
        </p:nvSpPr>
        <p:spPr>
          <a:xfrm>
            <a:off x="-1" y="19778"/>
            <a:ext cx="8443610" cy="738664"/>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ctr" rtl="0">
              <a:spcBef>
                <a:spcPts val="0"/>
              </a:spcBef>
              <a:spcAft>
                <a:spcPts val="0"/>
              </a:spcAft>
              <a:buNone/>
            </a:pPr>
            <a:r>
              <a:rPr lang="en-US" sz="2800" b="1">
                <a:solidFill>
                  <a:schemeClr val="dk1"/>
                </a:solidFill>
                <a:latin typeface="Arial"/>
                <a:ea typeface="Arial"/>
                <a:cs typeface="Arial"/>
                <a:sym typeface="Arial"/>
              </a:rPr>
              <a:t>KOMPYUTER MODELINI YARATISH</a:t>
            </a:r>
            <a:endParaRPr sz="2800">
              <a:solidFill>
                <a:schemeClr val="dk1"/>
              </a:solidFill>
              <a:latin typeface="Arial"/>
              <a:ea typeface="Arial"/>
              <a:cs typeface="Arial"/>
              <a:sym typeface="Arial"/>
            </a:endParaRPr>
          </a:p>
        </p:txBody>
      </p:sp>
      <p:sp>
        <p:nvSpPr>
          <p:cNvPr id="372" name="Google Shape;372;p23"/>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73" name="Google Shape;373;p23"/>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374" name="Google Shape;374;p23"/>
          <p:cNvSpPr txBox="1"/>
          <p:nvPr/>
        </p:nvSpPr>
        <p:spPr>
          <a:xfrm>
            <a:off x="977154" y="6211669"/>
            <a:ext cx="112585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23</a:t>
            </a:r>
            <a:endParaRPr sz="3600" b="1">
              <a:solidFill>
                <a:schemeClr val="dk1"/>
              </a:solidFill>
              <a:latin typeface="Arial"/>
              <a:ea typeface="Arial"/>
              <a:cs typeface="Arial"/>
              <a:sym typeface="Arial"/>
            </a:endParaRPr>
          </a:p>
        </p:txBody>
      </p:sp>
      <p:sp>
        <p:nvSpPr>
          <p:cNvPr id="375" name="Google Shape;375;p23"/>
          <p:cNvSpPr txBox="1"/>
          <p:nvPr/>
        </p:nvSpPr>
        <p:spPr>
          <a:xfrm>
            <a:off x="977153" y="840968"/>
            <a:ext cx="7978588" cy="540147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Kompyuterni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modellashtirish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jarayoni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beshta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asosiy</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bosqichgan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iborat</a:t>
            </a:r>
            <a:r>
              <a:rPr lang="en-US" sz="2200" dirty="0">
                <a:solidFill>
                  <a:schemeClr val="dk1"/>
                </a:solidFill>
                <a:latin typeface="Arial"/>
                <a:ea typeface="Arial"/>
                <a:cs typeface="Arial"/>
                <a:sym typeface="Arial"/>
              </a:rPr>
              <a:t>:</a:t>
            </a:r>
            <a:endParaRPr dirty="0"/>
          </a:p>
          <a:p>
            <a:pPr marL="457200" marR="0" lvl="0" indent="-457200" algn="just" rtl="0">
              <a:spcBef>
                <a:spcPts val="600"/>
              </a:spcBef>
              <a:spcAft>
                <a:spcPts val="0"/>
              </a:spcAft>
              <a:buClr>
                <a:schemeClr val="dk1"/>
              </a:buClr>
              <a:buSzPts val="2200"/>
              <a:buFont typeface="Malgun Gothic"/>
              <a:buAutoNum type="arabicPeriod"/>
            </a:pPr>
            <a:r>
              <a:rPr lang="en-US" sz="2200" dirty="0" err="1">
                <a:solidFill>
                  <a:schemeClr val="dk1"/>
                </a:solidFill>
                <a:latin typeface="Arial"/>
                <a:ea typeface="Arial"/>
                <a:cs typeface="Arial"/>
                <a:sym typeface="Arial"/>
              </a:rPr>
              <a:t>Dastlabki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bosqich</a:t>
            </a:r>
            <a:r>
              <a:rPr lang="en-US" sz="2200" dirty="0">
                <a:solidFill>
                  <a:schemeClr val="dk1"/>
                </a:solidFill>
                <a:latin typeface="Arial"/>
                <a:ea typeface="Arial"/>
                <a:cs typeface="Arial"/>
                <a:sym typeface="Arial"/>
              </a:rPr>
              <a:t> - </a:t>
            </a:r>
            <a:r>
              <a:rPr lang="en-US" sz="2200" dirty="0" err="1">
                <a:solidFill>
                  <a:schemeClr val="dk1"/>
                </a:solidFill>
                <a:latin typeface="Arial"/>
                <a:ea typeface="Arial"/>
                <a:cs typeface="Arial"/>
                <a:sym typeface="Arial"/>
              </a:rPr>
              <a:t>bu</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o'rganilayotgan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ob'ektning</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kompyuter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modelini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yaratish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Ushbu</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bosqichda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grafik</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yoki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sxematik</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modellashtirish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tilidan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foydalanib</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o'rganilayotgan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ob'ekt</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modelini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ishlab</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chiqish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amalga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oshiriladi</a:t>
            </a:r>
            <a:r>
              <a:rPr lang="en-US" sz="2200" dirty="0">
                <a:solidFill>
                  <a:schemeClr val="dk1"/>
                </a:solidFill>
                <a:latin typeface="Arial"/>
                <a:ea typeface="Arial"/>
                <a:cs typeface="Arial"/>
                <a:sym typeface="Arial"/>
              </a:rPr>
              <a:t>.</a:t>
            </a:r>
            <a:endParaRPr dirty="0"/>
          </a:p>
          <a:p>
            <a:pPr marL="457200" marR="0" lvl="0" indent="-457200" algn="just" rtl="0">
              <a:spcBef>
                <a:spcPts val="600"/>
              </a:spcBef>
              <a:spcAft>
                <a:spcPts val="0"/>
              </a:spcAft>
              <a:buClr>
                <a:schemeClr val="dk1"/>
              </a:buClr>
              <a:buSzPts val="2200"/>
              <a:buFont typeface="Malgun Gothic"/>
              <a:buAutoNum type="arabicPeriod"/>
            </a:pPr>
            <a:r>
              <a:rPr lang="en-US" sz="2200" dirty="0" err="1">
                <a:solidFill>
                  <a:schemeClr val="dk1"/>
                </a:solidFill>
                <a:latin typeface="Arial"/>
                <a:ea typeface="Arial"/>
                <a:cs typeface="Arial"/>
                <a:sym typeface="Arial"/>
              </a:rPr>
              <a:t>Ikkinchi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bosqich</a:t>
            </a:r>
            <a:r>
              <a:rPr lang="en-US" sz="2200" dirty="0">
                <a:solidFill>
                  <a:schemeClr val="dk1"/>
                </a:solidFill>
                <a:latin typeface="Arial"/>
                <a:ea typeface="Arial"/>
                <a:cs typeface="Arial"/>
                <a:sym typeface="Arial"/>
              </a:rPr>
              <a:t> - </a:t>
            </a:r>
            <a:r>
              <a:rPr lang="en-US" sz="2200" dirty="0" err="1">
                <a:solidFill>
                  <a:schemeClr val="dk1"/>
                </a:solidFill>
                <a:latin typeface="Arial"/>
                <a:ea typeface="Arial"/>
                <a:cs typeface="Arial"/>
                <a:sym typeface="Arial"/>
              </a:rPr>
              <a:t>bu</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o'rganilayotgan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ob'ekt</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modelini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parametrlash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Kompyuter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modellari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haqiqiy</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ob'ektning</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tegishli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xususiyatlarini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o'lchash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natijalariga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mos</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keladigan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kerakli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yechimga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ega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bo'lishi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uchun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parametrlashni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amalga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oshirish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kerak</a:t>
            </a:r>
            <a:r>
              <a:rPr lang="en-US" sz="2200" dirty="0">
                <a:solidFill>
                  <a:schemeClr val="dk1"/>
                </a:solidFill>
                <a:latin typeface="Arial"/>
                <a:ea typeface="Arial"/>
                <a:cs typeface="Arial"/>
                <a:sym typeface="Arial"/>
              </a:rPr>
              <a:t>. </a:t>
            </a:r>
            <a:endParaRPr dirty="0"/>
          </a:p>
          <a:p>
            <a:pPr marL="0" marR="0" lvl="0" indent="0" algn="just" rtl="0">
              <a:spcBef>
                <a:spcPts val="600"/>
              </a:spcBef>
              <a:spcAft>
                <a:spcPts val="0"/>
              </a:spcAft>
              <a:buNone/>
            </a:pP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Ushbu</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bosqichda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o'rganilayotgan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ob'ektning</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tuzilishi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va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parametrlari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uchun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eng</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yaxshi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variantni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tanlashga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imkon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beradigan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ma'lumotlar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bazalari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bilan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ishlash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vositalaridan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foydalanish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mumkin</a:t>
            </a:r>
            <a:r>
              <a:rPr lang="en-US" sz="2200" dirty="0">
                <a:solidFill>
                  <a:schemeClr val="dk1"/>
                </a:solidFill>
                <a:latin typeface="Arial"/>
                <a:ea typeface="Arial"/>
                <a:cs typeface="Arial"/>
                <a:sym typeface="Arial"/>
              </a:rPr>
              <a:t>..</a:t>
            </a: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24"/>
          <p:cNvSpPr txBox="1"/>
          <p:nvPr/>
        </p:nvSpPr>
        <p:spPr>
          <a:xfrm>
            <a:off x="-1" y="19778"/>
            <a:ext cx="8443610" cy="738664"/>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ctr" rtl="0">
              <a:spcBef>
                <a:spcPts val="0"/>
              </a:spcBef>
              <a:spcAft>
                <a:spcPts val="0"/>
              </a:spcAft>
              <a:buNone/>
            </a:pPr>
            <a:r>
              <a:rPr lang="en-US" sz="2800" b="1">
                <a:solidFill>
                  <a:schemeClr val="dk1"/>
                </a:solidFill>
                <a:latin typeface="Arial"/>
                <a:ea typeface="Arial"/>
                <a:cs typeface="Arial"/>
                <a:sym typeface="Arial"/>
              </a:rPr>
              <a:t>KOMPYUTER MODELINI YARATISH</a:t>
            </a:r>
            <a:endParaRPr sz="2800">
              <a:solidFill>
                <a:schemeClr val="dk1"/>
              </a:solidFill>
              <a:latin typeface="Arial"/>
              <a:ea typeface="Arial"/>
              <a:cs typeface="Arial"/>
              <a:sym typeface="Arial"/>
            </a:endParaRPr>
          </a:p>
        </p:txBody>
      </p:sp>
      <p:sp>
        <p:nvSpPr>
          <p:cNvPr id="382" name="Google Shape;382;p24"/>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83" name="Google Shape;383;p24"/>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384" name="Google Shape;384;p24"/>
          <p:cNvSpPr txBox="1"/>
          <p:nvPr/>
        </p:nvSpPr>
        <p:spPr>
          <a:xfrm>
            <a:off x="1113183" y="6150114"/>
            <a:ext cx="111902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24</a:t>
            </a:r>
            <a:endParaRPr sz="3600" b="1">
              <a:solidFill>
                <a:schemeClr val="dk1"/>
              </a:solidFill>
              <a:latin typeface="Arial"/>
              <a:ea typeface="Arial"/>
              <a:cs typeface="Arial"/>
              <a:sym typeface="Arial"/>
            </a:endParaRPr>
          </a:p>
        </p:txBody>
      </p:sp>
      <p:sp>
        <p:nvSpPr>
          <p:cNvPr id="385" name="Google Shape;385;p24"/>
          <p:cNvSpPr txBox="1"/>
          <p:nvPr/>
        </p:nvSpPr>
        <p:spPr>
          <a:xfrm>
            <a:off x="977153" y="840968"/>
            <a:ext cx="7978588" cy="498598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chemeClr val="dk1"/>
              </a:buClr>
              <a:buSzPts val="2200"/>
              <a:buFont typeface="Malgun Gothic"/>
              <a:buAutoNum type="arabicPeriod" startAt="3"/>
            </a:pPr>
            <a:r>
              <a:rPr lang="en-US" sz="2200" dirty="0" err="1">
                <a:solidFill>
                  <a:schemeClr val="dk1"/>
                </a:solidFill>
                <a:latin typeface="Arial"/>
                <a:ea typeface="Arial"/>
                <a:cs typeface="Arial"/>
                <a:sym typeface="Arial"/>
              </a:rPr>
              <a:t>avtomatlashtirilgan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hisoblash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eksperimentni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amalga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oshirish</a:t>
            </a:r>
            <a:r>
              <a:rPr lang="en-US" sz="2200" dirty="0">
                <a:solidFill>
                  <a:schemeClr val="dk1"/>
                </a:solidFill>
                <a:latin typeface="Arial"/>
                <a:ea typeface="Arial"/>
                <a:cs typeface="Arial"/>
                <a:sym typeface="Arial"/>
              </a:rPr>
              <a:t>, algebra-</a:t>
            </a:r>
            <a:r>
              <a:rPr lang="en-US" sz="2200" dirty="0" err="1">
                <a:solidFill>
                  <a:schemeClr val="dk1"/>
                </a:solidFill>
                <a:latin typeface="Arial"/>
                <a:ea typeface="Arial"/>
                <a:cs typeface="Arial"/>
                <a:sym typeface="Arial"/>
              </a:rPr>
              <a:t>differentsial</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tenglamalar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tizimi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matematik</a:t>
            </a:r>
            <a:r>
              <a:rPr lang="en-US" sz="2200" dirty="0">
                <a:solidFill>
                  <a:schemeClr val="dk1"/>
                </a:solidFill>
                <a:latin typeface="Arial"/>
                <a:ea typeface="Arial"/>
                <a:cs typeface="Arial"/>
                <a:sym typeface="Arial"/>
              </a:rPr>
              <a:t> model) </a:t>
            </a:r>
            <a:r>
              <a:rPr lang="en-US" sz="2200" dirty="0" err="1">
                <a:solidFill>
                  <a:schemeClr val="dk1"/>
                </a:solidFill>
                <a:latin typeface="Arial"/>
                <a:ea typeface="Arial"/>
                <a:cs typeface="Arial"/>
                <a:sym typeface="Arial"/>
              </a:rPr>
              <a:t>shakllanadi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va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yechiladi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yoki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ma'lum</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bir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algoritm</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simulyatsiya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modeli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bajariladi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Tajriba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natijasi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alohida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raqamli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yoki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satr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qiymatlari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shuningdek</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xil</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turdagi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ma'lumotlar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massivlari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bo'lishi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mumkin</a:t>
            </a:r>
            <a:r>
              <a:rPr lang="en-US" sz="2200" dirty="0">
                <a:solidFill>
                  <a:schemeClr val="dk1"/>
                </a:solidFill>
                <a:latin typeface="Arial"/>
                <a:ea typeface="Arial"/>
                <a:cs typeface="Arial"/>
                <a:sym typeface="Arial"/>
              </a:rPr>
              <a:t>.</a:t>
            </a:r>
            <a:endParaRPr dirty="0"/>
          </a:p>
          <a:p>
            <a:pPr marL="457200" marR="0" lvl="0" indent="-457200" algn="just" rtl="0">
              <a:spcBef>
                <a:spcPts val="600"/>
              </a:spcBef>
              <a:spcAft>
                <a:spcPts val="0"/>
              </a:spcAft>
              <a:buClr>
                <a:schemeClr val="dk1"/>
              </a:buClr>
              <a:buSzPts val="2200"/>
              <a:buFont typeface="Arial"/>
              <a:buAutoNum type="arabicPeriod" startAt="3"/>
            </a:pPr>
            <a:r>
              <a:rPr lang="en-US" sz="2200" dirty="0" err="1">
                <a:solidFill>
                  <a:schemeClr val="dk1"/>
                </a:solidFill>
                <a:latin typeface="Arial"/>
                <a:ea typeface="Arial"/>
                <a:cs typeface="Arial"/>
                <a:sym typeface="Arial"/>
              </a:rPr>
              <a:t>tajriba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natijalarini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qayta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ishlash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masalan</a:t>
            </a:r>
            <a:r>
              <a:rPr lang="en-US" sz="2200" dirty="0">
                <a:solidFill>
                  <a:schemeClr val="dk1"/>
                </a:solidFill>
                <a:latin typeface="Arial"/>
                <a:ea typeface="Arial"/>
                <a:cs typeface="Arial"/>
                <a:sym typeface="Arial"/>
              </a:rPr>
              <a:t>, minimal </a:t>
            </a:r>
            <a:r>
              <a:rPr lang="en-US" sz="2200" dirty="0" err="1">
                <a:solidFill>
                  <a:schemeClr val="dk1"/>
                </a:solidFill>
                <a:latin typeface="Arial"/>
                <a:ea typeface="Arial"/>
                <a:cs typeface="Arial"/>
                <a:sym typeface="Arial"/>
              </a:rPr>
              <a:t>yoki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maksimalni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topish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arifmetik</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o'rtacha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qiymatni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aniqlash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va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h.k</a:t>
            </a:r>
            <a:r>
              <a:rPr lang="en-US" sz="2200" dirty="0">
                <a:solidFill>
                  <a:schemeClr val="dk1"/>
                </a:solidFill>
                <a:latin typeface="Arial"/>
                <a:ea typeface="Arial"/>
                <a:cs typeface="Arial"/>
                <a:sym typeface="Arial"/>
              </a:rPr>
              <a:t>.</a:t>
            </a:r>
            <a:endParaRPr dirty="0"/>
          </a:p>
          <a:p>
            <a:pPr marL="457200" marR="0" lvl="0" indent="-457200" algn="just" rtl="0">
              <a:spcBef>
                <a:spcPts val="600"/>
              </a:spcBef>
              <a:spcAft>
                <a:spcPts val="0"/>
              </a:spcAft>
              <a:buClr>
                <a:schemeClr val="dk1"/>
              </a:buClr>
              <a:buSzPts val="2200"/>
              <a:buFont typeface="Arial"/>
              <a:buAutoNum type="arabicPeriod" startAt="3"/>
            </a:pPr>
            <a:r>
              <a:rPr lang="en-US" sz="2200" dirty="0" err="1">
                <a:solidFill>
                  <a:schemeClr val="dk1"/>
                </a:solidFill>
                <a:latin typeface="Arial"/>
                <a:ea typeface="Arial"/>
                <a:cs typeface="Arial"/>
                <a:sym typeface="Arial"/>
              </a:rPr>
              <a:t>Simulyatsiyaning</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yakuniy</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bosqichi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eksperiment</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natijalarini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vizualizatsiya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qilish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va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ularni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hisobot</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sifatida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saqlashdir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ya'ni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hujjatlashtirish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Simulyatsiya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natijalari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grafikalar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diagrammalar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eksperimental</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ma'lumotlar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jadvallari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alohida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raqamli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ko'rsatkichlar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va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boshqalar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ko'rsatiladi</a:t>
            </a:r>
            <a:r>
              <a:rPr lang="en-US" sz="2200" dirty="0">
                <a:solidFill>
                  <a:schemeClr val="dk1"/>
                </a:solidFill>
                <a:latin typeface="Arial"/>
                <a:ea typeface="Arial"/>
                <a:cs typeface="Arial"/>
                <a:sym typeface="Arial"/>
              </a:rPr>
              <a:t>.</a:t>
            </a:r>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25"/>
          <p:cNvSpPr txBox="1"/>
          <p:nvPr/>
        </p:nvSpPr>
        <p:spPr>
          <a:xfrm>
            <a:off x="0" y="0"/>
            <a:ext cx="6345382" cy="830997"/>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r" rtl="0">
              <a:spcBef>
                <a:spcPts val="0"/>
              </a:spcBef>
              <a:spcAft>
                <a:spcPts val="0"/>
              </a:spcAft>
              <a:buNone/>
            </a:pPr>
            <a:endParaRPr sz="2400" b="1">
              <a:solidFill>
                <a:srgbClr val="202124"/>
              </a:solidFill>
              <a:latin typeface="Arial"/>
              <a:ea typeface="Arial"/>
              <a:cs typeface="Arial"/>
              <a:sym typeface="Arial"/>
            </a:endParaRPr>
          </a:p>
          <a:p>
            <a:pPr marL="0" marR="0" lvl="0" indent="0" algn="r" rtl="0">
              <a:spcBef>
                <a:spcPts val="0"/>
              </a:spcBef>
              <a:spcAft>
                <a:spcPts val="0"/>
              </a:spcAft>
              <a:buNone/>
            </a:pPr>
            <a:r>
              <a:rPr lang="en-US" sz="2400" b="1">
                <a:solidFill>
                  <a:srgbClr val="202124"/>
                </a:solidFill>
                <a:latin typeface="Arial"/>
                <a:ea typeface="Arial"/>
                <a:cs typeface="Arial"/>
                <a:sym typeface="Arial"/>
              </a:rPr>
              <a:t>KOMPYUTER MODELLASH</a:t>
            </a:r>
            <a:endParaRPr/>
          </a:p>
        </p:txBody>
      </p:sp>
      <p:sp>
        <p:nvSpPr>
          <p:cNvPr id="392" name="Google Shape;392;p25"/>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393" name="Google Shape;393;p25"/>
          <p:cNvSpPr txBox="1"/>
          <p:nvPr/>
        </p:nvSpPr>
        <p:spPr>
          <a:xfrm>
            <a:off x="994800" y="6369912"/>
            <a:ext cx="129128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dirty="0">
                <a:solidFill>
                  <a:schemeClr val="dk1"/>
                </a:solidFill>
                <a:latin typeface="Arial"/>
                <a:ea typeface="Arial"/>
                <a:cs typeface="Arial"/>
                <a:sym typeface="Arial"/>
              </a:rPr>
              <a:t>25</a:t>
            </a:r>
            <a:endParaRPr sz="3600" b="1" dirty="0">
              <a:solidFill>
                <a:schemeClr val="dk1"/>
              </a:solidFill>
              <a:latin typeface="Arial"/>
              <a:ea typeface="Arial"/>
              <a:cs typeface="Arial"/>
              <a:sym typeface="Arial"/>
            </a:endParaRPr>
          </a:p>
        </p:txBody>
      </p:sp>
      <p:sp>
        <p:nvSpPr>
          <p:cNvPr id="394" name="Google Shape;394;p25"/>
          <p:cNvSpPr txBox="1"/>
          <p:nvPr/>
        </p:nvSpPr>
        <p:spPr>
          <a:xfrm>
            <a:off x="1138517" y="923104"/>
            <a:ext cx="7628965" cy="286232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a:solidFill>
                  <a:schemeClr val="dk1"/>
                </a:solidFill>
                <a:latin typeface="Arial"/>
                <a:ea typeface="Arial"/>
                <a:cs typeface="Arial"/>
                <a:sym typeface="Arial"/>
              </a:rPr>
              <a:t>	Zamonaviy modellashtirish paketlari, qoida tariqasida,                           simulyatsiya qilingan tizimning tavsifini inson idrokiga imkon qadar qulay shaklda kiritishga imkon beradigan maxsus vizual                               muharrirlarni o'z ichiga oladi. Matematik ifodalar ko'p qavatli                      kasrlar, integral belgilar, yig'indi va hosilalar yordamida yoziladi.</a:t>
            </a:r>
            <a:endParaRPr/>
          </a:p>
          <a:p>
            <a:pPr marL="0" marR="0" lvl="0" indent="0" algn="just" rtl="0">
              <a:spcBef>
                <a:spcPts val="0"/>
              </a:spcBef>
              <a:spcAft>
                <a:spcPts val="0"/>
              </a:spcAft>
              <a:buNone/>
            </a:pPr>
            <a:r>
              <a:rPr lang="en-US" sz="2000">
                <a:solidFill>
                  <a:schemeClr val="dk1"/>
                </a:solidFill>
                <a:latin typeface="Arial"/>
                <a:ea typeface="Arial"/>
                <a:cs typeface="Arial"/>
                <a:sym typeface="Arial"/>
              </a:rPr>
              <a:t>	Ushbu grafik tavsiflar modellashtirish to'plamining ijro etuvchi                 tizimi tomonidan avtomatik ravishda model dasturiga uzatiladi.     Hozirda foydalanilayotgan modellashtirish paketlarini quyidagicha tasniflash mumkin:</a:t>
            </a:r>
            <a:endParaRPr sz="2000">
              <a:solidFill>
                <a:schemeClr val="dk1"/>
              </a:solidFill>
              <a:latin typeface="Arial"/>
              <a:ea typeface="Arial"/>
              <a:cs typeface="Arial"/>
              <a:sym typeface="Arial"/>
            </a:endParaRPr>
          </a:p>
        </p:txBody>
      </p:sp>
      <p:sp>
        <p:nvSpPr>
          <p:cNvPr id="395" name="Google Shape;395;p25"/>
          <p:cNvSpPr txBox="1"/>
          <p:nvPr/>
        </p:nvSpPr>
        <p:spPr>
          <a:xfrm>
            <a:off x="3328416" y="3877533"/>
            <a:ext cx="1792224" cy="369332"/>
          </a:xfrm>
          <a:prstGeom prst="rect">
            <a:avLst/>
          </a:prstGeom>
          <a:solidFill>
            <a:srgbClr val="BF9000"/>
          </a:solidFill>
          <a:ln w="1905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Malgun Gothic"/>
                <a:ea typeface="Malgun Gothic"/>
                <a:cs typeface="Malgun Gothic"/>
                <a:sym typeface="Malgun Gothic"/>
              </a:rPr>
              <a:t>Modellashtirish </a:t>
            </a:r>
            <a:endParaRPr sz="1800">
              <a:solidFill>
                <a:schemeClr val="dk1"/>
              </a:solidFill>
              <a:latin typeface="Malgun Gothic"/>
              <a:ea typeface="Malgun Gothic"/>
              <a:cs typeface="Malgun Gothic"/>
              <a:sym typeface="Malgun Gothic"/>
            </a:endParaRPr>
          </a:p>
        </p:txBody>
      </p:sp>
      <p:sp>
        <p:nvSpPr>
          <p:cNvPr id="396" name="Google Shape;396;p25"/>
          <p:cNvSpPr txBox="1"/>
          <p:nvPr/>
        </p:nvSpPr>
        <p:spPr>
          <a:xfrm>
            <a:off x="1272638" y="4370402"/>
            <a:ext cx="1792224" cy="646331"/>
          </a:xfrm>
          <a:prstGeom prst="rect">
            <a:avLst/>
          </a:prstGeom>
          <a:solidFill>
            <a:srgbClr val="FFD966"/>
          </a:solidFill>
          <a:ln w="1905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Mahsus                       modellashtirish </a:t>
            </a:r>
            <a:endParaRPr sz="1800">
              <a:solidFill>
                <a:schemeClr val="dk1"/>
              </a:solidFill>
              <a:latin typeface="Malgun Gothic"/>
              <a:ea typeface="Malgun Gothic"/>
              <a:cs typeface="Malgun Gothic"/>
              <a:sym typeface="Malgun Gothic"/>
            </a:endParaRPr>
          </a:p>
        </p:txBody>
      </p:sp>
      <p:sp>
        <p:nvSpPr>
          <p:cNvPr id="397" name="Google Shape;397;p25"/>
          <p:cNvSpPr txBox="1"/>
          <p:nvPr/>
        </p:nvSpPr>
        <p:spPr>
          <a:xfrm>
            <a:off x="5449270" y="4370402"/>
            <a:ext cx="1792224" cy="646331"/>
          </a:xfrm>
          <a:prstGeom prst="rect">
            <a:avLst/>
          </a:prstGeom>
          <a:solidFill>
            <a:srgbClr val="F7CAAC"/>
          </a:solidFill>
          <a:ln w="1905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Universal              modellashtirish </a:t>
            </a:r>
            <a:endParaRPr sz="1800">
              <a:solidFill>
                <a:schemeClr val="dk1"/>
              </a:solidFill>
              <a:latin typeface="Malgun Gothic"/>
              <a:ea typeface="Malgun Gothic"/>
              <a:cs typeface="Malgun Gothic"/>
              <a:sym typeface="Malgun Gothic"/>
            </a:endParaRPr>
          </a:p>
        </p:txBody>
      </p:sp>
      <p:sp>
        <p:nvSpPr>
          <p:cNvPr id="398" name="Google Shape;398;p25"/>
          <p:cNvSpPr txBox="1"/>
          <p:nvPr/>
        </p:nvSpPr>
        <p:spPr>
          <a:xfrm>
            <a:off x="4160325" y="5278543"/>
            <a:ext cx="1792224" cy="646331"/>
          </a:xfrm>
          <a:prstGeom prst="rect">
            <a:avLst/>
          </a:prstGeom>
          <a:solidFill>
            <a:srgbClr val="FEE599"/>
          </a:solidFill>
          <a:ln w="1905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Malgun Gothic"/>
                <a:ea typeface="Malgun Gothic"/>
                <a:cs typeface="Malgun Gothic"/>
                <a:sym typeface="Malgun Gothic"/>
              </a:rPr>
              <a:t>Matematik                     paketlar</a:t>
            </a:r>
            <a:endParaRPr sz="1800">
              <a:solidFill>
                <a:schemeClr val="dk1"/>
              </a:solidFill>
              <a:latin typeface="Malgun Gothic"/>
              <a:ea typeface="Malgun Gothic"/>
              <a:cs typeface="Malgun Gothic"/>
              <a:sym typeface="Malgun Gothic"/>
            </a:endParaRPr>
          </a:p>
        </p:txBody>
      </p:sp>
      <p:sp>
        <p:nvSpPr>
          <p:cNvPr id="399" name="Google Shape;399;p25"/>
          <p:cNvSpPr txBox="1"/>
          <p:nvPr/>
        </p:nvSpPr>
        <p:spPr>
          <a:xfrm>
            <a:off x="6463281" y="5278543"/>
            <a:ext cx="1792224" cy="646331"/>
          </a:xfrm>
          <a:prstGeom prst="rect">
            <a:avLst/>
          </a:prstGeom>
          <a:solidFill>
            <a:srgbClr val="FFD966"/>
          </a:solidFill>
          <a:ln w="19050"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Malgun Gothic"/>
                <a:ea typeface="Malgun Gothic"/>
                <a:cs typeface="Malgun Gothic"/>
                <a:sym typeface="Malgun Gothic"/>
              </a:rPr>
              <a:t>Komponent        modellashtirish</a:t>
            </a:r>
            <a:endParaRPr sz="1800">
              <a:solidFill>
                <a:schemeClr val="dk1"/>
              </a:solidFill>
              <a:latin typeface="Malgun Gothic"/>
              <a:ea typeface="Malgun Gothic"/>
              <a:cs typeface="Malgun Gothic"/>
              <a:sym typeface="Malgun Gothic"/>
            </a:endParaRPr>
          </a:p>
        </p:txBody>
      </p:sp>
      <p:cxnSp>
        <p:nvCxnSpPr>
          <p:cNvPr id="400" name="Google Shape;400;p25"/>
          <p:cNvCxnSpPr>
            <a:stCxn id="395" idx="2"/>
            <a:endCxn id="396" idx="3"/>
          </p:cNvCxnSpPr>
          <p:nvPr/>
        </p:nvCxnSpPr>
        <p:spPr>
          <a:xfrm flipH="1">
            <a:off x="3064728" y="4246865"/>
            <a:ext cx="1159800" cy="446700"/>
          </a:xfrm>
          <a:prstGeom prst="straightConnector1">
            <a:avLst/>
          </a:prstGeom>
          <a:noFill/>
          <a:ln w="25400" cap="flat" cmpd="sng">
            <a:solidFill>
              <a:schemeClr val="accent1"/>
            </a:solidFill>
            <a:prstDash val="solid"/>
            <a:miter lim="800000"/>
            <a:headEnd type="none" w="sm" len="sm"/>
            <a:tailEnd type="triangle" w="med" len="med"/>
          </a:ln>
        </p:spPr>
      </p:cxnSp>
      <p:cxnSp>
        <p:nvCxnSpPr>
          <p:cNvPr id="401" name="Google Shape;401;p25"/>
          <p:cNvCxnSpPr>
            <a:stCxn id="395" idx="2"/>
            <a:endCxn id="397" idx="1"/>
          </p:cNvCxnSpPr>
          <p:nvPr/>
        </p:nvCxnSpPr>
        <p:spPr>
          <a:xfrm>
            <a:off x="4224528" y="4246865"/>
            <a:ext cx="1224600" cy="446700"/>
          </a:xfrm>
          <a:prstGeom prst="straightConnector1">
            <a:avLst/>
          </a:prstGeom>
          <a:noFill/>
          <a:ln w="25400" cap="flat" cmpd="sng">
            <a:solidFill>
              <a:schemeClr val="accent1"/>
            </a:solidFill>
            <a:prstDash val="solid"/>
            <a:miter lim="800000"/>
            <a:headEnd type="none" w="sm" len="sm"/>
            <a:tailEnd type="triangle" w="med" len="med"/>
          </a:ln>
        </p:spPr>
      </p:cxnSp>
      <p:cxnSp>
        <p:nvCxnSpPr>
          <p:cNvPr id="402" name="Google Shape;402;p25"/>
          <p:cNvCxnSpPr>
            <a:endCxn id="399" idx="0"/>
          </p:cNvCxnSpPr>
          <p:nvPr/>
        </p:nvCxnSpPr>
        <p:spPr>
          <a:xfrm>
            <a:off x="6345393" y="5016643"/>
            <a:ext cx="1014000" cy="261900"/>
          </a:xfrm>
          <a:prstGeom prst="straightConnector1">
            <a:avLst/>
          </a:prstGeom>
          <a:noFill/>
          <a:ln w="25400" cap="flat" cmpd="sng">
            <a:solidFill>
              <a:schemeClr val="accent1"/>
            </a:solidFill>
            <a:prstDash val="solid"/>
            <a:miter lim="800000"/>
            <a:headEnd type="none" w="sm" len="sm"/>
            <a:tailEnd type="triangle" w="med" len="med"/>
          </a:ln>
        </p:spPr>
      </p:cxnSp>
      <p:cxnSp>
        <p:nvCxnSpPr>
          <p:cNvPr id="403" name="Google Shape;403;p25"/>
          <p:cNvCxnSpPr>
            <a:stCxn id="397" idx="2"/>
            <a:endCxn id="398" idx="0"/>
          </p:cNvCxnSpPr>
          <p:nvPr/>
        </p:nvCxnSpPr>
        <p:spPr>
          <a:xfrm flipH="1">
            <a:off x="5056582" y="5016733"/>
            <a:ext cx="1288800" cy="261900"/>
          </a:xfrm>
          <a:prstGeom prst="straightConnector1">
            <a:avLst/>
          </a:prstGeom>
          <a:noFill/>
          <a:ln w="25400" cap="flat" cmpd="sng">
            <a:solidFill>
              <a:schemeClr val="accent1"/>
            </a:solidFill>
            <a:prstDash val="solid"/>
            <a:miter lim="800000"/>
            <a:headEnd type="none" w="sm" len="sm"/>
            <a:tailEnd type="triangle" w="med" len="med"/>
          </a:ln>
        </p:spPr>
      </p:cxnSp>
      <p:sp>
        <p:nvSpPr>
          <p:cNvPr id="2" name="TextBox 1"/>
          <p:cNvSpPr txBox="1"/>
          <p:nvPr/>
        </p:nvSpPr>
        <p:spPr>
          <a:xfrm>
            <a:off x="1801640" y="6138250"/>
            <a:ext cx="6965842" cy="646331"/>
          </a:xfrm>
          <a:prstGeom prst="rect">
            <a:avLst/>
          </a:prstGeom>
          <a:noFill/>
        </p:spPr>
        <p:txBody>
          <a:bodyPr wrap="square" rtlCol="0">
            <a:spAutoFit/>
          </a:bodyPr>
          <a:lstStyle/>
          <a:p>
            <a:r>
              <a:rPr lang="en-US" sz="1800" dirty="0" err="1">
                <a:latin typeface="Arial" panose="020B0604020202020204" pitchFamily="34" charset="0"/>
                <a:cs typeface="Arial" panose="020B0604020202020204" pitchFamily="34" charset="0"/>
              </a:rPr>
              <a:t>Manba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Muallif</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tomonidan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tuzilgan</a:t>
            </a:r>
            <a:r>
              <a:rPr lang="en-US" sz="1800" dirty="0">
                <a:latin typeface="Arial" panose="020B0604020202020204" pitchFamily="34" charset="0"/>
                <a:cs typeface="Arial" panose="020B0604020202020204" pitchFamily="34" charset="0"/>
              </a:rPr>
              <a:t>. </a:t>
            </a:r>
            <a:endParaRPr lang="ru-RU" sz="1800" dirty="0">
              <a:latin typeface="Arial" panose="020B0604020202020204" pitchFamily="34" charset="0"/>
              <a:cs typeface="Arial" panose="020B0604020202020204" pitchFamily="34" charset="0"/>
            </a:endParaRPr>
          </a:p>
          <a:p>
            <a:endParaRPr lang="ru-RU" sz="1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26"/>
          <p:cNvSpPr txBox="1"/>
          <p:nvPr/>
        </p:nvSpPr>
        <p:spPr>
          <a:xfrm>
            <a:off x="-1" y="19778"/>
            <a:ext cx="8443610" cy="738664"/>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dirty="0">
              <a:solidFill>
                <a:schemeClr val="dk1"/>
              </a:solidFill>
              <a:latin typeface="Arial"/>
              <a:ea typeface="Arial"/>
              <a:cs typeface="Arial"/>
              <a:sym typeface="Arial"/>
            </a:endParaRPr>
          </a:p>
          <a:p>
            <a:pPr marL="0" marR="0" lvl="0" indent="0" algn="r" rtl="0">
              <a:spcBef>
                <a:spcPts val="0"/>
              </a:spcBef>
              <a:spcAft>
                <a:spcPts val="0"/>
              </a:spcAft>
              <a:buNone/>
            </a:pPr>
            <a:r>
              <a:rPr lang="en-US" sz="2800" b="1" dirty="0">
                <a:solidFill>
                  <a:schemeClr val="dk1"/>
                </a:solidFill>
                <a:latin typeface="Arial"/>
                <a:ea typeface="Arial"/>
                <a:cs typeface="Arial"/>
                <a:sym typeface="Arial"/>
              </a:rPr>
              <a:t>KOMPYUTER MODELNING XUSUSIYATLARI</a:t>
            </a:r>
            <a:endParaRPr sz="2800" dirty="0">
              <a:solidFill>
                <a:schemeClr val="dk1"/>
              </a:solidFill>
              <a:latin typeface="Arial"/>
              <a:ea typeface="Arial"/>
              <a:cs typeface="Arial"/>
              <a:sym typeface="Arial"/>
            </a:endParaRPr>
          </a:p>
        </p:txBody>
      </p:sp>
      <p:sp>
        <p:nvSpPr>
          <p:cNvPr id="410" name="Google Shape;410;p26"/>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411" name="Google Shape;411;p26"/>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412" name="Google Shape;412;p26"/>
          <p:cNvSpPr txBox="1"/>
          <p:nvPr/>
        </p:nvSpPr>
        <p:spPr>
          <a:xfrm>
            <a:off x="1162879" y="6150114"/>
            <a:ext cx="106933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26</a:t>
            </a:r>
            <a:endParaRPr sz="3600" b="1">
              <a:solidFill>
                <a:schemeClr val="dk1"/>
              </a:solidFill>
              <a:latin typeface="Arial"/>
              <a:ea typeface="Arial"/>
              <a:cs typeface="Arial"/>
              <a:sym typeface="Arial"/>
            </a:endParaRPr>
          </a:p>
        </p:txBody>
      </p:sp>
      <p:sp>
        <p:nvSpPr>
          <p:cNvPr id="413" name="Google Shape;413;p26"/>
          <p:cNvSpPr txBox="1"/>
          <p:nvPr/>
        </p:nvSpPr>
        <p:spPr>
          <a:xfrm>
            <a:off x="986117" y="903162"/>
            <a:ext cx="7978588" cy="4893647"/>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Maqsadlilik</a:t>
            </a:r>
            <a:r>
              <a:rPr lang="en-US" sz="2400" dirty="0">
                <a:solidFill>
                  <a:schemeClr val="dk1"/>
                </a:solidFill>
                <a:latin typeface="Arial"/>
                <a:ea typeface="Arial"/>
                <a:cs typeface="Arial"/>
                <a:sym typeface="Arial"/>
              </a:rPr>
              <a:t> – model </a:t>
            </a:r>
            <a:r>
              <a:rPr lang="en-US" sz="2400" dirty="0" err="1">
                <a:solidFill>
                  <a:schemeClr val="dk1"/>
                </a:solidFill>
                <a:latin typeface="Arial"/>
                <a:ea typeface="Arial"/>
                <a:cs typeface="Arial"/>
                <a:sym typeface="Arial"/>
              </a:rPr>
              <a:t>har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doim</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ma'lum</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bir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tizimni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namoyish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etadi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ya'ni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maqsadga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ega</a:t>
            </a:r>
            <a:r>
              <a:rPr lang="en-US" sz="2400" dirty="0">
                <a:solidFill>
                  <a:schemeClr val="dk1"/>
                </a:solidFill>
                <a:latin typeface="Arial"/>
                <a:ea typeface="Arial"/>
                <a:cs typeface="Arial"/>
                <a:sym typeface="Arial"/>
              </a:rPr>
              <a:t>;     </a:t>
            </a:r>
            <a:endParaRPr dirty="0"/>
          </a:p>
          <a:p>
            <a:pPr marL="342900" marR="0" lvl="0" indent="-342900" algn="just" rtl="0">
              <a:spcBef>
                <a:spcPts val="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Yakunlilik</a:t>
            </a:r>
            <a:r>
              <a:rPr lang="en-US" sz="2400" dirty="0">
                <a:solidFill>
                  <a:schemeClr val="dk1"/>
                </a:solidFill>
                <a:latin typeface="Arial"/>
                <a:ea typeface="Arial"/>
                <a:cs typeface="Arial"/>
                <a:sym typeface="Arial"/>
              </a:rPr>
              <a:t> – model </a:t>
            </a:r>
            <a:r>
              <a:rPr lang="en-US" sz="2400" dirty="0" err="1">
                <a:solidFill>
                  <a:schemeClr val="dk1"/>
                </a:solidFill>
                <a:latin typeface="Arial"/>
                <a:ea typeface="Arial"/>
                <a:cs typeface="Arial"/>
                <a:sym typeface="Arial"/>
              </a:rPr>
              <a:t>asl</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nusxani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faqat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munosabatlarining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cheklangan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sonida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aks</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ettiradi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bundan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tashqari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modellashtirish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resurslari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cheklangan</a:t>
            </a:r>
            <a:r>
              <a:rPr lang="en-US" sz="2400" dirty="0">
                <a:solidFill>
                  <a:schemeClr val="dk1"/>
                </a:solidFill>
                <a:latin typeface="Arial"/>
                <a:ea typeface="Arial"/>
                <a:cs typeface="Arial"/>
                <a:sym typeface="Arial"/>
              </a:rPr>
              <a:t>;     </a:t>
            </a:r>
            <a:endParaRPr dirty="0"/>
          </a:p>
          <a:p>
            <a:pPr marL="342900" marR="0" lvl="0" indent="-342900" algn="just" rtl="0">
              <a:spcBef>
                <a:spcPts val="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Soddalashtirish</a:t>
            </a:r>
            <a:r>
              <a:rPr lang="en-US" sz="2400" dirty="0">
                <a:solidFill>
                  <a:schemeClr val="dk1"/>
                </a:solidFill>
                <a:latin typeface="Arial"/>
                <a:ea typeface="Arial"/>
                <a:cs typeface="Arial"/>
                <a:sym typeface="Arial"/>
              </a:rPr>
              <a:t> – model </a:t>
            </a:r>
            <a:r>
              <a:rPr lang="en-US" sz="2400" dirty="0" err="1">
                <a:solidFill>
                  <a:schemeClr val="dk1"/>
                </a:solidFill>
                <a:latin typeface="Arial"/>
                <a:ea typeface="Arial"/>
                <a:cs typeface="Arial"/>
                <a:sym typeface="Arial"/>
              </a:rPr>
              <a:t>ob'ektning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faqat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muhim</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tomonlarini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aks</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ettiradi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qo'shimcha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ravishda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o'rganish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yoki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ko'paytirish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oson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bo'lishi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kerak</a:t>
            </a:r>
            <a:r>
              <a:rPr lang="en-US" sz="2400" dirty="0">
                <a:solidFill>
                  <a:schemeClr val="dk1"/>
                </a:solidFill>
                <a:latin typeface="Arial"/>
                <a:ea typeface="Arial"/>
                <a:cs typeface="Arial"/>
                <a:sym typeface="Arial"/>
              </a:rPr>
              <a:t>;     </a:t>
            </a:r>
            <a:endParaRPr dirty="0"/>
          </a:p>
          <a:p>
            <a:pPr marL="342900" marR="0" lvl="0" indent="-342900" algn="just" rtl="0">
              <a:spcBef>
                <a:spcPts val="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Taxminiylik</a:t>
            </a:r>
            <a:r>
              <a:rPr lang="en-US" sz="2400" dirty="0">
                <a:solidFill>
                  <a:schemeClr val="dk1"/>
                </a:solidFill>
                <a:latin typeface="Arial"/>
                <a:ea typeface="Arial"/>
                <a:cs typeface="Arial"/>
                <a:sym typeface="Arial"/>
              </a:rPr>
              <a:t> – </a:t>
            </a:r>
            <a:r>
              <a:rPr lang="en-US" sz="2400" dirty="0" err="1">
                <a:solidFill>
                  <a:schemeClr val="dk1"/>
                </a:solidFill>
                <a:latin typeface="Arial"/>
                <a:ea typeface="Arial"/>
                <a:cs typeface="Arial"/>
                <a:sym typeface="Arial"/>
              </a:rPr>
              <a:t>haqiqat</a:t>
            </a:r>
            <a:r>
              <a:rPr lang="en-US" sz="2400" dirty="0">
                <a:solidFill>
                  <a:schemeClr val="dk1"/>
                </a:solidFill>
                <a:latin typeface="Arial"/>
                <a:ea typeface="Arial"/>
                <a:cs typeface="Arial"/>
                <a:sym typeface="Arial"/>
              </a:rPr>
              <a:t> model </a:t>
            </a:r>
            <a:r>
              <a:rPr lang="en-US" sz="2400" dirty="0" err="1">
                <a:solidFill>
                  <a:schemeClr val="dk1"/>
                </a:solidFill>
                <a:latin typeface="Arial"/>
                <a:ea typeface="Arial"/>
                <a:cs typeface="Arial"/>
                <a:sym typeface="Arial"/>
              </a:rPr>
              <a:t>tomonidan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taxminan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yoki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taxminan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ko'rsatiladi</a:t>
            </a:r>
            <a:r>
              <a:rPr lang="en-US" sz="2400" dirty="0">
                <a:solidFill>
                  <a:schemeClr val="dk1"/>
                </a:solidFill>
                <a:latin typeface="Arial"/>
                <a:ea typeface="Arial"/>
                <a:cs typeface="Arial"/>
                <a:sym typeface="Arial"/>
              </a:rPr>
              <a:t>; </a:t>
            </a:r>
            <a:endParaRPr dirty="0"/>
          </a:p>
          <a:p>
            <a:pPr marL="342900" marR="0" lvl="0" indent="-342900" algn="just" rtl="0">
              <a:spcBef>
                <a:spcPts val="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Yopiklilik</a:t>
            </a:r>
            <a:r>
              <a:rPr lang="en-US" sz="2400" dirty="0">
                <a:solidFill>
                  <a:schemeClr val="dk1"/>
                </a:solidFill>
                <a:latin typeface="Arial"/>
                <a:ea typeface="Arial"/>
                <a:cs typeface="Arial"/>
                <a:sym typeface="Arial"/>
              </a:rPr>
              <a:t> – model </a:t>
            </a:r>
            <a:r>
              <a:rPr lang="en-US" sz="2400" dirty="0" err="1">
                <a:solidFill>
                  <a:schemeClr val="dk1"/>
                </a:solidFill>
                <a:latin typeface="Arial"/>
                <a:ea typeface="Arial"/>
                <a:cs typeface="Arial"/>
                <a:sym typeface="Arial"/>
              </a:rPr>
              <a:t>zarur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asosiy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farazlar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aloqalar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munosabatlarning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yopiq</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tizimini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hisobga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oladi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aks</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ettiradi</a:t>
            </a:r>
            <a:r>
              <a:rPr lang="en-US" sz="2400" dirty="0">
                <a:solidFill>
                  <a:schemeClr val="dk1"/>
                </a:solidFill>
                <a:latin typeface="Arial"/>
                <a:ea typeface="Arial"/>
                <a:cs typeface="Arial"/>
                <a:sym typeface="Arial"/>
              </a:rPr>
              <a:t>;      </a:t>
            </a:r>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27"/>
          <p:cNvSpPr txBox="1"/>
          <p:nvPr/>
        </p:nvSpPr>
        <p:spPr>
          <a:xfrm>
            <a:off x="-1" y="19778"/>
            <a:ext cx="8443610" cy="738664"/>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2800" b="1">
                <a:solidFill>
                  <a:schemeClr val="dk1"/>
                </a:solidFill>
                <a:latin typeface="Arial"/>
                <a:ea typeface="Arial"/>
                <a:cs typeface="Arial"/>
                <a:sym typeface="Arial"/>
              </a:rPr>
              <a:t>KOMPYUTER MODELNING XUSUSIYATLARI</a:t>
            </a:r>
            <a:endParaRPr sz="2800">
              <a:solidFill>
                <a:schemeClr val="dk1"/>
              </a:solidFill>
              <a:latin typeface="Arial"/>
              <a:ea typeface="Arial"/>
              <a:cs typeface="Arial"/>
              <a:sym typeface="Arial"/>
            </a:endParaRPr>
          </a:p>
        </p:txBody>
      </p:sp>
      <p:sp>
        <p:nvSpPr>
          <p:cNvPr id="420" name="Google Shape;420;p27"/>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421" name="Google Shape;421;p27"/>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422" name="Google Shape;422;p27"/>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27</a:t>
            </a:r>
            <a:endParaRPr sz="3600" b="1">
              <a:solidFill>
                <a:schemeClr val="dk1"/>
              </a:solidFill>
              <a:latin typeface="Arial"/>
              <a:ea typeface="Arial"/>
              <a:cs typeface="Arial"/>
              <a:sym typeface="Arial"/>
            </a:endParaRPr>
          </a:p>
        </p:txBody>
      </p:sp>
      <p:sp>
        <p:nvSpPr>
          <p:cNvPr id="423" name="Google Shape;423;p27"/>
          <p:cNvSpPr txBox="1"/>
          <p:nvPr/>
        </p:nvSpPr>
        <p:spPr>
          <a:xfrm>
            <a:off x="977153" y="840968"/>
            <a:ext cx="7978588" cy="5016758"/>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dk1"/>
              </a:buClr>
              <a:buSzPts val="2000"/>
              <a:buFont typeface="Arial"/>
              <a:buChar char="•"/>
            </a:pPr>
            <a:r>
              <a:rPr lang="en-US" sz="2000" dirty="0" err="1">
                <a:solidFill>
                  <a:schemeClr val="dk1"/>
                </a:solidFill>
                <a:latin typeface="Arial"/>
                <a:ea typeface="Arial"/>
                <a:cs typeface="Arial"/>
                <a:sym typeface="Arial"/>
              </a:rPr>
              <a:t>adekvatlik</a:t>
            </a:r>
            <a:r>
              <a:rPr lang="en-US" sz="2000" dirty="0">
                <a:solidFill>
                  <a:schemeClr val="dk1"/>
                </a:solidFill>
                <a:latin typeface="Arial"/>
                <a:ea typeface="Arial"/>
                <a:cs typeface="Arial"/>
                <a:sym typeface="Arial"/>
              </a:rPr>
              <a:t>-model </a:t>
            </a:r>
            <a:r>
              <a:rPr lang="en-US" sz="2000" dirty="0" err="1">
                <a:solidFill>
                  <a:schemeClr val="dk1"/>
                </a:solidFill>
                <a:latin typeface="Arial"/>
                <a:ea typeface="Arial"/>
                <a:cs typeface="Arial"/>
                <a:sym typeface="Arial"/>
              </a:rPr>
              <a:t>simulyatsiya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qilingan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tizimni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ishonchli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tavsiflashi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kerak</a:t>
            </a:r>
            <a:r>
              <a:rPr lang="en-US" sz="2000" dirty="0">
                <a:solidFill>
                  <a:schemeClr val="dk1"/>
                </a:solidFill>
                <a:latin typeface="Arial"/>
                <a:ea typeface="Arial"/>
                <a:cs typeface="Arial"/>
                <a:sym typeface="Arial"/>
              </a:rPr>
              <a:t>;     </a:t>
            </a:r>
            <a:endParaRPr dirty="0"/>
          </a:p>
          <a:p>
            <a:pPr marL="342900" marR="0" lvl="0" indent="-342900" algn="l" rtl="0">
              <a:spcBef>
                <a:spcPts val="0"/>
              </a:spcBef>
              <a:spcAft>
                <a:spcPts val="0"/>
              </a:spcAft>
              <a:buClr>
                <a:schemeClr val="dk1"/>
              </a:buClr>
              <a:buSzPts val="2000"/>
              <a:buFont typeface="Arial"/>
              <a:buChar char="•"/>
            </a:pPr>
            <a:r>
              <a:rPr lang="en-US" sz="2000" dirty="0" err="1">
                <a:solidFill>
                  <a:schemeClr val="dk1"/>
                </a:solidFill>
                <a:latin typeface="Arial"/>
                <a:ea typeface="Arial"/>
                <a:cs typeface="Arial"/>
                <a:sym typeface="Arial"/>
              </a:rPr>
              <a:t>uning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asosiy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xususiyatlari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munosabatlarining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ko'rinishi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ko'rinishi</a:t>
            </a:r>
            <a:r>
              <a:rPr lang="en-US" sz="2000" dirty="0">
                <a:solidFill>
                  <a:schemeClr val="dk1"/>
                </a:solidFill>
                <a:latin typeface="Arial"/>
                <a:ea typeface="Arial"/>
                <a:cs typeface="Arial"/>
                <a:sym typeface="Arial"/>
              </a:rPr>
              <a:t>;     </a:t>
            </a:r>
            <a:endParaRPr dirty="0"/>
          </a:p>
          <a:p>
            <a:pPr marL="342900" marR="0" lvl="0" indent="-342900" algn="l" rtl="0">
              <a:spcBef>
                <a:spcPts val="0"/>
              </a:spcBef>
              <a:spcAft>
                <a:spcPts val="0"/>
              </a:spcAft>
              <a:buClr>
                <a:schemeClr val="dk1"/>
              </a:buClr>
              <a:buSzPts val="2000"/>
              <a:buFont typeface="Arial"/>
              <a:buChar char="•"/>
            </a:pPr>
            <a:r>
              <a:rPr lang="en-US" sz="2000" dirty="0" err="1">
                <a:solidFill>
                  <a:schemeClr val="dk1"/>
                </a:solidFill>
                <a:latin typeface="Arial"/>
                <a:ea typeface="Arial"/>
                <a:cs typeface="Arial"/>
                <a:sym typeface="Arial"/>
              </a:rPr>
              <a:t>tadqiqot</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yoki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takrorlash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uchun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qulaylik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ishlab</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chiqarish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qobiliyati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to'liqlik</a:t>
            </a:r>
            <a:r>
              <a:rPr lang="en-US" sz="2000" dirty="0">
                <a:solidFill>
                  <a:schemeClr val="dk1"/>
                </a:solidFill>
                <a:latin typeface="Arial"/>
                <a:ea typeface="Arial"/>
                <a:cs typeface="Arial"/>
                <a:sym typeface="Arial"/>
              </a:rPr>
              <a:t>-model </a:t>
            </a: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maqsadini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ta'minlash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uchun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zarur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bo'lgan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barcha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asosiy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aloqalar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munosabatlarni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hisobga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olishi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kerak</a:t>
            </a:r>
            <a:r>
              <a:rPr lang="en-US" sz="2000" dirty="0">
                <a:solidFill>
                  <a:schemeClr val="dk1"/>
                </a:solidFill>
                <a:latin typeface="Arial"/>
                <a:ea typeface="Arial"/>
                <a:cs typeface="Arial"/>
                <a:sym typeface="Arial"/>
              </a:rPr>
              <a:t>;</a:t>
            </a:r>
            <a:endParaRPr dirty="0"/>
          </a:p>
          <a:p>
            <a:pPr marL="342900" marR="0" lvl="0" indent="-342900" algn="l" rtl="0">
              <a:spcBef>
                <a:spcPts val="0"/>
              </a:spcBef>
              <a:spcAft>
                <a:spcPts val="0"/>
              </a:spcAft>
              <a:buClr>
                <a:schemeClr val="dk1"/>
              </a:buClr>
              <a:buSzPts val="2000"/>
              <a:buFont typeface="Arial"/>
              <a:buChar char="•"/>
            </a:pPr>
            <a:r>
              <a:rPr lang="en-US" sz="2000" dirty="0" err="1">
                <a:solidFill>
                  <a:schemeClr val="dk1"/>
                </a:solidFill>
                <a:latin typeface="Arial"/>
                <a:ea typeface="Arial"/>
                <a:cs typeface="Arial"/>
                <a:sym typeface="Arial"/>
              </a:rPr>
              <a:t>axborot</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tarkibi</a:t>
            </a:r>
            <a:r>
              <a:rPr lang="en-US" sz="2000" dirty="0">
                <a:solidFill>
                  <a:schemeClr val="dk1"/>
                </a:solidFill>
                <a:latin typeface="Arial"/>
                <a:ea typeface="Arial"/>
                <a:cs typeface="Arial"/>
                <a:sym typeface="Arial"/>
              </a:rPr>
              <a:t>-model </a:t>
            </a:r>
            <a:r>
              <a:rPr lang="en-US" sz="2000" dirty="0" err="1">
                <a:solidFill>
                  <a:schemeClr val="dk1"/>
                </a:solidFill>
                <a:latin typeface="Arial"/>
                <a:ea typeface="Arial"/>
                <a:cs typeface="Arial"/>
                <a:sym typeface="Arial"/>
              </a:rPr>
              <a:t>tizim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haqida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etarli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ma'lumotni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o'z</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ichiga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olishi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kerak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tuzishda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qabul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qilingan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farazlar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doirasida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yangi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ma'lumotlarni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olish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imkoniyatini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berishi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kerak;asl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nusxadagi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ma'lumotlarni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saqlash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tuzishda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ko'rib</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chiqilgan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farazlarning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aniqligi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bilan</a:t>
            </a:r>
            <a:r>
              <a:rPr lang="en-US" sz="2000" dirty="0">
                <a:solidFill>
                  <a:schemeClr val="dk1"/>
                </a:solidFill>
                <a:latin typeface="Arial"/>
                <a:ea typeface="Arial"/>
                <a:cs typeface="Arial"/>
                <a:sym typeface="Arial"/>
              </a:rPr>
              <a:t>);    </a:t>
            </a:r>
            <a:endParaRPr dirty="0"/>
          </a:p>
          <a:p>
            <a:pPr marL="342900" marR="0" lvl="0" indent="-342900" algn="l" rtl="0">
              <a:spcBef>
                <a:spcPts val="0"/>
              </a:spcBef>
              <a:spcAft>
                <a:spcPts val="0"/>
              </a:spcAft>
              <a:buClr>
                <a:schemeClr val="dk1"/>
              </a:buClr>
              <a:buSzPts val="2000"/>
              <a:buFont typeface="Arial"/>
              <a:buChar char="•"/>
            </a:pPr>
            <a:r>
              <a:rPr lang="en-US" sz="2000" dirty="0" err="1">
                <a:solidFill>
                  <a:schemeClr val="dk1"/>
                </a:solidFill>
                <a:latin typeface="Arial"/>
                <a:ea typeface="Arial"/>
                <a:cs typeface="Arial"/>
                <a:sym typeface="Arial"/>
              </a:rPr>
              <a:t>barqarorlik</a:t>
            </a:r>
            <a:r>
              <a:rPr lang="en-US" sz="2000" dirty="0">
                <a:solidFill>
                  <a:schemeClr val="dk1"/>
                </a:solidFill>
                <a:latin typeface="Arial"/>
                <a:ea typeface="Arial"/>
                <a:cs typeface="Arial"/>
                <a:sym typeface="Arial"/>
              </a:rPr>
              <a:t>-model, agar u </a:t>
            </a:r>
            <a:r>
              <a:rPr lang="en-US" sz="2000" dirty="0" err="1">
                <a:solidFill>
                  <a:schemeClr val="dk1"/>
                </a:solidFill>
                <a:latin typeface="Arial"/>
                <a:ea typeface="Arial"/>
                <a:cs typeface="Arial"/>
                <a:sym typeface="Arial"/>
              </a:rPr>
              <a:t>dastlab</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beqaror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bo'lsa</a:t>
            </a:r>
            <a:r>
              <a:rPr lang="en-US" sz="2000" dirty="0">
                <a:solidFill>
                  <a:schemeClr val="dk1"/>
                </a:solidFill>
                <a:latin typeface="Arial"/>
                <a:ea typeface="Arial"/>
                <a:cs typeface="Arial"/>
                <a:sym typeface="Arial"/>
              </a:rPr>
              <a:t> ham, </a:t>
            </a:r>
            <a:r>
              <a:rPr lang="en-US" sz="2000" dirty="0" err="1">
                <a:solidFill>
                  <a:schemeClr val="dk1"/>
                </a:solidFill>
                <a:latin typeface="Arial"/>
                <a:ea typeface="Arial"/>
                <a:cs typeface="Arial"/>
                <a:sym typeface="Arial"/>
              </a:rPr>
              <a:t>tizimning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barqaror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xatti-harakatlarini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tavsiflashi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ta'minlashi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kerak</a:t>
            </a:r>
            <a:r>
              <a:rPr lang="en-US" sz="2000" dirty="0">
                <a:solidFill>
                  <a:schemeClr val="dk1"/>
                </a:solidFill>
                <a:latin typeface="Arial"/>
                <a:ea typeface="Arial"/>
                <a:cs typeface="Arial"/>
                <a:sym typeface="Arial"/>
              </a:rPr>
              <a:t>;    </a:t>
            </a:r>
            <a:endParaRPr dirty="0"/>
          </a:p>
          <a:p>
            <a:pPr marL="342900" marR="0" lvl="0" indent="-342900" algn="l" rtl="0">
              <a:spcBef>
                <a:spcPts val="0"/>
              </a:spcBef>
              <a:spcAft>
                <a:spcPts val="0"/>
              </a:spcAft>
              <a:buClr>
                <a:schemeClr val="dk1"/>
              </a:buClr>
              <a:buSzPts val="2000"/>
              <a:buFont typeface="Arial"/>
              <a:buChar char="•"/>
            </a:pPr>
            <a:r>
              <a:rPr lang="en-US" sz="2000" dirty="0" err="1">
                <a:solidFill>
                  <a:schemeClr val="dk1"/>
                </a:solidFill>
                <a:latin typeface="Arial"/>
                <a:ea typeface="Arial"/>
                <a:cs typeface="Arial"/>
                <a:sym typeface="Arial"/>
              </a:rPr>
              <a:t>yaxlitlik</a:t>
            </a:r>
            <a:r>
              <a:rPr lang="en-US" sz="2000" dirty="0">
                <a:solidFill>
                  <a:schemeClr val="dk1"/>
                </a:solidFill>
                <a:latin typeface="Arial"/>
                <a:ea typeface="Arial"/>
                <a:cs typeface="Arial"/>
                <a:sym typeface="Arial"/>
              </a:rPr>
              <a:t>-model </a:t>
            </a:r>
            <a:r>
              <a:rPr lang="en-US" sz="2000" dirty="0" err="1">
                <a:solidFill>
                  <a:schemeClr val="dk1"/>
                </a:solidFill>
                <a:latin typeface="Arial"/>
                <a:ea typeface="Arial"/>
                <a:cs typeface="Arial"/>
                <a:sym typeface="Arial"/>
              </a:rPr>
              <a:t>ma'lum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bir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tizimni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ya'ni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butunlikni</a:t>
            </a:r>
            <a:r>
              <a:rPr lang="en-US" sz="2000" dirty="0">
                <a:solidFill>
                  <a:schemeClr val="dk1"/>
                </a:solidFill>
                <a:latin typeface="Arial"/>
                <a:ea typeface="Arial"/>
                <a:cs typeface="Arial"/>
                <a:sym typeface="Arial"/>
              </a:rPr>
              <a:t>)</a:t>
            </a:r>
            <a:r>
              <a:rPr lang="en-US" sz="2000" dirty="0" err="1">
                <a:solidFill>
                  <a:schemeClr val="dk1"/>
                </a:solidFill>
                <a:latin typeface="Arial"/>
                <a:ea typeface="Arial"/>
                <a:cs typeface="Arial"/>
                <a:sym typeface="Arial"/>
              </a:rPr>
              <a:t>amalga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oshiradi</a:t>
            </a:r>
            <a:r>
              <a:rPr lang="en-US" sz="2000" dirty="0">
                <a:solidFill>
                  <a:schemeClr val="dk1"/>
                </a:solidFill>
                <a:latin typeface="Arial"/>
                <a:ea typeface="Arial"/>
                <a:cs typeface="Arial"/>
                <a:sym typeface="Arial"/>
              </a:rPr>
              <a:t>;    </a:t>
            </a: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28"/>
          <p:cNvSpPr txBox="1"/>
          <p:nvPr/>
        </p:nvSpPr>
        <p:spPr>
          <a:xfrm>
            <a:off x="-1" y="19778"/>
            <a:ext cx="8443610" cy="923330"/>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b="1">
              <a:solidFill>
                <a:schemeClr val="dk1"/>
              </a:solidFill>
              <a:latin typeface="Arial"/>
              <a:ea typeface="Arial"/>
              <a:cs typeface="Arial"/>
              <a:sym typeface="Arial"/>
            </a:endParaRPr>
          </a:p>
          <a:p>
            <a:pPr marL="0" marR="0" lvl="0" indent="0" algn="r" rtl="0">
              <a:spcBef>
                <a:spcPts val="0"/>
              </a:spcBef>
              <a:spcAft>
                <a:spcPts val="0"/>
              </a:spcAft>
              <a:buNone/>
            </a:pPr>
            <a:r>
              <a:rPr lang="en-US" sz="2800" b="1">
                <a:solidFill>
                  <a:schemeClr val="dk1"/>
                </a:solidFill>
                <a:latin typeface="Arial"/>
                <a:ea typeface="Arial"/>
                <a:cs typeface="Arial"/>
                <a:sym typeface="Arial"/>
              </a:rPr>
              <a:t>KOMPYUTER MODELNING XUSUSIYATLARI</a:t>
            </a:r>
            <a:endParaRPr/>
          </a:p>
          <a:p>
            <a:pPr marL="0" marR="0" lvl="0" indent="0" algn="r" rtl="0">
              <a:spcBef>
                <a:spcPts val="0"/>
              </a:spcBef>
              <a:spcAft>
                <a:spcPts val="0"/>
              </a:spcAft>
              <a:buNone/>
            </a:pPr>
            <a:endParaRPr sz="1200">
              <a:solidFill>
                <a:schemeClr val="dk1"/>
              </a:solidFill>
              <a:latin typeface="Arial"/>
              <a:ea typeface="Arial"/>
              <a:cs typeface="Arial"/>
              <a:sym typeface="Arial"/>
            </a:endParaRPr>
          </a:p>
        </p:txBody>
      </p:sp>
      <p:sp>
        <p:nvSpPr>
          <p:cNvPr id="430" name="Google Shape;430;p28"/>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431" name="Google Shape;431;p28"/>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432" name="Google Shape;432;p28"/>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28</a:t>
            </a:r>
            <a:endParaRPr sz="3600" b="1">
              <a:solidFill>
                <a:schemeClr val="dk1"/>
              </a:solidFill>
              <a:latin typeface="Arial"/>
              <a:ea typeface="Arial"/>
              <a:cs typeface="Arial"/>
              <a:sym typeface="Arial"/>
            </a:endParaRPr>
          </a:p>
        </p:txBody>
      </p:sp>
      <p:sp>
        <p:nvSpPr>
          <p:cNvPr id="433" name="Google Shape;433;p28"/>
          <p:cNvSpPr txBox="1"/>
          <p:nvPr/>
        </p:nvSpPr>
        <p:spPr>
          <a:xfrm>
            <a:off x="995082" y="992065"/>
            <a:ext cx="7978588" cy="1938992"/>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dk1"/>
              </a:buClr>
              <a:buSzPts val="2000"/>
              <a:buFont typeface="Arial"/>
              <a:buChar char="•"/>
            </a:pPr>
            <a:r>
              <a:rPr lang="en-US" sz="2000" dirty="0" err="1">
                <a:solidFill>
                  <a:schemeClr val="dk1"/>
                </a:solidFill>
                <a:latin typeface="Arial"/>
                <a:ea typeface="Arial"/>
                <a:cs typeface="Arial"/>
                <a:sym typeface="Arial"/>
              </a:rPr>
              <a:t>moslashuvchanlik-modelni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turli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xil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parametrlariga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atrof-muhit</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ta'siriga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moslashtirish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mumkin</a:t>
            </a:r>
            <a:r>
              <a:rPr lang="en-US" sz="2000" dirty="0">
                <a:solidFill>
                  <a:schemeClr val="dk1"/>
                </a:solidFill>
                <a:latin typeface="Arial"/>
                <a:ea typeface="Arial"/>
                <a:cs typeface="Arial"/>
                <a:sym typeface="Arial"/>
              </a:rPr>
              <a:t>;    </a:t>
            </a:r>
            <a:endParaRPr dirty="0"/>
          </a:p>
          <a:p>
            <a:pPr marL="342900" marR="0" lvl="0" indent="-342900" algn="l" rtl="0">
              <a:spcBef>
                <a:spcPts val="0"/>
              </a:spcBef>
              <a:spcAft>
                <a:spcPts val="0"/>
              </a:spcAft>
              <a:buClr>
                <a:schemeClr val="dk1"/>
              </a:buClr>
              <a:buSzPts val="2000"/>
              <a:buFont typeface="Arial"/>
              <a:buChar char="•"/>
            </a:pPr>
            <a:r>
              <a:rPr lang="en-US" sz="2000" dirty="0" err="1">
                <a:solidFill>
                  <a:schemeClr val="dk1"/>
                </a:solidFill>
                <a:latin typeface="Arial"/>
                <a:ea typeface="Arial"/>
                <a:cs typeface="Arial"/>
                <a:sym typeface="Arial"/>
              </a:rPr>
              <a:t>boshqarish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taqlid</a:t>
            </a:r>
            <a:r>
              <a:rPr lang="en-US" sz="2000" dirty="0">
                <a:solidFill>
                  <a:schemeClr val="dk1"/>
                </a:solidFill>
                <a:latin typeface="Arial"/>
                <a:ea typeface="Arial"/>
                <a:cs typeface="Arial"/>
                <a:sym typeface="Arial"/>
              </a:rPr>
              <a:t>) - model </a:t>
            </a:r>
            <a:r>
              <a:rPr lang="en-US" sz="2000" dirty="0" err="1">
                <a:solidFill>
                  <a:schemeClr val="dk1"/>
                </a:solidFill>
                <a:latin typeface="Arial"/>
                <a:ea typeface="Arial"/>
                <a:cs typeface="Arial"/>
                <a:sym typeface="Arial"/>
              </a:rPr>
              <a:t>kamida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bitta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parametrga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bo'lishi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kerak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o'zgarishi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turli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xil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sharoitlarda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simulyatsiya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qilingan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tizimning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xatti-harakatlarini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taqlid</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qilishi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mumkin</a:t>
            </a:r>
            <a:r>
              <a:rPr lang="en-US" sz="2000" dirty="0">
                <a:solidFill>
                  <a:schemeClr val="dk1"/>
                </a:solidFill>
                <a:latin typeface="Arial"/>
                <a:ea typeface="Arial"/>
                <a:cs typeface="Arial"/>
                <a:sym typeface="Arial"/>
              </a:rPr>
              <a:t>;    </a:t>
            </a:r>
            <a:endParaRPr dirty="0"/>
          </a:p>
          <a:p>
            <a:pPr marL="342900" marR="0" lvl="0" indent="-342900" algn="l" rtl="0">
              <a:spcBef>
                <a:spcPts val="0"/>
              </a:spcBef>
              <a:spcAft>
                <a:spcPts val="0"/>
              </a:spcAft>
              <a:buClr>
                <a:schemeClr val="dk1"/>
              </a:buClr>
              <a:buSzPts val="2000"/>
              <a:buFont typeface="Arial"/>
              <a:buChar char="•"/>
            </a:pPr>
            <a:r>
              <a:rPr lang="en-US" sz="2000" dirty="0" err="1">
                <a:solidFill>
                  <a:schemeClr val="dk1"/>
                </a:solidFill>
                <a:latin typeface="Arial"/>
                <a:ea typeface="Arial"/>
                <a:cs typeface="Arial"/>
                <a:sym typeface="Arial"/>
              </a:rPr>
              <a:t>evolyutsiya-modellarni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rivojlantirish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imkoniyati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oldingi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daraja</a:t>
            </a:r>
            <a:r>
              <a:rPr lang="en-US" sz="2000" dirty="0">
                <a:solidFill>
                  <a:schemeClr val="dk1"/>
                </a:solidFill>
                <a:latin typeface="Arial"/>
                <a:ea typeface="Arial"/>
                <a:cs typeface="Arial"/>
                <a:sym typeface="Arial"/>
              </a:rPr>
              <a:t>).</a:t>
            </a:r>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29"/>
          <p:cNvSpPr txBox="1"/>
          <p:nvPr/>
        </p:nvSpPr>
        <p:spPr>
          <a:xfrm>
            <a:off x="-1" y="19778"/>
            <a:ext cx="8443610" cy="954107"/>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err="1">
                <a:solidFill>
                  <a:schemeClr val="dk1"/>
                </a:solidFill>
                <a:latin typeface="Arial"/>
                <a:ea typeface="Arial"/>
                <a:cs typeface="Arial"/>
                <a:sym typeface="Arial"/>
              </a:rPr>
              <a:t>Kompyuter</a:t>
            </a:r>
            <a:r>
              <a:rPr lang="en-US" sz="2800" b="1" dirty="0">
                <a:solidFill>
                  <a:schemeClr val="dk1"/>
                </a:solidFill>
                <a:latin typeface="Arial"/>
                <a:ea typeface="Arial"/>
                <a:cs typeface="Arial"/>
                <a:sym typeface="Arial"/>
              </a:rPr>
              <a:t> </a:t>
            </a:r>
            <a:r>
              <a:rPr lang="en-US" sz="2800" b="1" dirty="0" err="1">
                <a:solidFill>
                  <a:schemeClr val="dk1"/>
                </a:solidFill>
                <a:latin typeface="Arial"/>
                <a:ea typeface="Arial"/>
                <a:cs typeface="Arial"/>
                <a:sym typeface="Arial"/>
              </a:rPr>
              <a:t>modellashtirishni</a:t>
            </a:r>
            <a:r>
              <a:rPr lang="en-US" sz="2800" b="1" dirty="0">
                <a:solidFill>
                  <a:schemeClr val="dk1"/>
                </a:solidFill>
                <a:latin typeface="Arial"/>
                <a:ea typeface="Arial"/>
                <a:cs typeface="Arial"/>
                <a:sym typeface="Arial"/>
              </a:rPr>
              <a:t>                                                 </a:t>
            </a:r>
            <a:r>
              <a:rPr lang="en-US" sz="2800" b="1" dirty="0" err="1">
                <a:solidFill>
                  <a:schemeClr val="dk1"/>
                </a:solidFill>
                <a:latin typeface="Arial"/>
                <a:ea typeface="Arial"/>
                <a:cs typeface="Arial"/>
                <a:sym typeface="Arial"/>
              </a:rPr>
              <a:t>matematik</a:t>
            </a:r>
            <a:r>
              <a:rPr lang="en-US" sz="2800" b="1" dirty="0">
                <a:solidFill>
                  <a:schemeClr val="dk1"/>
                </a:solidFill>
                <a:latin typeface="Arial"/>
                <a:ea typeface="Arial"/>
                <a:cs typeface="Arial"/>
                <a:sym typeface="Arial"/>
              </a:rPr>
              <a:t> </a:t>
            </a:r>
            <a:r>
              <a:rPr lang="en-US" sz="2800" b="1" dirty="0" err="1">
                <a:solidFill>
                  <a:schemeClr val="dk1"/>
                </a:solidFill>
                <a:latin typeface="Arial"/>
                <a:ea typeface="Arial"/>
                <a:cs typeface="Arial"/>
                <a:sym typeface="Arial"/>
              </a:rPr>
              <a:t>qo'llab-quvvatlash</a:t>
            </a:r>
            <a:endParaRPr sz="2800" dirty="0">
              <a:solidFill>
                <a:schemeClr val="dk1"/>
              </a:solidFill>
              <a:latin typeface="Arial"/>
              <a:ea typeface="Arial"/>
              <a:cs typeface="Arial"/>
              <a:sym typeface="Arial"/>
            </a:endParaRPr>
          </a:p>
        </p:txBody>
      </p:sp>
      <p:sp>
        <p:nvSpPr>
          <p:cNvPr id="440" name="Google Shape;440;p29"/>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441" name="Google Shape;441;p29"/>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442" name="Google Shape;442;p29"/>
          <p:cNvSpPr txBox="1"/>
          <p:nvPr/>
        </p:nvSpPr>
        <p:spPr>
          <a:xfrm>
            <a:off x="1143001" y="6150114"/>
            <a:ext cx="108921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29</a:t>
            </a:r>
            <a:endParaRPr sz="3600" b="1">
              <a:solidFill>
                <a:schemeClr val="dk1"/>
              </a:solidFill>
              <a:latin typeface="Arial"/>
              <a:ea typeface="Arial"/>
              <a:cs typeface="Arial"/>
              <a:sym typeface="Arial"/>
            </a:endParaRPr>
          </a:p>
        </p:txBody>
      </p:sp>
      <p:sp>
        <p:nvSpPr>
          <p:cNvPr id="443" name="Google Shape;443;p29"/>
          <p:cNvSpPr txBox="1"/>
          <p:nvPr/>
        </p:nvSpPr>
        <p:spPr>
          <a:xfrm>
            <a:off x="995082" y="1253345"/>
            <a:ext cx="8202705" cy="481670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100" dirty="0" err="1">
                <a:solidFill>
                  <a:schemeClr val="dk1"/>
                </a:solidFill>
                <a:latin typeface="Arial"/>
                <a:ea typeface="Arial"/>
                <a:cs typeface="Arial"/>
                <a:sym typeface="Arial"/>
              </a:rPr>
              <a:t>Kompyuter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asosiy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vazifalari</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algoritmik</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modellarni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qurish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o'zgartirish</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o'rganilayotgan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modellarni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soddalashtirish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murakkablashtirish</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natijalarining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aniqligi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ishonchliligini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oshirish</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yo'naltirilgan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simulyatsiya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tajribalarini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tashkil</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etish</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modellarning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strukturaviy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tahlili</a:t>
            </a:r>
            <a:r>
              <a:rPr lang="en-US" sz="2100" dirty="0">
                <a:solidFill>
                  <a:schemeClr val="dk1"/>
                </a:solidFill>
                <a:latin typeface="Arial"/>
                <a:ea typeface="Arial"/>
                <a:cs typeface="Arial"/>
                <a:sym typeface="Arial"/>
              </a:rPr>
              <a:t>.</a:t>
            </a:r>
            <a:endParaRPr sz="2100" dirty="0">
              <a:solidFill>
                <a:schemeClr val="dk1"/>
              </a:solidFill>
              <a:latin typeface="Arial"/>
              <a:ea typeface="Arial"/>
              <a:cs typeface="Arial"/>
              <a:sym typeface="Arial"/>
            </a:endParaRPr>
          </a:p>
          <a:p>
            <a:pPr marL="0" marR="0" lvl="0" indent="0" algn="just" rtl="0">
              <a:spcBef>
                <a:spcPts val="600"/>
              </a:spcBef>
              <a:spcAft>
                <a:spcPts val="0"/>
              </a:spcAft>
              <a:buNone/>
            </a:pPr>
            <a:r>
              <a:rPr lang="en-US" sz="2100" dirty="0" err="1">
                <a:solidFill>
                  <a:schemeClr val="dk1"/>
                </a:solidFill>
                <a:latin typeface="Arial"/>
                <a:ea typeface="Arial"/>
                <a:cs typeface="Arial"/>
                <a:sym typeface="Arial"/>
              </a:rPr>
              <a:t>Hozirgi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vaqtda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statistik</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usullar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eng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keng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qo'llanilishini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topdi</a:t>
            </a:r>
            <a:r>
              <a:rPr lang="en-US" sz="2100" dirty="0">
                <a:solidFill>
                  <a:schemeClr val="dk1"/>
                </a:solidFill>
                <a:latin typeface="Arial"/>
                <a:ea typeface="Arial"/>
                <a:cs typeface="Arial"/>
                <a:sym typeface="Arial"/>
              </a:rPr>
              <a:t>:</a:t>
            </a:r>
            <a:endParaRPr sz="2100" dirty="0">
              <a:solidFill>
                <a:schemeClr val="dk1"/>
              </a:solidFill>
              <a:latin typeface="Arial"/>
              <a:ea typeface="Arial"/>
              <a:cs typeface="Arial"/>
              <a:sym typeface="Arial"/>
            </a:endParaRPr>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omil</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regressiya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tahlili</a:t>
            </a:r>
            <a:r>
              <a:rPr lang="en-US" sz="2100" dirty="0">
                <a:solidFill>
                  <a:schemeClr val="dk1"/>
                </a:solidFill>
                <a:latin typeface="Arial"/>
                <a:ea typeface="Arial"/>
                <a:cs typeface="Arial"/>
                <a:sym typeface="Arial"/>
              </a:rPr>
              <a:t>, </a:t>
            </a:r>
            <a:endParaRPr sz="2100" dirty="0">
              <a:solidFill>
                <a:schemeClr val="dk1"/>
              </a:solidFill>
              <a:latin typeface="Arial"/>
              <a:ea typeface="Arial"/>
              <a:cs typeface="Arial"/>
              <a:sym typeface="Arial"/>
            </a:endParaRPr>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nuqta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intervalli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baholash</a:t>
            </a:r>
            <a:r>
              <a:rPr lang="en-US" sz="2100" dirty="0">
                <a:solidFill>
                  <a:schemeClr val="dk1"/>
                </a:solidFill>
                <a:latin typeface="Arial"/>
                <a:ea typeface="Arial"/>
                <a:cs typeface="Arial"/>
                <a:sym typeface="Arial"/>
              </a:rPr>
              <a:t>, </a:t>
            </a:r>
            <a:endParaRPr sz="2100" dirty="0">
              <a:solidFill>
                <a:schemeClr val="dk1"/>
              </a:solidFill>
              <a:latin typeface="Arial"/>
              <a:ea typeface="Arial"/>
              <a:cs typeface="Arial"/>
              <a:sym typeface="Arial"/>
            </a:endParaRPr>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gipotezani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tekshirish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usullari</a:t>
            </a:r>
            <a:r>
              <a:rPr lang="en-US" sz="2100" dirty="0">
                <a:solidFill>
                  <a:schemeClr val="dk1"/>
                </a:solidFill>
                <a:latin typeface="Arial"/>
                <a:ea typeface="Arial"/>
                <a:cs typeface="Arial"/>
                <a:sym typeface="Arial"/>
              </a:rPr>
              <a:t>; </a:t>
            </a:r>
            <a:endParaRPr sz="2100" dirty="0">
              <a:solidFill>
                <a:schemeClr val="dk1"/>
              </a:solidFill>
              <a:latin typeface="Arial"/>
              <a:ea typeface="Arial"/>
              <a:cs typeface="Arial"/>
              <a:sym typeface="Arial"/>
            </a:endParaRPr>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dispersiyani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tahlil</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qilish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endParaRPr sz="2100" dirty="0">
              <a:solidFill>
                <a:schemeClr val="dk1"/>
              </a:solidFill>
              <a:latin typeface="Arial"/>
              <a:ea typeface="Arial"/>
              <a:cs typeface="Arial"/>
              <a:sym typeface="Arial"/>
            </a:endParaRPr>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boshqa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usullar</a:t>
            </a:r>
            <a:r>
              <a:rPr lang="en-US" sz="2100" dirty="0">
                <a:solidFill>
                  <a:schemeClr val="dk1"/>
                </a:solidFill>
                <a:latin typeface="Arial"/>
                <a:ea typeface="Arial"/>
                <a:cs typeface="Arial"/>
                <a:sym typeface="Arial"/>
              </a:rPr>
              <a:t>.</a:t>
            </a:r>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30"/>
          <p:cNvSpPr txBox="1"/>
          <p:nvPr/>
        </p:nvSpPr>
        <p:spPr>
          <a:xfrm>
            <a:off x="-1" y="19778"/>
            <a:ext cx="8443610" cy="954107"/>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dk1"/>
                </a:solidFill>
                <a:latin typeface="Arial"/>
                <a:ea typeface="Arial"/>
                <a:cs typeface="Arial"/>
                <a:sym typeface="Arial"/>
              </a:rPr>
              <a:t>Kompyuter simulyatsiyasini                                                        dasturiy qo'llab-quvvatlash</a:t>
            </a:r>
            <a:endParaRPr sz="2800" b="1">
              <a:solidFill>
                <a:schemeClr val="dk1"/>
              </a:solidFill>
              <a:latin typeface="Arial"/>
              <a:ea typeface="Arial"/>
              <a:cs typeface="Arial"/>
              <a:sym typeface="Arial"/>
            </a:endParaRPr>
          </a:p>
        </p:txBody>
      </p:sp>
      <p:sp>
        <p:nvSpPr>
          <p:cNvPr id="450" name="Google Shape;450;p30"/>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451" name="Google Shape;451;p30"/>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452" name="Google Shape;452;p30"/>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30</a:t>
            </a:r>
            <a:endParaRPr sz="3600" b="1">
              <a:solidFill>
                <a:schemeClr val="dk1"/>
              </a:solidFill>
              <a:latin typeface="Arial"/>
              <a:ea typeface="Arial"/>
              <a:cs typeface="Arial"/>
              <a:sym typeface="Arial"/>
            </a:endParaRPr>
          </a:p>
        </p:txBody>
      </p:sp>
      <p:sp>
        <p:nvSpPr>
          <p:cNvPr id="453" name="Google Shape;453;p30"/>
          <p:cNvSpPr txBox="1"/>
          <p:nvPr/>
        </p:nvSpPr>
        <p:spPr>
          <a:xfrm>
            <a:off x="968187" y="1083016"/>
            <a:ext cx="8202705" cy="475514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Muntazam</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operatsiyalarning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ko'p</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qismini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kompyuterga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o'tkazish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istagi</a:t>
            </a:r>
            <a:r>
              <a:rPr lang="en-US" sz="2100" dirty="0">
                <a:solidFill>
                  <a:schemeClr val="dk1"/>
                </a:solidFill>
                <a:latin typeface="Arial"/>
                <a:ea typeface="Arial"/>
                <a:cs typeface="Arial"/>
                <a:sym typeface="Arial"/>
              </a:rPr>
              <a:t> universal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turli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xil</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muammolarga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yo'naltirilgan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tillarining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paydo</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bo'lishiga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olib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keldi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masalan</a:t>
            </a:r>
            <a:r>
              <a:rPr lang="en-US" sz="2100" dirty="0">
                <a:solidFill>
                  <a:schemeClr val="dk1"/>
                </a:solidFill>
                <a:latin typeface="Arial"/>
                <a:ea typeface="Arial"/>
                <a:cs typeface="Arial"/>
                <a:sym typeface="Arial"/>
              </a:rPr>
              <a:t>, SIMSKRIPT2). </a:t>
            </a:r>
            <a:endParaRPr dirty="0"/>
          </a:p>
          <a:p>
            <a:pPr marL="0" marR="0" lvl="0" indent="0" algn="just" rtl="0">
              <a:spcBef>
                <a:spcPts val="600"/>
              </a:spcBef>
              <a:spcAft>
                <a:spcPts val="0"/>
              </a:spcAft>
              <a:buNone/>
            </a:pP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Murakkab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tizim</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har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doim</a:t>
            </a:r>
            <a:r>
              <a:rPr lang="en-US" sz="2100" dirty="0">
                <a:solidFill>
                  <a:schemeClr val="dk1"/>
                </a:solidFill>
                <a:latin typeface="Arial"/>
                <a:ea typeface="Arial"/>
                <a:cs typeface="Arial"/>
                <a:sym typeface="Arial"/>
              </a:rPr>
              <a:t> ham </a:t>
            </a:r>
            <a:r>
              <a:rPr lang="en-US" sz="2100" dirty="0" err="1">
                <a:solidFill>
                  <a:schemeClr val="dk1"/>
                </a:solidFill>
                <a:latin typeface="Arial"/>
                <a:ea typeface="Arial"/>
                <a:cs typeface="Arial"/>
                <a:sym typeface="Arial"/>
              </a:rPr>
              <a:t>bitta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tili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doirasida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bardosh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bera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olmaydi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Masalan</a:t>
            </a:r>
            <a:r>
              <a:rPr lang="en-US" sz="2100" dirty="0">
                <a:solidFill>
                  <a:schemeClr val="dk1"/>
                </a:solidFill>
                <a:latin typeface="Arial"/>
                <a:ea typeface="Arial"/>
                <a:cs typeface="Arial"/>
                <a:sym typeface="Arial"/>
              </a:rPr>
              <a:t>, </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alohida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elementlar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quyi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tizimlarni</a:t>
            </a:r>
            <a:r>
              <a:rPr lang="en-US" sz="2100" dirty="0">
                <a:solidFill>
                  <a:schemeClr val="dk1"/>
                </a:solidFill>
                <a:latin typeface="Arial"/>
                <a:ea typeface="Arial"/>
                <a:cs typeface="Arial"/>
                <a:sym typeface="Arial"/>
              </a:rPr>
              <a:t> - </a:t>
            </a:r>
            <a:r>
              <a:rPr lang="en-US" sz="2100" dirty="0" err="1">
                <a:solidFill>
                  <a:schemeClr val="dk1"/>
                </a:solidFill>
                <a:latin typeface="Arial"/>
                <a:ea typeface="Arial"/>
                <a:cs typeface="Arial"/>
                <a:sym typeface="Arial"/>
              </a:rPr>
              <a:t>differentsial</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tenglamalar</a:t>
            </a:r>
            <a:r>
              <a:rPr lang="en-US" sz="2100" dirty="0">
                <a:solidFill>
                  <a:schemeClr val="dk1"/>
                </a:solidFill>
                <a:latin typeface="Arial"/>
                <a:ea typeface="Arial"/>
                <a:cs typeface="Arial"/>
                <a:sym typeface="Arial"/>
              </a:rPr>
              <a:t>, </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boshqalari</a:t>
            </a:r>
            <a:r>
              <a:rPr lang="en-US" sz="2100" dirty="0">
                <a:solidFill>
                  <a:schemeClr val="dk1"/>
                </a:solidFill>
                <a:latin typeface="Arial"/>
                <a:ea typeface="Arial"/>
                <a:cs typeface="Arial"/>
                <a:sym typeface="Arial"/>
              </a:rPr>
              <a:t> — </a:t>
            </a:r>
            <a:r>
              <a:rPr lang="en-US" sz="2100" dirty="0" err="1">
                <a:solidFill>
                  <a:schemeClr val="dk1"/>
                </a:solidFill>
                <a:latin typeface="Arial"/>
                <a:ea typeface="Arial"/>
                <a:cs typeface="Arial"/>
                <a:sym typeface="Arial"/>
              </a:rPr>
              <a:t>cheklangan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avtomatlar</a:t>
            </a:r>
            <a:r>
              <a:rPr lang="en-US" sz="2100" dirty="0">
                <a:solidFill>
                  <a:schemeClr val="dk1"/>
                </a:solidFill>
                <a:latin typeface="Arial"/>
                <a:ea typeface="Arial"/>
                <a:cs typeface="Arial"/>
                <a:sym typeface="Arial"/>
              </a:rPr>
              <a:t>, </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yana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boshqalari</a:t>
            </a:r>
            <a:r>
              <a:rPr lang="en-US" sz="2100" dirty="0">
                <a:solidFill>
                  <a:schemeClr val="dk1"/>
                </a:solidFill>
                <a:latin typeface="Arial"/>
                <a:ea typeface="Arial"/>
                <a:cs typeface="Arial"/>
                <a:sym typeface="Arial"/>
              </a:rPr>
              <a:t> — </a:t>
            </a:r>
            <a:r>
              <a:rPr lang="en-US" sz="2100" dirty="0" err="1">
                <a:solidFill>
                  <a:schemeClr val="dk1"/>
                </a:solidFill>
                <a:latin typeface="Arial"/>
                <a:ea typeface="Arial"/>
                <a:cs typeface="Arial"/>
                <a:sym typeface="Arial"/>
              </a:rPr>
              <a:t>ommaviy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servis</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nazariyasi</a:t>
            </a:r>
            <a:r>
              <a:rPr lang="en-US" sz="2100" dirty="0">
                <a:solidFill>
                  <a:schemeClr val="dk1"/>
                </a:solidFill>
                <a:latin typeface="Arial"/>
                <a:ea typeface="Arial"/>
                <a:cs typeface="Arial"/>
                <a:sym typeface="Arial"/>
              </a:rPr>
              <a:t> </a:t>
            </a:r>
            <a:endParaRPr dirty="0"/>
          </a:p>
          <a:p>
            <a:pPr marL="0" marR="0" lvl="0" indent="0" algn="just" rtl="0">
              <a:spcBef>
                <a:spcPts val="600"/>
              </a:spcBef>
              <a:spcAft>
                <a:spcPts val="0"/>
              </a:spcAft>
              <a:buNone/>
            </a:pPr>
            <a:r>
              <a:rPr lang="en-US" sz="2100" dirty="0" err="1">
                <a:solidFill>
                  <a:schemeClr val="dk1"/>
                </a:solidFill>
                <a:latin typeface="Arial"/>
                <a:ea typeface="Arial"/>
                <a:cs typeface="Arial"/>
                <a:sym typeface="Arial"/>
              </a:rPr>
              <a:t>nuqtai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nazaridan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tavsiflash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mumkin</a:t>
            </a:r>
            <a:r>
              <a:rPr lang="en-US" sz="2100" dirty="0">
                <a:solidFill>
                  <a:schemeClr val="dk1"/>
                </a:solidFill>
                <a:latin typeface="Arial"/>
                <a:ea typeface="Arial"/>
                <a:cs typeface="Arial"/>
                <a:sym typeface="Arial"/>
              </a:rPr>
              <a:t>. </a:t>
            </a:r>
            <a:endParaRPr dirty="0"/>
          </a:p>
          <a:p>
            <a:pPr marL="0" marR="0" lvl="0" indent="0" algn="just" rtl="0">
              <a:spcBef>
                <a:spcPts val="600"/>
              </a:spcBef>
              <a:spcAft>
                <a:spcPts val="0"/>
              </a:spcAft>
              <a:buNone/>
            </a:pP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Bunday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holda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bitta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tilidan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foydalanish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murakkab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tizimlar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modellarining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aniqligini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yo'qotishiga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yoki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dasturlarning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murakkablashishiga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olib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keladi</a:t>
            </a:r>
            <a:r>
              <a:rPr lang="en-US" sz="2100" dirty="0">
                <a:solidFill>
                  <a:schemeClr val="dk1"/>
                </a:solidFill>
                <a:latin typeface="Arial"/>
                <a:ea typeface="Arial"/>
                <a:cs typeface="Arial"/>
                <a:sym typeface="Arial"/>
              </a:rPr>
              <a:t>.</a:t>
            </a:r>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31"/>
          <p:cNvSpPr txBox="1"/>
          <p:nvPr/>
        </p:nvSpPr>
        <p:spPr>
          <a:xfrm>
            <a:off x="-1" y="19778"/>
            <a:ext cx="8443610" cy="954107"/>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err="1">
                <a:solidFill>
                  <a:schemeClr val="dk1"/>
                </a:solidFill>
                <a:latin typeface="Arial"/>
                <a:ea typeface="Arial"/>
                <a:cs typeface="Arial"/>
                <a:sym typeface="Arial"/>
              </a:rPr>
              <a:t>Kompyuter</a:t>
            </a:r>
            <a:r>
              <a:rPr lang="en-US" sz="2800" b="1" dirty="0">
                <a:solidFill>
                  <a:schemeClr val="dk1"/>
                </a:solidFill>
                <a:latin typeface="Arial"/>
                <a:ea typeface="Arial"/>
                <a:cs typeface="Arial"/>
                <a:sym typeface="Arial"/>
              </a:rPr>
              <a:t> </a:t>
            </a:r>
            <a:r>
              <a:rPr lang="en-US" sz="2800" b="1" dirty="0" err="1">
                <a:solidFill>
                  <a:schemeClr val="dk1"/>
                </a:solidFill>
                <a:latin typeface="Arial"/>
                <a:ea typeface="Arial"/>
                <a:cs typeface="Arial"/>
                <a:sym typeface="Arial"/>
              </a:rPr>
              <a:t>modellashtirishni</a:t>
            </a:r>
            <a:r>
              <a:rPr lang="en-US" sz="2800" b="1" dirty="0">
                <a:solidFill>
                  <a:schemeClr val="dk1"/>
                </a:solidFill>
                <a:latin typeface="Arial"/>
                <a:ea typeface="Arial"/>
                <a:cs typeface="Arial"/>
                <a:sym typeface="Arial"/>
              </a:rPr>
              <a:t>                                                        </a:t>
            </a:r>
            <a:r>
              <a:rPr lang="en-US" sz="2800" b="1" dirty="0" err="1">
                <a:solidFill>
                  <a:schemeClr val="dk1"/>
                </a:solidFill>
                <a:latin typeface="Arial"/>
                <a:ea typeface="Arial"/>
                <a:cs typeface="Arial"/>
                <a:sym typeface="Arial"/>
              </a:rPr>
              <a:t>dasturiy</a:t>
            </a:r>
            <a:r>
              <a:rPr lang="en-US" sz="2800" b="1" dirty="0">
                <a:solidFill>
                  <a:schemeClr val="dk1"/>
                </a:solidFill>
                <a:latin typeface="Arial"/>
                <a:ea typeface="Arial"/>
                <a:cs typeface="Arial"/>
                <a:sym typeface="Arial"/>
              </a:rPr>
              <a:t> </a:t>
            </a:r>
            <a:r>
              <a:rPr lang="en-US" sz="2800" b="1" dirty="0" err="1">
                <a:solidFill>
                  <a:schemeClr val="dk1"/>
                </a:solidFill>
                <a:latin typeface="Arial"/>
                <a:ea typeface="Arial"/>
                <a:cs typeface="Arial"/>
                <a:sym typeface="Arial"/>
              </a:rPr>
              <a:t>qo'llab-quvvatlash</a:t>
            </a:r>
            <a:endParaRPr sz="2800" b="1" dirty="0">
              <a:solidFill>
                <a:schemeClr val="dk1"/>
              </a:solidFill>
              <a:latin typeface="Arial"/>
              <a:ea typeface="Arial"/>
              <a:cs typeface="Arial"/>
              <a:sym typeface="Arial"/>
            </a:endParaRPr>
          </a:p>
        </p:txBody>
      </p:sp>
      <p:sp>
        <p:nvSpPr>
          <p:cNvPr id="460" name="Google Shape;460;p31"/>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461" name="Google Shape;461;p31"/>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462" name="Google Shape;462;p31"/>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31</a:t>
            </a:r>
            <a:endParaRPr sz="3600" b="1">
              <a:solidFill>
                <a:schemeClr val="dk1"/>
              </a:solidFill>
              <a:latin typeface="Arial"/>
              <a:ea typeface="Arial"/>
              <a:cs typeface="Arial"/>
              <a:sym typeface="Arial"/>
            </a:endParaRPr>
          </a:p>
        </p:txBody>
      </p:sp>
      <p:sp>
        <p:nvSpPr>
          <p:cNvPr id="463" name="Google Shape;463;p31"/>
          <p:cNvSpPr txBox="1"/>
          <p:nvPr/>
        </p:nvSpPr>
        <p:spPr>
          <a:xfrm>
            <a:off x="932328" y="973885"/>
            <a:ext cx="8202705" cy="475514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Kompyuter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tez</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to'g'ri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tuzish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talablari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quyidagilarni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talab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qiladi</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dasturlashni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almashtirish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tayyor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elementlardan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dizayn</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muammolarga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qaratilgan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elementlar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bazasini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ishlab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chiqish</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elementlar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modellarini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avtonom</a:t>
            </a:r>
            <a:r>
              <a:rPr lang="en-US" sz="2100" dirty="0">
                <a:solidFill>
                  <a:schemeClr val="dk1"/>
                </a:solidFill>
                <a:latin typeface="Arial"/>
                <a:ea typeface="Arial"/>
                <a:cs typeface="Arial"/>
                <a:sym typeface="Arial"/>
              </a:rPr>
              <a:t> disk </a:t>
            </a:r>
            <a:r>
              <a:rPr lang="en-US" sz="2100" dirty="0" err="1">
                <a:solidFill>
                  <a:schemeClr val="dk1"/>
                </a:solidFill>
                <a:latin typeface="Arial"/>
                <a:ea typeface="Arial"/>
                <a:cs typeface="Arial"/>
                <a:sym typeface="Arial"/>
              </a:rPr>
              <a:t>raskadrovka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qilish</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elementlarni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algoritmida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avtomatik</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joylashuvi</a:t>
            </a:r>
            <a:r>
              <a:rPr lang="en-US" sz="2100" dirty="0">
                <a:solidFill>
                  <a:schemeClr val="dk1"/>
                </a:solidFill>
                <a:latin typeface="Arial"/>
                <a:ea typeface="Arial"/>
                <a:cs typeface="Arial"/>
                <a:sym typeface="Arial"/>
              </a:rPr>
              <a:t>.</a:t>
            </a:r>
            <a:endParaRPr dirty="0"/>
          </a:p>
          <a:p>
            <a:pPr marL="0" marR="0" lvl="0" indent="0" algn="just" rtl="0">
              <a:spcBef>
                <a:spcPts val="600"/>
              </a:spcBef>
              <a:spcAft>
                <a:spcPts val="0"/>
              </a:spcAft>
              <a:buNone/>
            </a:pP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Hisoblash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eksperimentlarni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tayyorlash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tajribalar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natijalarini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to'plash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saqlash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qayta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ishlash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jarayonlari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murakkab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tizimlar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modellari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uchun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ahamiyatsiz</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bo'lib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qoldi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Ma'lumotlarni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qayta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ishlash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dasturlarini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ishlab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chiqish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yoki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ulash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zarurati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paydo</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bo'ladi</a:t>
            </a:r>
            <a:r>
              <a:rPr lang="en-US" sz="2100" dirty="0">
                <a:solidFill>
                  <a:schemeClr val="dk1"/>
                </a:solidFill>
                <a:latin typeface="Arial"/>
                <a:ea typeface="Arial"/>
                <a:cs typeface="Arial"/>
                <a:sym typeface="Arial"/>
              </a:rPr>
              <a:t>.</a:t>
            </a:r>
            <a:endParaRPr dirty="0"/>
          </a:p>
          <a:p>
            <a:pPr marL="0" marR="0" lvl="0" indent="0" algn="just" rtl="0">
              <a:spcBef>
                <a:spcPts val="600"/>
              </a:spcBef>
              <a:spcAft>
                <a:spcPts val="0"/>
              </a:spcAft>
              <a:buNone/>
            </a:pP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Hozirgi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vaqtda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kompyuter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modellarini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yaratish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tahlil</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qilish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uchun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ishlatiladigan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barcha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dasturiy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ta'minot</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kompyuter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tizimlari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alohida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tizim</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sinfi</a:t>
            </a:r>
            <a:r>
              <a:rPr lang="en-US" sz="2100" dirty="0">
                <a:solidFill>
                  <a:schemeClr val="dk1"/>
                </a:solidFill>
                <a:latin typeface="Arial"/>
                <a:ea typeface="Arial"/>
                <a:cs typeface="Arial"/>
                <a:sym typeface="Arial"/>
              </a:rPr>
              <a:t> deb </a:t>
            </a:r>
            <a:r>
              <a:rPr lang="en-US" sz="2100" dirty="0" err="1">
                <a:solidFill>
                  <a:schemeClr val="dk1"/>
                </a:solidFill>
                <a:latin typeface="Arial"/>
                <a:ea typeface="Arial"/>
                <a:cs typeface="Arial"/>
                <a:sym typeface="Arial"/>
              </a:rPr>
              <a:t>nomlanadi</a:t>
            </a:r>
            <a:r>
              <a:rPr lang="en-US" sz="2100" dirty="0">
                <a:solidFill>
                  <a:schemeClr val="dk1"/>
                </a:solidFill>
                <a:latin typeface="Arial"/>
                <a:ea typeface="Arial"/>
                <a:cs typeface="Arial"/>
                <a:sym typeface="Arial"/>
              </a:rPr>
              <a:t>.</a:t>
            </a:r>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32"/>
          <p:cNvSpPr txBox="1"/>
          <p:nvPr/>
        </p:nvSpPr>
        <p:spPr>
          <a:xfrm>
            <a:off x="-1" y="19778"/>
            <a:ext cx="8443610" cy="954107"/>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dk1"/>
                </a:solidFill>
                <a:latin typeface="Arial"/>
                <a:ea typeface="Arial"/>
                <a:cs typeface="Arial"/>
                <a:sym typeface="Arial"/>
              </a:rPr>
              <a:t>Kompyuter modellashtirishni                                                        uslubiy qo'llab-quvvatlash</a:t>
            </a:r>
            <a:endParaRPr sz="2800" b="1">
              <a:solidFill>
                <a:schemeClr val="dk1"/>
              </a:solidFill>
              <a:latin typeface="Arial"/>
              <a:ea typeface="Arial"/>
              <a:cs typeface="Arial"/>
              <a:sym typeface="Arial"/>
            </a:endParaRPr>
          </a:p>
        </p:txBody>
      </p:sp>
      <p:sp>
        <p:nvSpPr>
          <p:cNvPr id="470" name="Google Shape;470;p32"/>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471" name="Google Shape;471;p32"/>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472" name="Google Shape;472;p32"/>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32</a:t>
            </a:r>
            <a:endParaRPr sz="3600" b="1">
              <a:solidFill>
                <a:schemeClr val="dk1"/>
              </a:solidFill>
              <a:latin typeface="Arial"/>
              <a:ea typeface="Arial"/>
              <a:cs typeface="Arial"/>
              <a:sym typeface="Arial"/>
            </a:endParaRPr>
          </a:p>
        </p:txBody>
      </p:sp>
      <p:sp>
        <p:nvSpPr>
          <p:cNvPr id="473" name="Google Shape;473;p32"/>
          <p:cNvSpPr txBox="1"/>
          <p:nvPr/>
        </p:nvSpPr>
        <p:spPr>
          <a:xfrm>
            <a:off x="932328" y="1287650"/>
            <a:ext cx="8202705" cy="39549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Kompyuter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texnologiyasining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uslubiy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tarkibiy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qismi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tizimlarning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algoritmik</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tavsiflarini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yaratish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usullari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to'plamini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ishlab</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chiqish</a:t>
            </a:r>
            <a:r>
              <a:rPr lang="en-US" sz="2100" dirty="0">
                <a:solidFill>
                  <a:schemeClr val="dk1"/>
                </a:solidFill>
                <a:latin typeface="Arial"/>
                <a:ea typeface="Arial"/>
                <a:cs typeface="Arial"/>
                <a:sym typeface="Arial"/>
              </a:rPr>
              <a:t>, </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olingan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tavsiflarni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kompyuter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modellarining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tizim</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to'plamiga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maqsadli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ravishda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o'zgartirish</a:t>
            </a:r>
            <a:r>
              <a:rPr lang="en-US" sz="2100" dirty="0">
                <a:solidFill>
                  <a:schemeClr val="dk1"/>
                </a:solidFill>
                <a:latin typeface="Arial"/>
                <a:ea typeface="Arial"/>
                <a:cs typeface="Arial"/>
                <a:sym typeface="Arial"/>
              </a:rPr>
              <a:t>, </a:t>
            </a:r>
            <a:endParaRPr dirty="0"/>
          </a:p>
          <a:p>
            <a:pPr marL="342900" marR="0" lvl="0" indent="-342900" algn="just" rtl="0">
              <a:spcBef>
                <a:spcPts val="600"/>
              </a:spcBef>
              <a:spcAft>
                <a:spcPts val="0"/>
              </a:spcAft>
              <a:buClr>
                <a:schemeClr val="dk1"/>
              </a:buClr>
              <a:buSzPts val="2100"/>
              <a:buFont typeface="Arial"/>
              <a:buChar char="•"/>
            </a:pPr>
            <a:r>
              <a:rPr lang="en-US" sz="2100" dirty="0" err="1">
                <a:solidFill>
                  <a:schemeClr val="dk1"/>
                </a:solidFill>
                <a:latin typeface="Arial"/>
                <a:ea typeface="Arial"/>
                <a:cs typeface="Arial"/>
                <a:sym typeface="Arial"/>
              </a:rPr>
              <a:t>ushbu</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to'plam</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uchun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amaliy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maqsadlariga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erishishga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qaratilgan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hisoblash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tajribalari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uchun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rejalar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stsenariylarni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tuzish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bilan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bog'liq</a:t>
            </a:r>
            <a:r>
              <a:rPr lang="en-US" sz="2100" dirty="0">
                <a:solidFill>
                  <a:schemeClr val="dk1"/>
                </a:solidFill>
                <a:latin typeface="Arial"/>
                <a:ea typeface="Arial"/>
                <a:cs typeface="Arial"/>
                <a:sym typeface="Arial"/>
              </a:rPr>
              <a:t>.</a:t>
            </a:r>
            <a:endParaRPr dirty="0"/>
          </a:p>
          <a:p>
            <a:pPr marL="0" marR="0" lvl="0" indent="0" algn="just" rtl="0">
              <a:spcBef>
                <a:spcPts val="600"/>
              </a:spcBef>
              <a:spcAft>
                <a:spcPts val="0"/>
              </a:spcAft>
              <a:buNone/>
            </a:pP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Kompyuter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texnologiyasining</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amaliy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vazifalari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samarali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dasturiy</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ta'minot</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modellashtirish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vositalarini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tizimlar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yoki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dasturlar</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majmualarini</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qurish</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va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ulardan</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foydalanishga</a:t>
            </a:r>
            <a:r>
              <a:rPr lang="en-US" sz="2100" dirty="0">
                <a:solidFill>
                  <a:schemeClr val="dk1"/>
                </a:solidFill>
                <a:latin typeface="Arial"/>
                <a:ea typeface="Arial"/>
                <a:cs typeface="Arial"/>
                <a:sym typeface="Arial"/>
              </a:rPr>
              <a:t> </a:t>
            </a:r>
            <a:r>
              <a:rPr lang="en-US" sz="2100" dirty="0" err="1">
                <a:solidFill>
                  <a:schemeClr val="dk1"/>
                </a:solidFill>
                <a:latin typeface="Arial"/>
                <a:ea typeface="Arial"/>
                <a:cs typeface="Arial"/>
                <a:sym typeface="Arial"/>
              </a:rPr>
              <a:t>bog'liq</a:t>
            </a:r>
            <a:r>
              <a:rPr lang="en-US" sz="2100" dirty="0">
                <a:solidFill>
                  <a:schemeClr val="dk1"/>
                </a:solidFill>
                <a:latin typeface="Arial"/>
                <a:ea typeface="Arial"/>
                <a:cs typeface="Arial"/>
                <a:sym typeface="Arial"/>
              </a:rPr>
              <a:t>.</a:t>
            </a:r>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sp>
        <p:nvSpPr>
          <p:cNvPr id="479" name="Google Shape;479;p33"/>
          <p:cNvSpPr txBox="1"/>
          <p:nvPr/>
        </p:nvSpPr>
        <p:spPr>
          <a:xfrm>
            <a:off x="-2" y="19778"/>
            <a:ext cx="8641977" cy="923330"/>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r" rtl="0">
              <a:spcBef>
                <a:spcPts val="0"/>
              </a:spcBef>
              <a:spcAft>
                <a:spcPts val="0"/>
              </a:spcAft>
              <a:buNone/>
            </a:pPr>
            <a:endParaRPr sz="1200" b="1" dirty="0">
              <a:solidFill>
                <a:schemeClr val="dk1"/>
              </a:solidFill>
              <a:latin typeface="Arial"/>
              <a:ea typeface="Arial"/>
              <a:cs typeface="Arial"/>
              <a:sym typeface="Arial"/>
            </a:endParaRPr>
          </a:p>
          <a:p>
            <a:pPr marL="0" marR="0" lvl="0" indent="0" algn="r" rtl="0">
              <a:spcBef>
                <a:spcPts val="0"/>
              </a:spcBef>
              <a:spcAft>
                <a:spcPts val="0"/>
              </a:spcAft>
              <a:buNone/>
            </a:pPr>
            <a:r>
              <a:rPr lang="en-US" sz="2800" b="1" dirty="0" err="1">
                <a:solidFill>
                  <a:schemeClr val="dk1"/>
                </a:solidFill>
                <a:latin typeface="Arial"/>
                <a:ea typeface="Arial"/>
                <a:cs typeface="Arial"/>
                <a:sym typeface="Arial"/>
              </a:rPr>
              <a:t>Kompyuter</a:t>
            </a:r>
            <a:r>
              <a:rPr lang="en-US" sz="2800" b="1" dirty="0">
                <a:solidFill>
                  <a:schemeClr val="dk1"/>
                </a:solidFill>
                <a:latin typeface="Arial"/>
                <a:ea typeface="Arial"/>
                <a:cs typeface="Arial"/>
                <a:sym typeface="Arial"/>
              </a:rPr>
              <a:t> </a:t>
            </a:r>
            <a:r>
              <a:rPr lang="en-US" sz="2800" b="1" dirty="0" err="1">
                <a:solidFill>
                  <a:schemeClr val="dk1"/>
                </a:solidFill>
                <a:latin typeface="Arial"/>
                <a:ea typeface="Arial"/>
                <a:cs typeface="Arial"/>
                <a:sym typeface="Arial"/>
              </a:rPr>
              <a:t>modellashtirishning</a:t>
            </a:r>
            <a:r>
              <a:rPr lang="en-US" sz="2800" b="1" dirty="0">
                <a:solidFill>
                  <a:schemeClr val="dk1"/>
                </a:solidFill>
                <a:latin typeface="Arial"/>
                <a:ea typeface="Arial"/>
                <a:cs typeface="Arial"/>
                <a:sym typeface="Arial"/>
              </a:rPr>
              <a:t> </a:t>
            </a:r>
            <a:r>
              <a:rPr lang="en-US" sz="2800" b="1" dirty="0" err="1">
                <a:solidFill>
                  <a:schemeClr val="dk1"/>
                </a:solidFill>
                <a:latin typeface="Arial"/>
                <a:ea typeface="Arial"/>
                <a:cs typeface="Arial"/>
                <a:sym typeface="Arial"/>
              </a:rPr>
              <a:t>afzalliklari</a:t>
            </a:r>
            <a:endParaRPr sz="2800" b="1" dirty="0">
              <a:solidFill>
                <a:schemeClr val="dk1"/>
              </a:solidFill>
              <a:latin typeface="Arial"/>
              <a:ea typeface="Arial"/>
              <a:cs typeface="Arial"/>
              <a:sym typeface="Arial"/>
            </a:endParaRPr>
          </a:p>
          <a:p>
            <a:pPr marL="0" marR="0" lvl="0" indent="0" algn="r" rtl="0">
              <a:spcBef>
                <a:spcPts val="0"/>
              </a:spcBef>
              <a:spcAft>
                <a:spcPts val="0"/>
              </a:spcAft>
              <a:buNone/>
            </a:pPr>
            <a:r>
              <a:rPr lang="en-US" sz="1400" b="1" dirty="0">
                <a:solidFill>
                  <a:schemeClr val="dk1"/>
                </a:solidFill>
                <a:latin typeface="Arial"/>
                <a:ea typeface="Arial"/>
                <a:cs typeface="Arial"/>
                <a:sym typeface="Arial"/>
              </a:rPr>
              <a:t> </a:t>
            </a:r>
            <a:endParaRPr sz="1400" b="1" dirty="0">
              <a:solidFill>
                <a:schemeClr val="dk1"/>
              </a:solidFill>
              <a:latin typeface="Arial"/>
              <a:ea typeface="Arial"/>
              <a:cs typeface="Arial"/>
              <a:sym typeface="Arial"/>
            </a:endParaRPr>
          </a:p>
        </p:txBody>
      </p:sp>
      <p:sp>
        <p:nvSpPr>
          <p:cNvPr id="480" name="Google Shape;480;p33"/>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481" name="Google Shape;481;p33"/>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482" name="Google Shape;482;p33"/>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33</a:t>
            </a:r>
            <a:endParaRPr sz="3600" b="1">
              <a:solidFill>
                <a:schemeClr val="dk1"/>
              </a:solidFill>
              <a:latin typeface="Arial"/>
              <a:ea typeface="Arial"/>
              <a:cs typeface="Arial"/>
              <a:sym typeface="Arial"/>
            </a:endParaRPr>
          </a:p>
        </p:txBody>
      </p:sp>
      <p:sp>
        <p:nvSpPr>
          <p:cNvPr id="483" name="Google Shape;483;p33"/>
          <p:cNvSpPr txBox="1"/>
          <p:nvPr/>
        </p:nvSpPr>
        <p:spPr>
          <a:xfrm>
            <a:off x="932328" y="1287650"/>
            <a:ext cx="8202705" cy="364715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Kompyuter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modellashtirish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quyidagilarga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imkon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beradi</a:t>
            </a:r>
            <a:r>
              <a:rPr lang="en-US" sz="2400" dirty="0">
                <a:solidFill>
                  <a:schemeClr val="dk1"/>
                </a:solidFill>
                <a:latin typeface="Arial"/>
                <a:ea typeface="Arial"/>
                <a:cs typeface="Arial"/>
                <a:sym typeface="Arial"/>
              </a:rPr>
              <a:t>:</a:t>
            </a:r>
            <a:endParaRPr dirty="0"/>
          </a:p>
          <a:p>
            <a:pPr marL="457200" marR="0" lvl="0" indent="-457200" algn="just" rtl="0">
              <a:spcBef>
                <a:spcPts val="600"/>
              </a:spcBef>
              <a:spcAft>
                <a:spcPts val="0"/>
              </a:spcAft>
              <a:buClr>
                <a:schemeClr val="dk1"/>
              </a:buClr>
              <a:buSzPts val="2400"/>
              <a:buFont typeface="Arial"/>
              <a:buAutoNum type="arabicPeriod"/>
            </a:pPr>
            <a:r>
              <a:rPr lang="en-US" sz="2400" dirty="0" err="1">
                <a:solidFill>
                  <a:schemeClr val="dk1"/>
                </a:solidFill>
                <a:latin typeface="Arial"/>
                <a:ea typeface="Arial"/>
                <a:cs typeface="Arial"/>
                <a:sym typeface="Arial"/>
              </a:rPr>
              <a:t>qayta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foydalanish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mumkin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bo'lgan</a:t>
            </a:r>
            <a:r>
              <a:rPr lang="en-US" sz="2400" dirty="0">
                <a:solidFill>
                  <a:schemeClr val="dk1"/>
                </a:solidFill>
                <a:latin typeface="Arial"/>
                <a:ea typeface="Arial"/>
                <a:cs typeface="Arial"/>
                <a:sym typeface="Arial"/>
              </a:rPr>
              <a:t> model </a:t>
            </a:r>
            <a:r>
              <a:rPr lang="en-US" sz="2400" dirty="0" err="1">
                <a:solidFill>
                  <a:schemeClr val="dk1"/>
                </a:solidFill>
                <a:latin typeface="Arial"/>
                <a:ea typeface="Arial"/>
                <a:cs typeface="Arial"/>
                <a:sym typeface="Arial"/>
              </a:rPr>
              <a:t>sinovlarini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o'tkazish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safar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dastlabki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holatiga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qaytarish</a:t>
            </a:r>
            <a:r>
              <a:rPr lang="en-US" sz="2400" dirty="0">
                <a:solidFill>
                  <a:schemeClr val="dk1"/>
                </a:solidFill>
                <a:latin typeface="Arial"/>
                <a:ea typeface="Arial"/>
                <a:cs typeface="Arial"/>
                <a:sym typeface="Arial"/>
              </a:rPr>
              <a:t>;</a:t>
            </a:r>
            <a:endParaRPr dirty="0"/>
          </a:p>
          <a:p>
            <a:pPr marL="457200" marR="0" lvl="0" indent="-457200" algn="just" rtl="0">
              <a:spcBef>
                <a:spcPts val="600"/>
              </a:spcBef>
              <a:spcAft>
                <a:spcPts val="0"/>
              </a:spcAft>
              <a:buClr>
                <a:schemeClr val="dk1"/>
              </a:buClr>
              <a:buSzPts val="2400"/>
              <a:buFont typeface="Arial"/>
              <a:buAutoNum type="arabicPeriod"/>
            </a:pPr>
            <a:r>
              <a:rPr lang="en-US" sz="2400" dirty="0" err="1">
                <a:solidFill>
                  <a:schemeClr val="dk1"/>
                </a:solidFill>
                <a:latin typeface="Arial"/>
                <a:ea typeface="Arial"/>
                <a:cs typeface="Arial"/>
                <a:sym typeface="Arial"/>
              </a:rPr>
              <a:t>tadqiqot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ob'ektlari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doirasini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kengaytirish</a:t>
            </a:r>
            <a:r>
              <a:rPr lang="en-US" sz="2400" dirty="0">
                <a:solidFill>
                  <a:schemeClr val="dk1"/>
                </a:solidFill>
                <a:latin typeface="Arial"/>
                <a:ea typeface="Arial"/>
                <a:cs typeface="Arial"/>
                <a:sym typeface="Arial"/>
              </a:rPr>
              <a:t> –                                        </a:t>
            </a:r>
            <a:r>
              <a:rPr lang="en-US" sz="2400" dirty="0" err="1">
                <a:solidFill>
                  <a:schemeClr val="dk1"/>
                </a:solidFill>
                <a:latin typeface="Arial"/>
                <a:ea typeface="Arial"/>
                <a:cs typeface="Arial"/>
                <a:sym typeface="Arial"/>
              </a:rPr>
              <a:t>takrorlanmaydigan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hodisalarni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o'tmish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kelajak</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hodisalarini</a:t>
            </a:r>
            <a:r>
              <a:rPr lang="en-US" sz="2400" dirty="0">
                <a:solidFill>
                  <a:schemeClr val="dk1"/>
                </a:solidFill>
                <a:latin typeface="Arial"/>
                <a:ea typeface="Arial"/>
                <a:cs typeface="Arial"/>
                <a:sym typeface="Arial"/>
              </a:rPr>
              <a:t> real </a:t>
            </a:r>
            <a:r>
              <a:rPr lang="en-US" sz="2400" dirty="0" err="1">
                <a:solidFill>
                  <a:schemeClr val="dk1"/>
                </a:solidFill>
                <a:latin typeface="Arial"/>
                <a:ea typeface="Arial"/>
                <a:cs typeface="Arial"/>
                <a:sym typeface="Arial"/>
              </a:rPr>
              <a:t>sharoitda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takrorlanmaydigan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ob'ektlarni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o'rganish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mumkin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bo'ladi</a:t>
            </a:r>
            <a:r>
              <a:rPr lang="en-US" sz="2400" dirty="0">
                <a:solidFill>
                  <a:schemeClr val="dk1"/>
                </a:solidFill>
                <a:latin typeface="Arial"/>
                <a:ea typeface="Arial"/>
                <a:cs typeface="Arial"/>
                <a:sym typeface="Arial"/>
              </a:rPr>
              <a:t>;</a:t>
            </a:r>
            <a:endParaRPr dirty="0"/>
          </a:p>
          <a:p>
            <a:pPr marL="457200" marR="0" lvl="0" indent="-457200" algn="just" rtl="0">
              <a:spcBef>
                <a:spcPts val="600"/>
              </a:spcBef>
              <a:spcAft>
                <a:spcPts val="0"/>
              </a:spcAft>
              <a:buClr>
                <a:schemeClr val="dk1"/>
              </a:buClr>
              <a:buSzPts val="2400"/>
              <a:buFont typeface="Arial"/>
              <a:buAutoNum type="arabicPeriod"/>
            </a:pPr>
            <a:r>
              <a:rPr lang="en-US" sz="2400" dirty="0" err="1">
                <a:solidFill>
                  <a:schemeClr val="dk1"/>
                </a:solidFill>
                <a:latin typeface="Arial"/>
                <a:ea typeface="Arial"/>
                <a:cs typeface="Arial"/>
                <a:sym typeface="Arial"/>
              </a:rPr>
              <a:t>har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qanday</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tabiatdagi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ob'ektlarni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shu</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jumladan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mavhum</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narsalarni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tasavvur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qilishga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imkon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beradi</a:t>
            </a:r>
            <a:r>
              <a:rPr lang="en-US" sz="2400" dirty="0">
                <a:solidFill>
                  <a:schemeClr val="dk1"/>
                </a:solidFill>
                <a:latin typeface="Arial"/>
                <a:ea typeface="Arial"/>
                <a:cs typeface="Arial"/>
                <a:sym typeface="Arial"/>
              </a:rPr>
              <a:t>.</a:t>
            </a:r>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p35"/>
          <p:cNvSpPr txBox="1"/>
          <p:nvPr/>
        </p:nvSpPr>
        <p:spPr>
          <a:xfrm>
            <a:off x="-2" y="19778"/>
            <a:ext cx="8641977" cy="984885"/>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r" rtl="0">
              <a:spcBef>
                <a:spcPts val="0"/>
              </a:spcBef>
              <a:spcAft>
                <a:spcPts val="0"/>
              </a:spcAft>
              <a:buNone/>
            </a:pPr>
            <a:endParaRPr sz="1200" b="1" dirty="0">
              <a:solidFill>
                <a:schemeClr val="dk1"/>
              </a:solidFill>
              <a:latin typeface="Arial"/>
              <a:ea typeface="Arial"/>
              <a:cs typeface="Arial"/>
              <a:sym typeface="Arial"/>
            </a:endParaRPr>
          </a:p>
          <a:p>
            <a:pPr marL="0" marR="0" lvl="0" indent="0" algn="r" rtl="0">
              <a:spcBef>
                <a:spcPts val="0"/>
              </a:spcBef>
              <a:spcAft>
                <a:spcPts val="0"/>
              </a:spcAft>
              <a:buNone/>
            </a:pPr>
            <a:r>
              <a:rPr lang="en-US" sz="3200" b="1" dirty="0">
                <a:solidFill>
                  <a:schemeClr val="dk1"/>
                </a:solidFill>
                <a:latin typeface="Arial"/>
                <a:ea typeface="Arial"/>
                <a:cs typeface="Arial"/>
                <a:sym typeface="Arial"/>
              </a:rPr>
              <a:t>KM MUAMMOLARI </a:t>
            </a:r>
            <a:endParaRPr dirty="0"/>
          </a:p>
          <a:p>
            <a:pPr marL="0" marR="0" lvl="0" indent="0" algn="r" rtl="0">
              <a:spcBef>
                <a:spcPts val="0"/>
              </a:spcBef>
              <a:spcAft>
                <a:spcPts val="0"/>
              </a:spcAft>
              <a:buNone/>
            </a:pPr>
            <a:endParaRPr sz="1400" b="1" dirty="0">
              <a:solidFill>
                <a:schemeClr val="dk1"/>
              </a:solidFill>
              <a:latin typeface="Arial"/>
              <a:ea typeface="Arial"/>
              <a:cs typeface="Arial"/>
              <a:sym typeface="Arial"/>
            </a:endParaRPr>
          </a:p>
        </p:txBody>
      </p:sp>
      <p:sp>
        <p:nvSpPr>
          <p:cNvPr id="500" name="Google Shape;500;p35"/>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501" name="Google Shape;501;p35"/>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502" name="Google Shape;502;p35"/>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35</a:t>
            </a:r>
            <a:endParaRPr sz="3600" b="1">
              <a:solidFill>
                <a:schemeClr val="dk1"/>
              </a:solidFill>
              <a:latin typeface="Arial"/>
              <a:ea typeface="Arial"/>
              <a:cs typeface="Arial"/>
              <a:sym typeface="Arial"/>
            </a:endParaRPr>
          </a:p>
        </p:txBody>
      </p:sp>
      <p:sp>
        <p:nvSpPr>
          <p:cNvPr id="503" name="Google Shape;503;p35"/>
          <p:cNvSpPr txBox="1"/>
          <p:nvPr/>
        </p:nvSpPr>
        <p:spPr>
          <a:xfrm>
            <a:off x="914399" y="940363"/>
            <a:ext cx="8202705"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err="1">
                <a:solidFill>
                  <a:schemeClr val="dk1"/>
                </a:solidFill>
                <a:latin typeface="Arial"/>
                <a:ea typeface="Arial"/>
                <a:cs typeface="Arial"/>
                <a:sym typeface="Arial"/>
              </a:rPr>
              <a:t>Kompyuter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modelida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hisoblash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eksperimentni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o'tkazish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jarayoni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bir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qator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muhim</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qiyinchiliklar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bilan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bog'liq</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Ularning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asosiylari</a:t>
            </a:r>
            <a:r>
              <a:rPr lang="en-US" sz="2400" dirty="0">
                <a:solidFill>
                  <a:schemeClr val="dk1"/>
                </a:solidFill>
                <a:latin typeface="Arial"/>
                <a:ea typeface="Arial"/>
                <a:cs typeface="Arial"/>
                <a:sym typeface="Arial"/>
              </a:rPr>
              <a:t>:</a:t>
            </a:r>
            <a:endParaRPr dirty="0"/>
          </a:p>
          <a:p>
            <a:pPr marL="457200" marR="0" lvl="0" indent="-457200" algn="just" rtl="0">
              <a:spcBef>
                <a:spcPts val="0"/>
              </a:spcBef>
              <a:spcAft>
                <a:spcPts val="0"/>
              </a:spcAft>
              <a:buClr>
                <a:schemeClr val="dk1"/>
              </a:buClr>
              <a:buSzPts val="2400"/>
              <a:buFont typeface="Malgun Gothic"/>
              <a:buAutoNum type="arabicPeriod"/>
            </a:pPr>
            <a:r>
              <a:rPr lang="en-US" sz="2400" dirty="0" err="1">
                <a:solidFill>
                  <a:schemeClr val="dk1"/>
                </a:solidFill>
                <a:latin typeface="Arial"/>
                <a:ea typeface="Arial"/>
                <a:cs typeface="Arial"/>
                <a:sym typeface="Arial"/>
              </a:rPr>
              <a:t>eksperimentning</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batafsil</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rejasini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tuzishda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qiyinchiliklar</a:t>
            </a:r>
            <a:r>
              <a:rPr lang="en-US" sz="2400" dirty="0">
                <a:solidFill>
                  <a:schemeClr val="dk1"/>
                </a:solidFill>
                <a:latin typeface="Arial"/>
                <a:ea typeface="Arial"/>
                <a:cs typeface="Arial"/>
                <a:sym typeface="Arial"/>
              </a:rPr>
              <a:t>;</a:t>
            </a:r>
            <a:endParaRPr dirty="0"/>
          </a:p>
          <a:p>
            <a:pPr marL="457200" marR="0" lvl="0" indent="-457200" algn="just" rtl="0">
              <a:spcBef>
                <a:spcPts val="0"/>
              </a:spcBef>
              <a:spcAft>
                <a:spcPts val="0"/>
              </a:spcAft>
              <a:buClr>
                <a:schemeClr val="dk1"/>
              </a:buClr>
              <a:buSzPts val="2400"/>
              <a:buFont typeface="Malgun Gothic"/>
              <a:buAutoNum type="arabicPeriod"/>
            </a:pPr>
            <a:r>
              <a:rPr lang="en-US" sz="2400" dirty="0" err="1">
                <a:solidFill>
                  <a:schemeClr val="dk1"/>
                </a:solidFill>
                <a:latin typeface="Arial"/>
                <a:ea typeface="Arial"/>
                <a:cs typeface="Arial"/>
                <a:sym typeface="Arial"/>
              </a:rPr>
              <a:t>kompyuter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modeli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tegishli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qiymatlarga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bo'lgan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juda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ko'p</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turli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xil</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parametrlarni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o'z</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ichiga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olishi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kerakligi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sababli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parametrlash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juda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qiyin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bo'lishi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mumkin</a:t>
            </a:r>
            <a:r>
              <a:rPr lang="en-US" sz="2400" dirty="0">
                <a:solidFill>
                  <a:schemeClr val="dk1"/>
                </a:solidFill>
                <a:latin typeface="Arial"/>
                <a:ea typeface="Arial"/>
                <a:cs typeface="Arial"/>
                <a:sym typeface="Arial"/>
              </a:rPr>
              <a:t>;</a:t>
            </a:r>
            <a:endParaRPr dirty="0"/>
          </a:p>
          <a:p>
            <a:pPr marL="457200" marR="0" lvl="0" indent="-457200" algn="just" rtl="0">
              <a:spcBef>
                <a:spcPts val="0"/>
              </a:spcBef>
              <a:spcAft>
                <a:spcPts val="0"/>
              </a:spcAft>
              <a:buClr>
                <a:schemeClr val="dk1"/>
              </a:buClr>
              <a:buSzPts val="2400"/>
              <a:buFont typeface="Malgun Gothic"/>
              <a:buAutoNum type="arabicPeriod"/>
            </a:pPr>
            <a:r>
              <a:rPr lang="en-US" sz="2400" dirty="0">
                <a:solidFill>
                  <a:schemeClr val="dk1"/>
                </a:solidFill>
                <a:latin typeface="Arial"/>
                <a:ea typeface="Arial"/>
                <a:cs typeface="Arial"/>
                <a:sym typeface="Arial"/>
              </a:rPr>
              <a:t>real </a:t>
            </a:r>
            <a:r>
              <a:rPr lang="en-US" sz="2400" dirty="0" err="1">
                <a:solidFill>
                  <a:schemeClr val="dk1"/>
                </a:solidFill>
                <a:latin typeface="Arial"/>
                <a:ea typeface="Arial"/>
                <a:cs typeface="Arial"/>
                <a:sym typeface="Arial"/>
              </a:rPr>
              <a:t>vaqtda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hisoblash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eksperimentni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o'tkazish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katta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hisoblash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resurslarini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talab</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qiladi</a:t>
            </a:r>
            <a:r>
              <a:rPr lang="en-US" sz="2400" dirty="0">
                <a:solidFill>
                  <a:schemeClr val="dk1"/>
                </a:solidFill>
                <a:latin typeface="Arial"/>
                <a:ea typeface="Arial"/>
                <a:cs typeface="Arial"/>
                <a:sym typeface="Arial"/>
              </a:rPr>
              <a:t>;</a:t>
            </a:r>
            <a:endParaRPr dirty="0"/>
          </a:p>
          <a:p>
            <a:pPr marL="457200" marR="0" lvl="0" indent="-457200" algn="just" rtl="0">
              <a:spcBef>
                <a:spcPts val="0"/>
              </a:spcBef>
              <a:spcAft>
                <a:spcPts val="0"/>
              </a:spcAft>
              <a:buClr>
                <a:schemeClr val="dk1"/>
              </a:buClr>
              <a:buSzPts val="2400"/>
              <a:buFont typeface="Malgun Gothic"/>
              <a:buAutoNum type="arabicPeriod"/>
            </a:pPr>
            <a:r>
              <a:rPr lang="en-US" sz="2400" dirty="0" err="1">
                <a:solidFill>
                  <a:schemeClr val="dk1"/>
                </a:solidFill>
                <a:latin typeface="Arial"/>
                <a:ea typeface="Arial"/>
                <a:cs typeface="Arial"/>
                <a:sym typeface="Arial"/>
              </a:rPr>
              <a:t>tajriba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natijalarini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matematik</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qayta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ishlash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zarurati</a:t>
            </a:r>
            <a:r>
              <a:rPr lang="en-US" sz="2400" dirty="0">
                <a:solidFill>
                  <a:schemeClr val="dk1"/>
                </a:solidFill>
                <a:latin typeface="Arial"/>
                <a:ea typeface="Arial"/>
                <a:cs typeface="Arial"/>
                <a:sym typeface="Arial"/>
              </a:rPr>
              <a:t>;</a:t>
            </a:r>
            <a:endParaRPr dirty="0"/>
          </a:p>
          <a:p>
            <a:pPr marL="457200" marR="0" lvl="0" indent="-457200" algn="just" rtl="0">
              <a:spcBef>
                <a:spcPts val="0"/>
              </a:spcBef>
              <a:spcAft>
                <a:spcPts val="0"/>
              </a:spcAft>
              <a:buClr>
                <a:schemeClr val="dk1"/>
              </a:buClr>
              <a:buSzPts val="2400"/>
              <a:buFont typeface="Malgun Gothic"/>
              <a:buAutoNum type="arabicPeriod"/>
            </a:pPr>
            <a:r>
              <a:rPr lang="en-US" sz="2400" dirty="0" err="1">
                <a:solidFill>
                  <a:schemeClr val="dk1"/>
                </a:solidFill>
                <a:latin typeface="Arial"/>
                <a:ea typeface="Arial"/>
                <a:cs typeface="Arial"/>
                <a:sym typeface="Arial"/>
              </a:rPr>
              <a:t>tajriba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natijalarini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tezkor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vizualizatsiya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qilish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zarurati</a:t>
            </a:r>
            <a:r>
              <a:rPr lang="en-US" sz="2400" dirty="0">
                <a:solidFill>
                  <a:schemeClr val="dk1"/>
                </a:solidFill>
                <a:latin typeface="Arial"/>
                <a:ea typeface="Arial"/>
                <a:cs typeface="Arial"/>
                <a:sym typeface="Arial"/>
              </a:rPr>
              <a:t>;</a:t>
            </a:r>
            <a:endParaRPr dirty="0"/>
          </a:p>
          <a:p>
            <a:pPr marL="457200" marR="0" lvl="0" indent="-457200" algn="just" rtl="0">
              <a:spcBef>
                <a:spcPts val="0"/>
              </a:spcBef>
              <a:spcAft>
                <a:spcPts val="0"/>
              </a:spcAft>
              <a:buClr>
                <a:schemeClr val="dk1"/>
              </a:buClr>
              <a:buSzPts val="2400"/>
              <a:buFont typeface="Malgun Gothic"/>
              <a:buAutoNum type="arabicPeriod"/>
            </a:pPr>
            <a:r>
              <a:rPr lang="en-US" sz="2400" dirty="0" err="1">
                <a:solidFill>
                  <a:schemeClr val="dk1"/>
                </a:solidFill>
                <a:latin typeface="Arial"/>
                <a:ea typeface="Arial"/>
                <a:cs typeface="Arial"/>
                <a:sym typeface="Arial"/>
              </a:rPr>
              <a:t>tajriba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natijalarini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hujjatlashtirish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qayd</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etish</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zarurati</a:t>
            </a:r>
            <a:r>
              <a:rPr lang="en-US" sz="2400" dirty="0">
                <a:solidFill>
                  <a:schemeClr val="dk1"/>
                </a:solidFill>
                <a:latin typeface="Arial"/>
                <a:ea typeface="Arial"/>
                <a:cs typeface="Arial"/>
                <a:sym typeface="Arial"/>
              </a:rPr>
              <a:t>.</a:t>
            </a:r>
            <a:endParaRP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36"/>
          <p:cNvSpPr txBox="1"/>
          <p:nvPr/>
        </p:nvSpPr>
        <p:spPr>
          <a:xfrm>
            <a:off x="-2" y="19778"/>
            <a:ext cx="8641977" cy="830997"/>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r" rtl="0">
              <a:spcBef>
                <a:spcPts val="0"/>
              </a:spcBef>
              <a:spcAft>
                <a:spcPts val="0"/>
              </a:spcAft>
              <a:buNone/>
            </a:pPr>
            <a:endParaRPr sz="1200" b="1" dirty="0">
              <a:solidFill>
                <a:schemeClr val="dk1"/>
              </a:solidFill>
              <a:latin typeface="Arial"/>
              <a:ea typeface="Arial"/>
              <a:cs typeface="Arial"/>
              <a:sym typeface="Arial"/>
            </a:endParaRPr>
          </a:p>
          <a:p>
            <a:pPr marL="0" marR="0" lvl="0" indent="0" algn="r" rtl="0">
              <a:spcBef>
                <a:spcPts val="0"/>
              </a:spcBef>
              <a:spcAft>
                <a:spcPts val="0"/>
              </a:spcAft>
              <a:buNone/>
            </a:pPr>
            <a:r>
              <a:rPr lang="en-US" sz="3600" b="1" dirty="0">
                <a:solidFill>
                  <a:schemeClr val="dk1"/>
                </a:solidFill>
                <a:latin typeface="Arial"/>
                <a:ea typeface="Arial"/>
                <a:cs typeface="Arial"/>
                <a:sym typeface="Arial"/>
              </a:rPr>
              <a:t>KM </a:t>
            </a:r>
            <a:r>
              <a:rPr lang="en-US" sz="3600" b="1" dirty="0" err="1">
                <a:solidFill>
                  <a:schemeClr val="dk1"/>
                </a:solidFill>
                <a:latin typeface="Arial"/>
                <a:ea typeface="Arial"/>
                <a:cs typeface="Arial"/>
                <a:sym typeface="Arial"/>
              </a:rPr>
              <a:t>mavjud</a:t>
            </a:r>
            <a:r>
              <a:rPr lang="en-US" sz="3600" b="1" dirty="0">
                <a:solidFill>
                  <a:schemeClr val="dk1"/>
                </a:solidFill>
                <a:latin typeface="Arial"/>
                <a:ea typeface="Arial"/>
                <a:cs typeface="Arial"/>
                <a:sym typeface="Arial"/>
              </a:rPr>
              <a:t> </a:t>
            </a:r>
            <a:r>
              <a:rPr lang="en-US" sz="3600" b="1" dirty="0" err="1">
                <a:solidFill>
                  <a:schemeClr val="dk1"/>
                </a:solidFill>
                <a:latin typeface="Arial"/>
                <a:ea typeface="Arial"/>
                <a:cs typeface="Arial"/>
                <a:sym typeface="Arial"/>
              </a:rPr>
              <a:t>usullari</a:t>
            </a:r>
            <a:r>
              <a:rPr lang="en-US" sz="3600" b="1" dirty="0">
                <a:solidFill>
                  <a:schemeClr val="dk1"/>
                </a:solidFill>
                <a:latin typeface="Arial"/>
                <a:ea typeface="Arial"/>
                <a:cs typeface="Arial"/>
                <a:sym typeface="Arial"/>
              </a:rPr>
              <a:t> </a:t>
            </a:r>
            <a:endParaRPr sz="3600" b="1" dirty="0">
              <a:solidFill>
                <a:schemeClr val="dk1"/>
              </a:solidFill>
              <a:latin typeface="Arial"/>
              <a:ea typeface="Arial"/>
              <a:cs typeface="Arial"/>
              <a:sym typeface="Arial"/>
            </a:endParaRPr>
          </a:p>
        </p:txBody>
      </p:sp>
      <p:sp>
        <p:nvSpPr>
          <p:cNvPr id="510" name="Google Shape;510;p36"/>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511" name="Google Shape;511;p36"/>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512" name="Google Shape;512;p36"/>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36</a:t>
            </a:r>
            <a:endParaRPr sz="3600" b="1">
              <a:solidFill>
                <a:schemeClr val="dk1"/>
              </a:solidFill>
              <a:latin typeface="Arial"/>
              <a:ea typeface="Arial"/>
              <a:cs typeface="Arial"/>
              <a:sym typeface="Arial"/>
            </a:endParaRPr>
          </a:p>
        </p:txBody>
      </p:sp>
      <p:sp>
        <p:nvSpPr>
          <p:cNvPr id="513" name="Google Shape;513;p36"/>
          <p:cNvSpPr txBox="1"/>
          <p:nvPr/>
        </p:nvSpPr>
        <p:spPr>
          <a:xfrm>
            <a:off x="1362634" y="1110693"/>
            <a:ext cx="6167719" cy="4247317"/>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Cheklangan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elementlar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a:t>
            </a:r>
            <a:endParaRPr sz="2400" dirty="0">
              <a:solidFill>
                <a:schemeClr val="dk1"/>
              </a:solidFill>
              <a:latin typeface="Arial"/>
              <a:ea typeface="Arial"/>
              <a:cs typeface="Arial"/>
              <a:sym typeface="Arial"/>
            </a:endParaRPr>
          </a:p>
          <a:p>
            <a:pPr marL="342900" marR="0" lvl="0" indent="-342900" algn="just" rtl="0">
              <a:spcBef>
                <a:spcPts val="40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Cheklangan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farqlar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a:t>
            </a:r>
            <a:endParaRPr sz="2400" dirty="0">
              <a:solidFill>
                <a:schemeClr val="dk1"/>
              </a:solidFill>
              <a:latin typeface="Arial"/>
              <a:ea typeface="Arial"/>
              <a:cs typeface="Arial"/>
              <a:sym typeface="Arial"/>
            </a:endParaRPr>
          </a:p>
          <a:p>
            <a:pPr marL="342900" marR="0" lvl="0" indent="-342900" algn="just" rtl="0">
              <a:spcBef>
                <a:spcPts val="40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Cheklangan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hajmlar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a:t>
            </a:r>
            <a:endParaRPr sz="2400" dirty="0">
              <a:solidFill>
                <a:schemeClr val="dk1"/>
              </a:solidFill>
              <a:latin typeface="Arial"/>
              <a:ea typeface="Arial"/>
              <a:cs typeface="Arial"/>
              <a:sym typeface="Arial"/>
            </a:endParaRPr>
          </a:p>
          <a:p>
            <a:pPr marL="342900" marR="0" lvl="0" indent="-342900" algn="just" rtl="0">
              <a:spcBef>
                <a:spcPts val="400"/>
              </a:spcBef>
              <a:spcAft>
                <a:spcPts val="0"/>
              </a:spcAft>
              <a:buClr>
                <a:schemeClr val="dk1"/>
              </a:buClr>
              <a:buSzPts val="2400"/>
              <a:buFont typeface="Arial"/>
              <a:buChar char="•"/>
            </a:pPr>
            <a:r>
              <a:rPr lang="en-US" sz="2400" dirty="0">
                <a:solidFill>
                  <a:schemeClr val="dk1"/>
                </a:solidFill>
                <a:latin typeface="Arial"/>
                <a:ea typeface="Arial"/>
                <a:cs typeface="Arial"/>
                <a:sym typeface="Arial"/>
              </a:rPr>
              <a:t>Mobil </a:t>
            </a:r>
            <a:r>
              <a:rPr lang="en-US" sz="2400" dirty="0" err="1">
                <a:solidFill>
                  <a:schemeClr val="dk1"/>
                </a:solidFill>
                <a:latin typeface="Arial"/>
                <a:ea typeface="Arial"/>
                <a:cs typeface="Arial"/>
                <a:sym typeface="Arial"/>
              </a:rPr>
              <a:t>uyali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avtomatlar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a:t>
            </a:r>
            <a:endParaRPr sz="2400" dirty="0">
              <a:solidFill>
                <a:schemeClr val="dk1"/>
              </a:solidFill>
              <a:latin typeface="Arial"/>
              <a:ea typeface="Arial"/>
              <a:cs typeface="Arial"/>
              <a:sym typeface="Arial"/>
            </a:endParaRPr>
          </a:p>
          <a:p>
            <a:pPr marL="342900" marR="0" lvl="0" indent="-342900" algn="just" rtl="0">
              <a:spcBef>
                <a:spcPts val="40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Klassik</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molekulyar</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dinamika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a:t>
            </a:r>
            <a:endParaRPr sz="2400" dirty="0">
              <a:solidFill>
                <a:schemeClr val="dk1"/>
              </a:solidFill>
              <a:latin typeface="Arial"/>
              <a:ea typeface="Arial"/>
              <a:cs typeface="Arial"/>
              <a:sym typeface="Arial"/>
            </a:endParaRPr>
          </a:p>
          <a:p>
            <a:pPr marL="342900" marR="0" lvl="0" indent="-342900" algn="just" rtl="0">
              <a:spcBef>
                <a:spcPts val="40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Komponent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zanjiri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a:t>
            </a:r>
            <a:endParaRPr sz="2400" dirty="0">
              <a:solidFill>
                <a:schemeClr val="dk1"/>
              </a:solidFill>
              <a:latin typeface="Arial"/>
              <a:ea typeface="Arial"/>
              <a:cs typeface="Arial"/>
              <a:sym typeface="Arial"/>
            </a:endParaRPr>
          </a:p>
          <a:p>
            <a:pPr marL="342900" marR="0" lvl="0" indent="-342900" algn="just" rtl="0">
              <a:spcBef>
                <a:spcPts val="40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Tugun</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potentsiali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a:t>
            </a:r>
            <a:endParaRPr sz="2400" dirty="0">
              <a:solidFill>
                <a:schemeClr val="dk1"/>
              </a:solidFill>
              <a:latin typeface="Arial"/>
              <a:ea typeface="Arial"/>
              <a:cs typeface="Arial"/>
              <a:sym typeface="Arial"/>
            </a:endParaRPr>
          </a:p>
          <a:p>
            <a:pPr marL="342900" marR="0" lvl="0" indent="-342900" algn="just" rtl="0">
              <a:spcBef>
                <a:spcPts val="40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Diskret</a:t>
            </a:r>
            <a:r>
              <a:rPr lang="en-US" sz="2400" dirty="0">
                <a:solidFill>
                  <a:schemeClr val="dk1"/>
                </a:solidFill>
                <a:latin typeface="Arial"/>
                <a:ea typeface="Arial"/>
                <a:cs typeface="Arial"/>
                <a:sym typeface="Arial"/>
              </a:rPr>
              <a:t> element </a:t>
            </a:r>
            <a:r>
              <a:rPr lang="en-US" sz="2400" dirty="0" err="1">
                <a:solidFill>
                  <a:schemeClr val="dk1"/>
                </a:solidFill>
                <a:latin typeface="Arial"/>
                <a:ea typeface="Arial"/>
                <a:cs typeface="Arial"/>
                <a:sym typeface="Arial"/>
              </a:rPr>
              <a:t>usuli</a:t>
            </a:r>
            <a:endParaRPr sz="2400" dirty="0">
              <a:solidFill>
                <a:schemeClr val="dk1"/>
              </a:solidFill>
              <a:latin typeface="Arial"/>
              <a:ea typeface="Arial"/>
              <a:cs typeface="Arial"/>
              <a:sym typeface="Arial"/>
            </a:endParaRPr>
          </a:p>
          <a:p>
            <a:pPr marL="342900" marR="0" lvl="0" indent="-342900" algn="just" rtl="0">
              <a:spcBef>
                <a:spcPts val="40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Chegara</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elementi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a:t>
            </a:r>
            <a:endParaRPr sz="2400" dirty="0">
              <a:solidFill>
                <a:schemeClr val="dk1"/>
              </a:solidFill>
              <a:latin typeface="Arial"/>
              <a:ea typeface="Arial"/>
              <a:cs typeface="Arial"/>
              <a:sym typeface="Arial"/>
            </a:endParaRPr>
          </a:p>
          <a:p>
            <a:pPr marL="342900" marR="0" lvl="0" indent="-342900" algn="just" rtl="0">
              <a:spcBef>
                <a:spcPts val="400"/>
              </a:spcBef>
              <a:spcAft>
                <a:spcPts val="0"/>
              </a:spcAft>
              <a:buClr>
                <a:schemeClr val="dk1"/>
              </a:buClr>
              <a:buSzPts val="2400"/>
              <a:buFont typeface="Arial"/>
              <a:buChar char="•"/>
            </a:pPr>
            <a:r>
              <a:rPr lang="en-US" sz="2400" dirty="0" err="1">
                <a:solidFill>
                  <a:schemeClr val="dk1"/>
                </a:solidFill>
                <a:latin typeface="Arial"/>
                <a:ea typeface="Arial"/>
                <a:cs typeface="Arial"/>
                <a:sym typeface="Arial"/>
              </a:rPr>
              <a:t>Holat</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o'zgaruvchilari</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usuli</a:t>
            </a:r>
            <a:r>
              <a:rPr lang="en-US" sz="2400" dirty="0">
                <a:solidFill>
                  <a:schemeClr val="dk1"/>
                </a:solidFill>
                <a:latin typeface="Arial"/>
                <a:ea typeface="Arial"/>
                <a:cs typeface="Arial"/>
                <a:sym typeface="Arial"/>
              </a:rPr>
              <a:t>.</a:t>
            </a:r>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p37"/>
          <p:cNvSpPr txBox="1"/>
          <p:nvPr/>
        </p:nvSpPr>
        <p:spPr>
          <a:xfrm>
            <a:off x="-1" y="19778"/>
            <a:ext cx="6759390" cy="1046440"/>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r" rtl="0">
              <a:spcBef>
                <a:spcPts val="0"/>
              </a:spcBef>
              <a:spcAft>
                <a:spcPts val="0"/>
              </a:spcAft>
              <a:buNone/>
            </a:pPr>
            <a:endParaRPr sz="1200" b="1" dirty="0">
              <a:solidFill>
                <a:schemeClr val="dk1"/>
              </a:solidFill>
              <a:latin typeface="Arial"/>
              <a:ea typeface="Arial"/>
              <a:cs typeface="Arial"/>
              <a:sym typeface="Arial"/>
            </a:endParaRPr>
          </a:p>
          <a:p>
            <a:pPr marL="0" marR="0" lvl="0" indent="0" algn="r" rtl="0">
              <a:spcBef>
                <a:spcPts val="0"/>
              </a:spcBef>
              <a:spcAft>
                <a:spcPts val="0"/>
              </a:spcAft>
              <a:buNone/>
            </a:pPr>
            <a:r>
              <a:rPr lang="en-US" sz="3600" b="1" dirty="0">
                <a:solidFill>
                  <a:schemeClr val="dk1"/>
                </a:solidFill>
                <a:latin typeface="Arial"/>
                <a:ea typeface="Arial"/>
                <a:cs typeface="Arial"/>
                <a:sym typeface="Arial"/>
              </a:rPr>
              <a:t>MISOL: </a:t>
            </a:r>
            <a:r>
              <a:rPr lang="en-US" sz="3600" b="1" dirty="0" err="1">
                <a:solidFill>
                  <a:schemeClr val="dk1"/>
                </a:solidFill>
                <a:latin typeface="Arial"/>
                <a:ea typeface="Arial"/>
                <a:cs typeface="Arial"/>
                <a:sym typeface="Arial"/>
              </a:rPr>
              <a:t>Bioritmlar</a:t>
            </a:r>
            <a:endParaRPr sz="3600" b="1" dirty="0">
              <a:solidFill>
                <a:schemeClr val="dk1"/>
              </a:solidFill>
              <a:latin typeface="Arial"/>
              <a:ea typeface="Arial"/>
              <a:cs typeface="Arial"/>
              <a:sym typeface="Arial"/>
            </a:endParaRPr>
          </a:p>
          <a:p>
            <a:pPr marL="0" marR="0" lvl="0" indent="0" algn="r" rtl="0">
              <a:spcBef>
                <a:spcPts val="0"/>
              </a:spcBef>
              <a:spcAft>
                <a:spcPts val="0"/>
              </a:spcAft>
              <a:buNone/>
            </a:pPr>
            <a:endParaRPr sz="1400" b="1" dirty="0">
              <a:solidFill>
                <a:schemeClr val="dk1"/>
              </a:solidFill>
              <a:latin typeface="Arial"/>
              <a:ea typeface="Arial"/>
              <a:cs typeface="Arial"/>
              <a:sym typeface="Arial"/>
            </a:endParaRPr>
          </a:p>
        </p:txBody>
      </p:sp>
      <p:sp>
        <p:nvSpPr>
          <p:cNvPr id="520" name="Google Shape;520;p37"/>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521" name="Google Shape;521;p37"/>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522" name="Google Shape;522;p37"/>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37</a:t>
            </a:r>
            <a:endParaRPr sz="3600" b="1">
              <a:solidFill>
                <a:schemeClr val="dk1"/>
              </a:solidFill>
              <a:latin typeface="Arial"/>
              <a:ea typeface="Arial"/>
              <a:cs typeface="Arial"/>
              <a:sym typeface="Arial"/>
            </a:endParaRPr>
          </a:p>
        </p:txBody>
      </p:sp>
      <p:sp>
        <p:nvSpPr>
          <p:cNvPr id="523" name="Google Shape;523;p37"/>
          <p:cNvSpPr txBox="1"/>
          <p:nvPr/>
        </p:nvSpPr>
        <p:spPr>
          <a:xfrm>
            <a:off x="1013012" y="1110693"/>
            <a:ext cx="7342094" cy="464742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200" b="1" dirty="0" err="1">
                <a:solidFill>
                  <a:schemeClr val="dk1"/>
                </a:solidFill>
                <a:latin typeface="Arial"/>
                <a:ea typeface="Arial"/>
                <a:cs typeface="Arial"/>
                <a:sym typeface="Arial"/>
              </a:rPr>
              <a:t>Vazifa</a:t>
            </a:r>
            <a:r>
              <a:rPr lang="en-US" sz="2200" b="1"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BioritmlarInson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hayoti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bioritmlar</a:t>
            </a:r>
            <a:r>
              <a:rPr lang="en-US" sz="2200" dirty="0">
                <a:solidFill>
                  <a:schemeClr val="dk1"/>
                </a:solidFill>
                <a:latin typeface="Arial"/>
                <a:ea typeface="Arial"/>
                <a:cs typeface="Arial"/>
                <a:sym typeface="Arial"/>
              </a:rPr>
              <a:t> deb </a:t>
            </a:r>
            <a:r>
              <a:rPr lang="en-US" sz="2200" dirty="0" err="1">
                <a:solidFill>
                  <a:schemeClr val="dk1"/>
                </a:solidFill>
                <a:latin typeface="Arial"/>
                <a:ea typeface="Arial"/>
                <a:cs typeface="Arial"/>
                <a:sym typeface="Arial"/>
              </a:rPr>
              <a:t>ataladigan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uchta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tsiklik</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jarayonga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bo'ysunadi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degan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faraz</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mavjud</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Ushbu</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tsikllar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inson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farovonligining</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uch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tomonini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tavsiflaydi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jismoniy</a:t>
            </a:r>
            <a:r>
              <a:rPr lang="en-US" sz="2200" dirty="0">
                <a:solidFill>
                  <a:schemeClr val="dk1"/>
                </a:solidFill>
                <a:latin typeface="Arial"/>
                <a:ea typeface="Arial"/>
                <a:cs typeface="Arial"/>
                <a:sym typeface="Arial"/>
              </a:rPr>
              <a:t> (23 kun), </a:t>
            </a:r>
            <a:r>
              <a:rPr lang="en-US" sz="2200" dirty="0" err="1">
                <a:solidFill>
                  <a:schemeClr val="dk1"/>
                </a:solidFill>
                <a:latin typeface="Arial"/>
                <a:ea typeface="Arial"/>
                <a:cs typeface="Arial"/>
                <a:sym typeface="Arial"/>
              </a:rPr>
              <a:t>hissiy</a:t>
            </a:r>
            <a:r>
              <a:rPr lang="en-US" sz="2200" dirty="0">
                <a:solidFill>
                  <a:schemeClr val="dk1"/>
                </a:solidFill>
                <a:latin typeface="Arial"/>
                <a:ea typeface="Arial"/>
                <a:cs typeface="Arial"/>
                <a:sym typeface="Arial"/>
              </a:rPr>
              <a:t>(28 kun) </a:t>
            </a:r>
            <a:r>
              <a:rPr lang="en-US" sz="2200" dirty="0" err="1">
                <a:solidFill>
                  <a:schemeClr val="dk1"/>
                </a:solidFill>
                <a:latin typeface="Arial"/>
                <a:ea typeface="Arial"/>
                <a:cs typeface="Arial"/>
                <a:sym typeface="Arial"/>
              </a:rPr>
              <a:t>va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intellektual</a:t>
            </a:r>
            <a:r>
              <a:rPr lang="en-US" sz="2200" dirty="0">
                <a:solidFill>
                  <a:schemeClr val="dk1"/>
                </a:solidFill>
                <a:latin typeface="Arial"/>
                <a:ea typeface="Arial"/>
                <a:cs typeface="Arial"/>
                <a:sym typeface="Arial"/>
              </a:rPr>
              <a:t>(33 kun). </a:t>
            </a:r>
            <a:r>
              <a:rPr lang="en-US" sz="2200" dirty="0" err="1">
                <a:solidFill>
                  <a:schemeClr val="dk1"/>
                </a:solidFill>
                <a:latin typeface="Arial"/>
                <a:ea typeface="Arial"/>
                <a:cs typeface="Arial"/>
                <a:sym typeface="Arial"/>
              </a:rPr>
              <a:t>Insonning</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tug'ilgan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kuni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mos</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yozuvlar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nuqtasi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sifatida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olinadi</a:t>
            </a:r>
            <a:r>
              <a:rPr lang="en-US" sz="2200" dirty="0">
                <a:solidFill>
                  <a:schemeClr val="dk1"/>
                </a:solidFill>
                <a:latin typeface="Arial"/>
                <a:ea typeface="Arial"/>
                <a:cs typeface="Arial"/>
                <a:sym typeface="Arial"/>
              </a:rPr>
              <a:t>.</a:t>
            </a:r>
            <a:endParaRPr dirty="0"/>
          </a:p>
          <a:p>
            <a:pPr marL="0" marR="0" lvl="0" indent="0" algn="just" rtl="0">
              <a:spcBef>
                <a:spcPts val="400"/>
              </a:spcBef>
              <a:spcAft>
                <a:spcPts val="0"/>
              </a:spcAft>
              <a:buNone/>
            </a:pPr>
            <a:r>
              <a:rPr lang="en-US" sz="2200" b="1" dirty="0" err="1">
                <a:solidFill>
                  <a:schemeClr val="dk1"/>
                </a:solidFill>
                <a:latin typeface="Arial"/>
                <a:ea typeface="Arial"/>
                <a:cs typeface="Arial"/>
                <a:sym typeface="Arial"/>
              </a:rPr>
              <a:t>Maqsad</a:t>
            </a:r>
            <a:r>
              <a:rPr lang="en-US" sz="2200" b="1" dirty="0">
                <a:solidFill>
                  <a:schemeClr val="dk1"/>
                </a:solidFill>
                <a:latin typeface="Arial"/>
                <a:ea typeface="Arial"/>
                <a:cs typeface="Arial"/>
                <a:sym typeface="Arial"/>
              </a:rPr>
              <a:t>:</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xil</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faoliyat</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turlari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uchun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qulay</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kunlarni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bashorat</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qilish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vazifani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rasmiylashtirish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modellashtirish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ob'ekti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shaxs</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yoki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odamlar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guruhi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bo'lishi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mumkin</a:t>
            </a:r>
            <a:r>
              <a:rPr lang="en-US" sz="2200" dirty="0">
                <a:solidFill>
                  <a:schemeClr val="dk1"/>
                </a:solidFill>
                <a:latin typeface="Arial"/>
                <a:ea typeface="Arial"/>
                <a:cs typeface="Arial"/>
                <a:sym typeface="Arial"/>
              </a:rPr>
              <a:t> </a:t>
            </a:r>
            <a:endParaRPr dirty="0"/>
          </a:p>
          <a:p>
            <a:pPr marL="0" marR="0" lvl="0" indent="0" algn="just" rtl="0">
              <a:spcBef>
                <a:spcPts val="400"/>
              </a:spcBef>
              <a:spcAft>
                <a:spcPts val="0"/>
              </a:spcAft>
              <a:buNone/>
            </a:pPr>
            <a:r>
              <a:rPr lang="en-US" sz="2200" b="1" dirty="0" err="1">
                <a:solidFill>
                  <a:schemeClr val="dk1"/>
                </a:solidFill>
                <a:latin typeface="Arial"/>
                <a:ea typeface="Arial"/>
                <a:cs typeface="Arial"/>
                <a:sym typeface="Arial"/>
              </a:rPr>
              <a:t>Axborot</a:t>
            </a:r>
            <a:r>
              <a:rPr lang="en-US" sz="2200" b="1" dirty="0">
                <a:solidFill>
                  <a:schemeClr val="dk1"/>
                </a:solidFill>
                <a:latin typeface="Arial"/>
                <a:ea typeface="Arial"/>
                <a:cs typeface="Arial"/>
                <a:sym typeface="Arial"/>
              </a:rPr>
              <a:t> </a:t>
            </a:r>
            <a:r>
              <a:rPr lang="en-US" sz="2200" b="1" dirty="0" err="1">
                <a:solidFill>
                  <a:schemeClr val="dk1"/>
                </a:solidFill>
                <a:latin typeface="Arial"/>
                <a:ea typeface="Arial"/>
                <a:cs typeface="Arial"/>
                <a:sym typeface="Arial"/>
              </a:rPr>
              <a:t>modeli</a:t>
            </a:r>
            <a:r>
              <a:rPr lang="en-US" sz="2200" b="1" dirty="0">
                <a:solidFill>
                  <a:schemeClr val="dk1"/>
                </a:solidFill>
                <a:latin typeface="Arial"/>
                <a:ea typeface="Arial"/>
                <a:cs typeface="Arial"/>
                <a:sym typeface="Arial"/>
              </a:rPr>
              <a:t>:</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ko'rsatilgan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tsikllarni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quyidagi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iboralar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bilan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tavsiflash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mumkin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jismoniy</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tsikl-jismoniy</a:t>
            </a:r>
            <a:r>
              <a:rPr lang="en-US" sz="2200" dirty="0">
                <a:solidFill>
                  <a:schemeClr val="dk1"/>
                </a:solidFill>
                <a:latin typeface="Arial"/>
                <a:ea typeface="Arial"/>
                <a:cs typeface="Arial"/>
                <a:sym typeface="Arial"/>
              </a:rPr>
              <a:t> (x)=(2px/23) </a:t>
            </a:r>
            <a:r>
              <a:rPr lang="en-US" sz="2200" dirty="0" err="1">
                <a:solidFill>
                  <a:schemeClr val="dk1"/>
                </a:solidFill>
                <a:latin typeface="Arial"/>
                <a:ea typeface="Arial"/>
                <a:cs typeface="Arial"/>
                <a:sym typeface="Arial"/>
              </a:rPr>
              <a:t>hissiy</a:t>
            </a:r>
            <a:r>
              <a:rPr lang="en-US" sz="2200" dirty="0">
                <a:solidFill>
                  <a:schemeClr val="dk1"/>
                </a:solidFill>
                <a:latin typeface="Arial"/>
                <a:ea typeface="Arial"/>
                <a:cs typeface="Arial"/>
                <a:sym typeface="Arial"/>
              </a:rPr>
              <a:t>-emo (x)=(2px/28) </a:t>
            </a:r>
            <a:r>
              <a:rPr lang="en-US" sz="2200" dirty="0" err="1">
                <a:solidFill>
                  <a:schemeClr val="dk1"/>
                </a:solidFill>
                <a:latin typeface="Arial"/>
                <a:ea typeface="Arial"/>
                <a:cs typeface="Arial"/>
                <a:sym typeface="Arial"/>
              </a:rPr>
              <a:t>intellektual-int</a:t>
            </a:r>
            <a:r>
              <a:rPr lang="en-US" sz="2200" dirty="0">
                <a:solidFill>
                  <a:schemeClr val="dk1"/>
                </a:solidFill>
                <a:latin typeface="Arial"/>
                <a:ea typeface="Arial"/>
                <a:cs typeface="Arial"/>
                <a:sym typeface="Arial"/>
              </a:rPr>
              <a:t> (x)=(2px / 33)</a:t>
            </a:r>
            <a:endParaRPr dirty="0"/>
          </a:p>
          <a:p>
            <a:pPr marL="0" marR="0" lvl="0" indent="0" algn="just" rtl="0">
              <a:spcBef>
                <a:spcPts val="400"/>
              </a:spcBef>
              <a:spcAft>
                <a:spcPts val="0"/>
              </a:spcAft>
              <a:buNone/>
            </a:pPr>
            <a:endParaRPr sz="2200" dirty="0">
              <a:solidFill>
                <a:schemeClr val="dk1"/>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38"/>
          <p:cNvSpPr txBox="1"/>
          <p:nvPr/>
        </p:nvSpPr>
        <p:spPr>
          <a:xfrm>
            <a:off x="-1" y="19778"/>
            <a:ext cx="6759390" cy="1046440"/>
          </a:xfrm>
          <a:prstGeom prst="rect">
            <a:avLst/>
          </a:prstGeom>
          <a:solidFill>
            <a:srgbClr val="D5DBE5"/>
          </a:solidFill>
          <a:ln w="25400"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r" rtl="0">
              <a:spcBef>
                <a:spcPts val="0"/>
              </a:spcBef>
              <a:spcAft>
                <a:spcPts val="0"/>
              </a:spcAft>
              <a:buNone/>
            </a:pPr>
            <a:endParaRPr sz="1200" b="1">
              <a:solidFill>
                <a:schemeClr val="dk1"/>
              </a:solidFill>
              <a:latin typeface="Arial"/>
              <a:ea typeface="Arial"/>
              <a:cs typeface="Arial"/>
              <a:sym typeface="Arial"/>
            </a:endParaRPr>
          </a:p>
          <a:p>
            <a:pPr marL="0" marR="0" lvl="0" indent="0" algn="r" rtl="0">
              <a:spcBef>
                <a:spcPts val="0"/>
              </a:spcBef>
              <a:spcAft>
                <a:spcPts val="0"/>
              </a:spcAft>
              <a:buNone/>
            </a:pPr>
            <a:r>
              <a:rPr lang="en-US" sz="3600" b="1">
                <a:solidFill>
                  <a:schemeClr val="dk1"/>
                </a:solidFill>
                <a:latin typeface="Arial"/>
                <a:ea typeface="Arial"/>
                <a:cs typeface="Arial"/>
                <a:sym typeface="Arial"/>
              </a:rPr>
              <a:t>MISOL: Bioritmlar</a:t>
            </a:r>
            <a:endParaRPr sz="3600" b="1">
              <a:solidFill>
                <a:schemeClr val="dk1"/>
              </a:solidFill>
              <a:latin typeface="Arial"/>
              <a:ea typeface="Arial"/>
              <a:cs typeface="Arial"/>
              <a:sym typeface="Arial"/>
            </a:endParaRPr>
          </a:p>
          <a:p>
            <a:pPr marL="0" marR="0" lvl="0" indent="0" algn="r" rtl="0">
              <a:spcBef>
                <a:spcPts val="0"/>
              </a:spcBef>
              <a:spcAft>
                <a:spcPts val="0"/>
              </a:spcAft>
              <a:buNone/>
            </a:pPr>
            <a:endParaRPr sz="1400" b="1">
              <a:solidFill>
                <a:schemeClr val="dk1"/>
              </a:solidFill>
              <a:latin typeface="Arial"/>
              <a:ea typeface="Arial"/>
              <a:cs typeface="Arial"/>
              <a:sym typeface="Arial"/>
            </a:endParaRPr>
          </a:p>
        </p:txBody>
      </p:sp>
      <p:sp>
        <p:nvSpPr>
          <p:cNvPr id="530" name="Google Shape;530;p38"/>
          <p:cNvSpPr/>
          <p:nvPr/>
        </p:nvSpPr>
        <p:spPr>
          <a:xfrm>
            <a:off x="0" y="102920"/>
            <a:ext cx="65" cy="251359"/>
          </a:xfrm>
          <a:prstGeom prst="rect">
            <a:avLst/>
          </a:prstGeom>
          <a:solidFill>
            <a:srgbClr val="F8F9FA"/>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chemeClr val="dk1"/>
              </a:buClr>
              <a:buSzPts val="1800"/>
              <a:buFont typeface="Malgun Gothic"/>
              <a:buNone/>
            </a:pPr>
            <a:endParaRPr sz="1800" b="0" i="0" u="none" strike="noStrike" cap="none">
              <a:solidFill>
                <a:schemeClr val="dk1"/>
              </a:solidFill>
              <a:latin typeface="Arial"/>
              <a:ea typeface="Arial"/>
              <a:cs typeface="Arial"/>
              <a:sym typeface="Arial"/>
            </a:endParaRPr>
          </a:p>
        </p:txBody>
      </p:sp>
      <p:sp>
        <p:nvSpPr>
          <p:cNvPr id="531" name="Google Shape;531;p38"/>
          <p:cNvSpPr txBox="1"/>
          <p:nvPr/>
        </p:nvSpPr>
        <p:spPr>
          <a:xfrm>
            <a:off x="2295134" y="4319482"/>
            <a:ext cx="30526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Malgun Gothic"/>
              <a:ea typeface="Malgun Gothic"/>
              <a:cs typeface="Malgun Gothic"/>
              <a:sym typeface="Malgun Gothic"/>
            </a:endParaRPr>
          </a:p>
        </p:txBody>
      </p:sp>
      <p:sp>
        <p:nvSpPr>
          <p:cNvPr id="532" name="Google Shape;532;p38"/>
          <p:cNvSpPr txBox="1"/>
          <p:nvPr/>
        </p:nvSpPr>
        <p:spPr>
          <a:xfrm>
            <a:off x="1228165" y="6150114"/>
            <a:ext cx="100404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Arial"/>
                <a:ea typeface="Arial"/>
                <a:cs typeface="Arial"/>
                <a:sym typeface="Arial"/>
              </a:rPr>
              <a:t>38</a:t>
            </a:r>
            <a:endParaRPr sz="3600" b="1">
              <a:solidFill>
                <a:schemeClr val="dk1"/>
              </a:solidFill>
              <a:latin typeface="Arial"/>
              <a:ea typeface="Arial"/>
              <a:cs typeface="Arial"/>
              <a:sym typeface="Arial"/>
            </a:endParaRPr>
          </a:p>
        </p:txBody>
      </p:sp>
      <p:sp>
        <p:nvSpPr>
          <p:cNvPr id="533" name="Google Shape;533;p38"/>
          <p:cNvSpPr txBox="1"/>
          <p:nvPr/>
        </p:nvSpPr>
        <p:spPr>
          <a:xfrm>
            <a:off x="1013012" y="1110693"/>
            <a:ext cx="7342094" cy="441146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200" b="1" dirty="0" err="1">
                <a:solidFill>
                  <a:schemeClr val="dk1"/>
                </a:solidFill>
                <a:latin typeface="Arial"/>
                <a:ea typeface="Arial"/>
                <a:cs typeface="Arial"/>
                <a:sym typeface="Arial"/>
              </a:rPr>
              <a:t>Kompyuter</a:t>
            </a:r>
            <a:r>
              <a:rPr lang="en-US" sz="2200" b="1" dirty="0">
                <a:solidFill>
                  <a:schemeClr val="dk1"/>
                </a:solidFill>
                <a:latin typeface="Arial"/>
                <a:ea typeface="Arial"/>
                <a:cs typeface="Arial"/>
                <a:sym typeface="Arial"/>
              </a:rPr>
              <a:t> </a:t>
            </a:r>
            <a:r>
              <a:rPr lang="en-US" sz="2200" b="1" dirty="0" err="1">
                <a:solidFill>
                  <a:schemeClr val="dk1"/>
                </a:solidFill>
                <a:latin typeface="Arial"/>
                <a:ea typeface="Arial"/>
                <a:cs typeface="Arial"/>
                <a:sym typeface="Arial"/>
              </a:rPr>
              <a:t>modeli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elektron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jadval</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muhiti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kompyuter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eksperimenti</a:t>
            </a:r>
            <a:r>
              <a:rPr lang="en-US" sz="2200" dirty="0">
                <a:solidFill>
                  <a:schemeClr val="dk1"/>
                </a:solidFill>
                <a:latin typeface="Arial"/>
                <a:ea typeface="Arial"/>
                <a:cs typeface="Arial"/>
                <a:sym typeface="Arial"/>
              </a:rPr>
              <a:t>: </a:t>
            </a:r>
            <a:endParaRPr dirty="0"/>
          </a:p>
          <a:p>
            <a:pPr marL="457200" marR="0" lvl="0" indent="-457200" algn="just" rtl="0">
              <a:spcBef>
                <a:spcPts val="400"/>
              </a:spcBef>
              <a:spcAft>
                <a:spcPts val="0"/>
              </a:spcAft>
              <a:buClr>
                <a:schemeClr val="dk1"/>
              </a:buClr>
              <a:buSzPts val="2200"/>
              <a:buFont typeface="Malgun Gothic"/>
              <a:buAutoNum type="alphaLcParenR"/>
            </a:pPr>
            <a:r>
              <a:rPr lang="en-US" sz="2200" dirty="0" err="1">
                <a:solidFill>
                  <a:schemeClr val="dk1"/>
                </a:solidFill>
                <a:latin typeface="Arial"/>
                <a:ea typeface="Arial"/>
                <a:cs typeface="Arial"/>
                <a:sym typeface="Arial"/>
              </a:rPr>
              <a:t>modelni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sinovdan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o'tkazish</a:t>
            </a:r>
            <a:r>
              <a:rPr lang="en-US" sz="2200" dirty="0">
                <a:solidFill>
                  <a:schemeClr val="dk1"/>
                </a:solidFill>
                <a:latin typeface="Arial"/>
                <a:ea typeface="Arial"/>
                <a:cs typeface="Arial"/>
                <a:sym typeface="Arial"/>
              </a:rPr>
              <a:t>, </a:t>
            </a:r>
            <a:endParaRPr dirty="0"/>
          </a:p>
          <a:p>
            <a:pPr marL="457200" marR="0" lvl="0" indent="-457200" algn="just" rtl="0">
              <a:spcBef>
                <a:spcPts val="400"/>
              </a:spcBef>
              <a:spcAft>
                <a:spcPts val="0"/>
              </a:spcAft>
              <a:buClr>
                <a:schemeClr val="dk1"/>
              </a:buClr>
              <a:buSzPts val="2200"/>
              <a:buFont typeface="Malgun Gothic"/>
              <a:buAutoNum type="alphaLcParenR"/>
            </a:pPr>
            <a:r>
              <a:rPr lang="en-US" sz="2200" dirty="0" err="1">
                <a:solidFill>
                  <a:schemeClr val="dk1"/>
                </a:solidFill>
                <a:latin typeface="Arial"/>
                <a:ea typeface="Arial"/>
                <a:cs typeface="Arial"/>
                <a:sym typeface="Arial"/>
              </a:rPr>
              <a:t>boshqa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dastlabki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ma'lumotlar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uchun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hisob-kitoblarni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amalga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oshirish</a:t>
            </a:r>
            <a:r>
              <a:rPr lang="en-US" sz="2200" dirty="0">
                <a:solidFill>
                  <a:schemeClr val="dk1"/>
                </a:solidFill>
                <a:latin typeface="Arial"/>
                <a:ea typeface="Arial"/>
                <a:cs typeface="Arial"/>
                <a:sym typeface="Arial"/>
              </a:rPr>
              <a:t>.</a:t>
            </a:r>
            <a:endParaRPr dirty="0"/>
          </a:p>
          <a:p>
            <a:pPr marL="0" marR="0" lvl="0" indent="0" algn="just" rtl="0">
              <a:spcBef>
                <a:spcPts val="400"/>
              </a:spcBef>
              <a:spcAft>
                <a:spcPts val="0"/>
              </a:spcAft>
              <a:buNone/>
            </a:pP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Modellashtirish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natijalarini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tahlil</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qilish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diagrammani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tahlil</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qilish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jismoniy</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tarbiya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mashguloyini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o'tkazish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uchun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noqulay</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kunlarni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tanlash</a:t>
            </a:r>
            <a:r>
              <a:rPr lang="en-US" sz="2200" dirty="0">
                <a:solidFill>
                  <a:schemeClr val="dk1"/>
                </a:solidFill>
                <a:latin typeface="Arial"/>
                <a:ea typeface="Arial"/>
                <a:cs typeface="Arial"/>
                <a:sym typeface="Arial"/>
              </a:rPr>
              <a:t>. </a:t>
            </a:r>
            <a:endParaRPr dirty="0"/>
          </a:p>
          <a:p>
            <a:pPr marL="0" marR="0" lvl="0" indent="0" algn="just" rtl="0">
              <a:spcBef>
                <a:spcPts val="400"/>
              </a:spcBef>
              <a:spcAft>
                <a:spcPts val="0"/>
              </a:spcAft>
              <a:buNone/>
            </a:pP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Sirk</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yoki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teatr</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yoki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ko’rgazmaga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borish</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uchun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kunni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tanlash</a:t>
            </a:r>
            <a:r>
              <a:rPr lang="en-US" sz="2200" dirty="0">
                <a:solidFill>
                  <a:schemeClr val="dk1"/>
                </a:solidFill>
                <a:latin typeface="Arial"/>
                <a:ea typeface="Arial"/>
                <a:cs typeface="Arial"/>
                <a:sym typeface="Arial"/>
              </a:rPr>
              <a:t>. </a:t>
            </a:r>
            <a:endParaRPr dirty="0"/>
          </a:p>
          <a:p>
            <a:pPr marL="0" marR="0" lvl="0" indent="0" algn="just" rtl="0">
              <a:spcBef>
                <a:spcPts val="400"/>
              </a:spcBef>
              <a:spcAft>
                <a:spcPts val="0"/>
              </a:spcAft>
              <a:buNone/>
            </a:pP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Intellektual</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holat</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egri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chizig'iga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ko'ra</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o’quv</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mashg’ulotlari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uchun</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eng</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muvaffaqiyatli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kunlarni</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tanlash</a:t>
            </a:r>
            <a:r>
              <a:rPr lang="en-US" sz="2200" dirty="0">
                <a:solidFill>
                  <a:schemeClr val="dk1"/>
                </a:solidFill>
                <a:latin typeface="Arial"/>
                <a:ea typeface="Arial"/>
                <a:cs typeface="Arial"/>
                <a:sym typeface="Arial"/>
              </a:rPr>
              <a:t>.</a:t>
            </a:r>
            <a:endParaRP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39"/>
          <p:cNvSpPr txBox="1">
            <a:spLocks noGrp="1"/>
          </p:cNvSpPr>
          <p:nvPr>
            <p:ph type="title"/>
          </p:nvPr>
        </p:nvSpPr>
        <p:spPr>
          <a:xfrm>
            <a:off x="4418183" y="344276"/>
            <a:ext cx="1527982" cy="535531"/>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C00000"/>
              </a:buClr>
              <a:buSzPts val="3200"/>
              <a:buFont typeface="Arial"/>
              <a:buNone/>
            </a:pPr>
            <a:r>
              <a:rPr lang="en-US" sz="3200" b="1" dirty="0" err="1">
                <a:solidFill>
                  <a:srgbClr val="C00000"/>
                </a:solidFill>
                <a:latin typeface="Arial"/>
                <a:ea typeface="Arial"/>
                <a:cs typeface="Arial"/>
                <a:sym typeface="Arial"/>
              </a:rPr>
              <a:t>Xulosa</a:t>
            </a:r>
            <a:endParaRPr sz="3200" b="1" dirty="0">
              <a:solidFill>
                <a:srgbClr val="C00000"/>
              </a:solidFill>
              <a:latin typeface="Arial"/>
              <a:ea typeface="Arial"/>
              <a:cs typeface="Arial"/>
              <a:sym typeface="Arial"/>
            </a:endParaRPr>
          </a:p>
        </p:txBody>
      </p:sp>
      <p:sp>
        <p:nvSpPr>
          <p:cNvPr id="539" name="Google Shape;539;p39"/>
          <p:cNvSpPr txBox="1">
            <a:spLocks noGrp="1"/>
          </p:cNvSpPr>
          <p:nvPr>
            <p:ph type="body" idx="1"/>
          </p:nvPr>
        </p:nvSpPr>
        <p:spPr>
          <a:xfrm>
            <a:off x="665017" y="1194011"/>
            <a:ext cx="9091101" cy="1360264"/>
          </a:xfrm>
          <a:prstGeom prst="rect">
            <a:avLst/>
          </a:prstGeom>
          <a:noFill/>
          <a:ln>
            <a:noFill/>
          </a:ln>
        </p:spPr>
        <p:txBody>
          <a:bodyPr spcFirstLastPara="1" wrap="square" lIns="91425" tIns="45700" rIns="91425" bIns="45700" anchor="t" anchorCtr="0">
            <a:noAutofit/>
          </a:bodyPr>
          <a:lstStyle/>
          <a:p>
            <a:pPr marL="252000" lvl="0" indent="-252000" algn="just" rtl="0">
              <a:lnSpc>
                <a:spcPct val="120000"/>
              </a:lnSpc>
              <a:spcBef>
                <a:spcPts val="0"/>
              </a:spcBef>
              <a:spcAft>
                <a:spcPts val="0"/>
              </a:spcAft>
              <a:buSzPts val="2400"/>
              <a:buNone/>
            </a:pPr>
            <a:endParaRPr sz="2400" b="0">
              <a:latin typeface="Arial"/>
              <a:ea typeface="Arial"/>
              <a:cs typeface="Arial"/>
              <a:sym typeface="Arial"/>
            </a:endParaRPr>
          </a:p>
          <a:p>
            <a:pPr marL="252000" lvl="0" indent="-99600" algn="just" rtl="0">
              <a:lnSpc>
                <a:spcPct val="100000"/>
              </a:lnSpc>
              <a:spcBef>
                <a:spcPts val="0"/>
              </a:spcBef>
              <a:spcAft>
                <a:spcPts val="0"/>
              </a:spcAft>
              <a:buSzPts val="2400"/>
              <a:buNone/>
            </a:pPr>
            <a:endParaRPr sz="2400" b="0">
              <a:latin typeface="Arial"/>
              <a:ea typeface="Arial"/>
              <a:cs typeface="Arial"/>
              <a:sym typeface="Arial"/>
            </a:endParaRPr>
          </a:p>
        </p:txBody>
      </p:sp>
      <p:sp>
        <p:nvSpPr>
          <p:cNvPr id="540" name="Google Shape;540;p39"/>
          <p:cNvSpPr txBox="1"/>
          <p:nvPr/>
        </p:nvSpPr>
        <p:spPr>
          <a:xfrm>
            <a:off x="1004047" y="1194011"/>
            <a:ext cx="7288307" cy="5016758"/>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Modellar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juda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keng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xususiyatlarga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ob'ektlar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uchun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qurilgan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shuning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uchun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bugungi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kunda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modellarning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umumiy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qabul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qilingan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tasnifi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mavjud</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emas</a:t>
            </a:r>
            <a:r>
              <a:rPr lang="en-US" sz="2000" dirty="0">
                <a:solidFill>
                  <a:schemeClr val="dk1"/>
                </a:solidFill>
                <a:latin typeface="Arial"/>
                <a:ea typeface="Arial"/>
                <a:cs typeface="Arial"/>
                <a:sym typeface="Arial"/>
              </a:rPr>
              <a:t>.</a:t>
            </a:r>
            <a:endParaRPr dirty="0"/>
          </a:p>
          <a:p>
            <a:pPr marL="457200" marR="0" lvl="0" indent="-457200" algn="just" rtl="0">
              <a:spcBef>
                <a:spcPts val="1200"/>
              </a:spcBef>
              <a:spcAft>
                <a:spcPts val="0"/>
              </a:spcAft>
              <a:buClr>
                <a:schemeClr val="dk1"/>
              </a:buClr>
              <a:buSzPts val="2000"/>
              <a:buFont typeface="Malgun Gothic"/>
              <a:buAutoNum type="arabicPeriod"/>
            </a:pPr>
            <a:r>
              <a:rPr lang="en-US" sz="2000" dirty="0">
                <a:solidFill>
                  <a:schemeClr val="dk1"/>
                </a:solidFill>
                <a:latin typeface="Arial"/>
                <a:ea typeface="Arial"/>
                <a:cs typeface="Arial"/>
                <a:sym typeface="Arial"/>
              </a:rPr>
              <a:t>Ideal </a:t>
            </a:r>
            <a:r>
              <a:rPr lang="en-US" sz="2000" dirty="0" err="1">
                <a:solidFill>
                  <a:schemeClr val="dk1"/>
                </a:solidFill>
                <a:latin typeface="Arial"/>
                <a:ea typeface="Arial"/>
                <a:cs typeface="Arial"/>
                <a:sym typeface="Arial"/>
              </a:rPr>
              <a:t>holda</a:t>
            </a:r>
            <a:r>
              <a:rPr lang="en-US" sz="2000" dirty="0">
                <a:solidFill>
                  <a:schemeClr val="dk1"/>
                </a:solidFill>
                <a:latin typeface="Arial"/>
                <a:ea typeface="Arial"/>
                <a:cs typeface="Arial"/>
                <a:sym typeface="Arial"/>
              </a:rPr>
              <a:t>, model </a:t>
            </a:r>
            <a:r>
              <a:rPr lang="en-US" sz="2000" dirty="0" err="1">
                <a:solidFill>
                  <a:schemeClr val="dk1"/>
                </a:solidFill>
                <a:latin typeface="Arial"/>
                <a:ea typeface="Arial"/>
                <a:cs typeface="Arial"/>
                <a:sym typeface="Arial"/>
              </a:rPr>
              <a:t>faqat</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ob'ektining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asosiy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xususiyatlarini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aks</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ettiradi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ahamiyatsiz</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xususiyatlarni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aks</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ettirmaydi</a:t>
            </a:r>
            <a:r>
              <a:rPr lang="en-US" sz="2000" dirty="0">
                <a:solidFill>
                  <a:schemeClr val="dk1"/>
                </a:solidFill>
                <a:latin typeface="Arial"/>
                <a:ea typeface="Arial"/>
                <a:cs typeface="Arial"/>
                <a:sym typeface="Arial"/>
              </a:rPr>
              <a:t>. </a:t>
            </a:r>
            <a:endParaRPr sz="2000" dirty="0">
              <a:solidFill>
                <a:schemeClr val="dk1"/>
              </a:solidFill>
              <a:latin typeface="Arial"/>
              <a:ea typeface="Arial"/>
              <a:cs typeface="Arial"/>
              <a:sym typeface="Arial"/>
            </a:endParaRPr>
          </a:p>
          <a:p>
            <a:pPr marL="457200" marR="0" lvl="0" indent="-457200" algn="just" rtl="0">
              <a:spcBef>
                <a:spcPts val="1200"/>
              </a:spcBef>
              <a:spcAft>
                <a:spcPts val="0"/>
              </a:spcAft>
              <a:buClr>
                <a:schemeClr val="dk1"/>
              </a:buClr>
              <a:buSzPts val="2000"/>
              <a:buFont typeface="Malgun Gothic"/>
              <a:buAutoNum type="arabicPeriod"/>
            </a:pPr>
            <a:r>
              <a:rPr lang="en-US" sz="2000" dirty="0">
                <a:solidFill>
                  <a:schemeClr val="dk1"/>
                </a:solidFill>
                <a:latin typeface="Arial"/>
                <a:ea typeface="Arial"/>
                <a:cs typeface="Arial"/>
                <a:sym typeface="Arial"/>
              </a:rPr>
              <a:t>Model </a:t>
            </a:r>
            <a:r>
              <a:rPr lang="en-US" sz="2000" dirty="0" err="1">
                <a:solidFill>
                  <a:schemeClr val="dk1"/>
                </a:solidFill>
                <a:latin typeface="Arial"/>
                <a:ea typeface="Arial"/>
                <a:cs typeface="Arial"/>
                <a:sym typeface="Arial"/>
              </a:rPr>
              <a:t>mustaqil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ob'ekt</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sifatida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modellashtirilgan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ob'ekt</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bilan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hech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qanday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bog'liq</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bo'lmagan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o'ziga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xos</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xususiyatlarga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ega</a:t>
            </a:r>
            <a:r>
              <a:rPr lang="en-US" sz="2000" dirty="0">
                <a:solidFill>
                  <a:schemeClr val="dk1"/>
                </a:solidFill>
                <a:latin typeface="Arial"/>
                <a:ea typeface="Arial"/>
                <a:cs typeface="Arial"/>
                <a:sym typeface="Arial"/>
              </a:rPr>
              <a:t>. </a:t>
            </a:r>
            <a:endParaRPr dirty="0"/>
          </a:p>
          <a:p>
            <a:pPr marL="457200" marR="0" lvl="0" indent="-457200" algn="just" rtl="0">
              <a:spcBef>
                <a:spcPts val="12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Har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kanday</a:t>
            </a:r>
            <a:r>
              <a:rPr lang="en-US" sz="2000" dirty="0">
                <a:solidFill>
                  <a:schemeClr val="dk1"/>
                </a:solidFill>
                <a:latin typeface="Arial"/>
                <a:ea typeface="Arial"/>
                <a:cs typeface="Arial"/>
                <a:sym typeface="Arial"/>
              </a:rPr>
              <a:t> model </a:t>
            </a:r>
            <a:r>
              <a:rPr lang="en-US" sz="2000" dirty="0" err="1">
                <a:solidFill>
                  <a:schemeClr val="dk1"/>
                </a:solidFill>
                <a:latin typeface="Arial"/>
                <a:ea typeface="Arial"/>
                <a:cs typeface="Arial"/>
                <a:sym typeface="Arial"/>
              </a:rPr>
              <a:t>asosiy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xususiyatlar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bilan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tavsiflanadi</a:t>
            </a:r>
            <a:r>
              <a:rPr lang="en-US" sz="2000" dirty="0">
                <a:solidFill>
                  <a:schemeClr val="dk1"/>
                </a:solidFill>
                <a:latin typeface="Arial"/>
                <a:ea typeface="Arial"/>
                <a:cs typeface="Arial"/>
                <a:sym typeface="Arial"/>
              </a:rPr>
              <a:t>: </a:t>
            </a:r>
            <a:endParaRPr dirty="0"/>
          </a:p>
          <a:p>
            <a:pPr marL="357188" marR="0" lvl="0" indent="0" algn="just" rtl="0">
              <a:spcBef>
                <a:spcPts val="1200"/>
              </a:spcBef>
              <a:spcAft>
                <a:spcPts val="0"/>
              </a:spcAft>
              <a:buNone/>
            </a:pPr>
            <a:r>
              <a:rPr lang="en-US" sz="2000" dirty="0">
                <a:solidFill>
                  <a:schemeClr val="dk1"/>
                </a:solidFill>
                <a:latin typeface="Arial"/>
                <a:ea typeface="Arial"/>
                <a:cs typeface="Arial"/>
                <a:sym typeface="Arial"/>
              </a:rPr>
              <a:t>4.1. </a:t>
            </a:r>
            <a:r>
              <a:rPr lang="en-US" sz="2000" dirty="0" err="1">
                <a:solidFill>
                  <a:schemeClr val="dk1"/>
                </a:solidFill>
                <a:latin typeface="Arial"/>
                <a:ea typeface="Arial"/>
                <a:cs typeface="Arial"/>
                <a:sym typeface="Arial"/>
              </a:rPr>
              <a:t>Muayyan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vazifalar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sinfiga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tegishli</a:t>
            </a:r>
            <a:r>
              <a:rPr lang="en-US" sz="2000" dirty="0">
                <a:solidFill>
                  <a:schemeClr val="dk1"/>
                </a:solidFill>
                <a:latin typeface="Arial"/>
                <a:ea typeface="Arial"/>
                <a:cs typeface="Arial"/>
                <a:sym typeface="Arial"/>
              </a:rPr>
              <a:t>; </a:t>
            </a:r>
            <a:endParaRPr dirty="0"/>
          </a:p>
          <a:p>
            <a:pPr marL="357188" marR="0" lvl="0" indent="0" algn="just" rtl="0">
              <a:spcBef>
                <a:spcPts val="1200"/>
              </a:spcBef>
              <a:spcAft>
                <a:spcPts val="0"/>
              </a:spcAft>
              <a:buNone/>
            </a:pPr>
            <a:r>
              <a:rPr lang="en-US" sz="2000" dirty="0">
                <a:solidFill>
                  <a:schemeClr val="dk1"/>
                </a:solidFill>
                <a:latin typeface="Arial"/>
                <a:ea typeface="Arial"/>
                <a:cs typeface="Arial"/>
                <a:sym typeface="Arial"/>
              </a:rPr>
              <a:t>4.2. </a:t>
            </a: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ob'ektlarining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ma'lum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bir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sinfiga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tegishli</a:t>
            </a:r>
            <a:r>
              <a:rPr lang="en-US" sz="2000" dirty="0">
                <a:solidFill>
                  <a:schemeClr val="dk1"/>
                </a:solidFill>
                <a:latin typeface="Arial"/>
                <a:ea typeface="Arial"/>
                <a:cs typeface="Arial"/>
                <a:sym typeface="Arial"/>
              </a:rPr>
              <a:t>;</a:t>
            </a:r>
            <a:endParaRPr dirty="0"/>
          </a:p>
          <a:p>
            <a:pPr marL="357188" marR="0" lvl="0" indent="0" algn="just" rtl="0">
              <a:spcBef>
                <a:spcPts val="1200"/>
              </a:spcBef>
              <a:spcAft>
                <a:spcPts val="0"/>
              </a:spcAft>
              <a:buNone/>
            </a:pPr>
            <a:r>
              <a:rPr lang="en-US" sz="2000" dirty="0">
                <a:solidFill>
                  <a:schemeClr val="dk1"/>
                </a:solidFill>
                <a:latin typeface="Arial"/>
                <a:ea typeface="Arial"/>
                <a:cs typeface="Arial"/>
                <a:sym typeface="Arial"/>
              </a:rPr>
              <a:t>4.3.Modelning </a:t>
            </a:r>
            <a:r>
              <a:rPr lang="en-US" sz="2000" dirty="0" err="1">
                <a:solidFill>
                  <a:schemeClr val="dk1"/>
                </a:solidFill>
                <a:latin typeface="Arial"/>
                <a:ea typeface="Arial"/>
                <a:cs typeface="Arial"/>
                <a:sym typeface="Arial"/>
              </a:rPr>
              <a:t>o'zini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qurish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usuli</a:t>
            </a:r>
            <a:r>
              <a:rPr lang="en-US" sz="2000" dirty="0">
                <a:solidFill>
                  <a:schemeClr val="dk1"/>
                </a:solidFill>
                <a:latin typeface="Arial"/>
                <a:ea typeface="Arial"/>
                <a:cs typeface="Arial"/>
                <a:sym typeface="Arial"/>
              </a:rPr>
              <a:t>;</a:t>
            </a:r>
            <a:endParaRPr sz="2000" dirty="0">
              <a:solidFill>
                <a:schemeClr val="dk1"/>
              </a:solidFill>
              <a:latin typeface="Arial"/>
              <a:ea typeface="Arial"/>
              <a:cs typeface="Arial"/>
              <a:sym typeface="Arial"/>
            </a:endParaRPr>
          </a:p>
        </p:txBody>
      </p:sp>
      <p:sp>
        <p:nvSpPr>
          <p:cNvPr id="541" name="Google Shape;541;p39"/>
          <p:cNvSpPr/>
          <p:nvPr/>
        </p:nvSpPr>
        <p:spPr>
          <a:xfrm>
            <a:off x="1712583" y="6082324"/>
            <a:ext cx="821067" cy="757130"/>
          </a:xfrm>
          <a:prstGeom prst="rect">
            <a:avLst/>
          </a:prstGeom>
          <a:noFill/>
          <a:ln>
            <a:noFill/>
          </a:ln>
        </p:spPr>
        <p:txBody>
          <a:bodyPr spcFirstLastPara="1" wrap="square" lIns="91425" tIns="45700" rIns="91425" bIns="45700" anchor="t" anchorCtr="0">
            <a:spAutoFit/>
          </a:bodyPr>
          <a:lstStyle/>
          <a:p>
            <a:pPr marL="252000" marR="0" lvl="0" indent="-252000" algn="l" rtl="0">
              <a:lnSpc>
                <a:spcPct val="120000"/>
              </a:lnSpc>
              <a:spcBef>
                <a:spcPts val="0"/>
              </a:spcBef>
              <a:spcAft>
                <a:spcPts val="0"/>
              </a:spcAft>
              <a:buNone/>
            </a:pPr>
            <a:fld id="{00000000-1234-1234-1234-123412341234}" type="slidenum">
              <a:rPr lang="en-US" sz="3600" b="1">
                <a:solidFill>
                  <a:srgbClr val="000000"/>
                </a:solidFill>
                <a:latin typeface="Arial"/>
                <a:ea typeface="Arial"/>
                <a:cs typeface="Arial"/>
                <a:sym typeface="Arial"/>
              </a:rPr>
              <a:t>38</a:t>
            </a:fld>
            <a:endParaRPr sz="2800" b="1">
              <a:solidFill>
                <a:schemeClr val="dk1"/>
              </a:solidFill>
              <a:latin typeface="Malgun Gothic"/>
              <a:ea typeface="Malgun Gothic"/>
              <a:cs typeface="Malgun Gothic"/>
              <a:sym typeface="Malgun Gothic"/>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Google Shape;546;p40"/>
          <p:cNvSpPr txBox="1">
            <a:spLocks noGrp="1"/>
          </p:cNvSpPr>
          <p:nvPr>
            <p:ph type="title"/>
          </p:nvPr>
        </p:nvSpPr>
        <p:spPr>
          <a:xfrm>
            <a:off x="4418183" y="344276"/>
            <a:ext cx="1527982" cy="535531"/>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C00000"/>
              </a:buClr>
              <a:buSzPts val="3200"/>
              <a:buFont typeface="Arial"/>
              <a:buNone/>
            </a:pPr>
            <a:r>
              <a:rPr lang="en-US" sz="3200" b="1">
                <a:solidFill>
                  <a:srgbClr val="C00000"/>
                </a:solidFill>
                <a:latin typeface="Arial"/>
                <a:ea typeface="Arial"/>
                <a:cs typeface="Arial"/>
                <a:sym typeface="Arial"/>
              </a:rPr>
              <a:t>Xulosa</a:t>
            </a:r>
            <a:endParaRPr sz="3200" b="1">
              <a:solidFill>
                <a:srgbClr val="C00000"/>
              </a:solidFill>
              <a:latin typeface="Arial"/>
              <a:ea typeface="Arial"/>
              <a:cs typeface="Arial"/>
              <a:sym typeface="Arial"/>
            </a:endParaRPr>
          </a:p>
        </p:txBody>
      </p:sp>
      <p:sp>
        <p:nvSpPr>
          <p:cNvPr id="547" name="Google Shape;547;p40"/>
          <p:cNvSpPr txBox="1">
            <a:spLocks noGrp="1"/>
          </p:cNvSpPr>
          <p:nvPr>
            <p:ph type="body" idx="1"/>
          </p:nvPr>
        </p:nvSpPr>
        <p:spPr>
          <a:xfrm>
            <a:off x="665017" y="1194011"/>
            <a:ext cx="9091101" cy="1360264"/>
          </a:xfrm>
          <a:prstGeom prst="rect">
            <a:avLst/>
          </a:prstGeom>
          <a:noFill/>
          <a:ln>
            <a:noFill/>
          </a:ln>
        </p:spPr>
        <p:txBody>
          <a:bodyPr spcFirstLastPara="1" wrap="square" lIns="91425" tIns="45700" rIns="91425" bIns="45700" anchor="t" anchorCtr="0">
            <a:noAutofit/>
          </a:bodyPr>
          <a:lstStyle/>
          <a:p>
            <a:pPr marL="252000" lvl="0" indent="-252000" algn="just" rtl="0">
              <a:lnSpc>
                <a:spcPct val="120000"/>
              </a:lnSpc>
              <a:spcBef>
                <a:spcPts val="0"/>
              </a:spcBef>
              <a:spcAft>
                <a:spcPts val="0"/>
              </a:spcAft>
              <a:buSzPts val="2400"/>
              <a:buNone/>
            </a:pPr>
            <a:endParaRPr sz="2400" b="0">
              <a:latin typeface="Arial"/>
              <a:ea typeface="Arial"/>
              <a:cs typeface="Arial"/>
              <a:sym typeface="Arial"/>
            </a:endParaRPr>
          </a:p>
          <a:p>
            <a:pPr marL="252000" lvl="0" indent="-99600" algn="just" rtl="0">
              <a:lnSpc>
                <a:spcPct val="100000"/>
              </a:lnSpc>
              <a:spcBef>
                <a:spcPts val="0"/>
              </a:spcBef>
              <a:spcAft>
                <a:spcPts val="0"/>
              </a:spcAft>
              <a:buSzPts val="2400"/>
              <a:buNone/>
            </a:pPr>
            <a:endParaRPr sz="2400" b="0">
              <a:latin typeface="Arial"/>
              <a:ea typeface="Arial"/>
              <a:cs typeface="Arial"/>
              <a:sym typeface="Arial"/>
            </a:endParaRPr>
          </a:p>
        </p:txBody>
      </p:sp>
      <p:sp>
        <p:nvSpPr>
          <p:cNvPr id="548" name="Google Shape;548;p40"/>
          <p:cNvSpPr txBox="1"/>
          <p:nvPr/>
        </p:nvSpPr>
        <p:spPr>
          <a:xfrm>
            <a:off x="1004047" y="1194011"/>
            <a:ext cx="7288307" cy="4862870"/>
          </a:xfrm>
          <a:prstGeom prst="rect">
            <a:avLst/>
          </a:prstGeom>
          <a:noFill/>
          <a:ln>
            <a:noFill/>
          </a:ln>
        </p:spPr>
        <p:txBody>
          <a:bodyPr spcFirstLastPara="1" wrap="square" lIns="91425" tIns="45700" rIns="91425" bIns="45700" anchor="t" anchorCtr="0">
            <a:spAutoFit/>
          </a:bodyPr>
          <a:lstStyle/>
          <a:p>
            <a:pPr marL="357188" marR="0" lvl="0" indent="0" algn="just" rtl="0">
              <a:spcBef>
                <a:spcPts val="0"/>
              </a:spcBef>
              <a:spcAft>
                <a:spcPts val="0"/>
              </a:spcAft>
              <a:buNone/>
            </a:pPr>
            <a:r>
              <a:rPr lang="en-US" sz="2000" dirty="0">
                <a:solidFill>
                  <a:schemeClr val="dk1"/>
                </a:solidFill>
                <a:latin typeface="Arial"/>
                <a:ea typeface="Arial"/>
                <a:cs typeface="Arial"/>
                <a:sym typeface="Arial"/>
              </a:rPr>
              <a:t>4.4. Model </a:t>
            </a:r>
            <a:r>
              <a:rPr lang="en-US" sz="2000" dirty="0" err="1">
                <a:solidFill>
                  <a:schemeClr val="dk1"/>
                </a:solidFill>
                <a:latin typeface="Arial"/>
                <a:ea typeface="Arial"/>
                <a:cs typeface="Arial"/>
                <a:sym typeface="Arial"/>
              </a:rPr>
              <a:t>tomonidan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aks</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ettirilgan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ob'ektning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asosiy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xususiyatlari</a:t>
            </a:r>
            <a:r>
              <a:rPr lang="en-US" sz="2000" dirty="0">
                <a:solidFill>
                  <a:schemeClr val="dk1"/>
                </a:solidFill>
                <a:latin typeface="Arial"/>
                <a:ea typeface="Arial"/>
                <a:cs typeface="Arial"/>
                <a:sym typeface="Arial"/>
              </a:rPr>
              <a:t>; </a:t>
            </a:r>
            <a:endParaRPr dirty="0"/>
          </a:p>
          <a:p>
            <a:pPr marL="0" marR="0" lvl="0" indent="0" algn="just" rtl="0">
              <a:spcBef>
                <a:spcPts val="1200"/>
              </a:spcBef>
              <a:spcAft>
                <a:spcPts val="0"/>
              </a:spcAft>
              <a:buNone/>
            </a:pPr>
            <a:r>
              <a:rPr lang="en-US" sz="2000" dirty="0">
                <a:solidFill>
                  <a:schemeClr val="dk1"/>
                </a:solidFill>
                <a:latin typeface="Arial"/>
                <a:ea typeface="Arial"/>
                <a:cs typeface="Arial"/>
                <a:sym typeface="Arial"/>
              </a:rPr>
              <a:t>5.	</a:t>
            </a: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maqsadi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Yechilgan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vazifalarga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ko'ra</a:t>
            </a:r>
            <a:r>
              <a:rPr lang="en-US" sz="2000" dirty="0">
                <a:solidFill>
                  <a:schemeClr val="dk1"/>
                </a:solidFill>
                <a:latin typeface="Arial"/>
                <a:ea typeface="Arial"/>
                <a:cs typeface="Arial"/>
                <a:sym typeface="Arial"/>
              </a:rPr>
              <a:t> model </a:t>
            </a:r>
            <a:r>
              <a:rPr lang="en-US" sz="2000" dirty="0" err="1">
                <a:solidFill>
                  <a:schemeClr val="dk1"/>
                </a:solidFill>
                <a:latin typeface="Arial"/>
                <a:ea typeface="Arial"/>
                <a:cs typeface="Arial"/>
                <a:sym typeface="Arial"/>
              </a:rPr>
              <a:t>quyidagilarda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bo'lish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mumkin</a:t>
            </a:r>
            <a:r>
              <a:rPr lang="en-US" sz="2000" dirty="0">
                <a:solidFill>
                  <a:schemeClr val="dk1"/>
                </a:solidFill>
                <a:latin typeface="Arial"/>
                <a:ea typeface="Arial"/>
                <a:cs typeface="Arial"/>
                <a:sym typeface="Arial"/>
              </a:rPr>
              <a:t>:</a:t>
            </a:r>
            <a:endParaRPr dirty="0"/>
          </a:p>
          <a:p>
            <a:pPr marL="357188" marR="0" lvl="0" indent="0" algn="just" rtl="0">
              <a:spcBef>
                <a:spcPts val="1200"/>
              </a:spcBef>
              <a:spcAft>
                <a:spcPts val="0"/>
              </a:spcAft>
              <a:buNone/>
            </a:pPr>
            <a:r>
              <a:rPr lang="en-US" sz="2000" dirty="0">
                <a:solidFill>
                  <a:schemeClr val="dk1"/>
                </a:solidFill>
                <a:latin typeface="Arial"/>
                <a:ea typeface="Arial"/>
                <a:cs typeface="Arial"/>
                <a:sym typeface="Arial"/>
              </a:rPr>
              <a:t>5.1. </a:t>
            </a:r>
            <a:r>
              <a:rPr lang="en-US" sz="2000" dirty="0" err="1">
                <a:solidFill>
                  <a:schemeClr val="dk1"/>
                </a:solidFill>
                <a:latin typeface="Arial"/>
                <a:ea typeface="Arial"/>
                <a:cs typeface="Arial"/>
                <a:sym typeface="Arial"/>
              </a:rPr>
              <a:t>kognitiv</a:t>
            </a:r>
            <a:r>
              <a:rPr lang="en-US" sz="2000" dirty="0">
                <a:solidFill>
                  <a:schemeClr val="dk1"/>
                </a:solidFill>
                <a:latin typeface="Arial"/>
                <a:ea typeface="Arial"/>
                <a:cs typeface="Arial"/>
                <a:sym typeface="Arial"/>
              </a:rPr>
              <a:t>; </a:t>
            </a:r>
            <a:endParaRPr dirty="0"/>
          </a:p>
          <a:p>
            <a:pPr marL="357188" marR="0" lvl="0" indent="0" algn="just" rtl="0">
              <a:spcBef>
                <a:spcPts val="1200"/>
              </a:spcBef>
              <a:spcAft>
                <a:spcPts val="0"/>
              </a:spcAft>
              <a:buNone/>
            </a:pPr>
            <a:r>
              <a:rPr lang="en-US" sz="2000" dirty="0">
                <a:solidFill>
                  <a:schemeClr val="dk1"/>
                </a:solidFill>
                <a:latin typeface="Arial"/>
                <a:ea typeface="Arial"/>
                <a:cs typeface="Arial"/>
                <a:sym typeface="Arial"/>
              </a:rPr>
              <a:t>5.2. </a:t>
            </a:r>
            <a:r>
              <a:rPr lang="en-US" sz="2000" dirty="0" err="1">
                <a:solidFill>
                  <a:schemeClr val="dk1"/>
                </a:solidFill>
                <a:latin typeface="Arial"/>
                <a:ea typeface="Arial"/>
                <a:cs typeface="Arial"/>
                <a:sym typeface="Arial"/>
              </a:rPr>
              <a:t>dizayn</a:t>
            </a:r>
            <a:r>
              <a:rPr lang="en-US" sz="2000" dirty="0">
                <a:solidFill>
                  <a:schemeClr val="dk1"/>
                </a:solidFill>
                <a:latin typeface="Arial"/>
                <a:ea typeface="Arial"/>
                <a:cs typeface="Arial"/>
                <a:sym typeface="Arial"/>
              </a:rPr>
              <a:t>; </a:t>
            </a:r>
            <a:endParaRPr dirty="0"/>
          </a:p>
          <a:p>
            <a:pPr marL="357188" marR="0" lvl="0" indent="0" algn="just" rtl="0">
              <a:spcBef>
                <a:spcPts val="1200"/>
              </a:spcBef>
              <a:spcAft>
                <a:spcPts val="0"/>
              </a:spcAft>
              <a:buNone/>
            </a:pPr>
            <a:r>
              <a:rPr lang="en-US" sz="2000" dirty="0">
                <a:solidFill>
                  <a:schemeClr val="dk1"/>
                </a:solidFill>
                <a:latin typeface="Arial"/>
                <a:ea typeface="Arial"/>
                <a:cs typeface="Arial"/>
                <a:sym typeface="Arial"/>
              </a:rPr>
              <a:t>5.3. </a:t>
            </a:r>
            <a:r>
              <a:rPr lang="en-US" sz="2000" dirty="0" err="1">
                <a:solidFill>
                  <a:schemeClr val="dk1"/>
                </a:solidFill>
                <a:latin typeface="Arial"/>
                <a:ea typeface="Arial"/>
                <a:cs typeface="Arial"/>
                <a:sym typeface="Arial"/>
              </a:rPr>
              <a:t>optimallashtirish</a:t>
            </a:r>
            <a:r>
              <a:rPr lang="en-US" sz="2000" dirty="0">
                <a:solidFill>
                  <a:schemeClr val="dk1"/>
                </a:solidFill>
                <a:latin typeface="Arial"/>
                <a:ea typeface="Arial"/>
                <a:cs typeface="Arial"/>
                <a:sym typeface="Arial"/>
              </a:rPr>
              <a:t>; </a:t>
            </a:r>
            <a:endParaRPr dirty="0"/>
          </a:p>
          <a:p>
            <a:pPr marL="357188" marR="0" lvl="0" indent="0" algn="just" rtl="0">
              <a:spcBef>
                <a:spcPts val="1200"/>
              </a:spcBef>
              <a:spcAft>
                <a:spcPts val="0"/>
              </a:spcAft>
              <a:buNone/>
            </a:pPr>
            <a:r>
              <a:rPr lang="en-US" sz="2000" dirty="0">
                <a:solidFill>
                  <a:schemeClr val="dk1"/>
                </a:solidFill>
                <a:latin typeface="Arial"/>
                <a:ea typeface="Arial"/>
                <a:cs typeface="Arial"/>
                <a:sym typeface="Arial"/>
              </a:rPr>
              <a:t>5.4. </a:t>
            </a:r>
            <a:r>
              <a:rPr lang="en-US" sz="2000" dirty="0" err="1">
                <a:solidFill>
                  <a:schemeClr val="dk1"/>
                </a:solidFill>
                <a:latin typeface="Arial"/>
                <a:ea typeface="Arial"/>
                <a:cs typeface="Arial"/>
                <a:sym typeface="Arial"/>
              </a:rPr>
              <a:t>texnologik</a:t>
            </a:r>
            <a:r>
              <a:rPr lang="en-US" sz="2000" dirty="0">
                <a:solidFill>
                  <a:schemeClr val="dk1"/>
                </a:solidFill>
                <a:latin typeface="Arial"/>
                <a:ea typeface="Arial"/>
                <a:cs typeface="Arial"/>
                <a:sym typeface="Arial"/>
              </a:rPr>
              <a:t>; </a:t>
            </a:r>
            <a:endParaRPr dirty="0"/>
          </a:p>
          <a:p>
            <a:pPr marL="357188" marR="0" lvl="0" indent="0" algn="just" rtl="0">
              <a:spcBef>
                <a:spcPts val="1200"/>
              </a:spcBef>
              <a:spcAft>
                <a:spcPts val="0"/>
              </a:spcAft>
              <a:buNone/>
            </a:pPr>
            <a:r>
              <a:rPr lang="en-US" sz="2000" dirty="0">
                <a:solidFill>
                  <a:schemeClr val="dk1"/>
                </a:solidFill>
                <a:latin typeface="Arial"/>
                <a:ea typeface="Arial"/>
                <a:cs typeface="Arial"/>
                <a:sym typeface="Arial"/>
              </a:rPr>
              <a:t>5.5. </a:t>
            </a:r>
            <a:r>
              <a:rPr lang="en-US" sz="2000" dirty="0" err="1">
                <a:solidFill>
                  <a:schemeClr val="dk1"/>
                </a:solidFill>
                <a:latin typeface="Arial"/>
                <a:ea typeface="Arial"/>
                <a:cs typeface="Arial"/>
                <a:sym typeface="Arial"/>
              </a:rPr>
              <a:t>boshqaruv</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boshqalar</a:t>
            </a:r>
            <a:r>
              <a:rPr lang="en-US" sz="2000" dirty="0">
                <a:solidFill>
                  <a:schemeClr val="dk1"/>
                </a:solidFill>
                <a:latin typeface="Arial"/>
                <a:ea typeface="Arial"/>
                <a:cs typeface="Arial"/>
                <a:sym typeface="Arial"/>
              </a:rPr>
              <a:t>. </a:t>
            </a:r>
            <a:endParaRPr dirty="0"/>
          </a:p>
          <a:p>
            <a:pPr marL="0" marR="0" lvl="0" indent="0" algn="just" rtl="0">
              <a:spcBef>
                <a:spcPts val="1200"/>
              </a:spcBef>
              <a:spcAft>
                <a:spcPts val="0"/>
              </a:spcAft>
              <a:buNone/>
            </a:pPr>
            <a:r>
              <a:rPr lang="en-US" sz="2000" dirty="0" err="1">
                <a:solidFill>
                  <a:schemeClr val="dk1"/>
                </a:solidFill>
                <a:latin typeface="Arial"/>
                <a:ea typeface="Arial"/>
                <a:cs typeface="Arial"/>
                <a:sym typeface="Arial"/>
              </a:rPr>
              <a:t>Moddiy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eksperimental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tadqiqot</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usulida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qo'llaniladi</a:t>
            </a:r>
            <a:r>
              <a:rPr lang="en-US" sz="2000" dirty="0">
                <a:solidFill>
                  <a:schemeClr val="dk1"/>
                </a:solidFill>
                <a:latin typeface="Arial"/>
                <a:ea typeface="Arial"/>
                <a:cs typeface="Arial"/>
                <a:sym typeface="Arial"/>
              </a:rPr>
              <a:t>, model </a:t>
            </a:r>
            <a:r>
              <a:rPr lang="en-US" sz="2000" dirty="0" err="1">
                <a:solidFill>
                  <a:schemeClr val="dk1"/>
                </a:solidFill>
                <a:latin typeface="Arial"/>
                <a:ea typeface="Arial"/>
                <a:cs typeface="Arial"/>
                <a:sym typeface="Arial"/>
              </a:rPr>
              <a:t>asl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tizimga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ma'lum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o'xshashliklarga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bo'lgan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ba'zi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ikkinchi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tizim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vazifasini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bajaradi</a:t>
            </a:r>
            <a:r>
              <a:rPr lang="en-US" sz="2000" dirty="0">
                <a:solidFill>
                  <a:schemeClr val="dk1"/>
                </a:solidFill>
                <a:latin typeface="Arial"/>
                <a:ea typeface="Arial"/>
                <a:cs typeface="Arial"/>
                <a:sym typeface="Arial"/>
              </a:rPr>
              <a:t>. </a:t>
            </a:r>
            <a:endParaRPr sz="2000" dirty="0">
              <a:solidFill>
                <a:schemeClr val="dk1"/>
              </a:solidFill>
              <a:latin typeface="Arial"/>
              <a:ea typeface="Arial"/>
              <a:cs typeface="Arial"/>
              <a:sym typeface="Arial"/>
            </a:endParaRPr>
          </a:p>
        </p:txBody>
      </p:sp>
      <p:sp>
        <p:nvSpPr>
          <p:cNvPr id="549" name="Google Shape;549;p40"/>
          <p:cNvSpPr/>
          <p:nvPr/>
        </p:nvSpPr>
        <p:spPr>
          <a:xfrm>
            <a:off x="1712583" y="6082324"/>
            <a:ext cx="821067" cy="757130"/>
          </a:xfrm>
          <a:prstGeom prst="rect">
            <a:avLst/>
          </a:prstGeom>
          <a:noFill/>
          <a:ln>
            <a:noFill/>
          </a:ln>
        </p:spPr>
        <p:txBody>
          <a:bodyPr spcFirstLastPara="1" wrap="square" lIns="91425" tIns="45700" rIns="91425" bIns="45700" anchor="t" anchorCtr="0">
            <a:spAutoFit/>
          </a:bodyPr>
          <a:lstStyle/>
          <a:p>
            <a:pPr marL="252000" marR="0" lvl="0" indent="-252000" algn="l" rtl="0">
              <a:lnSpc>
                <a:spcPct val="120000"/>
              </a:lnSpc>
              <a:spcBef>
                <a:spcPts val="0"/>
              </a:spcBef>
              <a:spcAft>
                <a:spcPts val="0"/>
              </a:spcAft>
              <a:buNone/>
            </a:pPr>
            <a:fld id="{00000000-1234-1234-1234-123412341234}" type="slidenum">
              <a:rPr lang="en-US" sz="3600" b="1">
                <a:solidFill>
                  <a:srgbClr val="000000"/>
                </a:solidFill>
                <a:latin typeface="Arial"/>
                <a:ea typeface="Arial"/>
                <a:cs typeface="Arial"/>
                <a:sym typeface="Arial"/>
              </a:rPr>
              <a:t>39</a:t>
            </a:fld>
            <a:endParaRPr sz="2800" b="1">
              <a:solidFill>
                <a:schemeClr val="dk1"/>
              </a:solidFill>
              <a:latin typeface="Malgun Gothic"/>
              <a:ea typeface="Malgun Gothic"/>
              <a:cs typeface="Malgun Gothic"/>
              <a:sym typeface="Malgun Gothic"/>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53"/>
        <p:cNvGrpSpPr/>
        <p:nvPr/>
      </p:nvGrpSpPr>
      <p:grpSpPr>
        <a:xfrm>
          <a:off x="0" y="0"/>
          <a:ext cx="0" cy="0"/>
          <a:chOff x="0" y="0"/>
          <a:chExt cx="0" cy="0"/>
        </a:xfrm>
      </p:grpSpPr>
      <p:sp>
        <p:nvSpPr>
          <p:cNvPr id="554" name="Google Shape;554;p41"/>
          <p:cNvSpPr txBox="1">
            <a:spLocks noGrp="1"/>
          </p:cNvSpPr>
          <p:nvPr>
            <p:ph type="title"/>
          </p:nvPr>
        </p:nvSpPr>
        <p:spPr>
          <a:xfrm>
            <a:off x="4418183" y="344276"/>
            <a:ext cx="1527982" cy="535531"/>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C00000"/>
              </a:buClr>
              <a:buSzPts val="3200"/>
              <a:buFont typeface="Arial"/>
              <a:buNone/>
            </a:pPr>
            <a:r>
              <a:rPr lang="en-US" sz="3200" b="1">
                <a:solidFill>
                  <a:srgbClr val="C00000"/>
                </a:solidFill>
                <a:latin typeface="Arial"/>
                <a:ea typeface="Arial"/>
                <a:cs typeface="Arial"/>
                <a:sym typeface="Arial"/>
              </a:rPr>
              <a:t>Xulosa</a:t>
            </a:r>
            <a:endParaRPr sz="3200" b="1">
              <a:solidFill>
                <a:srgbClr val="C00000"/>
              </a:solidFill>
              <a:latin typeface="Arial"/>
              <a:ea typeface="Arial"/>
              <a:cs typeface="Arial"/>
              <a:sym typeface="Arial"/>
            </a:endParaRPr>
          </a:p>
        </p:txBody>
      </p:sp>
      <p:sp>
        <p:nvSpPr>
          <p:cNvPr id="555" name="Google Shape;555;p41"/>
          <p:cNvSpPr txBox="1">
            <a:spLocks noGrp="1"/>
          </p:cNvSpPr>
          <p:nvPr>
            <p:ph type="body" idx="1"/>
          </p:nvPr>
        </p:nvSpPr>
        <p:spPr>
          <a:xfrm>
            <a:off x="665017" y="1194011"/>
            <a:ext cx="9091101" cy="1360264"/>
          </a:xfrm>
          <a:prstGeom prst="rect">
            <a:avLst/>
          </a:prstGeom>
          <a:noFill/>
          <a:ln>
            <a:noFill/>
          </a:ln>
        </p:spPr>
        <p:txBody>
          <a:bodyPr spcFirstLastPara="1" wrap="square" lIns="91425" tIns="45700" rIns="91425" bIns="45700" anchor="t" anchorCtr="0">
            <a:noAutofit/>
          </a:bodyPr>
          <a:lstStyle/>
          <a:p>
            <a:pPr marL="252000" lvl="0" indent="-252000" algn="just" rtl="0">
              <a:lnSpc>
                <a:spcPct val="120000"/>
              </a:lnSpc>
              <a:spcBef>
                <a:spcPts val="0"/>
              </a:spcBef>
              <a:spcAft>
                <a:spcPts val="0"/>
              </a:spcAft>
              <a:buSzPts val="2400"/>
              <a:buNone/>
            </a:pPr>
            <a:endParaRPr sz="2400" b="0">
              <a:latin typeface="Arial"/>
              <a:ea typeface="Arial"/>
              <a:cs typeface="Arial"/>
              <a:sym typeface="Arial"/>
            </a:endParaRPr>
          </a:p>
          <a:p>
            <a:pPr marL="252000" lvl="0" indent="-99600" algn="just" rtl="0">
              <a:lnSpc>
                <a:spcPct val="100000"/>
              </a:lnSpc>
              <a:spcBef>
                <a:spcPts val="0"/>
              </a:spcBef>
              <a:spcAft>
                <a:spcPts val="0"/>
              </a:spcAft>
              <a:buSzPts val="2400"/>
              <a:buNone/>
            </a:pPr>
            <a:endParaRPr sz="2400" b="0">
              <a:latin typeface="Arial"/>
              <a:ea typeface="Arial"/>
              <a:cs typeface="Arial"/>
              <a:sym typeface="Arial"/>
            </a:endParaRPr>
          </a:p>
        </p:txBody>
      </p:sp>
      <p:sp>
        <p:nvSpPr>
          <p:cNvPr id="556" name="Google Shape;556;p41"/>
          <p:cNvSpPr txBox="1"/>
          <p:nvPr/>
        </p:nvSpPr>
        <p:spPr>
          <a:xfrm>
            <a:off x="1004047" y="1194011"/>
            <a:ext cx="7288307" cy="2092881"/>
          </a:xfrm>
          <a:prstGeom prst="rect">
            <a:avLst/>
          </a:prstGeom>
          <a:noFill/>
          <a:ln>
            <a:noFill/>
          </a:ln>
        </p:spPr>
        <p:txBody>
          <a:bodyPr spcFirstLastPara="1" wrap="square" lIns="91425" tIns="45700" rIns="91425" bIns="45700" anchor="t" anchorCtr="0">
            <a:spAutoFit/>
          </a:bodyPr>
          <a:lstStyle/>
          <a:p>
            <a:pPr marL="0" marR="0" lvl="0" indent="357188" algn="just" rtl="0">
              <a:spcBef>
                <a:spcPts val="0"/>
              </a:spcBef>
              <a:spcAft>
                <a:spcPts val="0"/>
              </a:spcAft>
              <a:buNone/>
            </a:pPr>
            <a:r>
              <a:rPr lang="en-US" sz="2000" dirty="0" err="1">
                <a:solidFill>
                  <a:schemeClr val="dk1"/>
                </a:solidFill>
                <a:latin typeface="Arial"/>
                <a:ea typeface="Arial"/>
                <a:cs typeface="Arial"/>
                <a:sym typeface="Arial"/>
              </a:rPr>
              <a:t>Yaratilgan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moddiy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o'xshashlik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nuqtai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nazaridan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asl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nusxada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joylashgan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asl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tizim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bilan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qonunlarga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muvofiq</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ishlaydi</a:t>
            </a:r>
            <a:r>
              <a:rPr lang="en-US" sz="2000" dirty="0">
                <a:solidFill>
                  <a:schemeClr val="dk1"/>
                </a:solidFill>
                <a:latin typeface="Arial"/>
                <a:ea typeface="Arial"/>
                <a:cs typeface="Arial"/>
                <a:sym typeface="Arial"/>
              </a:rPr>
              <a:t>. </a:t>
            </a:r>
            <a:endParaRPr dirty="0"/>
          </a:p>
          <a:p>
            <a:pPr marL="0" marR="0" lvl="0" indent="357188" algn="just" rtl="0">
              <a:spcBef>
                <a:spcPts val="1200"/>
              </a:spcBef>
              <a:spcAft>
                <a:spcPts val="0"/>
              </a:spcAft>
              <a:buNone/>
            </a:pPr>
            <a:r>
              <a:rPr lang="en-US" sz="2000" dirty="0" err="1">
                <a:solidFill>
                  <a:schemeClr val="dk1"/>
                </a:solidFill>
                <a:latin typeface="Arial"/>
                <a:ea typeface="Arial"/>
                <a:cs typeface="Arial"/>
                <a:sym typeface="Arial"/>
              </a:rPr>
              <a:t>Modellar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shuningdek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noaniqlik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daraja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bo'yicha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har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qanday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tasodifiy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omillarning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ta'sirini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aks</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ettiruvchi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deterministik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ehtimollik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stoxastik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bo'linadi</a:t>
            </a:r>
            <a:r>
              <a:rPr lang="en-US" sz="2000" dirty="0">
                <a:solidFill>
                  <a:schemeClr val="dk1"/>
                </a:solidFill>
                <a:latin typeface="Arial"/>
                <a:ea typeface="Arial"/>
                <a:cs typeface="Arial"/>
                <a:sym typeface="Arial"/>
              </a:rPr>
              <a:t>.</a:t>
            </a:r>
            <a:endParaRPr sz="2000" dirty="0">
              <a:solidFill>
                <a:schemeClr val="dk1"/>
              </a:solidFill>
              <a:latin typeface="Arial"/>
              <a:ea typeface="Arial"/>
              <a:cs typeface="Arial"/>
              <a:sym typeface="Arial"/>
            </a:endParaRPr>
          </a:p>
        </p:txBody>
      </p:sp>
      <p:sp>
        <p:nvSpPr>
          <p:cNvPr id="557" name="Google Shape;557;p41"/>
          <p:cNvSpPr/>
          <p:nvPr/>
        </p:nvSpPr>
        <p:spPr>
          <a:xfrm>
            <a:off x="1712583" y="6082324"/>
            <a:ext cx="821067" cy="757130"/>
          </a:xfrm>
          <a:prstGeom prst="rect">
            <a:avLst/>
          </a:prstGeom>
          <a:noFill/>
          <a:ln>
            <a:noFill/>
          </a:ln>
        </p:spPr>
        <p:txBody>
          <a:bodyPr spcFirstLastPara="1" wrap="square" lIns="91425" tIns="45700" rIns="91425" bIns="45700" anchor="t" anchorCtr="0">
            <a:spAutoFit/>
          </a:bodyPr>
          <a:lstStyle/>
          <a:p>
            <a:pPr marL="252000" marR="0" lvl="0" indent="-252000" algn="l" rtl="0">
              <a:lnSpc>
                <a:spcPct val="120000"/>
              </a:lnSpc>
              <a:spcBef>
                <a:spcPts val="0"/>
              </a:spcBef>
              <a:spcAft>
                <a:spcPts val="0"/>
              </a:spcAft>
              <a:buNone/>
            </a:pPr>
            <a:fld id="{00000000-1234-1234-1234-123412341234}" type="slidenum">
              <a:rPr lang="en-US" sz="3600" b="1">
                <a:solidFill>
                  <a:srgbClr val="000000"/>
                </a:solidFill>
                <a:latin typeface="Arial"/>
                <a:ea typeface="Arial"/>
                <a:cs typeface="Arial"/>
                <a:sym typeface="Arial"/>
              </a:rPr>
              <a:t>40</a:t>
            </a:fld>
            <a:endParaRPr sz="2800" b="1">
              <a:solidFill>
                <a:schemeClr val="dk1"/>
              </a:solidFill>
              <a:latin typeface="Malgun Gothic"/>
              <a:ea typeface="Malgun Gothic"/>
              <a:cs typeface="Malgun Gothic"/>
              <a:sym typeface="Malgun Gothic"/>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61"/>
        <p:cNvGrpSpPr/>
        <p:nvPr/>
      </p:nvGrpSpPr>
      <p:grpSpPr>
        <a:xfrm>
          <a:off x="0" y="0"/>
          <a:ext cx="0" cy="0"/>
          <a:chOff x="0" y="0"/>
          <a:chExt cx="0" cy="0"/>
        </a:xfrm>
      </p:grpSpPr>
      <p:sp>
        <p:nvSpPr>
          <p:cNvPr id="562" name="Google Shape;562;p42"/>
          <p:cNvSpPr txBox="1">
            <a:spLocks noGrp="1"/>
          </p:cNvSpPr>
          <p:nvPr>
            <p:ph type="title"/>
          </p:nvPr>
        </p:nvSpPr>
        <p:spPr>
          <a:xfrm>
            <a:off x="2753956" y="299015"/>
            <a:ext cx="3464410" cy="535531"/>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C00000"/>
              </a:buClr>
              <a:buSzPts val="3200"/>
              <a:buFont typeface="Arial"/>
              <a:buNone/>
            </a:pPr>
            <a:r>
              <a:rPr lang="en-US" sz="3200" b="1" dirty="0" err="1">
                <a:solidFill>
                  <a:srgbClr val="C00000"/>
                </a:solidFill>
                <a:latin typeface="Arial"/>
                <a:ea typeface="Arial"/>
                <a:cs typeface="Arial"/>
                <a:sym typeface="Arial"/>
              </a:rPr>
              <a:t>Nazorat</a:t>
            </a:r>
            <a:r>
              <a:rPr lang="en-US" sz="3200" b="1" dirty="0">
                <a:solidFill>
                  <a:srgbClr val="C00000"/>
                </a:solidFill>
                <a:latin typeface="Arial"/>
                <a:ea typeface="Arial"/>
                <a:cs typeface="Arial"/>
                <a:sym typeface="Arial"/>
              </a:rPr>
              <a:t> </a:t>
            </a:r>
            <a:r>
              <a:rPr lang="en-US" sz="3200" b="1" dirty="0" err="1">
                <a:solidFill>
                  <a:srgbClr val="C00000"/>
                </a:solidFill>
                <a:latin typeface="Arial"/>
                <a:ea typeface="Arial"/>
                <a:cs typeface="Arial"/>
                <a:sym typeface="Arial"/>
              </a:rPr>
              <a:t>savollar</a:t>
            </a:r>
            <a:r>
              <a:rPr lang="en-US" sz="3200" b="1" dirty="0">
                <a:solidFill>
                  <a:srgbClr val="C00000"/>
                </a:solidFill>
                <a:latin typeface="Arial"/>
                <a:ea typeface="Arial"/>
                <a:cs typeface="Arial"/>
                <a:sym typeface="Arial"/>
              </a:rPr>
              <a:t> </a:t>
            </a:r>
            <a:endParaRPr sz="3200" b="1" dirty="0">
              <a:solidFill>
                <a:srgbClr val="C00000"/>
              </a:solidFill>
              <a:latin typeface="Arial"/>
              <a:ea typeface="Arial"/>
              <a:cs typeface="Arial"/>
              <a:sym typeface="Arial"/>
            </a:endParaRPr>
          </a:p>
        </p:txBody>
      </p:sp>
      <p:sp>
        <p:nvSpPr>
          <p:cNvPr id="563" name="Google Shape;563;p42"/>
          <p:cNvSpPr txBox="1">
            <a:spLocks noGrp="1"/>
          </p:cNvSpPr>
          <p:nvPr>
            <p:ph type="body" idx="1"/>
          </p:nvPr>
        </p:nvSpPr>
        <p:spPr>
          <a:xfrm>
            <a:off x="665017" y="1194011"/>
            <a:ext cx="9091101" cy="1360264"/>
          </a:xfrm>
          <a:prstGeom prst="rect">
            <a:avLst/>
          </a:prstGeom>
          <a:noFill/>
          <a:ln>
            <a:noFill/>
          </a:ln>
        </p:spPr>
        <p:txBody>
          <a:bodyPr spcFirstLastPara="1" wrap="square" lIns="91425" tIns="45700" rIns="91425" bIns="45700" anchor="t" anchorCtr="0">
            <a:noAutofit/>
          </a:bodyPr>
          <a:lstStyle/>
          <a:p>
            <a:pPr marL="252000" lvl="0" indent="-252000" algn="just" rtl="0">
              <a:lnSpc>
                <a:spcPct val="120000"/>
              </a:lnSpc>
              <a:spcBef>
                <a:spcPts val="0"/>
              </a:spcBef>
              <a:spcAft>
                <a:spcPts val="0"/>
              </a:spcAft>
              <a:buSzPts val="2400"/>
              <a:buNone/>
            </a:pPr>
            <a:endParaRPr sz="2400" b="0">
              <a:latin typeface="Arial"/>
              <a:ea typeface="Arial"/>
              <a:cs typeface="Arial"/>
              <a:sym typeface="Arial"/>
            </a:endParaRPr>
          </a:p>
          <a:p>
            <a:pPr marL="252000" lvl="0" indent="-99600" algn="just" rtl="0">
              <a:lnSpc>
                <a:spcPct val="100000"/>
              </a:lnSpc>
              <a:spcBef>
                <a:spcPts val="0"/>
              </a:spcBef>
              <a:spcAft>
                <a:spcPts val="0"/>
              </a:spcAft>
              <a:buSzPts val="2400"/>
              <a:buNone/>
            </a:pPr>
            <a:endParaRPr sz="2400" b="0">
              <a:latin typeface="Arial"/>
              <a:ea typeface="Arial"/>
              <a:cs typeface="Arial"/>
              <a:sym typeface="Arial"/>
            </a:endParaRPr>
          </a:p>
        </p:txBody>
      </p:sp>
      <p:sp>
        <p:nvSpPr>
          <p:cNvPr id="564" name="Google Shape;564;p42"/>
          <p:cNvSpPr/>
          <p:nvPr/>
        </p:nvSpPr>
        <p:spPr>
          <a:xfrm>
            <a:off x="1726592" y="6142008"/>
            <a:ext cx="714683" cy="695190"/>
          </a:xfrm>
          <a:prstGeom prst="rect">
            <a:avLst/>
          </a:prstGeom>
          <a:noFill/>
          <a:ln>
            <a:noFill/>
          </a:ln>
        </p:spPr>
        <p:txBody>
          <a:bodyPr spcFirstLastPara="1" wrap="square" lIns="91425" tIns="45700" rIns="91425" bIns="45700" anchor="t" anchorCtr="0">
            <a:spAutoFit/>
          </a:bodyPr>
          <a:lstStyle/>
          <a:p>
            <a:pPr marL="252000" marR="0" lvl="0" indent="-252000" algn="l" rtl="0">
              <a:lnSpc>
                <a:spcPct val="120000"/>
              </a:lnSpc>
              <a:spcBef>
                <a:spcPts val="0"/>
              </a:spcBef>
              <a:spcAft>
                <a:spcPts val="0"/>
              </a:spcAft>
              <a:buNone/>
            </a:pPr>
            <a:fld id="{00000000-1234-1234-1234-123412341234}" type="slidenum">
              <a:rPr lang="en-US" sz="3600" b="1">
                <a:solidFill>
                  <a:srgbClr val="000000"/>
                </a:solidFill>
                <a:latin typeface="Arial"/>
                <a:ea typeface="Arial"/>
                <a:cs typeface="Arial"/>
                <a:sym typeface="Arial"/>
              </a:rPr>
              <a:t>41</a:t>
            </a:fld>
            <a:endParaRPr sz="2800" b="1">
              <a:solidFill>
                <a:schemeClr val="dk1"/>
              </a:solidFill>
              <a:latin typeface="Malgun Gothic"/>
              <a:ea typeface="Malgun Gothic"/>
              <a:cs typeface="Malgun Gothic"/>
              <a:sym typeface="Malgun Gothic"/>
            </a:endParaRPr>
          </a:p>
        </p:txBody>
      </p:sp>
      <p:sp>
        <p:nvSpPr>
          <p:cNvPr id="565" name="Google Shape;565;p42"/>
          <p:cNvSpPr txBox="1"/>
          <p:nvPr/>
        </p:nvSpPr>
        <p:spPr>
          <a:xfrm>
            <a:off x="1089484" y="1091505"/>
            <a:ext cx="8136280" cy="5324494"/>
          </a:xfrm>
          <a:prstGeom prst="rect">
            <a:avLst/>
          </a:prstGeom>
          <a:noFill/>
          <a:ln>
            <a:noFill/>
          </a:ln>
        </p:spPr>
        <p:txBody>
          <a:bodyPr spcFirstLastPara="1" wrap="square" lIns="91425" tIns="45700" rIns="91425" bIns="45700" anchor="t" anchorCtr="0">
            <a:spAutoFit/>
          </a:bodyPr>
          <a:lstStyle/>
          <a:p>
            <a:pPr marL="355600" marR="0" lvl="0" indent="-355600" algn="l" rtl="0">
              <a:spcBef>
                <a:spcPts val="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ilmiy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bilimlarning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qaysi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sohalarida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qo'llaniladi</a:t>
            </a:r>
            <a:r>
              <a:rPr lang="en-US" sz="2000" dirty="0">
                <a:solidFill>
                  <a:schemeClr val="dk1"/>
                </a:solidFill>
                <a:latin typeface="Arial"/>
                <a:ea typeface="Arial"/>
                <a:cs typeface="Arial"/>
                <a:sym typeface="Arial"/>
              </a:rPr>
              <a:t>.</a:t>
            </a:r>
            <a:endParaRPr sz="2000" dirty="0">
              <a:solidFill>
                <a:schemeClr val="dk1"/>
              </a:solidFill>
              <a:latin typeface="Arial"/>
              <a:ea typeface="Arial"/>
              <a:cs typeface="Arial"/>
              <a:sym typeface="Arial"/>
            </a:endParaRPr>
          </a:p>
          <a:p>
            <a:pPr marL="355600" marR="0" lvl="0" indent="-355600" algn="l" rtl="0">
              <a:spcBef>
                <a:spcPts val="400"/>
              </a:spcBef>
              <a:spcAft>
                <a:spcPts val="0"/>
              </a:spcAft>
              <a:buClr>
                <a:schemeClr val="dk1"/>
              </a:buClr>
              <a:buSzPts val="2000"/>
              <a:buFont typeface="Malgun Gothic"/>
              <a:buAutoNum type="arabicPeriod"/>
            </a:pPr>
            <a:r>
              <a:rPr lang="en-US" sz="2000" dirty="0">
                <a:solidFill>
                  <a:schemeClr val="dk1"/>
                </a:solidFill>
                <a:latin typeface="Arial"/>
                <a:ea typeface="Arial"/>
                <a:cs typeface="Arial"/>
                <a:sym typeface="Arial"/>
              </a:rPr>
              <a:t>"Model"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tushunchalarining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mohiyatini</a:t>
            </a:r>
            <a:r>
              <a:rPr lang="en-US" sz="2000" dirty="0">
                <a:solidFill>
                  <a:schemeClr val="dk1"/>
                </a:solidFill>
                <a:latin typeface="Arial"/>
                <a:ea typeface="Arial"/>
                <a:cs typeface="Arial"/>
                <a:sym typeface="Arial"/>
              </a:rPr>
              <a:t>?</a:t>
            </a:r>
            <a:endParaRPr dirty="0"/>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Qanday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hollarda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ayniqsa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muhimdir</a:t>
            </a:r>
            <a:r>
              <a:rPr lang="en-US" sz="2000" dirty="0">
                <a:solidFill>
                  <a:schemeClr val="dk1"/>
                </a:solidFill>
                <a:latin typeface="Arial"/>
                <a:ea typeface="Arial"/>
                <a:cs typeface="Arial"/>
                <a:sym typeface="Arial"/>
              </a:rPr>
              <a:t>?</a:t>
            </a:r>
            <a:endParaRPr dirty="0"/>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Keng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qamrovli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uchun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ko'plab</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modellarga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ehtiyoj</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sabablarini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ko'rsating</a:t>
            </a:r>
            <a:r>
              <a:rPr lang="en-US" sz="2000" dirty="0">
                <a:solidFill>
                  <a:schemeClr val="dk1"/>
                </a:solidFill>
                <a:latin typeface="Arial"/>
                <a:ea typeface="Arial"/>
                <a:cs typeface="Arial"/>
                <a:sym typeface="Arial"/>
              </a:rPr>
              <a:t>. </a:t>
            </a:r>
            <a:endParaRPr dirty="0"/>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Modellarning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asosiy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funktsiyalari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qanday</a:t>
            </a:r>
            <a:r>
              <a:rPr lang="en-US" sz="2000" dirty="0">
                <a:solidFill>
                  <a:schemeClr val="dk1"/>
                </a:solidFill>
                <a:latin typeface="Arial"/>
                <a:ea typeface="Arial"/>
                <a:cs typeface="Arial"/>
                <a:sym typeface="Arial"/>
              </a:rPr>
              <a:t>?</a:t>
            </a:r>
            <a:endParaRPr dirty="0"/>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orqali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qanday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tipik</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muammolar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hal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qilinadi</a:t>
            </a:r>
            <a:r>
              <a:rPr lang="en-US" sz="2000" dirty="0">
                <a:solidFill>
                  <a:schemeClr val="dk1"/>
                </a:solidFill>
                <a:latin typeface="Arial"/>
                <a:ea typeface="Arial"/>
                <a:cs typeface="Arial"/>
                <a:sym typeface="Arial"/>
              </a:rPr>
              <a:t>?</a:t>
            </a:r>
            <a:endParaRPr dirty="0"/>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Qaysi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har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qanday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ilmiy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nazariyaning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asosini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tashkil</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qiladi</a:t>
            </a:r>
            <a:r>
              <a:rPr lang="en-US" sz="2000" dirty="0">
                <a:solidFill>
                  <a:schemeClr val="dk1"/>
                </a:solidFill>
                <a:latin typeface="Arial"/>
                <a:ea typeface="Arial"/>
                <a:cs typeface="Arial"/>
                <a:sym typeface="Arial"/>
              </a:rPr>
              <a:t>?</a:t>
            </a:r>
            <a:endParaRPr dirty="0"/>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Kompyuter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simulyatsiyasi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qanday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xususiyatlarga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ega</a:t>
            </a:r>
            <a:r>
              <a:rPr lang="en-US" sz="2000" dirty="0">
                <a:solidFill>
                  <a:schemeClr val="dk1"/>
                </a:solidFill>
                <a:latin typeface="Arial"/>
                <a:ea typeface="Arial"/>
                <a:cs typeface="Arial"/>
                <a:sym typeface="Arial"/>
              </a:rPr>
              <a:t>?</a:t>
            </a:r>
            <a:endParaRPr dirty="0"/>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Tizimli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yondashuvning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mohiyati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nimada</a:t>
            </a:r>
            <a:r>
              <a:rPr lang="en-US" sz="2000" dirty="0">
                <a:solidFill>
                  <a:schemeClr val="dk1"/>
                </a:solidFill>
                <a:latin typeface="Arial"/>
                <a:ea typeface="Arial"/>
                <a:cs typeface="Arial"/>
                <a:sym typeface="Arial"/>
              </a:rPr>
              <a:t>?</a:t>
            </a:r>
            <a:endParaRPr dirty="0"/>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Tushunchalarni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oching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tizim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quyi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tizim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atrof-muhit</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tuzilishtizimlar</a:t>
            </a:r>
            <a:r>
              <a:rPr lang="en-US" sz="2000" dirty="0">
                <a:solidFill>
                  <a:schemeClr val="dk1"/>
                </a:solidFill>
                <a:latin typeface="Arial"/>
                <a:ea typeface="Arial"/>
                <a:cs typeface="Arial"/>
                <a:sym typeface="Arial"/>
              </a:rPr>
              <a:t>.</a:t>
            </a:r>
            <a:endParaRPr sz="2000" dirty="0">
              <a:solidFill>
                <a:schemeClr val="dk1"/>
              </a:solidFill>
              <a:latin typeface="Arial"/>
              <a:ea typeface="Arial"/>
              <a:cs typeface="Arial"/>
              <a:sym typeface="Arial"/>
            </a:endParaRPr>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Tizim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va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atrof-muhitning</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o'zaro</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ta'siri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qanday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sodir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bo'ladi</a:t>
            </a:r>
            <a:r>
              <a:rPr lang="en-US" sz="2000" dirty="0">
                <a:solidFill>
                  <a:schemeClr val="dk1"/>
                </a:solidFill>
                <a:latin typeface="Arial"/>
                <a:ea typeface="Arial"/>
                <a:cs typeface="Arial"/>
                <a:sym typeface="Arial"/>
              </a:rPr>
              <a:t>?</a:t>
            </a:r>
            <a:endParaRPr dirty="0"/>
          </a:p>
          <a:p>
            <a:pPr marL="355600" marR="0" lvl="0" indent="-355600" algn="l" rtl="0">
              <a:spcBef>
                <a:spcPts val="400"/>
              </a:spcBef>
              <a:spcAft>
                <a:spcPts val="0"/>
              </a:spcAft>
              <a:buClr>
                <a:schemeClr val="dk1"/>
              </a:buClr>
              <a:buSzPts val="2000"/>
              <a:buFont typeface="Malgun Gothic"/>
              <a:buAutoNum type="arabicPeriod"/>
            </a:pPr>
            <a:r>
              <a:rPr lang="en-US" sz="2000" dirty="0" err="1">
                <a:solidFill>
                  <a:schemeClr val="dk1"/>
                </a:solidFill>
                <a:latin typeface="Arial"/>
                <a:ea typeface="Arial"/>
                <a:cs typeface="Arial"/>
                <a:sym typeface="Arial"/>
              </a:rPr>
              <a:t>Tizim</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yondashuvi</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modellashtirish</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uchun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qanday</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xulosalar</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chiqarishga</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imkon</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beradi</a:t>
            </a:r>
            <a:r>
              <a:rPr lang="en-US" sz="2000" dirty="0">
                <a:solidFill>
                  <a:schemeClr val="dk1"/>
                </a:solidFill>
                <a:latin typeface="Arial"/>
                <a:ea typeface="Arial"/>
                <a:cs typeface="Arial"/>
                <a:sym typeface="Arial"/>
              </a:rPr>
              <a:t>?</a:t>
            </a:r>
            <a:endParaRPr dirty="0"/>
          </a:p>
          <a:p>
            <a:pPr marR="0" lvl="0" algn="l" rtl="0">
              <a:spcBef>
                <a:spcPts val="400"/>
              </a:spcBef>
              <a:spcAft>
                <a:spcPts val="0"/>
              </a:spcAft>
              <a:buClr>
                <a:schemeClr val="dk1"/>
              </a:buClr>
              <a:buSzPts val="2000"/>
            </a:pPr>
            <a:endParaRPr sz="2000" dirty="0">
              <a:solidFill>
                <a:schemeClr val="dk1"/>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Google Shape;570;p43"/>
          <p:cNvSpPr txBox="1">
            <a:spLocks noGrp="1"/>
          </p:cNvSpPr>
          <p:nvPr>
            <p:ph type="title"/>
          </p:nvPr>
        </p:nvSpPr>
        <p:spPr>
          <a:xfrm>
            <a:off x="2753956" y="299015"/>
            <a:ext cx="3464410" cy="535531"/>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C00000"/>
              </a:buClr>
              <a:buSzPts val="3200"/>
              <a:buFont typeface="Arial"/>
              <a:buNone/>
            </a:pPr>
            <a:r>
              <a:rPr lang="en-US" sz="3200" b="1">
                <a:solidFill>
                  <a:srgbClr val="C00000"/>
                </a:solidFill>
                <a:latin typeface="Arial"/>
                <a:ea typeface="Arial"/>
                <a:cs typeface="Arial"/>
                <a:sym typeface="Arial"/>
              </a:rPr>
              <a:t>Nazorat savollar </a:t>
            </a:r>
            <a:endParaRPr sz="3200" b="1">
              <a:solidFill>
                <a:srgbClr val="C00000"/>
              </a:solidFill>
              <a:latin typeface="Arial"/>
              <a:ea typeface="Arial"/>
              <a:cs typeface="Arial"/>
              <a:sym typeface="Arial"/>
            </a:endParaRPr>
          </a:p>
        </p:txBody>
      </p:sp>
      <p:sp>
        <p:nvSpPr>
          <p:cNvPr id="571" name="Google Shape;571;p43"/>
          <p:cNvSpPr txBox="1">
            <a:spLocks noGrp="1"/>
          </p:cNvSpPr>
          <p:nvPr>
            <p:ph type="body" idx="1"/>
          </p:nvPr>
        </p:nvSpPr>
        <p:spPr>
          <a:xfrm>
            <a:off x="665017" y="1194011"/>
            <a:ext cx="9091101" cy="1360264"/>
          </a:xfrm>
          <a:prstGeom prst="rect">
            <a:avLst/>
          </a:prstGeom>
          <a:noFill/>
          <a:ln>
            <a:noFill/>
          </a:ln>
        </p:spPr>
        <p:txBody>
          <a:bodyPr spcFirstLastPara="1" wrap="square" lIns="91425" tIns="45700" rIns="91425" bIns="45700" anchor="t" anchorCtr="0">
            <a:noAutofit/>
          </a:bodyPr>
          <a:lstStyle/>
          <a:p>
            <a:pPr marL="252000" lvl="0" indent="-252000" algn="just" rtl="0">
              <a:lnSpc>
                <a:spcPct val="120000"/>
              </a:lnSpc>
              <a:spcBef>
                <a:spcPts val="0"/>
              </a:spcBef>
              <a:spcAft>
                <a:spcPts val="0"/>
              </a:spcAft>
              <a:buSzPts val="2400"/>
              <a:buNone/>
            </a:pPr>
            <a:endParaRPr sz="2400" b="0">
              <a:latin typeface="Arial"/>
              <a:ea typeface="Arial"/>
              <a:cs typeface="Arial"/>
              <a:sym typeface="Arial"/>
            </a:endParaRPr>
          </a:p>
          <a:p>
            <a:pPr marL="252000" lvl="0" indent="-99600" algn="just" rtl="0">
              <a:lnSpc>
                <a:spcPct val="100000"/>
              </a:lnSpc>
              <a:spcBef>
                <a:spcPts val="0"/>
              </a:spcBef>
              <a:spcAft>
                <a:spcPts val="0"/>
              </a:spcAft>
              <a:buSzPts val="2400"/>
              <a:buNone/>
            </a:pPr>
            <a:endParaRPr sz="2400" b="0">
              <a:latin typeface="Arial"/>
              <a:ea typeface="Arial"/>
              <a:cs typeface="Arial"/>
              <a:sym typeface="Arial"/>
            </a:endParaRPr>
          </a:p>
        </p:txBody>
      </p:sp>
      <p:sp>
        <p:nvSpPr>
          <p:cNvPr id="572" name="Google Shape;572;p43"/>
          <p:cNvSpPr/>
          <p:nvPr/>
        </p:nvSpPr>
        <p:spPr>
          <a:xfrm>
            <a:off x="1726592" y="6142008"/>
            <a:ext cx="714683" cy="695190"/>
          </a:xfrm>
          <a:prstGeom prst="rect">
            <a:avLst/>
          </a:prstGeom>
          <a:noFill/>
          <a:ln>
            <a:noFill/>
          </a:ln>
        </p:spPr>
        <p:txBody>
          <a:bodyPr spcFirstLastPara="1" wrap="square" lIns="91425" tIns="45700" rIns="91425" bIns="45700" anchor="t" anchorCtr="0">
            <a:spAutoFit/>
          </a:bodyPr>
          <a:lstStyle/>
          <a:p>
            <a:pPr marL="252000" marR="0" lvl="0" indent="-252000" algn="l" rtl="0">
              <a:lnSpc>
                <a:spcPct val="120000"/>
              </a:lnSpc>
              <a:spcBef>
                <a:spcPts val="0"/>
              </a:spcBef>
              <a:spcAft>
                <a:spcPts val="0"/>
              </a:spcAft>
              <a:buNone/>
            </a:pPr>
            <a:fld id="{00000000-1234-1234-1234-123412341234}" type="slidenum">
              <a:rPr lang="en-US" sz="3600" b="1">
                <a:solidFill>
                  <a:srgbClr val="000000"/>
                </a:solidFill>
                <a:latin typeface="Arial"/>
                <a:ea typeface="Arial"/>
                <a:cs typeface="Arial"/>
                <a:sym typeface="Arial"/>
              </a:rPr>
              <a:t>42</a:t>
            </a:fld>
            <a:endParaRPr sz="2800" b="1">
              <a:solidFill>
                <a:schemeClr val="dk1"/>
              </a:solidFill>
              <a:latin typeface="Malgun Gothic"/>
              <a:ea typeface="Malgun Gothic"/>
              <a:cs typeface="Malgun Gothic"/>
              <a:sym typeface="Malgun Gothic"/>
            </a:endParaRPr>
          </a:p>
        </p:txBody>
      </p:sp>
      <p:sp>
        <p:nvSpPr>
          <p:cNvPr id="573" name="Google Shape;573;p43"/>
          <p:cNvSpPr txBox="1"/>
          <p:nvPr/>
        </p:nvSpPr>
        <p:spPr>
          <a:xfrm>
            <a:off x="1089484" y="1091505"/>
            <a:ext cx="6911516" cy="3836948"/>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dk1"/>
              </a:buClr>
              <a:buSzPts val="2000"/>
              <a:buFont typeface="Malgun Gothic"/>
              <a:buAutoNum type="arabicPeriod" startAt="13"/>
            </a:pPr>
            <a:r>
              <a:rPr lang="en-US" sz="2000">
                <a:solidFill>
                  <a:schemeClr val="dk1"/>
                </a:solidFill>
                <a:latin typeface="Arial"/>
                <a:ea typeface="Arial"/>
                <a:cs typeface="Arial"/>
                <a:sym typeface="Arial"/>
              </a:rPr>
              <a:t>Modellarni qurishda tizimli yondashuvning qaysi jihatlari qo'llaniladi?</a:t>
            </a:r>
            <a:endParaRPr/>
          </a:p>
          <a:p>
            <a:pPr marL="457200" marR="0" lvl="0" indent="-457200" algn="l" rtl="0">
              <a:spcBef>
                <a:spcPts val="400"/>
              </a:spcBef>
              <a:spcAft>
                <a:spcPts val="0"/>
              </a:spcAft>
              <a:buClr>
                <a:schemeClr val="dk1"/>
              </a:buClr>
              <a:buSzPts val="2000"/>
              <a:buFont typeface="Malgun Gothic"/>
              <a:buAutoNum type="arabicPeriod" startAt="13"/>
            </a:pPr>
            <a:r>
              <a:rPr lang="en-US" sz="2000">
                <a:solidFill>
                  <a:schemeClr val="dk1"/>
                </a:solidFill>
                <a:latin typeface="Arial"/>
                <a:ea typeface="Arial"/>
                <a:cs typeface="Arial"/>
                <a:sym typeface="Arial"/>
              </a:rPr>
              <a:t>Modelni yaratish bosqichlarini sanab o'ting.</a:t>
            </a:r>
            <a:endParaRPr sz="2000">
              <a:solidFill>
                <a:schemeClr val="dk1"/>
              </a:solidFill>
              <a:latin typeface="Arial"/>
              <a:ea typeface="Arial"/>
              <a:cs typeface="Arial"/>
              <a:sym typeface="Arial"/>
            </a:endParaRPr>
          </a:p>
          <a:p>
            <a:pPr marL="457200" marR="0" lvl="0" indent="-457200" algn="l" rtl="0">
              <a:spcBef>
                <a:spcPts val="400"/>
              </a:spcBef>
              <a:spcAft>
                <a:spcPts val="0"/>
              </a:spcAft>
              <a:buClr>
                <a:schemeClr val="dk1"/>
              </a:buClr>
              <a:buSzPts val="2000"/>
              <a:buFont typeface="Malgun Gothic"/>
              <a:buAutoNum type="arabicPeriod" startAt="13"/>
            </a:pPr>
            <a:r>
              <a:rPr lang="en-US" sz="2000">
                <a:solidFill>
                  <a:schemeClr val="dk1"/>
                </a:solidFill>
                <a:latin typeface="Arial"/>
                <a:ea typeface="Arial"/>
                <a:cs typeface="Arial"/>
                <a:sym typeface="Arial"/>
              </a:rPr>
              <a:t>Qurilish turi va usulini tanlashda qanday omillarni hisobga olish kerak?</a:t>
            </a:r>
            <a:endParaRPr/>
          </a:p>
          <a:p>
            <a:pPr marL="457200" marR="0" lvl="0" indent="-457200" algn="l" rtl="0">
              <a:spcBef>
                <a:spcPts val="400"/>
              </a:spcBef>
              <a:spcAft>
                <a:spcPts val="0"/>
              </a:spcAft>
              <a:buClr>
                <a:schemeClr val="dk1"/>
              </a:buClr>
              <a:buSzPts val="2000"/>
              <a:buFont typeface="Malgun Gothic"/>
              <a:buAutoNum type="arabicPeriod" startAt="13"/>
            </a:pPr>
            <a:r>
              <a:rPr lang="en-US" sz="2000">
                <a:solidFill>
                  <a:schemeClr val="dk1"/>
                </a:solidFill>
                <a:latin typeface="Arial"/>
                <a:ea typeface="Arial"/>
                <a:cs typeface="Arial"/>
                <a:sym typeface="Arial"/>
              </a:rPr>
              <a:t>Modelning etarliligi nimada?</a:t>
            </a:r>
            <a:endParaRPr/>
          </a:p>
          <a:p>
            <a:pPr marL="457200" marR="0" lvl="0" indent="-457200" algn="l" rtl="0">
              <a:spcBef>
                <a:spcPts val="400"/>
              </a:spcBef>
              <a:spcAft>
                <a:spcPts val="0"/>
              </a:spcAft>
              <a:buClr>
                <a:schemeClr val="dk1"/>
              </a:buClr>
              <a:buSzPts val="2000"/>
              <a:buFont typeface="Malgun Gothic"/>
              <a:buAutoNum type="arabicPeriod" startAt="13"/>
            </a:pPr>
            <a:r>
              <a:rPr lang="en-US" sz="2000">
                <a:solidFill>
                  <a:schemeClr val="dk1"/>
                </a:solidFill>
                <a:latin typeface="Arial"/>
                <a:ea typeface="Arial"/>
                <a:cs typeface="Arial"/>
                <a:sym typeface="Arial"/>
              </a:rPr>
              <a:t>Kamchilikning sabablari nimada? </a:t>
            </a:r>
            <a:endParaRPr/>
          </a:p>
          <a:p>
            <a:pPr marL="457200" marR="0" lvl="0" indent="-457200" algn="l" rtl="0">
              <a:spcBef>
                <a:spcPts val="400"/>
              </a:spcBef>
              <a:spcAft>
                <a:spcPts val="0"/>
              </a:spcAft>
              <a:buClr>
                <a:schemeClr val="dk1"/>
              </a:buClr>
              <a:buSzPts val="2000"/>
              <a:buFont typeface="Malgun Gothic"/>
              <a:buAutoNum type="arabicPeriod" startAt="13"/>
            </a:pPr>
            <a:r>
              <a:rPr lang="en-US" sz="2000">
                <a:solidFill>
                  <a:schemeClr val="dk1"/>
                </a:solidFill>
                <a:latin typeface="Arial"/>
                <a:ea typeface="Arial"/>
                <a:cs typeface="Arial"/>
                <a:sym typeface="Arial"/>
              </a:rPr>
              <a:t>Rasmiylashtirish nima?</a:t>
            </a:r>
            <a:endParaRPr/>
          </a:p>
          <a:p>
            <a:pPr marL="457200" marR="0" lvl="0" indent="-457200" algn="l" rtl="0">
              <a:spcBef>
                <a:spcPts val="400"/>
              </a:spcBef>
              <a:spcAft>
                <a:spcPts val="0"/>
              </a:spcAft>
              <a:buClr>
                <a:schemeClr val="dk1"/>
              </a:buClr>
              <a:buSzPts val="2000"/>
              <a:buFont typeface="Malgun Gothic"/>
              <a:buAutoNum type="arabicPeriod" startAt="13"/>
            </a:pPr>
            <a:r>
              <a:rPr lang="en-US" sz="2000">
                <a:solidFill>
                  <a:schemeClr val="dk1"/>
                </a:solidFill>
                <a:latin typeface="Arial"/>
                <a:ea typeface="Arial"/>
                <a:cs typeface="Arial"/>
                <a:sym typeface="Arial"/>
              </a:rPr>
              <a:t>Nima uchun rasmiylashtirish zarurati paydo bo'ldi.</a:t>
            </a:r>
            <a:endParaRPr/>
          </a:p>
          <a:p>
            <a:pPr marL="457200" marR="0" lvl="0" indent="-457200" algn="l" rtl="0">
              <a:spcBef>
                <a:spcPts val="400"/>
              </a:spcBef>
              <a:spcAft>
                <a:spcPts val="0"/>
              </a:spcAft>
              <a:buClr>
                <a:schemeClr val="dk1"/>
              </a:buClr>
              <a:buSzPts val="2000"/>
              <a:buFont typeface="Malgun Gothic"/>
              <a:buAutoNum type="arabicPeriod" startAt="13"/>
            </a:pPr>
            <a:r>
              <a:rPr lang="en-US" sz="2000">
                <a:solidFill>
                  <a:schemeClr val="dk1"/>
                </a:solidFill>
                <a:latin typeface="Arial"/>
                <a:ea typeface="Arial"/>
                <a:cs typeface="Arial"/>
                <a:sym typeface="Arial"/>
              </a:rPr>
              <a:t>Modellar qanday asosiy xususiyatlarga ko'ra tasniflanadi?</a:t>
            </a:r>
            <a:endParaRPr sz="2000">
              <a:solidFill>
                <a:schemeClr val="dk1"/>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sp>
        <p:nvSpPr>
          <p:cNvPr id="578" name="Google Shape;578;p44"/>
          <p:cNvSpPr txBox="1">
            <a:spLocks noGrp="1"/>
          </p:cNvSpPr>
          <p:nvPr>
            <p:ph type="title"/>
          </p:nvPr>
        </p:nvSpPr>
        <p:spPr>
          <a:xfrm>
            <a:off x="2040397" y="353801"/>
            <a:ext cx="4662311" cy="480131"/>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FF0000"/>
              </a:buClr>
              <a:buSzPts val="2800"/>
              <a:buFont typeface="Times New Roman"/>
              <a:buNone/>
            </a:pPr>
            <a:r>
              <a:rPr lang="en-US" sz="2800" b="1" dirty="0" err="1">
                <a:solidFill>
                  <a:srgbClr val="FF0000"/>
                </a:solidFill>
                <a:latin typeface="Times New Roman"/>
                <a:ea typeface="Times New Roman"/>
                <a:cs typeface="Times New Roman"/>
                <a:sym typeface="Times New Roman"/>
              </a:rPr>
              <a:t>Foydalanilgan</a:t>
            </a:r>
            <a:r>
              <a:rPr lang="en-US" sz="2800" b="1" dirty="0">
                <a:solidFill>
                  <a:srgbClr val="FF0000"/>
                </a:solidFill>
                <a:latin typeface="Times New Roman"/>
                <a:ea typeface="Times New Roman"/>
                <a:cs typeface="Times New Roman"/>
                <a:sym typeface="Times New Roman"/>
              </a:rPr>
              <a:t> </a:t>
            </a:r>
            <a:r>
              <a:rPr lang="en-US" sz="2800" b="1" dirty="0" err="1">
                <a:solidFill>
                  <a:srgbClr val="FF0000"/>
                </a:solidFill>
                <a:latin typeface="Times New Roman"/>
                <a:ea typeface="Times New Roman"/>
                <a:cs typeface="Times New Roman"/>
                <a:sym typeface="Times New Roman"/>
              </a:rPr>
              <a:t>adabiyotlar</a:t>
            </a:r>
            <a:endParaRPr sz="2800" dirty="0">
              <a:solidFill>
                <a:srgbClr val="FF0000"/>
              </a:solidFill>
              <a:latin typeface="Times New Roman"/>
              <a:ea typeface="Times New Roman"/>
              <a:cs typeface="Times New Roman"/>
              <a:sym typeface="Times New Roman"/>
            </a:endParaRPr>
          </a:p>
        </p:txBody>
      </p:sp>
      <p:sp>
        <p:nvSpPr>
          <p:cNvPr id="579" name="Google Shape;579;p44"/>
          <p:cNvSpPr txBox="1">
            <a:spLocks noGrp="1"/>
          </p:cNvSpPr>
          <p:nvPr>
            <p:ph type="body" idx="1"/>
          </p:nvPr>
        </p:nvSpPr>
        <p:spPr>
          <a:xfrm>
            <a:off x="665017" y="1194011"/>
            <a:ext cx="9091101" cy="1360264"/>
          </a:xfrm>
          <a:prstGeom prst="rect">
            <a:avLst/>
          </a:prstGeom>
          <a:noFill/>
          <a:ln>
            <a:noFill/>
          </a:ln>
        </p:spPr>
        <p:txBody>
          <a:bodyPr spcFirstLastPara="1" wrap="square" lIns="91425" tIns="45700" rIns="91425" bIns="45700" anchor="t" anchorCtr="0">
            <a:noAutofit/>
          </a:bodyPr>
          <a:lstStyle/>
          <a:p>
            <a:pPr marL="252000" lvl="0" indent="-252000" algn="just" rtl="0">
              <a:lnSpc>
                <a:spcPct val="120000"/>
              </a:lnSpc>
              <a:spcBef>
                <a:spcPts val="0"/>
              </a:spcBef>
              <a:spcAft>
                <a:spcPts val="0"/>
              </a:spcAft>
              <a:buSzPts val="2400"/>
              <a:buNone/>
            </a:pPr>
            <a:endParaRPr sz="2400" b="0">
              <a:latin typeface="Arial"/>
              <a:ea typeface="Arial"/>
              <a:cs typeface="Arial"/>
              <a:sym typeface="Arial"/>
            </a:endParaRPr>
          </a:p>
          <a:p>
            <a:pPr marL="252000" lvl="0" indent="-99600" algn="just" rtl="0">
              <a:lnSpc>
                <a:spcPct val="100000"/>
              </a:lnSpc>
              <a:spcBef>
                <a:spcPts val="0"/>
              </a:spcBef>
              <a:spcAft>
                <a:spcPts val="0"/>
              </a:spcAft>
              <a:buSzPts val="2400"/>
              <a:buNone/>
            </a:pPr>
            <a:endParaRPr sz="2400" b="0">
              <a:latin typeface="Arial"/>
              <a:ea typeface="Arial"/>
              <a:cs typeface="Arial"/>
              <a:sym typeface="Arial"/>
            </a:endParaRPr>
          </a:p>
        </p:txBody>
      </p:sp>
      <p:sp>
        <p:nvSpPr>
          <p:cNvPr id="580" name="Google Shape;580;p44"/>
          <p:cNvSpPr/>
          <p:nvPr/>
        </p:nvSpPr>
        <p:spPr>
          <a:xfrm>
            <a:off x="937251" y="6111280"/>
            <a:ext cx="893789" cy="757130"/>
          </a:xfrm>
          <a:prstGeom prst="rect">
            <a:avLst/>
          </a:prstGeom>
          <a:noFill/>
          <a:ln>
            <a:noFill/>
          </a:ln>
        </p:spPr>
        <p:txBody>
          <a:bodyPr spcFirstLastPara="1" wrap="square" lIns="91425" tIns="45700" rIns="91425" bIns="45700" anchor="t" anchorCtr="0">
            <a:spAutoFit/>
          </a:bodyPr>
          <a:lstStyle/>
          <a:p>
            <a:pPr marL="252000" marR="0" lvl="0" indent="-252000" algn="l" rtl="0">
              <a:lnSpc>
                <a:spcPct val="120000"/>
              </a:lnSpc>
              <a:spcBef>
                <a:spcPts val="0"/>
              </a:spcBef>
              <a:spcAft>
                <a:spcPts val="0"/>
              </a:spcAft>
              <a:buNone/>
            </a:pPr>
            <a:fld id="{00000000-1234-1234-1234-123412341234}" type="slidenum">
              <a:rPr lang="en-US" sz="3600" b="1">
                <a:solidFill>
                  <a:srgbClr val="000000"/>
                </a:solidFill>
                <a:latin typeface="Arial"/>
                <a:ea typeface="Arial"/>
                <a:cs typeface="Arial"/>
                <a:sym typeface="Arial"/>
              </a:rPr>
              <a:t>43</a:t>
            </a:fld>
            <a:endParaRPr sz="2800" b="1">
              <a:solidFill>
                <a:schemeClr val="dk1"/>
              </a:solidFill>
              <a:latin typeface="Malgun Gothic"/>
              <a:ea typeface="Malgun Gothic"/>
              <a:cs typeface="Malgun Gothic"/>
              <a:sym typeface="Malgun Gothic"/>
            </a:endParaRPr>
          </a:p>
        </p:txBody>
      </p:sp>
      <p:sp>
        <p:nvSpPr>
          <p:cNvPr id="581" name="Google Shape;581;p44"/>
          <p:cNvSpPr txBox="1"/>
          <p:nvPr/>
        </p:nvSpPr>
        <p:spPr>
          <a:xfrm>
            <a:off x="1037961" y="1037257"/>
            <a:ext cx="7550227" cy="5016758"/>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dk1"/>
              </a:buClr>
              <a:buSzPts val="2000"/>
              <a:buFont typeface="Arial"/>
              <a:buAutoNum type="arabicPeriod"/>
            </a:pPr>
            <a:r>
              <a:rPr lang="en-US" sz="2000" dirty="0" err="1">
                <a:solidFill>
                  <a:schemeClr val="dk1"/>
                </a:solidFill>
                <a:latin typeface="Arial"/>
                <a:ea typeface="Arial"/>
                <a:cs typeface="Arial"/>
                <a:sym typeface="Arial"/>
              </a:rPr>
              <a:t>Королев</a:t>
            </a:r>
            <a:r>
              <a:rPr lang="en-US" sz="2000" dirty="0">
                <a:solidFill>
                  <a:schemeClr val="dk1"/>
                </a:solidFill>
                <a:latin typeface="Arial"/>
                <a:ea typeface="Arial"/>
                <a:cs typeface="Arial"/>
                <a:sym typeface="Arial"/>
              </a:rPr>
              <a:t> А.Л. </a:t>
            </a:r>
            <a:r>
              <a:rPr lang="en-US" sz="2000" dirty="0" err="1">
                <a:solidFill>
                  <a:schemeClr val="dk1"/>
                </a:solidFill>
                <a:latin typeface="Arial"/>
                <a:ea typeface="Arial"/>
                <a:cs typeface="Arial"/>
                <a:sym typeface="Arial"/>
              </a:rPr>
              <a:t>Компьютерное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моделирование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Учебное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пособие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Челябинск</a:t>
            </a:r>
            <a:r>
              <a:rPr lang="en-US" sz="2000" dirty="0">
                <a:solidFill>
                  <a:schemeClr val="dk1"/>
                </a:solidFill>
                <a:latin typeface="Arial"/>
                <a:ea typeface="Arial"/>
                <a:cs typeface="Arial"/>
                <a:sym typeface="Arial"/>
              </a:rPr>
              <a:t>, 2019. 189 </a:t>
            </a:r>
            <a:r>
              <a:rPr lang="en-US" sz="2000" dirty="0" err="1">
                <a:solidFill>
                  <a:schemeClr val="dk1"/>
                </a:solidFill>
                <a:latin typeface="Arial"/>
                <a:ea typeface="Arial"/>
                <a:cs typeface="Arial"/>
                <a:sym typeface="Arial"/>
              </a:rPr>
              <a:t>стр</a:t>
            </a:r>
            <a:r>
              <a:rPr lang="en-US" sz="2000" dirty="0">
                <a:solidFill>
                  <a:schemeClr val="dk1"/>
                </a:solidFill>
                <a:latin typeface="Arial"/>
                <a:ea typeface="Arial"/>
                <a:cs typeface="Arial"/>
                <a:sym typeface="Arial"/>
              </a:rPr>
              <a:t>.</a:t>
            </a:r>
            <a:endParaRPr dirty="0"/>
          </a:p>
          <a:p>
            <a:pPr marL="457200" marR="0" lvl="0" indent="-457200" algn="l" rtl="0">
              <a:spcBef>
                <a:spcPts val="0"/>
              </a:spcBef>
              <a:spcAft>
                <a:spcPts val="0"/>
              </a:spcAft>
              <a:buClr>
                <a:schemeClr val="dk1"/>
              </a:buClr>
              <a:buSzPts val="2000"/>
              <a:buFont typeface="Arial"/>
              <a:buAutoNum type="arabicPeriod"/>
            </a:pPr>
            <a:r>
              <a:rPr lang="en-US" sz="2000" dirty="0" err="1">
                <a:solidFill>
                  <a:schemeClr val="dk1"/>
                </a:solidFill>
                <a:latin typeface="Arial"/>
                <a:ea typeface="Arial"/>
                <a:cs typeface="Arial"/>
                <a:sym typeface="Arial"/>
              </a:rPr>
              <a:t>Майер</a:t>
            </a:r>
            <a:r>
              <a:rPr lang="en-US" sz="2000" dirty="0">
                <a:solidFill>
                  <a:schemeClr val="dk1"/>
                </a:solidFill>
                <a:latin typeface="Arial"/>
                <a:ea typeface="Arial"/>
                <a:cs typeface="Arial"/>
                <a:sym typeface="Arial"/>
              </a:rPr>
              <a:t> Р.В. </a:t>
            </a:r>
            <a:r>
              <a:rPr lang="en-US" sz="2000" dirty="0" err="1">
                <a:solidFill>
                  <a:schemeClr val="dk1"/>
                </a:solidFill>
                <a:latin typeface="Arial"/>
                <a:ea typeface="Arial"/>
                <a:cs typeface="Arial"/>
                <a:sym typeface="Arial"/>
              </a:rPr>
              <a:t>Основы</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Компьютерного</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Моделирования</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Учебное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пособие</a:t>
            </a:r>
            <a:r>
              <a:rPr lang="en-US" sz="2000" dirty="0">
                <a:solidFill>
                  <a:schemeClr val="dk1"/>
                </a:solidFill>
                <a:latin typeface="Arial"/>
                <a:ea typeface="Arial"/>
                <a:cs typeface="Arial"/>
                <a:sym typeface="Arial"/>
              </a:rPr>
              <a:t>. -- </a:t>
            </a:r>
            <a:r>
              <a:rPr lang="en-US" sz="2000" dirty="0" err="1">
                <a:solidFill>
                  <a:schemeClr val="dk1"/>
                </a:solidFill>
                <a:latin typeface="Arial"/>
                <a:ea typeface="Arial"/>
                <a:cs typeface="Arial"/>
                <a:sym typeface="Arial"/>
              </a:rPr>
              <a:t>Глазов</a:t>
            </a:r>
            <a:r>
              <a:rPr lang="en-US" sz="2000" dirty="0">
                <a:solidFill>
                  <a:schemeClr val="dk1"/>
                </a:solidFill>
                <a:latin typeface="Arial"/>
                <a:ea typeface="Arial"/>
                <a:cs typeface="Arial"/>
                <a:sym typeface="Arial"/>
              </a:rPr>
              <a:t>: ГГПИ, 2005. -- 25 с. </a:t>
            </a:r>
            <a:r>
              <a:rPr lang="en-US" sz="2000" u="sng" dirty="0">
                <a:solidFill>
                  <a:schemeClr val="dk1"/>
                </a:solidFill>
                <a:latin typeface="Arial"/>
                <a:ea typeface="Arial"/>
                <a:cs typeface="Arial"/>
                <a:sym typeface="Arial"/>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http://ggpi.org/metod/kaf_d_ph/komp_model/kom-mod.html</a:t>
            </a:r>
            <a:r>
              <a:rPr lang="en-US" sz="2000" dirty="0">
                <a:solidFill>
                  <a:schemeClr val="dk1"/>
                </a:solidFill>
                <a:latin typeface="Arial"/>
                <a:ea typeface="Arial"/>
                <a:cs typeface="Arial"/>
                <a:sym typeface="Arial"/>
              </a:rPr>
              <a:t> </a:t>
            </a:r>
            <a:endParaRPr sz="2000" dirty="0">
              <a:solidFill>
                <a:schemeClr val="dk1"/>
              </a:solidFill>
              <a:latin typeface="Arial"/>
              <a:ea typeface="Arial"/>
              <a:cs typeface="Arial"/>
              <a:sym typeface="Arial"/>
            </a:endParaRPr>
          </a:p>
          <a:p>
            <a:pPr marL="457200" marR="0" lvl="0" indent="-457200" algn="l" rtl="0">
              <a:spcBef>
                <a:spcPts val="0"/>
              </a:spcBef>
              <a:spcAft>
                <a:spcPts val="0"/>
              </a:spcAft>
              <a:buClr>
                <a:schemeClr val="dk1"/>
              </a:buClr>
              <a:buSzPts val="2000"/>
              <a:buFont typeface="Arial"/>
              <a:buAutoNum type="arabicPeriod"/>
            </a:pPr>
            <a:r>
              <a:rPr lang="en-US" sz="2000" dirty="0" err="1">
                <a:solidFill>
                  <a:schemeClr val="dk1"/>
                </a:solidFill>
                <a:latin typeface="Arial"/>
                <a:ea typeface="Arial"/>
                <a:cs typeface="Arial"/>
                <a:sym typeface="Arial"/>
              </a:rPr>
              <a:t>Грудина</a:t>
            </a:r>
            <a:r>
              <a:rPr lang="en-US" sz="2000" dirty="0">
                <a:solidFill>
                  <a:schemeClr val="dk1"/>
                </a:solidFill>
                <a:latin typeface="Arial"/>
                <a:ea typeface="Arial"/>
                <a:cs typeface="Arial"/>
                <a:sym typeface="Arial"/>
              </a:rPr>
              <a:t>, Н. В. </a:t>
            </a:r>
            <a:r>
              <a:rPr lang="en-US" sz="2000" dirty="0" err="1">
                <a:solidFill>
                  <a:schemeClr val="dk1"/>
                </a:solidFill>
                <a:latin typeface="Arial"/>
                <a:ea typeface="Arial"/>
                <a:cs typeface="Arial"/>
                <a:sym typeface="Arial"/>
              </a:rPr>
              <a:t>Компьютерное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моделирование</a:t>
            </a:r>
            <a:r>
              <a:rPr lang="en-US" sz="2000" dirty="0">
                <a:solidFill>
                  <a:schemeClr val="dk1"/>
                </a:solidFill>
                <a:latin typeface="Arial"/>
                <a:ea typeface="Arial"/>
                <a:cs typeface="Arial"/>
                <a:sym typeface="Arial"/>
              </a:rPr>
              <a:t> и </a:t>
            </a:r>
            <a:r>
              <a:rPr lang="en-US" sz="2000" dirty="0" err="1">
                <a:solidFill>
                  <a:schemeClr val="dk1"/>
                </a:solidFill>
                <a:latin typeface="Arial"/>
                <a:ea typeface="Arial"/>
                <a:cs typeface="Arial"/>
                <a:sym typeface="Arial"/>
              </a:rPr>
              <a:t>инженерный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анализ</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Пособие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для</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студентов</a:t>
            </a:r>
            <a:r>
              <a:rPr lang="en-US" sz="2000" dirty="0">
                <a:solidFill>
                  <a:schemeClr val="dk1"/>
                </a:solidFill>
                <a:latin typeface="Arial"/>
                <a:ea typeface="Arial"/>
                <a:cs typeface="Arial"/>
                <a:sym typeface="Arial"/>
              </a:rPr>
              <a:t> « </a:t>
            </a:r>
            <a:r>
              <a:rPr lang="en-US" sz="2000" dirty="0" err="1">
                <a:solidFill>
                  <a:schemeClr val="dk1"/>
                </a:solidFill>
                <a:latin typeface="Arial"/>
                <a:ea typeface="Arial"/>
                <a:cs typeface="Arial"/>
                <a:sym typeface="Arial"/>
              </a:rPr>
              <a:t>Гомель</a:t>
            </a:r>
            <a:r>
              <a:rPr lang="en-US" sz="2000" dirty="0">
                <a:solidFill>
                  <a:schemeClr val="dk1"/>
                </a:solidFill>
                <a:latin typeface="Arial"/>
                <a:ea typeface="Arial"/>
                <a:cs typeface="Arial"/>
                <a:sym typeface="Arial"/>
              </a:rPr>
              <a:t> : ГГТУ </a:t>
            </a:r>
            <a:r>
              <a:rPr lang="en-US" sz="2000" dirty="0" err="1">
                <a:solidFill>
                  <a:schemeClr val="dk1"/>
                </a:solidFill>
                <a:latin typeface="Arial"/>
                <a:ea typeface="Arial"/>
                <a:cs typeface="Arial"/>
                <a:sym typeface="Arial"/>
              </a:rPr>
              <a:t>им</a:t>
            </a:r>
            <a:r>
              <a:rPr lang="en-US" sz="2000" dirty="0">
                <a:solidFill>
                  <a:schemeClr val="dk1"/>
                </a:solidFill>
                <a:latin typeface="Arial"/>
                <a:ea typeface="Arial"/>
                <a:cs typeface="Arial"/>
                <a:sym typeface="Arial"/>
              </a:rPr>
              <a:t>. П. О. </a:t>
            </a:r>
            <a:r>
              <a:rPr lang="en-US" sz="2000" dirty="0" err="1">
                <a:solidFill>
                  <a:schemeClr val="dk1"/>
                </a:solidFill>
                <a:latin typeface="Arial"/>
                <a:ea typeface="Arial"/>
                <a:cs typeface="Arial"/>
                <a:sym typeface="Arial"/>
              </a:rPr>
              <a:t>Сухого</a:t>
            </a:r>
            <a:r>
              <a:rPr lang="en-US" sz="2000" dirty="0">
                <a:solidFill>
                  <a:schemeClr val="dk1"/>
                </a:solidFill>
                <a:latin typeface="Arial"/>
                <a:ea typeface="Arial"/>
                <a:cs typeface="Arial"/>
                <a:sym typeface="Arial"/>
              </a:rPr>
              <a:t>, 2022. - 340 с.</a:t>
            </a:r>
            <a:endParaRPr dirty="0"/>
          </a:p>
          <a:p>
            <a:pPr marL="457200" marR="0" lvl="0" indent="-457200" algn="l" rtl="0">
              <a:spcBef>
                <a:spcPts val="0"/>
              </a:spcBef>
              <a:spcAft>
                <a:spcPts val="0"/>
              </a:spcAft>
              <a:buClr>
                <a:schemeClr val="dk1"/>
              </a:buClr>
              <a:buSzPts val="2000"/>
              <a:buFont typeface="Arial"/>
              <a:buAutoNum type="arabicPeriod"/>
            </a:pPr>
            <a:r>
              <a:rPr lang="en-US" sz="2000" dirty="0">
                <a:solidFill>
                  <a:schemeClr val="dk1"/>
                </a:solidFill>
                <a:latin typeface="Arial"/>
                <a:ea typeface="Arial"/>
                <a:cs typeface="Arial"/>
                <a:sym typeface="Arial"/>
              </a:rPr>
              <a:t>3D </a:t>
            </a:r>
            <a:r>
              <a:rPr lang="en-US" sz="2000" dirty="0" err="1">
                <a:solidFill>
                  <a:schemeClr val="dk1"/>
                </a:solidFill>
                <a:latin typeface="Arial"/>
                <a:ea typeface="Arial"/>
                <a:cs typeface="Arial"/>
                <a:sym typeface="Arial"/>
              </a:rPr>
              <a:t>моделирование</a:t>
            </a:r>
            <a:r>
              <a:rPr lang="en-US" sz="2000" dirty="0">
                <a:solidFill>
                  <a:schemeClr val="dk1"/>
                </a:solidFill>
                <a:latin typeface="Arial"/>
                <a:ea typeface="Arial"/>
                <a:cs typeface="Arial"/>
                <a:sym typeface="Arial"/>
              </a:rPr>
              <a:t> и </a:t>
            </a:r>
            <a:r>
              <a:rPr lang="en-US" sz="2000" dirty="0" err="1">
                <a:solidFill>
                  <a:schemeClr val="dk1"/>
                </a:solidFill>
                <a:latin typeface="Arial"/>
                <a:ea typeface="Arial"/>
                <a:cs typeface="Arial"/>
                <a:sym typeface="Arial"/>
              </a:rPr>
              <a:t>проектирование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автомобилей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что</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это</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такое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программы</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для</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создания</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модели</a:t>
            </a:r>
            <a:r>
              <a:rPr lang="en-US" sz="2000" dirty="0">
                <a:solidFill>
                  <a:schemeClr val="dk1"/>
                </a:solidFill>
                <a:latin typeface="Arial"/>
                <a:ea typeface="Arial"/>
                <a:cs typeface="Arial"/>
                <a:sym typeface="Arial"/>
              </a:rPr>
              <a:t>//  ZWCAD 2024 Standard.  </a:t>
            </a:r>
            <a:r>
              <a:rPr lang="en-US" sz="2000" u="sng" dirty="0">
                <a:solidFill>
                  <a:srgbClr val="1F3864"/>
                </a:solidFill>
                <a:latin typeface="Arial"/>
                <a:ea typeface="Arial"/>
                <a:cs typeface="Arial"/>
                <a:sym typeface="Arial"/>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https</a:t>
            </a:r>
            <a:r>
              <a:rPr lang="en-US" sz="2000" u="sng" dirty="0">
                <a:solidFill>
                  <a:schemeClr val="dk1"/>
                </a:solidFill>
                <a:latin typeface="Arial"/>
                <a:ea typeface="Arial"/>
                <a:cs typeface="Arial"/>
                <a:sym typeface="Arial"/>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://sapr-soft.ru/stati/3D-modelirovanie-i-proektirovanie-avtomobilej</a:t>
            </a:r>
            <a:endParaRPr sz="2000" dirty="0">
              <a:solidFill>
                <a:schemeClr val="dk1"/>
              </a:solidFill>
              <a:latin typeface="Arial"/>
              <a:ea typeface="Arial"/>
              <a:cs typeface="Arial"/>
              <a:sym typeface="Arial"/>
            </a:endParaRPr>
          </a:p>
          <a:p>
            <a:pPr marL="342900" marR="0" lvl="0" indent="-342900" algn="l" rtl="0">
              <a:spcBef>
                <a:spcPts val="0"/>
              </a:spcBef>
              <a:spcAft>
                <a:spcPts val="0"/>
              </a:spcAft>
              <a:buClr>
                <a:schemeClr val="dk1"/>
              </a:buClr>
              <a:buSzPts val="2000"/>
              <a:buFont typeface="Arial"/>
              <a:buAutoNum type="arabicPeriod"/>
            </a:pPr>
            <a:r>
              <a:rPr lang="en-US" sz="2000" dirty="0" err="1">
                <a:solidFill>
                  <a:schemeClr val="dk1"/>
                </a:solidFill>
                <a:latin typeface="Arial"/>
                <a:ea typeface="Arial"/>
                <a:cs typeface="Arial"/>
                <a:sym typeface="Arial"/>
              </a:rPr>
              <a:t>Каркасная</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печать</a:t>
            </a:r>
            <a:r>
              <a:rPr lang="en-US" sz="2000" dirty="0">
                <a:solidFill>
                  <a:schemeClr val="dk1"/>
                </a:solidFill>
                <a:latin typeface="Arial"/>
                <a:ea typeface="Arial"/>
                <a:cs typeface="Arial"/>
                <a:sym typeface="Arial"/>
              </a:rPr>
              <a:t>/</a:t>
            </a:r>
            <a:r>
              <a:rPr lang="en-US" sz="2000" dirty="0" err="1">
                <a:solidFill>
                  <a:schemeClr val="dk1"/>
                </a:solidFill>
                <a:latin typeface="Arial"/>
                <a:ea typeface="Arial"/>
                <a:cs typeface="Arial"/>
                <a:sym typeface="Arial"/>
              </a:rPr>
              <a:t>моделирование</a:t>
            </a:r>
            <a:r>
              <a:rPr lang="en-US" sz="2000" dirty="0">
                <a:solidFill>
                  <a:schemeClr val="dk1"/>
                </a:solidFill>
                <a:latin typeface="Arial"/>
                <a:ea typeface="Arial"/>
                <a:cs typeface="Arial"/>
                <a:sym typeface="Arial"/>
              </a:rPr>
              <a:t>. </a:t>
            </a:r>
            <a:r>
              <a:rPr lang="en-US" sz="2000" u="sng" dirty="0">
                <a:solidFill>
                  <a:schemeClr val="dk1"/>
                </a:solidFill>
                <a:latin typeface="Arial"/>
                <a:ea typeface="Arial"/>
                <a:cs typeface="Arial"/>
                <a:sym typeface="Arial"/>
                <a:hlinkClick r:id="rId5">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https://3dtoday.ru/questions/karkasnaya-pechat-modelirovanie</a:t>
            </a:r>
            <a:r>
              <a:rPr lang="en-US" sz="2000" dirty="0">
                <a:solidFill>
                  <a:schemeClr val="dk1"/>
                </a:solidFill>
                <a:latin typeface="Arial"/>
                <a:ea typeface="Arial"/>
                <a:cs typeface="Arial"/>
                <a:sym typeface="Arial"/>
              </a:rPr>
              <a:t> </a:t>
            </a:r>
            <a:endParaRPr dirty="0"/>
          </a:p>
          <a:p>
            <a:pPr marL="342900" marR="0" lvl="0" indent="-342900" algn="l" rtl="0">
              <a:spcBef>
                <a:spcPts val="0"/>
              </a:spcBef>
              <a:spcAft>
                <a:spcPts val="0"/>
              </a:spcAft>
              <a:buClr>
                <a:schemeClr val="dk1"/>
              </a:buClr>
              <a:buSzPts val="2000"/>
              <a:buFont typeface="Arial"/>
              <a:buAutoNum type="arabicPeriod"/>
            </a:pPr>
            <a:r>
              <a:rPr lang="en-US" sz="2000" dirty="0" err="1">
                <a:solidFill>
                  <a:schemeClr val="dk1"/>
                </a:solidFill>
                <a:latin typeface="Arial"/>
                <a:ea typeface="Arial"/>
                <a:cs typeface="Arial"/>
                <a:sym typeface="Arial"/>
              </a:rPr>
              <a:t>Поверхностное</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моделирование</a:t>
            </a:r>
            <a:r>
              <a:rPr lang="en-US" sz="2000" dirty="0">
                <a:solidFill>
                  <a:schemeClr val="dk1"/>
                </a:solidFill>
                <a:latin typeface="Arial"/>
                <a:ea typeface="Arial"/>
                <a:cs typeface="Arial"/>
                <a:sym typeface="Arial"/>
              </a:rPr>
              <a:t>. </a:t>
            </a:r>
            <a:r>
              <a:rPr lang="en-US" sz="2000" u="sng" dirty="0">
                <a:solidFill>
                  <a:schemeClr val="dk1"/>
                </a:solidFill>
                <a:latin typeface="Arial"/>
                <a:ea typeface="Arial"/>
                <a:cs typeface="Arial"/>
                <a:sym typeface="Arial"/>
                <a:hlinkClick r:id="rId6">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https://ipk.spektr.ru/services/3d-modelirovanie/poverkhnostnoe-3d-modelirovanie</a:t>
            </a:r>
            <a:r>
              <a:rPr lang="en-US" sz="2000" dirty="0">
                <a:solidFill>
                  <a:schemeClr val="dk1"/>
                </a:solidFill>
                <a:latin typeface="Arial"/>
                <a:ea typeface="Arial"/>
                <a:cs typeface="Arial"/>
                <a:sym typeface="Arial"/>
              </a:rPr>
              <a:t> </a:t>
            </a:r>
            <a:endParaRP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p45"/>
          <p:cNvSpPr txBox="1">
            <a:spLocks noGrp="1"/>
          </p:cNvSpPr>
          <p:nvPr>
            <p:ph type="title"/>
          </p:nvPr>
        </p:nvSpPr>
        <p:spPr>
          <a:xfrm>
            <a:off x="2040397" y="353801"/>
            <a:ext cx="4662311" cy="480131"/>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FF0000"/>
              </a:buClr>
              <a:buSzPts val="2800"/>
              <a:buFont typeface="Times New Roman"/>
              <a:buNone/>
            </a:pPr>
            <a:r>
              <a:rPr lang="en-US" sz="2800" b="1">
                <a:solidFill>
                  <a:srgbClr val="FF0000"/>
                </a:solidFill>
                <a:latin typeface="Times New Roman"/>
                <a:ea typeface="Times New Roman"/>
                <a:cs typeface="Times New Roman"/>
                <a:sym typeface="Times New Roman"/>
              </a:rPr>
              <a:t>Foydalanilgan adabiyotlar</a:t>
            </a:r>
            <a:endParaRPr sz="2800">
              <a:solidFill>
                <a:srgbClr val="FF0000"/>
              </a:solidFill>
              <a:latin typeface="Times New Roman"/>
              <a:ea typeface="Times New Roman"/>
              <a:cs typeface="Times New Roman"/>
              <a:sym typeface="Times New Roman"/>
            </a:endParaRPr>
          </a:p>
        </p:txBody>
      </p:sp>
      <p:sp>
        <p:nvSpPr>
          <p:cNvPr id="587" name="Google Shape;587;p45"/>
          <p:cNvSpPr txBox="1">
            <a:spLocks noGrp="1"/>
          </p:cNvSpPr>
          <p:nvPr>
            <p:ph type="body" idx="1"/>
          </p:nvPr>
        </p:nvSpPr>
        <p:spPr>
          <a:xfrm>
            <a:off x="665017" y="1194011"/>
            <a:ext cx="9091101" cy="1360264"/>
          </a:xfrm>
          <a:prstGeom prst="rect">
            <a:avLst/>
          </a:prstGeom>
          <a:noFill/>
          <a:ln>
            <a:noFill/>
          </a:ln>
        </p:spPr>
        <p:txBody>
          <a:bodyPr spcFirstLastPara="1" wrap="square" lIns="91425" tIns="45700" rIns="91425" bIns="45700" anchor="t" anchorCtr="0">
            <a:noAutofit/>
          </a:bodyPr>
          <a:lstStyle/>
          <a:p>
            <a:pPr marL="252000" lvl="0" indent="-252000" algn="just" rtl="0">
              <a:lnSpc>
                <a:spcPct val="120000"/>
              </a:lnSpc>
              <a:spcBef>
                <a:spcPts val="0"/>
              </a:spcBef>
              <a:spcAft>
                <a:spcPts val="0"/>
              </a:spcAft>
              <a:buSzPts val="2400"/>
              <a:buNone/>
            </a:pPr>
            <a:endParaRPr sz="2400" b="0">
              <a:latin typeface="Arial"/>
              <a:ea typeface="Arial"/>
              <a:cs typeface="Arial"/>
              <a:sym typeface="Arial"/>
            </a:endParaRPr>
          </a:p>
          <a:p>
            <a:pPr marL="252000" lvl="0" indent="-99600" algn="just" rtl="0">
              <a:lnSpc>
                <a:spcPct val="100000"/>
              </a:lnSpc>
              <a:spcBef>
                <a:spcPts val="0"/>
              </a:spcBef>
              <a:spcAft>
                <a:spcPts val="0"/>
              </a:spcAft>
              <a:buSzPts val="2400"/>
              <a:buNone/>
            </a:pPr>
            <a:endParaRPr sz="2400" b="0">
              <a:latin typeface="Arial"/>
              <a:ea typeface="Arial"/>
              <a:cs typeface="Arial"/>
              <a:sym typeface="Arial"/>
            </a:endParaRPr>
          </a:p>
        </p:txBody>
      </p:sp>
      <p:sp>
        <p:nvSpPr>
          <p:cNvPr id="588" name="Google Shape;588;p45"/>
          <p:cNvSpPr/>
          <p:nvPr/>
        </p:nvSpPr>
        <p:spPr>
          <a:xfrm>
            <a:off x="937251" y="6111280"/>
            <a:ext cx="893789" cy="757130"/>
          </a:xfrm>
          <a:prstGeom prst="rect">
            <a:avLst/>
          </a:prstGeom>
          <a:noFill/>
          <a:ln>
            <a:noFill/>
          </a:ln>
        </p:spPr>
        <p:txBody>
          <a:bodyPr spcFirstLastPara="1" wrap="square" lIns="91425" tIns="45700" rIns="91425" bIns="45700" anchor="t" anchorCtr="0">
            <a:spAutoFit/>
          </a:bodyPr>
          <a:lstStyle/>
          <a:p>
            <a:pPr marL="252000" marR="0" lvl="0" indent="-252000" algn="l" rtl="0">
              <a:lnSpc>
                <a:spcPct val="120000"/>
              </a:lnSpc>
              <a:spcBef>
                <a:spcPts val="0"/>
              </a:spcBef>
              <a:spcAft>
                <a:spcPts val="0"/>
              </a:spcAft>
              <a:buNone/>
            </a:pPr>
            <a:fld id="{00000000-1234-1234-1234-123412341234}" type="slidenum">
              <a:rPr lang="en-US" sz="3600" b="1">
                <a:solidFill>
                  <a:srgbClr val="000000"/>
                </a:solidFill>
                <a:latin typeface="Arial"/>
                <a:ea typeface="Arial"/>
                <a:cs typeface="Arial"/>
                <a:sym typeface="Arial"/>
              </a:rPr>
              <a:t>44</a:t>
            </a:fld>
            <a:endParaRPr sz="2800" b="1">
              <a:solidFill>
                <a:schemeClr val="dk1"/>
              </a:solidFill>
              <a:latin typeface="Malgun Gothic"/>
              <a:ea typeface="Malgun Gothic"/>
              <a:cs typeface="Malgun Gothic"/>
              <a:sym typeface="Malgun Gothic"/>
            </a:endParaRPr>
          </a:p>
        </p:txBody>
      </p:sp>
      <p:sp>
        <p:nvSpPr>
          <p:cNvPr id="589" name="Google Shape;589;p45"/>
          <p:cNvSpPr txBox="1"/>
          <p:nvPr/>
        </p:nvSpPr>
        <p:spPr>
          <a:xfrm>
            <a:off x="1037961" y="1037257"/>
            <a:ext cx="7493557" cy="4832092"/>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dk1"/>
              </a:buClr>
              <a:buSzPts val="2200"/>
              <a:buFont typeface="Malgun Gothic"/>
              <a:buAutoNum type="arabicPeriod" startAt="6"/>
            </a:pPr>
            <a:r>
              <a:rPr lang="en-US" sz="2200" dirty="0" err="1">
                <a:solidFill>
                  <a:schemeClr val="dk1"/>
                </a:solidFill>
                <a:latin typeface="Arial"/>
                <a:ea typeface="Arial"/>
                <a:cs typeface="Arial"/>
                <a:sym typeface="Arial"/>
              </a:rPr>
              <a:t>Майер</a:t>
            </a:r>
            <a:r>
              <a:rPr lang="en-US" sz="2200" dirty="0">
                <a:solidFill>
                  <a:schemeClr val="dk1"/>
                </a:solidFill>
                <a:latin typeface="Arial"/>
                <a:ea typeface="Arial"/>
                <a:cs typeface="Arial"/>
                <a:sym typeface="Arial"/>
              </a:rPr>
              <a:t> Р.В. </a:t>
            </a:r>
            <a:r>
              <a:rPr lang="en-US" sz="2200" dirty="0" err="1">
                <a:solidFill>
                  <a:schemeClr val="dk1"/>
                </a:solidFill>
                <a:latin typeface="Arial"/>
                <a:ea typeface="Arial"/>
                <a:cs typeface="Arial"/>
                <a:sym typeface="Arial"/>
              </a:rPr>
              <a:t>Компьютерное</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моделирование</a:t>
            </a:r>
            <a:r>
              <a:rPr lang="en-US" sz="2200" dirty="0">
                <a:solidFill>
                  <a:schemeClr val="dk1"/>
                </a:solidFill>
                <a:latin typeface="Arial"/>
                <a:ea typeface="Arial"/>
                <a:cs typeface="Arial"/>
                <a:sym typeface="Arial"/>
              </a:rPr>
              <a:t> 23стр. </a:t>
            </a:r>
            <a:r>
              <a:rPr lang="en-US" sz="2200" u="sng" dirty="0">
                <a:solidFill>
                  <a:schemeClr val="dk1"/>
                </a:solidFill>
                <a:latin typeface="Arial"/>
                <a:ea typeface="Arial"/>
                <a:cs typeface="Arial"/>
                <a:sym typeface="Arial"/>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https://s.econf.rae.ru/pdf/2012/05/1209.pdf</a:t>
            </a:r>
            <a:endParaRPr sz="2200" dirty="0">
              <a:solidFill>
                <a:schemeClr val="dk1"/>
              </a:solidFill>
              <a:latin typeface="Arial"/>
              <a:ea typeface="Arial"/>
              <a:cs typeface="Arial"/>
              <a:sym typeface="Arial"/>
            </a:endParaRPr>
          </a:p>
          <a:p>
            <a:pPr marL="457200" marR="0" lvl="0" indent="-457200" algn="l" rtl="0">
              <a:spcBef>
                <a:spcPts val="0"/>
              </a:spcBef>
              <a:spcAft>
                <a:spcPts val="0"/>
              </a:spcAft>
              <a:buClr>
                <a:schemeClr val="dk1"/>
              </a:buClr>
              <a:buSzPts val="2200"/>
              <a:buFont typeface="Arial"/>
              <a:buAutoNum type="arabicPeriod" startAt="6"/>
            </a:pPr>
            <a:r>
              <a:rPr lang="en-US" sz="2200" dirty="0" err="1">
                <a:solidFill>
                  <a:schemeClr val="dk1"/>
                </a:solidFill>
                <a:latin typeface="Arial"/>
                <a:ea typeface="Arial"/>
                <a:cs typeface="Arial"/>
                <a:sym typeface="Arial"/>
              </a:rPr>
              <a:t>Богомолов</a:t>
            </a:r>
            <a:r>
              <a:rPr lang="en-US" sz="2200" dirty="0">
                <a:solidFill>
                  <a:schemeClr val="dk1"/>
                </a:solidFill>
                <a:latin typeface="Arial"/>
                <a:ea typeface="Arial"/>
                <a:cs typeface="Arial"/>
                <a:sym typeface="Arial"/>
              </a:rPr>
              <a:t> М.В. </a:t>
            </a:r>
            <a:r>
              <a:rPr lang="en-US" sz="2200" dirty="0" err="1">
                <a:solidFill>
                  <a:schemeClr val="dk1"/>
                </a:solidFill>
                <a:latin typeface="Arial"/>
                <a:ea typeface="Arial"/>
                <a:cs typeface="Arial"/>
                <a:sym typeface="Arial"/>
              </a:rPr>
              <a:t>Виртуальные</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испытания</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изделий</a:t>
            </a:r>
            <a:r>
              <a:rPr lang="en-US" sz="2200" dirty="0">
                <a:solidFill>
                  <a:schemeClr val="dk1"/>
                </a:solidFill>
                <a:latin typeface="Arial"/>
                <a:ea typeface="Arial"/>
                <a:cs typeface="Arial"/>
                <a:sym typeface="Arial"/>
              </a:rPr>
              <a:t> // </a:t>
            </a:r>
            <a:r>
              <a:rPr lang="en-US" sz="2200" dirty="0" err="1">
                <a:solidFill>
                  <a:schemeClr val="dk1"/>
                </a:solidFill>
                <a:latin typeface="Arial"/>
                <a:ea typeface="Arial"/>
                <a:cs typeface="Arial"/>
                <a:sym typeface="Arial"/>
              </a:rPr>
              <a:t>Электронный</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журнал</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Труды</a:t>
            </a:r>
            <a:r>
              <a:rPr lang="en-US" sz="2200" dirty="0">
                <a:solidFill>
                  <a:schemeClr val="dk1"/>
                </a:solidFill>
                <a:latin typeface="Arial"/>
                <a:ea typeface="Arial"/>
                <a:cs typeface="Arial"/>
                <a:sym typeface="Arial"/>
              </a:rPr>
              <a:t> МАИ». </a:t>
            </a:r>
            <a:r>
              <a:rPr lang="en-US" sz="2200" dirty="0" err="1">
                <a:solidFill>
                  <a:schemeClr val="dk1"/>
                </a:solidFill>
                <a:latin typeface="Arial"/>
                <a:ea typeface="Arial"/>
                <a:cs typeface="Arial"/>
                <a:sym typeface="Arial"/>
              </a:rPr>
              <a:t>Выпуск</a:t>
            </a:r>
            <a:r>
              <a:rPr lang="en-US" sz="2200" dirty="0">
                <a:solidFill>
                  <a:schemeClr val="dk1"/>
                </a:solidFill>
                <a:latin typeface="Arial"/>
                <a:ea typeface="Arial"/>
                <a:cs typeface="Arial"/>
                <a:sym typeface="Arial"/>
              </a:rPr>
              <a:t> № 38. </a:t>
            </a:r>
            <a:r>
              <a:rPr lang="en-US" sz="2200" u="sng" dirty="0">
                <a:solidFill>
                  <a:schemeClr val="dk1"/>
                </a:solidFill>
                <a:latin typeface="Arial"/>
                <a:ea typeface="Arial"/>
                <a:cs typeface="Arial"/>
                <a:sym typeface="Arial"/>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www.mai.ru/science/trudy</a:t>
            </a:r>
            <a:r>
              <a:rPr lang="en-US" sz="2200" dirty="0">
                <a:solidFill>
                  <a:schemeClr val="dk1"/>
                </a:solidFill>
                <a:latin typeface="Arial"/>
                <a:ea typeface="Arial"/>
                <a:cs typeface="Arial"/>
                <a:sym typeface="Arial"/>
              </a:rPr>
              <a:t>  </a:t>
            </a:r>
            <a:endParaRPr dirty="0"/>
          </a:p>
          <a:p>
            <a:pPr marL="457200" marR="0" lvl="0" indent="-457200" algn="l" rtl="0">
              <a:spcBef>
                <a:spcPts val="0"/>
              </a:spcBef>
              <a:spcAft>
                <a:spcPts val="0"/>
              </a:spcAft>
              <a:buClr>
                <a:schemeClr val="dk1"/>
              </a:buClr>
              <a:buSzPts val="2200"/>
              <a:buFont typeface="Arial"/>
              <a:buAutoNum type="arabicPeriod" startAt="6"/>
            </a:pPr>
            <a:r>
              <a:rPr lang="en-US" sz="2200" dirty="0" err="1">
                <a:solidFill>
                  <a:schemeClr val="dk1"/>
                </a:solidFill>
                <a:latin typeface="Arial"/>
                <a:ea typeface="Arial"/>
                <a:cs typeface="Arial"/>
                <a:sym typeface="Arial"/>
              </a:rPr>
              <a:t>Романович</a:t>
            </a:r>
            <a:r>
              <a:rPr lang="en-US" sz="2200" dirty="0">
                <a:solidFill>
                  <a:schemeClr val="dk1"/>
                </a:solidFill>
                <a:latin typeface="Arial"/>
                <a:ea typeface="Arial"/>
                <a:cs typeface="Arial"/>
                <a:sym typeface="Arial"/>
              </a:rPr>
              <a:t> Ю. С. </a:t>
            </a:r>
            <a:r>
              <a:rPr lang="en-US" sz="2200" dirty="0" err="1">
                <a:solidFill>
                  <a:schemeClr val="dk1"/>
                </a:solidFill>
                <a:latin typeface="Arial"/>
                <a:ea typeface="Arial"/>
                <a:cs typeface="Arial"/>
                <a:sym typeface="Arial"/>
              </a:rPr>
              <a:t>Компьютерное</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моделирование</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технических</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объектов</a:t>
            </a:r>
            <a:r>
              <a:rPr lang="en-US" sz="2200" dirty="0">
                <a:solidFill>
                  <a:schemeClr val="dk1"/>
                </a:solidFill>
                <a:latin typeface="Arial"/>
                <a:ea typeface="Arial"/>
                <a:cs typeface="Arial"/>
                <a:sym typeface="Arial"/>
              </a:rPr>
              <a:t> и </a:t>
            </a:r>
            <a:r>
              <a:rPr lang="en-US" sz="2200" dirty="0" err="1">
                <a:solidFill>
                  <a:schemeClr val="dk1"/>
                </a:solidFill>
                <a:latin typeface="Arial"/>
                <a:ea typeface="Arial"/>
                <a:cs typeface="Arial"/>
                <a:sym typeface="Arial"/>
              </a:rPr>
              <a:t>процессов</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Методические</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рекомендации</a:t>
            </a:r>
            <a:r>
              <a:rPr lang="en-US" sz="2200" dirty="0">
                <a:solidFill>
                  <a:schemeClr val="dk1"/>
                </a:solidFill>
                <a:latin typeface="Arial"/>
                <a:ea typeface="Arial"/>
                <a:cs typeface="Arial"/>
                <a:sym typeface="Arial"/>
              </a:rPr>
              <a:t> к </a:t>
            </a:r>
            <a:r>
              <a:rPr lang="en-US" sz="2200" dirty="0" err="1">
                <a:solidFill>
                  <a:schemeClr val="dk1"/>
                </a:solidFill>
                <a:latin typeface="Arial"/>
                <a:ea typeface="Arial"/>
                <a:cs typeface="Arial"/>
                <a:sym typeface="Arial"/>
              </a:rPr>
              <a:t>лабораторным</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работам</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Могилев</a:t>
            </a:r>
            <a:r>
              <a:rPr lang="en-US" sz="2200" dirty="0">
                <a:solidFill>
                  <a:schemeClr val="dk1"/>
                </a:solidFill>
                <a:latin typeface="Arial"/>
                <a:ea typeface="Arial"/>
                <a:cs typeface="Arial"/>
                <a:sym typeface="Arial"/>
              </a:rPr>
              <a:t>, 2020, 47 </a:t>
            </a:r>
            <a:r>
              <a:rPr lang="en-US" sz="2200" dirty="0" err="1">
                <a:solidFill>
                  <a:schemeClr val="dk1"/>
                </a:solidFill>
                <a:latin typeface="Arial"/>
                <a:ea typeface="Arial"/>
                <a:cs typeface="Arial"/>
                <a:sym typeface="Arial"/>
              </a:rPr>
              <a:t>стр</a:t>
            </a:r>
            <a:r>
              <a:rPr lang="en-US" sz="2200" dirty="0">
                <a:solidFill>
                  <a:schemeClr val="dk1"/>
                </a:solidFill>
                <a:latin typeface="Arial"/>
                <a:ea typeface="Arial"/>
                <a:cs typeface="Arial"/>
                <a:sym typeface="Arial"/>
              </a:rPr>
              <a:t>.</a:t>
            </a:r>
            <a:endParaRPr sz="2200" dirty="0">
              <a:solidFill>
                <a:schemeClr val="dk1"/>
              </a:solidFill>
              <a:latin typeface="Arial"/>
              <a:ea typeface="Arial"/>
              <a:cs typeface="Arial"/>
              <a:sym typeface="Arial"/>
            </a:endParaRPr>
          </a:p>
          <a:p>
            <a:pPr marL="457200" marR="0" lvl="0" indent="-457200" algn="l" rtl="0">
              <a:spcBef>
                <a:spcPts val="0"/>
              </a:spcBef>
              <a:spcAft>
                <a:spcPts val="0"/>
              </a:spcAft>
              <a:buClr>
                <a:schemeClr val="dk1"/>
              </a:buClr>
              <a:buSzPts val="2200"/>
              <a:buFont typeface="Arial"/>
              <a:buAutoNum type="arabicPeriod" startAt="6"/>
            </a:pPr>
            <a:r>
              <a:rPr lang="en-US" sz="2200" dirty="0" err="1">
                <a:solidFill>
                  <a:schemeClr val="dk1"/>
                </a:solidFill>
                <a:latin typeface="Arial"/>
                <a:ea typeface="Arial"/>
                <a:cs typeface="Arial"/>
                <a:sym typeface="Arial"/>
              </a:rPr>
              <a:t>Колесный</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диск</a:t>
            </a:r>
            <a:r>
              <a:rPr lang="en-US" sz="2200" dirty="0">
                <a:solidFill>
                  <a:schemeClr val="dk1"/>
                </a:solidFill>
                <a:latin typeface="Arial"/>
                <a:ea typeface="Arial"/>
                <a:cs typeface="Arial"/>
                <a:sym typeface="Arial"/>
              </a:rPr>
              <a:t> ZK и </a:t>
            </a:r>
            <a:r>
              <a:rPr lang="en-US" sz="2200" dirty="0" err="1">
                <a:solidFill>
                  <a:schemeClr val="dk1"/>
                </a:solidFill>
                <a:latin typeface="Arial"/>
                <a:ea typeface="Arial"/>
                <a:cs typeface="Arial"/>
                <a:sym typeface="Arial"/>
              </a:rPr>
              <a:t>бескамерная</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шина</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Компания</a:t>
            </a:r>
            <a:r>
              <a:rPr lang="en-US" sz="2200" dirty="0">
                <a:solidFill>
                  <a:schemeClr val="dk1"/>
                </a:solidFill>
                <a:latin typeface="Arial"/>
                <a:ea typeface="Arial"/>
                <a:cs typeface="Arial"/>
                <a:sym typeface="Arial"/>
              </a:rPr>
              <a:t> «НПН», </a:t>
            </a:r>
            <a:r>
              <a:rPr lang="en-US" sz="2200" dirty="0" err="1">
                <a:solidFill>
                  <a:schemeClr val="dk1"/>
                </a:solidFill>
                <a:latin typeface="Arial"/>
                <a:ea typeface="Arial"/>
                <a:cs typeface="Arial"/>
                <a:sym typeface="Arial"/>
              </a:rPr>
              <a:t>Ростов-на-Дону</a:t>
            </a:r>
            <a:r>
              <a:rPr lang="en-US" sz="2200" dirty="0">
                <a:solidFill>
                  <a:schemeClr val="dk1"/>
                </a:solidFill>
                <a:latin typeface="Arial"/>
                <a:ea typeface="Arial"/>
                <a:cs typeface="Arial"/>
                <a:sym typeface="Arial"/>
              </a:rPr>
              <a:t>//</a:t>
            </a:r>
            <a:r>
              <a:rPr lang="en-US" sz="2200" dirty="0">
                <a:solidFill>
                  <a:srgbClr val="00B0F0"/>
                </a:solidFill>
                <a:latin typeface="Arial"/>
                <a:ea typeface="Arial"/>
                <a:cs typeface="Arial"/>
                <a:sym typeface="Arial"/>
              </a:rPr>
              <a:t>https://npn-rostov.ru/special/kolesnyi-disk-zk</a:t>
            </a:r>
            <a:r>
              <a:rPr lang="en-US" sz="2200" dirty="0">
                <a:solidFill>
                  <a:schemeClr val="dk1"/>
                </a:solidFill>
                <a:latin typeface="Arial"/>
                <a:ea typeface="Arial"/>
                <a:cs typeface="Arial"/>
                <a:sym typeface="Arial"/>
              </a:rPr>
              <a:t>/  </a:t>
            </a:r>
            <a:endParaRPr sz="2200" dirty="0">
              <a:solidFill>
                <a:schemeClr val="dk1"/>
              </a:solidFill>
              <a:latin typeface="Arial"/>
              <a:ea typeface="Arial"/>
              <a:cs typeface="Arial"/>
              <a:sym typeface="Arial"/>
            </a:endParaRPr>
          </a:p>
          <a:p>
            <a:pPr marL="457200" marR="0" lvl="0" indent="-457200" algn="l" rtl="0">
              <a:spcBef>
                <a:spcPts val="0"/>
              </a:spcBef>
              <a:spcAft>
                <a:spcPts val="0"/>
              </a:spcAft>
              <a:buClr>
                <a:schemeClr val="dk1"/>
              </a:buClr>
              <a:buSzPts val="2200"/>
              <a:buFont typeface="Arial"/>
              <a:buAutoNum type="arabicPeriod" startAt="6"/>
            </a:pPr>
            <a:r>
              <a:rPr lang="en-US" sz="2200" dirty="0" err="1">
                <a:solidFill>
                  <a:schemeClr val="dk1"/>
                </a:solidFill>
                <a:latin typeface="Arial"/>
                <a:ea typeface="Arial"/>
                <a:cs typeface="Arial"/>
                <a:sym typeface="Arial"/>
              </a:rPr>
              <a:t>Боев</a:t>
            </a:r>
            <a:r>
              <a:rPr lang="en-US" sz="2200" dirty="0">
                <a:solidFill>
                  <a:schemeClr val="dk1"/>
                </a:solidFill>
                <a:latin typeface="Arial"/>
                <a:ea typeface="Arial"/>
                <a:cs typeface="Arial"/>
                <a:sym typeface="Arial"/>
              </a:rPr>
              <a:t> В.Д., </a:t>
            </a:r>
            <a:r>
              <a:rPr lang="en-US" sz="2200" dirty="0" err="1">
                <a:solidFill>
                  <a:schemeClr val="dk1"/>
                </a:solidFill>
                <a:latin typeface="Arial"/>
                <a:ea typeface="Arial"/>
                <a:cs typeface="Arial"/>
                <a:sym typeface="Arial"/>
              </a:rPr>
              <a:t>Сыпченко</a:t>
            </a:r>
            <a:r>
              <a:rPr lang="en-US" sz="2200" dirty="0">
                <a:solidFill>
                  <a:schemeClr val="dk1"/>
                </a:solidFill>
                <a:latin typeface="Arial"/>
                <a:ea typeface="Arial"/>
                <a:cs typeface="Arial"/>
                <a:sym typeface="Arial"/>
              </a:rPr>
              <a:t> Р.П., </a:t>
            </a:r>
            <a:r>
              <a:rPr lang="en-US" sz="2200" dirty="0" err="1">
                <a:solidFill>
                  <a:schemeClr val="dk1"/>
                </a:solidFill>
                <a:latin typeface="Arial"/>
                <a:ea typeface="Arial"/>
                <a:cs typeface="Arial"/>
                <a:sym typeface="Arial"/>
              </a:rPr>
              <a:t>Компьютерное</a:t>
            </a:r>
            <a:r>
              <a:rPr lang="en-US" sz="2200" dirty="0">
                <a:solidFill>
                  <a:schemeClr val="dk1"/>
                </a:solidFill>
                <a:latin typeface="Arial"/>
                <a:ea typeface="Arial"/>
                <a:cs typeface="Arial"/>
                <a:sym typeface="Arial"/>
              </a:rPr>
              <a:t> </a:t>
            </a:r>
            <a:r>
              <a:rPr lang="en-US" sz="2200" dirty="0" err="1">
                <a:solidFill>
                  <a:schemeClr val="dk1"/>
                </a:solidFill>
                <a:latin typeface="Arial"/>
                <a:ea typeface="Arial"/>
                <a:cs typeface="Arial"/>
                <a:sym typeface="Arial"/>
              </a:rPr>
              <a:t>моделирование</a:t>
            </a:r>
            <a:r>
              <a:rPr lang="en-US" sz="2200" dirty="0">
                <a:solidFill>
                  <a:schemeClr val="dk1"/>
                </a:solidFill>
                <a:latin typeface="Arial"/>
                <a:ea typeface="Arial"/>
                <a:cs typeface="Arial"/>
                <a:sym typeface="Arial"/>
              </a:rPr>
              <a:t>. –– ИНТУИТ.РУ, 2010. –– 349 с. 2. </a:t>
            </a:r>
            <a:endParaRP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46"/>
          <p:cNvSpPr txBox="1">
            <a:spLocks noGrp="1"/>
          </p:cNvSpPr>
          <p:nvPr>
            <p:ph type="title"/>
          </p:nvPr>
        </p:nvSpPr>
        <p:spPr>
          <a:xfrm>
            <a:off x="2977469" y="368915"/>
            <a:ext cx="3461662" cy="480131"/>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FF0000"/>
              </a:buClr>
              <a:buSzPts val="2800"/>
              <a:buFont typeface="Arial"/>
              <a:buNone/>
            </a:pPr>
            <a:r>
              <a:rPr lang="en-US" sz="2800">
                <a:solidFill>
                  <a:srgbClr val="FF0000"/>
                </a:solidFill>
                <a:latin typeface="Arial"/>
                <a:ea typeface="Arial"/>
                <a:cs typeface="Arial"/>
                <a:sym typeface="Arial"/>
              </a:rPr>
              <a:t>Qayta aloqa uchun</a:t>
            </a:r>
            <a:endParaRPr sz="2800">
              <a:solidFill>
                <a:srgbClr val="FF0000"/>
              </a:solidFill>
              <a:latin typeface="Arial"/>
              <a:ea typeface="Arial"/>
              <a:cs typeface="Arial"/>
              <a:sym typeface="Arial"/>
            </a:endParaRPr>
          </a:p>
        </p:txBody>
      </p:sp>
      <p:sp>
        <p:nvSpPr>
          <p:cNvPr id="595" name="Google Shape;595;p46"/>
          <p:cNvSpPr txBox="1">
            <a:spLocks noGrp="1"/>
          </p:cNvSpPr>
          <p:nvPr>
            <p:ph type="body" idx="1"/>
          </p:nvPr>
        </p:nvSpPr>
        <p:spPr>
          <a:xfrm>
            <a:off x="665017" y="1194011"/>
            <a:ext cx="9091101" cy="1360264"/>
          </a:xfrm>
          <a:prstGeom prst="rect">
            <a:avLst/>
          </a:prstGeom>
          <a:noFill/>
          <a:ln>
            <a:noFill/>
          </a:ln>
        </p:spPr>
        <p:txBody>
          <a:bodyPr spcFirstLastPara="1" wrap="square" lIns="91425" tIns="45700" rIns="91425" bIns="45700" anchor="t" anchorCtr="0">
            <a:noAutofit/>
          </a:bodyPr>
          <a:lstStyle/>
          <a:p>
            <a:pPr marL="252000" lvl="0" indent="-252000" algn="just" rtl="0">
              <a:lnSpc>
                <a:spcPct val="120000"/>
              </a:lnSpc>
              <a:spcBef>
                <a:spcPts val="0"/>
              </a:spcBef>
              <a:spcAft>
                <a:spcPts val="0"/>
              </a:spcAft>
              <a:buSzPts val="2400"/>
              <a:buNone/>
            </a:pPr>
            <a:endParaRPr sz="2400" b="0">
              <a:latin typeface="Arial"/>
              <a:ea typeface="Arial"/>
              <a:cs typeface="Arial"/>
              <a:sym typeface="Arial"/>
            </a:endParaRPr>
          </a:p>
          <a:p>
            <a:pPr marL="252000" lvl="0" indent="-99600" algn="just" rtl="0">
              <a:lnSpc>
                <a:spcPct val="100000"/>
              </a:lnSpc>
              <a:spcBef>
                <a:spcPts val="0"/>
              </a:spcBef>
              <a:spcAft>
                <a:spcPts val="0"/>
              </a:spcAft>
              <a:buSzPts val="2400"/>
              <a:buNone/>
            </a:pPr>
            <a:endParaRPr sz="2400" b="0">
              <a:latin typeface="Arial"/>
              <a:ea typeface="Arial"/>
              <a:cs typeface="Arial"/>
              <a:sym typeface="Arial"/>
            </a:endParaRPr>
          </a:p>
        </p:txBody>
      </p:sp>
      <p:sp>
        <p:nvSpPr>
          <p:cNvPr id="596" name="Google Shape;596;p46"/>
          <p:cNvSpPr/>
          <p:nvPr/>
        </p:nvSpPr>
        <p:spPr>
          <a:xfrm>
            <a:off x="1174550" y="5924354"/>
            <a:ext cx="755335" cy="762196"/>
          </a:xfrm>
          <a:prstGeom prst="rect">
            <a:avLst/>
          </a:prstGeom>
          <a:noFill/>
          <a:ln>
            <a:noFill/>
          </a:ln>
        </p:spPr>
        <p:txBody>
          <a:bodyPr spcFirstLastPara="1" wrap="square" lIns="91425" tIns="45700" rIns="91425" bIns="45700" anchor="t" anchorCtr="0">
            <a:spAutoFit/>
          </a:bodyPr>
          <a:lstStyle/>
          <a:p>
            <a:pPr marL="252000" marR="0" lvl="0" indent="-252000" algn="l" rtl="0">
              <a:lnSpc>
                <a:spcPct val="120000"/>
              </a:lnSpc>
              <a:spcBef>
                <a:spcPts val="0"/>
              </a:spcBef>
              <a:spcAft>
                <a:spcPts val="0"/>
              </a:spcAft>
              <a:buNone/>
            </a:pPr>
            <a:fld id="{00000000-1234-1234-1234-123412341234}" type="slidenum">
              <a:rPr lang="en-US" sz="4000" b="1">
                <a:solidFill>
                  <a:srgbClr val="000000"/>
                </a:solidFill>
                <a:latin typeface="Arial"/>
                <a:ea typeface="Arial"/>
                <a:cs typeface="Arial"/>
                <a:sym typeface="Arial"/>
              </a:rPr>
              <a:t>45</a:t>
            </a:fld>
            <a:endParaRPr sz="1800" b="1">
              <a:solidFill>
                <a:schemeClr val="dk1"/>
              </a:solidFill>
              <a:latin typeface="Malgun Gothic"/>
              <a:ea typeface="Malgun Gothic"/>
              <a:cs typeface="Malgun Gothic"/>
              <a:sym typeface="Malgun Gothic"/>
            </a:endParaRPr>
          </a:p>
        </p:txBody>
      </p:sp>
      <p:sp>
        <p:nvSpPr>
          <p:cNvPr id="597" name="Google Shape;597;p46"/>
          <p:cNvSpPr txBox="1"/>
          <p:nvPr/>
        </p:nvSpPr>
        <p:spPr>
          <a:xfrm>
            <a:off x="1503848" y="1579418"/>
            <a:ext cx="7934876" cy="3416320"/>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None/>
            </a:pPr>
            <a:r>
              <a:rPr lang="en-US" sz="5400" b="1">
                <a:solidFill>
                  <a:srgbClr val="FF0000"/>
                </a:solidFill>
                <a:latin typeface="Malgun Gothic"/>
                <a:ea typeface="Malgun Gothic"/>
                <a:cs typeface="Malgun Gothic"/>
                <a:sym typeface="Malgun Gothic"/>
              </a:rPr>
              <a:t>Savollar,</a:t>
            </a:r>
            <a:br>
              <a:rPr lang="en-US" sz="5400" b="1">
                <a:solidFill>
                  <a:srgbClr val="FF0000"/>
                </a:solidFill>
                <a:latin typeface="Malgun Gothic"/>
                <a:ea typeface="Malgun Gothic"/>
                <a:cs typeface="Malgun Gothic"/>
                <a:sym typeface="Malgun Gothic"/>
              </a:rPr>
            </a:br>
            <a:r>
              <a:rPr lang="en-US" sz="5400" b="1">
                <a:solidFill>
                  <a:srgbClr val="FF0000"/>
                </a:solidFill>
                <a:latin typeface="Malgun Gothic"/>
                <a:ea typeface="Malgun Gothic"/>
                <a:cs typeface="Malgun Gothic"/>
                <a:sym typeface="Malgun Gothic"/>
              </a:rPr>
              <a:t>qo’shimchalar,</a:t>
            </a:r>
            <a:br>
              <a:rPr lang="en-US" sz="5400" b="1">
                <a:solidFill>
                  <a:srgbClr val="FF0000"/>
                </a:solidFill>
                <a:latin typeface="Malgun Gothic"/>
                <a:ea typeface="Malgun Gothic"/>
                <a:cs typeface="Malgun Gothic"/>
                <a:sym typeface="Malgun Gothic"/>
              </a:rPr>
            </a:br>
            <a:r>
              <a:rPr lang="en-US" sz="5400" b="1">
                <a:solidFill>
                  <a:srgbClr val="FF0000"/>
                </a:solidFill>
                <a:latin typeface="Malgun Gothic"/>
                <a:ea typeface="Malgun Gothic"/>
                <a:cs typeface="Malgun Gothic"/>
                <a:sym typeface="Malgun Gothic"/>
              </a:rPr>
              <a:t>	e’tirozlar, </a:t>
            </a:r>
            <a:br>
              <a:rPr lang="en-US" sz="5400" b="1">
                <a:solidFill>
                  <a:srgbClr val="FF0000"/>
                </a:solidFill>
                <a:latin typeface="Malgun Gothic"/>
                <a:ea typeface="Malgun Gothic"/>
                <a:cs typeface="Malgun Gothic"/>
                <a:sym typeface="Malgun Gothic"/>
              </a:rPr>
            </a:br>
            <a:r>
              <a:rPr lang="en-US" sz="5400" b="1">
                <a:solidFill>
                  <a:srgbClr val="FF0000"/>
                </a:solidFill>
                <a:latin typeface="Malgun Gothic"/>
                <a:ea typeface="Malgun Gothic"/>
                <a:cs typeface="Malgun Gothic"/>
                <a:sym typeface="Malgun Gothic"/>
              </a:rPr>
              <a:t>		takliflar?</a:t>
            </a:r>
            <a:r>
              <a:rPr lang="en-US" sz="5400">
                <a:solidFill>
                  <a:schemeClr val="dk1"/>
                </a:solidFill>
                <a:latin typeface="Malgun Gothic"/>
                <a:ea typeface="Malgun Gothic"/>
                <a:cs typeface="Malgun Gothic"/>
                <a:sym typeface="Malgun Gothic"/>
              </a:rPr>
              <a:t> </a:t>
            </a:r>
            <a:endParaRPr sz="5400">
              <a:solidFill>
                <a:schemeClr val="dk1"/>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47"/>
          <p:cNvSpPr txBox="1">
            <a:spLocks noGrp="1"/>
          </p:cNvSpPr>
          <p:nvPr>
            <p:ph type="title"/>
          </p:nvPr>
        </p:nvSpPr>
        <p:spPr>
          <a:xfrm>
            <a:off x="3234407" y="368915"/>
            <a:ext cx="3915771" cy="480131"/>
          </a:xfrm>
          <a:prstGeom prst="rect">
            <a:avLst/>
          </a:prstGeom>
          <a:noFill/>
          <a:ln>
            <a:noFill/>
          </a:ln>
        </p:spPr>
        <p:txBody>
          <a:bodyPr spcFirstLastPara="1" wrap="square" lIns="91425" tIns="45700" rIns="91425" bIns="45700" anchor="ctr" anchorCtr="0">
            <a:spAutoFit/>
          </a:bodyPr>
          <a:lstStyle/>
          <a:p>
            <a:pPr marL="0" lvl="0" indent="0" algn="l" rtl="0">
              <a:lnSpc>
                <a:spcPct val="90000"/>
              </a:lnSpc>
              <a:spcBef>
                <a:spcPts val="0"/>
              </a:spcBef>
              <a:spcAft>
                <a:spcPts val="0"/>
              </a:spcAft>
              <a:buClr>
                <a:srgbClr val="FF0000"/>
              </a:buClr>
              <a:buSzPts val="2800"/>
              <a:buFont typeface="Times New Roman"/>
              <a:buNone/>
            </a:pPr>
            <a:r>
              <a:rPr lang="en-US" sz="2800">
                <a:solidFill>
                  <a:srgbClr val="FF0000"/>
                </a:solidFill>
                <a:latin typeface="Times New Roman"/>
                <a:ea typeface="Times New Roman"/>
                <a:cs typeface="Times New Roman"/>
                <a:sym typeface="Times New Roman"/>
              </a:rPr>
              <a:t>Qayta aloqa uchun</a:t>
            </a:r>
            <a:endParaRPr sz="2800">
              <a:solidFill>
                <a:srgbClr val="FF0000"/>
              </a:solidFill>
              <a:latin typeface="Times New Roman"/>
              <a:ea typeface="Times New Roman"/>
              <a:cs typeface="Times New Roman"/>
              <a:sym typeface="Times New Roman"/>
            </a:endParaRPr>
          </a:p>
        </p:txBody>
      </p:sp>
      <p:sp>
        <p:nvSpPr>
          <p:cNvPr id="603" name="Google Shape;603;p47"/>
          <p:cNvSpPr txBox="1">
            <a:spLocks noGrp="1"/>
          </p:cNvSpPr>
          <p:nvPr>
            <p:ph type="body" idx="1"/>
          </p:nvPr>
        </p:nvSpPr>
        <p:spPr>
          <a:xfrm>
            <a:off x="665017" y="1194011"/>
            <a:ext cx="9091101" cy="1360264"/>
          </a:xfrm>
          <a:prstGeom prst="rect">
            <a:avLst/>
          </a:prstGeom>
          <a:noFill/>
          <a:ln>
            <a:noFill/>
          </a:ln>
        </p:spPr>
        <p:txBody>
          <a:bodyPr spcFirstLastPara="1" wrap="square" lIns="91425" tIns="45700" rIns="91425" bIns="45700" anchor="t" anchorCtr="0">
            <a:noAutofit/>
          </a:bodyPr>
          <a:lstStyle/>
          <a:p>
            <a:pPr marL="252000" lvl="0" indent="-252000" algn="just" rtl="0">
              <a:lnSpc>
                <a:spcPct val="120000"/>
              </a:lnSpc>
              <a:spcBef>
                <a:spcPts val="0"/>
              </a:spcBef>
              <a:spcAft>
                <a:spcPts val="0"/>
              </a:spcAft>
              <a:buSzPts val="2400"/>
              <a:buNone/>
            </a:pPr>
            <a:endParaRPr sz="2400" b="0">
              <a:latin typeface="Arial"/>
              <a:ea typeface="Arial"/>
              <a:cs typeface="Arial"/>
              <a:sym typeface="Arial"/>
            </a:endParaRPr>
          </a:p>
          <a:p>
            <a:pPr marL="252000" lvl="0" indent="-99600" algn="just" rtl="0">
              <a:lnSpc>
                <a:spcPct val="100000"/>
              </a:lnSpc>
              <a:spcBef>
                <a:spcPts val="0"/>
              </a:spcBef>
              <a:spcAft>
                <a:spcPts val="0"/>
              </a:spcAft>
              <a:buSzPts val="2400"/>
              <a:buNone/>
            </a:pPr>
            <a:endParaRPr sz="2400" b="0">
              <a:latin typeface="Arial"/>
              <a:ea typeface="Arial"/>
              <a:cs typeface="Arial"/>
              <a:sym typeface="Arial"/>
            </a:endParaRPr>
          </a:p>
        </p:txBody>
      </p:sp>
      <p:sp>
        <p:nvSpPr>
          <p:cNvPr id="604" name="Google Shape;604;p47"/>
          <p:cNvSpPr/>
          <p:nvPr/>
        </p:nvSpPr>
        <p:spPr>
          <a:xfrm>
            <a:off x="1136450" y="6021045"/>
            <a:ext cx="697627" cy="695190"/>
          </a:xfrm>
          <a:prstGeom prst="rect">
            <a:avLst/>
          </a:prstGeom>
          <a:noFill/>
          <a:ln>
            <a:noFill/>
          </a:ln>
        </p:spPr>
        <p:txBody>
          <a:bodyPr spcFirstLastPara="1" wrap="square" lIns="91425" tIns="45700" rIns="91425" bIns="45700" anchor="t" anchorCtr="0">
            <a:spAutoFit/>
          </a:bodyPr>
          <a:lstStyle/>
          <a:p>
            <a:pPr marL="252000" marR="0" lvl="0" indent="-252000" algn="l" rtl="0">
              <a:lnSpc>
                <a:spcPct val="120000"/>
              </a:lnSpc>
              <a:spcBef>
                <a:spcPts val="0"/>
              </a:spcBef>
              <a:spcAft>
                <a:spcPts val="0"/>
              </a:spcAft>
              <a:buNone/>
            </a:pPr>
            <a:fld id="{00000000-1234-1234-1234-123412341234}" type="slidenum">
              <a:rPr lang="en-US" sz="3600" b="1">
                <a:solidFill>
                  <a:srgbClr val="000000"/>
                </a:solidFill>
                <a:latin typeface="Arial"/>
                <a:ea typeface="Arial"/>
                <a:cs typeface="Arial"/>
                <a:sym typeface="Arial"/>
              </a:rPr>
              <a:t>46</a:t>
            </a:fld>
            <a:endParaRPr sz="1800" b="1">
              <a:solidFill>
                <a:schemeClr val="dk1"/>
              </a:solidFill>
              <a:latin typeface="Malgun Gothic"/>
              <a:ea typeface="Malgun Gothic"/>
              <a:cs typeface="Malgun Gothic"/>
              <a:sym typeface="Malgun Gothic"/>
            </a:endParaRPr>
          </a:p>
        </p:txBody>
      </p:sp>
      <p:sp>
        <p:nvSpPr>
          <p:cNvPr id="605" name="Google Shape;605;p47"/>
          <p:cNvSpPr txBox="1"/>
          <p:nvPr/>
        </p:nvSpPr>
        <p:spPr>
          <a:xfrm>
            <a:off x="1118440" y="1209125"/>
            <a:ext cx="10285110" cy="4678204"/>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None/>
            </a:pPr>
            <a:r>
              <a:rPr lang="en-US" sz="3600" b="1">
                <a:solidFill>
                  <a:srgbClr val="FF0000"/>
                </a:solidFill>
                <a:latin typeface="Malgun Gothic"/>
                <a:ea typeface="Malgun Gothic"/>
                <a:cs typeface="Malgun Gothic"/>
                <a:sym typeface="Malgun Gothic"/>
              </a:rPr>
              <a:t>Murojat uchun:</a:t>
            </a:r>
            <a:br>
              <a:rPr lang="en-US" sz="3600" b="1">
                <a:solidFill>
                  <a:srgbClr val="FF0000"/>
                </a:solidFill>
                <a:latin typeface="Malgun Gothic"/>
                <a:ea typeface="Malgun Gothic"/>
                <a:cs typeface="Malgun Gothic"/>
                <a:sym typeface="Malgun Gothic"/>
              </a:rPr>
            </a:br>
            <a:r>
              <a:rPr lang="en-US" sz="3600" b="1">
                <a:solidFill>
                  <a:srgbClr val="FF0000"/>
                </a:solidFill>
                <a:latin typeface="Malgun Gothic"/>
                <a:ea typeface="Malgun Gothic"/>
                <a:cs typeface="Malgun Gothic"/>
                <a:sym typeface="Malgun Gothic"/>
              </a:rPr>
              <a:t>Farg’ona politexnika instituti, </a:t>
            </a:r>
            <a:endParaRPr/>
          </a:p>
          <a:p>
            <a:pPr marL="457200" marR="0" lvl="0" indent="-457200" algn="l" rtl="0">
              <a:spcBef>
                <a:spcPts val="0"/>
              </a:spcBef>
              <a:spcAft>
                <a:spcPts val="0"/>
              </a:spcAft>
              <a:buNone/>
            </a:pPr>
            <a:r>
              <a:rPr lang="en-US" sz="3600" b="1">
                <a:solidFill>
                  <a:srgbClr val="FF0000"/>
                </a:solidFill>
                <a:latin typeface="Malgun Gothic"/>
                <a:ea typeface="Malgun Gothic"/>
                <a:cs typeface="Malgun Gothic"/>
                <a:sym typeface="Malgun Gothic"/>
              </a:rPr>
              <a:t>	Mashinasozlik texnologiyalari </a:t>
            </a:r>
            <a:endParaRPr/>
          </a:p>
          <a:p>
            <a:pPr marL="457200" marR="0" lvl="0" indent="-457200" algn="l" rtl="0">
              <a:spcBef>
                <a:spcPts val="0"/>
              </a:spcBef>
              <a:spcAft>
                <a:spcPts val="0"/>
              </a:spcAft>
              <a:buNone/>
            </a:pPr>
            <a:r>
              <a:rPr lang="en-US" sz="3600" b="1">
                <a:solidFill>
                  <a:srgbClr val="FF0000"/>
                </a:solidFill>
                <a:latin typeface="Malgun Gothic"/>
                <a:ea typeface="Malgun Gothic"/>
                <a:cs typeface="Malgun Gothic"/>
                <a:sym typeface="Malgun Gothic"/>
              </a:rPr>
              <a:t>	va avtomatlashtirish kafedrasi, </a:t>
            </a:r>
            <a:br>
              <a:rPr lang="en-US" sz="3600" b="1">
                <a:solidFill>
                  <a:srgbClr val="FF0000"/>
                </a:solidFill>
                <a:latin typeface="Malgun Gothic"/>
                <a:ea typeface="Malgun Gothic"/>
                <a:cs typeface="Malgun Gothic"/>
                <a:sym typeface="Malgun Gothic"/>
              </a:rPr>
            </a:br>
            <a:r>
              <a:rPr lang="en-US" sz="3600" b="1">
                <a:solidFill>
                  <a:srgbClr val="FF0000"/>
                </a:solidFill>
                <a:latin typeface="Malgun Gothic"/>
                <a:ea typeface="Malgun Gothic"/>
                <a:cs typeface="Malgun Gothic"/>
                <a:sym typeface="Malgun Gothic"/>
              </a:rPr>
              <a:t>t.f.n., dotsent – </a:t>
            </a:r>
            <a:endParaRPr/>
          </a:p>
          <a:p>
            <a:pPr marL="457200" marR="0" lvl="0" indent="-457200" algn="l" rtl="0">
              <a:spcBef>
                <a:spcPts val="0"/>
              </a:spcBef>
              <a:spcAft>
                <a:spcPts val="0"/>
              </a:spcAft>
              <a:buNone/>
            </a:pPr>
            <a:r>
              <a:rPr lang="en-US" sz="3600" b="1">
                <a:solidFill>
                  <a:srgbClr val="FF0000"/>
                </a:solidFill>
                <a:latin typeface="Malgun Gothic"/>
                <a:ea typeface="Malgun Gothic"/>
                <a:cs typeface="Malgun Gothic"/>
                <a:sym typeface="Malgun Gothic"/>
              </a:rPr>
              <a:t>	Teshabayev Anvar Ergashevich </a:t>
            </a:r>
            <a:br>
              <a:rPr lang="en-US" sz="3600" b="1">
                <a:solidFill>
                  <a:srgbClr val="FF0000"/>
                </a:solidFill>
                <a:latin typeface="Malgun Gothic"/>
                <a:ea typeface="Malgun Gothic"/>
                <a:cs typeface="Malgun Gothic"/>
                <a:sym typeface="Malgun Gothic"/>
              </a:rPr>
            </a:br>
            <a:r>
              <a:rPr lang="en-US" sz="1000" b="1">
                <a:solidFill>
                  <a:srgbClr val="FF0000"/>
                </a:solidFill>
                <a:latin typeface="Malgun Gothic"/>
                <a:ea typeface="Malgun Gothic"/>
                <a:cs typeface="Malgun Gothic"/>
                <a:sym typeface="Malgun Gothic"/>
              </a:rPr>
              <a:t/>
            </a:r>
            <a:br>
              <a:rPr lang="en-US" sz="1000" b="1">
                <a:solidFill>
                  <a:srgbClr val="FF0000"/>
                </a:solidFill>
                <a:latin typeface="Malgun Gothic"/>
                <a:ea typeface="Malgun Gothic"/>
                <a:cs typeface="Malgun Gothic"/>
                <a:sym typeface="Malgun Gothic"/>
              </a:rPr>
            </a:br>
            <a:r>
              <a:rPr lang="en-US" sz="3600" b="1">
                <a:solidFill>
                  <a:srgbClr val="FF0000"/>
                </a:solidFill>
                <a:latin typeface="Malgun Gothic"/>
                <a:ea typeface="Malgun Gothic"/>
                <a:cs typeface="Malgun Gothic"/>
                <a:sym typeface="Malgun Gothic"/>
              </a:rPr>
              <a:t>e-mail: </a:t>
            </a:r>
            <a:r>
              <a:rPr lang="en-US" sz="3600" b="1" u="sng">
                <a:solidFill>
                  <a:srgbClr val="FF0000"/>
                </a:solidFill>
                <a:latin typeface="Malgun Gothic"/>
                <a:ea typeface="Malgun Gothic"/>
                <a:cs typeface="Malgun Gothic"/>
                <a:sym typeface="Malgun Gothic"/>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ateshabaev1958@gmail.com</a:t>
            </a:r>
            <a:r>
              <a:rPr lang="en-US" sz="3600" b="1">
                <a:solidFill>
                  <a:srgbClr val="FF0000"/>
                </a:solidFill>
                <a:latin typeface="Malgun Gothic"/>
                <a:ea typeface="Malgun Gothic"/>
                <a:cs typeface="Malgun Gothic"/>
                <a:sym typeface="Malgun Gothic"/>
              </a:rPr>
              <a:t/>
            </a:r>
            <a:br>
              <a:rPr lang="en-US" sz="3600" b="1">
                <a:solidFill>
                  <a:srgbClr val="FF0000"/>
                </a:solidFill>
                <a:latin typeface="Malgun Gothic"/>
                <a:ea typeface="Malgun Gothic"/>
                <a:cs typeface="Malgun Gothic"/>
                <a:sym typeface="Malgun Gothic"/>
              </a:rPr>
            </a:br>
            <a:r>
              <a:rPr lang="en-US" sz="3600" b="1">
                <a:solidFill>
                  <a:srgbClr val="FF0000"/>
                </a:solidFill>
                <a:latin typeface="Malgun Gothic"/>
                <a:ea typeface="Malgun Gothic"/>
                <a:cs typeface="Malgun Gothic"/>
                <a:sym typeface="Malgun Gothic"/>
              </a:rPr>
              <a:t>Phone: +998 93 252 -6488</a:t>
            </a:r>
            <a:endParaRPr sz="3600" b="1">
              <a:solidFill>
                <a:schemeClr val="dk1"/>
              </a:solidFill>
              <a:latin typeface="Times New Roman"/>
              <a:ea typeface="Times New Roman"/>
              <a:cs typeface="Times New Roman"/>
              <a:sym typeface="Times New Roman"/>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48"/>
          <p:cNvSpPr txBox="1"/>
          <p:nvPr/>
        </p:nvSpPr>
        <p:spPr>
          <a:xfrm>
            <a:off x="9534582" y="4573905"/>
            <a:ext cx="2514857" cy="2195848"/>
          </a:xfrm>
          <a:prstGeom prst="rect">
            <a:avLst/>
          </a:prstGeom>
          <a:noFill/>
          <a:ln>
            <a:noFill/>
          </a:ln>
        </p:spPr>
        <p:txBody>
          <a:bodyPr spcFirstLastPara="1" wrap="square" lIns="91425" tIns="45700" rIns="91425" bIns="45700" anchor="t" anchorCtr="0">
            <a:normAutofit fontScale="92500"/>
          </a:bodyPr>
          <a:lstStyle/>
          <a:p>
            <a:pPr marL="228600" marR="0" lvl="0" indent="-234950" algn="l" rtl="0">
              <a:lnSpc>
                <a:spcPct val="90000"/>
              </a:lnSpc>
              <a:spcBef>
                <a:spcPts val="0"/>
              </a:spcBef>
              <a:spcAft>
                <a:spcPts val="0"/>
              </a:spcAft>
              <a:buClr>
                <a:srgbClr val="D0CECE"/>
              </a:buClr>
              <a:buSzPct val="100000"/>
              <a:buFont typeface="Arial"/>
              <a:buChar char="•"/>
            </a:pPr>
            <a:r>
              <a:rPr lang="en-US" sz="4000">
                <a:solidFill>
                  <a:srgbClr val="D0CECE"/>
                </a:solidFill>
                <a:latin typeface="Arial"/>
                <a:ea typeface="Arial"/>
                <a:cs typeface="Arial"/>
                <a:sym typeface="Arial"/>
              </a:rPr>
              <a:t>Please leave this place empty.</a:t>
            </a:r>
            <a:endParaRPr sz="4000">
              <a:solidFill>
                <a:srgbClr val="D0CECE"/>
              </a:solidFill>
              <a:latin typeface="Arial"/>
              <a:ea typeface="Arial"/>
              <a:cs typeface="Arial"/>
              <a:sym typeface="Arial"/>
            </a:endParaRPr>
          </a:p>
        </p:txBody>
      </p:sp>
      <p:sp>
        <p:nvSpPr>
          <p:cNvPr id="611" name="Google Shape;611;p48"/>
          <p:cNvSpPr txBox="1">
            <a:spLocks noGrp="1"/>
          </p:cNvSpPr>
          <p:nvPr>
            <p:ph type="body" idx="1"/>
          </p:nvPr>
        </p:nvSpPr>
        <p:spPr>
          <a:xfrm>
            <a:off x="2229321" y="2440919"/>
            <a:ext cx="7243451" cy="717918"/>
          </a:xfrm>
          <a:prstGeom prst="rect">
            <a:avLst/>
          </a:prstGeom>
          <a:noFill/>
          <a:ln>
            <a:noFill/>
          </a:ln>
        </p:spPr>
        <p:txBody>
          <a:bodyPr spcFirstLastPara="1" wrap="square" lIns="91425" tIns="45700" rIns="91425" bIns="45700" anchor="t" anchorCtr="0">
            <a:noAutofit/>
          </a:bodyPr>
          <a:lstStyle/>
          <a:p>
            <a:pPr marL="252000" lvl="0" indent="-252000" algn="l" rtl="0">
              <a:lnSpc>
                <a:spcPct val="90000"/>
              </a:lnSpc>
              <a:spcBef>
                <a:spcPts val="0"/>
              </a:spcBef>
              <a:spcAft>
                <a:spcPts val="0"/>
              </a:spcAft>
              <a:buSzPts val="3200"/>
              <a:buNone/>
            </a:pPr>
            <a:r>
              <a:rPr lang="en-US" sz="4000" b="1">
                <a:solidFill>
                  <a:srgbClr val="FF0000"/>
                </a:solidFill>
                <a:latin typeface="Arial"/>
                <a:ea typeface="Arial"/>
                <a:cs typeface="Arial"/>
                <a:sym typeface="Arial"/>
              </a:rPr>
              <a:t>E’tiboringiz uchun rahmat!</a:t>
            </a:r>
            <a:br>
              <a:rPr lang="en-US" sz="4000" b="1">
                <a:solidFill>
                  <a:srgbClr val="FF0000"/>
                </a:solidFill>
                <a:latin typeface="Arial"/>
                <a:ea typeface="Arial"/>
                <a:cs typeface="Arial"/>
                <a:sym typeface="Arial"/>
              </a:rPr>
            </a:br>
            <a:endParaRPr sz="4000">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테마">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1691</Words>
  <Application>Microsoft Office PowerPoint</Application>
  <PresentationFormat>Широкоэкранный</PresentationFormat>
  <Paragraphs>446</Paragraphs>
  <Slides>47</Slides>
  <Notes>47</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47</vt:i4>
      </vt:variant>
    </vt:vector>
  </HeadingPairs>
  <TitlesOfParts>
    <vt:vector size="54" baseType="lpstr">
      <vt:lpstr>맑은 고딕</vt:lpstr>
      <vt:lpstr>맑은 고딕</vt:lpstr>
      <vt:lpstr>Arial</vt:lpstr>
      <vt:lpstr>Calibri</vt:lpstr>
      <vt:lpstr>Noto Sans Symbols</vt:lpstr>
      <vt:lpstr>Times New Roman</vt:lpstr>
      <vt:lpstr>Office 테마</vt:lpstr>
      <vt:lpstr>Theoretical foundations of computer    modeling  Kompyuter modellashtirishning nazariy asoslari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Xulosa</vt:lpstr>
      <vt:lpstr>Xulosa</vt:lpstr>
      <vt:lpstr>Xulosa</vt:lpstr>
      <vt:lpstr>Nazorat savollar </vt:lpstr>
      <vt:lpstr>Nazorat savollar </vt:lpstr>
      <vt:lpstr>Foydalanilgan adabiyotlar</vt:lpstr>
      <vt:lpstr>Foydalanilgan adabiyotlar</vt:lpstr>
      <vt:lpstr>Qayta aloqa uchun</vt:lpstr>
      <vt:lpstr>Qayta aloqa uchun</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Theoretical foundations of computer    modeling  Kompyuter modellashtirishning nazariy asoslari</dc:title>
  <dc:creator>최성실</dc:creator>
  <cp:lastModifiedBy>Пользователь</cp:lastModifiedBy>
  <cp:revision>5</cp:revision>
  <dcterms:created xsi:type="dcterms:W3CDTF">2021-04-29T04:21:21Z</dcterms:created>
  <dcterms:modified xsi:type="dcterms:W3CDTF">2024-06-11T09:00:51Z</dcterms:modified>
</cp:coreProperties>
</file>