
<file path=[Content_Types].xml><?xml version="1.0" encoding="utf-8"?>
<Types xmlns="http://schemas.openxmlformats.org/package/2006/content-types">
  <Default Extension="png" ContentType="image/png"/>
  <Default Extension="jfif" ContentType="image/jpe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52"/>
  </p:notesMasterIdLst>
  <p:handoutMasterIdLst>
    <p:handoutMasterId r:id="rId53"/>
  </p:handoutMasterIdLst>
  <p:sldIdLst>
    <p:sldId id="543" r:id="rId2"/>
    <p:sldId id="257" r:id="rId3"/>
    <p:sldId id="830" r:id="rId4"/>
    <p:sldId id="831" r:id="rId5"/>
    <p:sldId id="825" r:id="rId6"/>
    <p:sldId id="799" r:id="rId7"/>
    <p:sldId id="833" r:id="rId8"/>
    <p:sldId id="834" r:id="rId9"/>
    <p:sldId id="836" r:id="rId10"/>
    <p:sldId id="837" r:id="rId11"/>
    <p:sldId id="832" r:id="rId12"/>
    <p:sldId id="809" r:id="rId13"/>
    <p:sldId id="798" r:id="rId14"/>
    <p:sldId id="802" r:id="rId15"/>
    <p:sldId id="808" r:id="rId16"/>
    <p:sldId id="810" r:id="rId17"/>
    <p:sldId id="835" r:id="rId18"/>
    <p:sldId id="800" r:id="rId19"/>
    <p:sldId id="803" r:id="rId20"/>
    <p:sldId id="804" r:id="rId21"/>
    <p:sldId id="817" r:id="rId22"/>
    <p:sldId id="801" r:id="rId23"/>
    <p:sldId id="805" r:id="rId24"/>
    <p:sldId id="807" r:id="rId25"/>
    <p:sldId id="823" r:id="rId26"/>
    <p:sldId id="824" r:id="rId27"/>
    <p:sldId id="826" r:id="rId28"/>
    <p:sldId id="782" r:id="rId29"/>
    <p:sldId id="789" r:id="rId30"/>
    <p:sldId id="790" r:id="rId31"/>
    <p:sldId id="818" r:id="rId32"/>
    <p:sldId id="791" r:id="rId33"/>
    <p:sldId id="819" r:id="rId34"/>
    <p:sldId id="792" r:id="rId35"/>
    <p:sldId id="793" r:id="rId36"/>
    <p:sldId id="794" r:id="rId37"/>
    <p:sldId id="795" r:id="rId38"/>
    <p:sldId id="796" r:id="rId39"/>
    <p:sldId id="797" r:id="rId40"/>
    <p:sldId id="815" r:id="rId41"/>
    <p:sldId id="816" r:id="rId42"/>
    <p:sldId id="786" r:id="rId43"/>
    <p:sldId id="838" r:id="rId44"/>
    <p:sldId id="693" r:id="rId45"/>
    <p:sldId id="785" r:id="rId46"/>
    <p:sldId id="694" r:id="rId47"/>
    <p:sldId id="717" r:id="rId48"/>
    <p:sldId id="312" r:id="rId49"/>
    <p:sldId id="313" r:id="rId50"/>
    <p:sldId id="284" r:id="rId5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Пользователь Windows" initials="ПW" lastIdx="6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350E"/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5250" autoAdjust="0"/>
  </p:normalViewPr>
  <p:slideViewPr>
    <p:cSldViewPr snapToGrid="0">
      <p:cViewPr varScale="1">
        <p:scale>
          <a:sx n="105" d="100"/>
          <a:sy n="105" d="100"/>
        </p:scale>
        <p:origin x="8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handoutMaster" Target="handoutMasters/handoutMaster1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4" Type="http://schemas.openxmlformats.org/officeDocument/2006/relationships/image" Target="../media/image1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=""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pPr/>
              <a:t>2024-06-11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D67F6F-08BE-46EA-863E-0DEFBEDE6117}" type="datetimeFigureOut">
              <a:rPr lang="ru-RU" smtClean="0"/>
              <a:pPr/>
              <a:t>11.06.2024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C73EC6-7969-47D3-9D27-271F75F8DED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78572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9011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57787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1671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4494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45035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75522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63828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46261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8882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68401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87682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28417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43847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53845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47798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70728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0715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3305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34558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61132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03670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28172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686588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758628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747286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798950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294884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759982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584258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92241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506547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54082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990249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655620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35121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687817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37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925109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38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305203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39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608902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40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739716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73EC6-7969-47D3-9D27-271F75F8DED2}" type="slidenum">
              <a:rPr lang="ru-RU" smtClean="0"/>
              <a:pPr/>
              <a:t>41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6356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=""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=""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=""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=""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=""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=""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=""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=""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=""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=""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=""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=""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=""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=""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=""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=""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=""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=""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=""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=""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=""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=""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=""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=""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=""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=""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=""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=""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=""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=""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=""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=""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jpeg"/><Relationship Id="rId4" Type="http://schemas.openxmlformats.org/officeDocument/2006/relationships/image" Target="../media/image10.jf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notesSlide" Target="../notesSlides/notesSlide4.xml"/><Relationship Id="rId7" Type="http://schemas.openxmlformats.org/officeDocument/2006/relationships/oleObject" Target="../embeddings/oleObject2.bin"/><Relationship Id="rId12" Type="http://schemas.openxmlformats.org/officeDocument/2006/relationships/image" Target="../media/image15.w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2.wmf"/><Relationship Id="rId11" Type="http://schemas.openxmlformats.org/officeDocument/2006/relationships/oleObject" Target="../embeddings/oleObject4.bin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4.wmf"/><Relationship Id="rId4" Type="http://schemas.openxmlformats.org/officeDocument/2006/relationships/image" Target="../media/image9.gif"/><Relationship Id="rId9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uz.wikipedia.org/wiki/Matematika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7.jfif"/><Relationship Id="rId4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ppt-online.org/161547" TargetMode="Externa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ppt-online.org/161547" TargetMode="Externa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fi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5.jpg"/><Relationship Id="rId4" Type="http://schemas.openxmlformats.org/officeDocument/2006/relationships/image" Target="../media/image24.jf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fi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vk.com/away.php?to=http%3A%2F%2Fsapr-journal.ru%2Furoki-kompas-3d%2Fpoverxnostnoe-modelirovanie-gruzovogo-kryuka-v-kompas-3d%2F&amp;post=-58520959_1270&amp;cc_key=" TargetMode="External"/><Relationship Id="rId5" Type="http://schemas.openxmlformats.org/officeDocument/2006/relationships/image" Target="../media/image28.jfif"/><Relationship Id="rId4" Type="http://schemas.openxmlformats.org/officeDocument/2006/relationships/image" Target="../media/image27.jfi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fi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fif"/><Relationship Id="rId7" Type="http://schemas.openxmlformats.org/officeDocument/2006/relationships/hyperlink" Target="https://3dtoday.ru/blogs/whd3/the-construction-of-the-difficult-items-in-the-compass-3d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4.jpg"/><Relationship Id="rId5" Type="http://schemas.openxmlformats.org/officeDocument/2006/relationships/image" Target="../media/image33.jfif"/><Relationship Id="rId4" Type="http://schemas.openxmlformats.org/officeDocument/2006/relationships/image" Target="../media/image32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7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drive2.ru/b/523340322982333171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3dcadworld.com/category/cad-packages/siemens-plm/" TargetMode="External"/><Relationship Id="rId5" Type="http://schemas.openxmlformats.org/officeDocument/2006/relationships/hyperlink" Target="https://www.3dcadworld.com/simcenter-3d-accelerates-electromagnetics-simulation-processes/" TargetMode="External"/><Relationship Id="rId4" Type="http://schemas.openxmlformats.org/officeDocument/2006/relationships/image" Target="../media/image40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3dtoday.ru/blogs/top3dshop/obzor-softa-dlya-topologicheskoy-optimizatsii-i-bionicheskogo-dizayna" TargetMode="External"/><Relationship Id="rId4" Type="http://schemas.openxmlformats.org/officeDocument/2006/relationships/image" Target="../media/image42.jp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3ds.com/ru/produkty-i-uslugi/catia/" TargetMode="Externa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igatec.com/software/produkty-dassault-systemes/simulia/" TargetMode="External"/><Relationship Id="rId4" Type="http://schemas.openxmlformats.org/officeDocument/2006/relationships/image" Target="../media/image43.jf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lm.automation.siemens.com/ru/products/solid-edge/" TargetMode="Externa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habr.com/ru/companies/nanosoft/articles/345500/" TargetMode="External"/><Relationship Id="rId4" Type="http://schemas.openxmlformats.org/officeDocument/2006/relationships/image" Target="../media/image42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3ds.com/ru/produkty-i-uslugi/solidworks/" TargetMode="Externa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3ds.com/ru/produkty-i-uslugi/solidworks/" TargetMode="External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4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vmasshtabe.ru/mashinostroenie-i-mehanika/dvigatel/porshn-i-shatun-vaz-21213.html" TargetMode="External"/><Relationship Id="rId4" Type="http://schemas.openxmlformats.org/officeDocument/2006/relationships/image" Target="../media/image46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s://industry3d.ru/3d-pechat/raznovidnosti-i-zadachigeometricheskoy-optimizatsii-izdeliydlya-additivnogo-proizvodstva/" TargetMode="External"/><Relationship Id="rId2" Type="http://schemas.openxmlformats.org/officeDocument/2006/relationships/hyperlink" Target="https://cyberleninka.ru/article/n/zadachi-geometricheskogo-modelirovaniya-v-sozdanii-sistem-avtomatizatsii-konstruirovaniya-obvodoobrazuyuschih-poverhnostey" TargetMode="External"/><Relationship Id="rId1" Type="http://schemas.openxmlformats.org/officeDocument/2006/relationships/slideLayout" Target="../slideLayouts/slideLayout3.xml"/><Relationship Id="rId5" Type="http://schemas.openxmlformats.org/officeDocument/2006/relationships/hyperlink" Target="http://ggpi.org/metod/kaf_d_ph/komp_model/kom-mod.html" TargetMode="External"/><Relationship Id="rId4" Type="http://schemas.openxmlformats.org/officeDocument/2006/relationships/hyperlink" Target="https://blog.iqb.ru/geometry-topology-optimization/" TargetMode="Externa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s://s.econf.rae.ru/pdf/2012/05/1209.pdf" TargetMode="External"/><Relationship Id="rId2" Type="http://schemas.openxmlformats.org/officeDocument/2006/relationships/hyperlink" Target="https://www.researchgate.net/publication/331545772_Komputernaa_geometria_i_geometriceskoe_modelirovanie_laboratornye_raboty" TargetMode="External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hyperlink" Target="mailto:ateshabaev1958@gmail.com" TargetMode="External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A82F4B22-32F4-494A-8B47-7A93B7758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2105" y="2838723"/>
            <a:ext cx="7830727" cy="2031325"/>
          </a:xfrm>
        </p:spPr>
        <p:txBody>
          <a:bodyPr/>
          <a:lstStyle/>
          <a:p>
            <a:pPr lvl="0">
              <a:spcAft>
                <a:spcPts val="2400"/>
              </a:spcAft>
            </a:pPr>
            <a:r>
              <a:rPr lang="en-US" sz="3200" b="1" spc="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Matematical</a:t>
            </a:r>
            <a:r>
              <a:rPr lang="en-US" sz="3200" b="1" spc="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foundations of geometric modeling in CAE systems.</a:t>
            </a:r>
            <a:br>
              <a:rPr lang="en-US" sz="3200" b="1" spc="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en-US" sz="1200" b="1" spc="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1200" b="1" spc="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en-US" sz="3200" b="1" spc="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KMT </a:t>
            </a:r>
            <a:r>
              <a:rPr lang="en-US" sz="3200" b="1" spc="0" dirty="0" err="1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tizimida</a:t>
            </a:r>
            <a:r>
              <a:rPr lang="en-US" sz="3200" b="1" spc="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spc="0" dirty="0" err="1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geometrik</a:t>
            </a:r>
            <a:r>
              <a:rPr lang="en-US" sz="3200" b="1" spc="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spc="0" dirty="0" err="1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modellashning</a:t>
            </a:r>
            <a:r>
              <a:rPr lang="en-US" sz="3200" b="1" spc="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spc="0" dirty="0" err="1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matematik</a:t>
            </a:r>
            <a:r>
              <a:rPr lang="en-US" sz="3200" b="1" spc="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spc="0" dirty="0" err="1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asoslari</a:t>
            </a:r>
            <a:endParaRPr lang="ko-KR" altLang="en-US" sz="3200" b="1" spc="0" dirty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42054" y="840259"/>
            <a:ext cx="6722076" cy="1300869"/>
          </a:xfrm>
        </p:spPr>
        <p:txBody>
          <a:bodyPr/>
          <a:lstStyle/>
          <a:p>
            <a:r>
              <a:rPr lang="en-US" sz="2600" spc="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Engineering of CAD/CAM/CAE projects</a:t>
            </a:r>
          </a:p>
          <a:p>
            <a:r>
              <a:rPr lang="en-US" sz="2600" spc="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CAD/CAM/CAE </a:t>
            </a:r>
            <a:r>
              <a:rPr lang="en-US" sz="2600" spc="0" dirty="0" err="1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loiyhalarning</a:t>
            </a:r>
            <a:r>
              <a:rPr lang="en-US" sz="2600" spc="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spc="0" dirty="0" err="1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muhandislik</a:t>
            </a:r>
            <a:r>
              <a:rPr lang="en-US" sz="2600" spc="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              </a:t>
            </a:r>
            <a:r>
              <a:rPr lang="en-US" sz="2600" spc="0" dirty="0" err="1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tahlili</a:t>
            </a:r>
            <a:r>
              <a:rPr lang="en-US" sz="2600" spc="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ko-KR" altLang="en-US" sz="2600" b="0" spc="0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그룹 7">
            <a:extLst>
              <a:ext uri="{FF2B5EF4-FFF2-40B4-BE49-F238E27FC236}">
                <a16:creationId xmlns=""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1083922" y="853056"/>
            <a:ext cx="1633103" cy="1290448"/>
            <a:chOff x="2434927" y="600476"/>
            <a:chExt cx="1633103" cy="1290448"/>
          </a:xfrm>
        </p:grpSpPr>
        <p:sp>
          <p:nvSpPr>
            <p:cNvPr id="23" name="자유형: 도형 22">
              <a:extLst>
                <a:ext uri="{FF2B5EF4-FFF2-40B4-BE49-F238E27FC236}">
                  <a16:creationId xmlns="" xmlns:a16="http://schemas.microsoft.com/office/drawing/2014/main" id="{4BDA0BF6-493F-4E23-AD60-FF5D00A26885}"/>
                </a:ext>
              </a:extLst>
            </p:cNvPr>
            <p:cNvSpPr/>
            <p:nvPr/>
          </p:nvSpPr>
          <p:spPr bwMode="auto">
            <a:xfrm>
              <a:off x="2434927" y="600476"/>
              <a:ext cx="1633103" cy="1290448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D9E1E8"/>
            </a:solidFill>
            <a:ln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차시">
              <a:extLst>
                <a:ext uri="{FF2B5EF4-FFF2-40B4-BE49-F238E27FC236}">
                  <a16:creationId xmlns=""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2492532" y="997605"/>
              <a:ext cx="141179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400" b="1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1</a:t>
              </a:r>
              <a:r>
                <a:rPr lang="ru-RU" altLang="ko-KR" sz="2400" b="1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6</a:t>
              </a:r>
              <a:endParaRPr lang="en-US" altLang="ko-KR" sz="2400" b="1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  <a:p>
              <a:r>
                <a:rPr lang="en-US" altLang="ko-KR" sz="2400" b="1" dirty="0">
                  <a:solidFill>
                    <a:schemeClr val="accent3">
                      <a:lumMod val="50000"/>
                    </a:schemeClr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1</a:t>
              </a:r>
              <a:r>
                <a:rPr lang="ru-RU" altLang="ko-KR" sz="2400" b="1" dirty="0">
                  <a:solidFill>
                    <a:schemeClr val="accent3">
                      <a:lumMod val="50000"/>
                    </a:schemeClr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6</a:t>
              </a:r>
              <a:r>
                <a:rPr lang="en-US" altLang="ko-KR" sz="2400" b="1" dirty="0">
                  <a:solidFill>
                    <a:schemeClr val="accent3">
                      <a:lumMod val="50000"/>
                    </a:schemeClr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 </a:t>
              </a:r>
              <a:r>
                <a:rPr lang="en-US" altLang="ko-KR" sz="2400" b="1" dirty="0" err="1">
                  <a:solidFill>
                    <a:schemeClr val="accent3">
                      <a:lumMod val="50000"/>
                    </a:schemeClr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hafta</a:t>
              </a:r>
              <a:endParaRPr lang="ko-KR" altLang="en-US" sz="24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2216914" y="5765521"/>
            <a:ext cx="317886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dirty="0" err="1">
                <a:solidFill>
                  <a:srgbClr val="002060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Teshabaev</a:t>
            </a:r>
            <a:r>
              <a:rPr lang="en-US" altLang="ko-KR" sz="2500" dirty="0">
                <a:solidFill>
                  <a:srgbClr val="002060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 </a:t>
            </a:r>
            <a:r>
              <a:rPr lang="en-US" altLang="ko-KR" sz="2500" dirty="0" err="1">
                <a:solidFill>
                  <a:srgbClr val="002060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Anvar</a:t>
            </a:r>
            <a:r>
              <a:rPr lang="en-US" altLang="ko-KR" sz="2500" dirty="0">
                <a:solidFill>
                  <a:srgbClr val="002060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 E. </a:t>
            </a:r>
            <a:endParaRPr lang="ko-KR" altLang="en-US" sz="25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1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0" y="-23968"/>
            <a:ext cx="8321040" cy="89255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r"/>
            <a:endParaRPr lang="en-US" sz="1200" b="1" dirty="0">
              <a:latin typeface="Arial" pitchFamily="34" charset="0"/>
              <a:cs typeface="Arial" pitchFamily="34" charset="0"/>
            </a:endParaRPr>
          </a:p>
          <a:p>
            <a:pPr algn="r"/>
            <a:r>
              <a:rPr lang="en-US" sz="2800" b="1" dirty="0">
                <a:latin typeface="Arial" pitchFamily="34" charset="0"/>
                <a:cs typeface="Arial" pitchFamily="34" charset="0"/>
              </a:rPr>
              <a:t>Engineering of CAD/CAM/CAE projects</a:t>
            </a:r>
          </a:p>
          <a:p>
            <a:pPr algn="r"/>
            <a:endParaRPr lang="ko-KR" altLang="en-US" sz="1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="" xmlns:a16="http://schemas.microsoft.com/office/drawing/2014/main" id="{8902F652-A786-4D27-8C50-B3ABA543CB23}"/>
              </a:ext>
            </a:extLst>
          </p:cNvPr>
          <p:cNvGrpSpPr/>
          <p:nvPr/>
        </p:nvGrpSpPr>
        <p:grpSpPr>
          <a:xfrm>
            <a:off x="1132550" y="4378558"/>
            <a:ext cx="691389" cy="670672"/>
            <a:chOff x="677369" y="4439190"/>
            <a:chExt cx="691389" cy="670672"/>
          </a:xfrm>
        </p:grpSpPr>
        <p:sp>
          <p:nvSpPr>
            <p:cNvPr id="6" name="TextBox 5">
              <a:extLst>
                <a:ext uri="{FF2B5EF4-FFF2-40B4-BE49-F238E27FC236}">
                  <a16:creationId xmlns="" xmlns:a16="http://schemas.microsoft.com/office/drawing/2014/main" id="{22900608-786A-421E-8A15-F5736CEE991F}"/>
                </a:ext>
              </a:extLst>
            </p:cNvPr>
            <p:cNvSpPr txBox="1"/>
            <p:nvPr/>
          </p:nvSpPr>
          <p:spPr>
            <a:xfrm>
              <a:off x="1184027" y="4448142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타원 6">
              <a:extLst>
                <a:ext uri="{FF2B5EF4-FFF2-40B4-BE49-F238E27FC236}">
                  <a16:creationId xmlns="" xmlns:a16="http://schemas.microsoft.com/office/drawing/2014/main" id="{A4F15E2C-5AD4-42A8-AF50-74A46F577D2D}"/>
                </a:ext>
              </a:extLst>
            </p:cNvPr>
            <p:cNvSpPr/>
            <p:nvPr/>
          </p:nvSpPr>
          <p:spPr>
            <a:xfrm>
              <a:off x="677369" y="4439190"/>
              <a:ext cx="601174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14A12FB4-8468-43F7-925C-6E2353557C28}"/>
                </a:ext>
              </a:extLst>
            </p:cNvPr>
            <p:cNvSpPr txBox="1"/>
            <p:nvPr/>
          </p:nvSpPr>
          <p:spPr>
            <a:xfrm>
              <a:off x="752182" y="4447328"/>
              <a:ext cx="4373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" name="그룹 8">
            <a:extLst>
              <a:ext uri="{FF2B5EF4-FFF2-40B4-BE49-F238E27FC236}">
                <a16:creationId xmlns=""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1032277" y="2198577"/>
            <a:ext cx="9123400" cy="2689707"/>
            <a:chOff x="434203" y="2131172"/>
            <a:chExt cx="11671341" cy="2372899"/>
          </a:xfrm>
        </p:grpSpPr>
        <p:sp>
          <p:nvSpPr>
            <p:cNvPr id="10" name="타원 9">
              <a:extLst>
                <a:ext uri="{FF2B5EF4-FFF2-40B4-BE49-F238E27FC236}">
                  <a16:creationId xmlns=""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636194" y="2131172"/>
              <a:ext cx="71346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=""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155380"/>
              <a:ext cx="11671341" cy="2348691"/>
              <a:chOff x="434203" y="2155380"/>
              <a:chExt cx="11671341" cy="2348691"/>
            </a:xfrm>
          </p:grpSpPr>
          <p:sp>
            <p:nvSpPr>
              <p:cNvPr id="12" name="TextBox 11">
                <a:extLst>
                  <a:ext uri="{FF2B5EF4-FFF2-40B4-BE49-F238E27FC236}">
                    <a16:creationId xmlns=""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470682" y="2155380"/>
                <a:ext cx="10634862" cy="23486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pPr>
                  <a:spcAft>
                    <a:spcPts val="1800"/>
                  </a:spcAft>
                </a:pPr>
                <a:r>
                  <a:rPr lang="en-US" sz="2800" spc="0" dirty="0" err="1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Geometrik</a:t>
                </a:r>
                <a:r>
                  <a:rPr lang="en-US" sz="2800" spc="0" dirty="0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spc="0" dirty="0" err="1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modellashning</a:t>
                </a:r>
                <a:r>
                  <a:rPr lang="en-US" sz="2800" spc="0" dirty="0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spc="0" dirty="0" err="1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matematik</a:t>
                </a:r>
                <a:r>
                  <a:rPr lang="en-US" sz="2800" spc="0" dirty="0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spc="0" dirty="0" err="1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asoslari</a:t>
                </a:r>
                <a:r>
                  <a:rPr lang="en-US" sz="2800" spc="0" dirty="0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2800" spc="0" dirty="0">
                  <a:solidFill>
                    <a:schemeClr val="accent2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spcAft>
                    <a:spcPts val="1800"/>
                  </a:spcAft>
                </a:pPr>
                <a:r>
                  <a:rPr lang="en-US" sz="2800" spc="0" dirty="0" err="1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Geometriya</a:t>
                </a:r>
                <a:r>
                  <a:rPr lang="en-US" sz="2800" spc="0" dirty="0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spc="0" dirty="0" err="1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va</a:t>
                </a:r>
                <a:r>
                  <a:rPr lang="en-US" sz="2800" spc="0" dirty="0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spc="0" dirty="0" err="1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parametrlar</a:t>
                </a:r>
                <a:r>
                  <a:rPr lang="en-US" sz="2800" spc="0" dirty="0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spc="0" dirty="0" err="1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optimallash</a:t>
                </a:r>
                <a:endParaRPr lang="en-US" sz="2800" spc="0" dirty="0">
                  <a:solidFill>
                    <a:schemeClr val="accent2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spcAft>
                    <a:spcPts val="3000"/>
                  </a:spcAft>
                </a:pPr>
                <a:r>
                  <a:rPr lang="en-US" sz="2800" spc="0" dirty="0" err="1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Geometriya</a:t>
                </a:r>
                <a:r>
                  <a:rPr lang="en-US" sz="2800" spc="0" dirty="0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spc="0" dirty="0" err="1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parametrlar</a:t>
                </a:r>
                <a:r>
                  <a:rPr lang="en-US" sz="2800" spc="0" dirty="0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spc="0" dirty="0" err="1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almashuvi</a:t>
                </a:r>
                <a:r>
                  <a:rPr lang="en-US" sz="2800" spc="0" dirty="0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spc="0" dirty="0" err="1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va</a:t>
                </a:r>
                <a:r>
                  <a:rPr lang="en-US" sz="2800" spc="0" dirty="0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spc="0" dirty="0" err="1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shaqllari</a:t>
                </a:r>
                <a:endParaRPr lang="en-US" sz="2800" spc="0" dirty="0">
                  <a:solidFill>
                    <a:schemeClr val="accent2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spcAft>
                    <a:spcPts val="1800"/>
                  </a:spcAft>
                </a:pPr>
                <a:r>
                  <a:rPr lang="en-US" sz="2800" spc="0" dirty="0" err="1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Hisoblash</a:t>
                </a:r>
                <a:r>
                  <a:rPr lang="en-US" sz="2800" spc="0" dirty="0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spc="0" dirty="0" err="1">
                    <a:solidFill>
                      <a:schemeClr val="accent2">
                        <a:lumMod val="7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misollar</a:t>
                </a:r>
                <a:r>
                  <a:rPr lang="en-US" sz="2800" dirty="0">
                    <a:solidFill>
                      <a:schemeClr val="accent2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=""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742599" y="2166451"/>
                <a:ext cx="524241" cy="4615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=""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=""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717425" y="2891164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=""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=""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925733" y="2899966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=""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1046959" y="2909708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=""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="" xmlns:a16="http://schemas.microsoft.com/office/drawing/2014/main" id="{BD4BD20A-BD27-4D5D-BEE1-96D83624D269}"/>
              </a:ext>
            </a:extLst>
          </p:cNvPr>
          <p:cNvGrpSpPr/>
          <p:nvPr/>
        </p:nvGrpSpPr>
        <p:grpSpPr>
          <a:xfrm>
            <a:off x="693148" y="3631548"/>
            <a:ext cx="7415071" cy="691506"/>
            <a:chOff x="434203" y="3631548"/>
            <a:chExt cx="7415071" cy="691506"/>
          </a:xfrm>
        </p:grpSpPr>
        <p:sp>
          <p:nvSpPr>
            <p:cNvPr id="21" name="TextBox 20">
              <a:extLst>
                <a:ext uri="{FF2B5EF4-FFF2-40B4-BE49-F238E27FC236}">
                  <a16:creationId xmlns="" xmlns:a16="http://schemas.microsoft.com/office/drawing/2014/main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="" xmlns:a16="http://schemas.microsoft.com/office/drawing/2014/main" id="{511D622B-76E8-49D2-A7E5-DE6B5A82B2BD}"/>
                </a:ext>
              </a:extLst>
            </p:cNvPr>
            <p:cNvSpPr/>
            <p:nvPr/>
          </p:nvSpPr>
          <p:spPr>
            <a:xfrm>
              <a:off x="902527" y="3631548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="" xmlns:a16="http://schemas.microsoft.com/office/drawing/2014/main" id="{16B79E0C-8C7A-4D0C-90CD-3932D25E53D7}"/>
                </a:ext>
              </a:extLst>
            </p:cNvPr>
            <p:cNvSpPr txBox="1"/>
            <p:nvPr/>
          </p:nvSpPr>
          <p:spPr>
            <a:xfrm>
              <a:off x="995130" y="3689968"/>
              <a:ext cx="3967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="" xmlns:a16="http://schemas.microsoft.com/office/drawing/2014/main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=""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1084723" y="532065"/>
            <a:ext cx="2329037" cy="1168529"/>
            <a:chOff x="11625" y="448938"/>
            <a:chExt cx="3346717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=""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=""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=""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11625" y="757531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3200" b="1" spc="-100" dirty="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Contents</a:t>
              </a:r>
              <a:endParaRPr lang="ko-KR" altLang="en-US" sz="3200" b="1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1421202" y="5755341"/>
            <a:ext cx="9544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8019288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Geometriya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hususiyati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329732" y="6227697"/>
            <a:ext cx="7617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8" name="Picture 4" descr="https://additiv-tech.ru/sites/all/modules/copyprevention/transparent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additiv-tech.ru/sites/all/modules/copyprevention/transparent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587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73" t="18367" r="20477" b="19334"/>
          <a:stretch/>
        </p:blipFill>
        <p:spPr>
          <a:xfrm>
            <a:off x="1206892" y="1304626"/>
            <a:ext cx="2677498" cy="284047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33" t="15603" r="30255" b="12624"/>
          <a:stretch/>
        </p:blipFill>
        <p:spPr>
          <a:xfrm>
            <a:off x="6624536" y="1130249"/>
            <a:ext cx="2130358" cy="3189233"/>
          </a:xfrm>
          <a:prstGeom prst="rect">
            <a:avLst/>
          </a:prstGeom>
        </p:spPr>
      </p:pic>
      <p:sp>
        <p:nvSpPr>
          <p:cNvPr id="9" name="Стрелка вправо 8"/>
          <p:cNvSpPr/>
          <p:nvPr/>
        </p:nvSpPr>
        <p:spPr>
          <a:xfrm>
            <a:off x="4012659" y="2179633"/>
            <a:ext cx="2509736" cy="1235413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50987" y="2597285"/>
            <a:ext cx="2033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xususiyat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50986" y="2597284"/>
            <a:ext cx="2033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xususiyat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636105" y="4304093"/>
            <a:ext cx="12140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Ob’ekt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809363" y="4341735"/>
            <a:ext cx="1799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Mahsulot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29732" y="5257730"/>
            <a:ext cx="6592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en-US" dirty="0" err="1" smtClean="0"/>
              <a:t>Muallif</a:t>
            </a:r>
            <a:r>
              <a:rPr lang="en-US" dirty="0" smtClean="0"/>
              <a:t> </a:t>
            </a:r>
            <a:r>
              <a:rPr lang="en-US" dirty="0" err="1" smtClean="0"/>
              <a:t>tomonidan</a:t>
            </a:r>
            <a:r>
              <a:rPr lang="en-US" dirty="0" smtClean="0"/>
              <a:t> </a:t>
            </a:r>
            <a:r>
              <a:rPr lang="en-US" dirty="0" err="1" smtClean="0"/>
              <a:t>tuzilgan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33125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8019288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Geometriya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xususiyati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954053" y="6346569"/>
            <a:ext cx="7617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8" name="Picture 4" descr="https://additiv-tech.ru/sites/all/modules/copyprevention/transparent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additiv-tech.ru/sites/all/modules/copyprevention/transparent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587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AutoShape 7"/>
          <p:cNvSpPr>
            <a:spLocks noChangeArrowheads="1"/>
          </p:cNvSpPr>
          <p:nvPr/>
        </p:nvSpPr>
        <p:spPr bwMode="auto">
          <a:xfrm>
            <a:off x="2068893" y="1069975"/>
            <a:ext cx="1723645" cy="1371403"/>
          </a:xfrm>
          <a:prstGeom prst="triangle">
            <a:avLst>
              <a:gd name="adj" fmla="val 49436"/>
            </a:avLst>
          </a:prstGeom>
          <a:solidFill>
            <a:srgbClr val="BBE0E3">
              <a:alpha val="18823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1703388" y="2276475"/>
            <a:ext cx="46831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/>
              <a:t>А</a:t>
            </a:r>
          </a:p>
        </p:txBody>
      </p:sp>
      <p:sp>
        <p:nvSpPr>
          <p:cNvPr id="20" name="Rectangle 9"/>
          <p:cNvSpPr>
            <a:spLocks noChangeArrowheads="1"/>
          </p:cNvSpPr>
          <p:nvPr/>
        </p:nvSpPr>
        <p:spPr bwMode="auto">
          <a:xfrm>
            <a:off x="4151313" y="2276476"/>
            <a:ext cx="40908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ru-RU" altLang="ru-RU"/>
              <a:t>А</a:t>
            </a:r>
            <a:r>
              <a:rPr lang="en-US" altLang="ru-RU" baseline="30000"/>
              <a:t>`</a:t>
            </a:r>
            <a:endParaRPr lang="ru-RU" altLang="ru-RU"/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2711450" y="765175"/>
            <a:ext cx="431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ru-RU" dirty="0"/>
              <a:t>B</a:t>
            </a:r>
            <a:endParaRPr lang="ru-RU" altLang="ru-RU" dirty="0"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3792539" y="2276475"/>
            <a:ext cx="31273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en-US" altLang="ru-RU"/>
              <a:t>C</a:t>
            </a:r>
            <a:endParaRPr lang="ru-RU" altLang="ru-RU"/>
          </a:p>
        </p:txBody>
      </p:sp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5448300" y="2276476"/>
            <a:ext cx="39946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en-US" altLang="ru-RU"/>
              <a:t>C</a:t>
            </a:r>
            <a:r>
              <a:rPr lang="en-US" altLang="ru-RU" baseline="30000"/>
              <a:t>`</a:t>
            </a:r>
            <a:endParaRPr lang="ru-RU" altLang="ru-RU"/>
          </a:p>
        </p:txBody>
      </p:sp>
      <p:sp>
        <p:nvSpPr>
          <p:cNvPr id="24" name="Line 15"/>
          <p:cNvSpPr>
            <a:spLocks noChangeShapeType="1"/>
          </p:cNvSpPr>
          <p:nvPr/>
        </p:nvSpPr>
        <p:spPr bwMode="auto">
          <a:xfrm>
            <a:off x="4943476" y="1557338"/>
            <a:ext cx="730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" name="Line 16"/>
          <p:cNvSpPr>
            <a:spLocks noChangeShapeType="1"/>
          </p:cNvSpPr>
          <p:nvPr/>
        </p:nvSpPr>
        <p:spPr bwMode="auto">
          <a:xfrm>
            <a:off x="4943475" y="1619436"/>
            <a:ext cx="0" cy="81084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6" name="Text Box 17"/>
          <p:cNvSpPr txBox="1">
            <a:spLocks noChangeArrowheads="1"/>
          </p:cNvSpPr>
          <p:nvPr/>
        </p:nvSpPr>
        <p:spPr bwMode="auto">
          <a:xfrm>
            <a:off x="2782888" y="2420938"/>
            <a:ext cx="3603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ru-RU"/>
              <a:t>D</a:t>
            </a:r>
            <a:endParaRPr lang="ru-RU" altLang="ru-RU"/>
          </a:p>
        </p:txBody>
      </p:sp>
      <p:sp>
        <p:nvSpPr>
          <p:cNvPr id="27" name="Text Box 19"/>
          <p:cNvSpPr txBox="1">
            <a:spLocks noChangeArrowheads="1"/>
          </p:cNvSpPr>
          <p:nvPr/>
        </p:nvSpPr>
        <p:spPr bwMode="auto">
          <a:xfrm>
            <a:off x="2063751" y="1412875"/>
            <a:ext cx="3603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ru-RU" i="1"/>
              <a:t>l</a:t>
            </a:r>
            <a:r>
              <a:rPr lang="en-US" altLang="ru-RU" i="1" baseline="-25000"/>
              <a:t>1</a:t>
            </a:r>
            <a:endParaRPr lang="ru-RU" altLang="ru-RU" i="1"/>
          </a:p>
        </p:txBody>
      </p:sp>
      <p:sp>
        <p:nvSpPr>
          <p:cNvPr id="28" name="Rectangle 20"/>
          <p:cNvSpPr>
            <a:spLocks noChangeArrowheads="1"/>
          </p:cNvSpPr>
          <p:nvPr/>
        </p:nvSpPr>
        <p:spPr bwMode="auto">
          <a:xfrm>
            <a:off x="3359150" y="1557339"/>
            <a:ext cx="33054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ru-RU" i="1"/>
              <a:t>l</a:t>
            </a:r>
            <a:r>
              <a:rPr lang="en-US" altLang="ru-RU" i="1" baseline="-25000"/>
              <a:t>2</a:t>
            </a:r>
            <a:endParaRPr lang="ru-RU" altLang="ru-RU" i="1"/>
          </a:p>
        </p:txBody>
      </p:sp>
      <p:sp>
        <p:nvSpPr>
          <p:cNvPr id="29" name="Rectangle 21"/>
          <p:cNvSpPr>
            <a:spLocks noChangeArrowheads="1"/>
          </p:cNvSpPr>
          <p:nvPr/>
        </p:nvSpPr>
        <p:spPr bwMode="auto">
          <a:xfrm>
            <a:off x="3071813" y="2133601"/>
            <a:ext cx="39145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ru-RU" i="1"/>
              <a:t>l</a:t>
            </a:r>
            <a:r>
              <a:rPr lang="en-US" altLang="ru-RU" i="1" baseline="-25000"/>
              <a:t>3</a:t>
            </a:r>
            <a:r>
              <a:rPr lang="en-US" altLang="ru-RU" i="1"/>
              <a:t> </a:t>
            </a:r>
            <a:endParaRPr lang="ru-RU" altLang="ru-RU" i="1" baseline="-25000"/>
          </a:p>
        </p:txBody>
      </p:sp>
      <p:sp>
        <p:nvSpPr>
          <p:cNvPr id="30" name="Rectangle 22"/>
          <p:cNvSpPr>
            <a:spLocks noChangeArrowheads="1"/>
          </p:cNvSpPr>
          <p:nvPr/>
        </p:nvSpPr>
        <p:spPr bwMode="auto">
          <a:xfrm>
            <a:off x="4367213" y="1773239"/>
            <a:ext cx="41549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ru-RU" i="1"/>
              <a:t>l</a:t>
            </a:r>
            <a:r>
              <a:rPr lang="en-US" altLang="ru-RU" i="1" baseline="-25000"/>
              <a:t>1</a:t>
            </a:r>
            <a:r>
              <a:rPr lang="en-US" altLang="ru-RU" i="1" baseline="30000"/>
              <a:t>`</a:t>
            </a:r>
            <a:endParaRPr lang="ru-RU" altLang="ru-RU" i="1" baseline="-25000"/>
          </a:p>
        </p:txBody>
      </p:sp>
      <p:sp>
        <p:nvSpPr>
          <p:cNvPr id="31" name="Rectangle 24"/>
          <p:cNvSpPr>
            <a:spLocks noChangeArrowheads="1"/>
          </p:cNvSpPr>
          <p:nvPr/>
        </p:nvSpPr>
        <p:spPr bwMode="auto">
          <a:xfrm>
            <a:off x="4943475" y="2205039"/>
            <a:ext cx="45878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en-US" altLang="ru-RU" i="1"/>
              <a:t>l</a:t>
            </a:r>
            <a:r>
              <a:rPr lang="en-US" altLang="ru-RU" i="1" baseline="-25000"/>
              <a:t>3</a:t>
            </a:r>
            <a:r>
              <a:rPr lang="en-US" altLang="ru-RU" i="1"/>
              <a:t>`</a:t>
            </a:r>
            <a:endParaRPr lang="ru-RU" altLang="ru-RU" i="1"/>
          </a:p>
        </p:txBody>
      </p:sp>
      <p:sp>
        <p:nvSpPr>
          <p:cNvPr id="32" name="Text Box 25"/>
          <p:cNvSpPr txBox="1">
            <a:spLocks noChangeArrowheads="1"/>
          </p:cNvSpPr>
          <p:nvPr/>
        </p:nvSpPr>
        <p:spPr bwMode="auto">
          <a:xfrm>
            <a:off x="2711451" y="1773238"/>
            <a:ext cx="5048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ru-RU" i="1"/>
              <a:t>h</a:t>
            </a:r>
            <a:endParaRPr lang="ru-RU" altLang="ru-RU" i="1"/>
          </a:p>
        </p:txBody>
      </p:sp>
      <p:sp>
        <p:nvSpPr>
          <p:cNvPr id="63" name="Line 16"/>
          <p:cNvSpPr>
            <a:spLocks noChangeShapeType="1"/>
          </p:cNvSpPr>
          <p:nvPr/>
        </p:nvSpPr>
        <p:spPr bwMode="auto">
          <a:xfrm>
            <a:off x="4943475" y="1610094"/>
            <a:ext cx="0" cy="81084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4" name="AutoShape 7"/>
          <p:cNvSpPr>
            <a:spLocks noChangeArrowheads="1"/>
          </p:cNvSpPr>
          <p:nvPr/>
        </p:nvSpPr>
        <p:spPr bwMode="auto">
          <a:xfrm>
            <a:off x="4440239" y="1618065"/>
            <a:ext cx="1057275" cy="792946"/>
          </a:xfrm>
          <a:prstGeom prst="triangle">
            <a:avLst>
              <a:gd name="adj" fmla="val 50000"/>
            </a:avLst>
          </a:prstGeom>
          <a:solidFill>
            <a:srgbClr val="BBE0E3">
              <a:alpha val="18823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cxnSp>
        <p:nvCxnSpPr>
          <p:cNvPr id="11" name="Прямая соединительная линия 10"/>
          <p:cNvCxnSpPr>
            <a:stCxn id="17" idx="0"/>
            <a:endCxn id="17" idx="3"/>
          </p:cNvCxnSpPr>
          <p:nvPr/>
        </p:nvCxnSpPr>
        <p:spPr>
          <a:xfrm>
            <a:off x="2920994" y="1069975"/>
            <a:ext cx="0" cy="13714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 Box 10"/>
          <p:cNvSpPr txBox="1">
            <a:spLocks noChangeArrowheads="1"/>
          </p:cNvSpPr>
          <p:nvPr/>
        </p:nvSpPr>
        <p:spPr bwMode="auto">
          <a:xfrm>
            <a:off x="4816453" y="1347058"/>
            <a:ext cx="431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ru-RU" dirty="0"/>
              <a:t>B</a:t>
            </a:r>
            <a:endParaRPr lang="ru-RU" altLang="ru-RU" dirty="0"/>
          </a:p>
        </p:txBody>
      </p:sp>
      <p:graphicFrame>
        <p:nvGraphicFramePr>
          <p:cNvPr id="67" name="Object 28"/>
          <p:cNvGraphicFramePr>
            <a:graphicFrameLocks noChangeAspect="1"/>
          </p:cNvGraphicFramePr>
          <p:nvPr/>
        </p:nvGraphicFramePr>
        <p:xfrm>
          <a:off x="6735669" y="1431729"/>
          <a:ext cx="3240087" cy="1081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Формула" r:id="rId5" imgW="1295280" imgH="431640" progId="Equation.3">
                  <p:embed/>
                </p:oleObj>
              </mc:Choice>
              <mc:Fallback>
                <p:oleObj name="Формула" r:id="rId5" imgW="129528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35669" y="1431729"/>
                        <a:ext cx="3240087" cy="1081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" name="Object 30"/>
          <p:cNvGraphicFramePr>
            <a:graphicFrameLocks noChangeAspect="1"/>
          </p:cNvGraphicFramePr>
          <p:nvPr/>
        </p:nvGraphicFramePr>
        <p:xfrm>
          <a:off x="1859468" y="3479695"/>
          <a:ext cx="3671888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Формула" r:id="rId7" imgW="1422360" imgH="393480" progId="Equation.3">
                  <p:embed/>
                </p:oleObj>
              </mc:Choice>
              <mc:Fallback>
                <p:oleObj name="Формула" r:id="rId7" imgW="142236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59468" y="3479695"/>
                        <a:ext cx="3671888" cy="101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" name="Object 31"/>
          <p:cNvGraphicFramePr>
            <a:graphicFrameLocks noChangeAspect="1"/>
          </p:cNvGraphicFramePr>
          <p:nvPr/>
        </p:nvGraphicFramePr>
        <p:xfrm>
          <a:off x="5963157" y="3406671"/>
          <a:ext cx="3673475" cy="1027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Формула" r:id="rId9" imgW="1498320" imgH="419040" progId="Equation.3">
                  <p:embed/>
                </p:oleObj>
              </mc:Choice>
              <mc:Fallback>
                <p:oleObj name="Формула" r:id="rId9" imgW="1498320" imgH="419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63157" y="3406671"/>
                        <a:ext cx="3673475" cy="1027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" name="Object 32"/>
          <p:cNvGraphicFramePr>
            <a:graphicFrameLocks noChangeAspect="1"/>
          </p:cNvGraphicFramePr>
          <p:nvPr/>
        </p:nvGraphicFramePr>
        <p:xfrm>
          <a:off x="2651631" y="4632220"/>
          <a:ext cx="6119812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Формула" r:id="rId11" imgW="2171520" imgH="241200" progId="Equation.3">
                  <p:embed/>
                </p:oleObj>
              </mc:Choice>
              <mc:Fallback>
                <p:oleObj name="Формула" r:id="rId11" imgW="217152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51631" y="4632220"/>
                        <a:ext cx="6119812" cy="681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782888" y="2937753"/>
            <a:ext cx="44739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O'xshashlik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nazariyasi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asoslaridan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481328" y="5779008"/>
            <a:ext cx="8155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en-US" dirty="0" err="1" smtClean="0"/>
              <a:t>muallif</a:t>
            </a:r>
            <a:r>
              <a:rPr lang="en-US" dirty="0" smtClean="0"/>
              <a:t> </a:t>
            </a:r>
            <a:r>
              <a:rPr lang="en-US" dirty="0" err="1" smtClean="0"/>
              <a:t>tomonidan</a:t>
            </a:r>
            <a:r>
              <a:rPr lang="en-US" dirty="0" smtClean="0"/>
              <a:t> </a:t>
            </a:r>
            <a:r>
              <a:rPr lang="en-US" dirty="0" err="1" smtClean="0"/>
              <a:t>adabiy</a:t>
            </a:r>
            <a:r>
              <a:rPr lang="en-US" dirty="0" smtClean="0"/>
              <a:t> </a:t>
            </a:r>
            <a:r>
              <a:rPr lang="en-US" dirty="0" err="1" smtClean="0"/>
              <a:t>manbalardan</a:t>
            </a:r>
            <a:r>
              <a:rPr lang="en-US" dirty="0" smtClean="0"/>
              <a:t> </a:t>
            </a:r>
            <a:r>
              <a:rPr lang="en-US" dirty="0" err="1" smtClean="0"/>
              <a:t>moslangan</a:t>
            </a:r>
            <a:r>
              <a:rPr lang="en-US" dirty="0" smtClean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1096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8470442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Topologiya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Geometriya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369612" y="6346569"/>
            <a:ext cx="6692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032702" y="3803851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9" name="Flowchart: Delay 8">
            <a:extLst>
              <a:ext uri="{FF2B5EF4-FFF2-40B4-BE49-F238E27FC236}">
                <a16:creationId xmlns="" xmlns:a16="http://schemas.microsoft.com/office/drawing/2014/main" id="{C5610BF8-286C-E195-B877-3AFEEF1054B0}"/>
              </a:ext>
            </a:extLst>
          </p:cNvPr>
          <p:cNvSpPr/>
          <p:nvPr/>
        </p:nvSpPr>
        <p:spPr>
          <a:xfrm>
            <a:off x="6450729" y="1149942"/>
            <a:ext cx="1740195" cy="1297172"/>
          </a:xfrm>
          <a:prstGeom prst="flowChartDelay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A46588B3-4E48-EC9F-A93E-88D833C3778A}"/>
              </a:ext>
            </a:extLst>
          </p:cNvPr>
          <p:cNvSpPr txBox="1"/>
          <p:nvPr/>
        </p:nvSpPr>
        <p:spPr>
          <a:xfrm>
            <a:off x="7002135" y="811568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C8C060CE-2349-EEF0-6C36-20DC402C995E}"/>
              </a:ext>
            </a:extLst>
          </p:cNvPr>
          <p:cNvSpPr txBox="1"/>
          <p:nvPr/>
        </p:nvSpPr>
        <p:spPr>
          <a:xfrm>
            <a:off x="6132038" y="1539791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5BC4D2A2-D4F2-5648-82BE-B80738CCD07D}"/>
              </a:ext>
            </a:extLst>
          </p:cNvPr>
          <p:cNvSpPr txBox="1"/>
          <p:nvPr/>
        </p:nvSpPr>
        <p:spPr>
          <a:xfrm>
            <a:off x="7036478" y="2390021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A0AEFE8A-0BBF-DDBA-0F19-0FCD0B1D38AC}"/>
              </a:ext>
            </a:extLst>
          </p:cNvPr>
          <p:cNvSpPr txBox="1"/>
          <p:nvPr/>
        </p:nvSpPr>
        <p:spPr>
          <a:xfrm>
            <a:off x="8143835" y="1539791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A393FF43-1D73-9D7F-5BB6-B0647955B7AD}"/>
              </a:ext>
            </a:extLst>
          </p:cNvPr>
          <p:cNvSpPr txBox="1"/>
          <p:nvPr/>
        </p:nvSpPr>
        <p:spPr>
          <a:xfrm>
            <a:off x="7446391" y="1313457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="" xmlns:a16="http://schemas.microsoft.com/office/drawing/2014/main" id="{E5417767-A6C7-F6E2-7F52-50721B30E133}"/>
              </a:ext>
            </a:extLst>
          </p:cNvPr>
          <p:cNvCxnSpPr>
            <a:cxnSpLocks/>
          </p:cNvCxnSpPr>
          <p:nvPr/>
        </p:nvCxnSpPr>
        <p:spPr>
          <a:xfrm flipV="1">
            <a:off x="7454664" y="1376062"/>
            <a:ext cx="452687" cy="4379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FEFF5D4A-82DF-0C8A-DC18-02F99A1FDDD3}"/>
              </a:ext>
            </a:extLst>
          </p:cNvPr>
          <p:cNvSpPr txBox="1"/>
          <p:nvPr/>
        </p:nvSpPr>
        <p:spPr>
          <a:xfrm>
            <a:off x="7223965" y="1739274"/>
            <a:ext cx="2936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C7A022B6-F8F2-AAE5-4919-9A190DD47079}"/>
              </a:ext>
            </a:extLst>
          </p:cNvPr>
          <p:cNvSpPr txBox="1"/>
          <p:nvPr/>
        </p:nvSpPr>
        <p:spPr>
          <a:xfrm>
            <a:off x="2701314" y="2415686"/>
            <a:ext cx="312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642A39CA-0964-F04F-C576-FC294CA486F6}"/>
              </a:ext>
            </a:extLst>
          </p:cNvPr>
          <p:cNvSpPr txBox="1"/>
          <p:nvPr/>
        </p:nvSpPr>
        <p:spPr>
          <a:xfrm>
            <a:off x="1915718" y="1611515"/>
            <a:ext cx="312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D77395A8-94C2-A607-4A4D-3EC5B5447A39}"/>
              </a:ext>
            </a:extLst>
          </p:cNvPr>
          <p:cNvSpPr txBox="1"/>
          <p:nvPr/>
        </p:nvSpPr>
        <p:spPr>
          <a:xfrm>
            <a:off x="2644187" y="743190"/>
            <a:ext cx="312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CA4C2EC4-30F9-0CE2-577A-9AC842D06676}"/>
              </a:ext>
            </a:extLst>
          </p:cNvPr>
          <p:cNvSpPr txBox="1"/>
          <p:nvPr/>
        </p:nvSpPr>
        <p:spPr>
          <a:xfrm>
            <a:off x="2848772" y="1611515"/>
            <a:ext cx="3513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="" xmlns:a16="http://schemas.microsoft.com/office/drawing/2014/main" id="{84E38CD4-404A-CC51-30DF-B337F8D8DDA0}"/>
              </a:ext>
            </a:extLst>
          </p:cNvPr>
          <p:cNvCxnSpPr>
            <a:cxnSpLocks/>
          </p:cNvCxnSpPr>
          <p:nvPr/>
        </p:nvCxnSpPr>
        <p:spPr>
          <a:xfrm flipH="1" flipV="1">
            <a:off x="3368487" y="1393054"/>
            <a:ext cx="498702" cy="5330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="" xmlns:a16="http://schemas.microsoft.com/office/drawing/2014/main" id="{078689D1-58FF-30EC-EE98-73AB30A7F273}"/>
              </a:ext>
            </a:extLst>
          </p:cNvPr>
          <p:cNvSpPr txBox="1"/>
          <p:nvPr/>
        </p:nvSpPr>
        <p:spPr>
          <a:xfrm>
            <a:off x="3558464" y="1410850"/>
            <a:ext cx="3145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="" xmlns:a16="http://schemas.microsoft.com/office/drawing/2014/main" id="{041CE08E-E1B7-1782-7AD7-027ECB6B4102}"/>
              </a:ext>
            </a:extLst>
          </p:cNvPr>
          <p:cNvSpPr txBox="1"/>
          <p:nvPr/>
        </p:nvSpPr>
        <p:spPr>
          <a:xfrm>
            <a:off x="3836959" y="1913224"/>
            <a:ext cx="3048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8E3B92A1-0FB3-F1F6-EED1-D75625A235AE}"/>
              </a:ext>
            </a:extLst>
          </p:cNvPr>
          <p:cNvSpPr txBox="1"/>
          <p:nvPr/>
        </p:nvSpPr>
        <p:spPr>
          <a:xfrm>
            <a:off x="2529602" y="5035571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="" xmlns:a16="http://schemas.microsoft.com/office/drawing/2014/main" id="{71C82ED1-3183-6358-BE8F-5DD170B2E1CC}"/>
              </a:ext>
            </a:extLst>
          </p:cNvPr>
          <p:cNvSpPr txBox="1"/>
          <p:nvPr/>
        </p:nvSpPr>
        <p:spPr>
          <a:xfrm>
            <a:off x="2830644" y="340154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="" xmlns:a16="http://schemas.microsoft.com/office/drawing/2014/main" id="{1304A382-A2FB-06D7-8A37-864E056CAFAC}"/>
              </a:ext>
            </a:extLst>
          </p:cNvPr>
          <p:cNvSpPr txBox="1"/>
          <p:nvPr/>
        </p:nvSpPr>
        <p:spPr>
          <a:xfrm>
            <a:off x="1755662" y="4117479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904E9384-55AC-C01B-381A-6DDDE1C70435}"/>
              </a:ext>
            </a:extLst>
          </p:cNvPr>
          <p:cNvSpPr txBox="1"/>
          <p:nvPr/>
        </p:nvSpPr>
        <p:spPr>
          <a:xfrm>
            <a:off x="2706441" y="419552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</a:p>
        </p:txBody>
      </p:sp>
      <p:cxnSp>
        <p:nvCxnSpPr>
          <p:cNvPr id="42" name="Straight Arrow Connector 41">
            <a:extLst>
              <a:ext uri="{FF2B5EF4-FFF2-40B4-BE49-F238E27FC236}">
                <a16:creationId xmlns="" xmlns:a16="http://schemas.microsoft.com/office/drawing/2014/main" id="{EDEF18E6-3ED7-A447-40A2-0E43DA1884D6}"/>
              </a:ext>
            </a:extLst>
          </p:cNvPr>
          <p:cNvCxnSpPr>
            <a:cxnSpLocks/>
          </p:cNvCxnSpPr>
          <p:nvPr/>
        </p:nvCxnSpPr>
        <p:spPr>
          <a:xfrm flipH="1" flipV="1">
            <a:off x="3210714" y="4136734"/>
            <a:ext cx="498701" cy="5330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A4D81B6E-164C-3B9D-E5FF-F0BF043B4112}"/>
              </a:ext>
            </a:extLst>
          </p:cNvPr>
          <p:cNvSpPr txBox="1"/>
          <p:nvPr/>
        </p:nvSpPr>
        <p:spPr>
          <a:xfrm>
            <a:off x="3256302" y="3936304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="" xmlns:a16="http://schemas.microsoft.com/office/drawing/2014/main" id="{652B2CB7-2918-CC0C-AB24-5A9C89B5625D}"/>
              </a:ext>
            </a:extLst>
          </p:cNvPr>
          <p:cNvSpPr txBox="1"/>
          <p:nvPr/>
        </p:nvSpPr>
        <p:spPr>
          <a:xfrm>
            <a:off x="3660376" y="4646813"/>
            <a:ext cx="3048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</a:p>
        </p:txBody>
      </p:sp>
      <p:sp>
        <p:nvSpPr>
          <p:cNvPr id="45" name="Arc 44">
            <a:extLst>
              <a:ext uri="{FF2B5EF4-FFF2-40B4-BE49-F238E27FC236}">
                <a16:creationId xmlns="" xmlns:a16="http://schemas.microsoft.com/office/drawing/2014/main" id="{6573D92B-37DC-61F8-D81A-ACF232FD5AE8}"/>
              </a:ext>
            </a:extLst>
          </p:cNvPr>
          <p:cNvSpPr/>
          <p:nvPr/>
        </p:nvSpPr>
        <p:spPr>
          <a:xfrm rot="18934931" flipH="1">
            <a:off x="8287213" y="3142642"/>
            <a:ext cx="2201725" cy="1883035"/>
          </a:xfrm>
          <a:prstGeom prst="arc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7" name="Straight Connector 46">
            <a:extLst>
              <a:ext uri="{FF2B5EF4-FFF2-40B4-BE49-F238E27FC236}">
                <a16:creationId xmlns="" xmlns:a16="http://schemas.microsoft.com/office/drawing/2014/main" id="{C61792BA-EAA6-3615-8786-7AB9AA193C54}"/>
              </a:ext>
            </a:extLst>
          </p:cNvPr>
          <p:cNvCxnSpPr>
            <a:cxnSpLocks/>
          </p:cNvCxnSpPr>
          <p:nvPr/>
        </p:nvCxnSpPr>
        <p:spPr>
          <a:xfrm flipH="1">
            <a:off x="6829783" y="3440859"/>
            <a:ext cx="1879879" cy="22623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="" xmlns:a16="http://schemas.microsoft.com/office/drawing/2014/main" id="{97A998FD-B1CE-540E-91A2-A02EA6D1A27A}"/>
              </a:ext>
            </a:extLst>
          </p:cNvPr>
          <p:cNvCxnSpPr>
            <a:cxnSpLocks/>
          </p:cNvCxnSpPr>
          <p:nvPr/>
        </p:nvCxnSpPr>
        <p:spPr>
          <a:xfrm flipH="1">
            <a:off x="6458415" y="3647451"/>
            <a:ext cx="371368" cy="122719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="" xmlns:a16="http://schemas.microsoft.com/office/drawing/2014/main" id="{60D69F5D-89EC-A52E-4A99-915DED5FE38C}"/>
              </a:ext>
            </a:extLst>
          </p:cNvPr>
          <p:cNvCxnSpPr>
            <a:cxnSpLocks/>
          </p:cNvCxnSpPr>
          <p:nvPr/>
        </p:nvCxnSpPr>
        <p:spPr>
          <a:xfrm flipV="1">
            <a:off x="6458415" y="4879282"/>
            <a:ext cx="2148792" cy="1500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7" name="Arc 56">
            <a:extLst>
              <a:ext uri="{FF2B5EF4-FFF2-40B4-BE49-F238E27FC236}">
                <a16:creationId xmlns="" xmlns:a16="http://schemas.microsoft.com/office/drawing/2014/main" id="{0AA43266-F8A0-3F97-15C3-2018CECF324D}"/>
              </a:ext>
            </a:extLst>
          </p:cNvPr>
          <p:cNvSpPr/>
          <p:nvPr/>
        </p:nvSpPr>
        <p:spPr>
          <a:xfrm rot="13898209">
            <a:off x="3089280" y="3398192"/>
            <a:ext cx="1854089" cy="2035341"/>
          </a:xfrm>
          <a:prstGeom prst="arc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16999CE1-82CE-B212-DBE3-E483D95CC62F}"/>
              </a:ext>
            </a:extLst>
          </p:cNvPr>
          <p:cNvCxnSpPr>
            <a:cxnSpLocks/>
            <a:stCxn id="57" idx="2"/>
          </p:cNvCxnSpPr>
          <p:nvPr/>
        </p:nvCxnSpPr>
        <p:spPr>
          <a:xfrm flipH="1">
            <a:off x="2068568" y="3688974"/>
            <a:ext cx="1372392" cy="3151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="" xmlns:a16="http://schemas.microsoft.com/office/drawing/2014/main" id="{09638425-C4F1-315F-4AC9-152557BC8CFA}"/>
              </a:ext>
            </a:extLst>
          </p:cNvPr>
          <p:cNvCxnSpPr>
            <a:cxnSpLocks/>
          </p:cNvCxnSpPr>
          <p:nvPr/>
        </p:nvCxnSpPr>
        <p:spPr>
          <a:xfrm>
            <a:off x="2068568" y="3720492"/>
            <a:ext cx="0" cy="131939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="" xmlns:a16="http://schemas.microsoft.com/office/drawing/2014/main" id="{5B152F0B-168A-AF5D-3FB5-F894326CB97A}"/>
              </a:ext>
            </a:extLst>
          </p:cNvPr>
          <p:cNvCxnSpPr>
            <a:cxnSpLocks/>
            <a:stCxn id="57" idx="0"/>
          </p:cNvCxnSpPr>
          <p:nvPr/>
        </p:nvCxnSpPr>
        <p:spPr>
          <a:xfrm flipH="1" flipV="1">
            <a:off x="2068568" y="5039889"/>
            <a:ext cx="1149809" cy="758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Arc 32">
            <a:extLst>
              <a:ext uri="{FF2B5EF4-FFF2-40B4-BE49-F238E27FC236}">
                <a16:creationId xmlns="" xmlns:a16="http://schemas.microsoft.com/office/drawing/2014/main" id="{EAD559F2-6C0B-363B-56BE-EFD90B37C558}"/>
              </a:ext>
            </a:extLst>
          </p:cNvPr>
          <p:cNvSpPr/>
          <p:nvPr/>
        </p:nvSpPr>
        <p:spPr>
          <a:xfrm rot="18177798" flipH="1">
            <a:off x="2988640" y="679114"/>
            <a:ext cx="2322701" cy="1611603"/>
          </a:xfrm>
          <a:prstGeom prst="arc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6" name="Straight Connector 35">
            <a:extLst>
              <a:ext uri="{FF2B5EF4-FFF2-40B4-BE49-F238E27FC236}">
                <a16:creationId xmlns="" xmlns:a16="http://schemas.microsoft.com/office/drawing/2014/main" id="{1C0BB76E-3698-90D9-F8CC-5B61CB4F962C}"/>
              </a:ext>
            </a:extLst>
          </p:cNvPr>
          <p:cNvCxnSpPr>
            <a:cxnSpLocks/>
            <a:stCxn id="33" idx="0"/>
          </p:cNvCxnSpPr>
          <p:nvPr/>
        </p:nvCxnSpPr>
        <p:spPr>
          <a:xfrm flipH="1">
            <a:off x="2120631" y="1046477"/>
            <a:ext cx="1353277" cy="2564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="" xmlns:a16="http://schemas.microsoft.com/office/drawing/2014/main" id="{F547E36B-5F85-9E5C-715D-C7AD6565A594}"/>
              </a:ext>
            </a:extLst>
          </p:cNvPr>
          <p:cNvCxnSpPr>
            <a:cxnSpLocks/>
          </p:cNvCxnSpPr>
          <p:nvPr/>
        </p:nvCxnSpPr>
        <p:spPr>
          <a:xfrm>
            <a:off x="2101516" y="1077989"/>
            <a:ext cx="0" cy="136652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="" xmlns:a16="http://schemas.microsoft.com/office/drawing/2014/main" id="{A3ACE837-0529-6A2E-71A0-ACAE49C01E10}"/>
              </a:ext>
            </a:extLst>
          </p:cNvPr>
          <p:cNvCxnSpPr>
            <a:cxnSpLocks/>
            <a:endCxn id="33" idx="2"/>
          </p:cNvCxnSpPr>
          <p:nvPr/>
        </p:nvCxnSpPr>
        <p:spPr>
          <a:xfrm>
            <a:off x="2101516" y="2444521"/>
            <a:ext cx="1416582" cy="1479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="" xmlns:a16="http://schemas.microsoft.com/office/drawing/2014/main" id="{39623954-0303-DDE1-72E1-48FE90357452}"/>
              </a:ext>
            </a:extLst>
          </p:cNvPr>
          <p:cNvSpPr txBox="1"/>
          <p:nvPr/>
        </p:nvSpPr>
        <p:spPr>
          <a:xfrm>
            <a:off x="7376358" y="4998249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="" xmlns:a16="http://schemas.microsoft.com/office/drawing/2014/main" id="{735EEF8B-A2BD-92EA-0337-7F2FCF00A9C8}"/>
              </a:ext>
            </a:extLst>
          </p:cNvPr>
          <p:cNvSpPr txBox="1"/>
          <p:nvPr/>
        </p:nvSpPr>
        <p:spPr>
          <a:xfrm>
            <a:off x="6427504" y="3913041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="" xmlns:a16="http://schemas.microsoft.com/office/drawing/2014/main" id="{6E2E242B-171A-27F8-5CC5-8BAE52F9B9DA}"/>
              </a:ext>
            </a:extLst>
          </p:cNvPr>
          <p:cNvSpPr txBox="1"/>
          <p:nvPr/>
        </p:nvSpPr>
        <p:spPr>
          <a:xfrm>
            <a:off x="7486968" y="3203763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="" xmlns:a16="http://schemas.microsoft.com/office/drawing/2014/main" id="{AD74EA24-BBB5-5441-0967-1DECC79CAC10}"/>
              </a:ext>
            </a:extLst>
          </p:cNvPr>
          <p:cNvSpPr txBox="1"/>
          <p:nvPr/>
        </p:nvSpPr>
        <p:spPr>
          <a:xfrm>
            <a:off x="8020001" y="401898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="" xmlns:a16="http://schemas.microsoft.com/office/drawing/2014/main" id="{6DCA32DE-457C-2F4A-02A2-6C1969AB4188}"/>
              </a:ext>
            </a:extLst>
          </p:cNvPr>
          <p:cNvSpPr txBox="1"/>
          <p:nvPr/>
        </p:nvSpPr>
        <p:spPr>
          <a:xfrm>
            <a:off x="8540146" y="3802085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</a:p>
        </p:txBody>
      </p:sp>
      <p:cxnSp>
        <p:nvCxnSpPr>
          <p:cNvPr id="69" name="Straight Arrow Connector 68">
            <a:extLst>
              <a:ext uri="{FF2B5EF4-FFF2-40B4-BE49-F238E27FC236}">
                <a16:creationId xmlns="" xmlns:a16="http://schemas.microsoft.com/office/drawing/2014/main" id="{DDACDBAA-6D48-54A4-43C7-F27C05EBBD81}"/>
              </a:ext>
            </a:extLst>
          </p:cNvPr>
          <p:cNvCxnSpPr>
            <a:cxnSpLocks/>
          </p:cNvCxnSpPr>
          <p:nvPr/>
        </p:nvCxnSpPr>
        <p:spPr>
          <a:xfrm flipH="1" flipV="1">
            <a:off x="8448051" y="3870382"/>
            <a:ext cx="498701" cy="5330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0" name="TextBox 69">
            <a:extLst>
              <a:ext uri="{FF2B5EF4-FFF2-40B4-BE49-F238E27FC236}">
                <a16:creationId xmlns="" xmlns:a16="http://schemas.microsoft.com/office/drawing/2014/main" id="{77C85977-D2CE-1B96-6A19-2A241E017DBC}"/>
              </a:ext>
            </a:extLst>
          </p:cNvPr>
          <p:cNvSpPr txBox="1"/>
          <p:nvPr/>
        </p:nvSpPr>
        <p:spPr>
          <a:xfrm>
            <a:off x="8870978" y="4368122"/>
            <a:ext cx="3048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912115" y="2897749"/>
            <a:ext cx="58487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O’sha</a:t>
            </a:r>
            <a:r>
              <a:rPr lang="en-US" dirty="0"/>
              <a:t> </a:t>
            </a:r>
            <a:r>
              <a:rPr lang="en-US" dirty="0" err="1"/>
              <a:t>geometriya</a:t>
            </a:r>
            <a:r>
              <a:rPr lang="en-US" dirty="0"/>
              <a:t>,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topologiya</a:t>
            </a:r>
            <a:endParaRPr lang="ru-RU" dirty="0"/>
          </a:p>
        </p:txBody>
      </p:sp>
      <p:sp>
        <p:nvSpPr>
          <p:cNvPr id="55" name="TextBox 54"/>
          <p:cNvSpPr txBox="1"/>
          <p:nvPr/>
        </p:nvSpPr>
        <p:spPr>
          <a:xfrm>
            <a:off x="1912115" y="2897585"/>
            <a:ext cx="58487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O’sha</a:t>
            </a:r>
            <a:r>
              <a:rPr lang="en-US" dirty="0"/>
              <a:t> </a:t>
            </a:r>
            <a:r>
              <a:rPr lang="en-US" dirty="0" err="1"/>
              <a:t>geometriya</a:t>
            </a:r>
            <a:r>
              <a:rPr lang="en-US" dirty="0"/>
              <a:t>,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topologiya</a:t>
            </a:r>
            <a:endParaRPr lang="ru-RU" dirty="0"/>
          </a:p>
        </p:txBody>
      </p:sp>
      <p:sp>
        <p:nvSpPr>
          <p:cNvPr id="56" name="TextBox 55"/>
          <p:cNvSpPr txBox="1"/>
          <p:nvPr/>
        </p:nvSpPr>
        <p:spPr>
          <a:xfrm>
            <a:off x="1912115" y="2898611"/>
            <a:ext cx="58487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O’sha</a:t>
            </a:r>
            <a:r>
              <a:rPr lang="en-US" dirty="0"/>
              <a:t> </a:t>
            </a:r>
            <a:r>
              <a:rPr lang="en-US" dirty="0" err="1"/>
              <a:t>geometriya</a:t>
            </a:r>
            <a:r>
              <a:rPr lang="en-US" dirty="0"/>
              <a:t>,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topologiya</a:t>
            </a:r>
            <a:endParaRPr lang="ru-RU" dirty="0"/>
          </a:p>
        </p:txBody>
      </p:sp>
      <p:sp>
        <p:nvSpPr>
          <p:cNvPr id="58" name="TextBox 57"/>
          <p:cNvSpPr txBox="1"/>
          <p:nvPr/>
        </p:nvSpPr>
        <p:spPr>
          <a:xfrm>
            <a:off x="1912115" y="5514921"/>
            <a:ext cx="58487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O’sha</a:t>
            </a:r>
            <a:r>
              <a:rPr lang="en-US" dirty="0"/>
              <a:t> </a:t>
            </a:r>
            <a:r>
              <a:rPr lang="en-US" dirty="0" err="1"/>
              <a:t>topologiya</a:t>
            </a:r>
            <a:r>
              <a:rPr lang="en-US" dirty="0"/>
              <a:t>,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 </a:t>
            </a:r>
            <a:r>
              <a:rPr lang="en-US" dirty="0" err="1"/>
              <a:t>geometriya</a:t>
            </a:r>
            <a:endParaRPr lang="ru-RU" dirty="0"/>
          </a:p>
        </p:txBody>
      </p:sp>
      <p:sp>
        <p:nvSpPr>
          <p:cNvPr id="53" name="TextBox 52"/>
          <p:cNvSpPr txBox="1"/>
          <p:nvPr/>
        </p:nvSpPr>
        <p:spPr>
          <a:xfrm>
            <a:off x="1380315" y="6080665"/>
            <a:ext cx="8155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en-US" dirty="0" err="1" smtClean="0"/>
              <a:t>muallif</a:t>
            </a:r>
            <a:r>
              <a:rPr lang="en-US" dirty="0" smtClean="0"/>
              <a:t> </a:t>
            </a:r>
            <a:r>
              <a:rPr lang="en-US" dirty="0" err="1" smtClean="0"/>
              <a:t>tomonidan</a:t>
            </a:r>
            <a:r>
              <a:rPr lang="en-US" dirty="0" smtClean="0"/>
              <a:t> </a:t>
            </a:r>
            <a:r>
              <a:rPr lang="en-US" dirty="0" err="1" smtClean="0"/>
              <a:t>adabiy</a:t>
            </a:r>
            <a:r>
              <a:rPr lang="en-US" dirty="0" smtClean="0"/>
              <a:t> </a:t>
            </a:r>
            <a:r>
              <a:rPr lang="en-US" dirty="0" err="1" smtClean="0"/>
              <a:t>manbalardan</a:t>
            </a:r>
            <a:r>
              <a:rPr lang="en-US" dirty="0" smtClean="0"/>
              <a:t> </a:t>
            </a:r>
            <a:r>
              <a:rPr lang="en-US" dirty="0" err="1" smtClean="0"/>
              <a:t>moslangan</a:t>
            </a:r>
            <a:r>
              <a:rPr lang="en-US" dirty="0" smtClean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60435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8470442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Geometriya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topologiya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553964" y="6150114"/>
            <a:ext cx="6692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040859" y="3152617"/>
            <a:ext cx="430689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Topologiya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 — 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  <a:hlinkClick r:id="rId3" tooltip="Matematika"/>
              </a:rPr>
              <a:t>matematikaning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tabiatli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obʼyektlar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shakli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bogʻliq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umumiy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xossalarni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oʻrganuvchi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sohasi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hamda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sohaning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muhim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tushunchalaridan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4941" y="3152616"/>
            <a:ext cx="2606379" cy="2061409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1040859" y="1002794"/>
            <a:ext cx="416343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 err="1">
                <a:solidFill>
                  <a:srgbClr val="202122"/>
                </a:solidFill>
                <a:latin typeface="Arial" panose="020B0604020202020204" pitchFamily="34" charset="0"/>
              </a:rPr>
              <a:t>Geometriya</a:t>
            </a: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</a:rPr>
              <a:t> – </a:t>
            </a:r>
            <a:r>
              <a:rPr lang="en-US" sz="2000" dirty="0" err="1">
                <a:latin typeface="Arial" panose="020B0604020202020204" pitchFamily="34" charset="0"/>
                <a:hlinkClick r:id="rId3" tooltip="Matematika"/>
              </a:rPr>
              <a:t>matematikaning</a:t>
            </a: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sz="2000" dirty="0" err="1">
                <a:solidFill>
                  <a:srgbClr val="202122"/>
                </a:solidFill>
                <a:latin typeface="Arial" panose="020B0604020202020204" pitchFamily="34" charset="0"/>
              </a:rPr>
              <a:t>bir</a:t>
            </a: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202122"/>
                </a:solidFill>
                <a:latin typeface="Arial" panose="020B0604020202020204" pitchFamily="34" charset="0"/>
              </a:rPr>
              <a:t>sohasi</a:t>
            </a: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202122"/>
                </a:solidFill>
                <a:latin typeface="Arial" panose="020B0604020202020204" pitchFamily="34" charset="0"/>
              </a:rPr>
              <a:t>fazodagi</a:t>
            </a: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202122"/>
                </a:solidFill>
                <a:latin typeface="Arial" panose="020B0604020202020204" pitchFamily="34" charset="0"/>
              </a:rPr>
              <a:t>yerdagi</a:t>
            </a: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</a:rPr>
              <a:t>                    </a:t>
            </a:r>
            <a:r>
              <a:rPr lang="en-US" sz="2000" dirty="0" err="1">
                <a:solidFill>
                  <a:srgbClr val="202122"/>
                </a:solidFill>
                <a:latin typeface="Arial" panose="020B0604020202020204" pitchFamily="34" charset="0"/>
              </a:rPr>
              <a:t>geometrik</a:t>
            </a: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202122"/>
                </a:solidFill>
                <a:latin typeface="Arial" panose="020B0604020202020204" pitchFamily="34" charset="0"/>
              </a:rPr>
              <a:t>jism</a:t>
            </a: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202122"/>
                </a:solidFill>
                <a:latin typeface="Arial" panose="020B0604020202020204" pitchFamily="34" charset="0"/>
              </a:rPr>
              <a:t>shakllarni</a:t>
            </a: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</a:rPr>
              <a:t>                          </a:t>
            </a:r>
            <a:r>
              <a:rPr lang="en-US" sz="2000" dirty="0" err="1">
                <a:solidFill>
                  <a:srgbClr val="202122"/>
                </a:solidFill>
                <a:latin typeface="Arial" panose="020B0604020202020204" pitchFamily="34" charset="0"/>
              </a:rPr>
              <a:t>xossalari</a:t>
            </a: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202122"/>
                </a:solidFill>
                <a:latin typeface="Arial" panose="020B0604020202020204" pitchFamily="34" charset="0"/>
              </a:rPr>
              <a:t>ular</a:t>
            </a: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202122"/>
                </a:solidFill>
                <a:latin typeface="Arial" panose="020B0604020202020204" pitchFamily="34" charset="0"/>
              </a:rPr>
              <a:t>orasidagi</a:t>
            </a: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</a:rPr>
              <a:t>                </a:t>
            </a:r>
            <a:r>
              <a:rPr lang="en-US" sz="2000" dirty="0" err="1">
                <a:solidFill>
                  <a:srgbClr val="202122"/>
                </a:solidFill>
                <a:latin typeface="Arial" panose="020B0604020202020204" pitchFamily="34" charset="0"/>
              </a:rPr>
              <a:t>bogʻlanishlarni</a:t>
            </a: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202122"/>
                </a:solidFill>
                <a:latin typeface="Arial" panose="020B0604020202020204" pitchFamily="34" charset="0"/>
              </a:rPr>
              <a:t>oʻrganadi</a:t>
            </a: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</a:rPr>
              <a:t>.</a:t>
            </a:r>
            <a:endParaRPr lang="ru-RU" sz="20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8153" y="1012593"/>
            <a:ext cx="2838450" cy="160972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08176" y="5568696"/>
            <a:ext cx="7315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en-US" b="1" dirty="0"/>
              <a:t>Topology joke</a:t>
            </a:r>
          </a:p>
          <a:p>
            <a:r>
              <a:rPr lang="en-US" dirty="0"/>
              <a:t>https://en.m.wikipedia.org/wiki/File:Topology_joke.jpg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13295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8019288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329732" y="6227697"/>
            <a:ext cx="6692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3394953" y="1595336"/>
            <a:ext cx="5915" cy="4416358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H="1">
            <a:off x="6446386" y="1595336"/>
            <a:ext cx="3052" cy="4416358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031133" y="1336953"/>
            <a:ext cx="22860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/>
              <a:t>X=r sin </a:t>
            </a:r>
            <a:r>
              <a:rPr lang="el-GR" sz="2000" dirty="0"/>
              <a:t>θ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en-US" sz="2000" dirty="0"/>
              <a:t>Y=r cos </a:t>
            </a:r>
            <a:r>
              <a:rPr lang="el-GR" sz="2000" dirty="0"/>
              <a:t>θ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en-US" sz="2000" dirty="0" err="1"/>
              <a:t>va</a:t>
            </a:r>
            <a:r>
              <a:rPr lang="en-US" sz="2000" dirty="0"/>
              <a:t> Z= h </a:t>
            </a:r>
          </a:p>
          <a:p>
            <a:pPr>
              <a:lnSpc>
                <a:spcPct val="150000"/>
              </a:lnSpc>
            </a:pPr>
            <a:r>
              <a:rPr lang="en-US" sz="2000" dirty="0" err="1"/>
              <a:t>ushbu</a:t>
            </a:r>
            <a:r>
              <a:rPr lang="en-US" sz="2000" dirty="0"/>
              <a:t> 3 </a:t>
            </a:r>
            <a:r>
              <a:rPr lang="en-US" sz="2000" dirty="0" err="1"/>
              <a:t>o'zgaruvchiga</a:t>
            </a:r>
            <a:r>
              <a:rPr lang="en-US" sz="2000" dirty="0"/>
              <a:t> </a:t>
            </a:r>
            <a:r>
              <a:rPr lang="en-US" sz="2000" dirty="0" err="1"/>
              <a:t>ba'zi</a:t>
            </a:r>
            <a:r>
              <a:rPr lang="en-US" sz="2000" dirty="0"/>
              <a:t> </a:t>
            </a:r>
            <a:r>
              <a:rPr lang="en-US" sz="2000" dirty="0" err="1"/>
              <a:t>qiymat</a:t>
            </a:r>
            <a:r>
              <a:rPr lang="en-US" sz="2000" dirty="0"/>
              <a:t> </a:t>
            </a:r>
            <a:r>
              <a:rPr lang="en-US" sz="2000" dirty="0" err="1"/>
              <a:t>bersak</a:t>
            </a:r>
            <a:r>
              <a:rPr lang="en-US" sz="2000" dirty="0"/>
              <a:t>, </a:t>
            </a:r>
            <a:r>
              <a:rPr lang="en-US" sz="2000" dirty="0" err="1"/>
              <a:t>yaniy</a:t>
            </a:r>
            <a:r>
              <a:rPr lang="en-US" sz="2000" dirty="0"/>
              <a:t>                   r=10 </a:t>
            </a:r>
            <a:r>
              <a:rPr lang="el-GR" sz="2000" dirty="0"/>
              <a:t>θ</a:t>
            </a:r>
            <a:r>
              <a:rPr lang="en-US" sz="2000" dirty="0"/>
              <a:t>=</a:t>
            </a:r>
            <a:r>
              <a:rPr lang="ru-RU" sz="2000" dirty="0"/>
              <a:t>П</a:t>
            </a:r>
            <a:r>
              <a:rPr lang="el-GR" sz="2000" dirty="0"/>
              <a:t> </a:t>
            </a:r>
            <a:r>
              <a:rPr lang="en-US" sz="2000" dirty="0"/>
              <a:t>h=25  </a:t>
            </a:r>
            <a:r>
              <a:rPr lang="en-US" sz="2000" dirty="0" err="1"/>
              <a:t>unda</a:t>
            </a:r>
            <a:r>
              <a:rPr lang="en-US" sz="2000" dirty="0"/>
              <a:t> </a:t>
            </a:r>
            <a:r>
              <a:rPr lang="en-US" sz="2000" dirty="0" err="1"/>
              <a:t>nuqta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 (X,Y,Z)</a:t>
            </a:r>
            <a:endParaRPr lang="ru-RU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3618511" y="1375863"/>
            <a:ext cx="274414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/>
              <a:t>X=r sin </a:t>
            </a:r>
            <a:r>
              <a:rPr lang="el-GR" sz="2000" dirty="0"/>
              <a:t>θ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en-US" sz="2000" dirty="0"/>
              <a:t>Y=r cos </a:t>
            </a:r>
            <a:r>
              <a:rPr lang="el-GR" sz="2000" dirty="0"/>
              <a:t>θ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en-US" sz="2000" dirty="0" err="1"/>
              <a:t>va</a:t>
            </a:r>
            <a:r>
              <a:rPr lang="en-US" sz="2000" dirty="0"/>
              <a:t> Z=h 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Ammo </a:t>
            </a:r>
            <a:r>
              <a:rPr lang="en-US" sz="2000" dirty="0" err="1"/>
              <a:t>bittasini</a:t>
            </a:r>
            <a:r>
              <a:rPr lang="en-US" sz="2000" dirty="0"/>
              <a:t> </a:t>
            </a:r>
            <a:r>
              <a:rPr lang="en-US" sz="2000" dirty="0" err="1"/>
              <a:t>o’zgartisek</a:t>
            </a:r>
            <a:r>
              <a:rPr lang="en-US" sz="2000" dirty="0"/>
              <a:t>,  </a:t>
            </a:r>
            <a:r>
              <a:rPr lang="en-US" sz="2000" dirty="0" err="1"/>
              <a:t>yani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en-US" sz="2000" dirty="0"/>
              <a:t>R=10 -</a:t>
            </a:r>
            <a:r>
              <a:rPr lang="ru-RU" sz="2000" dirty="0"/>
              <a:t>П</a:t>
            </a:r>
            <a:r>
              <a:rPr lang="en-US" sz="2000" dirty="0"/>
              <a:t>≤</a:t>
            </a:r>
            <a:r>
              <a:rPr lang="el-GR" sz="2000" dirty="0"/>
              <a:t>θ</a:t>
            </a:r>
            <a:r>
              <a:rPr lang="en-US" sz="2000" dirty="0"/>
              <a:t>≤</a:t>
            </a:r>
            <a:r>
              <a:rPr lang="ru-RU" sz="2000" dirty="0"/>
              <a:t>П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H=25 </a:t>
            </a:r>
            <a:r>
              <a:rPr lang="en-US" sz="2000" dirty="0" err="1"/>
              <a:t>unda</a:t>
            </a:r>
            <a:r>
              <a:rPr lang="en-US" sz="2000" dirty="0"/>
              <a:t> </a:t>
            </a:r>
            <a:r>
              <a:rPr lang="en-US" sz="2000" dirty="0" err="1"/>
              <a:t>aylana</a:t>
            </a:r>
            <a:r>
              <a:rPr lang="en-US" sz="2000" dirty="0"/>
              <a:t>              </a:t>
            </a:r>
            <a:r>
              <a:rPr lang="en-US" sz="2000" dirty="0" err="1"/>
              <a:t>xosil</a:t>
            </a:r>
            <a:r>
              <a:rPr lang="en-US" sz="2000" dirty="0"/>
              <a:t> </a:t>
            </a:r>
            <a:r>
              <a:rPr lang="en-US" sz="2000" dirty="0" err="1"/>
              <a:t>qilamiz</a:t>
            </a:r>
            <a:r>
              <a:rPr lang="en-US" sz="2000" dirty="0"/>
              <a:t> </a:t>
            </a:r>
            <a:endParaRPr lang="ru-RU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6664028" y="1302713"/>
            <a:ext cx="252860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/>
              <a:t>X=r sin </a:t>
            </a:r>
            <a:r>
              <a:rPr lang="el-GR" sz="2000" dirty="0"/>
              <a:t>θ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en-US" sz="2000" dirty="0"/>
              <a:t>Y=r cos </a:t>
            </a:r>
            <a:r>
              <a:rPr lang="el-GR" sz="2000" dirty="0"/>
              <a:t>θ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en-US" sz="2000" dirty="0" err="1"/>
              <a:t>va</a:t>
            </a:r>
            <a:r>
              <a:rPr lang="en-US" sz="2000" dirty="0"/>
              <a:t> Z= h 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Ammo </a:t>
            </a:r>
            <a:r>
              <a:rPr lang="en-US" sz="2000" dirty="0" err="1"/>
              <a:t>ba’zilarni</a:t>
            </a:r>
            <a:r>
              <a:rPr lang="en-US" sz="2000" dirty="0"/>
              <a:t>     </a:t>
            </a:r>
            <a:r>
              <a:rPr lang="en-US" sz="2000" dirty="0" err="1"/>
              <a:t>o’zgartirsak</a:t>
            </a:r>
            <a:r>
              <a:rPr lang="en-US" sz="2000" dirty="0"/>
              <a:t>,  </a:t>
            </a:r>
            <a:r>
              <a:rPr lang="en-US" sz="2000" dirty="0" err="1"/>
              <a:t>yani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en-US" sz="2000" dirty="0"/>
              <a:t>R=10,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-</a:t>
            </a:r>
            <a:r>
              <a:rPr lang="ru-RU" sz="2000" dirty="0"/>
              <a:t>П</a:t>
            </a:r>
            <a:r>
              <a:rPr lang="en-US" sz="2000" dirty="0"/>
              <a:t>≤</a:t>
            </a:r>
            <a:r>
              <a:rPr lang="el-GR" sz="2000" dirty="0"/>
              <a:t>θ</a:t>
            </a:r>
            <a:r>
              <a:rPr lang="en-US" sz="2000" dirty="0"/>
              <a:t>≤</a:t>
            </a:r>
            <a:r>
              <a:rPr lang="ru-RU" sz="2000" dirty="0"/>
              <a:t>П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0≤h≤25 </a:t>
            </a:r>
            <a:r>
              <a:rPr lang="en-US" sz="2000" dirty="0" err="1"/>
              <a:t>bunda</a:t>
            </a:r>
            <a:r>
              <a:rPr lang="en-US" sz="2000" dirty="0"/>
              <a:t>             </a:t>
            </a:r>
            <a:r>
              <a:rPr lang="en-US" sz="2000" dirty="0" err="1"/>
              <a:t>tsilindr</a:t>
            </a:r>
            <a:r>
              <a:rPr lang="en-US" sz="2000" dirty="0"/>
              <a:t> </a:t>
            </a:r>
            <a:r>
              <a:rPr lang="en-US" sz="2000" dirty="0" err="1"/>
              <a:t>xosil</a:t>
            </a:r>
            <a:r>
              <a:rPr lang="en-US" sz="2000" dirty="0"/>
              <a:t> </a:t>
            </a:r>
            <a:r>
              <a:rPr lang="en-US" sz="2000" dirty="0" err="1"/>
              <a:t>qilamiz</a:t>
            </a:r>
            <a:endParaRPr lang="ru-RU" sz="2000" dirty="0"/>
          </a:p>
        </p:txBody>
      </p:sp>
      <p:sp>
        <p:nvSpPr>
          <p:cNvPr id="15" name="TextBox 14"/>
          <p:cNvSpPr txBox="1"/>
          <p:nvPr/>
        </p:nvSpPr>
        <p:spPr>
          <a:xfrm>
            <a:off x="1103361" y="938119"/>
            <a:ext cx="6120670" cy="369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tenglamalar</a:t>
            </a:r>
            <a:r>
              <a:rPr lang="en-US" dirty="0"/>
              <a:t> </a:t>
            </a:r>
            <a:r>
              <a:rPr lang="en-US" dirty="0" err="1"/>
              <a:t>nimani</a:t>
            </a:r>
            <a:r>
              <a:rPr lang="en-US" dirty="0"/>
              <a:t> </a:t>
            </a:r>
            <a:r>
              <a:rPr lang="en-US" dirty="0" err="1"/>
              <a:t>anglatadi</a:t>
            </a:r>
            <a:r>
              <a:rPr lang="en-US" dirty="0"/>
              <a:t>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33772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8019288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329732" y="6227697"/>
            <a:ext cx="6692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3381412" y="1011677"/>
            <a:ext cx="19456" cy="5000017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6426930" y="1011677"/>
            <a:ext cx="19456" cy="5000017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196500" y="1138338"/>
            <a:ext cx="1908844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/>
              <a:t>X=r sin </a:t>
            </a:r>
            <a:r>
              <a:rPr lang="el-GR" sz="2000" dirty="0"/>
              <a:t>θ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en-US" sz="2000" dirty="0"/>
              <a:t>Y=r cos </a:t>
            </a:r>
            <a:r>
              <a:rPr lang="el-GR" sz="2000" dirty="0"/>
              <a:t>θ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en-US" sz="2000" dirty="0" err="1"/>
              <a:t>va</a:t>
            </a:r>
            <a:r>
              <a:rPr lang="en-US" sz="2000" dirty="0"/>
              <a:t> Z= h 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Agar r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l-GR" sz="2000" dirty="0"/>
              <a:t>θ</a:t>
            </a:r>
            <a:r>
              <a:rPr lang="en-US" sz="2000" dirty="0"/>
              <a:t>           </a:t>
            </a:r>
            <a:r>
              <a:rPr lang="en-US" sz="2000" dirty="0" err="1"/>
              <a:t>o’zgarsa</a:t>
            </a:r>
            <a:r>
              <a:rPr lang="en-US" sz="2000" dirty="0"/>
              <a:t>,                   h = </a:t>
            </a:r>
            <a:r>
              <a:rPr lang="en-US" sz="2000" dirty="0" err="1"/>
              <a:t>const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en-US" sz="2000" dirty="0"/>
              <a:t>0≤r ≤10,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-</a:t>
            </a:r>
            <a:r>
              <a:rPr lang="ru-RU" sz="2000" dirty="0"/>
              <a:t>П</a:t>
            </a:r>
            <a:r>
              <a:rPr lang="en-US" sz="2000" dirty="0"/>
              <a:t> ≤</a:t>
            </a:r>
            <a:r>
              <a:rPr lang="ru-RU" sz="2000" dirty="0"/>
              <a:t> </a:t>
            </a:r>
            <a:r>
              <a:rPr lang="el-GR" sz="2000" dirty="0"/>
              <a:t>θ</a:t>
            </a:r>
            <a:r>
              <a:rPr lang="en-US" sz="2000" dirty="0"/>
              <a:t> ≤</a:t>
            </a:r>
            <a:r>
              <a:rPr lang="ru-RU" sz="2000" dirty="0"/>
              <a:t> П </a:t>
            </a:r>
            <a:r>
              <a:rPr lang="en-US" sz="2000" dirty="0" err="1"/>
              <a:t>va</a:t>
            </a:r>
            <a:r>
              <a:rPr lang="en-US" sz="2000" dirty="0"/>
              <a:t> h=25 </a:t>
            </a:r>
            <a:r>
              <a:rPr lang="en-US" sz="2000" dirty="0" err="1"/>
              <a:t>bunda</a:t>
            </a:r>
            <a:r>
              <a:rPr lang="en-US" sz="2000" dirty="0"/>
              <a:t>  DISK </a:t>
            </a:r>
            <a:r>
              <a:rPr lang="en-US" sz="2000" dirty="0" err="1"/>
              <a:t>bo’ladi</a:t>
            </a:r>
            <a:endParaRPr lang="en-US" sz="2000" dirty="0"/>
          </a:p>
          <a:p>
            <a:pPr>
              <a:lnSpc>
                <a:spcPct val="150000"/>
              </a:lnSpc>
            </a:pPr>
            <a:endParaRPr lang="ru-RU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3872304" y="1138338"/>
            <a:ext cx="2278558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/>
              <a:t>X=r sin </a:t>
            </a:r>
            <a:r>
              <a:rPr lang="el-GR" sz="2000" dirty="0"/>
              <a:t>θ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en-US" sz="2000" dirty="0"/>
              <a:t>Y=r cos </a:t>
            </a:r>
            <a:r>
              <a:rPr lang="el-GR" sz="2000" dirty="0"/>
              <a:t>θ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en-US" sz="2000" dirty="0" err="1"/>
              <a:t>va</a:t>
            </a:r>
            <a:r>
              <a:rPr lang="en-US" sz="2000" dirty="0"/>
              <a:t> Z= h 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Agar </a:t>
            </a:r>
            <a:r>
              <a:rPr lang="en-US" sz="2000" dirty="0" err="1"/>
              <a:t>barchasi</a:t>
            </a:r>
            <a:r>
              <a:rPr lang="en-US" sz="2000" dirty="0"/>
              <a:t>            </a:t>
            </a:r>
            <a:r>
              <a:rPr lang="en-US" sz="2000" dirty="0" err="1"/>
              <a:t>o’zgarsa</a:t>
            </a:r>
            <a:r>
              <a:rPr lang="en-US" sz="2000" dirty="0"/>
              <a:t>,  </a:t>
            </a:r>
            <a:r>
              <a:rPr lang="en-US" sz="2000" dirty="0" err="1"/>
              <a:t>yani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en-US" sz="2000" dirty="0"/>
              <a:t>0≤r ≤10,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-</a:t>
            </a:r>
            <a:r>
              <a:rPr lang="ru-RU" sz="2000" dirty="0"/>
              <a:t>П</a:t>
            </a:r>
            <a:r>
              <a:rPr lang="en-US" sz="2000" dirty="0"/>
              <a:t>≤</a:t>
            </a:r>
            <a:r>
              <a:rPr lang="el-GR" sz="2000" dirty="0"/>
              <a:t>θ</a:t>
            </a:r>
            <a:r>
              <a:rPr lang="en-US" sz="2000" dirty="0"/>
              <a:t>≤</a:t>
            </a:r>
            <a:r>
              <a:rPr lang="ru-RU" sz="2000" dirty="0"/>
              <a:t>П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0≤h≤25 </a:t>
            </a:r>
            <a:r>
              <a:rPr lang="en-US" sz="2000" dirty="0" err="1"/>
              <a:t>bunda</a:t>
            </a:r>
            <a:r>
              <a:rPr lang="en-US" sz="2000" dirty="0"/>
              <a:t>  </a:t>
            </a:r>
            <a:r>
              <a:rPr lang="en-US" sz="2000" dirty="0" err="1"/>
              <a:t>Qattiq</a:t>
            </a:r>
            <a:r>
              <a:rPr lang="en-US" sz="2000" dirty="0"/>
              <a:t> </a:t>
            </a:r>
            <a:r>
              <a:rPr lang="en-US" sz="2000" dirty="0" err="1"/>
              <a:t>tsilindr</a:t>
            </a:r>
            <a:r>
              <a:rPr lang="en-US" sz="2000" dirty="0"/>
              <a:t>               </a:t>
            </a:r>
            <a:r>
              <a:rPr lang="en-US" sz="2000" dirty="0" err="1"/>
              <a:t>bo’ladi</a:t>
            </a:r>
            <a:endParaRPr lang="en-US" sz="2000" dirty="0"/>
          </a:p>
          <a:p>
            <a:pPr>
              <a:lnSpc>
                <a:spcPct val="150000"/>
              </a:lnSpc>
            </a:pPr>
            <a:endParaRPr lang="ru-RU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6773315" y="1174594"/>
            <a:ext cx="2278558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/>
              <a:t>X=r sin </a:t>
            </a:r>
            <a:r>
              <a:rPr lang="el-GR" sz="2000" dirty="0"/>
              <a:t>θ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en-US" sz="2000" dirty="0"/>
              <a:t>Y=r cos </a:t>
            </a:r>
            <a:r>
              <a:rPr lang="el-GR" sz="2000" dirty="0"/>
              <a:t>θ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en-US" sz="2000" dirty="0" err="1"/>
              <a:t>va</a:t>
            </a:r>
            <a:r>
              <a:rPr lang="en-US" sz="2000" dirty="0"/>
              <a:t> Z= h 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Agar </a:t>
            </a:r>
            <a:r>
              <a:rPr lang="en-US" sz="2000" dirty="0" err="1"/>
              <a:t>barchasi</a:t>
            </a:r>
            <a:r>
              <a:rPr lang="en-US" sz="2000" dirty="0"/>
              <a:t>            </a:t>
            </a:r>
            <a:r>
              <a:rPr lang="en-US" sz="2000" dirty="0" err="1"/>
              <a:t>o’zgarsa</a:t>
            </a:r>
            <a:r>
              <a:rPr lang="en-US" sz="2000" dirty="0"/>
              <a:t>,  </a:t>
            </a:r>
            <a:r>
              <a:rPr lang="en-US" sz="2000" dirty="0" err="1"/>
              <a:t>yani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en-US" sz="2000" dirty="0"/>
              <a:t>5≤r≤10,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-</a:t>
            </a:r>
            <a:r>
              <a:rPr lang="ru-RU" sz="2000" dirty="0"/>
              <a:t>П</a:t>
            </a:r>
            <a:r>
              <a:rPr lang="en-US" sz="2000" dirty="0"/>
              <a:t>≤</a:t>
            </a:r>
            <a:r>
              <a:rPr lang="el-GR" sz="2000" dirty="0"/>
              <a:t>θ</a:t>
            </a:r>
            <a:r>
              <a:rPr lang="en-US" sz="2000" dirty="0"/>
              <a:t>≤</a:t>
            </a:r>
            <a:r>
              <a:rPr lang="ru-RU" sz="2000" dirty="0"/>
              <a:t>П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0≤h≤25 </a:t>
            </a:r>
            <a:r>
              <a:rPr lang="en-US" sz="2000" dirty="0" err="1"/>
              <a:t>bunda</a:t>
            </a:r>
            <a:r>
              <a:rPr lang="en-US" sz="2000" dirty="0"/>
              <a:t>   </a:t>
            </a:r>
            <a:r>
              <a:rPr lang="en-US" sz="2000" dirty="0" err="1"/>
              <a:t>Boshliq</a:t>
            </a:r>
            <a:r>
              <a:rPr lang="en-US" sz="2000" dirty="0"/>
              <a:t> </a:t>
            </a:r>
            <a:r>
              <a:rPr lang="en-US" sz="2000" dirty="0" err="1"/>
              <a:t>tsilindr</a:t>
            </a:r>
            <a:r>
              <a:rPr lang="en-US" sz="2000" dirty="0"/>
              <a:t>               </a:t>
            </a:r>
            <a:r>
              <a:rPr lang="en-US" sz="2000" dirty="0" err="1"/>
              <a:t>bo’ladi</a:t>
            </a:r>
            <a:endParaRPr lang="en-US" sz="2000" dirty="0"/>
          </a:p>
          <a:p>
            <a:pPr>
              <a:lnSpc>
                <a:spcPct val="150000"/>
              </a:lnSpc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7308654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7714034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329732" y="6227697"/>
            <a:ext cx="6692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79D3521-4755-11FE-86B5-C60742C51D01}"/>
              </a:ext>
            </a:extLst>
          </p:cNvPr>
          <p:cNvSpPr txBox="1"/>
          <p:nvPr/>
        </p:nvSpPr>
        <p:spPr>
          <a:xfrm>
            <a:off x="883770" y="797510"/>
            <a:ext cx="7939217" cy="5339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sv-SE" sz="2800" b="1" dirty="0">
                <a:latin typeface="Arial" panose="020B0604020202020204" pitchFamily="34" charset="0"/>
                <a:cs typeface="Arial" panose="020B0604020202020204" pitchFamily="34" charset="0"/>
              </a:rPr>
              <a:t>Umumiy talablar</a:t>
            </a:r>
          </a:p>
          <a:p>
            <a:r>
              <a:rPr lang="sv-SE" sz="2800" dirty="0">
                <a:latin typeface="Arial" panose="020B0604020202020204" pitchFamily="34" charset="0"/>
                <a:cs typeface="Arial" panose="020B0604020202020204" pitchFamily="34" charset="0"/>
              </a:rPr>
              <a:t>Topologik va geometrik ma'lumotlarni o'z ichiga olgan qismning to’liq   tasviri</a:t>
            </a:r>
          </a:p>
          <a:p>
            <a:pPr marL="982663" indent="-263525">
              <a:buFont typeface="Arial" panose="020B0604020202020204" pitchFamily="34" charset="0"/>
              <a:buChar char="•"/>
            </a:pPr>
            <a:r>
              <a:rPr lang="sv-SE" sz="2800" dirty="0">
                <a:latin typeface="Arial" panose="020B0604020202020204" pitchFamily="34" charset="0"/>
                <a:cs typeface="Arial" panose="020B0604020202020204" pitchFamily="34" charset="0"/>
              </a:rPr>
              <a:t>Geometriya: shakli va o'lchamlari</a:t>
            </a:r>
          </a:p>
          <a:p>
            <a:pPr marL="982663" indent="-263525">
              <a:buFont typeface="Arial" panose="020B0604020202020204" pitchFamily="34" charset="0"/>
              <a:buChar char="•"/>
            </a:pPr>
            <a:r>
              <a:rPr lang="sv-SE" sz="2800" dirty="0">
                <a:latin typeface="Arial" panose="020B0604020202020204" pitchFamily="34" charset="0"/>
                <a:cs typeface="Arial" panose="020B0604020202020204" pitchFamily="34" charset="0"/>
              </a:rPr>
              <a:t>Topologiya: ob'ektlarning aloqadorligi,            ob'ektlar o'rtasidagi aloqador ma'lumotlarni aniqlaydi.</a:t>
            </a:r>
          </a:p>
          <a:p>
            <a:r>
              <a:rPr lang="sv-SE" sz="2800" dirty="0">
                <a:latin typeface="Arial" panose="020B0604020202020204" pitchFamily="34" charset="0"/>
                <a:cs typeface="Arial" panose="020B0604020202020204" pitchFamily="34" charset="0"/>
              </a:rPr>
              <a:t>CAD/SAPR dan CAE va CAM ga to'g'ridan-to'g'ri ma'lumotlarni uzatish imkoniyatiga ega</a:t>
            </a:r>
          </a:p>
          <a:p>
            <a:pPr indent="719138"/>
            <a:r>
              <a:rPr lang="sv-SE" sz="2800" dirty="0">
                <a:latin typeface="Arial" panose="020B0604020202020204" pitchFamily="34" charset="0"/>
                <a:cs typeface="Arial" panose="020B0604020202020204" pitchFamily="34" charset="0"/>
              </a:rPr>
              <a:t>• CNC uchun massa xususiyatlari, mexanik  tahlili, FEA/FEM va asboblar yo'lini yaratish kabi turli muhandislik dasturlarini qo'llab-quvvatlash.</a:t>
            </a:r>
          </a:p>
        </p:txBody>
      </p:sp>
    </p:spTree>
    <p:extLst>
      <p:ext uri="{BB962C8B-B14F-4D97-AF65-F5344CB8AC3E}">
        <p14:creationId xmlns:p14="http://schemas.microsoft.com/office/powerpoint/2010/main" val="41810421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7675123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329732" y="6227697"/>
            <a:ext cx="829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79D3521-4755-11FE-86B5-C60742C51D01}"/>
              </a:ext>
            </a:extLst>
          </p:cNvPr>
          <p:cNvSpPr txBox="1"/>
          <p:nvPr/>
        </p:nvSpPr>
        <p:spPr>
          <a:xfrm>
            <a:off x="883770" y="797510"/>
            <a:ext cx="1130823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2800" b="1" dirty="0">
                <a:latin typeface="Arial" panose="020B0604020202020204" pitchFamily="34" charset="0"/>
                <a:cs typeface="Arial" panose="020B0604020202020204" pitchFamily="34" charset="0"/>
              </a:rPr>
              <a:t>Geometrik modellashtirishning asosiy usullari</a:t>
            </a:r>
          </a:p>
          <a:p>
            <a:pPr marL="622300" indent="-261938">
              <a:buFont typeface="Arial" panose="020B0604020202020204" pitchFamily="34" charset="0"/>
              <a:buChar char="•"/>
            </a:pPr>
            <a:r>
              <a:rPr lang="sv-SE" sz="2800" dirty="0">
                <a:latin typeface="Arial" panose="020B0604020202020204" pitchFamily="34" charset="0"/>
                <a:cs typeface="Arial" panose="020B0604020202020204" pitchFamily="34" charset="0"/>
              </a:rPr>
              <a:t>2D proyeksiyasi (Chizmalar</a:t>
            </a:r>
          </a:p>
          <a:p>
            <a:pPr marL="622300" indent="-261938">
              <a:buFont typeface="Arial" panose="020B0604020202020204" pitchFamily="34" charset="0"/>
              <a:buChar char="•"/>
            </a:pPr>
            <a:r>
              <a:rPr lang="sv-SE" sz="2800" dirty="0">
                <a:latin typeface="Arial" panose="020B0604020202020204" pitchFamily="34" charset="0"/>
                <a:cs typeface="Arial" panose="020B0604020202020204" pitchFamily="34" charset="0"/>
              </a:rPr>
              <a:t>Simli ramka modellashtirish</a:t>
            </a:r>
          </a:p>
          <a:p>
            <a:pPr marL="622300" indent="-261938">
              <a:buFont typeface="Arial" panose="020B0604020202020204" pitchFamily="34" charset="0"/>
              <a:buChar char="•"/>
            </a:pPr>
            <a:r>
              <a:rPr lang="sv-SE" sz="2800" dirty="0">
                <a:latin typeface="Arial" panose="020B0604020202020204" pitchFamily="34" charset="0"/>
                <a:cs typeface="Arial" panose="020B0604020202020204" pitchFamily="34" charset="0"/>
              </a:rPr>
              <a:t>Yuzaki modellashtirish</a:t>
            </a:r>
          </a:p>
          <a:p>
            <a:pPr marL="982663" indent="-263525">
              <a:buFont typeface="Wingdings" panose="05000000000000000000" pitchFamily="2" charset="2"/>
              <a:buChar char="Ø"/>
            </a:pPr>
            <a:r>
              <a:rPr lang="sv-SE" sz="2800" dirty="0">
                <a:latin typeface="Arial" panose="020B0604020202020204" pitchFamily="34" charset="0"/>
                <a:cs typeface="Arial" panose="020B0604020202020204" pitchFamily="34" charset="0"/>
              </a:rPr>
              <a:t>    Analitik sirt</a:t>
            </a:r>
          </a:p>
          <a:p>
            <a:pPr marL="982663" indent="-263525">
              <a:buFont typeface="Wingdings" panose="05000000000000000000" pitchFamily="2" charset="2"/>
              <a:buChar char="Ø"/>
            </a:pPr>
            <a:r>
              <a:rPr lang="sv-SE" sz="2800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nn-NO" sz="2800" dirty="0">
                <a:latin typeface="Arial" panose="020B0604020202020204" pitchFamily="34" charset="0"/>
                <a:cs typeface="Arial" panose="020B0604020202020204" pitchFamily="34" charset="0"/>
              </a:rPr>
              <a:t>Fre-form, egri va o'yilgan sirt</a:t>
            </a:r>
          </a:p>
          <a:p>
            <a:pPr marL="622300" indent="-261938">
              <a:buFont typeface="Arial" panose="020B0604020202020204" pitchFamily="34" charset="0"/>
              <a:buChar char="•"/>
            </a:pPr>
            <a:r>
              <a:rPr lang="sv-SE" sz="2800" dirty="0">
                <a:latin typeface="Arial" panose="020B0604020202020204" pitchFamily="34" charset="0"/>
                <a:cs typeface="Arial" panose="020B0604020202020204" pitchFamily="34" charset="0"/>
              </a:rPr>
              <a:t>Qattiq modellashtirish</a:t>
            </a:r>
          </a:p>
          <a:p>
            <a:pPr marL="1343025" indent="-623888">
              <a:buFont typeface="Wingdings" panose="05000000000000000000" pitchFamily="2" charset="2"/>
              <a:buChar char="Ø"/>
            </a:pPr>
            <a:r>
              <a:rPr lang="sv-SE" sz="2800" dirty="0">
                <a:latin typeface="Arial" panose="020B0604020202020204" pitchFamily="34" charset="0"/>
                <a:cs typeface="Arial" panose="020B0604020202020204" pitchFamily="34" charset="0"/>
              </a:rPr>
              <a:t>Konstruktiv qattiq geometriya (CSG)</a:t>
            </a:r>
          </a:p>
          <a:p>
            <a:pPr marL="1343025" indent="-623888">
              <a:buFont typeface="Wingdings" panose="05000000000000000000" pitchFamily="2" charset="2"/>
              <a:buChar char="Ø"/>
            </a:pPr>
            <a:r>
              <a:rPr lang="sv-SE" sz="2800" dirty="0">
                <a:latin typeface="Arial" panose="020B0604020202020204" pitchFamily="34" charset="0"/>
                <a:cs typeface="Arial" panose="020B0604020202020204" pitchFamily="34" charset="0"/>
              </a:rPr>
              <a:t>Chegara tasviri (B-Rep)</a:t>
            </a:r>
          </a:p>
          <a:p>
            <a:pPr marL="1343025" indent="-623888">
              <a:buFont typeface="Wingdings" panose="05000000000000000000" pitchFamily="2" charset="2"/>
              <a:buChar char="Ø"/>
            </a:pPr>
            <a:r>
              <a:rPr lang="sv-SE" sz="2800" dirty="0">
                <a:latin typeface="Arial" panose="020B0604020202020204" pitchFamily="34" charset="0"/>
                <a:cs typeface="Arial" panose="020B0604020202020204" pitchFamily="34" charset="0"/>
              </a:rPr>
              <a:t>...</a:t>
            </a:r>
          </a:p>
          <a:p>
            <a:pPr marL="1343025" indent="-623888">
              <a:buFont typeface="Wingdings" panose="05000000000000000000" pitchFamily="2" charset="2"/>
              <a:buChar char="Ø"/>
            </a:pPr>
            <a:r>
              <a:rPr lang="sv-SE" sz="2800" dirty="0">
                <a:latin typeface="Arial" panose="020B0604020202020204" pitchFamily="34" charset="0"/>
                <a:cs typeface="Arial" panose="020B0604020202020204" pitchFamily="34" charset="0"/>
              </a:rPr>
              <a:t>Xususiyatlarga asoslangan modellashtirish</a:t>
            </a:r>
          </a:p>
          <a:p>
            <a:pPr marL="1343025" indent="-623888">
              <a:buFont typeface="Wingdings" panose="05000000000000000000" pitchFamily="2" charset="2"/>
              <a:buChar char="Ø"/>
            </a:pPr>
            <a:r>
              <a:rPr lang="sv-SE" sz="2800" dirty="0">
                <a:latin typeface="Arial" panose="020B0604020202020204" pitchFamily="34" charset="0"/>
                <a:cs typeface="Arial" panose="020B0604020202020204" pitchFamily="34" charset="0"/>
              </a:rPr>
              <a:t>Parametrik modellashtirish</a:t>
            </a:r>
          </a:p>
        </p:txBody>
      </p:sp>
    </p:spTree>
    <p:extLst>
      <p:ext uri="{BB962C8B-B14F-4D97-AF65-F5344CB8AC3E}">
        <p14:creationId xmlns:p14="http://schemas.microsoft.com/office/powerpoint/2010/main" val="30419286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8470442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969517" y="6332994"/>
            <a:ext cx="6692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79D3521-4755-11FE-86B5-C60742C51D01}"/>
              </a:ext>
            </a:extLst>
          </p:cNvPr>
          <p:cNvSpPr txBox="1"/>
          <p:nvPr/>
        </p:nvSpPr>
        <p:spPr>
          <a:xfrm>
            <a:off x="937631" y="821779"/>
            <a:ext cx="795948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2D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proyeksiyalar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chizmalar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Qattiq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modellar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30238" indent="-273050" defTabSz="804863">
              <a:buFont typeface="Wingdings" panose="05000000000000000000" pitchFamily="2" charset="2"/>
              <a:buChar char="Ø"/>
              <a:tabLst>
                <a:tab pos="630238" algn="l"/>
              </a:tabLst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Konstruktiv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qattiq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geometriya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chegara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chiziqlari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ob'ektni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qattiq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deb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tasvirlang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Simli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ramka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modellari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30238" indent="-273050"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Chegara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chiziqlari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ob'ektni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tasvirlang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Yuzaki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modellar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30238" indent="-273050"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Chegara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yuzasi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ob'ektni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tasvirlash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30238" indent="-273050">
              <a:buFont typeface="Wingdings" panose="05000000000000000000" pitchFamily="2" charset="2"/>
              <a:buChar char="Ø"/>
            </a:pPr>
            <a:r>
              <a:rPr lang="fi-FI" sz="2400" dirty="0">
                <a:latin typeface="Arial" panose="020B0604020202020204" pitchFamily="34" charset="0"/>
                <a:cs typeface="Arial" panose="020B0604020202020204" pitchFamily="34" charset="0"/>
              </a:rPr>
              <a:t>  Erkin shaklli, kavisli va o'yilgan sirt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83" t="50800" r="5096" b="11067"/>
          <a:stretch/>
        </p:blipFill>
        <p:spPr>
          <a:xfrm>
            <a:off x="868562" y="4085310"/>
            <a:ext cx="2606040" cy="1783080"/>
          </a:xfrm>
          <a:prstGeom prst="rect">
            <a:avLst/>
          </a:prstGeom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7081" y="4165627"/>
            <a:ext cx="3095625" cy="136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30-08-2017 14-37-5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956"/>
          <a:stretch/>
        </p:blipFill>
        <p:spPr bwMode="auto">
          <a:xfrm>
            <a:off x="8021668" y="4085310"/>
            <a:ext cx="1866992" cy="146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171582" y="6245352"/>
            <a:ext cx="71004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</a:t>
            </a:r>
            <a:r>
              <a:rPr lang="ru-RU" dirty="0" smtClean="0"/>
              <a:t> Виды геометрического </a:t>
            </a:r>
            <a:r>
              <a:rPr lang="ru-RU" dirty="0" err="1" smtClean="0"/>
              <a:t>модолированияю</a:t>
            </a:r>
            <a:endParaRPr lang="ru-RU" dirty="0" smtClean="0"/>
          </a:p>
          <a:p>
            <a:r>
              <a:rPr lang="en-US" dirty="0" smtClean="0">
                <a:hlinkClick r:id="rId6"/>
              </a:rPr>
              <a:t>https://ppt-online.org/161547</a:t>
            </a:r>
            <a:endParaRPr lang="en-US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75688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Овал 30"/>
          <p:cNvSpPr/>
          <p:nvPr/>
        </p:nvSpPr>
        <p:spPr>
          <a:xfrm>
            <a:off x="2662517" y="1680670"/>
            <a:ext cx="2214283" cy="149739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317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0" y="0"/>
            <a:ext cx="7530353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GMning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CADdagi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roli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329732" y="6227697"/>
            <a:ext cx="8563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="" xmlns:a16="http://schemas.microsoft.com/office/drawing/2014/main" id="{A3CFD49E-E3D2-51D2-0EFB-8B09AA82FE8A}"/>
              </a:ext>
            </a:extLst>
          </p:cNvPr>
          <p:cNvCxnSpPr>
            <a:cxnSpLocks/>
            <a:stCxn id="31" idx="6"/>
          </p:cNvCxnSpPr>
          <p:nvPr/>
        </p:nvCxnSpPr>
        <p:spPr>
          <a:xfrm flipV="1">
            <a:off x="4876800" y="1497470"/>
            <a:ext cx="1653742" cy="931895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="" xmlns:a16="http://schemas.microsoft.com/office/drawing/2014/main" id="{3A2F8E45-BB61-EBA0-C96D-D0E148A47A36}"/>
              </a:ext>
            </a:extLst>
          </p:cNvPr>
          <p:cNvCxnSpPr>
            <a:cxnSpLocks/>
            <a:stCxn id="31" idx="6"/>
            <a:endCxn id="33" idx="1"/>
          </p:cNvCxnSpPr>
          <p:nvPr/>
        </p:nvCxnSpPr>
        <p:spPr>
          <a:xfrm>
            <a:off x="4876800" y="2429365"/>
            <a:ext cx="1754680" cy="299914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="" xmlns:a16="http://schemas.microsoft.com/office/drawing/2014/main" id="{2965E9F6-A27C-EB2C-3A49-700871D17E65}"/>
              </a:ext>
            </a:extLst>
          </p:cNvPr>
          <p:cNvCxnSpPr>
            <a:cxnSpLocks/>
            <a:stCxn id="31" idx="6"/>
            <a:endCxn id="19" idx="0"/>
          </p:cNvCxnSpPr>
          <p:nvPr/>
        </p:nvCxnSpPr>
        <p:spPr>
          <a:xfrm>
            <a:off x="4876800" y="2429365"/>
            <a:ext cx="2692722" cy="1241578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="" xmlns:a16="http://schemas.microsoft.com/office/drawing/2014/main" id="{2D6AF0B2-AC29-939B-C7D2-FFFB4BE74E70}"/>
              </a:ext>
            </a:extLst>
          </p:cNvPr>
          <p:cNvCxnSpPr>
            <a:cxnSpLocks/>
          </p:cNvCxnSpPr>
          <p:nvPr/>
        </p:nvCxnSpPr>
        <p:spPr>
          <a:xfrm flipV="1">
            <a:off x="3697504" y="3196751"/>
            <a:ext cx="47720" cy="1120523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Arrow: Right 28">
            <a:extLst>
              <a:ext uri="{FF2B5EF4-FFF2-40B4-BE49-F238E27FC236}">
                <a16:creationId xmlns="" xmlns:a16="http://schemas.microsoft.com/office/drawing/2014/main" id="{CA5F1BDC-BB01-EB86-3907-B3339BB6A6BB}"/>
              </a:ext>
            </a:extLst>
          </p:cNvPr>
          <p:cNvSpPr/>
          <p:nvPr/>
        </p:nvSpPr>
        <p:spPr>
          <a:xfrm>
            <a:off x="2246284" y="2337376"/>
            <a:ext cx="404292" cy="27275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984777" y="2012088"/>
            <a:ext cx="1201270" cy="923330"/>
          </a:xfrm>
          <a:prstGeom prst="rect">
            <a:avLst/>
          </a:prstGeom>
          <a:solidFill>
            <a:srgbClr val="92D050"/>
          </a:solidFill>
          <a:ln w="28575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/>
              <a:t>Foydalanuvchi</a:t>
            </a:r>
            <a:r>
              <a:rPr lang="en-US" dirty="0"/>
              <a:t>                  </a:t>
            </a:r>
            <a:r>
              <a:rPr lang="en-US" dirty="0" err="1"/>
              <a:t>interfeysi</a:t>
            </a:r>
            <a:endParaRPr lang="ru-RU" dirty="0"/>
          </a:p>
        </p:txBody>
      </p:sp>
      <p:sp>
        <p:nvSpPr>
          <p:cNvPr id="30" name="TextBox 29"/>
          <p:cNvSpPr txBox="1"/>
          <p:nvPr/>
        </p:nvSpPr>
        <p:spPr>
          <a:xfrm>
            <a:off x="3015574" y="2067724"/>
            <a:ext cx="15242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/>
              <a:t>Matematik</a:t>
            </a:r>
            <a:r>
              <a:rPr lang="en-US" sz="2000" dirty="0"/>
              <a:t>                      </a:t>
            </a:r>
            <a:r>
              <a:rPr lang="en-US" sz="2000" dirty="0" err="1"/>
              <a:t>vakillik</a:t>
            </a:r>
            <a:endParaRPr lang="ru-RU" sz="2000" dirty="0"/>
          </a:p>
        </p:txBody>
      </p:sp>
      <p:sp>
        <p:nvSpPr>
          <p:cNvPr id="32" name="TextBox 31"/>
          <p:cNvSpPr txBox="1"/>
          <p:nvPr/>
        </p:nvSpPr>
        <p:spPr>
          <a:xfrm>
            <a:off x="6572678" y="1198987"/>
            <a:ext cx="1957485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2225">
            <a:solidFill>
              <a:schemeClr val="dk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/>
              <a:t>Kompyuter</a:t>
            </a:r>
            <a:r>
              <a:rPr lang="en-US" dirty="0"/>
              <a:t>                    </a:t>
            </a:r>
            <a:r>
              <a:rPr lang="en-US" dirty="0" err="1"/>
              <a:t>displeyi</a:t>
            </a:r>
            <a:endParaRPr lang="ru-RU" dirty="0"/>
          </a:p>
        </p:txBody>
      </p:sp>
      <p:sp>
        <p:nvSpPr>
          <p:cNvPr id="33" name="TextBox 32"/>
          <p:cNvSpPr txBox="1"/>
          <p:nvPr/>
        </p:nvSpPr>
        <p:spPr>
          <a:xfrm>
            <a:off x="6631480" y="2406113"/>
            <a:ext cx="1957485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2225">
            <a:solidFill>
              <a:schemeClr val="dk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/>
              <a:t>Chizma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             </a:t>
            </a:r>
            <a:r>
              <a:rPr lang="en-US" dirty="0" err="1"/>
              <a:t>chiqish</a:t>
            </a:r>
            <a:endParaRPr lang="ru-RU" dirty="0"/>
          </a:p>
        </p:txBody>
      </p:sp>
      <p:sp>
        <p:nvSpPr>
          <p:cNvPr id="34" name="TextBox 33"/>
          <p:cNvSpPr txBox="1"/>
          <p:nvPr/>
        </p:nvSpPr>
        <p:spPr>
          <a:xfrm>
            <a:off x="6701690" y="3227629"/>
            <a:ext cx="1887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6590779" y="3670943"/>
            <a:ext cx="1957485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2225">
            <a:solidFill>
              <a:schemeClr val="dk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/>
              <a:t>Tahlil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           </a:t>
            </a:r>
            <a:r>
              <a:rPr lang="en-US" dirty="0" err="1"/>
              <a:t>chiqarish</a:t>
            </a:r>
            <a:endParaRPr lang="ru-RU" dirty="0"/>
          </a:p>
        </p:txBody>
      </p:sp>
      <p:sp>
        <p:nvSpPr>
          <p:cNvPr id="35" name="TextBox 34"/>
          <p:cNvSpPr txBox="1"/>
          <p:nvPr/>
        </p:nvSpPr>
        <p:spPr>
          <a:xfrm>
            <a:off x="2718762" y="4317274"/>
            <a:ext cx="1957485" cy="9233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22225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/>
              <a:t>Geometrik</a:t>
            </a:r>
            <a:r>
              <a:rPr lang="en-US" dirty="0"/>
              <a:t>                    </a:t>
            </a:r>
            <a:r>
              <a:rPr lang="en-US" dirty="0" err="1"/>
              <a:t>modellashtirish</a:t>
            </a:r>
            <a:r>
              <a:rPr lang="en-US" dirty="0"/>
              <a:t>  </a:t>
            </a:r>
            <a:r>
              <a:rPr lang="en-US" dirty="0" err="1"/>
              <a:t>uslubiyati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1329732" y="5645570"/>
            <a:ext cx="8155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en-US" dirty="0" err="1" smtClean="0"/>
              <a:t>muallif</a:t>
            </a:r>
            <a:r>
              <a:rPr lang="en-US" dirty="0" smtClean="0"/>
              <a:t> </a:t>
            </a:r>
            <a:r>
              <a:rPr lang="en-US" dirty="0" err="1" smtClean="0"/>
              <a:t>tomonidan</a:t>
            </a:r>
            <a:r>
              <a:rPr lang="en-US" dirty="0" smtClean="0"/>
              <a:t> </a:t>
            </a:r>
            <a:r>
              <a:rPr lang="en-US" dirty="0" err="1" smtClean="0"/>
              <a:t>adabiy</a:t>
            </a:r>
            <a:r>
              <a:rPr lang="en-US" dirty="0" smtClean="0"/>
              <a:t> </a:t>
            </a:r>
            <a:r>
              <a:rPr lang="en-US" dirty="0" err="1" smtClean="0"/>
              <a:t>manbalardan</a:t>
            </a:r>
            <a:r>
              <a:rPr lang="en-US" dirty="0" smtClean="0"/>
              <a:t> </a:t>
            </a:r>
            <a:r>
              <a:rPr lang="en-US" dirty="0" err="1" smtClean="0"/>
              <a:t>moslangan</a:t>
            </a:r>
            <a:r>
              <a:rPr lang="en-US" dirty="0" smtClean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33614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1" y="19777"/>
            <a:ext cx="8470442" cy="76944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553964" y="6150114"/>
            <a:ext cx="9265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13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79D3521-4755-11FE-86B5-C60742C51D01}"/>
              </a:ext>
            </a:extLst>
          </p:cNvPr>
          <p:cNvSpPr txBox="1"/>
          <p:nvPr/>
        </p:nvSpPr>
        <p:spPr>
          <a:xfrm>
            <a:off x="992494" y="789218"/>
            <a:ext cx="757694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ramziy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modellarni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jismoniy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dunyo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azaldan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matematiklar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olimlar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muhandislar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boshqalarning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maqsadi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bo'lib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kelgan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kompyuterda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qulay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geometriyaning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matematik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tasviri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aniqlash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jismlarni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kompyuter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loyihalash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manipulyatsiya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muhandislikda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maqsad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emas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faqat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vositadir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512609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1" y="0"/>
            <a:ext cx="8275321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GM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bo'yicha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sharhlar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329732" y="6227697"/>
            <a:ext cx="8103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79D3521-4755-11FE-86B5-C60742C51D01}"/>
              </a:ext>
            </a:extLst>
          </p:cNvPr>
          <p:cNvSpPr txBox="1"/>
          <p:nvPr/>
        </p:nvSpPr>
        <p:spPr>
          <a:xfrm>
            <a:off x="1008934" y="812704"/>
            <a:ext cx="736697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texnikada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maqsad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emas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faqat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vositadir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Muhandislik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mahsulot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geometriyasini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talab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batafsillik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darajasi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geometriyadan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foydalanuvchi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jarayoniga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bog'liq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Muhandislik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komponenti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tizimning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barcha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xulq-atvor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jihatlarini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o'rganish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etarli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bo'lgan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model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emas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Atributlar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tahlilni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osonlashtiradi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ilovalar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o'sadi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432830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7671816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942450" y="6309993"/>
            <a:ext cx="7825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15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79D3521-4755-11FE-86B5-C60742C51D01}"/>
              </a:ext>
            </a:extLst>
          </p:cNvPr>
          <p:cNvSpPr txBox="1"/>
          <p:nvPr/>
        </p:nvSpPr>
        <p:spPr>
          <a:xfrm>
            <a:off x="865482" y="916382"/>
            <a:ext cx="733668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Geometrik modellashtirishning yangi muammolari:</a:t>
            </a:r>
          </a:p>
          <a:p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•   G'ovakli muhitni modellashtirish</a:t>
            </a:r>
          </a:p>
          <a:p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•   Biotibbiy qo'llanmalar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Bir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hil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bo'lmagan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materialni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Turli xil zichlik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Tarkibni o'zgartirish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Ko'p fazalar (qattiq, suyuq)</a:t>
            </a:r>
          </a:p>
        </p:txBody>
      </p:sp>
      <p:pic>
        <p:nvPicPr>
          <p:cNvPr id="9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79"/>
          <a:stretch/>
        </p:blipFill>
        <p:spPr bwMode="auto">
          <a:xfrm>
            <a:off x="1333716" y="3546406"/>
            <a:ext cx="2677478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1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6" t="4872" r="5870" b="3822"/>
          <a:stretch/>
        </p:blipFill>
        <p:spPr bwMode="auto">
          <a:xfrm>
            <a:off x="4442385" y="3594038"/>
            <a:ext cx="4190974" cy="2095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95134" y="6053328"/>
            <a:ext cx="73444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ru-RU" dirty="0" smtClean="0"/>
              <a:t> </a:t>
            </a:r>
            <a:r>
              <a:rPr lang="ru-RU" dirty="0" err="1" smtClean="0"/>
              <a:t>Декомпозиционные</a:t>
            </a:r>
            <a:r>
              <a:rPr lang="ru-RU" dirty="0" smtClean="0"/>
              <a:t> модели</a:t>
            </a:r>
            <a:r>
              <a:rPr lang="en-US" dirty="0" smtClean="0"/>
              <a:t>.</a:t>
            </a:r>
          </a:p>
          <a:p>
            <a:r>
              <a:rPr lang="en-US" dirty="0">
                <a:hlinkClick r:id="rId5"/>
              </a:rPr>
              <a:t>https://ppt-online.org/161547</a:t>
            </a:r>
            <a:endParaRPr lang="en-US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7006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8019288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329732" y="6227697"/>
            <a:ext cx="8881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79D3521-4755-11FE-86B5-C60742C51D01}"/>
              </a:ext>
            </a:extLst>
          </p:cNvPr>
          <p:cNvSpPr txBox="1"/>
          <p:nvPr/>
        </p:nvSpPr>
        <p:spPr>
          <a:xfrm>
            <a:off x="883770" y="856996"/>
            <a:ext cx="805906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Dizaynni sinab ko'rish va optimallashtirish uchun prototip kerak</a:t>
            </a:r>
          </a:p>
          <a:p>
            <a:pPr marL="1079500" indent="-274638">
              <a:buFont typeface="Arial" panose="020B0604020202020204" pitchFamily="34" charset="0"/>
              <a:buChar char="•"/>
            </a:pPr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Qimmatbaho</a:t>
            </a:r>
          </a:p>
          <a:p>
            <a:pPr marL="1079500" indent="-274638">
              <a:buFont typeface="Arial" panose="020B0604020202020204" pitchFamily="34" charset="0"/>
              <a:buChar char="•"/>
            </a:pPr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Vaqt talab qiladi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CAD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SAPR prototipni ishlab chiqish zaruratini yo'q qiladi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Dizaynni baholashda yordam berish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Ob'ekt geometriyasining "kompyuterga mos keladigan matematik    tavsifi" geometrik modellashtirish deb ataladi.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SAPR dasturi ob'ektning matematik tavsifini kompyuter ekranida     tasvir sifatida ko'rsatishga imkon beradi.</a:t>
            </a:r>
          </a:p>
        </p:txBody>
      </p:sp>
    </p:spTree>
    <p:extLst>
      <p:ext uri="{BB962C8B-B14F-4D97-AF65-F5344CB8AC3E}">
        <p14:creationId xmlns:p14="http://schemas.microsoft.com/office/powerpoint/2010/main" val="39739374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7498080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400783" y="6179059"/>
            <a:ext cx="8943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17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79D3521-4755-11FE-86B5-C60742C51D01}"/>
              </a:ext>
            </a:extLst>
          </p:cNvPr>
          <p:cNvSpPr txBox="1"/>
          <p:nvPr/>
        </p:nvSpPr>
        <p:spPr>
          <a:xfrm>
            <a:off x="883770" y="797510"/>
            <a:ext cx="7354974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2400" b="1" dirty="0">
                <a:latin typeface="Arial" panose="020B0604020202020204" pitchFamily="34" charset="0"/>
                <a:cs typeface="Arial" panose="020B0604020202020204" pitchFamily="34" charset="0"/>
              </a:rPr>
              <a:t>GEOMETRIK MODEL YARATISH QADAMLARI</a:t>
            </a:r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360363" indent="-360363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Geometrik modellashtirish jarayonida kompyuter  dasturiy ta'minot  dagi turli buyruqlarni matematik modellarga aylantiradi;</a:t>
            </a:r>
          </a:p>
          <a:p>
            <a:pPr marL="360363" indent="-360363">
              <a:buFont typeface="Arial" panose="020B0604020202020204" pitchFamily="34" charset="0"/>
              <a:buChar char="•"/>
            </a:pPr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Ularni fayllar sifatida saqlaydi va</a:t>
            </a:r>
          </a:p>
          <a:p>
            <a:pPr marL="360363" indent="-360363">
              <a:buFont typeface="Arial" panose="020B0604020202020204" pitchFamily="34" charset="0"/>
              <a:buChar char="•"/>
            </a:pPr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Nihoyat ularni rasm sifatida ko'rsatadi</a:t>
            </a:r>
          </a:p>
          <a:p>
            <a:endParaRPr lang="sv-SE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363" indent="-360363">
              <a:buFont typeface="Arial" panose="020B0604020202020204" pitchFamily="34" charset="0"/>
              <a:buChar char="•"/>
            </a:pPr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Dizayner tomonidan yaratilgan geometrik modellar istalgan vaqtda ko'rib chiqish, tahrirlash yoki                tahlil qilish uchun ochilishi mumkin.</a:t>
            </a:r>
          </a:p>
        </p:txBody>
      </p:sp>
    </p:spTree>
    <p:extLst>
      <p:ext uri="{BB962C8B-B14F-4D97-AF65-F5344CB8AC3E}">
        <p14:creationId xmlns:p14="http://schemas.microsoft.com/office/powerpoint/2010/main" val="32355050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8470442" cy="76944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Simli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karkas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003877" y="6095250"/>
            <a:ext cx="8627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18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79D3521-4755-11FE-86B5-C60742C51D01}"/>
              </a:ext>
            </a:extLst>
          </p:cNvPr>
          <p:cNvSpPr txBox="1"/>
          <p:nvPr/>
        </p:nvSpPr>
        <p:spPr>
          <a:xfrm>
            <a:off x="924868" y="871806"/>
            <a:ext cx="817341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Simli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karkas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(Auto-cad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chizmalarida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Simli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karkas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so'zi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faqat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modelni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ob'ekt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qirralarini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kuzatib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borish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egilgan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simni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tasavvur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qilishi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mumkinligi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bog'liq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1960-yillarda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chiqilgan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tayoq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figurasi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“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qirrali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tasvir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” deb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ataladi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Model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nuqtalar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chiziqlar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yoylar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doiralar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konuslar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egri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chiziqlardan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67" r="19814" b="7180"/>
          <a:stretch/>
        </p:blipFill>
        <p:spPr>
          <a:xfrm>
            <a:off x="1435232" y="3794490"/>
            <a:ext cx="2187335" cy="186021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21" t="4206" r="26139" b="6377"/>
          <a:stretch/>
        </p:blipFill>
        <p:spPr>
          <a:xfrm>
            <a:off x="3870108" y="3917946"/>
            <a:ext cx="1636708" cy="179049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9989" y="3917946"/>
            <a:ext cx="2964214" cy="17844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866587" y="6095250"/>
            <a:ext cx="86215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ru-RU" b="1" dirty="0"/>
              <a:t>Изготовление Запорной </a:t>
            </a:r>
            <a:r>
              <a:rPr lang="ru-RU" b="1" dirty="0" smtClean="0"/>
              <a:t>Арматуры</a:t>
            </a:r>
            <a:r>
              <a:rPr lang="en-US" b="1" dirty="0"/>
              <a:t>.</a:t>
            </a:r>
            <a:endParaRPr lang="ru-RU" b="1" dirty="0"/>
          </a:p>
          <a:p>
            <a:r>
              <a:rPr lang="en-US" dirty="0"/>
              <a:t>https://stroidomik.ru/building/izgotovlenie-zapornoy-armatury-po-chertezham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04956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7534656" cy="7078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Simli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264596" y="6003961"/>
            <a:ext cx="8608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19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79D3521-4755-11FE-86B5-C60742C51D01}"/>
              </a:ext>
            </a:extLst>
          </p:cNvPr>
          <p:cNvSpPr txBox="1"/>
          <p:nvPr/>
        </p:nvSpPr>
        <p:spPr>
          <a:xfrm>
            <a:off x="883770" y="797510"/>
            <a:ext cx="740069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Afzalliklari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Qurish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oson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Qattiq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yuzasi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kabi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kompyuter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vaqtini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xotirasini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talab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qilmaydi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Loyihalashning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tabiiy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davomi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u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foydalanuvchilarning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keng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qamrovli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tayyorgarligini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talab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qilmaydi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Sirtni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asosdan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chunki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ko'pgina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sirt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algo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ritmlari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simli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ramka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ob'ektlarini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bunday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nuqtalar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chiziqlar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egri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chiziqlar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) talab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575292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7799832" cy="7078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Simli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274868" y="6117969"/>
            <a:ext cx="8373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79D3521-4755-11FE-86B5-C60742C51D01}"/>
              </a:ext>
            </a:extLst>
          </p:cNvPr>
          <p:cNvSpPr txBox="1"/>
          <p:nvPr/>
        </p:nvSpPr>
        <p:spPr>
          <a:xfrm>
            <a:off x="883770" y="797510"/>
            <a:ext cx="746470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Kamchiliklari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Kirish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vaqti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sezilarli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ob'ektning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murakkabligi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tez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ortadi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Ham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topologik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, ham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ma'lumotlarni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foydalanuvchi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kiritilish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qattiq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faqat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ma'lumotlarni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kiritiladi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Hajm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massa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xossalari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bosimining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ko'tarilishi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asboblar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yo'lini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,  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kesish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shovqinni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hisoblash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yo’q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447347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8470442" cy="7078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Yuzaki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673319" y="6328281"/>
            <a:ext cx="7733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21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442" y="1255014"/>
            <a:ext cx="3737281" cy="240253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7229" y="1299161"/>
            <a:ext cx="2523213" cy="240253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627" y="3892061"/>
            <a:ext cx="2113965" cy="147741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060704" y="2295144"/>
            <a:ext cx="539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59984" y="2295144"/>
            <a:ext cx="539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347752" y="2303963"/>
            <a:ext cx="539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b.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47752" y="2311534"/>
            <a:ext cx="539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b.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47752" y="2305975"/>
            <a:ext cx="539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b.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189133" y="4688814"/>
            <a:ext cx="539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c.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329732" y="5747559"/>
            <a:ext cx="93707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ru-RU" b="1" dirty="0"/>
              <a:t>Геометрическое </a:t>
            </a:r>
            <a:r>
              <a:rPr lang="ru-RU" b="1" dirty="0" smtClean="0"/>
              <a:t>моделирование</a:t>
            </a:r>
            <a:r>
              <a:rPr lang="en-US" b="1" dirty="0" smtClean="0"/>
              <a:t>.</a:t>
            </a:r>
            <a:r>
              <a:rPr lang="en-US" dirty="0" smtClean="0"/>
              <a:t>https</a:t>
            </a:r>
            <a:r>
              <a:rPr lang="en-US" dirty="0"/>
              <a:t>://</a:t>
            </a:r>
            <a:r>
              <a:rPr lang="en-US" dirty="0" smtClean="0"/>
              <a:t>cyberpedia.su/6xd153.html</a:t>
            </a:r>
          </a:p>
          <a:p>
            <a:r>
              <a:rPr lang="en-US" dirty="0" smtClean="0"/>
              <a:t>2.</a:t>
            </a:r>
            <a:r>
              <a:rPr lang="ru-RU" dirty="0"/>
              <a:t> УРОК КОМПАС-3D: Поверхностное моделирование грузового крюка в </a:t>
            </a:r>
            <a:r>
              <a:rPr lang="ru-RU" dirty="0" smtClean="0"/>
              <a:t>КОМПАС-3D</a:t>
            </a:r>
            <a:r>
              <a:rPr lang="en-US" dirty="0" smtClean="0"/>
              <a:t>. </a:t>
            </a:r>
            <a:r>
              <a:rPr lang="en-US" u="sng" dirty="0">
                <a:hlinkClick r:id="rId6" tooltip="http://sapr-journal.ru/uroki-kompas-3d/poverxnostnoe-modelirovanie-gruzovogo-kryuka-v-kompas-3d/"/>
              </a:rPr>
              <a:t>http://sapr-journal.ru/uroki-kompas-3d/</a:t>
            </a:r>
            <a:r>
              <a:rPr lang="en-US" u="sng" dirty="0" err="1">
                <a:hlinkClick r:id="rId6" tooltip="http://sapr-journal.ru/uroki-kompas-3d/poverxnostnoe-modelirovanie-gruzovogo-kryuka-v-kompas-3d/"/>
              </a:rPr>
              <a:t>poverxnostnoe</a:t>
            </a:r>
            <a:r>
              <a:rPr lang="en-US" u="sng" dirty="0">
                <a:hlinkClick r:id="rId6" tooltip="http://sapr-journal.ru/uroki-kompas-3d/poverxnostnoe-modelirovanie-gruzovogo-kryuka-v-kompas-3d/"/>
              </a:rPr>
              <a:t>-..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26958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8470442" cy="7078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Yuzaki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245140" y="6227697"/>
            <a:ext cx="753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22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79D3521-4755-11FE-86B5-C60742C51D01}"/>
              </a:ext>
            </a:extLst>
          </p:cNvPr>
          <p:cNvSpPr txBox="1"/>
          <p:nvPr/>
        </p:nvSpPr>
        <p:spPr>
          <a:xfrm>
            <a:off x="892914" y="836302"/>
            <a:ext cx="9928256" cy="5062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Afzalliklari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Kamroq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noaniq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Ko'rsatilgan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geometriyaga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realizm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qo'shish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yashirin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chiziq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sirt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algoritmlarini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taqdim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eting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Yordam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hajmi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massa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sirtini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hisoblash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chekli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elementlarni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bosimining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ko'tarilishi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yo'lini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 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kesishish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shovqinlarni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aniqlash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spcAft>
                <a:spcPts val="600"/>
              </a:spcAft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Kamchiliklari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Foydalanuvchilarning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ko'proq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tayyorgarligi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matematik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bilimlarini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talab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Ko'proq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SPU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vaqti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xotira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talab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qilinadi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Qurilish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noqulay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746272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7799832" cy="7078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Yuzaki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993498" y="5975741"/>
            <a:ext cx="1115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23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79D3521-4755-11FE-86B5-C60742C51D01}"/>
              </a:ext>
            </a:extLst>
          </p:cNvPr>
          <p:cNvSpPr txBox="1"/>
          <p:nvPr/>
        </p:nvSpPr>
        <p:spPr>
          <a:xfrm>
            <a:off x="883770" y="797510"/>
            <a:ext cx="691606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sv-SE" sz="2800" dirty="0">
                <a:latin typeface="Arial" panose="020B0604020202020204" pitchFamily="34" charset="0"/>
                <a:cs typeface="Arial" panose="020B0604020202020204" pitchFamily="34" charset="0"/>
              </a:rPr>
              <a:t>Yuzaki model - bu yuzlarning to'plami.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v-SE" sz="2800" dirty="0">
                <a:latin typeface="Arial" panose="020B0604020202020204" pitchFamily="34" charset="0"/>
                <a:cs typeface="Arial" panose="020B0604020202020204" pitchFamily="34" charset="0"/>
              </a:rPr>
              <a:t>Yuzaki model sirt ob'ektlarini yaratish   asosn bo'lgan sinchli modeldan iborat.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v-SE" sz="2800" dirty="0">
                <a:latin typeface="Arial" panose="020B0604020202020204" pitchFamily="34" charset="0"/>
                <a:cs typeface="Arial" panose="020B0604020202020204" pitchFamily="34" charset="0"/>
              </a:rPr>
              <a:t>Ilgari ajratilgan shakl modeli endi qattiq modellarga kiritilgan.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v-SE" sz="2800" dirty="0">
                <a:latin typeface="Arial" panose="020B0604020202020204" pitchFamily="34" charset="0"/>
                <a:cs typeface="Arial" panose="020B0604020202020204" pitchFamily="34" charset="0"/>
              </a:rPr>
              <a:t>Bu eng ko'p ishlatiladigan model turi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3" t="1" r="18267" b="3395"/>
          <a:stretch/>
        </p:blipFill>
        <p:spPr>
          <a:xfrm>
            <a:off x="1281963" y="3558328"/>
            <a:ext cx="1965960" cy="182102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02" t="217" r="529" b="28397"/>
          <a:stretch/>
        </p:blipFill>
        <p:spPr>
          <a:xfrm>
            <a:off x="3657600" y="3475166"/>
            <a:ext cx="4782312" cy="198735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999015" y="5608367"/>
            <a:ext cx="97693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ru-RU" b="1" dirty="0"/>
              <a:t>Поверхностное моделирование. Создание 3D модели крюка подъёмного устройства в T-FLEX </a:t>
            </a:r>
            <a:r>
              <a:rPr lang="ru-RU" b="1" dirty="0" smtClean="0"/>
              <a:t>CAD</a:t>
            </a:r>
            <a:r>
              <a:rPr lang="en-US" b="1" dirty="0" smtClean="0"/>
              <a:t>   </a:t>
            </a:r>
            <a:r>
              <a:rPr lang="en-US" dirty="0" smtClean="0"/>
              <a:t>https</a:t>
            </a:r>
            <a:r>
              <a:rPr lang="en-US" dirty="0"/>
              <a:t>://3dtoday.ru/blogs/aleksey-tc/surface-modeling-create-a-3d-model-of-the-hook-of-the-lifting-device-i?commentId=306436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99090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7571232" cy="7078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Qattiq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883770" y="6270988"/>
            <a:ext cx="764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24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79D3521-4755-11FE-86B5-C60742C51D01}"/>
              </a:ext>
            </a:extLst>
          </p:cNvPr>
          <p:cNvSpPr txBox="1"/>
          <p:nvPr/>
        </p:nvSpPr>
        <p:spPr>
          <a:xfrm>
            <a:off x="883770" y="797510"/>
            <a:ext cx="73732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Qattiq modellashtirish texnikasi “yarim fazo”                         kontseptsiyasiga asoslanadi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Ob'ektlarning belgilangan chegarasidagi hajm maydoni bilan belgilanadi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v-SE" sz="2400" dirty="0">
                <a:latin typeface="Arial" panose="020B0604020202020204" pitchFamily="34" charset="0"/>
                <a:cs typeface="Arial" panose="020B0604020202020204" pitchFamily="34" charset="0"/>
              </a:rPr>
              <a:t>Qattiq ob'ekt yopiq chegara bilan belgilanadi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871" y="3759917"/>
            <a:ext cx="1834171" cy="213398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96" t="28849" r="5604" b="17285"/>
          <a:stretch/>
        </p:blipFill>
        <p:spPr>
          <a:xfrm>
            <a:off x="3268874" y="2657547"/>
            <a:ext cx="2275053" cy="119057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60" t="8237" r="23470" b="10532"/>
          <a:stretch/>
        </p:blipFill>
        <p:spPr>
          <a:xfrm>
            <a:off x="3262373" y="3988516"/>
            <a:ext cx="2288056" cy="208497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18" t="16646" r="11182" b="3353"/>
          <a:stretch/>
        </p:blipFill>
        <p:spPr>
          <a:xfrm>
            <a:off x="6187688" y="3577037"/>
            <a:ext cx="2767088" cy="222355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008956" y="6119495"/>
            <a:ext cx="9573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ru-RU" b="1" dirty="0"/>
              <a:t>Построение «сложной» детали в КОМПАС 3D</a:t>
            </a:r>
          </a:p>
          <a:p>
            <a:r>
              <a:rPr lang="en-US" dirty="0">
                <a:hlinkClick r:id="rId7"/>
              </a:rPr>
              <a:t>https://</a:t>
            </a:r>
            <a:r>
              <a:rPr lang="en-US" dirty="0" smtClean="0">
                <a:hlinkClick r:id="rId7"/>
              </a:rPr>
              <a:t>3dtoday.ru/blogs/whd3/the-construction-of-the-difficult-items-in-the-compass-3d</a:t>
            </a:r>
            <a:r>
              <a:rPr lang="en-US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19242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8019288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optimallash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935412" y="6349583"/>
            <a:ext cx="7927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25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8" name="Picture 4" descr="https://additiv-tech.ru/sites/all/modules/copyprevention/transparent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additiv-tech.ru/sites/all/modules/copyprevention/transparent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587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/>
          <p:nvPr/>
        </p:nvPicPr>
        <p:blipFill rotWithShape="1">
          <a:blip r:embed="rId4"/>
          <a:srcRect l="41586" t="29261" r="49007" b="50588"/>
          <a:stretch/>
        </p:blipFill>
        <p:spPr bwMode="auto">
          <a:xfrm>
            <a:off x="3247923" y="950872"/>
            <a:ext cx="2176034" cy="255716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/>
          <p:cNvPicPr/>
          <p:nvPr/>
        </p:nvPicPr>
        <p:blipFill rotWithShape="1">
          <a:blip r:embed="rId4"/>
          <a:srcRect l="51745" t="27285" r="38989" b="56317"/>
          <a:stretch/>
        </p:blipFill>
        <p:spPr bwMode="auto">
          <a:xfrm>
            <a:off x="5700409" y="924540"/>
            <a:ext cx="2318879" cy="255716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9257824"/>
              </p:ext>
            </p:extLst>
          </p:nvPr>
        </p:nvGraphicFramePr>
        <p:xfrm>
          <a:off x="2082257" y="3582436"/>
          <a:ext cx="6921144" cy="16788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704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30704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30704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519376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Massa</a:t>
                      </a:r>
                      <a:r>
                        <a:rPr lang="en-US" b="1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3,7 kg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2,67 kg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19376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Maksimal</a:t>
                      </a:r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                         </a:t>
                      </a:r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kuchlanish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1045 MPa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600 MPa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19376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Yuk </a:t>
                      </a:r>
                      <a:r>
                        <a:rPr lang="en-US" b="1" dirty="0" err="1" smtClean="0">
                          <a:solidFill>
                            <a:schemeClr val="tx1"/>
                          </a:solidFill>
                        </a:rPr>
                        <a:t>ostida</a:t>
                      </a:r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="1" dirty="0" err="1" smtClean="0">
                          <a:solidFill>
                            <a:schemeClr val="tx1"/>
                          </a:solidFill>
                        </a:rPr>
                        <a:t>siljish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2,15~2.29 mm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1,45~1,72 mm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1017708" y="5361997"/>
            <a:ext cx="105430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ru-RU" dirty="0" smtClean="0"/>
              <a:t>Топологическая </a:t>
            </a:r>
            <a:r>
              <a:rPr lang="ru-RU" dirty="0"/>
              <a:t>оптимизация геометрии изделия как путь повышения прибыльности </a:t>
            </a:r>
            <a:r>
              <a:rPr lang="ru-RU" dirty="0" smtClean="0"/>
              <a:t>предприятия</a:t>
            </a:r>
            <a:r>
              <a:rPr lang="en-US" dirty="0" smtClean="0"/>
              <a:t>. </a:t>
            </a:r>
            <a:r>
              <a:rPr lang="ru-RU" dirty="0" smtClean="0"/>
              <a:t>https</a:t>
            </a:r>
            <a:r>
              <a:rPr lang="ru-RU" dirty="0"/>
              <a:t>://industry3d.ru/at-news/Topologicheskaya-optimizatsiya-geometrii-izdeliya-kak-put-povysheniya-pribylnosti-predpriyatiya/</a:t>
            </a:r>
          </a:p>
        </p:txBody>
      </p:sp>
    </p:spTree>
    <p:extLst>
      <p:ext uri="{BB962C8B-B14F-4D97-AF65-F5344CB8AC3E}">
        <p14:creationId xmlns:p14="http://schemas.microsoft.com/office/powerpoint/2010/main" val="4737198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8019288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optimallash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254867" y="6062327"/>
            <a:ext cx="821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26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8" name="Picture 4" descr="https://additiv-tech.ru/sites/all/modules/copyprevention/transparent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additiv-tech.ru/sites/all/modules/copyprevention/transparent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587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/>
          <p:cNvPicPr/>
          <p:nvPr/>
        </p:nvPicPr>
        <p:blipFill rotWithShape="1">
          <a:blip r:embed="rId4"/>
          <a:srcRect l="39635" t="19384" r="47155" b="58397"/>
          <a:stretch/>
        </p:blipFill>
        <p:spPr bwMode="auto">
          <a:xfrm>
            <a:off x="3503805" y="1273462"/>
            <a:ext cx="2002049" cy="187829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/>
          <p:cNvPicPr/>
          <p:nvPr/>
        </p:nvPicPr>
        <p:blipFill rotWithShape="1">
          <a:blip r:embed="rId4"/>
          <a:srcRect l="41835" t="47988" r="37027" b="29537"/>
          <a:stretch/>
        </p:blipFill>
        <p:spPr bwMode="auto">
          <a:xfrm>
            <a:off x="5700409" y="1251285"/>
            <a:ext cx="2318879" cy="19004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5985041"/>
              </p:ext>
            </p:extLst>
          </p:nvPr>
        </p:nvGraphicFramePr>
        <p:xfrm>
          <a:off x="1254867" y="3577802"/>
          <a:ext cx="6764421" cy="175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480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25480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25480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Massa 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1,3 kg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0,5 kg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Detallar</a:t>
                      </a:r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soni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Ammallar</a:t>
                      </a:r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soni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Ishlab</a:t>
                      </a:r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chiqarish</a:t>
                      </a:r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                  </a:t>
                      </a:r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xarajatlari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1 250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340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4" name="Рисунок 13"/>
          <p:cNvPicPr/>
          <p:nvPr/>
        </p:nvPicPr>
        <p:blipFill rotWithShape="1">
          <a:blip r:embed="rId4"/>
          <a:srcRect l="39635" t="19384" r="47155" b="58397"/>
          <a:stretch/>
        </p:blipFill>
        <p:spPr bwMode="auto">
          <a:xfrm>
            <a:off x="3503805" y="1273461"/>
            <a:ext cx="2002049" cy="187829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46504" y="5420739"/>
            <a:ext cx="105430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ru-RU" dirty="0" smtClean="0"/>
              <a:t>Топологическая </a:t>
            </a:r>
            <a:r>
              <a:rPr lang="ru-RU" dirty="0"/>
              <a:t>оптимизация геометрии изделия как путь повышения прибыльности </a:t>
            </a:r>
            <a:r>
              <a:rPr lang="ru-RU" dirty="0" smtClean="0"/>
              <a:t>предприятия</a:t>
            </a:r>
            <a:r>
              <a:rPr lang="en-US" dirty="0" smtClean="0"/>
              <a:t>. </a:t>
            </a:r>
            <a:r>
              <a:rPr lang="ru-RU" dirty="0" smtClean="0"/>
              <a:t>https</a:t>
            </a:r>
            <a:r>
              <a:rPr lang="ru-RU" dirty="0"/>
              <a:t>://industry3d.ru/at-news/Topologicheskaya-optimizatsiya-geometrii-izdeliya-kak-put-povysheniya-pribylnosti-predpriyatiya/</a:t>
            </a:r>
          </a:p>
        </p:txBody>
      </p:sp>
    </p:spTree>
    <p:extLst>
      <p:ext uri="{BB962C8B-B14F-4D97-AF65-F5344CB8AC3E}">
        <p14:creationId xmlns:p14="http://schemas.microsoft.com/office/powerpoint/2010/main" val="37208492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8019288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GO - Altair Inspire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001561" y="6308632"/>
            <a:ext cx="841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27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8" name="Picture 4" descr="https://additiv-tech.ru/sites/all/modules/copyprevention/transparent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additiv-tech.ru/sites/all/modules/copyprevention/transparent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587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711"/>
          <a:stretch/>
        </p:blipFill>
        <p:spPr>
          <a:xfrm>
            <a:off x="1664373" y="1332691"/>
            <a:ext cx="6578855" cy="379378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63625" y="5477256"/>
            <a:ext cx="100949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ru-RU" dirty="0"/>
              <a:t>Разновидности и задачи геометрической оптимизации изделий для аддитивного производства   Источник: https://industry3d.ru/3d-pechat/raznovidnosti-i-zadachigeometricheskoy-optimizatsii-izdeliydlya-additivnogo-proizvodstva/</a:t>
            </a:r>
          </a:p>
        </p:txBody>
      </p:sp>
    </p:spTree>
    <p:extLst>
      <p:ext uri="{BB962C8B-B14F-4D97-AF65-F5344CB8AC3E}">
        <p14:creationId xmlns:p14="http://schemas.microsoft.com/office/powerpoint/2010/main" val="115583669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1" y="19778"/>
            <a:ext cx="8443610" cy="80021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Topologik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optimallashtirish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033272" y="6332994"/>
            <a:ext cx="1097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28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1033272" y="888451"/>
            <a:ext cx="841248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00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Topologik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optimallashtirish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funktsional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imkoniyatlarini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saqlab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qolish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ma'lum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maqbullik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mezonida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qismning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dizayni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tuzilishi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parametrlarini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o'zgartirish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jarayoni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 defTabSz="36000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Masalan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ma'lum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funktsiyani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bajaradigan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ikkita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qism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ma'lum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shaqllga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ya'ni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aslida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qism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              ammo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geometriyalarga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 defTabSz="36000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Birinchi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qismning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geometriyasi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standart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chiqarish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usullari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chiqarish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optimallashtirilgan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frezalash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tokar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metallga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ishlov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texnologiyalari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Bu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oddiy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tekis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geometriya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bo'lib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oson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 defTabSz="36000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Ikkinchi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qism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murakkab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geometriyaga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jiddiy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qiyinchiliklarga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627" y="4593593"/>
            <a:ext cx="2190750" cy="127232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295134" y="5998464"/>
            <a:ext cx="65654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ru-RU" b="1" dirty="0"/>
              <a:t>Бионический (генеративный) дизайн.</a:t>
            </a:r>
          </a:p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www.drive2.ru/b/523340322982333171</a:t>
            </a:r>
            <a:r>
              <a:rPr lang="en-US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56909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1" y="19778"/>
            <a:ext cx="8443610" cy="80021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Topologik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optimallashtirish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813816" y="6278130"/>
            <a:ext cx="8887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29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1033272" y="888451"/>
            <a:ext cx="84124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000"/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Topologik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optimallashtirish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standart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geometriyani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ma'lum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texnologiyaga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moslashtirilgan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geometriyaga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o'zgartirishga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imkon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an'anaviy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texnologiya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masalan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quyish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additive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jarayon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bo'lishi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defTabSz="360000"/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Ikkinchi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qismda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kuchlanish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kamroq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, yuk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ostida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harakatlanish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kamroq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muhimi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og'irlik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1 kg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kamaydi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qism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unchalik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ko'p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emas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lekin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agar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yiliga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yuz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ming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chiqarilsa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faqat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bitta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              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qismda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yuz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tonna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metallni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tejash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1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68" b="12282"/>
          <a:stretch/>
        </p:blipFill>
        <p:spPr>
          <a:xfrm>
            <a:off x="1033272" y="3587197"/>
            <a:ext cx="3823752" cy="188893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0" t="3069" r="1958" b="3504"/>
          <a:stretch/>
        </p:blipFill>
        <p:spPr>
          <a:xfrm>
            <a:off x="5129784" y="3532165"/>
            <a:ext cx="4169664" cy="194396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45336" y="5861304"/>
            <a:ext cx="73517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en-US" b="1" dirty="0" err="1">
                <a:hlinkClick r:id="rId5"/>
              </a:rPr>
              <a:t>Simcenter</a:t>
            </a:r>
            <a:r>
              <a:rPr lang="en-US" b="1" dirty="0">
                <a:hlinkClick r:id="rId5"/>
              </a:rPr>
              <a:t> 3D accelerates electromagnetics simulation processes</a:t>
            </a:r>
            <a:endParaRPr lang="en-US" b="1" dirty="0"/>
          </a:p>
          <a:p>
            <a:r>
              <a:rPr lang="en-US" dirty="0">
                <a:hlinkClick r:id="rId6"/>
              </a:rPr>
              <a:t>https://3dcadworld.com/category/cad-packages/siemens-plm</a:t>
            </a:r>
            <a:r>
              <a:rPr lang="en-US" dirty="0" smtClean="0">
                <a:hlinkClick r:id="rId6"/>
              </a:rPr>
              <a:t>/</a:t>
            </a:r>
            <a:r>
              <a:rPr lang="en-US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30343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1" y="19778"/>
            <a:ext cx="8443610" cy="80021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Topologik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optimallashtirish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553964" y="6150114"/>
            <a:ext cx="10703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30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1033272" y="888451"/>
            <a:ext cx="836364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000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Topologik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optimallashtirish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dasturi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ob'ekt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modelini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noldan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yaratmaydi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indent="-457200" algn="just" defTabSz="360000">
              <a:buFont typeface="+mj-lt"/>
              <a:buAutoNum type="arabicPeriod"/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oldin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chiqilgan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mahsulotning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modeli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yuklanadi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Oddiy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tekis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shakllar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payvand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qovurg'alar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mahsulotga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aks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ettiriladi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 algn="just" defTabSz="360000">
              <a:buFont typeface="+mj-lt"/>
              <a:buAutoNum type="arabicPeriod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Model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yuklanganda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o'zgarishga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mos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bo’lmagan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joylarni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belgilash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masalan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mahkamlagichlar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Qismga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tegishli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bo'lgan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hamma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narsa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dizayn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maydoni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deb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ataladi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ya'ni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dastur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geometriyani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o'zgartirishi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maydon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11364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1" y="19778"/>
            <a:ext cx="8443610" cy="80021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Topologik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optimallashtirish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553964" y="6150114"/>
            <a:ext cx="7411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31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836579" y="819997"/>
            <a:ext cx="8589718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000">
              <a:spcAft>
                <a:spcPts val="1200"/>
              </a:spcAft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Topologik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optimallashtirish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dasturi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ob'ekt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modelini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noldan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yaratmaydi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indent="-457200" algn="just" defTabSz="360000">
              <a:buFont typeface="+mj-lt"/>
              <a:buAutoNum type="arabicPeriod" startAt="3"/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Mahsulotning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xizmat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maqsadiga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muvofiq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bardosh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berishi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bo'lgan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yuklar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qo'llaniladi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yuklah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sxemasi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yaratiladi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So’ng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o'rnatgan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parametrlar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asosida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optimal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geometriyasi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yaratiladi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 defTabSz="360000">
              <a:buFont typeface="+mj-lt"/>
              <a:buAutoNum type="arabicPeriod" startAt="3"/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qismdagi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kuchlanish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qilinadi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kesimiga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bardosh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beradimi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yo'qmi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 Agar u      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bardosh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bermasa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dastur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bo'limi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o'zgartiradi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525134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1" y="19778"/>
            <a:ext cx="8443610" cy="80021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Topologik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optimallashtirish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553964" y="6150114"/>
            <a:ext cx="850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32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1033272" y="888451"/>
            <a:ext cx="780917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000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modelni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jarayoni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ancha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vaqt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hisoblash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resurslarini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talab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 defTabSz="360000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usuli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cheklangan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element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usuli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deb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ataladi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defTabSz="360000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Mahsulotning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nuqtasi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dastur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barcha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nuqtalar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o'rtasidagi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munosabatlarni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hisobga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olgan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integral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tenglamalarni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tuzadi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yechadi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 defTabSz="360000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Hisoblash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natijasida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geometriya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paydo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bo'ladi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bo'lsa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konstruktor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modelda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biror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narsani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o'zgartirishi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592894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1" y="19778"/>
            <a:ext cx="8443610" cy="80021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Topologik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optimallashtirish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553964" y="6150114"/>
            <a:ext cx="11435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33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1033272" y="888451"/>
            <a:ext cx="780917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000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Natijada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CAD/SAPR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modeli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paydo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bo'ladi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    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Keyinchalik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tekshirish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model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dasturiy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ta'minotga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yuklanadi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unda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u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maksimal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deformatsiyalar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stresslar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yakuniy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tekshiriladi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so’ng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geometriya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tasdiqlanadi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chiqarishga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o'tkaziladi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 defTabSz="360000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	Shu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birga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dastur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geometriyani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chiqarish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turlari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optimallashtirilishi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quyish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shtamplash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zarbalash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additive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chiqarish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47548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1" y="19778"/>
            <a:ext cx="8443610" cy="80021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Topologik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optimallashtirish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923028" y="6323850"/>
            <a:ext cx="7320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34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1033271" y="888451"/>
            <a:ext cx="821834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00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Topologik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geometriya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qoida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tariqasida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amorf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shakllarga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unda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tekis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to'g'ri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chiziqlar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yo'q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 defTabSz="360000"/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Xuddi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shu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xususiyatlar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xususiyatlariga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rioya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qilgan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mahsulot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massasini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kamaytirishga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shuning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chiqarish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xarajatlarini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kamaytirishga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imkon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 defTabSz="360000"/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Mahsulotning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funktsional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imkoniyatlarini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saqlab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qolgan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mahsulot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massasini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kamaytirish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aerokosmik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avtomobilsozlik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sohasida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birinchi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o'rinda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turadi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61" t="13151" r="11498" b="3967"/>
          <a:stretch/>
        </p:blipFill>
        <p:spPr>
          <a:xfrm>
            <a:off x="1830603" y="4060243"/>
            <a:ext cx="2834640" cy="20574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6563" y="4023609"/>
            <a:ext cx="5257185" cy="198721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915654" y="6046851"/>
            <a:ext cx="99989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ru-RU" b="1" dirty="0"/>
              <a:t>Обзор софта для топологической оптимизации и бионического </a:t>
            </a:r>
            <a:r>
              <a:rPr lang="ru-RU" b="1" dirty="0" smtClean="0"/>
              <a:t>дизайна</a:t>
            </a:r>
            <a:r>
              <a:rPr lang="en-US" b="1" dirty="0" smtClean="0"/>
              <a:t> </a:t>
            </a:r>
            <a:r>
              <a:rPr lang="en-US" dirty="0" smtClean="0">
                <a:hlinkClick r:id="rId5"/>
              </a:rPr>
              <a:t>https</a:t>
            </a:r>
            <a:r>
              <a:rPr lang="en-US" dirty="0">
                <a:hlinkClick r:id="rId5"/>
              </a:rPr>
              <a:t>://</a:t>
            </a:r>
            <a:r>
              <a:rPr lang="en-US" dirty="0" smtClean="0">
                <a:hlinkClick r:id="rId5"/>
              </a:rPr>
              <a:t>3dtoday.ru/blogs/top3dshop/obzor-softa-dlya-topologicheskoy-optimizatsii-i-bionicheskogo-dizayna</a:t>
            </a:r>
            <a:r>
              <a:rPr lang="en-US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803075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1" y="19778"/>
            <a:ext cx="8443610" cy="80021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dasturiy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ta'minoti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399032" y="6150114"/>
            <a:ext cx="8242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35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1033272" y="888451"/>
            <a:ext cx="7936992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000"/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Bozorda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ko'p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dasturiy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mahsulotlar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bor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topologik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optimallashtirish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bo'yicha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hisob-kitoblarni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amalga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oshirish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 Bu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funktsiya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deformatsiyani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modellash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kuchni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            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hisoblash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paketlarda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ta'minlanadi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 defTabSz="360000"/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Mashinasozlikda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loyihalash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hisoblash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"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"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kompleks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– Siemens NX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 defTabSz="360000">
              <a:spcBef>
                <a:spcPts val="600"/>
              </a:spcBef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	NX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dastgohlari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dizayn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muhandislik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hisob-kitoblari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boshqaruv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kodini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tayyorlaydigan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universal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tizim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 defTabSz="360000">
              <a:spcBef>
                <a:spcPts val="600"/>
              </a:spcBef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	NX CAE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modulidagi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topologik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optimallashtirish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CAD/SAPR   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yig‘uv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qismlarning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o'zaro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ta'siriga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qaratilgan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 defTabSz="360000"/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Optimallash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qismi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joyiga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joylashtiriladi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jarayonga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ta'sir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qilmaydigan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ammo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o'zaro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ta'sir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etadigan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qismlar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qo'shiladi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Mahkamlagichlar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qo'llaniladigan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yuklarni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ko'rsatish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montaj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doirasida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amalga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oshiriladi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26106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1" y="19778"/>
            <a:ext cx="8443610" cy="80021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dasturiy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ta'minoti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399032" y="6150114"/>
            <a:ext cx="8242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36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1042416" y="855391"/>
            <a:ext cx="792784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60000"/>
            <a:r>
              <a:rPr lang="en-US" b="1" dirty="0">
                <a:hlinkClick r:id="rId3"/>
              </a:rPr>
              <a:t>CATIA 3DEXPERIENCE</a:t>
            </a:r>
            <a:endParaRPr lang="en-US" b="1" dirty="0"/>
          </a:p>
          <a:p>
            <a:pPr defTabSz="36000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3D experience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platforma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2024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yil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holatida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rollar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deb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nomlangan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104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moduldan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Bu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dizayn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muammolari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jarayonini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boshqarish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simulyatsiya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vizualizatsiya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echimlar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Ushbu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rollardan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Function Driver Generative Designer.</a:t>
            </a:r>
          </a:p>
          <a:p>
            <a:pPr defTabSz="36000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Ushbu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rol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nafaqat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ko'rsatilgan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talablarga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muvofiq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qism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topologiyasini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optimallashtirishga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balki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olingan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ob'ektni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takomillashtirishga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-        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soddalashtirishga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nosimmetrikliklarni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tashlashga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imkon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b="1" dirty="0"/>
          </a:p>
          <a:p>
            <a:pPr defTabSz="360000"/>
            <a:endParaRPr lang="ru-RU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6347" y="3322265"/>
            <a:ext cx="3871301" cy="216792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523744" y="6016752"/>
            <a:ext cx="7132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ru-RU" cap="all" dirty="0"/>
              <a:t>ВОЗМОЖНОСТИ </a:t>
            </a:r>
            <a:r>
              <a:rPr lang="en-US" cap="all" dirty="0"/>
              <a:t>SIMULIA</a:t>
            </a:r>
          </a:p>
          <a:p>
            <a:r>
              <a:rPr lang="en-US" dirty="0">
                <a:hlinkClick r:id="rId5"/>
              </a:rPr>
              <a:t>https://igatec.com/software/produkty-dassault-systemes/simulia</a:t>
            </a:r>
            <a:r>
              <a:rPr lang="en-US" dirty="0" smtClean="0">
                <a:hlinkClick r:id="rId5"/>
              </a:rPr>
              <a:t>/</a:t>
            </a:r>
            <a:r>
              <a:rPr lang="en-US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863475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1" y="19778"/>
            <a:ext cx="8443610" cy="80021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dasturiy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ta'minoti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399032" y="6150114"/>
            <a:ext cx="8242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37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1042416" y="855391"/>
            <a:ext cx="792784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60000"/>
            <a:r>
              <a:rPr lang="en-US" b="1" dirty="0">
                <a:hlinkClick r:id="rId3"/>
              </a:rPr>
              <a:t>Siemens Solid Edge</a:t>
            </a:r>
            <a:endParaRPr lang="en-US" b="1" dirty="0"/>
          </a:p>
          <a:p>
            <a:pPr defTabSz="360000"/>
            <a:r>
              <a:rPr lang="en-US" dirty="0"/>
              <a:t>	Solid Edge-SAPR-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qattiq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yuzaki</a:t>
            </a:r>
            <a:r>
              <a:rPr lang="en-US" dirty="0"/>
              <a:t> </a:t>
            </a:r>
            <a:r>
              <a:rPr lang="en-US" dirty="0" err="1"/>
              <a:t>modellashtirish</a:t>
            </a:r>
            <a:r>
              <a:rPr lang="en-US" dirty="0"/>
              <a:t> </a:t>
            </a:r>
            <a:r>
              <a:rPr lang="en-US" dirty="0" err="1"/>
              <a:t>tizimi</a:t>
            </a:r>
            <a:r>
              <a:rPr lang="en-US" dirty="0"/>
              <a:t>, </a:t>
            </a:r>
            <a:r>
              <a:rPr lang="en-US" dirty="0" err="1"/>
              <a:t>birinchi</a:t>
            </a:r>
            <a:r>
              <a:rPr lang="en-US" dirty="0"/>
              <a:t>                  </a:t>
            </a:r>
            <a:r>
              <a:rPr lang="en-US" dirty="0" err="1"/>
              <a:t>navbatda</a:t>
            </a:r>
            <a:r>
              <a:rPr lang="en-US" dirty="0"/>
              <a:t> </a:t>
            </a:r>
            <a:r>
              <a:rPr lang="en-US" dirty="0" err="1"/>
              <a:t>qismlar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yig'ilishlar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ishlashga</a:t>
            </a:r>
            <a:r>
              <a:rPr lang="en-US" dirty="0"/>
              <a:t> </a:t>
            </a:r>
            <a:r>
              <a:rPr lang="en-US" dirty="0" err="1"/>
              <a:t>mo'ljallangan</a:t>
            </a:r>
            <a:r>
              <a:rPr lang="en-US" dirty="0"/>
              <a:t>, ammo </a:t>
            </a:r>
            <a:r>
              <a:rPr lang="en-US" dirty="0" err="1"/>
              <a:t>o'rnatilgan</a:t>
            </a:r>
            <a:r>
              <a:rPr lang="en-US" dirty="0"/>
              <a:t> </a:t>
            </a:r>
            <a:r>
              <a:rPr lang="en-US" dirty="0" err="1"/>
              <a:t>muhandislik</a:t>
            </a:r>
            <a:r>
              <a:rPr lang="en-US" dirty="0"/>
              <a:t> </a:t>
            </a:r>
            <a:r>
              <a:rPr lang="en-US" dirty="0" err="1"/>
              <a:t>tahlil</a:t>
            </a:r>
            <a:r>
              <a:rPr lang="en-US" dirty="0"/>
              <a:t> </a:t>
            </a:r>
            <a:r>
              <a:rPr lang="en-US" dirty="0" err="1"/>
              <a:t>moduliga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.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chiquvchi</a:t>
            </a:r>
            <a:r>
              <a:rPr lang="en-US" dirty="0"/>
              <a:t> Solid Edge-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tez</a:t>
            </a:r>
            <a:r>
              <a:rPr lang="en-US" dirty="0"/>
              <a:t> </a:t>
            </a:r>
            <a:r>
              <a:rPr lang="en-US" dirty="0" err="1"/>
              <a:t>loyihalash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prototiplash</a:t>
            </a:r>
            <a:r>
              <a:rPr lang="en-US" dirty="0"/>
              <a:t> </a:t>
            </a:r>
            <a:r>
              <a:rPr lang="en-US" dirty="0" err="1"/>
              <a:t>vositasi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joylashtiradi</a:t>
            </a:r>
            <a:r>
              <a:rPr lang="en-US" dirty="0"/>
              <a:t>, </a:t>
            </a:r>
            <a:r>
              <a:rPr lang="en-US" dirty="0" err="1"/>
              <a:t>qo'shimcha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"</a:t>
            </a:r>
            <a:r>
              <a:rPr lang="en-US" dirty="0" err="1"/>
              <a:t>o'tkir</a:t>
            </a:r>
            <a:r>
              <a:rPr lang="en-US" dirty="0"/>
              <a:t>".</a:t>
            </a:r>
          </a:p>
          <a:p>
            <a:pPr defTabSz="360000"/>
            <a:r>
              <a:rPr lang="en-US" dirty="0"/>
              <a:t>	</a:t>
            </a:r>
            <a:r>
              <a:rPr lang="en-US" dirty="0" err="1"/>
              <a:t>Optimallashtirish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necha</a:t>
            </a:r>
            <a:r>
              <a:rPr lang="en-US" dirty="0"/>
              <a:t> </a:t>
            </a:r>
            <a:r>
              <a:rPr lang="en-US" dirty="0" err="1"/>
              <a:t>bosqichda</a:t>
            </a:r>
            <a:r>
              <a:rPr lang="en-US" dirty="0"/>
              <a:t>, </a:t>
            </a:r>
            <a:r>
              <a:rPr lang="en-US" dirty="0" err="1"/>
              <a:t>nozik</a:t>
            </a:r>
            <a:r>
              <a:rPr lang="en-US" dirty="0"/>
              <a:t> </a:t>
            </a:r>
            <a:r>
              <a:rPr lang="en-US" dirty="0" err="1"/>
              <a:t>sozlashlarga</a:t>
            </a:r>
            <a:r>
              <a:rPr lang="en-US" dirty="0"/>
              <a:t> </a:t>
            </a:r>
            <a:r>
              <a:rPr lang="en-US" dirty="0" err="1"/>
              <a:t>ehtiyoj</a:t>
            </a:r>
            <a:r>
              <a:rPr lang="en-US" dirty="0"/>
              <a:t>                                 </a:t>
            </a:r>
            <a:r>
              <a:rPr lang="en-US" dirty="0" err="1"/>
              <a:t>sezmasdan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oshiriladi</a:t>
            </a:r>
            <a:r>
              <a:rPr lang="en-US" dirty="0"/>
              <a:t>: "</a:t>
            </a:r>
            <a:r>
              <a:rPr lang="en-US" dirty="0" err="1"/>
              <a:t>bo'sh</a:t>
            </a:r>
            <a:r>
              <a:rPr lang="en-US" dirty="0"/>
              <a:t> joy"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yuklang</a:t>
            </a:r>
            <a:r>
              <a:rPr lang="en-US" dirty="0"/>
              <a:t>, yuk </a:t>
            </a:r>
            <a:r>
              <a:rPr lang="en-US" dirty="0" err="1"/>
              <a:t>ilovasining</a:t>
            </a:r>
            <a:r>
              <a:rPr lang="en-US" dirty="0"/>
              <a:t> </a:t>
            </a:r>
            <a:r>
              <a:rPr lang="en-US" dirty="0" err="1"/>
              <a:t>teshiklari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joylarini</a:t>
            </a:r>
            <a:r>
              <a:rPr lang="en-US" dirty="0"/>
              <a:t> </a:t>
            </a:r>
            <a:r>
              <a:rPr lang="en-US" dirty="0" err="1"/>
              <a:t>ko'rsating</a:t>
            </a:r>
            <a:r>
              <a:rPr lang="en-US" dirty="0"/>
              <a:t>, </a:t>
            </a:r>
            <a:r>
              <a:rPr lang="en-US" dirty="0" err="1"/>
              <a:t>vazn</a:t>
            </a:r>
            <a:r>
              <a:rPr lang="en-US" dirty="0"/>
              <a:t> </a:t>
            </a:r>
            <a:r>
              <a:rPr lang="en-US" dirty="0" err="1"/>
              <a:t>yo'qotish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xavfsizlik</a:t>
            </a:r>
            <a:r>
              <a:rPr lang="en-US" dirty="0"/>
              <a:t> </a:t>
            </a:r>
            <a:r>
              <a:rPr lang="en-US" dirty="0" err="1"/>
              <a:t>chegarasining</a:t>
            </a:r>
            <a:r>
              <a:rPr lang="en-US" dirty="0"/>
              <a:t> </a:t>
            </a:r>
            <a:r>
              <a:rPr lang="en-US" dirty="0" err="1"/>
              <a:t>kerakli</a:t>
            </a:r>
            <a:r>
              <a:rPr lang="en-US" dirty="0"/>
              <a:t> </a:t>
            </a:r>
            <a:r>
              <a:rPr lang="en-US" dirty="0" err="1"/>
              <a:t>ulushini</a:t>
            </a:r>
            <a:r>
              <a:rPr lang="en-US" dirty="0"/>
              <a:t> </a:t>
            </a:r>
            <a:r>
              <a:rPr lang="en-US" dirty="0" err="1"/>
              <a:t>belgilang</a:t>
            </a:r>
            <a:r>
              <a:rPr lang="en-US" dirty="0"/>
              <a:t>. </a:t>
            </a:r>
            <a:r>
              <a:rPr lang="en-US" dirty="0" err="1"/>
              <a:t>Olingan</a:t>
            </a:r>
            <a:r>
              <a:rPr lang="en-US" dirty="0"/>
              <a:t> </a:t>
            </a:r>
            <a:r>
              <a:rPr lang="en-US" dirty="0" err="1"/>
              <a:t>qism</a:t>
            </a:r>
            <a:r>
              <a:rPr lang="en-US" dirty="0"/>
              <a:t> </a:t>
            </a:r>
            <a:r>
              <a:rPr lang="en-US" dirty="0" err="1"/>
              <a:t>to'g'ridan-to'g'ri</a:t>
            </a:r>
            <a:r>
              <a:rPr lang="en-US" dirty="0"/>
              <a:t> chop </a:t>
            </a:r>
            <a:r>
              <a:rPr lang="en-US" dirty="0" err="1"/>
              <a:t>etish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yuborilishi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standart</a:t>
            </a:r>
            <a:r>
              <a:rPr lang="en-US" dirty="0"/>
              <a:t> Solid Edge </a:t>
            </a:r>
            <a:r>
              <a:rPr lang="en-US" dirty="0" err="1"/>
              <a:t>vositalari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yakunlanishi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1032" name="Picture 8" descr="https://top3dshop.ru/image/data/articles/reviews/0-0-0-Bio-Topo/0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134" y="3988517"/>
            <a:ext cx="4242689" cy="1603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4600" y="5806440"/>
            <a:ext cx="8220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ru-RU" dirty="0"/>
              <a:t>Генеративный дизайн: на пороге новой эпохи проектирования</a:t>
            </a:r>
          </a:p>
          <a:p>
            <a:r>
              <a:rPr lang="en-US" dirty="0">
                <a:hlinkClick r:id="rId5"/>
              </a:rPr>
              <a:t>https://habr.com/ru/companies/nanosoft/articles/345500</a:t>
            </a:r>
            <a:r>
              <a:rPr lang="en-US" dirty="0" smtClean="0">
                <a:hlinkClick r:id="rId5"/>
              </a:rPr>
              <a:t>/</a:t>
            </a:r>
            <a:r>
              <a:rPr lang="en-US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719421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1" y="19778"/>
            <a:ext cx="8443610" cy="80021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dasturiy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ta'minoti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978408" y="6161222"/>
            <a:ext cx="8242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38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978408" y="885047"/>
            <a:ext cx="76535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SOLIDWORKS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defTabSz="36000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Topologiyani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optimallashtirish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SOLIDWORKS 2018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yil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qo'shildi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U Professional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Premium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nashrlarda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SOLIDWORKS Simulation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modulida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 defTabSz="36000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Muhandis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optimallashtirish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shartlarini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masalan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yaxshi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qattiqlik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massa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nisbatini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ko'rsatadi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topologiyani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o'rganishni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boshlaydi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Jarayon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tugagandan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so'ng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chiqarishga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tayyorgarlik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ko'rish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optimallashtirilgan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qismning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panjarasi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tekislanadi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2" name="Picture 4" descr="https://cdn.comsol.com/su/1/1/2/4/2/social/EMS_BracketOptimization_SocialPreview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747" y="3685643"/>
            <a:ext cx="3118114" cy="1637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78408" y="5425018"/>
            <a:ext cx="7415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https</a:t>
            </a:r>
            <a:r>
              <a:rPr lang="en-US" dirty="0"/>
              <a:t>://cdn.comsol.com/su/1/1/2/4/2/social/EMS_BracketOptimization_SocialPreview.png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258764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1" y="19778"/>
            <a:ext cx="8443610" cy="80021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dasturiy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ta'minoti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399032" y="6150114"/>
            <a:ext cx="8242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39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978408" y="885047"/>
            <a:ext cx="76535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SOLIDWORKS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defTabSz="36000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Topologiyani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optimallashtirish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SOLIDWORKS 2018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yil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qo'shildi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U Professional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Premium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nashrlarda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SOLIDWORKS Simulation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modulida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 defTabSz="36000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Muhandis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optimallashtirish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shartlarini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masalan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yaxshi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qattiqlik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massa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nisbatini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ko'rsatadi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topologiyani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o'rganishni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boshlaydi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Jarayon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tugagandan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so'ng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chiqarishga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tayyorgarlik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ko'rish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optimallashtirilgan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qismning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panjarasi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tekislanadi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4" descr="https://cdn.comsol.com/su/1/1/2/4/2/social/EMS_BracketOptimization_SocialPreview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747" y="3685643"/>
            <a:ext cx="3118114" cy="1637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097280" y="5425018"/>
            <a:ext cx="7415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https</a:t>
            </a:r>
            <a:r>
              <a:rPr lang="en-US" dirty="0"/>
              <a:t>://cdn.comsol.com/su/1/1/2/4/2/social/EMS_BracketOptimization_SocialPreview.png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987533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1" y="19778"/>
            <a:ext cx="8443610" cy="9233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ANSYS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DesignModeler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1399032" y="6150114"/>
            <a:ext cx="8242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968680" y="1000999"/>
            <a:ext cx="747492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000"/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ANSYS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DesignModeler-bu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             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an'anaviy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CAD/SAPR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to'plami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 defTabSz="360000"/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Ko'plab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dasturiy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mahsulotlarni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birlashtirgan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Parasolid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yadrosi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geometriyani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"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yuqoridan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pastga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"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"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pastdan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yuqoriga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"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usullarida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shuningdek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 2D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geometriyani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qurish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bo'yicha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             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keyingi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operatsiyalar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3D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eskizlarni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parametrlashning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keng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imkoniyatlari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foydalanuvchiga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izchil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murakkab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modellarni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yaratishga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imkon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defTabSz="360000"/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DesignModeler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da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               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hajmli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jismlar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undan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keyin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qalinlik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bo'limlar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ko’yiladi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Keyin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qobiq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qalinligini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hisoblash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avtomatik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 ANSYS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dasturiy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mahsulotiga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o'tkaziladi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71998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1" y="19778"/>
            <a:ext cx="8443610" cy="86177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ANSYS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DesignModeler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US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C54A6CFA-28E5-6B08-8B4B-727918DB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CA9789B-4426-B2FC-9F23-0C6A4CF3450B}"/>
              </a:ext>
            </a:extLst>
          </p:cNvPr>
          <p:cNvSpPr txBox="1"/>
          <p:nvPr/>
        </p:nvSpPr>
        <p:spPr>
          <a:xfrm>
            <a:off x="2295134" y="4319482"/>
            <a:ext cx="3052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1EBD5A5-B0CD-A39B-0941-B4B4C5DCE22E}"/>
              </a:ext>
            </a:extLst>
          </p:cNvPr>
          <p:cNvSpPr txBox="1"/>
          <p:nvPr/>
        </p:nvSpPr>
        <p:spPr>
          <a:xfrm>
            <a:off x="969264" y="6337040"/>
            <a:ext cx="8242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41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3247923" y="3759917"/>
            <a:ext cx="1278325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978408" y="885047"/>
            <a:ext cx="76535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000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Parametrlash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Topologiyasi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o'lchamlarning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murakkab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bog'liqliklari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parametrik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modellarni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Design                   Modeler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oson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o'rganiladigan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matematik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til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tegishli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bog'liqliklarni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o'rnatishni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amalga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oshiradi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 defTabSz="36000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Hisoblash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natijalariga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qarab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dizaynni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yanada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optimallashtirish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ichki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parametrlari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ANSYS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dastgoh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parametrlari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boshqaruv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tizimiga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o'tkazilishi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05172" y="4737496"/>
            <a:ext cx="3410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/>
              <a:t>Avtomobil</a:t>
            </a:r>
            <a:r>
              <a:rPr lang="en-US" dirty="0"/>
              <a:t> </a:t>
            </a:r>
            <a:r>
              <a:rPr lang="en-US" dirty="0" err="1"/>
              <a:t>osmasini</a:t>
            </a:r>
            <a:r>
              <a:rPr lang="en-US" dirty="0"/>
              <a:t> </a:t>
            </a:r>
            <a:r>
              <a:rPr lang="en-US" dirty="0" err="1"/>
              <a:t>geometrik</a:t>
            </a:r>
            <a:r>
              <a:rPr lang="en-US" dirty="0"/>
              <a:t>                  </a:t>
            </a:r>
            <a:r>
              <a:rPr lang="en-US" dirty="0" err="1"/>
              <a:t>modeli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363944" y="4688814"/>
            <a:ext cx="31672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IYD </a:t>
            </a:r>
            <a:r>
              <a:rPr lang="en-US" dirty="0" err="1"/>
              <a:t>novda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pistonining</a:t>
            </a:r>
            <a:r>
              <a:rPr lang="en-US" dirty="0"/>
              <a:t>            </a:t>
            </a:r>
            <a:r>
              <a:rPr lang="en-US" dirty="0" err="1"/>
              <a:t>geometrik</a:t>
            </a:r>
            <a:r>
              <a:rPr lang="en-US" dirty="0"/>
              <a:t> </a:t>
            </a:r>
            <a:r>
              <a:rPr lang="en-US" dirty="0" err="1"/>
              <a:t>modeli</a:t>
            </a:r>
            <a:endParaRPr lang="ru-RU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26" t="3452" r="20000" b="-1"/>
          <a:stretch/>
        </p:blipFill>
        <p:spPr>
          <a:xfrm>
            <a:off x="5179698" y="2893796"/>
            <a:ext cx="2053206" cy="1783412"/>
          </a:xfrm>
          <a:prstGeom prst="rect">
            <a:avLst/>
          </a:prstGeom>
        </p:spPr>
      </p:pic>
      <p:pic>
        <p:nvPicPr>
          <p:cNvPr id="5122" name="Picture 2" descr="Поршнь и шатун ВАЗ-21213 - Чертежи, 3D Модели, Проекты, Двигатели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91" t="11113" r="12460" b="6784"/>
          <a:stretch/>
        </p:blipFill>
        <p:spPr bwMode="auto">
          <a:xfrm>
            <a:off x="1961713" y="2888397"/>
            <a:ext cx="1517976" cy="1743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1078992" y="5304041"/>
            <a:ext cx="10247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Manba</a:t>
            </a:r>
            <a:r>
              <a:rPr lang="en-US" dirty="0" smtClean="0"/>
              <a:t>: </a:t>
            </a:r>
            <a:r>
              <a:rPr lang="ru-RU" dirty="0" err="1"/>
              <a:t>Поршнь</a:t>
            </a:r>
            <a:r>
              <a:rPr lang="ru-RU" dirty="0"/>
              <a:t> и шатун</a:t>
            </a:r>
          </a:p>
          <a:p>
            <a:r>
              <a:rPr lang="en-US" dirty="0">
                <a:hlinkClick r:id="rId5"/>
              </a:rPr>
              <a:t>https://</a:t>
            </a:r>
            <a:r>
              <a:rPr lang="en-US" dirty="0" smtClean="0">
                <a:hlinkClick r:id="rId5"/>
              </a:rPr>
              <a:t>vmasshtabe.ru/mashinostroenie-i-mehanika/dvigatel/porshn-i-shatun-vaz-21213.html</a:t>
            </a:r>
            <a:endParaRPr lang="en-US" dirty="0" smtClean="0"/>
          </a:p>
          <a:p>
            <a:r>
              <a:rPr lang="ru-RU" dirty="0" err="1" smtClean="0"/>
              <a:t>Вагранский</a:t>
            </a:r>
            <a:r>
              <a:rPr lang="ru-RU" dirty="0" smtClean="0"/>
              <a:t> В</a:t>
            </a:r>
            <a:r>
              <a:rPr lang="en-US" dirty="0" smtClean="0"/>
              <a:t>. </a:t>
            </a:r>
            <a:r>
              <a:rPr lang="ru-RU" dirty="0"/>
              <a:t>Проектирование элементов подвески спортивного автомобиля в среде T-FLEX </a:t>
            </a:r>
            <a:r>
              <a:rPr lang="ru-RU" dirty="0" smtClean="0"/>
              <a:t>CAD</a:t>
            </a:r>
            <a:r>
              <a:rPr lang="en-US" dirty="0" smtClean="0"/>
              <a:t>. https</a:t>
            </a:r>
            <a:r>
              <a:rPr lang="en-US" dirty="0"/>
              <a:t>://isicad.ru/ru/articles.php?article_num=20737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242957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8183" y="344276"/>
            <a:ext cx="1527982" cy="535531"/>
          </a:xfrm>
        </p:spPr>
        <p:txBody>
          <a:bodyPr/>
          <a:lstStyle/>
          <a:p>
            <a:r>
              <a:rPr sz="3200" b="1" spc="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Xulosa</a:t>
            </a:r>
            <a:endParaRPr lang="ru-RU" sz="32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74029" y="1038369"/>
            <a:ext cx="7864133" cy="46576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363" indent="-360363" algn="just" defTabSz="360000">
              <a:spcAft>
                <a:spcPts val="1200"/>
              </a:spcAft>
              <a:buFont typeface="+mj-lt"/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Loyihalash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jarayonlariga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taalluqli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umumlashtirilgan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tushunchalari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ko'rib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chiqiladi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360363" indent="-360363" algn="just" defTabSz="360000">
              <a:spcAft>
                <a:spcPts val="1200"/>
              </a:spcAft>
              <a:buFont typeface="+mj-lt"/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Sirtlarning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texnik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dastlabki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shartlar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shartlangan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diskret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parametrik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chiziqlar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kiritiladi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Ularning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xususiyatlari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vizual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sxemalar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chizmalar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bo'yicha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qilinadi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sanoat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tarmoqlarida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dizaynni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qo'llashga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imkon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60363" indent="-360363" algn="just" defTabSz="360000">
              <a:spcAft>
                <a:spcPts val="400"/>
              </a:spcAft>
              <a:buFont typeface="+mj-lt"/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maqsadi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Vazifalarga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ko'ra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model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quyidagilarda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bo'lish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357188" indent="722313" algn="just" defTabSz="360000">
              <a:spcAft>
                <a:spcPts val="400"/>
              </a:spcAft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5.1.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kognitiv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marL="357188" indent="722313" algn="just" defTabSz="360000">
              <a:spcAft>
                <a:spcPts val="400"/>
              </a:spcAft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5.2.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dizayn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marL="357188" indent="722313" algn="just" defTabSz="360000">
              <a:spcAft>
                <a:spcPts val="400"/>
              </a:spcAft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5.3.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optimallashtirish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marL="357188" indent="722313" algn="just" defTabSz="360000">
              <a:spcAft>
                <a:spcPts val="400"/>
              </a:spcAft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5.4.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texnologik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marL="357188" indent="722313" algn="just" defTabSz="360000">
              <a:spcAft>
                <a:spcPts val="400"/>
              </a:spcAft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5.5.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boshqaruv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boshqalar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712583" y="6082324"/>
            <a:ext cx="821067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36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42</a:t>
            </a:fld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39328495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8183" y="344276"/>
            <a:ext cx="1527982" cy="535531"/>
          </a:xfrm>
        </p:spPr>
        <p:txBody>
          <a:bodyPr/>
          <a:lstStyle/>
          <a:p>
            <a:r>
              <a:rPr sz="3200" b="1" spc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Xulosa</a:t>
            </a:r>
            <a:endParaRPr lang="ru-RU" sz="32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74030" y="1038369"/>
            <a:ext cx="7085920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defTabSz="360000">
              <a:spcAft>
                <a:spcPts val="1200"/>
              </a:spcAft>
              <a:buFont typeface="+mj-lt"/>
              <a:buAutoNum type="arabicPeriod" startAt="4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Moddiy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eksperimental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tadqiqot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usulida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qo'llaniladi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model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asl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tizimga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ma'lum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o'xshashliklarga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bo'lgan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ba'zi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ikkinchi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tizim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vazifasini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bajaradi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 defTabSz="360000">
              <a:spcAft>
                <a:spcPts val="1200"/>
              </a:spcAft>
              <a:buFont typeface="+mj-lt"/>
              <a:buAutoNum type="arabicPeriod" startAt="4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Yaratilgan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moddiy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modellar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o'xshashlik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nuqtai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nazaridan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asl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nusxada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joylashgan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asl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tizim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qonunlarga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muvofiq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ishlaydi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 algn="just" defTabSz="360000">
              <a:spcAft>
                <a:spcPts val="1200"/>
              </a:spcAft>
              <a:buFont typeface="+mj-lt"/>
              <a:buAutoNum type="arabicPeriod" startAt="4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Modellar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shuningdek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noaniqlik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daraja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bo'yicha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tasodifiy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omillarning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ta'sirini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aks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ettiruvchi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deterministik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ehtimollik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stoxastik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bo'linadi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363" indent="-360363" algn="just" defTabSz="360000">
              <a:spcAft>
                <a:spcPts val="1200"/>
              </a:spcAft>
              <a:buFont typeface="+mj-lt"/>
              <a:buAutoNum type="arabicPeriod" startAt="4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12583" y="6082324"/>
            <a:ext cx="821067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36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43</a:t>
            </a:fld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88878656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53956" y="299015"/>
            <a:ext cx="3464410" cy="535531"/>
          </a:xfrm>
        </p:spPr>
        <p:txBody>
          <a:bodyPr/>
          <a:lstStyle/>
          <a:p>
            <a:r>
              <a:rPr sz="3200" b="1" spc="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Nazorat</a:t>
            </a:r>
            <a:r>
              <a:rPr sz="3200" b="1" spc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3200" b="1" spc="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savollar</a:t>
            </a:r>
            <a:r>
              <a:rPr sz="3200" b="1" spc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32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26592" y="6142008"/>
            <a:ext cx="714683" cy="6951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36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44</a:t>
            </a:fld>
            <a:endParaRPr lang="ru-RU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089484" y="1091505"/>
            <a:ext cx="813628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5600" indent="-355600">
              <a:spcAft>
                <a:spcPts val="400"/>
              </a:spcAft>
              <a:buFont typeface="+mj-lt"/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ilmiy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bilimlarning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qaysi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sohalarida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qo'llaniladi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>
              <a:spcAft>
                <a:spcPts val="400"/>
              </a:spcAft>
              <a:buFont typeface="+mj-lt"/>
              <a:buAutoNum type="arabicPeriod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"Model"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"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tushunchalarining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mohiyatini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355600" indent="-355600">
              <a:spcAft>
                <a:spcPts val="400"/>
              </a:spcAft>
              <a:buFont typeface="+mj-lt"/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hollarda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ayniqsa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muhimdir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355600" indent="-355600">
              <a:spcAft>
                <a:spcPts val="400"/>
              </a:spcAft>
              <a:buFont typeface="+mj-lt"/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qamrovli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modellar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ko'plab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modellarga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ehtiyoj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sabablarini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ko'rsating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355600" indent="-355600">
              <a:spcAft>
                <a:spcPts val="400"/>
              </a:spcAft>
              <a:buFont typeface="+mj-lt"/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Modellarning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funktsiyalari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355600" indent="-355600">
              <a:spcAft>
                <a:spcPts val="400"/>
              </a:spcAft>
              <a:buFont typeface="+mj-lt"/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tipik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muammolar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qilinadi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355600" indent="-355600">
              <a:spcAft>
                <a:spcPts val="400"/>
              </a:spcAft>
              <a:buFont typeface="+mj-lt"/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Qaysi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modellar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ilmiy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nazariyaning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asosini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355600" indent="-355600">
              <a:spcAft>
                <a:spcPts val="400"/>
              </a:spcAft>
              <a:buFont typeface="+mj-lt"/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Kompyuter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simulyatsiyasi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xususiyatlarga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355600" indent="-355600">
              <a:spcAft>
                <a:spcPts val="400"/>
              </a:spcAft>
              <a:buFont typeface="+mj-lt"/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Tizimli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yondashuvning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mohiyati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nimada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355600" indent="-355600">
              <a:spcAft>
                <a:spcPts val="400"/>
              </a:spcAft>
              <a:buFont typeface="+mj-lt"/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Tushunchalarni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oching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tizim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quyi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tizim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atrof-muhit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tuzilishtizimlar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>
              <a:spcAft>
                <a:spcPts val="400"/>
              </a:spcAft>
              <a:buFont typeface="+mj-lt"/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Tizim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atrof-muhitning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o'zaro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ta'siri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sodir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bo'ladi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355600" indent="-355600">
              <a:spcAft>
                <a:spcPts val="400"/>
              </a:spcAft>
              <a:buFont typeface="+mj-lt"/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Tizim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yondashuvi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modellashtirish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xulosalar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chiqarishga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imkon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>
              <a:spcAft>
                <a:spcPts val="400"/>
              </a:spcAft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636193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53956" y="299015"/>
            <a:ext cx="3464410" cy="535531"/>
          </a:xfrm>
        </p:spPr>
        <p:txBody>
          <a:bodyPr/>
          <a:lstStyle/>
          <a:p>
            <a:r>
              <a:rPr sz="3200" b="1" spc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Nazorat savollar </a:t>
            </a:r>
            <a:endParaRPr lang="ru-RU" sz="3200" b="1" spc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26592" y="6142008"/>
            <a:ext cx="714683" cy="6951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36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45</a:t>
            </a:fld>
            <a:endParaRPr lang="ru-RU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089484" y="1091505"/>
            <a:ext cx="6911516" cy="3836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400"/>
              </a:spcAft>
              <a:buFont typeface="+mj-lt"/>
              <a:buAutoNum type="arabicPeriod" startAt="13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Modellarni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qurishda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tizimli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yondashuvning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qaysi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jihatlari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qo'llaniladi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457200" indent="-457200">
              <a:spcAft>
                <a:spcPts val="400"/>
              </a:spcAft>
              <a:buFont typeface="+mj-lt"/>
              <a:buAutoNum type="arabicPeriod" startAt="13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Modelni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bosqichlarini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sanab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o'ting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spcAft>
                <a:spcPts val="400"/>
              </a:spcAft>
              <a:buFont typeface="+mj-lt"/>
              <a:buAutoNum type="arabicPeriod" startAt="13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Qurilish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usulini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tanlashda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omillarni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hisobga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457200" indent="-457200">
              <a:spcAft>
                <a:spcPts val="400"/>
              </a:spcAft>
              <a:buFont typeface="+mj-lt"/>
              <a:buAutoNum type="arabicPeriod" startAt="13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Modelning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etarliligi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nimada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457200" indent="-457200">
              <a:spcAft>
                <a:spcPts val="400"/>
              </a:spcAft>
              <a:buFont typeface="+mj-lt"/>
              <a:buAutoNum type="arabicPeriod" startAt="13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Kamchilikning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sabablari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nimada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</a:p>
          <a:p>
            <a:pPr marL="457200" indent="-457200">
              <a:spcAft>
                <a:spcPts val="400"/>
              </a:spcAft>
              <a:buFont typeface="+mj-lt"/>
              <a:buAutoNum type="arabicPeriod" startAt="13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Rasmiylashtirish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nima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457200" indent="-457200">
              <a:spcAft>
                <a:spcPts val="400"/>
              </a:spcAft>
              <a:buFont typeface="+mj-lt"/>
              <a:buAutoNum type="arabicPeriod" startAt="13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Nima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rasmiylashtirish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zarurati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paydo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bo'ldi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>
              <a:spcAft>
                <a:spcPts val="400"/>
              </a:spcAft>
              <a:buFont typeface="+mj-lt"/>
              <a:buAutoNum type="arabicPeriod" startAt="13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Modellar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xususiyatlarga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ko'ra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tasniflanadi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78936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0397" y="353801"/>
            <a:ext cx="4662311" cy="480131"/>
          </a:xfrm>
        </p:spPr>
        <p:txBody>
          <a:bodyPr/>
          <a:lstStyle/>
          <a:p>
            <a:r>
              <a:rPr sz="2800" b="1" spc="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Foydalanilgan</a:t>
            </a:r>
            <a:r>
              <a:rPr sz="2800" b="1" spc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800" b="1" spc="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adabiyotlar</a:t>
            </a:r>
            <a:endParaRPr lang="ru-RU" sz="2800" spc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37251" y="6111280"/>
            <a:ext cx="893789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36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46</a:t>
            </a:fld>
            <a:endParaRPr lang="ru-RU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037961" y="1037257"/>
            <a:ext cx="804328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Tx/>
              <a:buAutoNum type="arabicPeriod"/>
            </a:pP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Ахтулов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А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Ахтулова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Л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Задачи геометрического моделирования в создании систем автоматизации конструирования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обводообразующих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поверхностей сложных объектов // Вестник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СибАДИ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2011. №22.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https://cyberleninka.ru/article/n/zadachi-geometricheskogo-modelirovaniya-v-sozdanii-sistem-avtomatizatsii-konstruirovaniya-obvodoobrazuyuschih-poverhnostey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>
              <a:buFontTx/>
              <a:buAutoNum type="arabicPeriod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Петров М.А. Разновидности и задачи геометрической оптимизации изделий для аддитивного производства. </a:t>
            </a:r>
            <a:r>
              <a:rPr lang="ru-RU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https://industry3d.ru/3d-pechat/raznovidnosti-i-zadachigeometricheskoy-optimizatsii-izdeliydlya-additivnogo-proizvodstva/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Tx/>
              <a:buAutoNum type="arabicPeriod"/>
            </a:pP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Чехович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А. </a:t>
            </a: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Топологическая оптимизация геометрии изделия как путь повышения прибыльности предприятия. </a:t>
            </a:r>
            <a:r>
              <a:rPr lang="en-US" altLang="ru-RU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https://blog.iqb.ru/geometry-topology-optimization/</a:t>
            </a: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>
              <a:buFontTx/>
              <a:buAutoNum type="arabicPeriod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Майер Р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Основы компьютерного моделирования: Учебное пособие. -- Глазов: ГГПИ, 2005. -- 25 с.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http://ggpi.org/metod/kaf_d_ph/komp_model/kom-mod.html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Tx/>
              <a:buAutoNum type="arabicPeriod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Грудина, Н. В. Компьютерное моделирование и инженерный анализ: Пособие для студентов « Гомель : ГГТУ им. П. О. Сухого, 2022. - 340 с.</a:t>
            </a:r>
          </a:p>
        </p:txBody>
      </p:sp>
      <p:sp>
        <p:nvSpPr>
          <p:cNvPr id="7" name="AutoShape 2" descr="author_img"/>
          <p:cNvSpPr>
            <a:spLocks noChangeAspect="1" noChangeArrowheads="1"/>
          </p:cNvSpPr>
          <p:nvPr/>
        </p:nvSpPr>
        <p:spPr bwMode="auto">
          <a:xfrm>
            <a:off x="42863" y="1905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4" descr="author_img"/>
          <p:cNvSpPr>
            <a:spLocks noChangeAspect="1" noChangeArrowheads="1"/>
          </p:cNvSpPr>
          <p:nvPr/>
        </p:nvSpPr>
        <p:spPr bwMode="auto">
          <a:xfrm>
            <a:off x="195263" y="3429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38335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0397" y="353801"/>
            <a:ext cx="4662311" cy="480131"/>
          </a:xfrm>
        </p:spPr>
        <p:txBody>
          <a:bodyPr/>
          <a:lstStyle/>
          <a:p>
            <a:r>
              <a:rPr sz="2800" b="1" spc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Foydalanilgan adabiyotlar</a:t>
            </a:r>
            <a:endParaRPr lang="ru-RU" sz="2800" spc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37251" y="6111280"/>
            <a:ext cx="893789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36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47</a:t>
            </a:fld>
            <a:endParaRPr lang="ru-RU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037961" y="1037257"/>
            <a:ext cx="7493557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6"/>
            </a:pP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Компьютерная геометрия и геометрическое моделирование: лабораторные работы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https://www.researchgate.net/publication/331545772_Komputernaa_geometria_i_geometriceskoe_modelirovanie_laboratornye_raboty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>
              <a:buFont typeface="+mj-lt"/>
              <a:buAutoNum type="arabicPeriod" startAt="6"/>
            </a:pP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Майер Р.В. Компьютерное моделирование 23стр.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https://s.econf.rae.ru/pdf/2012/05/1209.pdf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Tx/>
              <a:buAutoNum type="arabicPeriod" startAt="6"/>
            </a:pP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Основы математического моделирования: учебное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посо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‑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бие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/ С.В. Звонарев. — Екатеринбург : Изд-во Урал. ун-та, 2019. — 112 с.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Tx/>
              <a:buAutoNum type="arabicPeriod" startAt="6"/>
            </a:pP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Боев В.Д.,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Сыпченко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Р.П., Компьютерное моделирование. –– ИНТУИТ.РУ, 2010. –– 349 с. 2. </a:t>
            </a:r>
          </a:p>
        </p:txBody>
      </p:sp>
    </p:spTree>
    <p:extLst>
      <p:ext uri="{BB962C8B-B14F-4D97-AF65-F5344CB8AC3E}">
        <p14:creationId xmlns:p14="http://schemas.microsoft.com/office/powerpoint/2010/main" val="178567239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7469" y="368915"/>
            <a:ext cx="3461662" cy="480131"/>
          </a:xfrm>
        </p:spPr>
        <p:txBody>
          <a:bodyPr/>
          <a:lstStyle/>
          <a:p>
            <a:r>
              <a:rPr sz="2800" spc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Qayta aloqa uchun</a:t>
            </a:r>
            <a:endParaRPr lang="ru-RU" sz="2800" spc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74550" y="5924354"/>
            <a:ext cx="755335" cy="7621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40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48</a:t>
            </a:fld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503848" y="1579418"/>
            <a:ext cx="793487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en-US" sz="5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Savollar</a:t>
            </a: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</a:t>
            </a:r>
            <a:b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5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qo’shimchalar</a:t>
            </a: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</a:t>
            </a:r>
            <a:b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</a:t>
            </a:r>
            <a:r>
              <a:rPr lang="en-US" sz="5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e’tirozlar</a:t>
            </a: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  <a:b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	</a:t>
            </a:r>
            <a:r>
              <a:rPr lang="en-US" sz="5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takliflar</a:t>
            </a:r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r>
              <a:rPr lang="ru-RU" sz="5400" dirty="0"/>
              <a:t> 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62362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EB46662-19EC-4D66-A5D3-E53940D5F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4407" y="368915"/>
            <a:ext cx="3915771" cy="480131"/>
          </a:xfrm>
        </p:spPr>
        <p:txBody>
          <a:bodyPr/>
          <a:lstStyle/>
          <a:p>
            <a:r>
              <a:rPr sz="2800" spc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Qayta aloqa uchun</a:t>
            </a:r>
            <a:endParaRPr lang="ru-RU" sz="2800" spc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="" xmlns:a16="http://schemas.microsoft.com/office/drawing/2014/main" id="{E0F57523-5758-4C08-BC17-903D83CB34C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65017" y="1194011"/>
            <a:ext cx="9091101" cy="1360264"/>
          </a:xfrm>
        </p:spPr>
        <p:txBody>
          <a:bodyPr>
            <a:noAutofit/>
          </a:bodyPr>
          <a:lstStyle/>
          <a:p>
            <a:pPr algn="just">
              <a:buNone/>
            </a:pPr>
            <a:endParaRPr lang="ru-RU" sz="2400" b="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ko-KR" altLang="en-US" sz="2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36450" y="6021045"/>
            <a:ext cx="697627" cy="6951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marR="0" lvl="0" indent="-252000" algn="l" defTabSz="914400" rtl="0" eaLnBrk="1" fontAlgn="auto" latinLnBrk="1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ct val="100000"/>
              <a:tabLst/>
              <a:defRPr/>
            </a:pPr>
            <a:fld id="{40FB9F3A-1F56-46B4-8F65-A4A2187CC5E9}" type="slidenum">
              <a:rPr lang="en-US" sz="3600" b="1" smtClean="0">
                <a:solidFill>
                  <a:prstClr val="black"/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pPr marL="252000" marR="0" lvl="0" indent="-252000" algn="l" defTabSz="914400" rtl="0" eaLnBrk="1" fontAlgn="auto" latinLnBrk="1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D5B8EA"/>
                </a:buClr>
                <a:buSzPct val="100000"/>
                <a:tabLst/>
                <a:defRPr/>
              </a:pPr>
              <a:t>49</a:t>
            </a:fld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118440" y="1209125"/>
            <a:ext cx="1028511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Murojat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uchun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</a:t>
            </a:r>
            <a:b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Farg’ona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politexnika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instituti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</a:p>
          <a:p>
            <a:pPr marL="457200" indent="-457200"/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Mashinasozlik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texnologiyalari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</a:p>
          <a:p>
            <a:pPr marL="457200" indent="-457200"/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va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avtomatlashtirish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kafedrasi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  <a:b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t.f.n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., 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dotsent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– </a:t>
            </a:r>
          </a:p>
          <a:p>
            <a:pPr marL="457200" indent="-457200"/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Teshabayev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Anvar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Ergashevich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b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1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n-US" sz="1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e-mail: 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2"/>
              </a:rPr>
              <a:t>ateshabaev1958@gmail.com</a:t>
            </a: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Phone: +998 93 252 -6488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62362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7">
            <a:extLst>
              <a:ext uri="{FF2B5EF4-FFF2-40B4-BE49-F238E27FC236}">
                <a16:creationId xmlns=""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0"/>
          </p:nvPr>
        </p:nvSpPr>
        <p:spPr>
          <a:xfrm>
            <a:off x="2229321" y="2440919"/>
            <a:ext cx="7243451" cy="71791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4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E’tiboringiz</a:t>
            </a:r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uchun</a:t>
            </a:r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rahmat</a:t>
            </a:r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!</a:t>
            </a: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endParaRPr lang="ru-RU" sz="4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526080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11771</TotalTime>
  <Words>2004</Words>
  <Application>Microsoft Office PowerPoint</Application>
  <PresentationFormat>Широкоэкранный</PresentationFormat>
  <Paragraphs>494</Paragraphs>
  <Slides>50</Slides>
  <Notes>41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50</vt:i4>
      </vt:variant>
    </vt:vector>
  </HeadingPairs>
  <TitlesOfParts>
    <vt:vector size="65" baseType="lpstr">
      <vt:lpstr>맑은 고딕</vt:lpstr>
      <vt:lpstr>Arial</vt:lpstr>
      <vt:lpstr>Calibri</vt:lpstr>
      <vt:lpstr>Monotype Sorts</vt:lpstr>
      <vt:lpstr>Times New Roman</vt:lpstr>
      <vt:lpstr>Verdana</vt:lpstr>
      <vt:lpstr>Wingdings</vt:lpstr>
      <vt:lpstr>나눔바른고딕</vt:lpstr>
      <vt:lpstr>나눔스퀘어</vt:lpstr>
      <vt:lpstr>나눔스퀘어 Bold</vt:lpstr>
      <vt:lpstr>나눔스퀘어_ac</vt:lpstr>
      <vt:lpstr>나눔스퀘어_ac Bold</vt:lpstr>
      <vt:lpstr>나눔스퀘어_ac Light</vt:lpstr>
      <vt:lpstr>Office 테마</vt:lpstr>
      <vt:lpstr>Формула</vt:lpstr>
      <vt:lpstr>Matematical foundations of geometric modeling in CAE systems.  KMT tizimida geometrik modellashning matematik asoslari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Xulosa</vt:lpstr>
      <vt:lpstr>Xulosa</vt:lpstr>
      <vt:lpstr>Nazorat savollar </vt:lpstr>
      <vt:lpstr>Nazorat savollar </vt:lpstr>
      <vt:lpstr>Foydalanilgan adabiyotlar</vt:lpstr>
      <vt:lpstr>Foydalanilgan adabiyotlar</vt:lpstr>
      <vt:lpstr>Qayta aloqa uchun</vt:lpstr>
      <vt:lpstr>Qayta aloqa uchun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Пользователь</cp:lastModifiedBy>
  <cp:revision>672</cp:revision>
  <cp:lastPrinted>2024-06-06T14:59:58Z</cp:lastPrinted>
  <dcterms:created xsi:type="dcterms:W3CDTF">2021-04-29T04:21:21Z</dcterms:created>
  <dcterms:modified xsi:type="dcterms:W3CDTF">2024-06-11T10:31:36Z</dcterms:modified>
</cp:coreProperties>
</file>